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9"/>
  </p:notesMasterIdLst>
  <p:sldIdLst>
    <p:sldId id="256" r:id="rId2"/>
    <p:sldId id="257" r:id="rId3"/>
    <p:sldId id="530" r:id="rId4"/>
    <p:sldId id="532" r:id="rId5"/>
    <p:sldId id="534" r:id="rId6"/>
    <p:sldId id="536" r:id="rId7"/>
    <p:sldId id="538" r:id="rId8"/>
    <p:sldId id="541" r:id="rId9"/>
    <p:sldId id="542" r:id="rId10"/>
    <p:sldId id="543" r:id="rId11"/>
    <p:sldId id="545" r:id="rId12"/>
    <p:sldId id="546" r:id="rId13"/>
    <p:sldId id="547" r:id="rId14"/>
    <p:sldId id="548" r:id="rId15"/>
    <p:sldId id="550" r:id="rId16"/>
    <p:sldId id="624" r:id="rId17"/>
    <p:sldId id="551" r:id="rId18"/>
    <p:sldId id="554" r:id="rId19"/>
    <p:sldId id="555" r:id="rId20"/>
    <p:sldId id="623" r:id="rId21"/>
    <p:sldId id="559" r:id="rId22"/>
    <p:sldId id="621" r:id="rId23"/>
    <p:sldId id="560" r:id="rId24"/>
    <p:sldId id="562" r:id="rId25"/>
    <p:sldId id="564" r:id="rId26"/>
    <p:sldId id="565" r:id="rId27"/>
    <p:sldId id="566" r:id="rId28"/>
    <p:sldId id="570" r:id="rId29"/>
    <p:sldId id="571" r:id="rId30"/>
    <p:sldId id="572" r:id="rId31"/>
    <p:sldId id="575" r:id="rId32"/>
    <p:sldId id="577" r:id="rId33"/>
    <p:sldId id="578" r:id="rId34"/>
    <p:sldId id="582" r:id="rId35"/>
    <p:sldId id="585" r:id="rId36"/>
    <p:sldId id="587" r:id="rId37"/>
    <p:sldId id="589" r:id="rId38"/>
    <p:sldId id="590" r:id="rId39"/>
    <p:sldId id="591" r:id="rId40"/>
    <p:sldId id="593" r:id="rId41"/>
    <p:sldId id="595" r:id="rId42"/>
    <p:sldId id="597" r:id="rId43"/>
    <p:sldId id="599" r:id="rId44"/>
    <p:sldId id="601" r:id="rId45"/>
    <p:sldId id="603" r:id="rId46"/>
    <p:sldId id="604" r:id="rId47"/>
    <p:sldId id="626" r:id="rId48"/>
    <p:sldId id="639" r:id="rId49"/>
    <p:sldId id="627" r:id="rId50"/>
    <p:sldId id="634" r:id="rId51"/>
    <p:sldId id="628" r:id="rId52"/>
    <p:sldId id="629" r:id="rId53"/>
    <p:sldId id="630" r:id="rId54"/>
    <p:sldId id="640" r:id="rId55"/>
    <p:sldId id="641" r:id="rId56"/>
    <p:sldId id="642" r:id="rId57"/>
    <p:sldId id="643" r:id="rId58"/>
    <p:sldId id="644" r:id="rId59"/>
    <p:sldId id="645" r:id="rId60"/>
    <p:sldId id="646" r:id="rId61"/>
    <p:sldId id="647" r:id="rId62"/>
    <p:sldId id="648" r:id="rId63"/>
    <p:sldId id="649" r:id="rId64"/>
    <p:sldId id="650" r:id="rId65"/>
    <p:sldId id="651" r:id="rId66"/>
    <p:sldId id="652" r:id="rId67"/>
    <p:sldId id="653" r:id="rId68"/>
    <p:sldId id="654" r:id="rId69"/>
    <p:sldId id="655" r:id="rId70"/>
    <p:sldId id="656" r:id="rId71"/>
    <p:sldId id="657" r:id="rId72"/>
    <p:sldId id="658" r:id="rId73"/>
    <p:sldId id="660" r:id="rId74"/>
    <p:sldId id="661" r:id="rId75"/>
    <p:sldId id="662" r:id="rId76"/>
    <p:sldId id="663" r:id="rId77"/>
    <p:sldId id="664" r:id="rId7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97" autoAdjust="0"/>
    <p:restoredTop sz="91696" autoAdjust="0"/>
  </p:normalViewPr>
  <p:slideViewPr>
    <p:cSldViewPr snapToGrid="0">
      <p:cViewPr varScale="1">
        <p:scale>
          <a:sx n="149" d="100"/>
          <a:sy n="149" d="100"/>
        </p:scale>
        <p:origin x="286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B55168-00FF-4B6B-BDCD-5E47678B74D6}" type="datetimeFigureOut">
              <a:rPr lang="zh-CN" altLang="en-US" smtClean="0"/>
              <a:t>2024/12/17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98FB47-6F0B-4386-905F-A8FB1CF67953}" type="slidenum">
              <a:rPr lang="zh-CN" altLang="en-US" smtClean="0"/>
              <a:t>‹#›</a:t>
            </a:fld>
            <a:endParaRPr lang="zh-CN" altLang="en-US"/>
          </a:p>
        </p:txBody>
      </p:sp>
    </p:spTree>
    <p:extLst>
      <p:ext uri="{BB962C8B-B14F-4D97-AF65-F5344CB8AC3E}">
        <p14:creationId xmlns:p14="http://schemas.microsoft.com/office/powerpoint/2010/main" val="2106065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A98FB47-6F0B-4386-905F-A8FB1CF67953}" type="slidenum">
              <a:rPr lang="zh-CN" altLang="en-US" smtClean="0"/>
              <a:t>1</a:t>
            </a:fld>
            <a:endParaRPr lang="zh-CN" altLang="en-US"/>
          </a:p>
        </p:txBody>
      </p:sp>
    </p:spTree>
    <p:extLst>
      <p:ext uri="{BB962C8B-B14F-4D97-AF65-F5344CB8AC3E}">
        <p14:creationId xmlns:p14="http://schemas.microsoft.com/office/powerpoint/2010/main" val="153922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A98FB47-6F0B-4386-905F-A8FB1CF67953}" type="slidenum">
              <a:rPr lang="zh-CN" altLang="en-US" smtClean="0"/>
              <a:t>2</a:t>
            </a:fld>
            <a:endParaRPr lang="zh-CN" altLang="en-US"/>
          </a:p>
        </p:txBody>
      </p:sp>
    </p:spTree>
    <p:extLst>
      <p:ext uri="{BB962C8B-B14F-4D97-AF65-F5344CB8AC3E}">
        <p14:creationId xmlns:p14="http://schemas.microsoft.com/office/powerpoint/2010/main" val="1111445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95BA92-6288-534E-902C-BE64C114AE7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9806CDC-77F6-1137-0973-DB1086028E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7B312CE-D13F-127C-E9CA-3E6FD0EC7965}"/>
              </a:ext>
            </a:extLst>
          </p:cNvPr>
          <p:cNvSpPr>
            <a:spLocks noGrp="1"/>
          </p:cNvSpPr>
          <p:nvPr>
            <p:ph type="dt" sz="half" idx="10"/>
          </p:nvPr>
        </p:nvSpPr>
        <p:spPr/>
        <p:txBody>
          <a:bodyPr/>
          <a:lstStyle/>
          <a:p>
            <a:fld id="{A9F2B3E3-5BD3-4466-8DEC-CAB2EB2F24F1}" type="datetimeFigureOut">
              <a:rPr lang="zh-CN" altLang="en-US" smtClean="0"/>
              <a:t>2024/12/17</a:t>
            </a:fld>
            <a:endParaRPr lang="zh-CN" altLang="en-US"/>
          </a:p>
        </p:txBody>
      </p:sp>
      <p:sp>
        <p:nvSpPr>
          <p:cNvPr id="5" name="页脚占位符 4">
            <a:extLst>
              <a:ext uri="{FF2B5EF4-FFF2-40B4-BE49-F238E27FC236}">
                <a16:creationId xmlns:a16="http://schemas.microsoft.com/office/drawing/2014/main" id="{68E63FA5-484C-3358-C9E6-2C4A57EB127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AAD64E7-763C-356A-DA44-A3B5F0B60653}"/>
              </a:ext>
            </a:extLst>
          </p:cNvPr>
          <p:cNvSpPr>
            <a:spLocks noGrp="1"/>
          </p:cNvSpPr>
          <p:nvPr>
            <p:ph type="sldNum" sz="quarter" idx="12"/>
          </p:nvPr>
        </p:nvSpPr>
        <p:spPr/>
        <p:txBody>
          <a:bodyPr/>
          <a:lstStyle/>
          <a:p>
            <a:fld id="{EB9AA836-4FF9-407F-8EF3-4C14D80B1EE2}" type="slidenum">
              <a:rPr lang="zh-CN" altLang="en-US" smtClean="0"/>
              <a:t>‹#›</a:t>
            </a:fld>
            <a:endParaRPr lang="zh-CN" altLang="en-US"/>
          </a:p>
        </p:txBody>
      </p:sp>
    </p:spTree>
    <p:extLst>
      <p:ext uri="{BB962C8B-B14F-4D97-AF65-F5344CB8AC3E}">
        <p14:creationId xmlns:p14="http://schemas.microsoft.com/office/powerpoint/2010/main" val="1870847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7EB516-BD4E-26C0-E678-191A6D4856D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68484B7-52C0-A6BE-3E28-1AF268A25A2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1FC1768-E34D-9010-2BAF-9EAC642F0E1C}"/>
              </a:ext>
            </a:extLst>
          </p:cNvPr>
          <p:cNvSpPr>
            <a:spLocks noGrp="1"/>
          </p:cNvSpPr>
          <p:nvPr>
            <p:ph type="dt" sz="half" idx="10"/>
          </p:nvPr>
        </p:nvSpPr>
        <p:spPr/>
        <p:txBody>
          <a:bodyPr/>
          <a:lstStyle/>
          <a:p>
            <a:fld id="{A9F2B3E3-5BD3-4466-8DEC-CAB2EB2F24F1}" type="datetimeFigureOut">
              <a:rPr lang="zh-CN" altLang="en-US" smtClean="0"/>
              <a:t>2024/12/17</a:t>
            </a:fld>
            <a:endParaRPr lang="zh-CN" altLang="en-US"/>
          </a:p>
        </p:txBody>
      </p:sp>
      <p:sp>
        <p:nvSpPr>
          <p:cNvPr id="5" name="页脚占位符 4">
            <a:extLst>
              <a:ext uri="{FF2B5EF4-FFF2-40B4-BE49-F238E27FC236}">
                <a16:creationId xmlns:a16="http://schemas.microsoft.com/office/drawing/2014/main" id="{181C9B1E-6F85-00CC-9ACC-90CC0CA1BC0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5D8C8E3-32AD-5D05-C21A-B0F61D1B32DB}"/>
              </a:ext>
            </a:extLst>
          </p:cNvPr>
          <p:cNvSpPr>
            <a:spLocks noGrp="1"/>
          </p:cNvSpPr>
          <p:nvPr>
            <p:ph type="sldNum" sz="quarter" idx="12"/>
          </p:nvPr>
        </p:nvSpPr>
        <p:spPr/>
        <p:txBody>
          <a:bodyPr/>
          <a:lstStyle/>
          <a:p>
            <a:fld id="{EB9AA836-4FF9-407F-8EF3-4C14D80B1EE2}" type="slidenum">
              <a:rPr lang="zh-CN" altLang="en-US" smtClean="0"/>
              <a:t>‹#›</a:t>
            </a:fld>
            <a:endParaRPr lang="zh-CN" altLang="en-US"/>
          </a:p>
        </p:txBody>
      </p:sp>
    </p:spTree>
    <p:extLst>
      <p:ext uri="{BB962C8B-B14F-4D97-AF65-F5344CB8AC3E}">
        <p14:creationId xmlns:p14="http://schemas.microsoft.com/office/powerpoint/2010/main" val="89226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581226D-5773-E132-36A9-4A004B805A4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7F12D29-1A82-3020-5617-9EA35B75D72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62E0EE6-25CE-5FC1-6EF9-4BBA7F68B08D}"/>
              </a:ext>
            </a:extLst>
          </p:cNvPr>
          <p:cNvSpPr>
            <a:spLocks noGrp="1"/>
          </p:cNvSpPr>
          <p:nvPr>
            <p:ph type="dt" sz="half" idx="10"/>
          </p:nvPr>
        </p:nvSpPr>
        <p:spPr/>
        <p:txBody>
          <a:bodyPr/>
          <a:lstStyle/>
          <a:p>
            <a:fld id="{A9F2B3E3-5BD3-4466-8DEC-CAB2EB2F24F1}" type="datetimeFigureOut">
              <a:rPr lang="zh-CN" altLang="en-US" smtClean="0"/>
              <a:t>2024/12/17</a:t>
            </a:fld>
            <a:endParaRPr lang="zh-CN" altLang="en-US"/>
          </a:p>
        </p:txBody>
      </p:sp>
      <p:sp>
        <p:nvSpPr>
          <p:cNvPr id="5" name="页脚占位符 4">
            <a:extLst>
              <a:ext uri="{FF2B5EF4-FFF2-40B4-BE49-F238E27FC236}">
                <a16:creationId xmlns:a16="http://schemas.microsoft.com/office/drawing/2014/main" id="{87634FD1-4B89-2D14-38AA-3B03987A45D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1A79470-4C33-AFEA-3654-7D0CE4233290}"/>
              </a:ext>
            </a:extLst>
          </p:cNvPr>
          <p:cNvSpPr>
            <a:spLocks noGrp="1"/>
          </p:cNvSpPr>
          <p:nvPr>
            <p:ph type="sldNum" sz="quarter" idx="12"/>
          </p:nvPr>
        </p:nvSpPr>
        <p:spPr/>
        <p:txBody>
          <a:bodyPr/>
          <a:lstStyle/>
          <a:p>
            <a:fld id="{EB9AA836-4FF9-407F-8EF3-4C14D80B1EE2}" type="slidenum">
              <a:rPr lang="zh-CN" altLang="en-US" smtClean="0"/>
              <a:t>‹#›</a:t>
            </a:fld>
            <a:endParaRPr lang="zh-CN" altLang="en-US"/>
          </a:p>
        </p:txBody>
      </p:sp>
    </p:spTree>
    <p:extLst>
      <p:ext uri="{BB962C8B-B14F-4D97-AF65-F5344CB8AC3E}">
        <p14:creationId xmlns:p14="http://schemas.microsoft.com/office/powerpoint/2010/main" val="1253643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580B7A-C4B9-DC53-D6A6-22663922C9A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5136EF7-DAE6-9059-DEC2-1D886AD50C1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9148C87-E252-F363-7721-9DE4F68086AA}"/>
              </a:ext>
            </a:extLst>
          </p:cNvPr>
          <p:cNvSpPr>
            <a:spLocks noGrp="1"/>
          </p:cNvSpPr>
          <p:nvPr>
            <p:ph type="dt" sz="half" idx="10"/>
          </p:nvPr>
        </p:nvSpPr>
        <p:spPr/>
        <p:txBody>
          <a:bodyPr/>
          <a:lstStyle/>
          <a:p>
            <a:fld id="{A9F2B3E3-5BD3-4466-8DEC-CAB2EB2F24F1}" type="datetimeFigureOut">
              <a:rPr lang="zh-CN" altLang="en-US" smtClean="0"/>
              <a:t>2024/12/17</a:t>
            </a:fld>
            <a:endParaRPr lang="zh-CN" altLang="en-US"/>
          </a:p>
        </p:txBody>
      </p:sp>
      <p:sp>
        <p:nvSpPr>
          <p:cNvPr id="5" name="页脚占位符 4">
            <a:extLst>
              <a:ext uri="{FF2B5EF4-FFF2-40B4-BE49-F238E27FC236}">
                <a16:creationId xmlns:a16="http://schemas.microsoft.com/office/drawing/2014/main" id="{A99B88E8-9EBF-7C30-A54B-737DDB4EFB9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9CA4BBE-4820-AB32-6034-7FE52DFC2632}"/>
              </a:ext>
            </a:extLst>
          </p:cNvPr>
          <p:cNvSpPr>
            <a:spLocks noGrp="1"/>
          </p:cNvSpPr>
          <p:nvPr>
            <p:ph type="sldNum" sz="quarter" idx="12"/>
          </p:nvPr>
        </p:nvSpPr>
        <p:spPr/>
        <p:txBody>
          <a:bodyPr/>
          <a:lstStyle/>
          <a:p>
            <a:fld id="{EB9AA836-4FF9-407F-8EF3-4C14D80B1EE2}" type="slidenum">
              <a:rPr lang="zh-CN" altLang="en-US" smtClean="0"/>
              <a:t>‹#›</a:t>
            </a:fld>
            <a:endParaRPr lang="zh-CN" altLang="en-US"/>
          </a:p>
        </p:txBody>
      </p:sp>
    </p:spTree>
    <p:extLst>
      <p:ext uri="{BB962C8B-B14F-4D97-AF65-F5344CB8AC3E}">
        <p14:creationId xmlns:p14="http://schemas.microsoft.com/office/powerpoint/2010/main" val="1012631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D46811-485B-A35B-2C90-F6ACFBD1EA6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A6070DE-9085-A89E-4141-AD1412A7E2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7778B3F-85CB-2F96-B054-AF7FC9B668E4}"/>
              </a:ext>
            </a:extLst>
          </p:cNvPr>
          <p:cNvSpPr>
            <a:spLocks noGrp="1"/>
          </p:cNvSpPr>
          <p:nvPr>
            <p:ph type="dt" sz="half" idx="10"/>
          </p:nvPr>
        </p:nvSpPr>
        <p:spPr/>
        <p:txBody>
          <a:bodyPr/>
          <a:lstStyle/>
          <a:p>
            <a:fld id="{A9F2B3E3-5BD3-4466-8DEC-CAB2EB2F24F1}" type="datetimeFigureOut">
              <a:rPr lang="zh-CN" altLang="en-US" smtClean="0"/>
              <a:t>2024/12/17</a:t>
            </a:fld>
            <a:endParaRPr lang="zh-CN" altLang="en-US"/>
          </a:p>
        </p:txBody>
      </p:sp>
      <p:sp>
        <p:nvSpPr>
          <p:cNvPr id="5" name="页脚占位符 4">
            <a:extLst>
              <a:ext uri="{FF2B5EF4-FFF2-40B4-BE49-F238E27FC236}">
                <a16:creationId xmlns:a16="http://schemas.microsoft.com/office/drawing/2014/main" id="{371A5D84-42AA-B208-5811-10F4287A470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6C28FAB-00F8-76A5-46EE-994BDC79CC1A}"/>
              </a:ext>
            </a:extLst>
          </p:cNvPr>
          <p:cNvSpPr>
            <a:spLocks noGrp="1"/>
          </p:cNvSpPr>
          <p:nvPr>
            <p:ph type="sldNum" sz="quarter" idx="12"/>
          </p:nvPr>
        </p:nvSpPr>
        <p:spPr/>
        <p:txBody>
          <a:bodyPr/>
          <a:lstStyle/>
          <a:p>
            <a:fld id="{EB9AA836-4FF9-407F-8EF3-4C14D80B1EE2}" type="slidenum">
              <a:rPr lang="zh-CN" altLang="en-US" smtClean="0"/>
              <a:t>‹#›</a:t>
            </a:fld>
            <a:endParaRPr lang="zh-CN" altLang="en-US"/>
          </a:p>
        </p:txBody>
      </p:sp>
    </p:spTree>
    <p:extLst>
      <p:ext uri="{BB962C8B-B14F-4D97-AF65-F5344CB8AC3E}">
        <p14:creationId xmlns:p14="http://schemas.microsoft.com/office/powerpoint/2010/main" val="1908663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211FB0-ABB3-1D5F-D679-9AC6D61E23F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61D021F-C141-DED5-61EF-135538CFB8B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6B0C42D-0B20-9028-7276-E47D0C57DAE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C880D3A-9ADE-EF36-7177-2A2EF251A802}"/>
              </a:ext>
            </a:extLst>
          </p:cNvPr>
          <p:cNvSpPr>
            <a:spLocks noGrp="1"/>
          </p:cNvSpPr>
          <p:nvPr>
            <p:ph type="dt" sz="half" idx="10"/>
          </p:nvPr>
        </p:nvSpPr>
        <p:spPr/>
        <p:txBody>
          <a:bodyPr/>
          <a:lstStyle/>
          <a:p>
            <a:fld id="{A9F2B3E3-5BD3-4466-8DEC-CAB2EB2F24F1}" type="datetimeFigureOut">
              <a:rPr lang="zh-CN" altLang="en-US" smtClean="0"/>
              <a:t>2024/12/17</a:t>
            </a:fld>
            <a:endParaRPr lang="zh-CN" altLang="en-US"/>
          </a:p>
        </p:txBody>
      </p:sp>
      <p:sp>
        <p:nvSpPr>
          <p:cNvPr id="6" name="页脚占位符 5">
            <a:extLst>
              <a:ext uri="{FF2B5EF4-FFF2-40B4-BE49-F238E27FC236}">
                <a16:creationId xmlns:a16="http://schemas.microsoft.com/office/drawing/2014/main" id="{57C9DD49-B3E9-5E0D-F75B-00762C3824F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A9F9ECE-3943-A968-2C31-876C653EFCA4}"/>
              </a:ext>
            </a:extLst>
          </p:cNvPr>
          <p:cNvSpPr>
            <a:spLocks noGrp="1"/>
          </p:cNvSpPr>
          <p:nvPr>
            <p:ph type="sldNum" sz="quarter" idx="12"/>
          </p:nvPr>
        </p:nvSpPr>
        <p:spPr/>
        <p:txBody>
          <a:bodyPr/>
          <a:lstStyle/>
          <a:p>
            <a:fld id="{EB9AA836-4FF9-407F-8EF3-4C14D80B1EE2}" type="slidenum">
              <a:rPr lang="zh-CN" altLang="en-US" smtClean="0"/>
              <a:t>‹#›</a:t>
            </a:fld>
            <a:endParaRPr lang="zh-CN" altLang="en-US"/>
          </a:p>
        </p:txBody>
      </p:sp>
    </p:spTree>
    <p:extLst>
      <p:ext uri="{BB962C8B-B14F-4D97-AF65-F5344CB8AC3E}">
        <p14:creationId xmlns:p14="http://schemas.microsoft.com/office/powerpoint/2010/main" val="743807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04CF3B-B76E-7ED0-78D7-98E70BFD11B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FEEC80A-6050-74F7-92E6-7630D36FD8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0C378AE-E76D-B62D-42D4-DE75678522B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6BCA0E2-22B0-1C88-FC33-D784708751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4FCC38C-4BC9-A1C2-2950-67C45CB5FA2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33389D0-1610-0CAE-66C8-4B40C66372F3}"/>
              </a:ext>
            </a:extLst>
          </p:cNvPr>
          <p:cNvSpPr>
            <a:spLocks noGrp="1"/>
          </p:cNvSpPr>
          <p:nvPr>
            <p:ph type="dt" sz="half" idx="10"/>
          </p:nvPr>
        </p:nvSpPr>
        <p:spPr/>
        <p:txBody>
          <a:bodyPr/>
          <a:lstStyle/>
          <a:p>
            <a:fld id="{A9F2B3E3-5BD3-4466-8DEC-CAB2EB2F24F1}" type="datetimeFigureOut">
              <a:rPr lang="zh-CN" altLang="en-US" smtClean="0"/>
              <a:t>2024/12/17</a:t>
            </a:fld>
            <a:endParaRPr lang="zh-CN" altLang="en-US"/>
          </a:p>
        </p:txBody>
      </p:sp>
      <p:sp>
        <p:nvSpPr>
          <p:cNvPr id="8" name="页脚占位符 7">
            <a:extLst>
              <a:ext uri="{FF2B5EF4-FFF2-40B4-BE49-F238E27FC236}">
                <a16:creationId xmlns:a16="http://schemas.microsoft.com/office/drawing/2014/main" id="{5D07838A-6EC0-3A41-A2F2-2CC185D87B8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D69649D-0280-9459-AAD2-262863E5452C}"/>
              </a:ext>
            </a:extLst>
          </p:cNvPr>
          <p:cNvSpPr>
            <a:spLocks noGrp="1"/>
          </p:cNvSpPr>
          <p:nvPr>
            <p:ph type="sldNum" sz="quarter" idx="12"/>
          </p:nvPr>
        </p:nvSpPr>
        <p:spPr/>
        <p:txBody>
          <a:bodyPr/>
          <a:lstStyle/>
          <a:p>
            <a:fld id="{EB9AA836-4FF9-407F-8EF3-4C14D80B1EE2}" type="slidenum">
              <a:rPr lang="zh-CN" altLang="en-US" smtClean="0"/>
              <a:t>‹#›</a:t>
            </a:fld>
            <a:endParaRPr lang="zh-CN" altLang="en-US"/>
          </a:p>
        </p:txBody>
      </p:sp>
    </p:spTree>
    <p:extLst>
      <p:ext uri="{BB962C8B-B14F-4D97-AF65-F5344CB8AC3E}">
        <p14:creationId xmlns:p14="http://schemas.microsoft.com/office/powerpoint/2010/main" val="426922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34785A-884E-D9D4-4553-7BC8DD36B54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A2B7D2E-04BD-BBE8-AAD6-EF961675F1C9}"/>
              </a:ext>
            </a:extLst>
          </p:cNvPr>
          <p:cNvSpPr>
            <a:spLocks noGrp="1"/>
          </p:cNvSpPr>
          <p:nvPr>
            <p:ph type="dt" sz="half" idx="10"/>
          </p:nvPr>
        </p:nvSpPr>
        <p:spPr/>
        <p:txBody>
          <a:bodyPr/>
          <a:lstStyle/>
          <a:p>
            <a:fld id="{A9F2B3E3-5BD3-4466-8DEC-CAB2EB2F24F1}" type="datetimeFigureOut">
              <a:rPr lang="zh-CN" altLang="en-US" smtClean="0"/>
              <a:t>2024/12/17</a:t>
            </a:fld>
            <a:endParaRPr lang="zh-CN" altLang="en-US"/>
          </a:p>
        </p:txBody>
      </p:sp>
      <p:sp>
        <p:nvSpPr>
          <p:cNvPr id="4" name="页脚占位符 3">
            <a:extLst>
              <a:ext uri="{FF2B5EF4-FFF2-40B4-BE49-F238E27FC236}">
                <a16:creationId xmlns:a16="http://schemas.microsoft.com/office/drawing/2014/main" id="{197B46A5-75DE-70A9-447E-4C236C783E0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627447D-9789-7987-0BB6-2F630D3C780B}"/>
              </a:ext>
            </a:extLst>
          </p:cNvPr>
          <p:cNvSpPr>
            <a:spLocks noGrp="1"/>
          </p:cNvSpPr>
          <p:nvPr>
            <p:ph type="sldNum" sz="quarter" idx="12"/>
          </p:nvPr>
        </p:nvSpPr>
        <p:spPr/>
        <p:txBody>
          <a:bodyPr/>
          <a:lstStyle/>
          <a:p>
            <a:fld id="{EB9AA836-4FF9-407F-8EF3-4C14D80B1EE2}" type="slidenum">
              <a:rPr lang="zh-CN" altLang="en-US" smtClean="0"/>
              <a:t>‹#›</a:t>
            </a:fld>
            <a:endParaRPr lang="zh-CN" altLang="en-US"/>
          </a:p>
        </p:txBody>
      </p:sp>
    </p:spTree>
    <p:extLst>
      <p:ext uri="{BB962C8B-B14F-4D97-AF65-F5344CB8AC3E}">
        <p14:creationId xmlns:p14="http://schemas.microsoft.com/office/powerpoint/2010/main" val="2450746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7C098C8-2591-C2F3-A0ED-4C61F0AE7977}"/>
              </a:ext>
            </a:extLst>
          </p:cNvPr>
          <p:cNvSpPr>
            <a:spLocks noGrp="1"/>
          </p:cNvSpPr>
          <p:nvPr>
            <p:ph type="dt" sz="half" idx="10"/>
          </p:nvPr>
        </p:nvSpPr>
        <p:spPr/>
        <p:txBody>
          <a:bodyPr/>
          <a:lstStyle/>
          <a:p>
            <a:fld id="{A9F2B3E3-5BD3-4466-8DEC-CAB2EB2F24F1}" type="datetimeFigureOut">
              <a:rPr lang="zh-CN" altLang="en-US" smtClean="0"/>
              <a:t>2024/12/17</a:t>
            </a:fld>
            <a:endParaRPr lang="zh-CN" altLang="en-US"/>
          </a:p>
        </p:txBody>
      </p:sp>
      <p:sp>
        <p:nvSpPr>
          <p:cNvPr id="3" name="页脚占位符 2">
            <a:extLst>
              <a:ext uri="{FF2B5EF4-FFF2-40B4-BE49-F238E27FC236}">
                <a16:creationId xmlns:a16="http://schemas.microsoft.com/office/drawing/2014/main" id="{E35F1B89-F7F5-C2C3-B615-804AB378DEF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59DBF25-8D6E-C092-F8C5-120F420CC500}"/>
              </a:ext>
            </a:extLst>
          </p:cNvPr>
          <p:cNvSpPr>
            <a:spLocks noGrp="1"/>
          </p:cNvSpPr>
          <p:nvPr>
            <p:ph type="sldNum" sz="quarter" idx="12"/>
          </p:nvPr>
        </p:nvSpPr>
        <p:spPr/>
        <p:txBody>
          <a:bodyPr/>
          <a:lstStyle/>
          <a:p>
            <a:fld id="{EB9AA836-4FF9-407F-8EF3-4C14D80B1EE2}" type="slidenum">
              <a:rPr lang="zh-CN" altLang="en-US" smtClean="0"/>
              <a:t>‹#›</a:t>
            </a:fld>
            <a:endParaRPr lang="zh-CN" altLang="en-US"/>
          </a:p>
        </p:txBody>
      </p:sp>
    </p:spTree>
    <p:extLst>
      <p:ext uri="{BB962C8B-B14F-4D97-AF65-F5344CB8AC3E}">
        <p14:creationId xmlns:p14="http://schemas.microsoft.com/office/powerpoint/2010/main" val="853174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701C0F-2D2C-9299-9D7D-2A9D334A523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78AA467-AA0C-0E4E-2634-010ADC0211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E69DF2E-51E6-E4BC-2C61-224AF2A883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E8A8B76-AA82-51BB-65FC-6A4C94371F03}"/>
              </a:ext>
            </a:extLst>
          </p:cNvPr>
          <p:cNvSpPr>
            <a:spLocks noGrp="1"/>
          </p:cNvSpPr>
          <p:nvPr>
            <p:ph type="dt" sz="half" idx="10"/>
          </p:nvPr>
        </p:nvSpPr>
        <p:spPr/>
        <p:txBody>
          <a:bodyPr/>
          <a:lstStyle/>
          <a:p>
            <a:fld id="{A9F2B3E3-5BD3-4466-8DEC-CAB2EB2F24F1}" type="datetimeFigureOut">
              <a:rPr lang="zh-CN" altLang="en-US" smtClean="0"/>
              <a:t>2024/12/17</a:t>
            </a:fld>
            <a:endParaRPr lang="zh-CN" altLang="en-US"/>
          </a:p>
        </p:txBody>
      </p:sp>
      <p:sp>
        <p:nvSpPr>
          <p:cNvPr id="6" name="页脚占位符 5">
            <a:extLst>
              <a:ext uri="{FF2B5EF4-FFF2-40B4-BE49-F238E27FC236}">
                <a16:creationId xmlns:a16="http://schemas.microsoft.com/office/drawing/2014/main" id="{245C983B-3242-1FD0-9CCE-CACE92DEA6A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906A5AF-1B44-5522-1772-F3179F753146}"/>
              </a:ext>
            </a:extLst>
          </p:cNvPr>
          <p:cNvSpPr>
            <a:spLocks noGrp="1"/>
          </p:cNvSpPr>
          <p:nvPr>
            <p:ph type="sldNum" sz="quarter" idx="12"/>
          </p:nvPr>
        </p:nvSpPr>
        <p:spPr/>
        <p:txBody>
          <a:bodyPr/>
          <a:lstStyle/>
          <a:p>
            <a:fld id="{EB9AA836-4FF9-407F-8EF3-4C14D80B1EE2}" type="slidenum">
              <a:rPr lang="zh-CN" altLang="en-US" smtClean="0"/>
              <a:t>‹#›</a:t>
            </a:fld>
            <a:endParaRPr lang="zh-CN" altLang="en-US"/>
          </a:p>
        </p:txBody>
      </p:sp>
    </p:spTree>
    <p:extLst>
      <p:ext uri="{BB962C8B-B14F-4D97-AF65-F5344CB8AC3E}">
        <p14:creationId xmlns:p14="http://schemas.microsoft.com/office/powerpoint/2010/main" val="4168280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310B46-F541-1963-BD03-3B0F73381C2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B0ED926-F101-6D6E-4B45-6EE5F0391A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3E7DCAC-386D-23F0-B3B4-E57628EC66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EBA289F-A1B3-388C-AF3B-0A968F3B3ED8}"/>
              </a:ext>
            </a:extLst>
          </p:cNvPr>
          <p:cNvSpPr>
            <a:spLocks noGrp="1"/>
          </p:cNvSpPr>
          <p:nvPr>
            <p:ph type="dt" sz="half" idx="10"/>
          </p:nvPr>
        </p:nvSpPr>
        <p:spPr/>
        <p:txBody>
          <a:bodyPr/>
          <a:lstStyle/>
          <a:p>
            <a:fld id="{A9F2B3E3-5BD3-4466-8DEC-CAB2EB2F24F1}" type="datetimeFigureOut">
              <a:rPr lang="zh-CN" altLang="en-US" smtClean="0"/>
              <a:t>2024/12/17</a:t>
            </a:fld>
            <a:endParaRPr lang="zh-CN" altLang="en-US"/>
          </a:p>
        </p:txBody>
      </p:sp>
      <p:sp>
        <p:nvSpPr>
          <p:cNvPr id="6" name="页脚占位符 5">
            <a:extLst>
              <a:ext uri="{FF2B5EF4-FFF2-40B4-BE49-F238E27FC236}">
                <a16:creationId xmlns:a16="http://schemas.microsoft.com/office/drawing/2014/main" id="{49E6AF3B-8A78-EEBC-4B6F-2128F20B62E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3935D2F-EBF4-439A-DDBA-8A3A04B317DF}"/>
              </a:ext>
            </a:extLst>
          </p:cNvPr>
          <p:cNvSpPr>
            <a:spLocks noGrp="1"/>
          </p:cNvSpPr>
          <p:nvPr>
            <p:ph type="sldNum" sz="quarter" idx="12"/>
          </p:nvPr>
        </p:nvSpPr>
        <p:spPr/>
        <p:txBody>
          <a:bodyPr/>
          <a:lstStyle/>
          <a:p>
            <a:fld id="{EB9AA836-4FF9-407F-8EF3-4C14D80B1EE2}" type="slidenum">
              <a:rPr lang="zh-CN" altLang="en-US" smtClean="0"/>
              <a:t>‹#›</a:t>
            </a:fld>
            <a:endParaRPr lang="zh-CN" altLang="en-US"/>
          </a:p>
        </p:txBody>
      </p:sp>
    </p:spTree>
    <p:extLst>
      <p:ext uri="{BB962C8B-B14F-4D97-AF65-F5344CB8AC3E}">
        <p14:creationId xmlns:p14="http://schemas.microsoft.com/office/powerpoint/2010/main" val="2266857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BA24A84-9C66-3CE7-246E-AAD68BE48E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475BB5B-8533-2798-F36D-5EE458E21C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97F8C5C-E616-A3E3-C79D-66E1D9A20A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F2B3E3-5BD3-4466-8DEC-CAB2EB2F24F1}" type="datetimeFigureOut">
              <a:rPr lang="zh-CN" altLang="en-US" smtClean="0"/>
              <a:t>2024/12/17</a:t>
            </a:fld>
            <a:endParaRPr lang="zh-CN" altLang="en-US"/>
          </a:p>
        </p:txBody>
      </p:sp>
      <p:sp>
        <p:nvSpPr>
          <p:cNvPr id="5" name="页脚占位符 4">
            <a:extLst>
              <a:ext uri="{FF2B5EF4-FFF2-40B4-BE49-F238E27FC236}">
                <a16:creationId xmlns:a16="http://schemas.microsoft.com/office/drawing/2014/main" id="{45CE0799-EC38-EE88-0569-C067801F2B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9DD8ABD-AA59-9A15-81DB-7F7436D1DA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9AA836-4FF9-407F-8EF3-4C14D80B1EE2}" type="slidenum">
              <a:rPr lang="zh-CN" altLang="en-US" smtClean="0"/>
              <a:t>‹#›</a:t>
            </a:fld>
            <a:endParaRPr lang="zh-CN" altLang="en-US"/>
          </a:p>
        </p:txBody>
      </p:sp>
    </p:spTree>
    <p:extLst>
      <p:ext uri="{BB962C8B-B14F-4D97-AF65-F5344CB8AC3E}">
        <p14:creationId xmlns:p14="http://schemas.microsoft.com/office/powerpoint/2010/main" val="1444459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E50588-817F-AF43-99E9-E62F0492BE6E}"/>
              </a:ext>
            </a:extLst>
          </p:cNvPr>
          <p:cNvSpPr>
            <a:spLocks noGrp="1"/>
          </p:cNvSpPr>
          <p:nvPr>
            <p:ph type="ctrTitle"/>
          </p:nvPr>
        </p:nvSpPr>
        <p:spPr>
          <a:xfrm>
            <a:off x="1524000" y="2337361"/>
            <a:ext cx="9144000" cy="1991358"/>
          </a:xfrm>
        </p:spPr>
        <p:txBody>
          <a:bodyPr>
            <a:normAutofit/>
          </a:bodyPr>
          <a:lstStyle/>
          <a:p>
            <a:r>
              <a:rPr lang="zh-CN" altLang="en-US" dirty="0">
                <a:solidFill>
                  <a:schemeClr val="accent1"/>
                </a:solidFill>
                <a:latin typeface="微软雅黑" panose="020B0503020204020204" pitchFamily="34" charset="-122"/>
                <a:ea typeface="微软雅黑" panose="020B0503020204020204" pitchFamily="34" charset="-122"/>
              </a:rPr>
              <a:t>第十三章 并发控制</a:t>
            </a:r>
          </a:p>
        </p:txBody>
      </p:sp>
      <p:sp>
        <p:nvSpPr>
          <p:cNvPr id="7" name="矩形 6">
            <a:extLst>
              <a:ext uri="{FF2B5EF4-FFF2-40B4-BE49-F238E27FC236}">
                <a16:creationId xmlns:a16="http://schemas.microsoft.com/office/drawing/2014/main" id="{279C40FE-97F9-0091-B1FB-1FF0AC8E52AA}"/>
              </a:ext>
            </a:extLst>
          </p:cNvPr>
          <p:cNvSpPr/>
          <p:nvPr/>
        </p:nvSpPr>
        <p:spPr>
          <a:xfrm flipV="1">
            <a:off x="9843924" y="760304"/>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A96469C7-221B-9562-05AA-618D40367E42}"/>
              </a:ext>
            </a:extLst>
          </p:cNvPr>
          <p:cNvSpPr txBox="1"/>
          <p:nvPr/>
        </p:nvSpPr>
        <p:spPr>
          <a:xfrm>
            <a:off x="9890770" y="71604"/>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Tree>
    <p:extLst>
      <p:ext uri="{BB962C8B-B14F-4D97-AF65-F5344CB8AC3E}">
        <p14:creationId xmlns:p14="http://schemas.microsoft.com/office/powerpoint/2010/main" val="9949861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D9C9E89E-4A32-436D-99F5-B982CF85E767}"/>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0A5CF882-12FB-4CD2-8442-DDE8CEBACA2A}"/>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10" name="文本框 9">
            <a:extLst>
              <a:ext uri="{FF2B5EF4-FFF2-40B4-BE49-F238E27FC236}">
                <a16:creationId xmlns:a16="http://schemas.microsoft.com/office/drawing/2014/main" id="{379FD4EE-37F4-420E-9E2A-AD6CCA3655DE}"/>
              </a:ext>
            </a:extLst>
          </p:cNvPr>
          <p:cNvSpPr txBox="1"/>
          <p:nvPr/>
        </p:nvSpPr>
        <p:spPr>
          <a:xfrm>
            <a:off x="203652" y="108254"/>
            <a:ext cx="4090051"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13.2 </a:t>
            </a:r>
            <a:r>
              <a:rPr lang="zh-CN" altLang="en-US" sz="2800" b="1" dirty="0">
                <a:latin typeface="微软雅黑 Light" panose="020B0502040204020203" pitchFamily="34" charset="-122"/>
                <a:ea typeface="微软雅黑 Light" panose="020B0502040204020203" pitchFamily="34" charset="-122"/>
              </a:rPr>
              <a:t>封锁</a:t>
            </a:r>
            <a:endParaRPr lang="en-US" altLang="zh-CN" sz="2800" b="1" dirty="0">
              <a:latin typeface="微软雅黑 Light" panose="020B0502040204020203" pitchFamily="34" charset="-122"/>
              <a:ea typeface="微软雅黑 Light" panose="020B0502040204020203" pitchFamily="34" charset="-122"/>
            </a:endParaRPr>
          </a:p>
        </p:txBody>
      </p:sp>
      <p:sp>
        <p:nvSpPr>
          <p:cNvPr id="4" name="文本框 3">
            <a:extLst>
              <a:ext uri="{FF2B5EF4-FFF2-40B4-BE49-F238E27FC236}">
                <a16:creationId xmlns:a16="http://schemas.microsoft.com/office/drawing/2014/main" id="{60FB49A5-89C5-425B-BC80-82D220D59BDF}"/>
              </a:ext>
            </a:extLst>
          </p:cNvPr>
          <p:cNvSpPr txBox="1"/>
          <p:nvPr/>
        </p:nvSpPr>
        <p:spPr>
          <a:xfrm>
            <a:off x="1062181" y="1356955"/>
            <a:ext cx="4193310" cy="1938992"/>
          </a:xfrm>
          <a:prstGeom prst="rect">
            <a:avLst/>
          </a:prstGeom>
          <a:noFill/>
        </p:spPr>
        <p:txBody>
          <a:bodyPr wrap="square" rtlCol="0">
            <a:spAutoFit/>
          </a:bodyPr>
          <a:lstStyle/>
          <a:p>
            <a:r>
              <a:rPr lang="zh-CN" altLang="en-US" sz="2400" dirty="0">
                <a:latin typeface="Microsoft YaHei Light" panose="020B0502040204020203" pitchFamily="34" charset="-122"/>
                <a:ea typeface="Microsoft YaHei Light" panose="020B0502040204020203" pitchFamily="34" charset="-122"/>
              </a:rPr>
              <a:t>并发控制的主要技术</a:t>
            </a:r>
          </a:p>
          <a:p>
            <a:r>
              <a:rPr lang="en-US" altLang="zh-CN" sz="2400" dirty="0">
                <a:latin typeface="Microsoft YaHei Light" panose="020B0502040204020203" pitchFamily="34" charset="-122"/>
                <a:ea typeface="Microsoft YaHei Light" panose="020B0502040204020203" pitchFamily="34" charset="-122"/>
              </a:rPr>
              <a:t>   • </a:t>
            </a:r>
            <a:r>
              <a:rPr lang="zh-CN" altLang="en-US" sz="2400" dirty="0">
                <a:latin typeface="Microsoft YaHei Light" panose="020B0502040204020203" pitchFamily="34" charset="-122"/>
                <a:ea typeface="Microsoft YaHei Light" panose="020B0502040204020203" pitchFamily="34" charset="-122"/>
              </a:rPr>
              <a:t>封锁</a:t>
            </a:r>
            <a:r>
              <a:rPr lang="en-US" altLang="zh-CN" sz="2400" dirty="0">
                <a:latin typeface="Microsoft YaHei Light" panose="020B0502040204020203" pitchFamily="34" charset="-122"/>
                <a:ea typeface="Microsoft YaHei Light" panose="020B0502040204020203" pitchFamily="34" charset="-122"/>
              </a:rPr>
              <a:t>(Locking)</a:t>
            </a:r>
          </a:p>
          <a:p>
            <a:r>
              <a:rPr lang="en-US" altLang="zh-CN" sz="2400" dirty="0">
                <a:latin typeface="Microsoft YaHei Light" panose="020B0502040204020203" pitchFamily="34" charset="-122"/>
                <a:ea typeface="Microsoft YaHei Light" panose="020B0502040204020203" pitchFamily="34" charset="-122"/>
              </a:rPr>
              <a:t>   • </a:t>
            </a:r>
            <a:r>
              <a:rPr lang="zh-CN" altLang="en-US" sz="2400" dirty="0">
                <a:latin typeface="Microsoft YaHei Light" panose="020B0502040204020203" pitchFamily="34" charset="-122"/>
                <a:ea typeface="Microsoft YaHei Light" panose="020B0502040204020203" pitchFamily="34" charset="-122"/>
              </a:rPr>
              <a:t>时间戳</a:t>
            </a:r>
            <a:r>
              <a:rPr lang="en-US" altLang="zh-CN" sz="2400" dirty="0">
                <a:latin typeface="Microsoft YaHei Light" panose="020B0502040204020203" pitchFamily="34" charset="-122"/>
                <a:ea typeface="Microsoft YaHei Light" panose="020B0502040204020203" pitchFamily="34" charset="-122"/>
              </a:rPr>
              <a:t>(Timestamp)</a:t>
            </a:r>
          </a:p>
          <a:p>
            <a:r>
              <a:rPr lang="en-US" altLang="zh-CN" sz="2400" dirty="0">
                <a:latin typeface="Microsoft YaHei Light" panose="020B0502040204020203" pitchFamily="34" charset="-122"/>
                <a:ea typeface="Microsoft YaHei Light" panose="020B0502040204020203" pitchFamily="34" charset="-122"/>
              </a:rPr>
              <a:t>   • </a:t>
            </a:r>
            <a:r>
              <a:rPr lang="zh-CN" altLang="en-US" sz="2400" dirty="0">
                <a:latin typeface="Microsoft YaHei Light" panose="020B0502040204020203" pitchFamily="34" charset="-122"/>
                <a:ea typeface="Microsoft YaHei Light" panose="020B0502040204020203" pitchFamily="34" charset="-122"/>
              </a:rPr>
              <a:t>乐观控制法</a:t>
            </a:r>
          </a:p>
          <a:p>
            <a:r>
              <a:rPr lang="en-US" altLang="zh-CN" sz="2400" dirty="0">
                <a:latin typeface="Microsoft YaHei Light" panose="020B0502040204020203" pitchFamily="34" charset="-122"/>
                <a:ea typeface="Microsoft YaHei Light" panose="020B0502040204020203" pitchFamily="34" charset="-122"/>
              </a:rPr>
              <a:t>   • </a:t>
            </a:r>
            <a:r>
              <a:rPr lang="zh-CN" altLang="en-US" sz="2400" dirty="0">
                <a:latin typeface="Microsoft YaHei Light" panose="020B0502040204020203" pitchFamily="34" charset="-122"/>
                <a:ea typeface="Microsoft YaHei Light" panose="020B0502040204020203" pitchFamily="34" charset="-122"/>
              </a:rPr>
              <a:t>多版本并发控制</a:t>
            </a:r>
          </a:p>
        </p:txBody>
      </p:sp>
      <p:sp>
        <p:nvSpPr>
          <p:cNvPr id="5" name="文本框 4">
            <a:extLst>
              <a:ext uri="{FF2B5EF4-FFF2-40B4-BE49-F238E27FC236}">
                <a16:creationId xmlns:a16="http://schemas.microsoft.com/office/drawing/2014/main" id="{44CB73DC-5881-48F4-B1EB-8B2189EAEBD8}"/>
              </a:ext>
            </a:extLst>
          </p:cNvPr>
          <p:cNvSpPr txBox="1"/>
          <p:nvPr/>
        </p:nvSpPr>
        <p:spPr>
          <a:xfrm>
            <a:off x="1062181" y="3879273"/>
            <a:ext cx="4725974" cy="461665"/>
          </a:xfrm>
          <a:prstGeom prst="rect">
            <a:avLst/>
          </a:prstGeom>
          <a:noFill/>
        </p:spPr>
        <p:txBody>
          <a:bodyPr wrap="none" rtlCol="0">
            <a:spAutoFit/>
          </a:bodyPr>
          <a:lstStyle/>
          <a:p>
            <a:r>
              <a:rPr lang="zh-CN" altLang="en-US" sz="2400" dirty="0">
                <a:latin typeface="Microsoft YaHei Light" panose="020B0502040204020203" pitchFamily="34" charset="-122"/>
                <a:ea typeface="Microsoft YaHei Light" panose="020B0502040204020203" pitchFamily="34" charset="-122"/>
              </a:rPr>
              <a:t>商用的</a:t>
            </a:r>
            <a:r>
              <a:rPr lang="en-US" altLang="zh-CN" sz="2400" dirty="0">
                <a:latin typeface="Microsoft YaHei Light" panose="020B0502040204020203" pitchFamily="34" charset="-122"/>
                <a:ea typeface="Microsoft YaHei Light" panose="020B0502040204020203" pitchFamily="34" charset="-122"/>
              </a:rPr>
              <a:t>DBMS</a:t>
            </a:r>
            <a:r>
              <a:rPr lang="zh-CN" altLang="en-US" sz="2400" dirty="0">
                <a:latin typeface="Microsoft YaHei Light" panose="020B0502040204020203" pitchFamily="34" charset="-122"/>
                <a:ea typeface="Microsoft YaHei Light" panose="020B0502040204020203" pitchFamily="34" charset="-122"/>
              </a:rPr>
              <a:t>一般都采用封锁方法</a:t>
            </a:r>
          </a:p>
        </p:txBody>
      </p:sp>
    </p:spTree>
    <p:extLst>
      <p:ext uri="{BB962C8B-B14F-4D97-AF65-F5344CB8AC3E}">
        <p14:creationId xmlns:p14="http://schemas.microsoft.com/office/powerpoint/2010/main" val="337653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6220E72E-23FB-49AF-8647-191C9DC789F2}"/>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3544A80A-1ED9-4A1E-9385-353FC956C1B2}"/>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9" name="Rectangle 3">
            <a:extLst>
              <a:ext uri="{FF2B5EF4-FFF2-40B4-BE49-F238E27FC236}">
                <a16:creationId xmlns:a16="http://schemas.microsoft.com/office/drawing/2014/main" id="{B5E43EC9-4073-4972-BC64-29D0EC4E85E8}"/>
              </a:ext>
            </a:extLst>
          </p:cNvPr>
          <p:cNvSpPr>
            <a:spLocks noGrp="1" noChangeArrowheads="1"/>
          </p:cNvSpPr>
          <p:nvPr/>
        </p:nvSpPr>
        <p:spPr bwMode="auto">
          <a:xfrm>
            <a:off x="646545" y="1131190"/>
            <a:ext cx="11111346" cy="2960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marL="0" indent="0" eaLnBrk="1" hangingPunct="1">
              <a:lnSpc>
                <a:spcPct val="125000"/>
              </a:lnSpc>
              <a:spcBef>
                <a:spcPct val="50000"/>
              </a:spcBef>
              <a:buNone/>
            </a:pPr>
            <a:r>
              <a:rPr lang="zh-CN" altLang="en-US" sz="2400" b="0" dirty="0">
                <a:latin typeface="Microsoft YaHei Light" panose="020B0502040204020203" pitchFamily="34" charset="-122"/>
                <a:ea typeface="Microsoft YaHei Light" panose="020B0502040204020203" pitchFamily="34" charset="-122"/>
              </a:rPr>
              <a:t>封锁的概念</a:t>
            </a:r>
          </a:p>
          <a:p>
            <a:pPr marL="0" indent="0" eaLnBrk="1" hangingPunct="1">
              <a:lnSpc>
                <a:spcPct val="125000"/>
              </a:lnSpc>
              <a:spcBef>
                <a:spcPct val="50000"/>
              </a:spcBef>
              <a:buNone/>
            </a:pPr>
            <a:r>
              <a:rPr lang="en-US" altLang="zh-CN" sz="2400" b="0" dirty="0">
                <a:latin typeface="Microsoft YaHei Light" panose="020B0502040204020203" pitchFamily="34" charset="-122"/>
                <a:ea typeface="Microsoft YaHei Light" panose="020B0502040204020203" pitchFamily="34" charset="-122"/>
              </a:rPr>
              <a:t>• </a:t>
            </a:r>
            <a:r>
              <a:rPr lang="zh-CN" altLang="en-US" sz="2400" b="0" dirty="0">
                <a:latin typeface="Microsoft YaHei Light" panose="020B0502040204020203" pitchFamily="34" charset="-122"/>
                <a:ea typeface="Microsoft YaHei Light" panose="020B0502040204020203" pitchFamily="34" charset="-122"/>
              </a:rPr>
              <a:t>封锁</a:t>
            </a:r>
            <a:r>
              <a:rPr lang="en-US" altLang="zh-CN" sz="2400" b="0" dirty="0">
                <a:latin typeface="Microsoft YaHei Light" panose="020B0502040204020203" pitchFamily="34" charset="-122"/>
                <a:ea typeface="Microsoft YaHei Light" panose="020B0502040204020203" pitchFamily="34" charset="-122"/>
              </a:rPr>
              <a:t>(Locking) </a:t>
            </a:r>
            <a:r>
              <a:rPr lang="zh-CN" altLang="en-US" sz="2400" b="0" dirty="0">
                <a:latin typeface="Microsoft YaHei Light" panose="020B0502040204020203" pitchFamily="34" charset="-122"/>
                <a:ea typeface="Microsoft YaHei Light" panose="020B0502040204020203" pitchFamily="34" charset="-122"/>
              </a:rPr>
              <a:t>封锁就是事务</a:t>
            </a:r>
            <a:r>
              <a:rPr lang="en-US" altLang="zh-CN" sz="2400" b="0" dirty="0">
                <a:latin typeface="Microsoft YaHei Light" panose="020B0502040204020203" pitchFamily="34" charset="-122"/>
                <a:ea typeface="Microsoft YaHei Light" panose="020B0502040204020203" pitchFamily="34" charset="-122"/>
              </a:rPr>
              <a:t>T</a:t>
            </a:r>
            <a:r>
              <a:rPr lang="zh-CN" altLang="en-US" sz="2400" b="0" dirty="0">
                <a:latin typeface="Microsoft YaHei Light" panose="020B0502040204020203" pitchFamily="34" charset="-122"/>
                <a:ea typeface="Microsoft YaHei Light" panose="020B0502040204020203" pitchFamily="34" charset="-122"/>
              </a:rPr>
              <a:t>在对某个数据操作之前，先向系统发出请求，对其加锁。加锁后事务</a:t>
            </a:r>
            <a:r>
              <a:rPr lang="en-US" altLang="zh-CN" sz="2400" b="0" dirty="0">
                <a:latin typeface="Microsoft YaHei Light" panose="020B0502040204020203" pitchFamily="34" charset="-122"/>
                <a:ea typeface="Microsoft YaHei Light" panose="020B0502040204020203" pitchFamily="34" charset="-122"/>
              </a:rPr>
              <a:t>T</a:t>
            </a:r>
            <a:r>
              <a:rPr lang="zh-CN" altLang="en-US" sz="2400" b="0" dirty="0">
                <a:latin typeface="Microsoft YaHei Light" panose="020B0502040204020203" pitchFamily="34" charset="-122"/>
                <a:ea typeface="Microsoft YaHei Light" panose="020B0502040204020203" pitchFamily="34" charset="-122"/>
              </a:rPr>
              <a:t>就对该数据对象有了一定的控制，在事务</a:t>
            </a:r>
            <a:r>
              <a:rPr lang="en-US" altLang="zh-CN" sz="2400" b="0" dirty="0">
                <a:latin typeface="Microsoft YaHei Light" panose="020B0502040204020203" pitchFamily="34" charset="-122"/>
                <a:ea typeface="Microsoft YaHei Light" panose="020B0502040204020203" pitchFamily="34" charset="-122"/>
              </a:rPr>
              <a:t>T</a:t>
            </a:r>
            <a:r>
              <a:rPr lang="zh-CN" altLang="en-US" sz="2400" b="0" dirty="0">
                <a:latin typeface="Microsoft YaHei Light" panose="020B0502040204020203" pitchFamily="34" charset="-122"/>
                <a:ea typeface="Microsoft YaHei Light" panose="020B0502040204020203" pitchFamily="34" charset="-122"/>
              </a:rPr>
              <a:t>释放它的锁之前，其它事务不能对此数据对象执行读</a:t>
            </a:r>
            <a:r>
              <a:rPr lang="en-US" altLang="zh-CN" sz="2400" b="0" dirty="0">
                <a:latin typeface="Microsoft YaHei Light" panose="020B0502040204020203" pitchFamily="34" charset="-122"/>
                <a:ea typeface="Microsoft YaHei Light" panose="020B0502040204020203" pitchFamily="34" charset="-122"/>
              </a:rPr>
              <a:t>/</a:t>
            </a:r>
            <a:r>
              <a:rPr lang="zh-CN" altLang="en-US" sz="2400" b="0" dirty="0">
                <a:latin typeface="Microsoft YaHei Light" panose="020B0502040204020203" pitchFamily="34" charset="-122"/>
                <a:ea typeface="Microsoft YaHei Light" panose="020B0502040204020203" pitchFamily="34" charset="-122"/>
              </a:rPr>
              <a:t>写操作。</a:t>
            </a:r>
          </a:p>
          <a:p>
            <a:pPr marL="0" indent="0" eaLnBrk="1" hangingPunct="1">
              <a:lnSpc>
                <a:spcPct val="125000"/>
              </a:lnSpc>
              <a:spcBef>
                <a:spcPct val="50000"/>
              </a:spcBef>
              <a:buNone/>
            </a:pPr>
            <a:r>
              <a:rPr lang="en-US" altLang="zh-CN" sz="2400" b="0" dirty="0">
                <a:latin typeface="Microsoft YaHei Light" panose="020B0502040204020203" pitchFamily="34" charset="-122"/>
                <a:ea typeface="Microsoft YaHei Light" panose="020B0502040204020203" pitchFamily="34" charset="-122"/>
              </a:rPr>
              <a:t>• </a:t>
            </a:r>
            <a:r>
              <a:rPr lang="zh-CN" altLang="en-US" sz="2400" b="0" dirty="0">
                <a:latin typeface="Microsoft YaHei Light" panose="020B0502040204020203" pitchFamily="34" charset="-122"/>
                <a:ea typeface="Microsoft YaHei Light" panose="020B0502040204020203" pitchFamily="34" charset="-122"/>
              </a:rPr>
              <a:t>并发控制的基本方法就是封锁。</a:t>
            </a:r>
          </a:p>
        </p:txBody>
      </p:sp>
      <p:sp>
        <p:nvSpPr>
          <p:cNvPr id="7" name="文本框 6">
            <a:extLst>
              <a:ext uri="{FF2B5EF4-FFF2-40B4-BE49-F238E27FC236}">
                <a16:creationId xmlns:a16="http://schemas.microsoft.com/office/drawing/2014/main" id="{D9DEF67A-4445-4BB9-B153-6DA8F0BC7658}"/>
              </a:ext>
            </a:extLst>
          </p:cNvPr>
          <p:cNvSpPr txBox="1"/>
          <p:nvPr/>
        </p:nvSpPr>
        <p:spPr>
          <a:xfrm>
            <a:off x="203652" y="108254"/>
            <a:ext cx="4090051"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13.2 </a:t>
            </a:r>
            <a:r>
              <a:rPr lang="zh-CN" altLang="en-US" sz="2800" b="1" dirty="0">
                <a:latin typeface="微软雅黑 Light" panose="020B0502040204020203" pitchFamily="34" charset="-122"/>
                <a:ea typeface="微软雅黑 Light" panose="020B0502040204020203" pitchFamily="34" charset="-122"/>
              </a:rPr>
              <a:t>封锁</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621074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F7359F6-1ADA-4FFE-8449-95D717323DBA}"/>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819F9654-58B6-44E8-8EC0-BDE0BD26B13B}"/>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9" name="Rectangle 3">
            <a:extLst>
              <a:ext uri="{FF2B5EF4-FFF2-40B4-BE49-F238E27FC236}">
                <a16:creationId xmlns:a16="http://schemas.microsoft.com/office/drawing/2014/main" id="{02D30098-5B84-4E4B-B768-E87B587E1BC4}"/>
              </a:ext>
            </a:extLst>
          </p:cNvPr>
          <p:cNvSpPr>
            <a:spLocks noGrp="1" noChangeArrowheads="1"/>
          </p:cNvSpPr>
          <p:nvPr/>
        </p:nvSpPr>
        <p:spPr bwMode="auto">
          <a:xfrm>
            <a:off x="635112" y="1268871"/>
            <a:ext cx="11159723" cy="4900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marL="0" indent="0" eaLnBrk="1" hangingPunct="1">
              <a:buNone/>
            </a:pPr>
            <a:r>
              <a:rPr lang="zh-CN" altLang="en-US" sz="2400" b="0" dirty="0">
                <a:latin typeface="Microsoft YaHei Light" panose="020B0502040204020203" pitchFamily="34" charset="-122"/>
                <a:ea typeface="Microsoft YaHei Light" panose="020B0502040204020203" pitchFamily="34" charset="-122"/>
              </a:rPr>
              <a:t>封锁的类型</a:t>
            </a:r>
          </a:p>
          <a:p>
            <a:pPr marL="0" indent="0" eaLnBrk="1" hangingPunct="1">
              <a:buNone/>
            </a:pPr>
            <a:r>
              <a:rPr lang="en-US" altLang="zh-CN" sz="2400" b="0" dirty="0">
                <a:latin typeface="Microsoft YaHei Light" panose="020B0502040204020203" pitchFamily="34" charset="-122"/>
                <a:ea typeface="Microsoft YaHei Light" panose="020B0502040204020203" pitchFamily="34" charset="-122"/>
              </a:rPr>
              <a:t>• </a:t>
            </a:r>
            <a:r>
              <a:rPr lang="zh-CN" altLang="en-US" sz="2400" b="0" dirty="0">
                <a:latin typeface="Microsoft YaHei Light" panose="020B0502040204020203" pitchFamily="34" charset="-122"/>
                <a:ea typeface="Microsoft YaHei Light" panose="020B0502040204020203" pitchFamily="34" charset="-122"/>
              </a:rPr>
              <a:t>排它锁又称写锁（</a:t>
            </a:r>
            <a:r>
              <a:rPr lang="en-US" altLang="zh-CN" sz="2400" b="0" dirty="0">
                <a:latin typeface="Microsoft YaHei Light" panose="020B0502040204020203" pitchFamily="34" charset="-122"/>
                <a:ea typeface="Microsoft YaHei Light" panose="020B0502040204020203" pitchFamily="34" charset="-122"/>
              </a:rPr>
              <a:t>X</a:t>
            </a:r>
            <a:r>
              <a:rPr lang="zh-CN" altLang="en-US" sz="2400" b="0" dirty="0">
                <a:latin typeface="Microsoft YaHei Light" panose="020B0502040204020203" pitchFamily="34" charset="-122"/>
                <a:ea typeface="Microsoft YaHei Light" panose="020B0502040204020203" pitchFamily="34" charset="-122"/>
              </a:rPr>
              <a:t>锁，</a:t>
            </a:r>
            <a:r>
              <a:rPr lang="en-US" altLang="zh-CN" sz="2400" b="0" dirty="0" err="1">
                <a:latin typeface="Microsoft YaHei Light" panose="020B0502040204020203" pitchFamily="34" charset="-122"/>
                <a:ea typeface="Microsoft YaHei Light" panose="020B0502040204020203" pitchFamily="34" charset="-122"/>
              </a:rPr>
              <a:t>eXclusive</a:t>
            </a:r>
            <a:r>
              <a:rPr lang="en-US" altLang="zh-CN" sz="2400" b="0" dirty="0">
                <a:latin typeface="Microsoft YaHei Light" panose="020B0502040204020203" pitchFamily="34" charset="-122"/>
                <a:ea typeface="Microsoft YaHei Light" panose="020B0502040204020203" pitchFamily="34" charset="-122"/>
              </a:rPr>
              <a:t> lock </a:t>
            </a:r>
            <a:r>
              <a:rPr lang="zh-CN" altLang="en-US" sz="2400" b="0" dirty="0">
                <a:latin typeface="Microsoft YaHei Light" panose="020B0502040204020203" pitchFamily="34" charset="-122"/>
                <a:ea typeface="Microsoft YaHei Light" panose="020B0502040204020203" pitchFamily="34" charset="-122"/>
              </a:rPr>
              <a:t>）：若事务</a:t>
            </a:r>
            <a:r>
              <a:rPr lang="en-US" altLang="zh-CN" sz="2400" b="0" dirty="0">
                <a:latin typeface="Microsoft YaHei Light" panose="020B0502040204020203" pitchFamily="34" charset="-122"/>
                <a:ea typeface="Microsoft YaHei Light" panose="020B0502040204020203" pitchFamily="34" charset="-122"/>
              </a:rPr>
              <a:t>T</a:t>
            </a:r>
            <a:r>
              <a:rPr lang="zh-CN" altLang="en-US" sz="2400" b="0" dirty="0">
                <a:latin typeface="Microsoft YaHei Light" panose="020B0502040204020203" pitchFamily="34" charset="-122"/>
                <a:ea typeface="Microsoft YaHei Light" panose="020B0502040204020203" pitchFamily="34" charset="-122"/>
              </a:rPr>
              <a:t>对数据对象</a:t>
            </a:r>
            <a:r>
              <a:rPr lang="en-US" altLang="zh-CN" sz="2400" b="0" dirty="0">
                <a:latin typeface="Microsoft YaHei Light" panose="020B0502040204020203" pitchFamily="34" charset="-122"/>
                <a:ea typeface="Microsoft YaHei Light" panose="020B0502040204020203" pitchFamily="34" charset="-122"/>
              </a:rPr>
              <a:t>A</a:t>
            </a:r>
            <a:r>
              <a:rPr lang="zh-CN" altLang="en-US" sz="2400" b="0" dirty="0">
                <a:latin typeface="Microsoft YaHei Light" panose="020B0502040204020203" pitchFamily="34" charset="-122"/>
                <a:ea typeface="Microsoft YaHei Light" panose="020B0502040204020203" pitchFamily="34" charset="-122"/>
              </a:rPr>
              <a:t>加上</a:t>
            </a:r>
            <a:r>
              <a:rPr lang="en-US" altLang="zh-CN" sz="2400" b="0" dirty="0">
                <a:latin typeface="Microsoft YaHei Light" panose="020B0502040204020203" pitchFamily="34" charset="-122"/>
                <a:ea typeface="Microsoft YaHei Light" panose="020B0502040204020203" pitchFamily="34" charset="-122"/>
              </a:rPr>
              <a:t>X</a:t>
            </a:r>
            <a:r>
              <a:rPr lang="zh-CN" altLang="en-US" sz="2400" b="0" dirty="0">
                <a:latin typeface="Microsoft YaHei Light" panose="020B0502040204020203" pitchFamily="34" charset="-122"/>
                <a:ea typeface="Microsoft YaHei Light" panose="020B0502040204020203" pitchFamily="34" charset="-122"/>
              </a:rPr>
              <a:t>锁，则只允许</a:t>
            </a:r>
            <a:r>
              <a:rPr lang="en-US" altLang="zh-CN" sz="2400" b="0" dirty="0">
                <a:latin typeface="Microsoft YaHei Light" panose="020B0502040204020203" pitchFamily="34" charset="-122"/>
                <a:ea typeface="Microsoft YaHei Light" panose="020B0502040204020203" pitchFamily="34" charset="-122"/>
              </a:rPr>
              <a:t>T</a:t>
            </a:r>
            <a:r>
              <a:rPr lang="zh-CN" altLang="en-US" sz="2400" b="0" dirty="0">
                <a:latin typeface="Microsoft YaHei Light" panose="020B0502040204020203" pitchFamily="34" charset="-122"/>
                <a:ea typeface="Microsoft YaHei Light" panose="020B0502040204020203" pitchFamily="34" charset="-122"/>
              </a:rPr>
              <a:t>读取和修改</a:t>
            </a:r>
            <a:r>
              <a:rPr lang="en-US" altLang="zh-CN" sz="2400" b="0" dirty="0">
                <a:latin typeface="Microsoft YaHei Light" panose="020B0502040204020203" pitchFamily="34" charset="-122"/>
                <a:ea typeface="Microsoft YaHei Light" panose="020B0502040204020203" pitchFamily="34" charset="-122"/>
              </a:rPr>
              <a:t>A</a:t>
            </a:r>
            <a:r>
              <a:rPr lang="zh-CN" altLang="en-US" sz="2400" b="0" dirty="0">
                <a:latin typeface="Microsoft YaHei Light" panose="020B0502040204020203" pitchFamily="34" charset="-122"/>
                <a:ea typeface="Microsoft YaHei Light" panose="020B0502040204020203" pitchFamily="34" charset="-122"/>
              </a:rPr>
              <a:t>，其它任何事务都不能再对</a:t>
            </a:r>
            <a:r>
              <a:rPr lang="en-US" altLang="zh-CN" sz="2400" b="0" dirty="0">
                <a:latin typeface="Microsoft YaHei Light" panose="020B0502040204020203" pitchFamily="34" charset="-122"/>
                <a:ea typeface="Microsoft YaHei Light" panose="020B0502040204020203" pitchFamily="34" charset="-122"/>
              </a:rPr>
              <a:t>A</a:t>
            </a:r>
            <a:r>
              <a:rPr lang="zh-CN" altLang="en-US" sz="2400" b="0" dirty="0">
                <a:latin typeface="Microsoft YaHei Light" panose="020B0502040204020203" pitchFamily="34" charset="-122"/>
                <a:ea typeface="Microsoft YaHei Light" panose="020B0502040204020203" pitchFamily="34" charset="-122"/>
              </a:rPr>
              <a:t>加任何类型的锁，直至</a:t>
            </a:r>
            <a:r>
              <a:rPr lang="en-US" altLang="zh-CN" sz="2400" b="0" dirty="0">
                <a:latin typeface="Microsoft YaHei Light" panose="020B0502040204020203" pitchFamily="34" charset="-122"/>
                <a:ea typeface="Microsoft YaHei Light" panose="020B0502040204020203" pitchFamily="34" charset="-122"/>
              </a:rPr>
              <a:t>T</a:t>
            </a:r>
            <a:r>
              <a:rPr lang="zh-CN" altLang="en-US" sz="2400" b="0" dirty="0">
                <a:latin typeface="Microsoft YaHei Light" panose="020B0502040204020203" pitchFamily="34" charset="-122"/>
                <a:ea typeface="Microsoft YaHei Light" panose="020B0502040204020203" pitchFamily="34" charset="-122"/>
              </a:rPr>
              <a:t>释放</a:t>
            </a:r>
            <a:r>
              <a:rPr lang="en-US" altLang="zh-CN" sz="2400" b="0" dirty="0">
                <a:latin typeface="Microsoft YaHei Light" panose="020B0502040204020203" pitchFamily="34" charset="-122"/>
                <a:ea typeface="Microsoft YaHei Light" panose="020B0502040204020203" pitchFamily="34" charset="-122"/>
              </a:rPr>
              <a:t>A</a:t>
            </a:r>
            <a:r>
              <a:rPr lang="zh-CN" altLang="en-US" sz="2400" b="0" dirty="0">
                <a:latin typeface="Microsoft YaHei Light" panose="020B0502040204020203" pitchFamily="34" charset="-122"/>
                <a:ea typeface="Microsoft YaHei Light" panose="020B0502040204020203" pitchFamily="34" charset="-122"/>
              </a:rPr>
              <a:t>上的锁。</a:t>
            </a:r>
          </a:p>
          <a:p>
            <a:pPr marL="0" indent="0" eaLnBrk="1" hangingPunct="1">
              <a:buNone/>
            </a:pPr>
            <a:r>
              <a:rPr lang="en-US" altLang="zh-CN" sz="2400" b="0" dirty="0">
                <a:latin typeface="Microsoft YaHei Light" panose="020B0502040204020203" pitchFamily="34" charset="-122"/>
                <a:ea typeface="Microsoft YaHei Light" panose="020B0502040204020203" pitchFamily="34" charset="-122"/>
              </a:rPr>
              <a:t>XLOCK A</a:t>
            </a:r>
          </a:p>
          <a:p>
            <a:pPr marL="0" indent="0" eaLnBrk="1" hangingPunct="1">
              <a:buNone/>
            </a:pPr>
            <a:endParaRPr lang="en-US" altLang="zh-CN" sz="2400" b="0" dirty="0">
              <a:latin typeface="Microsoft YaHei Light" panose="020B0502040204020203" pitchFamily="34" charset="-122"/>
              <a:ea typeface="Microsoft YaHei Light" panose="020B0502040204020203" pitchFamily="34" charset="-122"/>
            </a:endParaRPr>
          </a:p>
          <a:p>
            <a:pPr marL="0" indent="0" eaLnBrk="1" hangingPunct="1">
              <a:buNone/>
            </a:pPr>
            <a:r>
              <a:rPr lang="en-US" altLang="zh-CN" sz="2400" b="0" dirty="0">
                <a:latin typeface="Microsoft YaHei Light" panose="020B0502040204020203" pitchFamily="34" charset="-122"/>
                <a:ea typeface="Microsoft YaHei Light" panose="020B0502040204020203" pitchFamily="34" charset="-122"/>
              </a:rPr>
              <a:t>• </a:t>
            </a:r>
            <a:r>
              <a:rPr lang="zh-CN" altLang="en-US" sz="2400" b="0" dirty="0">
                <a:latin typeface="Microsoft YaHei Light" panose="020B0502040204020203" pitchFamily="34" charset="-122"/>
                <a:ea typeface="Microsoft YaHei Light" panose="020B0502040204020203" pitchFamily="34" charset="-122"/>
              </a:rPr>
              <a:t>共享锁又称读锁（</a:t>
            </a:r>
            <a:r>
              <a:rPr lang="en-US" altLang="zh-CN" sz="2400" b="0" dirty="0">
                <a:latin typeface="Microsoft YaHei Light" panose="020B0502040204020203" pitchFamily="34" charset="-122"/>
                <a:ea typeface="Microsoft YaHei Light" panose="020B0502040204020203" pitchFamily="34" charset="-122"/>
              </a:rPr>
              <a:t>S</a:t>
            </a:r>
            <a:r>
              <a:rPr lang="zh-CN" altLang="en-US" sz="2400" b="0" dirty="0">
                <a:latin typeface="Microsoft YaHei Light" panose="020B0502040204020203" pitchFamily="34" charset="-122"/>
                <a:ea typeface="Microsoft YaHei Light" panose="020B0502040204020203" pitchFamily="34" charset="-122"/>
              </a:rPr>
              <a:t>锁，</a:t>
            </a:r>
            <a:r>
              <a:rPr lang="en-US" altLang="zh-CN" sz="2400" b="0" dirty="0">
                <a:latin typeface="Microsoft YaHei Light" panose="020B0502040204020203" pitchFamily="34" charset="-122"/>
                <a:ea typeface="Microsoft YaHei Light" panose="020B0502040204020203" pitchFamily="34" charset="-122"/>
              </a:rPr>
              <a:t>Share lock</a:t>
            </a:r>
            <a:r>
              <a:rPr lang="zh-CN" altLang="en-US" sz="2400" b="0" dirty="0">
                <a:latin typeface="Microsoft YaHei Light" panose="020B0502040204020203" pitchFamily="34" charset="-122"/>
                <a:ea typeface="Microsoft YaHei Light" panose="020B0502040204020203" pitchFamily="34" charset="-122"/>
              </a:rPr>
              <a:t>）：若事务</a:t>
            </a:r>
            <a:r>
              <a:rPr lang="en-US" altLang="zh-CN" sz="2400" b="0" dirty="0">
                <a:latin typeface="Microsoft YaHei Light" panose="020B0502040204020203" pitchFamily="34" charset="-122"/>
                <a:ea typeface="Microsoft YaHei Light" panose="020B0502040204020203" pitchFamily="34" charset="-122"/>
              </a:rPr>
              <a:t>T</a:t>
            </a:r>
            <a:r>
              <a:rPr lang="zh-CN" altLang="en-US" sz="2400" b="0" dirty="0">
                <a:latin typeface="Microsoft YaHei Light" panose="020B0502040204020203" pitchFamily="34" charset="-122"/>
                <a:ea typeface="Microsoft YaHei Light" panose="020B0502040204020203" pitchFamily="34" charset="-122"/>
              </a:rPr>
              <a:t>对数据对象</a:t>
            </a:r>
            <a:r>
              <a:rPr lang="en-US" altLang="zh-CN" sz="2400" b="0" dirty="0">
                <a:latin typeface="Microsoft YaHei Light" panose="020B0502040204020203" pitchFamily="34" charset="-122"/>
                <a:ea typeface="Microsoft YaHei Light" panose="020B0502040204020203" pitchFamily="34" charset="-122"/>
              </a:rPr>
              <a:t>A</a:t>
            </a:r>
            <a:r>
              <a:rPr lang="zh-CN" altLang="en-US" sz="2400" b="0" dirty="0">
                <a:latin typeface="Microsoft YaHei Light" panose="020B0502040204020203" pitchFamily="34" charset="-122"/>
                <a:ea typeface="Microsoft YaHei Light" panose="020B0502040204020203" pitchFamily="34" charset="-122"/>
              </a:rPr>
              <a:t>加上</a:t>
            </a:r>
            <a:r>
              <a:rPr lang="en-US" altLang="zh-CN" sz="2400" b="0" dirty="0">
                <a:latin typeface="Microsoft YaHei Light" panose="020B0502040204020203" pitchFamily="34" charset="-122"/>
                <a:ea typeface="Microsoft YaHei Light" panose="020B0502040204020203" pitchFamily="34" charset="-122"/>
              </a:rPr>
              <a:t>S</a:t>
            </a:r>
            <a:r>
              <a:rPr lang="zh-CN" altLang="en-US" sz="2400" b="0" dirty="0">
                <a:latin typeface="Microsoft YaHei Light" panose="020B0502040204020203" pitchFamily="34" charset="-122"/>
                <a:ea typeface="Microsoft YaHei Light" panose="020B0502040204020203" pitchFamily="34" charset="-122"/>
              </a:rPr>
              <a:t>锁，则事务</a:t>
            </a:r>
            <a:r>
              <a:rPr lang="en-US" altLang="zh-CN" sz="2400" b="0" dirty="0">
                <a:latin typeface="Microsoft YaHei Light" panose="020B0502040204020203" pitchFamily="34" charset="-122"/>
                <a:ea typeface="Microsoft YaHei Light" panose="020B0502040204020203" pitchFamily="34" charset="-122"/>
              </a:rPr>
              <a:t>T</a:t>
            </a:r>
            <a:r>
              <a:rPr lang="zh-CN" altLang="en-US" sz="2400" b="0" dirty="0">
                <a:latin typeface="Microsoft YaHei Light" panose="020B0502040204020203" pitchFamily="34" charset="-122"/>
                <a:ea typeface="Microsoft YaHei Light" panose="020B0502040204020203" pitchFamily="34" charset="-122"/>
              </a:rPr>
              <a:t>可以读</a:t>
            </a:r>
            <a:r>
              <a:rPr lang="en-US" altLang="zh-CN" sz="2400" b="0" dirty="0">
                <a:latin typeface="Microsoft YaHei Light" panose="020B0502040204020203" pitchFamily="34" charset="-122"/>
                <a:ea typeface="Microsoft YaHei Light" panose="020B0502040204020203" pitchFamily="34" charset="-122"/>
              </a:rPr>
              <a:t>A</a:t>
            </a:r>
            <a:r>
              <a:rPr lang="zh-CN" altLang="en-US" sz="2400" b="0" dirty="0">
                <a:latin typeface="Microsoft YaHei Light" panose="020B0502040204020203" pitchFamily="34" charset="-122"/>
                <a:ea typeface="Microsoft YaHei Light" panose="020B0502040204020203" pitchFamily="34" charset="-122"/>
              </a:rPr>
              <a:t>，但不能修改</a:t>
            </a:r>
            <a:r>
              <a:rPr lang="en-US" altLang="zh-CN" sz="2400" b="0" dirty="0">
                <a:latin typeface="Microsoft YaHei Light" panose="020B0502040204020203" pitchFamily="34" charset="-122"/>
                <a:ea typeface="Microsoft YaHei Light" panose="020B0502040204020203" pitchFamily="34" charset="-122"/>
              </a:rPr>
              <a:t>A</a:t>
            </a:r>
            <a:r>
              <a:rPr lang="zh-CN" altLang="en-US" sz="2400" b="0" dirty="0">
                <a:latin typeface="Microsoft YaHei Light" panose="020B0502040204020203" pitchFamily="34" charset="-122"/>
                <a:ea typeface="Microsoft YaHei Light" panose="020B0502040204020203" pitchFamily="34" charset="-122"/>
              </a:rPr>
              <a:t>，其它事务只能再对</a:t>
            </a:r>
            <a:r>
              <a:rPr lang="en-US" altLang="zh-CN" sz="2400" b="0" dirty="0">
                <a:latin typeface="Microsoft YaHei Light" panose="020B0502040204020203" pitchFamily="34" charset="-122"/>
                <a:ea typeface="Microsoft YaHei Light" panose="020B0502040204020203" pitchFamily="34" charset="-122"/>
              </a:rPr>
              <a:t>A</a:t>
            </a:r>
            <a:r>
              <a:rPr lang="zh-CN" altLang="en-US" sz="2400" b="0" dirty="0">
                <a:latin typeface="Microsoft YaHei Light" panose="020B0502040204020203" pitchFamily="34" charset="-122"/>
                <a:ea typeface="Microsoft YaHei Light" panose="020B0502040204020203" pitchFamily="34" charset="-122"/>
              </a:rPr>
              <a:t>加</a:t>
            </a:r>
            <a:r>
              <a:rPr lang="en-US" altLang="zh-CN" sz="2400" b="0" dirty="0">
                <a:latin typeface="Microsoft YaHei Light" panose="020B0502040204020203" pitchFamily="34" charset="-122"/>
                <a:ea typeface="Microsoft YaHei Light" panose="020B0502040204020203" pitchFamily="34" charset="-122"/>
              </a:rPr>
              <a:t>S</a:t>
            </a:r>
            <a:r>
              <a:rPr lang="zh-CN" altLang="en-US" sz="2400" b="0" dirty="0">
                <a:latin typeface="Microsoft YaHei Light" panose="020B0502040204020203" pitchFamily="34" charset="-122"/>
                <a:ea typeface="Microsoft YaHei Light" panose="020B0502040204020203" pitchFamily="34" charset="-122"/>
              </a:rPr>
              <a:t>锁，而不能加</a:t>
            </a:r>
            <a:r>
              <a:rPr lang="en-US" altLang="zh-CN" sz="2400" b="0" dirty="0">
                <a:latin typeface="Microsoft YaHei Light" panose="020B0502040204020203" pitchFamily="34" charset="-122"/>
                <a:ea typeface="Microsoft YaHei Light" panose="020B0502040204020203" pitchFamily="34" charset="-122"/>
              </a:rPr>
              <a:t>X</a:t>
            </a:r>
            <a:r>
              <a:rPr lang="zh-CN" altLang="en-US" sz="2400" b="0" dirty="0">
                <a:latin typeface="Microsoft YaHei Light" panose="020B0502040204020203" pitchFamily="34" charset="-122"/>
                <a:ea typeface="Microsoft YaHei Light" panose="020B0502040204020203" pitchFamily="34" charset="-122"/>
              </a:rPr>
              <a:t>锁，直到</a:t>
            </a:r>
            <a:r>
              <a:rPr lang="en-US" altLang="zh-CN" sz="2400" b="0" dirty="0">
                <a:latin typeface="Microsoft YaHei Light" panose="020B0502040204020203" pitchFamily="34" charset="-122"/>
                <a:ea typeface="Microsoft YaHei Light" panose="020B0502040204020203" pitchFamily="34" charset="-122"/>
              </a:rPr>
              <a:t>T</a:t>
            </a:r>
            <a:r>
              <a:rPr lang="zh-CN" altLang="en-US" sz="2400" b="0" dirty="0">
                <a:latin typeface="Microsoft YaHei Light" panose="020B0502040204020203" pitchFamily="34" charset="-122"/>
                <a:ea typeface="Microsoft YaHei Light" panose="020B0502040204020203" pitchFamily="34" charset="-122"/>
              </a:rPr>
              <a:t>释放</a:t>
            </a:r>
            <a:r>
              <a:rPr lang="en-US" altLang="zh-CN" sz="2400" b="0" dirty="0">
                <a:latin typeface="Microsoft YaHei Light" panose="020B0502040204020203" pitchFamily="34" charset="-122"/>
                <a:ea typeface="Microsoft YaHei Light" panose="020B0502040204020203" pitchFamily="34" charset="-122"/>
              </a:rPr>
              <a:t>A</a:t>
            </a:r>
            <a:r>
              <a:rPr lang="zh-CN" altLang="en-US" sz="2400" b="0" dirty="0">
                <a:latin typeface="Microsoft YaHei Light" panose="020B0502040204020203" pitchFamily="34" charset="-122"/>
                <a:ea typeface="Microsoft YaHei Light" panose="020B0502040204020203" pitchFamily="34" charset="-122"/>
              </a:rPr>
              <a:t>上的</a:t>
            </a:r>
            <a:r>
              <a:rPr lang="en-US" altLang="zh-CN" sz="2400" b="0" dirty="0">
                <a:latin typeface="Microsoft YaHei Light" panose="020B0502040204020203" pitchFamily="34" charset="-122"/>
                <a:ea typeface="Microsoft YaHei Light" panose="020B0502040204020203" pitchFamily="34" charset="-122"/>
              </a:rPr>
              <a:t>S</a:t>
            </a:r>
            <a:r>
              <a:rPr lang="zh-CN" altLang="en-US" sz="2400" b="0" dirty="0">
                <a:latin typeface="Microsoft YaHei Light" panose="020B0502040204020203" pitchFamily="34" charset="-122"/>
                <a:ea typeface="Microsoft YaHei Light" panose="020B0502040204020203" pitchFamily="34" charset="-122"/>
              </a:rPr>
              <a:t>锁。</a:t>
            </a:r>
          </a:p>
          <a:p>
            <a:pPr marL="0" indent="0" eaLnBrk="1" hangingPunct="1">
              <a:buNone/>
            </a:pPr>
            <a:r>
              <a:rPr lang="en-US" altLang="zh-CN" sz="2400" b="0" dirty="0">
                <a:latin typeface="Microsoft YaHei Light" panose="020B0502040204020203" pitchFamily="34" charset="-122"/>
                <a:ea typeface="Microsoft YaHei Light" panose="020B0502040204020203" pitchFamily="34" charset="-122"/>
              </a:rPr>
              <a:t>SLOCK A</a:t>
            </a:r>
          </a:p>
          <a:p>
            <a:pPr marL="0" indent="0" eaLnBrk="1" hangingPunct="1">
              <a:buNone/>
            </a:pPr>
            <a:r>
              <a:rPr lang="en-US" altLang="zh-CN" sz="2400" b="0" dirty="0">
                <a:latin typeface="Microsoft YaHei Light" panose="020B0502040204020203" pitchFamily="34" charset="-122"/>
                <a:ea typeface="Microsoft YaHei Light" panose="020B0502040204020203" pitchFamily="34" charset="-122"/>
              </a:rPr>
              <a:t>UNLOCK A</a:t>
            </a:r>
            <a:endParaRPr lang="zh-CN" altLang="en-US" sz="2400" b="0" dirty="0">
              <a:latin typeface="Microsoft YaHei Light" panose="020B0502040204020203" pitchFamily="34" charset="-122"/>
              <a:ea typeface="Microsoft YaHei Light" panose="020B0502040204020203" pitchFamily="34" charset="-122"/>
            </a:endParaRPr>
          </a:p>
        </p:txBody>
      </p:sp>
      <p:sp>
        <p:nvSpPr>
          <p:cNvPr id="6" name="文本框 5">
            <a:extLst>
              <a:ext uri="{FF2B5EF4-FFF2-40B4-BE49-F238E27FC236}">
                <a16:creationId xmlns:a16="http://schemas.microsoft.com/office/drawing/2014/main" id="{FDF65E0A-1CB2-437D-955D-FA3A002F9EE5}"/>
              </a:ext>
            </a:extLst>
          </p:cNvPr>
          <p:cNvSpPr txBox="1"/>
          <p:nvPr/>
        </p:nvSpPr>
        <p:spPr>
          <a:xfrm>
            <a:off x="203652" y="108254"/>
            <a:ext cx="4090051"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13.2 </a:t>
            </a:r>
            <a:r>
              <a:rPr lang="zh-CN" altLang="en-US" sz="2800" b="1" dirty="0">
                <a:latin typeface="微软雅黑 Light" panose="020B0502040204020203" pitchFamily="34" charset="-122"/>
                <a:ea typeface="微软雅黑 Light" panose="020B0502040204020203" pitchFamily="34" charset="-122"/>
              </a:rPr>
              <a:t>封锁</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911344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273F40B-0268-45F0-A39D-76FC47B4492E}"/>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A80D3B64-D0BD-46FC-BA0E-BAF917073582}"/>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pic>
        <p:nvPicPr>
          <p:cNvPr id="2" name="图片 1">
            <a:extLst>
              <a:ext uri="{FF2B5EF4-FFF2-40B4-BE49-F238E27FC236}">
                <a16:creationId xmlns:a16="http://schemas.microsoft.com/office/drawing/2014/main" id="{43098E16-D6C2-49A4-AA5E-BC28FC252B46}"/>
              </a:ext>
            </a:extLst>
          </p:cNvPr>
          <p:cNvPicPr>
            <a:picLocks noChangeAspect="1"/>
          </p:cNvPicPr>
          <p:nvPr/>
        </p:nvPicPr>
        <p:blipFill>
          <a:blip r:embed="rId2"/>
          <a:stretch>
            <a:fillRect/>
          </a:stretch>
        </p:blipFill>
        <p:spPr>
          <a:xfrm>
            <a:off x="633412" y="1862282"/>
            <a:ext cx="10925175" cy="2819400"/>
          </a:xfrm>
          <a:prstGeom prst="rect">
            <a:avLst/>
          </a:prstGeom>
        </p:spPr>
      </p:pic>
      <p:sp>
        <p:nvSpPr>
          <p:cNvPr id="3" name="文本框 2">
            <a:extLst>
              <a:ext uri="{FF2B5EF4-FFF2-40B4-BE49-F238E27FC236}">
                <a16:creationId xmlns:a16="http://schemas.microsoft.com/office/drawing/2014/main" id="{ABA1F43C-6FCC-4CB3-B710-6739E5E05A9D}"/>
              </a:ext>
            </a:extLst>
          </p:cNvPr>
          <p:cNvSpPr txBox="1"/>
          <p:nvPr/>
        </p:nvSpPr>
        <p:spPr>
          <a:xfrm>
            <a:off x="633412" y="1228436"/>
            <a:ext cx="2954655" cy="461665"/>
          </a:xfrm>
          <a:prstGeom prst="rect">
            <a:avLst/>
          </a:prstGeom>
          <a:noFill/>
        </p:spPr>
        <p:txBody>
          <a:bodyPr wrap="none" rtlCol="0">
            <a:spAutoFit/>
          </a:bodyPr>
          <a:lstStyle/>
          <a:p>
            <a:r>
              <a:rPr lang="zh-CN" altLang="en-US" sz="2400" dirty="0">
                <a:latin typeface="Microsoft YaHei Light" panose="020B0502040204020203" pitchFamily="34" charset="-122"/>
                <a:ea typeface="Microsoft YaHei Light" panose="020B0502040204020203" pitchFamily="34" charset="-122"/>
              </a:rPr>
              <a:t>封锁类型的相容矩阵</a:t>
            </a:r>
          </a:p>
        </p:txBody>
      </p:sp>
      <p:sp>
        <p:nvSpPr>
          <p:cNvPr id="10" name="Text Box 4">
            <a:extLst>
              <a:ext uri="{FF2B5EF4-FFF2-40B4-BE49-F238E27FC236}">
                <a16:creationId xmlns:a16="http://schemas.microsoft.com/office/drawing/2014/main" id="{59C762F6-3735-43A0-BCEB-488368C4959B}"/>
              </a:ext>
            </a:extLst>
          </p:cNvPr>
          <p:cNvSpPr txBox="1">
            <a:spLocks noChangeArrowheads="1"/>
          </p:cNvSpPr>
          <p:nvPr/>
        </p:nvSpPr>
        <p:spPr bwMode="auto">
          <a:xfrm>
            <a:off x="776605" y="4930055"/>
            <a:ext cx="2811462" cy="768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SzPct val="100000"/>
              <a:buFont typeface="Wingdings" panose="05000000000000000000" pitchFamily="2" charset="2"/>
              <a:buNone/>
            </a:pPr>
            <a:r>
              <a:rPr lang="en-US" altLang="zh-CN" sz="2000" b="1" dirty="0">
                <a:latin typeface="Times New Roman" panose="02020603050405020304" pitchFamily="18" charset="0"/>
              </a:rPr>
              <a:t>Y=Yes</a:t>
            </a:r>
            <a:r>
              <a:rPr lang="zh-CN" altLang="en-US" sz="2000" b="1" dirty="0">
                <a:latin typeface="Times New Roman" panose="02020603050405020304" pitchFamily="18" charset="0"/>
              </a:rPr>
              <a:t>，相容的请求</a:t>
            </a:r>
            <a:endParaRPr lang="zh-CN" altLang="en-US" sz="3200" b="1" dirty="0">
              <a:latin typeface="Times New Roman" panose="02020603050405020304" pitchFamily="18" charset="0"/>
            </a:endParaRPr>
          </a:p>
          <a:p>
            <a:pPr eaLnBrk="1" hangingPunct="1">
              <a:buSzPct val="100000"/>
              <a:buFont typeface="Wingdings" panose="05000000000000000000" pitchFamily="2" charset="2"/>
              <a:buNone/>
            </a:pPr>
            <a:r>
              <a:rPr lang="en-US" altLang="zh-CN" sz="2000" b="1" dirty="0">
                <a:latin typeface="Times New Roman" panose="02020603050405020304" pitchFamily="18" charset="0"/>
              </a:rPr>
              <a:t>N=No</a:t>
            </a:r>
            <a:r>
              <a:rPr lang="zh-CN" altLang="en-US" sz="2000" b="1" dirty="0">
                <a:latin typeface="Times New Roman" panose="02020603050405020304" pitchFamily="18" charset="0"/>
              </a:rPr>
              <a:t>，不相容的请求</a:t>
            </a:r>
            <a:endParaRPr lang="zh-CN" altLang="en-US" sz="6000" b="1" dirty="0">
              <a:latin typeface="Times New Roman" panose="02020603050405020304" pitchFamily="18" charset="0"/>
            </a:endParaRPr>
          </a:p>
        </p:txBody>
      </p:sp>
      <p:sp>
        <p:nvSpPr>
          <p:cNvPr id="11" name="文本框 10">
            <a:extLst>
              <a:ext uri="{FF2B5EF4-FFF2-40B4-BE49-F238E27FC236}">
                <a16:creationId xmlns:a16="http://schemas.microsoft.com/office/drawing/2014/main" id="{338E17CD-06EE-48A1-AB9C-94DCE17D3E02}"/>
              </a:ext>
            </a:extLst>
          </p:cNvPr>
          <p:cNvSpPr txBox="1"/>
          <p:nvPr/>
        </p:nvSpPr>
        <p:spPr>
          <a:xfrm>
            <a:off x="203652" y="108254"/>
            <a:ext cx="4090051"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13.2 </a:t>
            </a:r>
            <a:r>
              <a:rPr lang="zh-CN" altLang="en-US" sz="2800" b="1" dirty="0">
                <a:latin typeface="微软雅黑 Light" panose="020B0502040204020203" pitchFamily="34" charset="-122"/>
                <a:ea typeface="微软雅黑 Light" panose="020B0502040204020203" pitchFamily="34" charset="-122"/>
              </a:rPr>
              <a:t>封锁</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3698930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3659729-DAA9-4938-8962-AB13D1008A7A}"/>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FA65AD0E-4643-4BF3-822B-992B03718319}"/>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8" name="Rectangle 3">
            <a:extLst>
              <a:ext uri="{FF2B5EF4-FFF2-40B4-BE49-F238E27FC236}">
                <a16:creationId xmlns:a16="http://schemas.microsoft.com/office/drawing/2014/main" id="{3E4234E8-E633-4280-8290-6E7015A3B029}"/>
              </a:ext>
            </a:extLst>
          </p:cNvPr>
          <p:cNvSpPr>
            <a:spLocks noGrp="1" noChangeArrowheads="1"/>
          </p:cNvSpPr>
          <p:nvPr/>
        </p:nvSpPr>
        <p:spPr bwMode="auto">
          <a:xfrm>
            <a:off x="1446083" y="1453736"/>
            <a:ext cx="8474719" cy="2628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marL="0" indent="0" eaLnBrk="1" hangingPunct="1">
              <a:lnSpc>
                <a:spcPct val="150000"/>
              </a:lnSpc>
              <a:buNone/>
            </a:pPr>
            <a:r>
              <a:rPr lang="zh-CN" altLang="en-US" sz="2400" b="0" dirty="0">
                <a:latin typeface="Microsoft YaHei Light" panose="020B0502040204020203" pitchFamily="34" charset="-122"/>
                <a:ea typeface="Microsoft YaHei Light" panose="020B0502040204020203" pitchFamily="34" charset="-122"/>
              </a:rPr>
              <a:t>封锁协议（</a:t>
            </a:r>
            <a:r>
              <a:rPr lang="en-US" altLang="zh-CN" sz="2400" b="0" dirty="0">
                <a:latin typeface="Microsoft YaHei Light" panose="020B0502040204020203" pitchFamily="34" charset="-122"/>
                <a:ea typeface="Microsoft YaHei Light" panose="020B0502040204020203" pitchFamily="34" charset="-122"/>
              </a:rPr>
              <a:t>Locking Protocol</a:t>
            </a:r>
            <a:r>
              <a:rPr lang="zh-CN" altLang="en-US" sz="2400" b="0" dirty="0">
                <a:latin typeface="Microsoft YaHei Light" panose="020B0502040204020203" pitchFamily="34" charset="-122"/>
                <a:ea typeface="Microsoft YaHei Light" panose="020B0502040204020203" pitchFamily="34" charset="-122"/>
              </a:rPr>
              <a:t>）</a:t>
            </a:r>
          </a:p>
          <a:p>
            <a:pPr marL="0" indent="0" eaLnBrk="1" hangingPunct="1">
              <a:lnSpc>
                <a:spcPct val="150000"/>
              </a:lnSpc>
              <a:buNone/>
            </a:pPr>
            <a:r>
              <a:rPr lang="zh-CN" altLang="en-US" sz="2400" b="0" dirty="0">
                <a:latin typeface="Microsoft YaHei Light" panose="020B0502040204020203" pitchFamily="34" charset="-122"/>
                <a:ea typeface="Microsoft YaHei Light" panose="020B0502040204020203" pitchFamily="34" charset="-122"/>
              </a:rPr>
              <a:t>       对申请锁的类型、时机、持锁时间、何时释放等的规则。</a:t>
            </a:r>
          </a:p>
          <a:p>
            <a:pPr marL="0" indent="0" eaLnBrk="1" hangingPunct="1">
              <a:lnSpc>
                <a:spcPct val="150000"/>
              </a:lnSpc>
              <a:buNone/>
            </a:pPr>
            <a:r>
              <a:rPr lang="zh-CN" altLang="en-US" sz="2400" b="0" dirty="0">
                <a:latin typeface="Microsoft YaHei Light" panose="020B0502040204020203" pitchFamily="34" charset="-122"/>
                <a:ea typeface="Microsoft YaHei Light" panose="020B0502040204020203" pitchFamily="34" charset="-122"/>
              </a:rPr>
              <a:t>保证数据一致性的三级封锁协议</a:t>
            </a:r>
          </a:p>
          <a:p>
            <a:pPr marL="0" indent="0" eaLnBrk="1" hangingPunct="1">
              <a:lnSpc>
                <a:spcPct val="150000"/>
              </a:lnSpc>
              <a:buNone/>
            </a:pPr>
            <a:r>
              <a:rPr lang="zh-CN" altLang="en-US" sz="2400" b="0" dirty="0">
                <a:latin typeface="Microsoft YaHei Light" panose="020B0502040204020203" pitchFamily="34" charset="-122"/>
                <a:ea typeface="Microsoft YaHei Light" panose="020B0502040204020203" pitchFamily="34" charset="-122"/>
              </a:rPr>
              <a:t>保证并行调度可串行性的两阶段封锁协议。</a:t>
            </a:r>
          </a:p>
        </p:txBody>
      </p:sp>
      <p:sp>
        <p:nvSpPr>
          <p:cNvPr id="6" name="文本框 5">
            <a:extLst>
              <a:ext uri="{FF2B5EF4-FFF2-40B4-BE49-F238E27FC236}">
                <a16:creationId xmlns:a16="http://schemas.microsoft.com/office/drawing/2014/main" id="{F55EAEC8-F294-4200-9DCA-4ACD9E7C593F}"/>
              </a:ext>
            </a:extLst>
          </p:cNvPr>
          <p:cNvSpPr txBox="1"/>
          <p:nvPr/>
        </p:nvSpPr>
        <p:spPr>
          <a:xfrm>
            <a:off x="203652" y="108254"/>
            <a:ext cx="4090051"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13.3 </a:t>
            </a:r>
            <a:r>
              <a:rPr lang="zh-CN" altLang="en-US" sz="2800" b="1" dirty="0">
                <a:latin typeface="微软雅黑 Light" panose="020B0502040204020203" pitchFamily="34" charset="-122"/>
                <a:ea typeface="微软雅黑 Light" panose="020B0502040204020203" pitchFamily="34" charset="-122"/>
              </a:rPr>
              <a:t>封锁协议</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1966527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A226994F-DDCF-4DBA-825A-0CE734EBE2FA}"/>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2803C7E3-001C-4D9C-B593-B292E58D430D}"/>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7" name="Rectangle 3">
            <a:extLst>
              <a:ext uri="{FF2B5EF4-FFF2-40B4-BE49-F238E27FC236}">
                <a16:creationId xmlns:a16="http://schemas.microsoft.com/office/drawing/2014/main" id="{76DB1AE6-6584-4E55-A9D3-1FB4FE2F7A93}"/>
              </a:ext>
            </a:extLst>
          </p:cNvPr>
          <p:cNvSpPr>
            <a:spLocks noGrp="1" noChangeArrowheads="1"/>
          </p:cNvSpPr>
          <p:nvPr/>
        </p:nvSpPr>
        <p:spPr bwMode="auto">
          <a:xfrm>
            <a:off x="1056751" y="1309337"/>
            <a:ext cx="9167904" cy="1693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marL="0" indent="0" eaLnBrk="1" hangingPunct="1">
              <a:lnSpc>
                <a:spcPct val="150000"/>
              </a:lnSpc>
              <a:buNone/>
            </a:pPr>
            <a:r>
              <a:rPr lang="zh-CN" altLang="en-US" sz="2400" dirty="0">
                <a:latin typeface="Microsoft YaHei Light" panose="020B0502040204020203" pitchFamily="34" charset="-122"/>
                <a:ea typeface="Microsoft YaHei Light" panose="020B0502040204020203" pitchFamily="34" charset="-122"/>
              </a:rPr>
              <a:t>一级封锁协议</a:t>
            </a:r>
          </a:p>
          <a:p>
            <a:pPr lvl="1" eaLnBrk="1" hangingPunct="1">
              <a:lnSpc>
                <a:spcPct val="150000"/>
              </a:lnSpc>
              <a:buFont typeface="Wingdings" panose="05000000000000000000" pitchFamily="2" charset="2"/>
              <a:buChar char="Ø"/>
            </a:pPr>
            <a:r>
              <a:rPr lang="zh-CN" altLang="en-US" sz="2000" b="0" dirty="0">
                <a:latin typeface="Microsoft YaHei Light" panose="020B0502040204020203" pitchFamily="34" charset="-122"/>
                <a:ea typeface="Microsoft YaHei Light" panose="020B0502040204020203" pitchFamily="34" charset="-122"/>
              </a:rPr>
              <a:t>事务</a:t>
            </a:r>
            <a:r>
              <a:rPr lang="en-US" altLang="zh-CN" sz="2000" b="0" dirty="0">
                <a:latin typeface="Microsoft YaHei Light" panose="020B0502040204020203" pitchFamily="34" charset="-122"/>
                <a:ea typeface="Microsoft YaHei Light" panose="020B0502040204020203" pitchFamily="34" charset="-122"/>
              </a:rPr>
              <a:t>T</a:t>
            </a:r>
            <a:r>
              <a:rPr lang="zh-CN" altLang="en-US" sz="2000" b="0" dirty="0">
                <a:latin typeface="Microsoft YaHei Light" panose="020B0502040204020203" pitchFamily="34" charset="-122"/>
                <a:ea typeface="Microsoft YaHei Light" panose="020B0502040204020203" pitchFamily="34" charset="-122"/>
              </a:rPr>
              <a:t>在修改数据</a:t>
            </a:r>
            <a:r>
              <a:rPr lang="en-US" altLang="zh-CN" sz="2000" b="0" dirty="0">
                <a:latin typeface="Microsoft YaHei Light" panose="020B0502040204020203" pitchFamily="34" charset="-122"/>
                <a:ea typeface="Microsoft YaHei Light" panose="020B0502040204020203" pitchFamily="34" charset="-122"/>
              </a:rPr>
              <a:t>R</a:t>
            </a:r>
            <a:r>
              <a:rPr lang="zh-CN" altLang="en-US" sz="2000" b="0" dirty="0">
                <a:latin typeface="Microsoft YaHei Light" panose="020B0502040204020203" pitchFamily="34" charset="-122"/>
                <a:ea typeface="Microsoft YaHei Light" panose="020B0502040204020203" pitchFamily="34" charset="-122"/>
              </a:rPr>
              <a:t>之前必须先对其加</a:t>
            </a:r>
            <a:r>
              <a:rPr lang="en-US" altLang="zh-CN" sz="2000" b="0" dirty="0">
                <a:latin typeface="Microsoft YaHei Light" panose="020B0502040204020203" pitchFamily="34" charset="-122"/>
                <a:ea typeface="Microsoft YaHei Light" panose="020B0502040204020203" pitchFamily="34" charset="-122"/>
              </a:rPr>
              <a:t>X</a:t>
            </a:r>
            <a:r>
              <a:rPr lang="zh-CN" altLang="en-US" sz="2000" b="0" dirty="0">
                <a:latin typeface="Microsoft YaHei Light" panose="020B0502040204020203" pitchFamily="34" charset="-122"/>
                <a:ea typeface="Microsoft YaHei Light" panose="020B0502040204020203" pitchFamily="34" charset="-122"/>
              </a:rPr>
              <a:t>锁，直到事务结束才释放。</a:t>
            </a:r>
          </a:p>
          <a:p>
            <a:pPr lvl="1" eaLnBrk="1" hangingPunct="1">
              <a:lnSpc>
                <a:spcPct val="150000"/>
              </a:lnSpc>
              <a:buFont typeface="Wingdings" panose="05000000000000000000" pitchFamily="2" charset="2"/>
              <a:buChar char="Ø"/>
            </a:pPr>
            <a:r>
              <a:rPr lang="zh-CN" altLang="en-US" sz="2000" b="0" dirty="0">
                <a:latin typeface="Microsoft YaHei Light" panose="020B0502040204020203" pitchFamily="34" charset="-122"/>
                <a:ea typeface="Microsoft YaHei Light" panose="020B0502040204020203" pitchFamily="34" charset="-122"/>
              </a:rPr>
              <a:t>防止丢失修改。</a:t>
            </a:r>
            <a:endParaRPr lang="en-US" altLang="zh-CN" sz="2000" b="0" dirty="0">
              <a:latin typeface="Microsoft YaHei Light" panose="020B0502040204020203" pitchFamily="34" charset="-122"/>
              <a:ea typeface="Microsoft YaHei Light" panose="020B0502040204020203" pitchFamily="34" charset="-122"/>
            </a:endParaRPr>
          </a:p>
        </p:txBody>
      </p:sp>
      <p:sp>
        <p:nvSpPr>
          <p:cNvPr id="8" name="文本框 7">
            <a:extLst>
              <a:ext uri="{FF2B5EF4-FFF2-40B4-BE49-F238E27FC236}">
                <a16:creationId xmlns:a16="http://schemas.microsoft.com/office/drawing/2014/main" id="{7AE85C80-091F-4C5F-8465-A9BFB3216867}"/>
              </a:ext>
            </a:extLst>
          </p:cNvPr>
          <p:cNvSpPr txBox="1"/>
          <p:nvPr/>
        </p:nvSpPr>
        <p:spPr>
          <a:xfrm>
            <a:off x="203652" y="108254"/>
            <a:ext cx="4090051"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13.3 </a:t>
            </a:r>
            <a:r>
              <a:rPr lang="zh-CN" altLang="en-US" sz="2800" b="1" dirty="0">
                <a:latin typeface="微软雅黑 Light" panose="020B0502040204020203" pitchFamily="34" charset="-122"/>
                <a:ea typeface="微软雅黑 Light" panose="020B0502040204020203" pitchFamily="34" charset="-122"/>
              </a:rPr>
              <a:t>封锁协议</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844353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A226994F-DDCF-4DBA-825A-0CE734EBE2FA}"/>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2803C7E3-001C-4D9C-B593-B292E58D430D}"/>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Rectangle 3">
            <a:extLst>
              <a:ext uri="{FF2B5EF4-FFF2-40B4-BE49-F238E27FC236}">
                <a16:creationId xmlns:a16="http://schemas.microsoft.com/office/drawing/2014/main" id="{331DD4A2-78F4-48EA-9EAB-BC697D295C94}"/>
              </a:ext>
            </a:extLst>
          </p:cNvPr>
          <p:cNvSpPr>
            <a:spLocks noGrp="1" noChangeArrowheads="1"/>
          </p:cNvSpPr>
          <p:nvPr/>
        </p:nvSpPr>
        <p:spPr bwMode="auto">
          <a:xfrm>
            <a:off x="854694" y="1203248"/>
            <a:ext cx="4520590" cy="66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marL="0" indent="0" eaLnBrk="1" hangingPunct="1">
              <a:lnSpc>
                <a:spcPct val="150000"/>
              </a:lnSpc>
              <a:buNone/>
            </a:pPr>
            <a:r>
              <a:rPr lang="zh-CN" altLang="en-US" sz="2400" b="0" dirty="0">
                <a:latin typeface="Microsoft YaHei Light" panose="020B0502040204020203" pitchFamily="34" charset="-122"/>
                <a:ea typeface="Microsoft YaHei Light" panose="020B0502040204020203" pitchFamily="34" charset="-122"/>
              </a:rPr>
              <a:t>使用封锁机制解决丢失修改问题</a:t>
            </a:r>
            <a:endParaRPr lang="en-US" altLang="zh-CN" sz="2400" b="0" dirty="0">
              <a:solidFill>
                <a:srgbClr val="FF00FF"/>
              </a:solidFill>
              <a:latin typeface="Microsoft YaHei Light" panose="020B0502040204020203" pitchFamily="34" charset="-122"/>
              <a:ea typeface="Microsoft YaHei Light" panose="020B0502040204020203" pitchFamily="34" charset="-122"/>
            </a:endParaRPr>
          </a:p>
        </p:txBody>
      </p:sp>
      <p:pic>
        <p:nvPicPr>
          <p:cNvPr id="2" name="图片 1">
            <a:extLst>
              <a:ext uri="{FF2B5EF4-FFF2-40B4-BE49-F238E27FC236}">
                <a16:creationId xmlns:a16="http://schemas.microsoft.com/office/drawing/2014/main" id="{A9277781-7D76-4396-9FE9-599DCC566D39}"/>
              </a:ext>
            </a:extLst>
          </p:cNvPr>
          <p:cNvPicPr>
            <a:picLocks noChangeAspect="1"/>
          </p:cNvPicPr>
          <p:nvPr/>
        </p:nvPicPr>
        <p:blipFill>
          <a:blip r:embed="rId2"/>
          <a:stretch>
            <a:fillRect/>
          </a:stretch>
        </p:blipFill>
        <p:spPr>
          <a:xfrm>
            <a:off x="854694" y="2122385"/>
            <a:ext cx="4698325" cy="4431642"/>
          </a:xfrm>
          <a:prstGeom prst="rect">
            <a:avLst/>
          </a:prstGeom>
        </p:spPr>
      </p:pic>
      <p:sp>
        <p:nvSpPr>
          <p:cNvPr id="5" name="文本框 4">
            <a:extLst>
              <a:ext uri="{FF2B5EF4-FFF2-40B4-BE49-F238E27FC236}">
                <a16:creationId xmlns:a16="http://schemas.microsoft.com/office/drawing/2014/main" id="{AD6DF69A-413B-47E1-A91E-FC5DC9ADF47C}"/>
              </a:ext>
            </a:extLst>
          </p:cNvPr>
          <p:cNvSpPr txBox="1"/>
          <p:nvPr/>
        </p:nvSpPr>
        <p:spPr>
          <a:xfrm>
            <a:off x="5846619" y="2805766"/>
            <a:ext cx="5800436" cy="2677656"/>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400" dirty="0">
                <a:latin typeface="Microsoft YaHei Light" panose="020B0502040204020203" pitchFamily="34" charset="-122"/>
                <a:ea typeface="Microsoft YaHei Light" panose="020B0502040204020203" pitchFamily="34" charset="-122"/>
              </a:rPr>
              <a:t>事务</a:t>
            </a:r>
            <a:r>
              <a:rPr lang="en-US" altLang="zh-CN" sz="2400" dirty="0">
                <a:latin typeface="Microsoft YaHei Light" panose="020B0502040204020203" pitchFamily="34" charset="-122"/>
                <a:ea typeface="Microsoft YaHei Light" panose="020B0502040204020203" pitchFamily="34" charset="-122"/>
              </a:rPr>
              <a:t>T1</a:t>
            </a:r>
            <a:r>
              <a:rPr lang="zh-CN" altLang="en-US" sz="2400" dirty="0">
                <a:latin typeface="Microsoft YaHei Light" panose="020B0502040204020203" pitchFamily="34" charset="-122"/>
                <a:ea typeface="Microsoft YaHei Light" panose="020B0502040204020203" pitchFamily="34" charset="-122"/>
              </a:rPr>
              <a:t>在读</a:t>
            </a:r>
            <a:r>
              <a:rPr lang="en-US" altLang="zh-CN" sz="2400" dirty="0">
                <a:latin typeface="Microsoft YaHei Light" panose="020B0502040204020203" pitchFamily="34" charset="-122"/>
                <a:ea typeface="Microsoft YaHei Light" panose="020B0502040204020203" pitchFamily="34" charset="-122"/>
              </a:rPr>
              <a:t>A</a:t>
            </a:r>
            <a:r>
              <a:rPr lang="zh-CN" altLang="en-US" sz="2400" dirty="0">
                <a:latin typeface="Microsoft YaHei Light" panose="020B0502040204020203" pitchFamily="34" charset="-122"/>
                <a:ea typeface="Microsoft YaHei Light" panose="020B0502040204020203" pitchFamily="34" charset="-122"/>
              </a:rPr>
              <a:t>进行修改之前先对</a:t>
            </a:r>
            <a:r>
              <a:rPr lang="en-US" altLang="zh-CN" sz="2400" dirty="0">
                <a:latin typeface="Microsoft YaHei Light" panose="020B0502040204020203" pitchFamily="34" charset="-122"/>
                <a:ea typeface="Microsoft YaHei Light" panose="020B0502040204020203" pitchFamily="34" charset="-122"/>
              </a:rPr>
              <a:t>A</a:t>
            </a:r>
            <a:r>
              <a:rPr lang="zh-CN" altLang="en-US" sz="2400" dirty="0">
                <a:latin typeface="Microsoft YaHei Light" panose="020B0502040204020203" pitchFamily="34" charset="-122"/>
                <a:ea typeface="Microsoft YaHei Light" panose="020B0502040204020203" pitchFamily="34" charset="-122"/>
              </a:rPr>
              <a:t>加</a:t>
            </a:r>
            <a:r>
              <a:rPr lang="en-US" altLang="zh-CN" sz="2400" dirty="0">
                <a:latin typeface="Microsoft YaHei Light" panose="020B0502040204020203" pitchFamily="34" charset="-122"/>
                <a:ea typeface="Microsoft YaHei Light" panose="020B0502040204020203" pitchFamily="34" charset="-122"/>
              </a:rPr>
              <a:t>X</a:t>
            </a:r>
            <a:r>
              <a:rPr lang="zh-CN" altLang="en-US" sz="2400" dirty="0">
                <a:latin typeface="Microsoft YaHei Light" panose="020B0502040204020203" pitchFamily="34" charset="-122"/>
                <a:ea typeface="Microsoft YaHei Light" panose="020B0502040204020203" pitchFamily="34" charset="-122"/>
              </a:rPr>
              <a:t>锁</a:t>
            </a:r>
          </a:p>
          <a:p>
            <a:pPr marL="285750" indent="-285750">
              <a:buFont typeface="Wingdings" panose="05000000000000000000" pitchFamily="2" charset="2"/>
              <a:buChar char="Ø"/>
            </a:pPr>
            <a:r>
              <a:rPr lang="zh-CN" altLang="en-US" sz="2400" dirty="0">
                <a:latin typeface="Microsoft YaHei Light" panose="020B0502040204020203" pitchFamily="34" charset="-122"/>
                <a:ea typeface="Microsoft YaHei Light" panose="020B0502040204020203" pitchFamily="34" charset="-122"/>
              </a:rPr>
              <a:t>当</a:t>
            </a:r>
            <a:r>
              <a:rPr lang="en-US" altLang="zh-CN" sz="2400" dirty="0">
                <a:latin typeface="Microsoft YaHei Light" panose="020B0502040204020203" pitchFamily="34" charset="-122"/>
                <a:ea typeface="Microsoft YaHei Light" panose="020B0502040204020203" pitchFamily="34" charset="-122"/>
              </a:rPr>
              <a:t>T2</a:t>
            </a:r>
            <a:r>
              <a:rPr lang="zh-CN" altLang="en-US" sz="2400" dirty="0">
                <a:latin typeface="Microsoft YaHei Light" panose="020B0502040204020203" pitchFamily="34" charset="-122"/>
                <a:ea typeface="Microsoft YaHei Light" panose="020B0502040204020203" pitchFamily="34" charset="-122"/>
              </a:rPr>
              <a:t>再请求对</a:t>
            </a:r>
            <a:r>
              <a:rPr lang="en-US" altLang="zh-CN" sz="2400" dirty="0">
                <a:latin typeface="Microsoft YaHei Light" panose="020B0502040204020203" pitchFamily="34" charset="-122"/>
                <a:ea typeface="Microsoft YaHei Light" panose="020B0502040204020203" pitchFamily="34" charset="-122"/>
              </a:rPr>
              <a:t>A</a:t>
            </a:r>
            <a:r>
              <a:rPr lang="zh-CN" altLang="en-US" sz="2400" dirty="0">
                <a:latin typeface="Microsoft YaHei Light" panose="020B0502040204020203" pitchFamily="34" charset="-122"/>
                <a:ea typeface="Microsoft YaHei Light" panose="020B0502040204020203" pitchFamily="34" charset="-122"/>
              </a:rPr>
              <a:t>加</a:t>
            </a:r>
            <a:r>
              <a:rPr lang="en-US" altLang="zh-CN" sz="2400" dirty="0">
                <a:latin typeface="Microsoft YaHei Light" panose="020B0502040204020203" pitchFamily="34" charset="-122"/>
                <a:ea typeface="Microsoft YaHei Light" panose="020B0502040204020203" pitchFamily="34" charset="-122"/>
              </a:rPr>
              <a:t>X</a:t>
            </a:r>
            <a:r>
              <a:rPr lang="zh-CN" altLang="en-US" sz="2400" dirty="0">
                <a:latin typeface="Microsoft YaHei Light" panose="020B0502040204020203" pitchFamily="34" charset="-122"/>
                <a:ea typeface="Microsoft YaHei Light" panose="020B0502040204020203" pitchFamily="34" charset="-122"/>
              </a:rPr>
              <a:t>锁时被拒绝</a:t>
            </a:r>
          </a:p>
          <a:p>
            <a:pPr marL="285750" indent="-285750">
              <a:buFont typeface="Wingdings" panose="05000000000000000000" pitchFamily="2" charset="2"/>
              <a:buChar char="Ø"/>
            </a:pPr>
            <a:r>
              <a:rPr lang="en-US" altLang="zh-CN" sz="2400" dirty="0">
                <a:latin typeface="Microsoft YaHei Light" panose="020B0502040204020203" pitchFamily="34" charset="-122"/>
                <a:ea typeface="Microsoft YaHei Light" panose="020B0502040204020203" pitchFamily="34" charset="-122"/>
              </a:rPr>
              <a:t>T2</a:t>
            </a:r>
            <a:r>
              <a:rPr lang="zh-CN" altLang="en-US" sz="2400" dirty="0">
                <a:latin typeface="Microsoft YaHei Light" panose="020B0502040204020203" pitchFamily="34" charset="-122"/>
                <a:ea typeface="Microsoft YaHei Light" panose="020B0502040204020203" pitchFamily="34" charset="-122"/>
              </a:rPr>
              <a:t>只能等待</a:t>
            </a:r>
            <a:r>
              <a:rPr lang="en-US" altLang="zh-CN" sz="2400" dirty="0">
                <a:latin typeface="Microsoft YaHei Light" panose="020B0502040204020203" pitchFamily="34" charset="-122"/>
                <a:ea typeface="Microsoft YaHei Light" panose="020B0502040204020203" pitchFamily="34" charset="-122"/>
              </a:rPr>
              <a:t>T1</a:t>
            </a:r>
            <a:r>
              <a:rPr lang="zh-CN" altLang="en-US" sz="2400" dirty="0">
                <a:latin typeface="Microsoft YaHei Light" panose="020B0502040204020203" pitchFamily="34" charset="-122"/>
                <a:ea typeface="Microsoft YaHei Light" panose="020B0502040204020203" pitchFamily="34" charset="-122"/>
              </a:rPr>
              <a:t>释放</a:t>
            </a:r>
            <a:r>
              <a:rPr lang="en-US" altLang="zh-CN" sz="2400" dirty="0">
                <a:latin typeface="Microsoft YaHei Light" panose="020B0502040204020203" pitchFamily="34" charset="-122"/>
                <a:ea typeface="Microsoft YaHei Light" panose="020B0502040204020203" pitchFamily="34" charset="-122"/>
              </a:rPr>
              <a:t>A</a:t>
            </a:r>
            <a:r>
              <a:rPr lang="zh-CN" altLang="en-US" sz="2400" dirty="0">
                <a:latin typeface="Microsoft YaHei Light" panose="020B0502040204020203" pitchFamily="34" charset="-122"/>
                <a:ea typeface="Microsoft YaHei Light" panose="020B0502040204020203" pitchFamily="34" charset="-122"/>
              </a:rPr>
              <a:t>上的锁后</a:t>
            </a:r>
            <a:r>
              <a:rPr lang="en-US" altLang="zh-CN" sz="2400" dirty="0">
                <a:latin typeface="Microsoft YaHei Light" panose="020B0502040204020203" pitchFamily="34" charset="-122"/>
                <a:ea typeface="Microsoft YaHei Light" panose="020B0502040204020203" pitchFamily="34" charset="-122"/>
              </a:rPr>
              <a:t>T2</a:t>
            </a:r>
            <a:r>
              <a:rPr lang="zh-CN" altLang="en-US" sz="2400" dirty="0">
                <a:latin typeface="Microsoft YaHei Light" panose="020B0502040204020203" pitchFamily="34" charset="-122"/>
                <a:ea typeface="Microsoft YaHei Light" panose="020B0502040204020203" pitchFamily="34" charset="-122"/>
              </a:rPr>
              <a:t>获得对</a:t>
            </a:r>
            <a:r>
              <a:rPr lang="en-US" altLang="zh-CN" sz="2400" dirty="0">
                <a:latin typeface="Microsoft YaHei Light" panose="020B0502040204020203" pitchFamily="34" charset="-122"/>
                <a:ea typeface="Microsoft YaHei Light" panose="020B0502040204020203" pitchFamily="34" charset="-122"/>
              </a:rPr>
              <a:t>A</a:t>
            </a:r>
            <a:r>
              <a:rPr lang="zh-CN" altLang="en-US" sz="2400" dirty="0">
                <a:latin typeface="Microsoft YaHei Light" panose="020B0502040204020203" pitchFamily="34" charset="-122"/>
                <a:ea typeface="Microsoft YaHei Light" panose="020B0502040204020203" pitchFamily="34" charset="-122"/>
              </a:rPr>
              <a:t>的</a:t>
            </a:r>
            <a:r>
              <a:rPr lang="en-US" altLang="zh-CN" sz="2400" dirty="0">
                <a:latin typeface="Microsoft YaHei Light" panose="020B0502040204020203" pitchFamily="34" charset="-122"/>
                <a:ea typeface="Microsoft YaHei Light" panose="020B0502040204020203" pitchFamily="34" charset="-122"/>
              </a:rPr>
              <a:t>X</a:t>
            </a:r>
            <a:r>
              <a:rPr lang="zh-CN" altLang="en-US" sz="2400" dirty="0">
                <a:latin typeface="Microsoft YaHei Light" panose="020B0502040204020203" pitchFamily="34" charset="-122"/>
                <a:ea typeface="Microsoft YaHei Light" panose="020B0502040204020203" pitchFamily="34" charset="-122"/>
              </a:rPr>
              <a:t>锁</a:t>
            </a:r>
          </a:p>
          <a:p>
            <a:pPr marL="285750" indent="-285750">
              <a:buFont typeface="Wingdings" panose="05000000000000000000" pitchFamily="2" charset="2"/>
              <a:buChar char="Ø"/>
            </a:pPr>
            <a:r>
              <a:rPr lang="zh-CN" altLang="en-US" sz="2400" dirty="0">
                <a:latin typeface="Microsoft YaHei Light" panose="020B0502040204020203" pitchFamily="34" charset="-122"/>
                <a:ea typeface="Microsoft YaHei Light" panose="020B0502040204020203" pitchFamily="34" charset="-122"/>
              </a:rPr>
              <a:t>这时</a:t>
            </a:r>
            <a:r>
              <a:rPr lang="en-US" altLang="zh-CN" sz="2400" dirty="0">
                <a:latin typeface="Microsoft YaHei Light" panose="020B0502040204020203" pitchFamily="34" charset="-122"/>
                <a:ea typeface="Microsoft YaHei Light" panose="020B0502040204020203" pitchFamily="34" charset="-122"/>
              </a:rPr>
              <a:t>T2</a:t>
            </a:r>
            <a:r>
              <a:rPr lang="zh-CN" altLang="en-US" sz="2400" dirty="0">
                <a:latin typeface="Microsoft YaHei Light" panose="020B0502040204020203" pitchFamily="34" charset="-122"/>
                <a:ea typeface="Microsoft YaHei Light" panose="020B0502040204020203" pitchFamily="34" charset="-122"/>
              </a:rPr>
              <a:t>读到的</a:t>
            </a:r>
            <a:r>
              <a:rPr lang="en-US" altLang="zh-CN" sz="2400" dirty="0">
                <a:latin typeface="Microsoft YaHei Light" panose="020B0502040204020203" pitchFamily="34" charset="-122"/>
                <a:ea typeface="Microsoft YaHei Light" panose="020B0502040204020203" pitchFamily="34" charset="-122"/>
              </a:rPr>
              <a:t>A</a:t>
            </a:r>
            <a:r>
              <a:rPr lang="zh-CN" altLang="en-US" sz="2400" dirty="0">
                <a:latin typeface="Microsoft YaHei Light" panose="020B0502040204020203" pitchFamily="34" charset="-122"/>
                <a:ea typeface="Microsoft YaHei Light" panose="020B0502040204020203" pitchFamily="34" charset="-122"/>
              </a:rPr>
              <a:t>已经是</a:t>
            </a:r>
            <a:r>
              <a:rPr lang="en-US" altLang="zh-CN" sz="2400" dirty="0">
                <a:latin typeface="Microsoft YaHei Light" panose="020B0502040204020203" pitchFamily="34" charset="-122"/>
                <a:ea typeface="Microsoft YaHei Light" panose="020B0502040204020203" pitchFamily="34" charset="-122"/>
              </a:rPr>
              <a:t>T1</a:t>
            </a:r>
            <a:r>
              <a:rPr lang="zh-CN" altLang="en-US" sz="2400" dirty="0">
                <a:latin typeface="Microsoft YaHei Light" panose="020B0502040204020203" pitchFamily="34" charset="-122"/>
                <a:ea typeface="Microsoft YaHei Light" panose="020B0502040204020203" pitchFamily="34" charset="-122"/>
              </a:rPr>
              <a:t>更新过的值</a:t>
            </a:r>
            <a:r>
              <a:rPr lang="en-US" altLang="zh-CN" sz="2400" dirty="0">
                <a:latin typeface="Microsoft YaHei Light" panose="020B0502040204020203" pitchFamily="34" charset="-122"/>
                <a:ea typeface="Microsoft YaHei Light" panose="020B0502040204020203" pitchFamily="34" charset="-122"/>
              </a:rPr>
              <a:t>15</a:t>
            </a:r>
          </a:p>
          <a:p>
            <a:pPr marL="285750" indent="-285750">
              <a:buFont typeface="Wingdings" panose="05000000000000000000" pitchFamily="2" charset="2"/>
              <a:buChar char="Ø"/>
            </a:pPr>
            <a:r>
              <a:rPr lang="en-US" altLang="zh-CN" sz="2400" dirty="0">
                <a:latin typeface="Microsoft YaHei Light" panose="020B0502040204020203" pitchFamily="34" charset="-122"/>
                <a:ea typeface="Microsoft YaHei Light" panose="020B0502040204020203" pitchFamily="34" charset="-122"/>
              </a:rPr>
              <a:t>T2</a:t>
            </a:r>
            <a:r>
              <a:rPr lang="zh-CN" altLang="en-US" sz="2400" dirty="0">
                <a:latin typeface="Microsoft YaHei Light" panose="020B0502040204020203" pitchFamily="34" charset="-122"/>
                <a:ea typeface="Microsoft YaHei Light" panose="020B0502040204020203" pitchFamily="34" charset="-122"/>
              </a:rPr>
              <a:t>按此新的</a:t>
            </a:r>
            <a:r>
              <a:rPr lang="en-US" altLang="zh-CN" sz="2400" dirty="0">
                <a:latin typeface="Microsoft YaHei Light" panose="020B0502040204020203" pitchFamily="34" charset="-122"/>
                <a:ea typeface="Microsoft YaHei Light" panose="020B0502040204020203" pitchFamily="34" charset="-122"/>
              </a:rPr>
              <a:t>A</a:t>
            </a:r>
            <a:r>
              <a:rPr lang="zh-CN" altLang="en-US" sz="2400" dirty="0">
                <a:latin typeface="Microsoft YaHei Light" panose="020B0502040204020203" pitchFamily="34" charset="-122"/>
                <a:ea typeface="Microsoft YaHei Light" panose="020B0502040204020203" pitchFamily="34" charset="-122"/>
              </a:rPr>
              <a:t>值进行运算，并将结果值</a:t>
            </a:r>
            <a:r>
              <a:rPr lang="en-US" altLang="zh-CN" sz="2400" dirty="0">
                <a:latin typeface="Microsoft YaHei Light" panose="020B0502040204020203" pitchFamily="34" charset="-122"/>
                <a:ea typeface="Microsoft YaHei Light" panose="020B0502040204020203" pitchFamily="34" charset="-122"/>
              </a:rPr>
              <a:t>A=14</a:t>
            </a:r>
            <a:r>
              <a:rPr lang="zh-CN" altLang="en-US" sz="2400" dirty="0">
                <a:latin typeface="Microsoft YaHei Light" panose="020B0502040204020203" pitchFamily="34" charset="-122"/>
                <a:ea typeface="Microsoft YaHei Light" panose="020B0502040204020203" pitchFamily="34" charset="-122"/>
              </a:rPr>
              <a:t>送回到磁盘。避免了丢失</a:t>
            </a:r>
            <a:r>
              <a:rPr lang="en-US" altLang="zh-CN" sz="2400" dirty="0">
                <a:latin typeface="Microsoft YaHei Light" panose="020B0502040204020203" pitchFamily="34" charset="-122"/>
                <a:ea typeface="Microsoft YaHei Light" panose="020B0502040204020203" pitchFamily="34" charset="-122"/>
              </a:rPr>
              <a:t>T1</a:t>
            </a:r>
            <a:r>
              <a:rPr lang="zh-CN" altLang="en-US" sz="2400" dirty="0">
                <a:latin typeface="Microsoft YaHei Light" panose="020B0502040204020203" pitchFamily="34" charset="-122"/>
                <a:ea typeface="Microsoft YaHei Light" panose="020B0502040204020203" pitchFamily="34" charset="-122"/>
              </a:rPr>
              <a:t>的更新。</a:t>
            </a:r>
          </a:p>
        </p:txBody>
      </p:sp>
      <p:sp>
        <p:nvSpPr>
          <p:cNvPr id="8" name="Rectangle 3">
            <a:extLst>
              <a:ext uri="{FF2B5EF4-FFF2-40B4-BE49-F238E27FC236}">
                <a16:creationId xmlns:a16="http://schemas.microsoft.com/office/drawing/2014/main" id="{24DEB58A-03B3-4599-B503-CACF5EFDE75E}"/>
              </a:ext>
            </a:extLst>
          </p:cNvPr>
          <p:cNvSpPr>
            <a:spLocks noGrp="1" noChangeArrowheads="1"/>
          </p:cNvSpPr>
          <p:nvPr/>
        </p:nvSpPr>
        <p:spPr bwMode="auto">
          <a:xfrm>
            <a:off x="5947378" y="2122385"/>
            <a:ext cx="2344352" cy="66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marL="0" indent="0" eaLnBrk="1" hangingPunct="1">
              <a:lnSpc>
                <a:spcPct val="150000"/>
              </a:lnSpc>
              <a:buNone/>
            </a:pPr>
            <a:r>
              <a:rPr lang="zh-CN" altLang="en-US" sz="2400" b="0" dirty="0">
                <a:latin typeface="Microsoft YaHei Light" panose="020B0502040204020203" pitchFamily="34" charset="-122"/>
                <a:ea typeface="Microsoft YaHei Light" panose="020B0502040204020203" pitchFamily="34" charset="-122"/>
              </a:rPr>
              <a:t>没有丢失修改</a:t>
            </a:r>
            <a:endParaRPr lang="en-US" altLang="zh-CN" sz="2400" b="0" dirty="0">
              <a:solidFill>
                <a:srgbClr val="FF00FF"/>
              </a:solidFill>
              <a:latin typeface="Microsoft YaHei Light" panose="020B0502040204020203" pitchFamily="34" charset="-122"/>
              <a:ea typeface="Microsoft YaHei Light" panose="020B0502040204020203" pitchFamily="34" charset="-122"/>
            </a:endParaRPr>
          </a:p>
        </p:txBody>
      </p:sp>
      <p:sp>
        <p:nvSpPr>
          <p:cNvPr id="10" name="文本框 9">
            <a:extLst>
              <a:ext uri="{FF2B5EF4-FFF2-40B4-BE49-F238E27FC236}">
                <a16:creationId xmlns:a16="http://schemas.microsoft.com/office/drawing/2014/main" id="{DE013BB4-A7F3-4A48-81F0-0AA985754D68}"/>
              </a:ext>
            </a:extLst>
          </p:cNvPr>
          <p:cNvSpPr txBox="1"/>
          <p:nvPr/>
        </p:nvSpPr>
        <p:spPr>
          <a:xfrm>
            <a:off x="203652" y="108254"/>
            <a:ext cx="4090051"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13.3 </a:t>
            </a:r>
            <a:r>
              <a:rPr lang="zh-CN" altLang="en-US" sz="2800" b="1" dirty="0">
                <a:latin typeface="微软雅黑 Light" panose="020B0502040204020203" pitchFamily="34" charset="-122"/>
                <a:ea typeface="微软雅黑 Light" panose="020B0502040204020203" pitchFamily="34" charset="-122"/>
              </a:rPr>
              <a:t>封锁协议</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930087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DB14801-7D2E-47CC-8BEF-FE1458772120}"/>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A24BD252-E276-4A24-84FE-3464C1E7FFC8}"/>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pic>
        <p:nvPicPr>
          <p:cNvPr id="2" name="图片 1">
            <a:extLst>
              <a:ext uri="{FF2B5EF4-FFF2-40B4-BE49-F238E27FC236}">
                <a16:creationId xmlns:a16="http://schemas.microsoft.com/office/drawing/2014/main" id="{9A806384-80E4-435D-AECB-3CBA2B055647}"/>
              </a:ext>
            </a:extLst>
          </p:cNvPr>
          <p:cNvPicPr>
            <a:picLocks noChangeAspect="1"/>
          </p:cNvPicPr>
          <p:nvPr/>
        </p:nvPicPr>
        <p:blipFill>
          <a:blip r:embed="rId2"/>
          <a:stretch>
            <a:fillRect/>
          </a:stretch>
        </p:blipFill>
        <p:spPr>
          <a:xfrm>
            <a:off x="1130877" y="1209907"/>
            <a:ext cx="9108428" cy="4959393"/>
          </a:xfrm>
          <a:prstGeom prst="rect">
            <a:avLst/>
          </a:prstGeom>
        </p:spPr>
      </p:pic>
      <p:sp>
        <p:nvSpPr>
          <p:cNvPr id="9" name="文本框 8">
            <a:extLst>
              <a:ext uri="{FF2B5EF4-FFF2-40B4-BE49-F238E27FC236}">
                <a16:creationId xmlns:a16="http://schemas.microsoft.com/office/drawing/2014/main" id="{72C53E7A-A7C8-439C-A0A0-A17B87CBDA42}"/>
              </a:ext>
            </a:extLst>
          </p:cNvPr>
          <p:cNvSpPr txBox="1"/>
          <p:nvPr/>
        </p:nvSpPr>
        <p:spPr>
          <a:xfrm>
            <a:off x="203652" y="108254"/>
            <a:ext cx="4090051"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13.3 </a:t>
            </a:r>
            <a:r>
              <a:rPr lang="zh-CN" altLang="en-US" sz="2800" b="1" dirty="0">
                <a:latin typeface="微软雅黑 Light" panose="020B0502040204020203" pitchFamily="34" charset="-122"/>
                <a:ea typeface="微软雅黑 Light" panose="020B0502040204020203" pitchFamily="34" charset="-122"/>
              </a:rPr>
              <a:t>封锁协议</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20709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9A4A5673-3776-422E-8E54-FEBAD7FC252F}"/>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755E3495-ADDF-49DA-9678-C7351FA16697}"/>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13" name="Rectangle 3">
            <a:extLst>
              <a:ext uri="{FF2B5EF4-FFF2-40B4-BE49-F238E27FC236}">
                <a16:creationId xmlns:a16="http://schemas.microsoft.com/office/drawing/2014/main" id="{2E1D6291-95D8-4F87-87AD-785B246565BE}"/>
              </a:ext>
            </a:extLst>
          </p:cNvPr>
          <p:cNvSpPr txBox="1">
            <a:spLocks noChangeArrowheads="1"/>
          </p:cNvSpPr>
          <p:nvPr/>
        </p:nvSpPr>
        <p:spPr>
          <a:xfrm>
            <a:off x="762031" y="1225401"/>
            <a:ext cx="11328369" cy="19625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pitchFamily="2" charset="2"/>
              <a:buNone/>
            </a:pPr>
            <a:r>
              <a:rPr lang="zh-CN" altLang="en-US" sz="2400" b="1" dirty="0">
                <a:latin typeface="Microsoft YaHei Light" panose="020B0502040204020203" pitchFamily="34" charset="-122"/>
                <a:ea typeface="Microsoft YaHei Light" panose="020B0502040204020203" pitchFamily="34" charset="-122"/>
              </a:rPr>
              <a:t>二级封锁协议</a:t>
            </a:r>
            <a:endParaRPr lang="en-US" altLang="zh-CN" sz="2400" b="1" dirty="0">
              <a:latin typeface="Microsoft YaHei Light" panose="020B0502040204020203" pitchFamily="34" charset="-122"/>
              <a:ea typeface="Microsoft YaHei Light" panose="020B0502040204020203" pitchFamily="34" charset="-122"/>
            </a:endParaRPr>
          </a:p>
          <a:p>
            <a:pPr>
              <a:lnSpc>
                <a:spcPct val="150000"/>
              </a:lnSpc>
              <a:buFont typeface="Wingdings" panose="05000000000000000000" pitchFamily="2" charset="2"/>
              <a:buChar char="Ø"/>
            </a:pPr>
            <a:r>
              <a:rPr lang="zh-CN" altLang="en-US" sz="2400" dirty="0">
                <a:latin typeface="Microsoft YaHei Light" panose="020B0502040204020203" pitchFamily="34" charset="-122"/>
                <a:ea typeface="Microsoft YaHei Light" panose="020B0502040204020203" pitchFamily="34" charset="-122"/>
              </a:rPr>
              <a:t>一级封锁协议加上事务</a:t>
            </a:r>
            <a:r>
              <a:rPr lang="en-US" altLang="zh-CN" sz="2400" dirty="0">
                <a:latin typeface="Microsoft YaHei Light" panose="020B0502040204020203" pitchFamily="34" charset="-122"/>
                <a:ea typeface="Microsoft YaHei Light" panose="020B0502040204020203" pitchFamily="34" charset="-122"/>
              </a:rPr>
              <a:t>T</a:t>
            </a:r>
            <a:r>
              <a:rPr lang="zh-CN" altLang="en-US" sz="2400" dirty="0">
                <a:latin typeface="Microsoft YaHei Light" panose="020B0502040204020203" pitchFamily="34" charset="-122"/>
                <a:ea typeface="Microsoft YaHei Light" panose="020B0502040204020203" pitchFamily="34" charset="-122"/>
              </a:rPr>
              <a:t>在读取数据</a:t>
            </a:r>
            <a:r>
              <a:rPr lang="en-US" altLang="zh-CN" sz="2400" dirty="0">
                <a:latin typeface="Microsoft YaHei Light" panose="020B0502040204020203" pitchFamily="34" charset="-122"/>
                <a:ea typeface="Microsoft YaHei Light" panose="020B0502040204020203" pitchFamily="34" charset="-122"/>
              </a:rPr>
              <a:t>R</a:t>
            </a:r>
            <a:r>
              <a:rPr lang="zh-CN" altLang="en-US" sz="2400" dirty="0">
                <a:latin typeface="Microsoft YaHei Light" panose="020B0502040204020203" pitchFamily="34" charset="-122"/>
                <a:ea typeface="Microsoft YaHei Light" panose="020B0502040204020203" pitchFamily="34" charset="-122"/>
              </a:rPr>
              <a:t>之前必须先对其加</a:t>
            </a:r>
            <a:r>
              <a:rPr lang="en-US" altLang="zh-CN" sz="2400" dirty="0">
                <a:latin typeface="Microsoft YaHei Light" panose="020B0502040204020203" pitchFamily="34" charset="-122"/>
                <a:ea typeface="Microsoft YaHei Light" panose="020B0502040204020203" pitchFamily="34" charset="-122"/>
              </a:rPr>
              <a:t>S</a:t>
            </a:r>
            <a:r>
              <a:rPr lang="zh-CN" altLang="en-US" sz="2400" dirty="0">
                <a:latin typeface="Microsoft YaHei Light" panose="020B0502040204020203" pitchFamily="34" charset="-122"/>
                <a:ea typeface="Microsoft YaHei Light" panose="020B0502040204020203" pitchFamily="34" charset="-122"/>
              </a:rPr>
              <a:t>锁，读完后即可释放</a:t>
            </a:r>
            <a:r>
              <a:rPr lang="en-US" altLang="zh-CN" sz="2400" dirty="0">
                <a:latin typeface="Microsoft YaHei Light" panose="020B0502040204020203" pitchFamily="34" charset="-122"/>
                <a:ea typeface="Microsoft YaHei Light" panose="020B0502040204020203" pitchFamily="34" charset="-122"/>
              </a:rPr>
              <a:t>S</a:t>
            </a:r>
            <a:r>
              <a:rPr lang="zh-CN" altLang="en-US" sz="2400" dirty="0">
                <a:latin typeface="Microsoft YaHei Light" panose="020B0502040204020203" pitchFamily="34" charset="-122"/>
                <a:ea typeface="Microsoft YaHei Light" panose="020B0502040204020203" pitchFamily="34" charset="-122"/>
              </a:rPr>
              <a:t>锁。</a:t>
            </a:r>
          </a:p>
          <a:p>
            <a:pPr>
              <a:lnSpc>
                <a:spcPct val="150000"/>
              </a:lnSpc>
              <a:buFont typeface="Wingdings" panose="05000000000000000000" pitchFamily="2" charset="2"/>
              <a:buChar char="Ø"/>
            </a:pPr>
            <a:r>
              <a:rPr lang="zh-CN" altLang="en-US" sz="2400" dirty="0">
                <a:latin typeface="Microsoft YaHei Light" panose="020B0502040204020203" pitchFamily="34" charset="-122"/>
                <a:ea typeface="Microsoft YaHei Light" panose="020B0502040204020203" pitchFamily="34" charset="-122"/>
              </a:rPr>
              <a:t>防止丢失修改，还防止读“脏”数据。</a:t>
            </a:r>
            <a:endParaRPr lang="en-US" altLang="zh-CN" sz="2400" dirty="0">
              <a:latin typeface="Microsoft YaHei Light" panose="020B0502040204020203" pitchFamily="34" charset="-122"/>
              <a:ea typeface="Microsoft YaHei Light" panose="020B0502040204020203" pitchFamily="34" charset="-122"/>
            </a:endParaRPr>
          </a:p>
        </p:txBody>
      </p:sp>
      <p:sp>
        <p:nvSpPr>
          <p:cNvPr id="6" name="文本框 5">
            <a:extLst>
              <a:ext uri="{FF2B5EF4-FFF2-40B4-BE49-F238E27FC236}">
                <a16:creationId xmlns:a16="http://schemas.microsoft.com/office/drawing/2014/main" id="{5F987283-17FF-482E-A847-20FFFB4D2655}"/>
              </a:ext>
            </a:extLst>
          </p:cNvPr>
          <p:cNvSpPr txBox="1"/>
          <p:nvPr/>
        </p:nvSpPr>
        <p:spPr>
          <a:xfrm>
            <a:off x="203652" y="108254"/>
            <a:ext cx="4090051"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13.3 </a:t>
            </a:r>
            <a:r>
              <a:rPr lang="zh-CN" altLang="en-US" sz="2800" b="1" dirty="0">
                <a:latin typeface="微软雅黑 Light" panose="020B0502040204020203" pitchFamily="34" charset="-122"/>
                <a:ea typeface="微软雅黑 Light" panose="020B0502040204020203" pitchFamily="34" charset="-122"/>
              </a:rPr>
              <a:t>封锁协议</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7713468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a:extLst>
              <a:ext uri="{FF2B5EF4-FFF2-40B4-BE49-F238E27FC236}">
                <a16:creationId xmlns:a16="http://schemas.microsoft.com/office/drawing/2014/main" id="{E5CF20AB-68F8-4C9A-94B8-CF611D590F54}"/>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753666FC-52D6-4682-936D-DF9C72F7F672}"/>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3" name="矩形 2">
            <a:extLst>
              <a:ext uri="{FF2B5EF4-FFF2-40B4-BE49-F238E27FC236}">
                <a16:creationId xmlns:a16="http://schemas.microsoft.com/office/drawing/2014/main" id="{7740A719-9C4A-4C7F-BCF3-DB7FB4C42CA5}"/>
              </a:ext>
            </a:extLst>
          </p:cNvPr>
          <p:cNvSpPr/>
          <p:nvPr/>
        </p:nvSpPr>
        <p:spPr>
          <a:xfrm>
            <a:off x="7004091" y="1266524"/>
            <a:ext cx="2074417" cy="583493"/>
          </a:xfrm>
          <a:prstGeom prst="rect">
            <a:avLst/>
          </a:prstGeom>
        </p:spPr>
        <p:txBody>
          <a:bodyPr wrap="square">
            <a:spAutoFit/>
          </a:bodyPr>
          <a:lstStyle/>
          <a:p>
            <a:pPr>
              <a:lnSpc>
                <a:spcPct val="150000"/>
              </a:lnSpc>
            </a:pPr>
            <a:r>
              <a:rPr lang="zh-CN" altLang="en-US" sz="2400" dirty="0">
                <a:latin typeface="Microsoft YaHei Light" panose="020B0502040204020203" pitchFamily="34" charset="-122"/>
                <a:ea typeface="Microsoft YaHei Light" panose="020B0502040204020203" pitchFamily="34" charset="-122"/>
              </a:rPr>
              <a:t>不读“脏”数据</a:t>
            </a:r>
          </a:p>
        </p:txBody>
      </p:sp>
      <p:sp>
        <p:nvSpPr>
          <p:cNvPr id="8" name="文本框 7">
            <a:extLst>
              <a:ext uri="{FF2B5EF4-FFF2-40B4-BE49-F238E27FC236}">
                <a16:creationId xmlns:a16="http://schemas.microsoft.com/office/drawing/2014/main" id="{7C8C9F4B-3734-4A8D-85FC-3020C751025F}"/>
              </a:ext>
            </a:extLst>
          </p:cNvPr>
          <p:cNvSpPr txBox="1"/>
          <p:nvPr/>
        </p:nvSpPr>
        <p:spPr>
          <a:xfrm>
            <a:off x="6096001" y="1968488"/>
            <a:ext cx="5818604" cy="3046988"/>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dirty="0">
                <a:latin typeface="Microsoft YaHei Light" panose="020B0502040204020203" pitchFamily="34" charset="-122"/>
                <a:ea typeface="Microsoft YaHei Light" panose="020B0502040204020203" pitchFamily="34" charset="-122"/>
              </a:rPr>
              <a:t>事务</a:t>
            </a:r>
            <a:r>
              <a:rPr lang="en-US" altLang="zh-CN" sz="2400" dirty="0">
                <a:latin typeface="Microsoft YaHei Light" panose="020B0502040204020203" pitchFamily="34" charset="-122"/>
                <a:ea typeface="Microsoft YaHei Light" panose="020B0502040204020203" pitchFamily="34" charset="-122"/>
              </a:rPr>
              <a:t>T1</a:t>
            </a:r>
            <a:r>
              <a:rPr lang="zh-CN" altLang="en-US" sz="2400" dirty="0">
                <a:latin typeface="Microsoft YaHei Light" panose="020B0502040204020203" pitchFamily="34" charset="-122"/>
                <a:ea typeface="Microsoft YaHei Light" panose="020B0502040204020203" pitchFamily="34" charset="-122"/>
              </a:rPr>
              <a:t>在对</a:t>
            </a:r>
            <a:r>
              <a:rPr lang="en-US" altLang="zh-CN" sz="2400" dirty="0">
                <a:latin typeface="Microsoft YaHei Light" panose="020B0502040204020203" pitchFamily="34" charset="-122"/>
                <a:ea typeface="Microsoft YaHei Light" panose="020B0502040204020203" pitchFamily="34" charset="-122"/>
              </a:rPr>
              <a:t>C</a:t>
            </a:r>
            <a:r>
              <a:rPr lang="zh-CN" altLang="en-US" sz="2400" dirty="0">
                <a:latin typeface="Microsoft YaHei Light" panose="020B0502040204020203" pitchFamily="34" charset="-122"/>
                <a:ea typeface="Microsoft YaHei Light" panose="020B0502040204020203" pitchFamily="34" charset="-122"/>
              </a:rPr>
              <a:t>进行修改之前，先对</a:t>
            </a:r>
            <a:r>
              <a:rPr lang="en-US" altLang="zh-CN" sz="2400" dirty="0">
                <a:latin typeface="Microsoft YaHei Light" panose="020B0502040204020203" pitchFamily="34" charset="-122"/>
                <a:ea typeface="Microsoft YaHei Light" panose="020B0502040204020203" pitchFamily="34" charset="-122"/>
              </a:rPr>
              <a:t>C</a:t>
            </a:r>
            <a:r>
              <a:rPr lang="zh-CN" altLang="en-US" sz="2400" dirty="0">
                <a:latin typeface="Microsoft YaHei Light" panose="020B0502040204020203" pitchFamily="34" charset="-122"/>
                <a:ea typeface="Microsoft YaHei Light" panose="020B0502040204020203" pitchFamily="34" charset="-122"/>
              </a:rPr>
              <a:t>加</a:t>
            </a:r>
            <a:r>
              <a:rPr lang="en-US" altLang="zh-CN" sz="2400" dirty="0">
                <a:latin typeface="Microsoft YaHei Light" panose="020B0502040204020203" pitchFamily="34" charset="-122"/>
                <a:ea typeface="Microsoft YaHei Light" panose="020B0502040204020203" pitchFamily="34" charset="-122"/>
              </a:rPr>
              <a:t>X</a:t>
            </a:r>
            <a:r>
              <a:rPr lang="zh-CN" altLang="en-US" sz="2400" dirty="0">
                <a:latin typeface="Microsoft YaHei Light" panose="020B0502040204020203" pitchFamily="34" charset="-122"/>
                <a:ea typeface="Microsoft YaHei Light" panose="020B0502040204020203" pitchFamily="34" charset="-122"/>
              </a:rPr>
              <a:t>锁，修改其值后写回磁盘</a:t>
            </a:r>
          </a:p>
          <a:p>
            <a:pPr marL="342900" indent="-342900">
              <a:buFont typeface="Wingdings" panose="05000000000000000000" pitchFamily="2" charset="2"/>
              <a:buChar char="Ø"/>
            </a:pPr>
            <a:r>
              <a:rPr lang="en-US" altLang="zh-CN" sz="2400" dirty="0">
                <a:latin typeface="Microsoft YaHei Light" panose="020B0502040204020203" pitchFamily="34" charset="-122"/>
                <a:ea typeface="Microsoft YaHei Light" panose="020B0502040204020203" pitchFamily="34" charset="-122"/>
              </a:rPr>
              <a:t>T2</a:t>
            </a:r>
            <a:r>
              <a:rPr lang="zh-CN" altLang="en-US" sz="2400" dirty="0">
                <a:latin typeface="Microsoft YaHei Light" panose="020B0502040204020203" pitchFamily="34" charset="-122"/>
                <a:ea typeface="Microsoft YaHei Light" panose="020B0502040204020203" pitchFamily="34" charset="-122"/>
              </a:rPr>
              <a:t>请求在</a:t>
            </a:r>
            <a:r>
              <a:rPr lang="en-US" altLang="zh-CN" sz="2400" dirty="0">
                <a:latin typeface="Microsoft YaHei Light" panose="020B0502040204020203" pitchFamily="34" charset="-122"/>
                <a:ea typeface="Microsoft YaHei Light" panose="020B0502040204020203" pitchFamily="34" charset="-122"/>
              </a:rPr>
              <a:t>C</a:t>
            </a:r>
            <a:r>
              <a:rPr lang="zh-CN" altLang="en-US" sz="2400" dirty="0">
                <a:latin typeface="Microsoft YaHei Light" panose="020B0502040204020203" pitchFamily="34" charset="-122"/>
                <a:ea typeface="Microsoft YaHei Light" panose="020B0502040204020203" pitchFamily="34" charset="-122"/>
              </a:rPr>
              <a:t>上加</a:t>
            </a:r>
            <a:r>
              <a:rPr lang="en-US" altLang="zh-CN" sz="2400" dirty="0">
                <a:latin typeface="Microsoft YaHei Light" panose="020B0502040204020203" pitchFamily="34" charset="-122"/>
                <a:ea typeface="Microsoft YaHei Light" panose="020B0502040204020203" pitchFamily="34" charset="-122"/>
              </a:rPr>
              <a:t>S</a:t>
            </a:r>
            <a:r>
              <a:rPr lang="zh-CN" altLang="en-US" sz="2400" dirty="0">
                <a:latin typeface="Microsoft YaHei Light" panose="020B0502040204020203" pitchFamily="34" charset="-122"/>
                <a:ea typeface="Microsoft YaHei Light" panose="020B0502040204020203" pitchFamily="34" charset="-122"/>
              </a:rPr>
              <a:t>锁，因</a:t>
            </a:r>
            <a:r>
              <a:rPr lang="en-US" altLang="zh-CN" sz="2400" dirty="0">
                <a:latin typeface="Microsoft YaHei Light" panose="020B0502040204020203" pitchFamily="34" charset="-122"/>
                <a:ea typeface="Microsoft YaHei Light" panose="020B0502040204020203" pitchFamily="34" charset="-122"/>
              </a:rPr>
              <a:t>T1</a:t>
            </a:r>
            <a:r>
              <a:rPr lang="zh-CN" altLang="en-US" sz="2400" dirty="0">
                <a:latin typeface="Microsoft YaHei Light" panose="020B0502040204020203" pitchFamily="34" charset="-122"/>
                <a:ea typeface="Microsoft YaHei Light" panose="020B0502040204020203" pitchFamily="34" charset="-122"/>
              </a:rPr>
              <a:t>已在</a:t>
            </a:r>
            <a:r>
              <a:rPr lang="en-US" altLang="zh-CN" sz="2400" dirty="0">
                <a:latin typeface="Microsoft YaHei Light" panose="020B0502040204020203" pitchFamily="34" charset="-122"/>
                <a:ea typeface="Microsoft YaHei Light" panose="020B0502040204020203" pitchFamily="34" charset="-122"/>
              </a:rPr>
              <a:t>C</a:t>
            </a:r>
            <a:r>
              <a:rPr lang="zh-CN" altLang="en-US" sz="2400" dirty="0">
                <a:latin typeface="Microsoft YaHei Light" panose="020B0502040204020203" pitchFamily="34" charset="-122"/>
                <a:ea typeface="Microsoft YaHei Light" panose="020B0502040204020203" pitchFamily="34" charset="-122"/>
              </a:rPr>
              <a:t>上加了</a:t>
            </a:r>
            <a:r>
              <a:rPr lang="en-US" altLang="zh-CN" sz="2400" dirty="0">
                <a:latin typeface="Microsoft YaHei Light" panose="020B0502040204020203" pitchFamily="34" charset="-122"/>
                <a:ea typeface="Microsoft YaHei Light" panose="020B0502040204020203" pitchFamily="34" charset="-122"/>
              </a:rPr>
              <a:t>X</a:t>
            </a:r>
            <a:r>
              <a:rPr lang="zh-CN" altLang="en-US" sz="2400" dirty="0">
                <a:latin typeface="Microsoft YaHei Light" panose="020B0502040204020203" pitchFamily="34" charset="-122"/>
                <a:ea typeface="Microsoft YaHei Light" panose="020B0502040204020203" pitchFamily="34" charset="-122"/>
              </a:rPr>
              <a:t>锁，</a:t>
            </a:r>
            <a:r>
              <a:rPr lang="en-US" altLang="zh-CN" sz="2400" dirty="0">
                <a:latin typeface="Microsoft YaHei Light" panose="020B0502040204020203" pitchFamily="34" charset="-122"/>
                <a:ea typeface="Microsoft YaHei Light" panose="020B0502040204020203" pitchFamily="34" charset="-122"/>
              </a:rPr>
              <a:t>T2</a:t>
            </a:r>
            <a:r>
              <a:rPr lang="zh-CN" altLang="en-US" sz="2400" dirty="0">
                <a:latin typeface="Microsoft YaHei Light" panose="020B0502040204020203" pitchFamily="34" charset="-122"/>
                <a:ea typeface="Microsoft YaHei Light" panose="020B0502040204020203" pitchFamily="34" charset="-122"/>
              </a:rPr>
              <a:t>只能等待</a:t>
            </a:r>
          </a:p>
          <a:p>
            <a:pPr marL="342900" indent="-342900">
              <a:buFont typeface="Wingdings" panose="05000000000000000000" pitchFamily="2" charset="2"/>
              <a:buChar char="Ø"/>
            </a:pPr>
            <a:r>
              <a:rPr lang="en-US" altLang="zh-CN" sz="2400" dirty="0">
                <a:latin typeface="Microsoft YaHei Light" panose="020B0502040204020203" pitchFamily="34" charset="-122"/>
                <a:ea typeface="Microsoft YaHei Light" panose="020B0502040204020203" pitchFamily="34" charset="-122"/>
              </a:rPr>
              <a:t>T1</a:t>
            </a:r>
            <a:r>
              <a:rPr lang="zh-CN" altLang="en-US" sz="2400" dirty="0">
                <a:latin typeface="Microsoft YaHei Light" panose="020B0502040204020203" pitchFamily="34" charset="-122"/>
                <a:ea typeface="Microsoft YaHei Light" panose="020B0502040204020203" pitchFamily="34" charset="-122"/>
              </a:rPr>
              <a:t>因某种原因被撤销，</a:t>
            </a:r>
            <a:r>
              <a:rPr lang="en-US" altLang="zh-CN" sz="2400" dirty="0">
                <a:latin typeface="Microsoft YaHei Light" panose="020B0502040204020203" pitchFamily="34" charset="-122"/>
                <a:ea typeface="Microsoft YaHei Light" panose="020B0502040204020203" pitchFamily="34" charset="-122"/>
              </a:rPr>
              <a:t>C</a:t>
            </a:r>
            <a:r>
              <a:rPr lang="zh-CN" altLang="en-US" sz="2400" dirty="0">
                <a:latin typeface="Microsoft YaHei Light" panose="020B0502040204020203" pitchFamily="34" charset="-122"/>
                <a:ea typeface="Microsoft YaHei Light" panose="020B0502040204020203" pitchFamily="34" charset="-122"/>
              </a:rPr>
              <a:t>恢复为</a:t>
            </a:r>
          </a:p>
          <a:p>
            <a:r>
              <a:rPr lang="zh-CN" altLang="en-US" sz="2400" dirty="0">
                <a:latin typeface="Microsoft YaHei Light" panose="020B0502040204020203" pitchFamily="34" charset="-122"/>
                <a:ea typeface="Microsoft YaHei Light" panose="020B0502040204020203" pitchFamily="34" charset="-122"/>
              </a:rPr>
              <a:t>原值</a:t>
            </a:r>
            <a:r>
              <a:rPr lang="en-US" altLang="zh-CN" sz="2400" dirty="0">
                <a:latin typeface="Microsoft YaHei Light" panose="020B0502040204020203" pitchFamily="34" charset="-122"/>
                <a:ea typeface="Microsoft YaHei Light" panose="020B0502040204020203" pitchFamily="34" charset="-122"/>
              </a:rPr>
              <a:t>100</a:t>
            </a:r>
          </a:p>
          <a:p>
            <a:pPr marL="342900" indent="-342900">
              <a:buFont typeface="Wingdings" panose="05000000000000000000" pitchFamily="2" charset="2"/>
              <a:buChar char="Ø"/>
            </a:pPr>
            <a:r>
              <a:rPr lang="en-US" altLang="zh-CN" sz="2400" dirty="0">
                <a:latin typeface="Microsoft YaHei Light" panose="020B0502040204020203" pitchFamily="34" charset="-122"/>
                <a:ea typeface="Microsoft YaHei Light" panose="020B0502040204020203" pitchFamily="34" charset="-122"/>
              </a:rPr>
              <a:t>T1</a:t>
            </a:r>
            <a:r>
              <a:rPr lang="zh-CN" altLang="en-US" sz="2400" dirty="0">
                <a:latin typeface="Microsoft YaHei Light" panose="020B0502040204020203" pitchFamily="34" charset="-122"/>
                <a:ea typeface="Microsoft YaHei Light" panose="020B0502040204020203" pitchFamily="34" charset="-122"/>
              </a:rPr>
              <a:t>释放</a:t>
            </a:r>
            <a:r>
              <a:rPr lang="en-US" altLang="zh-CN" sz="2400" dirty="0">
                <a:latin typeface="Microsoft YaHei Light" panose="020B0502040204020203" pitchFamily="34" charset="-122"/>
                <a:ea typeface="Microsoft YaHei Light" panose="020B0502040204020203" pitchFamily="34" charset="-122"/>
              </a:rPr>
              <a:t>C</a:t>
            </a:r>
            <a:r>
              <a:rPr lang="zh-CN" altLang="en-US" sz="2400" dirty="0">
                <a:latin typeface="Microsoft YaHei Light" panose="020B0502040204020203" pitchFamily="34" charset="-122"/>
                <a:ea typeface="Microsoft YaHei Light" panose="020B0502040204020203" pitchFamily="34" charset="-122"/>
              </a:rPr>
              <a:t>上的</a:t>
            </a:r>
            <a:r>
              <a:rPr lang="en-US" altLang="zh-CN" sz="2400" dirty="0">
                <a:latin typeface="Microsoft YaHei Light" panose="020B0502040204020203" pitchFamily="34" charset="-122"/>
                <a:ea typeface="Microsoft YaHei Light" panose="020B0502040204020203" pitchFamily="34" charset="-122"/>
              </a:rPr>
              <a:t>X</a:t>
            </a:r>
            <a:r>
              <a:rPr lang="zh-CN" altLang="en-US" sz="2400" dirty="0">
                <a:latin typeface="Microsoft YaHei Light" panose="020B0502040204020203" pitchFamily="34" charset="-122"/>
                <a:ea typeface="Microsoft YaHei Light" panose="020B0502040204020203" pitchFamily="34" charset="-122"/>
              </a:rPr>
              <a:t>锁后</a:t>
            </a:r>
            <a:r>
              <a:rPr lang="en-US" altLang="zh-CN" sz="2400" dirty="0">
                <a:latin typeface="Microsoft YaHei Light" panose="020B0502040204020203" pitchFamily="34" charset="-122"/>
                <a:ea typeface="Microsoft YaHei Light" panose="020B0502040204020203" pitchFamily="34" charset="-122"/>
              </a:rPr>
              <a:t>T2</a:t>
            </a:r>
            <a:r>
              <a:rPr lang="zh-CN" altLang="en-US" sz="2400" dirty="0">
                <a:latin typeface="Microsoft YaHei Light" panose="020B0502040204020203" pitchFamily="34" charset="-122"/>
                <a:ea typeface="Microsoft YaHei Light" panose="020B0502040204020203" pitchFamily="34" charset="-122"/>
              </a:rPr>
              <a:t>获得</a:t>
            </a:r>
            <a:r>
              <a:rPr lang="en-US" altLang="zh-CN" sz="2400" dirty="0">
                <a:latin typeface="Microsoft YaHei Light" panose="020B0502040204020203" pitchFamily="34" charset="-122"/>
                <a:ea typeface="Microsoft YaHei Light" panose="020B0502040204020203" pitchFamily="34" charset="-122"/>
              </a:rPr>
              <a:t>C</a:t>
            </a:r>
            <a:r>
              <a:rPr lang="zh-CN" altLang="en-US" sz="2400" dirty="0">
                <a:latin typeface="Microsoft YaHei Light" panose="020B0502040204020203" pitchFamily="34" charset="-122"/>
                <a:ea typeface="Microsoft YaHei Light" panose="020B0502040204020203" pitchFamily="34" charset="-122"/>
              </a:rPr>
              <a:t>上的</a:t>
            </a:r>
            <a:r>
              <a:rPr lang="en-US" altLang="zh-CN" sz="2400" dirty="0">
                <a:latin typeface="Microsoft YaHei Light" panose="020B0502040204020203" pitchFamily="34" charset="-122"/>
                <a:ea typeface="Microsoft YaHei Light" panose="020B0502040204020203" pitchFamily="34" charset="-122"/>
              </a:rPr>
              <a:t>S</a:t>
            </a:r>
            <a:r>
              <a:rPr lang="zh-CN" altLang="en-US" sz="2400" dirty="0">
                <a:latin typeface="Microsoft YaHei Light" panose="020B0502040204020203" pitchFamily="34" charset="-122"/>
                <a:ea typeface="Microsoft YaHei Light" panose="020B0502040204020203" pitchFamily="34" charset="-122"/>
              </a:rPr>
              <a:t>锁，读</a:t>
            </a:r>
            <a:r>
              <a:rPr lang="en-US" altLang="zh-CN" sz="2400" dirty="0">
                <a:latin typeface="Microsoft YaHei Light" panose="020B0502040204020203" pitchFamily="34" charset="-122"/>
                <a:ea typeface="Microsoft YaHei Light" panose="020B0502040204020203" pitchFamily="34" charset="-122"/>
              </a:rPr>
              <a:t>C=100</a:t>
            </a:r>
            <a:r>
              <a:rPr lang="zh-CN" altLang="en-US" sz="2400" dirty="0">
                <a:latin typeface="Microsoft YaHei Light" panose="020B0502040204020203" pitchFamily="34" charset="-122"/>
                <a:ea typeface="Microsoft YaHei Light" panose="020B0502040204020203" pitchFamily="34" charset="-122"/>
              </a:rPr>
              <a:t>。避免了</a:t>
            </a:r>
            <a:r>
              <a:rPr lang="en-US" altLang="zh-CN" sz="2400" dirty="0">
                <a:latin typeface="Microsoft YaHei Light" panose="020B0502040204020203" pitchFamily="34" charset="-122"/>
                <a:ea typeface="Microsoft YaHei Light" panose="020B0502040204020203" pitchFamily="34" charset="-122"/>
              </a:rPr>
              <a:t>T2</a:t>
            </a:r>
            <a:r>
              <a:rPr lang="zh-CN" altLang="en-US" sz="2400" dirty="0">
                <a:latin typeface="Microsoft YaHei Light" panose="020B0502040204020203" pitchFamily="34" charset="-122"/>
                <a:ea typeface="Microsoft YaHei Light" panose="020B0502040204020203" pitchFamily="34" charset="-122"/>
              </a:rPr>
              <a:t>读“脏”数据</a:t>
            </a:r>
          </a:p>
        </p:txBody>
      </p:sp>
      <p:pic>
        <p:nvPicPr>
          <p:cNvPr id="2" name="图片 1">
            <a:extLst>
              <a:ext uri="{FF2B5EF4-FFF2-40B4-BE49-F238E27FC236}">
                <a16:creationId xmlns:a16="http://schemas.microsoft.com/office/drawing/2014/main" id="{27076BFA-6615-491F-8E80-DCF220935890}"/>
              </a:ext>
            </a:extLst>
          </p:cNvPr>
          <p:cNvPicPr>
            <a:picLocks noChangeAspect="1"/>
          </p:cNvPicPr>
          <p:nvPr/>
        </p:nvPicPr>
        <p:blipFill>
          <a:blip r:embed="rId2"/>
          <a:stretch>
            <a:fillRect/>
          </a:stretch>
        </p:blipFill>
        <p:spPr>
          <a:xfrm>
            <a:off x="1201449" y="1266524"/>
            <a:ext cx="3914775" cy="5391150"/>
          </a:xfrm>
          <a:prstGeom prst="rect">
            <a:avLst/>
          </a:prstGeom>
        </p:spPr>
      </p:pic>
      <p:sp>
        <p:nvSpPr>
          <p:cNvPr id="10" name="文本框 9">
            <a:extLst>
              <a:ext uri="{FF2B5EF4-FFF2-40B4-BE49-F238E27FC236}">
                <a16:creationId xmlns:a16="http://schemas.microsoft.com/office/drawing/2014/main" id="{42478D0A-15A8-479F-9EF4-D410C820CB88}"/>
              </a:ext>
            </a:extLst>
          </p:cNvPr>
          <p:cNvSpPr txBox="1"/>
          <p:nvPr/>
        </p:nvSpPr>
        <p:spPr>
          <a:xfrm>
            <a:off x="203652" y="108254"/>
            <a:ext cx="4090051"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13.3 </a:t>
            </a:r>
            <a:r>
              <a:rPr lang="zh-CN" altLang="en-US" sz="2800" b="1" dirty="0">
                <a:latin typeface="微软雅黑 Light" panose="020B0502040204020203" pitchFamily="34" charset="-122"/>
                <a:ea typeface="微软雅黑 Light" panose="020B0502040204020203" pitchFamily="34" charset="-122"/>
              </a:rPr>
              <a:t>封锁协议</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409287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E50588-817F-AF43-99E9-E62F0492BE6E}"/>
              </a:ext>
            </a:extLst>
          </p:cNvPr>
          <p:cNvSpPr>
            <a:spLocks noGrp="1"/>
          </p:cNvSpPr>
          <p:nvPr>
            <p:ph type="ctrTitle"/>
          </p:nvPr>
        </p:nvSpPr>
        <p:spPr>
          <a:xfrm>
            <a:off x="37033" y="55735"/>
            <a:ext cx="2236510" cy="642904"/>
          </a:xfrm>
        </p:spPr>
        <p:txBody>
          <a:bodyPr>
            <a:normAutofit/>
          </a:bodyPr>
          <a:lstStyle/>
          <a:p>
            <a:r>
              <a:rPr lang="zh-CN" altLang="en-US" sz="3200" dirty="0">
                <a:solidFill>
                  <a:schemeClr val="tx2"/>
                </a:solidFill>
                <a:latin typeface="微软雅黑" panose="020B0503020204020204" pitchFamily="34" charset="-122"/>
                <a:ea typeface="微软雅黑" panose="020B0503020204020204" pitchFamily="34" charset="-122"/>
              </a:rPr>
              <a:t>学习目标</a:t>
            </a:r>
          </a:p>
        </p:txBody>
      </p:sp>
      <p:sp>
        <p:nvSpPr>
          <p:cNvPr id="7" name="矩形 6">
            <a:extLst>
              <a:ext uri="{FF2B5EF4-FFF2-40B4-BE49-F238E27FC236}">
                <a16:creationId xmlns:a16="http://schemas.microsoft.com/office/drawing/2014/main" id="{279C40FE-97F9-0091-B1FB-1FF0AC8E52AA}"/>
              </a:ext>
            </a:extLst>
          </p:cNvPr>
          <p:cNvSpPr/>
          <p:nvPr/>
        </p:nvSpPr>
        <p:spPr>
          <a:xfrm flipV="1">
            <a:off x="9849033"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A96469C7-221B-9562-05AA-618D40367E42}"/>
              </a:ext>
            </a:extLst>
          </p:cNvPr>
          <p:cNvSpPr txBox="1"/>
          <p:nvPr/>
        </p:nvSpPr>
        <p:spPr>
          <a:xfrm>
            <a:off x="9918457"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Rectangle 3">
            <a:extLst>
              <a:ext uri="{FF2B5EF4-FFF2-40B4-BE49-F238E27FC236}">
                <a16:creationId xmlns:a16="http://schemas.microsoft.com/office/drawing/2014/main" id="{B55CEA42-95F6-4CD8-A249-7C96A330262D}"/>
              </a:ext>
            </a:extLst>
          </p:cNvPr>
          <p:cNvSpPr txBox="1">
            <a:spLocks noChangeArrowheads="1"/>
          </p:cNvSpPr>
          <p:nvPr/>
        </p:nvSpPr>
        <p:spPr>
          <a:xfrm>
            <a:off x="3181817" y="873125"/>
            <a:ext cx="4612964" cy="511175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30000"/>
              </a:lnSpc>
              <a:buFont typeface="Wingdings" panose="05000000000000000000" pitchFamily="2" charset="2"/>
              <a:buNone/>
            </a:pPr>
            <a:r>
              <a:rPr lang="en-US" altLang="zh-CN" sz="2400" dirty="0">
                <a:solidFill>
                  <a:srgbClr val="0066FF"/>
                </a:solidFill>
              </a:rPr>
              <a:t>13.1  </a:t>
            </a:r>
            <a:r>
              <a:rPr lang="zh-CN" altLang="en-US" sz="2400" dirty="0">
                <a:solidFill>
                  <a:srgbClr val="0066FF"/>
                </a:solidFill>
              </a:rPr>
              <a:t>并发控制概述</a:t>
            </a:r>
          </a:p>
          <a:p>
            <a:pPr marL="0" indent="0" algn="just">
              <a:lnSpc>
                <a:spcPct val="130000"/>
              </a:lnSpc>
              <a:buFont typeface="Wingdings" panose="05000000000000000000" pitchFamily="2" charset="2"/>
              <a:buNone/>
            </a:pPr>
            <a:r>
              <a:rPr lang="en-US" altLang="zh-CN" sz="2400" dirty="0"/>
              <a:t>13.2  </a:t>
            </a:r>
            <a:r>
              <a:rPr lang="zh-CN" altLang="en-US" sz="2400" dirty="0"/>
              <a:t>封锁</a:t>
            </a:r>
            <a:endParaRPr lang="en-US" altLang="zh-CN" sz="2400" dirty="0"/>
          </a:p>
          <a:p>
            <a:pPr marL="0" indent="0" algn="just">
              <a:lnSpc>
                <a:spcPct val="130000"/>
              </a:lnSpc>
              <a:buFont typeface="Wingdings" panose="05000000000000000000" pitchFamily="2" charset="2"/>
              <a:buNone/>
            </a:pPr>
            <a:r>
              <a:rPr lang="en-US" altLang="zh-CN" sz="2400" dirty="0"/>
              <a:t>13.3 </a:t>
            </a:r>
            <a:r>
              <a:rPr lang="zh-CN" altLang="en-US" sz="2400" dirty="0"/>
              <a:t> 封锁协议</a:t>
            </a:r>
          </a:p>
          <a:p>
            <a:pPr marL="0" indent="0" algn="just">
              <a:lnSpc>
                <a:spcPct val="130000"/>
              </a:lnSpc>
              <a:buFont typeface="Wingdings" panose="05000000000000000000" pitchFamily="2" charset="2"/>
              <a:buNone/>
            </a:pPr>
            <a:r>
              <a:rPr lang="en-US" altLang="zh-CN" sz="2400" dirty="0"/>
              <a:t>13.4  </a:t>
            </a:r>
            <a:r>
              <a:rPr lang="zh-CN" altLang="en-US" sz="2400" dirty="0"/>
              <a:t>活锁和死锁</a:t>
            </a:r>
          </a:p>
          <a:p>
            <a:pPr marL="0" indent="0" algn="just">
              <a:lnSpc>
                <a:spcPct val="130000"/>
              </a:lnSpc>
              <a:buFont typeface="Wingdings" panose="05000000000000000000" pitchFamily="2" charset="2"/>
              <a:buNone/>
            </a:pPr>
            <a:r>
              <a:rPr lang="en-US" altLang="zh-CN" sz="2400" dirty="0"/>
              <a:t>13.5  </a:t>
            </a:r>
            <a:r>
              <a:rPr lang="zh-CN" altLang="en-US" sz="2400" dirty="0"/>
              <a:t>并发调度的可串行性</a:t>
            </a:r>
          </a:p>
          <a:p>
            <a:pPr marL="0" indent="0" algn="just">
              <a:lnSpc>
                <a:spcPct val="130000"/>
              </a:lnSpc>
              <a:buFont typeface="Wingdings" panose="05000000000000000000" pitchFamily="2" charset="2"/>
              <a:buNone/>
            </a:pPr>
            <a:r>
              <a:rPr lang="en-US" altLang="zh-CN" sz="2400" dirty="0"/>
              <a:t>13.6  </a:t>
            </a:r>
            <a:r>
              <a:rPr lang="zh-CN" altLang="en-US" sz="2400" dirty="0"/>
              <a:t>两段锁协议</a:t>
            </a:r>
          </a:p>
          <a:p>
            <a:pPr marL="0" indent="0" algn="just">
              <a:lnSpc>
                <a:spcPct val="130000"/>
              </a:lnSpc>
              <a:buFont typeface="Wingdings" panose="05000000000000000000" pitchFamily="2" charset="2"/>
              <a:buNone/>
            </a:pPr>
            <a:r>
              <a:rPr lang="en-US" altLang="zh-CN" sz="2400" dirty="0"/>
              <a:t>13.7  </a:t>
            </a:r>
            <a:r>
              <a:rPr lang="zh-CN" altLang="en-US" sz="2400" dirty="0"/>
              <a:t>封锁的粒度</a:t>
            </a:r>
          </a:p>
          <a:p>
            <a:pPr marL="0" indent="0" algn="just">
              <a:lnSpc>
                <a:spcPct val="130000"/>
              </a:lnSpc>
              <a:buFont typeface="Wingdings" panose="05000000000000000000" pitchFamily="2" charset="2"/>
              <a:buNone/>
            </a:pPr>
            <a:r>
              <a:rPr lang="zh-CN" altLang="en-US" sz="2400" dirty="0"/>
              <a:t>*</a:t>
            </a:r>
            <a:r>
              <a:rPr lang="en-US" altLang="zh-CN" sz="2400" dirty="0"/>
              <a:t>13.8  </a:t>
            </a:r>
            <a:r>
              <a:rPr lang="zh-CN" altLang="en-US" sz="2400" dirty="0"/>
              <a:t>其他并发控制机制</a:t>
            </a:r>
          </a:p>
          <a:p>
            <a:pPr marL="0" indent="0" algn="just">
              <a:lnSpc>
                <a:spcPct val="130000"/>
              </a:lnSpc>
              <a:buFont typeface="Wingdings" panose="05000000000000000000" pitchFamily="2" charset="2"/>
              <a:buNone/>
            </a:pPr>
            <a:r>
              <a:rPr lang="zh-CN" altLang="en-US" sz="2400" dirty="0"/>
              <a:t>小结</a:t>
            </a:r>
          </a:p>
        </p:txBody>
      </p:sp>
    </p:spTree>
    <p:extLst>
      <p:ext uri="{BB962C8B-B14F-4D97-AF65-F5344CB8AC3E}">
        <p14:creationId xmlns:p14="http://schemas.microsoft.com/office/powerpoint/2010/main" val="9200314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85BBF633-4967-4CFC-B15A-C0C32E081E62}"/>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04573759-AEDF-44D5-B1FC-7A2D270B224C}"/>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pic>
        <p:nvPicPr>
          <p:cNvPr id="2" name="图片 1">
            <a:extLst>
              <a:ext uri="{FF2B5EF4-FFF2-40B4-BE49-F238E27FC236}">
                <a16:creationId xmlns:a16="http://schemas.microsoft.com/office/drawing/2014/main" id="{74199CBF-F835-4D2A-A4BA-CF810ED3F2A3}"/>
              </a:ext>
            </a:extLst>
          </p:cNvPr>
          <p:cNvPicPr>
            <a:picLocks noChangeAspect="1"/>
          </p:cNvPicPr>
          <p:nvPr/>
        </p:nvPicPr>
        <p:blipFill>
          <a:blip r:embed="rId2"/>
          <a:stretch>
            <a:fillRect/>
          </a:stretch>
        </p:blipFill>
        <p:spPr>
          <a:xfrm>
            <a:off x="1902690" y="1145986"/>
            <a:ext cx="6194341" cy="5046995"/>
          </a:xfrm>
          <a:prstGeom prst="rect">
            <a:avLst/>
          </a:prstGeom>
        </p:spPr>
      </p:pic>
      <p:sp>
        <p:nvSpPr>
          <p:cNvPr id="8" name="文本框 7">
            <a:extLst>
              <a:ext uri="{FF2B5EF4-FFF2-40B4-BE49-F238E27FC236}">
                <a16:creationId xmlns:a16="http://schemas.microsoft.com/office/drawing/2014/main" id="{4C25165B-88AA-4E0D-A066-82D242064AC3}"/>
              </a:ext>
            </a:extLst>
          </p:cNvPr>
          <p:cNvSpPr txBox="1"/>
          <p:nvPr/>
        </p:nvSpPr>
        <p:spPr>
          <a:xfrm>
            <a:off x="203652" y="108254"/>
            <a:ext cx="4090051"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13.3 </a:t>
            </a:r>
            <a:r>
              <a:rPr lang="zh-CN" altLang="en-US" sz="2800" b="1" dirty="0">
                <a:latin typeface="微软雅黑 Light" panose="020B0502040204020203" pitchFamily="34" charset="-122"/>
                <a:ea typeface="微软雅黑 Light" panose="020B0502040204020203" pitchFamily="34" charset="-122"/>
              </a:rPr>
              <a:t>封锁协议</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6309216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850CA43-4E44-454E-B9E4-34DF22BB3348}"/>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E2C98D11-56F6-4FDA-97F0-0B00E7395AC3}"/>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12" name="Rectangle 3">
            <a:extLst>
              <a:ext uri="{FF2B5EF4-FFF2-40B4-BE49-F238E27FC236}">
                <a16:creationId xmlns:a16="http://schemas.microsoft.com/office/drawing/2014/main" id="{1BFCFD28-E241-4D9A-BE00-17D4A06E3854}"/>
              </a:ext>
            </a:extLst>
          </p:cNvPr>
          <p:cNvSpPr txBox="1">
            <a:spLocks noChangeArrowheads="1"/>
          </p:cNvSpPr>
          <p:nvPr/>
        </p:nvSpPr>
        <p:spPr>
          <a:xfrm>
            <a:off x="815673" y="1298067"/>
            <a:ext cx="10560653" cy="2085677"/>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None/>
            </a:pPr>
            <a:r>
              <a:rPr lang="zh-CN" altLang="en-US" sz="2400" b="1" dirty="0">
                <a:latin typeface="Microsoft YaHei Light" panose="020B0502040204020203" pitchFamily="34" charset="-122"/>
                <a:ea typeface="Microsoft YaHei Light" panose="020B0502040204020203" pitchFamily="34" charset="-122"/>
              </a:rPr>
              <a:t>三级封锁协议 </a:t>
            </a:r>
            <a:endParaRPr lang="en-US" altLang="zh-CN" sz="2400" b="1" dirty="0">
              <a:latin typeface="Microsoft YaHei Light" panose="020B0502040204020203" pitchFamily="34" charset="-122"/>
              <a:ea typeface="Microsoft YaHei Light" panose="020B0502040204020203" pitchFamily="34" charset="-122"/>
            </a:endParaRPr>
          </a:p>
          <a:p>
            <a:pPr>
              <a:lnSpc>
                <a:spcPct val="150000"/>
              </a:lnSpc>
              <a:buFont typeface="Wingdings" panose="05000000000000000000" pitchFamily="2" charset="2"/>
              <a:buChar char="Ø"/>
            </a:pPr>
            <a:r>
              <a:rPr lang="zh-CN" altLang="en-US" sz="2400" dirty="0">
                <a:latin typeface="Microsoft YaHei Light" panose="020B0502040204020203" pitchFamily="34" charset="-122"/>
                <a:ea typeface="Microsoft YaHei Light" panose="020B0502040204020203" pitchFamily="34" charset="-122"/>
              </a:rPr>
              <a:t>一级封锁协议加上事务</a:t>
            </a:r>
            <a:r>
              <a:rPr lang="en-US" altLang="zh-CN" sz="2400" dirty="0">
                <a:latin typeface="Microsoft YaHei Light" panose="020B0502040204020203" pitchFamily="34" charset="-122"/>
                <a:ea typeface="Microsoft YaHei Light" panose="020B0502040204020203" pitchFamily="34" charset="-122"/>
              </a:rPr>
              <a:t>T</a:t>
            </a:r>
            <a:r>
              <a:rPr lang="zh-CN" altLang="en-US" sz="2400" dirty="0">
                <a:latin typeface="Microsoft YaHei Light" panose="020B0502040204020203" pitchFamily="34" charset="-122"/>
                <a:ea typeface="Microsoft YaHei Light" panose="020B0502040204020203" pitchFamily="34" charset="-122"/>
              </a:rPr>
              <a:t>在读取数据</a:t>
            </a:r>
            <a:r>
              <a:rPr lang="en-US" altLang="zh-CN" sz="2400" dirty="0">
                <a:latin typeface="Microsoft YaHei Light" panose="020B0502040204020203" pitchFamily="34" charset="-122"/>
                <a:ea typeface="Microsoft YaHei Light" panose="020B0502040204020203" pitchFamily="34" charset="-122"/>
              </a:rPr>
              <a:t>R</a:t>
            </a:r>
            <a:r>
              <a:rPr lang="zh-CN" altLang="en-US" sz="2400" dirty="0">
                <a:latin typeface="Microsoft YaHei Light" panose="020B0502040204020203" pitchFamily="34" charset="-122"/>
                <a:ea typeface="Microsoft YaHei Light" panose="020B0502040204020203" pitchFamily="34" charset="-122"/>
              </a:rPr>
              <a:t>之前必须先对其加</a:t>
            </a:r>
            <a:r>
              <a:rPr lang="en-US" altLang="zh-CN" sz="2400" dirty="0">
                <a:latin typeface="Microsoft YaHei Light" panose="020B0502040204020203" pitchFamily="34" charset="-122"/>
                <a:ea typeface="Microsoft YaHei Light" panose="020B0502040204020203" pitchFamily="34" charset="-122"/>
              </a:rPr>
              <a:t>S</a:t>
            </a:r>
            <a:r>
              <a:rPr lang="zh-CN" altLang="en-US" sz="2400" dirty="0">
                <a:latin typeface="Microsoft YaHei Light" panose="020B0502040204020203" pitchFamily="34" charset="-122"/>
                <a:ea typeface="Microsoft YaHei Light" panose="020B0502040204020203" pitchFamily="34" charset="-122"/>
              </a:rPr>
              <a:t>锁，直到事务结束才释放。</a:t>
            </a:r>
          </a:p>
          <a:p>
            <a:pPr>
              <a:lnSpc>
                <a:spcPct val="150000"/>
              </a:lnSpc>
              <a:buFont typeface="Wingdings" panose="05000000000000000000" pitchFamily="2" charset="2"/>
              <a:buChar char="Ø"/>
            </a:pPr>
            <a:r>
              <a:rPr lang="zh-CN" altLang="en-US" sz="2400" dirty="0">
                <a:latin typeface="Microsoft YaHei Light" panose="020B0502040204020203" pitchFamily="34" charset="-122"/>
                <a:ea typeface="Microsoft YaHei Light" panose="020B0502040204020203" pitchFamily="34" charset="-122"/>
              </a:rPr>
              <a:t>防止丢失修改和不读“脏”数据，进一步防止了不可重复读。</a:t>
            </a:r>
            <a:endParaRPr lang="zh-CN" altLang="zh-CN" sz="2400" dirty="0">
              <a:latin typeface="Microsoft YaHei Light" panose="020B0502040204020203" pitchFamily="34" charset="-122"/>
              <a:ea typeface="Microsoft YaHei Light" panose="020B0502040204020203" pitchFamily="34" charset="-122"/>
            </a:endParaRPr>
          </a:p>
        </p:txBody>
      </p:sp>
      <p:sp>
        <p:nvSpPr>
          <p:cNvPr id="6" name="文本框 5">
            <a:extLst>
              <a:ext uri="{FF2B5EF4-FFF2-40B4-BE49-F238E27FC236}">
                <a16:creationId xmlns:a16="http://schemas.microsoft.com/office/drawing/2014/main" id="{83FB7D18-B6A1-49D7-B4C1-FEB2C76EA7F4}"/>
              </a:ext>
            </a:extLst>
          </p:cNvPr>
          <p:cNvSpPr txBox="1"/>
          <p:nvPr/>
        </p:nvSpPr>
        <p:spPr>
          <a:xfrm>
            <a:off x="203652" y="108254"/>
            <a:ext cx="4090051"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13.3 </a:t>
            </a:r>
            <a:r>
              <a:rPr lang="zh-CN" altLang="en-US" sz="2800" b="1" dirty="0">
                <a:latin typeface="微软雅黑 Light" panose="020B0502040204020203" pitchFamily="34" charset="-122"/>
                <a:ea typeface="微软雅黑 Light" panose="020B0502040204020203" pitchFamily="34" charset="-122"/>
              </a:rPr>
              <a:t>封锁协议</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9634763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599EFD54-1CD0-431D-A891-32F7911D5294}"/>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F1E71EB9-6D4C-4DB9-A300-CF0F6E693775}"/>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graphicFrame>
        <p:nvGraphicFramePr>
          <p:cNvPr id="7" name="Group 3">
            <a:extLst>
              <a:ext uri="{FF2B5EF4-FFF2-40B4-BE49-F238E27FC236}">
                <a16:creationId xmlns:a16="http://schemas.microsoft.com/office/drawing/2014/main" id="{16A0122E-EE3D-470E-88B9-1E0BAABA6168}"/>
              </a:ext>
            </a:extLst>
          </p:cNvPr>
          <p:cNvGraphicFramePr>
            <a:graphicFrameLocks/>
          </p:cNvGraphicFramePr>
          <p:nvPr>
            <p:extLst>
              <p:ext uri="{D42A27DB-BD31-4B8C-83A1-F6EECF244321}">
                <p14:modId xmlns:p14="http://schemas.microsoft.com/office/powerpoint/2010/main" val="2127350788"/>
              </p:ext>
            </p:extLst>
          </p:nvPr>
        </p:nvGraphicFramePr>
        <p:xfrm>
          <a:off x="323850" y="846138"/>
          <a:ext cx="3025775" cy="5576895"/>
        </p:xfrm>
        <a:graphic>
          <a:graphicData uri="http://schemas.openxmlformats.org/drawingml/2006/table">
            <a:tbl>
              <a:tblPr/>
              <a:tblGrid>
                <a:gridCol w="1482725">
                  <a:extLst>
                    <a:ext uri="{9D8B030D-6E8A-4147-A177-3AD203B41FA5}">
                      <a16:colId xmlns:a16="http://schemas.microsoft.com/office/drawing/2014/main" val="20000"/>
                    </a:ext>
                  </a:extLst>
                </a:gridCol>
                <a:gridCol w="1543050">
                  <a:extLst>
                    <a:ext uri="{9D8B030D-6E8A-4147-A177-3AD203B41FA5}">
                      <a16:colId xmlns:a16="http://schemas.microsoft.com/office/drawing/2014/main" val="20001"/>
                    </a:ext>
                  </a:extLst>
                </a:gridCol>
              </a:tblGrid>
              <a:tr h="312737">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r>
                        <a:rPr kumimoji="0" lang="en-US" sz="12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1</a:t>
                      </a:r>
                    </a:p>
                  </a:txBody>
                  <a:tcPr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T</a:t>
                      </a:r>
                      <a:r>
                        <a:rPr kumimoji="0" lang="en-US" sz="1200" b="1" i="0" u="none" strike="noStrike" cap="none" normalizeH="0" baseline="-30000">
                          <a:ln>
                            <a:noFill/>
                          </a:ln>
                          <a:solidFill>
                            <a:schemeClr val="tx1"/>
                          </a:solidFill>
                          <a:effectLst/>
                          <a:latin typeface="Times New Roman" pitchFamily="18" charset="0"/>
                          <a:ea typeface="宋体" pitchFamily="2" charset="-122"/>
                          <a:cs typeface="Times New Roman" pitchFamily="18" charset="0"/>
                        </a:rPr>
                        <a:t>2</a:t>
                      </a:r>
                    </a:p>
                  </a:txBody>
                  <a:tcPr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00"/>
                  </a:ext>
                </a:extLst>
              </a:tr>
              <a:tr h="274638">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①  Slock A</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2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01"/>
                  </a:ext>
                </a:extLst>
              </a:tr>
              <a:tr h="274638">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Slock B</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2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02"/>
                  </a:ext>
                </a:extLst>
              </a:tr>
              <a:tr h="274638">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R(A)=50</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2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03"/>
                  </a:ext>
                </a:extLst>
              </a:tr>
              <a:tr h="274638">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R(B)=100</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2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04"/>
                  </a:ext>
                </a:extLst>
              </a:tr>
              <a:tr h="274638">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r>
                        <a:rPr kumimoji="0" lang="zh-CN" altLang="en-US" sz="1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求和</a:t>
                      </a:r>
                      <a:r>
                        <a:rPr kumimoji="0" lang="en-US" sz="1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=150</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200" b="1"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05"/>
                  </a:ext>
                </a:extLst>
              </a:tr>
              <a:tr h="274638">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②</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Xlock B</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06"/>
                  </a:ext>
                </a:extLst>
              </a:tr>
              <a:tr h="2746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200" b="1" i="0" u="none" strike="noStrike" cap="none" normalizeH="0" baseline="0">
                        <a:ln>
                          <a:noFill/>
                        </a:ln>
                        <a:solidFill>
                          <a:schemeClr val="tx1"/>
                        </a:solidFill>
                        <a:effectLst/>
                        <a:latin typeface="Arial" pitchFamily="34" charset="0"/>
                        <a:ea typeface="宋体" pitchFamily="2" charset="-122"/>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07"/>
                  </a:ext>
                </a:extLst>
              </a:tr>
              <a:tr h="288925">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③  R(A)=50</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08"/>
                  </a:ext>
                </a:extLst>
              </a:tr>
              <a:tr h="288925">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R(B)=100</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1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09"/>
                  </a:ext>
                </a:extLst>
              </a:tr>
              <a:tr h="292100">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r>
                        <a:rPr kumimoji="0" lang="zh-CN" alt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求和</a:t>
                      </a:r>
                      <a:r>
                        <a:rPr kumimoji="0" 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=150</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10"/>
                  </a:ext>
                </a:extLst>
              </a:tr>
              <a:tr h="274638">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Commit</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11"/>
                  </a:ext>
                </a:extLst>
              </a:tr>
              <a:tr h="274638">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Unlock A</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12"/>
                  </a:ext>
                </a:extLst>
              </a:tr>
              <a:tr h="274638">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Unlock B</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13"/>
                  </a:ext>
                </a:extLst>
              </a:tr>
              <a:tr h="274638">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④</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获得</a:t>
                      </a:r>
                      <a:r>
                        <a:rPr kumimoji="0" 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XlockB</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14"/>
                  </a:ext>
                </a:extLst>
              </a:tr>
              <a:tr h="2746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200" b="1" i="0" u="none" strike="noStrike" cap="none" normalizeH="0" baseline="0">
                        <a:ln>
                          <a:noFill/>
                        </a:ln>
                        <a:solidFill>
                          <a:schemeClr val="tx1"/>
                        </a:solidFill>
                        <a:effectLst/>
                        <a:latin typeface="Arial" pitchFamily="34" charset="0"/>
                        <a:ea typeface="宋体" pitchFamily="2" charset="-122"/>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R(B)=100</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15"/>
                  </a:ext>
                </a:extLst>
              </a:tr>
              <a:tr h="2746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200" b="1" i="0" u="none" strike="noStrike" cap="none" normalizeH="0" baseline="0">
                        <a:ln>
                          <a:noFill/>
                        </a:ln>
                        <a:solidFill>
                          <a:schemeClr val="tx1"/>
                        </a:solidFill>
                        <a:effectLst/>
                        <a:latin typeface="Arial" pitchFamily="34" charset="0"/>
                        <a:ea typeface="宋体" pitchFamily="2" charset="-122"/>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B←B*2</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16"/>
                  </a:ext>
                </a:extLst>
              </a:tr>
              <a:tr h="274638">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⑤</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W(B)=200</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17"/>
                  </a:ext>
                </a:extLst>
              </a:tr>
              <a:tr h="2746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200" b="1" i="0" u="none" strike="noStrike" cap="none" normalizeH="0" baseline="0">
                        <a:ln>
                          <a:noFill/>
                        </a:ln>
                        <a:solidFill>
                          <a:schemeClr val="tx1"/>
                        </a:solidFill>
                        <a:effectLst/>
                        <a:latin typeface="Arial" pitchFamily="34" charset="0"/>
                        <a:ea typeface="宋体" pitchFamily="2" charset="-122"/>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Commit</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18"/>
                  </a:ext>
                </a:extLst>
              </a:tr>
              <a:tr h="2746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200" b="1" i="0" u="none" strike="noStrike" cap="none" normalizeH="0" baseline="0">
                        <a:ln>
                          <a:noFill/>
                        </a:ln>
                        <a:solidFill>
                          <a:schemeClr val="tx1"/>
                        </a:solidFill>
                        <a:effectLst/>
                        <a:latin typeface="Arial" pitchFamily="34" charset="0"/>
                        <a:ea typeface="宋体" pitchFamily="2" charset="-122"/>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Unlock B</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19"/>
                  </a:ext>
                </a:extLst>
              </a:tr>
            </a:tbl>
          </a:graphicData>
        </a:graphic>
      </p:graphicFrame>
      <p:sp>
        <p:nvSpPr>
          <p:cNvPr id="9" name="Text Box 773">
            <a:extLst>
              <a:ext uri="{FF2B5EF4-FFF2-40B4-BE49-F238E27FC236}">
                <a16:creationId xmlns:a16="http://schemas.microsoft.com/office/drawing/2014/main" id="{52D82A33-3331-4C0E-8687-D446B9FA3768}"/>
              </a:ext>
            </a:extLst>
          </p:cNvPr>
          <p:cNvSpPr txBox="1">
            <a:spLocks noChangeArrowheads="1"/>
          </p:cNvSpPr>
          <p:nvPr/>
        </p:nvSpPr>
        <p:spPr bwMode="auto">
          <a:xfrm>
            <a:off x="3850357" y="1531361"/>
            <a:ext cx="7635299" cy="4045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indent="0" eaLnBrk="1" hangingPunct="1">
              <a:lnSpc>
                <a:spcPct val="120000"/>
              </a:lnSpc>
              <a:buSzPct val="100000"/>
            </a:pPr>
            <a:r>
              <a:rPr lang="zh-CN" altLang="en-US" sz="2400" dirty="0">
                <a:latin typeface="Microsoft YaHei Light" panose="020B0502040204020203" pitchFamily="34" charset="-122"/>
                <a:ea typeface="Microsoft YaHei Light" panose="020B0502040204020203" pitchFamily="34" charset="-122"/>
              </a:rPr>
              <a:t>可重复读</a:t>
            </a:r>
            <a:endParaRPr lang="en-US" altLang="zh-CN" sz="2400" dirty="0">
              <a:latin typeface="Microsoft YaHei Light" panose="020B0502040204020203" pitchFamily="34" charset="-122"/>
              <a:ea typeface="Microsoft YaHei Light" panose="020B0502040204020203" pitchFamily="34" charset="-122"/>
            </a:endParaRPr>
          </a:p>
          <a:p>
            <a:pPr eaLnBrk="1" hangingPunct="1">
              <a:lnSpc>
                <a:spcPct val="120000"/>
              </a:lnSpc>
              <a:buSzPct val="100000"/>
              <a:buFont typeface="Wingdings" panose="05000000000000000000" pitchFamily="2" charset="2"/>
              <a:buChar char="n"/>
            </a:pPr>
            <a:r>
              <a:rPr lang="zh-CN" altLang="en-US" sz="2400" dirty="0">
                <a:latin typeface="Microsoft YaHei Light" panose="020B0502040204020203" pitchFamily="34" charset="-122"/>
                <a:ea typeface="Microsoft YaHei Light" panose="020B0502040204020203" pitchFamily="34" charset="-122"/>
              </a:rPr>
              <a:t>事务</a:t>
            </a:r>
            <a:r>
              <a:rPr lang="en-US" altLang="zh-CN" sz="2400" dirty="0">
                <a:latin typeface="Microsoft YaHei Light" panose="020B0502040204020203" pitchFamily="34" charset="-122"/>
                <a:ea typeface="Microsoft YaHei Light" panose="020B0502040204020203" pitchFamily="34" charset="-122"/>
              </a:rPr>
              <a:t>T</a:t>
            </a:r>
            <a:r>
              <a:rPr lang="en-US" altLang="zh-CN" sz="2400" baseline="-25000" dirty="0">
                <a:latin typeface="Microsoft YaHei Light" panose="020B0502040204020203" pitchFamily="34" charset="-122"/>
                <a:ea typeface="Microsoft YaHei Light" panose="020B0502040204020203" pitchFamily="34" charset="-122"/>
              </a:rPr>
              <a:t>1</a:t>
            </a:r>
            <a:r>
              <a:rPr lang="zh-CN" altLang="en-US" sz="2400" dirty="0">
                <a:latin typeface="Microsoft YaHei Light" panose="020B0502040204020203" pitchFamily="34" charset="-122"/>
                <a:ea typeface="Microsoft YaHei Light" panose="020B0502040204020203" pitchFamily="34" charset="-122"/>
              </a:rPr>
              <a:t>在读</a:t>
            </a:r>
            <a:r>
              <a:rPr lang="en-US" altLang="zh-CN" sz="2400" dirty="0">
                <a:latin typeface="Microsoft YaHei Light" panose="020B0502040204020203" pitchFamily="34" charset="-122"/>
                <a:ea typeface="Microsoft YaHei Light" panose="020B0502040204020203" pitchFamily="34" charset="-122"/>
              </a:rPr>
              <a:t>A</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B</a:t>
            </a:r>
            <a:r>
              <a:rPr lang="zh-CN" altLang="en-US" sz="2400" dirty="0">
                <a:latin typeface="Microsoft YaHei Light" panose="020B0502040204020203" pitchFamily="34" charset="-122"/>
                <a:ea typeface="Microsoft YaHei Light" panose="020B0502040204020203" pitchFamily="34" charset="-122"/>
              </a:rPr>
              <a:t>之前，先对</a:t>
            </a:r>
            <a:r>
              <a:rPr lang="en-US" altLang="zh-CN" sz="2400" dirty="0">
                <a:latin typeface="Microsoft YaHei Light" panose="020B0502040204020203" pitchFamily="34" charset="-122"/>
                <a:ea typeface="Microsoft YaHei Light" panose="020B0502040204020203" pitchFamily="34" charset="-122"/>
              </a:rPr>
              <a:t>A</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B</a:t>
            </a:r>
            <a:r>
              <a:rPr lang="zh-CN" altLang="en-US" sz="2400" dirty="0">
                <a:latin typeface="Microsoft YaHei Light" panose="020B0502040204020203" pitchFamily="34" charset="-122"/>
                <a:ea typeface="Microsoft YaHei Light" panose="020B0502040204020203" pitchFamily="34" charset="-122"/>
              </a:rPr>
              <a:t>加</a:t>
            </a:r>
            <a:r>
              <a:rPr lang="en-US" altLang="zh-CN" sz="2400" dirty="0">
                <a:latin typeface="Microsoft YaHei Light" panose="020B0502040204020203" pitchFamily="34" charset="-122"/>
                <a:ea typeface="Microsoft YaHei Light" panose="020B0502040204020203" pitchFamily="34" charset="-122"/>
              </a:rPr>
              <a:t>S</a:t>
            </a:r>
            <a:r>
              <a:rPr lang="zh-CN" altLang="en-US" sz="2400" dirty="0">
                <a:latin typeface="Microsoft YaHei Light" panose="020B0502040204020203" pitchFamily="34" charset="-122"/>
                <a:ea typeface="Microsoft YaHei Light" panose="020B0502040204020203" pitchFamily="34" charset="-122"/>
              </a:rPr>
              <a:t>锁</a:t>
            </a:r>
          </a:p>
          <a:p>
            <a:pPr eaLnBrk="1" hangingPunct="1">
              <a:lnSpc>
                <a:spcPct val="120000"/>
              </a:lnSpc>
              <a:buSzPct val="100000"/>
              <a:buFont typeface="Wingdings" panose="05000000000000000000" pitchFamily="2" charset="2"/>
              <a:buChar char="n"/>
            </a:pPr>
            <a:r>
              <a:rPr lang="zh-CN" altLang="en-US" sz="2400" dirty="0">
                <a:latin typeface="Microsoft YaHei Light" panose="020B0502040204020203" pitchFamily="34" charset="-122"/>
                <a:ea typeface="Microsoft YaHei Light" panose="020B0502040204020203" pitchFamily="34" charset="-122"/>
              </a:rPr>
              <a:t>其他事务只能再对</a:t>
            </a:r>
            <a:r>
              <a:rPr lang="en-US" altLang="zh-CN" sz="2400" dirty="0">
                <a:latin typeface="Microsoft YaHei Light" panose="020B0502040204020203" pitchFamily="34" charset="-122"/>
                <a:ea typeface="Microsoft YaHei Light" panose="020B0502040204020203" pitchFamily="34" charset="-122"/>
              </a:rPr>
              <a:t>A</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B</a:t>
            </a:r>
            <a:r>
              <a:rPr lang="zh-CN" altLang="en-US" sz="2400" dirty="0">
                <a:latin typeface="Microsoft YaHei Light" panose="020B0502040204020203" pitchFamily="34" charset="-122"/>
                <a:ea typeface="Microsoft YaHei Light" panose="020B0502040204020203" pitchFamily="34" charset="-122"/>
              </a:rPr>
              <a:t>加</a:t>
            </a:r>
            <a:r>
              <a:rPr lang="en-US" altLang="zh-CN" sz="2400" dirty="0">
                <a:latin typeface="Microsoft YaHei Light" panose="020B0502040204020203" pitchFamily="34" charset="-122"/>
                <a:ea typeface="Microsoft YaHei Light" panose="020B0502040204020203" pitchFamily="34" charset="-122"/>
              </a:rPr>
              <a:t>S</a:t>
            </a:r>
            <a:r>
              <a:rPr lang="zh-CN" altLang="en-US" sz="2400" dirty="0">
                <a:latin typeface="Microsoft YaHei Light" panose="020B0502040204020203" pitchFamily="34" charset="-122"/>
                <a:ea typeface="Microsoft YaHei Light" panose="020B0502040204020203" pitchFamily="34" charset="-122"/>
              </a:rPr>
              <a:t>锁，而不能加</a:t>
            </a:r>
            <a:r>
              <a:rPr lang="en-US" altLang="zh-CN" sz="2400" dirty="0">
                <a:latin typeface="Microsoft YaHei Light" panose="020B0502040204020203" pitchFamily="34" charset="-122"/>
                <a:ea typeface="Microsoft YaHei Light" panose="020B0502040204020203" pitchFamily="34" charset="-122"/>
              </a:rPr>
              <a:t>X</a:t>
            </a:r>
            <a:r>
              <a:rPr lang="zh-CN" altLang="en-US" sz="2400" dirty="0">
                <a:latin typeface="Microsoft YaHei Light" panose="020B0502040204020203" pitchFamily="34" charset="-122"/>
                <a:ea typeface="Microsoft YaHei Light" panose="020B0502040204020203" pitchFamily="34" charset="-122"/>
              </a:rPr>
              <a:t>锁，即其他事务只能读</a:t>
            </a:r>
            <a:r>
              <a:rPr lang="en-US" altLang="zh-CN" sz="2400" dirty="0">
                <a:latin typeface="Microsoft YaHei Light" panose="020B0502040204020203" pitchFamily="34" charset="-122"/>
                <a:ea typeface="Microsoft YaHei Light" panose="020B0502040204020203" pitchFamily="34" charset="-122"/>
              </a:rPr>
              <a:t>A</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B</a:t>
            </a:r>
            <a:r>
              <a:rPr lang="zh-CN" altLang="en-US" sz="2400" dirty="0">
                <a:latin typeface="Microsoft YaHei Light" panose="020B0502040204020203" pitchFamily="34" charset="-122"/>
                <a:ea typeface="Microsoft YaHei Light" panose="020B0502040204020203" pitchFamily="34" charset="-122"/>
              </a:rPr>
              <a:t>，而不能修改</a:t>
            </a:r>
          </a:p>
          <a:p>
            <a:pPr eaLnBrk="1" hangingPunct="1">
              <a:lnSpc>
                <a:spcPct val="120000"/>
              </a:lnSpc>
              <a:buSzPct val="100000"/>
              <a:buFont typeface="Wingdings" panose="05000000000000000000" pitchFamily="2" charset="2"/>
              <a:buChar char="n"/>
            </a:pPr>
            <a:r>
              <a:rPr lang="zh-CN" altLang="en-US" sz="2400" dirty="0">
                <a:latin typeface="Microsoft YaHei Light" panose="020B0502040204020203" pitchFamily="34" charset="-122"/>
                <a:ea typeface="Microsoft YaHei Light" panose="020B0502040204020203" pitchFamily="34" charset="-122"/>
              </a:rPr>
              <a:t>当</a:t>
            </a:r>
            <a:r>
              <a:rPr lang="en-US" altLang="zh-CN" sz="2400" dirty="0">
                <a:latin typeface="Microsoft YaHei Light" panose="020B0502040204020203" pitchFamily="34" charset="-122"/>
                <a:ea typeface="Microsoft YaHei Light" panose="020B0502040204020203" pitchFamily="34" charset="-122"/>
              </a:rPr>
              <a:t>T</a:t>
            </a:r>
            <a:r>
              <a:rPr lang="en-US" altLang="zh-CN" sz="2400" baseline="-25000" dirty="0">
                <a:latin typeface="Microsoft YaHei Light" panose="020B0502040204020203" pitchFamily="34" charset="-122"/>
                <a:ea typeface="Microsoft YaHei Light" panose="020B0502040204020203" pitchFamily="34" charset="-122"/>
              </a:rPr>
              <a:t>2</a:t>
            </a:r>
            <a:r>
              <a:rPr lang="zh-CN" altLang="en-US" sz="2400" dirty="0">
                <a:latin typeface="Microsoft YaHei Light" panose="020B0502040204020203" pitchFamily="34" charset="-122"/>
                <a:ea typeface="Microsoft YaHei Light" panose="020B0502040204020203" pitchFamily="34" charset="-122"/>
              </a:rPr>
              <a:t>为修改</a:t>
            </a:r>
            <a:r>
              <a:rPr lang="en-US" altLang="zh-CN" sz="2400" dirty="0">
                <a:latin typeface="Microsoft YaHei Light" panose="020B0502040204020203" pitchFamily="34" charset="-122"/>
                <a:ea typeface="Microsoft YaHei Light" panose="020B0502040204020203" pitchFamily="34" charset="-122"/>
              </a:rPr>
              <a:t>B</a:t>
            </a:r>
            <a:r>
              <a:rPr lang="zh-CN" altLang="en-US" sz="2400" dirty="0">
                <a:latin typeface="Microsoft YaHei Light" panose="020B0502040204020203" pitchFamily="34" charset="-122"/>
                <a:ea typeface="Microsoft YaHei Light" panose="020B0502040204020203" pitchFamily="34" charset="-122"/>
              </a:rPr>
              <a:t>而申请对</a:t>
            </a:r>
            <a:r>
              <a:rPr lang="en-US" altLang="zh-CN" sz="2400" dirty="0">
                <a:latin typeface="Microsoft YaHei Light" panose="020B0502040204020203" pitchFamily="34" charset="-122"/>
                <a:ea typeface="Microsoft YaHei Light" panose="020B0502040204020203" pitchFamily="34" charset="-122"/>
              </a:rPr>
              <a:t>B</a:t>
            </a:r>
            <a:r>
              <a:rPr lang="zh-CN" altLang="en-US" sz="2400" dirty="0">
                <a:latin typeface="Microsoft YaHei Light" panose="020B0502040204020203" pitchFamily="34" charset="-122"/>
                <a:ea typeface="Microsoft YaHei Light" panose="020B0502040204020203" pitchFamily="34" charset="-122"/>
              </a:rPr>
              <a:t>的</a:t>
            </a:r>
            <a:r>
              <a:rPr lang="en-US" altLang="zh-CN" sz="2400" dirty="0">
                <a:latin typeface="Microsoft YaHei Light" panose="020B0502040204020203" pitchFamily="34" charset="-122"/>
                <a:ea typeface="Microsoft YaHei Light" panose="020B0502040204020203" pitchFamily="34" charset="-122"/>
              </a:rPr>
              <a:t>X</a:t>
            </a:r>
            <a:r>
              <a:rPr lang="zh-CN" altLang="en-US" sz="2400" dirty="0">
                <a:latin typeface="Microsoft YaHei Light" panose="020B0502040204020203" pitchFamily="34" charset="-122"/>
                <a:ea typeface="Microsoft YaHei Light" panose="020B0502040204020203" pitchFamily="34" charset="-122"/>
              </a:rPr>
              <a:t>锁时被拒绝只能等待</a:t>
            </a:r>
            <a:r>
              <a:rPr lang="en-US" altLang="zh-CN" sz="2400" dirty="0">
                <a:latin typeface="Microsoft YaHei Light" panose="020B0502040204020203" pitchFamily="34" charset="-122"/>
                <a:ea typeface="Microsoft YaHei Light" panose="020B0502040204020203" pitchFamily="34" charset="-122"/>
              </a:rPr>
              <a:t>T</a:t>
            </a:r>
            <a:r>
              <a:rPr lang="en-US" altLang="zh-CN" sz="2400" baseline="-25000" dirty="0">
                <a:latin typeface="Microsoft YaHei Light" panose="020B0502040204020203" pitchFamily="34" charset="-122"/>
                <a:ea typeface="Microsoft YaHei Light" panose="020B0502040204020203" pitchFamily="34" charset="-122"/>
              </a:rPr>
              <a:t>1</a:t>
            </a:r>
            <a:r>
              <a:rPr lang="zh-CN" altLang="en-US" sz="2400" dirty="0">
                <a:latin typeface="Microsoft YaHei Light" panose="020B0502040204020203" pitchFamily="34" charset="-122"/>
                <a:ea typeface="Microsoft YaHei Light" panose="020B0502040204020203" pitchFamily="34" charset="-122"/>
              </a:rPr>
              <a:t>释放</a:t>
            </a:r>
            <a:r>
              <a:rPr lang="en-US" altLang="zh-CN" sz="2400" dirty="0">
                <a:latin typeface="Microsoft YaHei Light" panose="020B0502040204020203" pitchFamily="34" charset="-122"/>
                <a:ea typeface="Microsoft YaHei Light" panose="020B0502040204020203" pitchFamily="34" charset="-122"/>
              </a:rPr>
              <a:t>B</a:t>
            </a:r>
            <a:r>
              <a:rPr lang="zh-CN" altLang="en-US" sz="2400" dirty="0">
                <a:latin typeface="Microsoft YaHei Light" panose="020B0502040204020203" pitchFamily="34" charset="-122"/>
                <a:ea typeface="Microsoft YaHei Light" panose="020B0502040204020203" pitchFamily="34" charset="-122"/>
              </a:rPr>
              <a:t>上的锁</a:t>
            </a:r>
          </a:p>
          <a:p>
            <a:pPr eaLnBrk="1" hangingPunct="1">
              <a:lnSpc>
                <a:spcPct val="120000"/>
              </a:lnSpc>
              <a:buSzPct val="100000"/>
              <a:buFont typeface="Wingdings" panose="05000000000000000000" pitchFamily="2" charset="2"/>
              <a:buChar char="n"/>
            </a:pPr>
            <a:r>
              <a:rPr lang="en-US" altLang="zh-CN" sz="2400" dirty="0">
                <a:latin typeface="Microsoft YaHei Light" panose="020B0502040204020203" pitchFamily="34" charset="-122"/>
                <a:ea typeface="Microsoft YaHei Light" panose="020B0502040204020203" pitchFamily="34" charset="-122"/>
              </a:rPr>
              <a:t>T</a:t>
            </a:r>
            <a:r>
              <a:rPr lang="en-US" altLang="zh-CN" sz="2400" baseline="-25000" dirty="0">
                <a:latin typeface="Microsoft YaHei Light" panose="020B0502040204020203" pitchFamily="34" charset="-122"/>
                <a:ea typeface="Microsoft YaHei Light" panose="020B0502040204020203" pitchFamily="34" charset="-122"/>
              </a:rPr>
              <a:t>1</a:t>
            </a:r>
            <a:r>
              <a:rPr lang="zh-CN" altLang="en-US" sz="2400" dirty="0">
                <a:latin typeface="Microsoft YaHei Light" panose="020B0502040204020203" pitchFamily="34" charset="-122"/>
                <a:ea typeface="Microsoft YaHei Light" panose="020B0502040204020203" pitchFamily="34" charset="-122"/>
              </a:rPr>
              <a:t>为验算再读</a:t>
            </a:r>
            <a:r>
              <a:rPr lang="en-US" altLang="zh-CN" sz="2400" dirty="0">
                <a:latin typeface="Microsoft YaHei Light" panose="020B0502040204020203" pitchFamily="34" charset="-122"/>
                <a:ea typeface="Microsoft YaHei Light" panose="020B0502040204020203" pitchFamily="34" charset="-122"/>
              </a:rPr>
              <a:t>A</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B</a:t>
            </a:r>
            <a:r>
              <a:rPr lang="zh-CN" altLang="en-US" sz="2400" dirty="0">
                <a:latin typeface="Microsoft YaHei Light" panose="020B0502040204020203" pitchFamily="34" charset="-122"/>
                <a:ea typeface="Microsoft YaHei Light" panose="020B0502040204020203" pitchFamily="34" charset="-122"/>
              </a:rPr>
              <a:t>，这时读出的</a:t>
            </a:r>
            <a:r>
              <a:rPr lang="en-US" altLang="zh-CN" sz="2400" dirty="0">
                <a:latin typeface="Microsoft YaHei Light" panose="020B0502040204020203" pitchFamily="34" charset="-122"/>
                <a:ea typeface="Microsoft YaHei Light" panose="020B0502040204020203" pitchFamily="34" charset="-122"/>
              </a:rPr>
              <a:t>B</a:t>
            </a:r>
            <a:r>
              <a:rPr lang="zh-CN" altLang="en-US" sz="2400" dirty="0">
                <a:latin typeface="Microsoft YaHei Light" panose="020B0502040204020203" pitchFamily="34" charset="-122"/>
                <a:ea typeface="Microsoft YaHei Light" panose="020B0502040204020203" pitchFamily="34" charset="-122"/>
              </a:rPr>
              <a:t>仍是</a:t>
            </a:r>
            <a:r>
              <a:rPr lang="en-US" altLang="zh-CN" sz="2400" dirty="0">
                <a:latin typeface="Microsoft YaHei Light" panose="020B0502040204020203" pitchFamily="34" charset="-122"/>
                <a:ea typeface="Microsoft YaHei Light" panose="020B0502040204020203" pitchFamily="34" charset="-122"/>
              </a:rPr>
              <a:t>100</a:t>
            </a:r>
            <a:r>
              <a:rPr lang="zh-CN" altLang="en-US" sz="2400" dirty="0">
                <a:latin typeface="Microsoft YaHei Light" panose="020B0502040204020203" pitchFamily="34" charset="-122"/>
                <a:ea typeface="Microsoft YaHei Light" panose="020B0502040204020203" pitchFamily="34" charset="-122"/>
              </a:rPr>
              <a:t>，求和结果仍为</a:t>
            </a:r>
            <a:r>
              <a:rPr lang="en-US" altLang="zh-CN" sz="2400" dirty="0">
                <a:latin typeface="Microsoft YaHei Light" panose="020B0502040204020203" pitchFamily="34" charset="-122"/>
                <a:ea typeface="Microsoft YaHei Light" panose="020B0502040204020203" pitchFamily="34" charset="-122"/>
              </a:rPr>
              <a:t>150</a:t>
            </a:r>
            <a:r>
              <a:rPr lang="zh-CN" altLang="en-US" sz="2400" dirty="0">
                <a:latin typeface="Microsoft YaHei Light" panose="020B0502040204020203" pitchFamily="34" charset="-122"/>
                <a:ea typeface="Microsoft YaHei Light" panose="020B0502040204020203" pitchFamily="34" charset="-122"/>
              </a:rPr>
              <a:t>，即可重复读</a:t>
            </a:r>
          </a:p>
          <a:p>
            <a:pPr eaLnBrk="1" hangingPunct="1">
              <a:lnSpc>
                <a:spcPct val="120000"/>
              </a:lnSpc>
              <a:buSzPct val="100000"/>
              <a:buFont typeface="Wingdings" panose="05000000000000000000" pitchFamily="2" charset="2"/>
              <a:buChar char="n"/>
            </a:pPr>
            <a:r>
              <a:rPr lang="en-US" altLang="zh-CN" sz="2400" dirty="0">
                <a:latin typeface="Microsoft YaHei Light" panose="020B0502040204020203" pitchFamily="34" charset="-122"/>
                <a:ea typeface="Microsoft YaHei Light" panose="020B0502040204020203" pitchFamily="34" charset="-122"/>
              </a:rPr>
              <a:t>T</a:t>
            </a:r>
            <a:r>
              <a:rPr lang="en-US" altLang="zh-CN" sz="2400" baseline="-25000" dirty="0">
                <a:latin typeface="Microsoft YaHei Light" panose="020B0502040204020203" pitchFamily="34" charset="-122"/>
                <a:ea typeface="Microsoft YaHei Light" panose="020B0502040204020203" pitchFamily="34" charset="-122"/>
              </a:rPr>
              <a:t>1</a:t>
            </a:r>
            <a:r>
              <a:rPr lang="zh-CN" altLang="en-US" sz="2400" dirty="0">
                <a:latin typeface="Microsoft YaHei Light" panose="020B0502040204020203" pitchFamily="34" charset="-122"/>
                <a:ea typeface="Microsoft YaHei Light" panose="020B0502040204020203" pitchFamily="34" charset="-122"/>
              </a:rPr>
              <a:t>结束才释放</a:t>
            </a:r>
            <a:r>
              <a:rPr lang="en-US" altLang="zh-CN" sz="2400" dirty="0">
                <a:latin typeface="Microsoft YaHei Light" panose="020B0502040204020203" pitchFamily="34" charset="-122"/>
                <a:ea typeface="Microsoft YaHei Light" panose="020B0502040204020203" pitchFamily="34" charset="-122"/>
              </a:rPr>
              <a:t>A</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B</a:t>
            </a:r>
            <a:r>
              <a:rPr lang="zh-CN" altLang="en-US" sz="2400" dirty="0">
                <a:latin typeface="Microsoft YaHei Light" panose="020B0502040204020203" pitchFamily="34" charset="-122"/>
                <a:ea typeface="Microsoft YaHei Light" panose="020B0502040204020203" pitchFamily="34" charset="-122"/>
              </a:rPr>
              <a:t>上的</a:t>
            </a:r>
            <a:r>
              <a:rPr lang="en-US" altLang="zh-CN" sz="2400" dirty="0">
                <a:latin typeface="Microsoft YaHei Light" panose="020B0502040204020203" pitchFamily="34" charset="-122"/>
                <a:ea typeface="Microsoft YaHei Light" panose="020B0502040204020203" pitchFamily="34" charset="-122"/>
              </a:rPr>
              <a:t>S</a:t>
            </a:r>
            <a:r>
              <a:rPr lang="zh-CN" altLang="en-US" sz="2400" dirty="0">
                <a:latin typeface="Microsoft YaHei Light" panose="020B0502040204020203" pitchFamily="34" charset="-122"/>
                <a:ea typeface="Microsoft YaHei Light" panose="020B0502040204020203" pitchFamily="34" charset="-122"/>
              </a:rPr>
              <a:t>锁。</a:t>
            </a:r>
            <a:r>
              <a:rPr lang="en-US" altLang="zh-CN" sz="2400" dirty="0">
                <a:latin typeface="Microsoft YaHei Light" panose="020B0502040204020203" pitchFamily="34" charset="-122"/>
                <a:ea typeface="Microsoft YaHei Light" panose="020B0502040204020203" pitchFamily="34" charset="-122"/>
              </a:rPr>
              <a:t>T</a:t>
            </a:r>
            <a:r>
              <a:rPr lang="en-US" altLang="zh-CN" sz="2400" baseline="-25000" dirty="0">
                <a:latin typeface="Microsoft YaHei Light" panose="020B0502040204020203" pitchFamily="34" charset="-122"/>
                <a:ea typeface="Microsoft YaHei Light" panose="020B0502040204020203" pitchFamily="34" charset="-122"/>
              </a:rPr>
              <a:t>2</a:t>
            </a:r>
            <a:r>
              <a:rPr lang="zh-CN" altLang="en-US" sz="2400" dirty="0">
                <a:latin typeface="Microsoft YaHei Light" panose="020B0502040204020203" pitchFamily="34" charset="-122"/>
                <a:ea typeface="Microsoft YaHei Light" panose="020B0502040204020203" pitchFamily="34" charset="-122"/>
              </a:rPr>
              <a:t>才获得对</a:t>
            </a:r>
            <a:r>
              <a:rPr lang="en-US" altLang="zh-CN" sz="2400" dirty="0">
                <a:latin typeface="Microsoft YaHei Light" panose="020B0502040204020203" pitchFamily="34" charset="-122"/>
                <a:ea typeface="Microsoft YaHei Light" panose="020B0502040204020203" pitchFamily="34" charset="-122"/>
              </a:rPr>
              <a:t>B</a:t>
            </a:r>
            <a:r>
              <a:rPr lang="zh-CN" altLang="en-US" sz="2400" dirty="0">
                <a:latin typeface="Microsoft YaHei Light" panose="020B0502040204020203" pitchFamily="34" charset="-122"/>
                <a:ea typeface="Microsoft YaHei Light" panose="020B0502040204020203" pitchFamily="34" charset="-122"/>
              </a:rPr>
              <a:t>的</a:t>
            </a:r>
            <a:r>
              <a:rPr lang="en-US" altLang="zh-CN" sz="2400" dirty="0">
                <a:latin typeface="Microsoft YaHei Light" panose="020B0502040204020203" pitchFamily="34" charset="-122"/>
                <a:ea typeface="Microsoft YaHei Light" panose="020B0502040204020203" pitchFamily="34" charset="-122"/>
              </a:rPr>
              <a:t>X</a:t>
            </a:r>
            <a:r>
              <a:rPr lang="zh-CN" altLang="en-US" sz="2400" dirty="0">
                <a:latin typeface="Microsoft YaHei Light" panose="020B0502040204020203" pitchFamily="34" charset="-122"/>
                <a:ea typeface="Microsoft YaHei Light" panose="020B0502040204020203" pitchFamily="34" charset="-122"/>
              </a:rPr>
              <a:t>锁 </a:t>
            </a:r>
          </a:p>
        </p:txBody>
      </p:sp>
      <p:sp>
        <p:nvSpPr>
          <p:cNvPr id="2" name="文本框 1">
            <a:extLst>
              <a:ext uri="{FF2B5EF4-FFF2-40B4-BE49-F238E27FC236}">
                <a16:creationId xmlns:a16="http://schemas.microsoft.com/office/drawing/2014/main" id="{346437FC-F917-4B7A-B3AC-C51520C6B003}"/>
              </a:ext>
            </a:extLst>
          </p:cNvPr>
          <p:cNvSpPr txBox="1"/>
          <p:nvPr/>
        </p:nvSpPr>
        <p:spPr>
          <a:xfrm>
            <a:off x="3850357" y="815597"/>
            <a:ext cx="4801314" cy="461665"/>
          </a:xfrm>
          <a:prstGeom prst="rect">
            <a:avLst/>
          </a:prstGeom>
          <a:noFill/>
        </p:spPr>
        <p:txBody>
          <a:bodyPr wrap="none" rtlCol="0">
            <a:spAutoFit/>
          </a:bodyPr>
          <a:lstStyle/>
          <a:p>
            <a:r>
              <a:rPr lang="zh-CN" altLang="en-US" sz="2400" dirty="0">
                <a:latin typeface="Microsoft YaHei Light" panose="020B0502040204020203" pitchFamily="34" charset="-122"/>
                <a:ea typeface="Microsoft YaHei Light" panose="020B0502040204020203" pitchFamily="34" charset="-122"/>
              </a:rPr>
              <a:t>使用封锁机制解决不可重复读问题</a:t>
            </a:r>
          </a:p>
        </p:txBody>
      </p:sp>
      <p:sp>
        <p:nvSpPr>
          <p:cNvPr id="10" name="文本框 9">
            <a:extLst>
              <a:ext uri="{FF2B5EF4-FFF2-40B4-BE49-F238E27FC236}">
                <a16:creationId xmlns:a16="http://schemas.microsoft.com/office/drawing/2014/main" id="{1D0CCDF3-2175-4D03-AA87-337AAEFCF5A4}"/>
              </a:ext>
            </a:extLst>
          </p:cNvPr>
          <p:cNvSpPr txBox="1"/>
          <p:nvPr/>
        </p:nvSpPr>
        <p:spPr>
          <a:xfrm>
            <a:off x="203652" y="108254"/>
            <a:ext cx="4090051"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13.3 </a:t>
            </a:r>
            <a:r>
              <a:rPr lang="zh-CN" altLang="en-US" sz="2800" b="1" dirty="0">
                <a:latin typeface="微软雅黑 Light" panose="020B0502040204020203" pitchFamily="34" charset="-122"/>
                <a:ea typeface="微软雅黑 Light" panose="020B0502040204020203" pitchFamily="34" charset="-122"/>
              </a:rPr>
              <a:t>封锁协议</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4329126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EDAEFF94-B55E-4B0B-85F8-49F40BDE8407}"/>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FF38FFDA-1DE5-402E-9BD6-0C07A15E473A}"/>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graphicFrame>
        <p:nvGraphicFramePr>
          <p:cNvPr id="7" name="表格 6">
            <a:extLst>
              <a:ext uri="{FF2B5EF4-FFF2-40B4-BE49-F238E27FC236}">
                <a16:creationId xmlns:a16="http://schemas.microsoft.com/office/drawing/2014/main" id="{41B76A69-3FD8-49E6-AF75-33D0541570E0}"/>
              </a:ext>
            </a:extLst>
          </p:cNvPr>
          <p:cNvGraphicFramePr>
            <a:graphicFrameLocks noGrp="1"/>
          </p:cNvGraphicFramePr>
          <p:nvPr>
            <p:extLst>
              <p:ext uri="{D42A27DB-BD31-4B8C-83A1-F6EECF244321}">
                <p14:modId xmlns:p14="http://schemas.microsoft.com/office/powerpoint/2010/main" val="3549154019"/>
              </p:ext>
            </p:extLst>
          </p:nvPr>
        </p:nvGraphicFramePr>
        <p:xfrm>
          <a:off x="1035050" y="2573338"/>
          <a:ext cx="8640763" cy="2255837"/>
        </p:xfrm>
        <a:graphic>
          <a:graphicData uri="http://schemas.openxmlformats.org/drawingml/2006/table">
            <a:tbl>
              <a:tblPr>
                <a:tableStyleId>{5C22544A-7EE6-4342-B048-85BDC9FD1C3A}</a:tableStyleId>
              </a:tblPr>
              <a:tblGrid>
                <a:gridCol w="1550315">
                  <a:extLst>
                    <a:ext uri="{9D8B030D-6E8A-4147-A177-3AD203B41FA5}">
                      <a16:colId xmlns:a16="http://schemas.microsoft.com/office/drawing/2014/main" val="20000"/>
                    </a:ext>
                  </a:extLst>
                </a:gridCol>
                <a:gridCol w="937296">
                  <a:extLst>
                    <a:ext uri="{9D8B030D-6E8A-4147-A177-3AD203B41FA5}">
                      <a16:colId xmlns:a16="http://schemas.microsoft.com/office/drawing/2014/main" val="20001"/>
                    </a:ext>
                  </a:extLst>
                </a:gridCol>
                <a:gridCol w="995046">
                  <a:extLst>
                    <a:ext uri="{9D8B030D-6E8A-4147-A177-3AD203B41FA5}">
                      <a16:colId xmlns:a16="http://schemas.microsoft.com/office/drawing/2014/main" val="20002"/>
                    </a:ext>
                  </a:extLst>
                </a:gridCol>
                <a:gridCol w="923971">
                  <a:extLst>
                    <a:ext uri="{9D8B030D-6E8A-4147-A177-3AD203B41FA5}">
                      <a16:colId xmlns:a16="http://schemas.microsoft.com/office/drawing/2014/main" val="20003"/>
                    </a:ext>
                  </a:extLst>
                </a:gridCol>
                <a:gridCol w="995046">
                  <a:extLst>
                    <a:ext uri="{9D8B030D-6E8A-4147-A177-3AD203B41FA5}">
                      <a16:colId xmlns:a16="http://schemas.microsoft.com/office/drawing/2014/main" val="20004"/>
                    </a:ext>
                  </a:extLst>
                </a:gridCol>
                <a:gridCol w="923971">
                  <a:extLst>
                    <a:ext uri="{9D8B030D-6E8A-4147-A177-3AD203B41FA5}">
                      <a16:colId xmlns:a16="http://schemas.microsoft.com/office/drawing/2014/main" val="20005"/>
                    </a:ext>
                  </a:extLst>
                </a:gridCol>
                <a:gridCol w="1302197">
                  <a:extLst>
                    <a:ext uri="{9D8B030D-6E8A-4147-A177-3AD203B41FA5}">
                      <a16:colId xmlns:a16="http://schemas.microsoft.com/office/drawing/2014/main" val="20006"/>
                    </a:ext>
                  </a:extLst>
                </a:gridCol>
                <a:gridCol w="1012921">
                  <a:extLst>
                    <a:ext uri="{9D8B030D-6E8A-4147-A177-3AD203B41FA5}">
                      <a16:colId xmlns:a16="http://schemas.microsoft.com/office/drawing/2014/main" val="20007"/>
                    </a:ext>
                  </a:extLst>
                </a:gridCol>
              </a:tblGrid>
              <a:tr h="415549">
                <a:tc>
                  <a:txBody>
                    <a:bodyPr/>
                    <a:lstStyle/>
                    <a:p>
                      <a:pPr algn="just">
                        <a:spcAft>
                          <a:spcPts val="0"/>
                        </a:spcAft>
                      </a:pPr>
                      <a:r>
                        <a:rPr lang="en-US" sz="1800" b="1" kern="100" dirty="0">
                          <a:effectLst/>
                        </a:rPr>
                        <a:t> </a:t>
                      </a:r>
                      <a:endParaRPr lang="zh-CN" sz="1800" b="1" kern="100" dirty="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spcAft>
                          <a:spcPts val="0"/>
                        </a:spcAft>
                      </a:pPr>
                      <a:r>
                        <a:rPr lang="en-US" sz="1800" b="1" kern="100" dirty="0">
                          <a:effectLst/>
                        </a:rPr>
                        <a:t>X</a:t>
                      </a:r>
                      <a:r>
                        <a:rPr lang="zh-CN" sz="1800" b="1" kern="100" dirty="0">
                          <a:effectLst/>
                        </a:rPr>
                        <a:t>锁</a:t>
                      </a:r>
                      <a:endParaRPr lang="zh-CN" sz="1800" b="1" kern="100" dirty="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ltLang="en-US"/>
                    </a:p>
                  </a:txBody>
                  <a:tcPr/>
                </a:tc>
                <a:tc gridSpan="2">
                  <a:txBody>
                    <a:bodyPr/>
                    <a:lstStyle/>
                    <a:p>
                      <a:pPr algn="ctr">
                        <a:spcAft>
                          <a:spcPts val="0"/>
                        </a:spcAft>
                      </a:pPr>
                      <a:r>
                        <a:rPr lang="en-US" sz="1800" b="1" kern="100">
                          <a:effectLst/>
                        </a:rPr>
                        <a:t>S</a:t>
                      </a:r>
                      <a:r>
                        <a:rPr lang="zh-CN" sz="1800" b="1" kern="100">
                          <a:effectLst/>
                        </a:rPr>
                        <a:t>锁</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ltLang="en-US"/>
                    </a:p>
                  </a:txBody>
                  <a:tcPr/>
                </a:tc>
                <a:tc gridSpan="3">
                  <a:txBody>
                    <a:bodyPr/>
                    <a:lstStyle/>
                    <a:p>
                      <a:pPr algn="ctr">
                        <a:spcAft>
                          <a:spcPts val="0"/>
                        </a:spcAft>
                      </a:pPr>
                      <a:r>
                        <a:rPr lang="zh-CN" sz="1800" b="1" kern="100">
                          <a:effectLst/>
                        </a:rPr>
                        <a:t>一致性保证</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593641">
                <a:tc>
                  <a:txBody>
                    <a:bodyPr/>
                    <a:lstStyle/>
                    <a:p>
                      <a:pPr algn="just">
                        <a:spcAft>
                          <a:spcPts val="0"/>
                        </a:spcAft>
                      </a:pPr>
                      <a:r>
                        <a:rPr lang="en-US" sz="1800" b="1" kern="100">
                          <a:effectLst/>
                        </a:rPr>
                        <a:t> </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b="1" kern="100" dirty="0">
                          <a:effectLst/>
                        </a:rPr>
                        <a:t>操作结束释放</a:t>
                      </a:r>
                      <a:endParaRPr lang="zh-CN" sz="1800" b="1" kern="100" dirty="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b="1" kern="100">
                          <a:effectLst/>
                        </a:rPr>
                        <a:t>事务结束释放</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b="1" kern="100">
                          <a:effectLst/>
                        </a:rPr>
                        <a:t>操作结束释放</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b="1" kern="100">
                          <a:effectLst/>
                        </a:rPr>
                        <a:t>事务结束释放</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b="1" kern="100">
                          <a:effectLst/>
                        </a:rPr>
                        <a:t>不丢失</a:t>
                      </a:r>
                    </a:p>
                    <a:p>
                      <a:pPr algn="ctr">
                        <a:spcAft>
                          <a:spcPts val="0"/>
                        </a:spcAft>
                      </a:pPr>
                      <a:r>
                        <a:rPr lang="zh-CN" sz="1800" b="1" kern="100">
                          <a:effectLst/>
                        </a:rPr>
                        <a:t>修改</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b="1" kern="100">
                          <a:effectLst/>
                        </a:rPr>
                        <a:t>不读“脏”数据</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b="1" kern="100">
                          <a:effectLst/>
                        </a:rPr>
                        <a:t>可重复</a:t>
                      </a:r>
                    </a:p>
                    <a:p>
                      <a:pPr algn="ctr">
                        <a:spcAft>
                          <a:spcPts val="0"/>
                        </a:spcAft>
                      </a:pPr>
                      <a:r>
                        <a:rPr lang="zh-CN" sz="1800" b="1" kern="100">
                          <a:effectLst/>
                        </a:rPr>
                        <a:t>读</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415549">
                <a:tc>
                  <a:txBody>
                    <a:bodyPr/>
                    <a:lstStyle/>
                    <a:p>
                      <a:pPr algn="just">
                        <a:spcAft>
                          <a:spcPts val="0"/>
                        </a:spcAft>
                      </a:pPr>
                      <a:r>
                        <a:rPr lang="zh-CN" sz="1800" b="1" kern="100">
                          <a:effectLst/>
                        </a:rPr>
                        <a:t>一级封锁协议</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b="1" kern="100">
                          <a:effectLst/>
                        </a:rPr>
                        <a:t> </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b="1" kern="100">
                          <a:effectLst/>
                        </a:rPr>
                        <a:t>√</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b="1" kern="100">
                          <a:effectLst/>
                        </a:rPr>
                        <a:t> </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b="1" kern="100">
                          <a:effectLst/>
                        </a:rPr>
                        <a:t> </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b="1" kern="100">
                          <a:effectLst/>
                        </a:rPr>
                        <a:t>√</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b="1" kern="100">
                          <a:effectLst/>
                        </a:rPr>
                        <a:t> </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b="1" kern="100">
                          <a:effectLst/>
                        </a:rPr>
                        <a:t> </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415549">
                <a:tc>
                  <a:txBody>
                    <a:bodyPr/>
                    <a:lstStyle/>
                    <a:p>
                      <a:pPr algn="just">
                        <a:spcAft>
                          <a:spcPts val="0"/>
                        </a:spcAft>
                      </a:pPr>
                      <a:r>
                        <a:rPr lang="zh-CN" sz="1800" b="1" kern="100">
                          <a:effectLst/>
                        </a:rPr>
                        <a:t>二级封锁协议</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b="1" kern="100">
                          <a:effectLst/>
                        </a:rPr>
                        <a:t> </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b="1" kern="100">
                          <a:effectLst/>
                        </a:rPr>
                        <a:t>√</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b="1" kern="100">
                          <a:effectLst/>
                        </a:rPr>
                        <a:t>√</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b="1" kern="100">
                          <a:effectLst/>
                        </a:rPr>
                        <a:t> </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b="1" kern="100">
                          <a:effectLst/>
                        </a:rPr>
                        <a:t>√</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b="1" kern="100">
                          <a:effectLst/>
                        </a:rPr>
                        <a:t>√</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b="1" kern="100">
                          <a:effectLst/>
                        </a:rPr>
                        <a:t> </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415549">
                <a:tc>
                  <a:txBody>
                    <a:bodyPr/>
                    <a:lstStyle/>
                    <a:p>
                      <a:pPr algn="just">
                        <a:spcAft>
                          <a:spcPts val="0"/>
                        </a:spcAft>
                      </a:pPr>
                      <a:r>
                        <a:rPr lang="zh-CN" sz="1800" b="1" kern="100">
                          <a:effectLst/>
                        </a:rPr>
                        <a:t>三级封锁协议</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b="1" kern="100">
                          <a:effectLst/>
                        </a:rPr>
                        <a:t> </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b="1" kern="100">
                          <a:effectLst/>
                        </a:rPr>
                        <a:t>√</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b="1" kern="100">
                          <a:effectLst/>
                        </a:rPr>
                        <a:t> </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b="1" kern="100">
                          <a:effectLst/>
                        </a:rPr>
                        <a:t>√</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b="1" kern="100">
                          <a:effectLst/>
                        </a:rPr>
                        <a:t>√</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b="1" kern="100">
                          <a:effectLst/>
                        </a:rPr>
                        <a:t>√</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b="1" kern="100" dirty="0">
                          <a:effectLst/>
                        </a:rPr>
                        <a:t>√</a:t>
                      </a:r>
                      <a:endParaRPr lang="zh-CN" sz="1800" b="1" kern="100" dirty="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5" name="文本框 4">
            <a:extLst>
              <a:ext uri="{FF2B5EF4-FFF2-40B4-BE49-F238E27FC236}">
                <a16:creationId xmlns:a16="http://schemas.microsoft.com/office/drawing/2014/main" id="{79AF661C-CC69-4A7C-A7A3-45DF3DB40F55}"/>
              </a:ext>
            </a:extLst>
          </p:cNvPr>
          <p:cNvSpPr txBox="1"/>
          <p:nvPr/>
        </p:nvSpPr>
        <p:spPr>
          <a:xfrm>
            <a:off x="942110" y="1699492"/>
            <a:ext cx="3262432" cy="461665"/>
          </a:xfrm>
          <a:prstGeom prst="rect">
            <a:avLst/>
          </a:prstGeom>
          <a:noFill/>
        </p:spPr>
        <p:txBody>
          <a:bodyPr wrap="none" rtlCol="0">
            <a:spAutoFit/>
          </a:bodyPr>
          <a:lstStyle/>
          <a:p>
            <a:r>
              <a:rPr lang="zh-CN" altLang="en-US" sz="2400" dirty="0">
                <a:latin typeface="Microsoft YaHei Light" panose="020B0502040204020203" pitchFamily="34" charset="-122"/>
                <a:ea typeface="Microsoft YaHei Light" panose="020B0502040204020203" pitchFamily="34" charset="-122"/>
              </a:rPr>
              <a:t>表不同级别的封锁协议</a:t>
            </a:r>
          </a:p>
        </p:txBody>
      </p:sp>
      <p:sp>
        <p:nvSpPr>
          <p:cNvPr id="10" name="文本框 9">
            <a:extLst>
              <a:ext uri="{FF2B5EF4-FFF2-40B4-BE49-F238E27FC236}">
                <a16:creationId xmlns:a16="http://schemas.microsoft.com/office/drawing/2014/main" id="{C7F802BF-9A72-4289-AB90-1757AA82CDA5}"/>
              </a:ext>
            </a:extLst>
          </p:cNvPr>
          <p:cNvSpPr txBox="1"/>
          <p:nvPr/>
        </p:nvSpPr>
        <p:spPr>
          <a:xfrm>
            <a:off x="203652" y="108254"/>
            <a:ext cx="4090051"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13.3 </a:t>
            </a:r>
            <a:r>
              <a:rPr lang="zh-CN" altLang="en-US" sz="2800" b="1" dirty="0">
                <a:latin typeface="微软雅黑 Light" panose="020B0502040204020203" pitchFamily="34" charset="-122"/>
                <a:ea typeface="微软雅黑 Light" panose="020B0502040204020203" pitchFamily="34" charset="-122"/>
              </a:rPr>
              <a:t>封锁协议</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8630988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0E94987C-1830-449C-BE44-7B39F29F1069}"/>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D7067FE2-6829-4999-9865-8FCEABCC94DF}"/>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7" name="Rectangle 3">
            <a:extLst>
              <a:ext uri="{FF2B5EF4-FFF2-40B4-BE49-F238E27FC236}">
                <a16:creationId xmlns:a16="http://schemas.microsoft.com/office/drawing/2014/main" id="{28CA6B9E-9732-4BF3-A44A-BABA600F01DF}"/>
              </a:ext>
            </a:extLst>
          </p:cNvPr>
          <p:cNvSpPr txBox="1">
            <a:spLocks noChangeArrowheads="1"/>
          </p:cNvSpPr>
          <p:nvPr/>
        </p:nvSpPr>
        <p:spPr>
          <a:xfrm>
            <a:off x="999819" y="1296061"/>
            <a:ext cx="10192361" cy="356226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dirty="0">
                <a:latin typeface="Microsoft YaHei Light" panose="020B0502040204020203" pitchFamily="34" charset="-122"/>
                <a:ea typeface="Microsoft YaHei Light" panose="020B0502040204020203" pitchFamily="34" charset="-122"/>
              </a:rPr>
              <a:t>长锁和短锁 </a:t>
            </a:r>
            <a:endParaRPr lang="en-US" altLang="zh-CN" sz="2400" dirty="0">
              <a:latin typeface="Microsoft YaHei Light" panose="020B0502040204020203" pitchFamily="34" charset="-122"/>
              <a:ea typeface="Microsoft YaHei Light" panose="020B0502040204020203" pitchFamily="34" charset="-122"/>
            </a:endParaRPr>
          </a:p>
          <a:p>
            <a:pPr marL="0" indent="0">
              <a:buNone/>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事务获得某个封锁后，直到事务结束时才释放的锁称作长锁。 </a:t>
            </a:r>
            <a:endParaRPr lang="en-US" altLang="zh-CN" sz="2400" dirty="0">
              <a:latin typeface="Microsoft YaHei Light" panose="020B0502040204020203" pitchFamily="34" charset="-122"/>
              <a:ea typeface="Microsoft YaHei Light" panose="020B0502040204020203" pitchFamily="34" charset="-122"/>
            </a:endParaRPr>
          </a:p>
          <a:p>
            <a:pPr marL="0" indent="0">
              <a:buNone/>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在事务中途就可以释放的锁称作短锁。 </a:t>
            </a:r>
            <a:endParaRPr lang="en-US" altLang="zh-CN" sz="2400" dirty="0">
              <a:latin typeface="Microsoft YaHei Light" panose="020B0502040204020203" pitchFamily="34" charset="-122"/>
              <a:ea typeface="Microsoft YaHei Light" panose="020B0502040204020203" pitchFamily="34" charset="-122"/>
            </a:endParaRPr>
          </a:p>
          <a:p>
            <a:pPr marL="0" indent="0">
              <a:buNone/>
            </a:pPr>
            <a:endParaRPr lang="en-US" altLang="zh-CN" sz="2400" dirty="0">
              <a:latin typeface="Microsoft YaHei Light" panose="020B0502040204020203" pitchFamily="34" charset="-122"/>
              <a:ea typeface="Microsoft YaHei Light" panose="020B0502040204020203" pitchFamily="34" charset="-122"/>
            </a:endParaRPr>
          </a:p>
          <a:p>
            <a:pPr marL="0" indent="0">
              <a:buNone/>
            </a:pPr>
            <a:r>
              <a:rPr lang="en-US" altLang="zh-CN" sz="2400" dirty="0">
                <a:latin typeface="Microsoft YaHei Light" panose="020B0502040204020203" pitchFamily="34" charset="-122"/>
                <a:ea typeface="Microsoft YaHei Light" panose="020B0502040204020203" pitchFamily="34" charset="-122"/>
              </a:rPr>
              <a:t>• X</a:t>
            </a:r>
            <a:r>
              <a:rPr lang="zh-CN" altLang="en-US" sz="2400" dirty="0">
                <a:latin typeface="Microsoft YaHei Light" panose="020B0502040204020203" pitchFamily="34" charset="-122"/>
                <a:ea typeface="Microsoft YaHei Light" panose="020B0502040204020203" pitchFamily="34" charset="-122"/>
              </a:rPr>
              <a:t>锁均为长锁 </a:t>
            </a:r>
            <a:endParaRPr lang="en-US" altLang="zh-CN" sz="2400" dirty="0">
              <a:latin typeface="Microsoft YaHei Light" panose="020B0502040204020203" pitchFamily="34" charset="-122"/>
              <a:ea typeface="Microsoft YaHei Light" panose="020B0502040204020203" pitchFamily="34" charset="-122"/>
            </a:endParaRPr>
          </a:p>
          <a:p>
            <a:pPr marL="0" indent="0">
              <a:buNone/>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在二级封锁协议中</a:t>
            </a:r>
            <a:r>
              <a:rPr lang="en-US" altLang="zh-CN" sz="2400" dirty="0">
                <a:latin typeface="Microsoft YaHei Light" panose="020B0502040204020203" pitchFamily="34" charset="-122"/>
                <a:ea typeface="Microsoft YaHei Light" panose="020B0502040204020203" pitchFamily="34" charset="-122"/>
              </a:rPr>
              <a:t>S</a:t>
            </a:r>
            <a:r>
              <a:rPr lang="zh-CN" altLang="en-US" sz="2400" dirty="0">
                <a:latin typeface="Microsoft YaHei Light" panose="020B0502040204020203" pitchFamily="34" charset="-122"/>
                <a:ea typeface="Microsoft YaHei Light" panose="020B0502040204020203" pitchFamily="34" charset="-122"/>
              </a:rPr>
              <a:t>锁为短锁。 </a:t>
            </a:r>
            <a:endParaRPr lang="en-US" altLang="zh-CN" sz="2400" dirty="0">
              <a:latin typeface="Microsoft YaHei Light" panose="020B0502040204020203" pitchFamily="34" charset="-122"/>
              <a:ea typeface="Microsoft YaHei Light" panose="020B0502040204020203" pitchFamily="34" charset="-122"/>
            </a:endParaRPr>
          </a:p>
          <a:p>
            <a:pPr marL="0" indent="0">
              <a:buNone/>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在三级封锁协议中</a:t>
            </a:r>
            <a:r>
              <a:rPr lang="en-US" altLang="zh-CN" sz="2400" dirty="0">
                <a:latin typeface="Microsoft YaHei Light" panose="020B0502040204020203" pitchFamily="34" charset="-122"/>
                <a:ea typeface="Microsoft YaHei Light" panose="020B0502040204020203" pitchFamily="34" charset="-122"/>
              </a:rPr>
              <a:t>S</a:t>
            </a:r>
            <a:r>
              <a:rPr lang="zh-CN" altLang="en-US" sz="2400" dirty="0">
                <a:latin typeface="Microsoft YaHei Light" panose="020B0502040204020203" pitchFamily="34" charset="-122"/>
                <a:ea typeface="Microsoft YaHei Light" panose="020B0502040204020203" pitchFamily="34" charset="-122"/>
              </a:rPr>
              <a:t>锁为长锁。</a:t>
            </a:r>
            <a:endParaRPr lang="en-US" altLang="zh-CN" sz="2400" dirty="0">
              <a:latin typeface="Microsoft YaHei Light" panose="020B0502040204020203" pitchFamily="34" charset="-122"/>
              <a:ea typeface="Microsoft YaHei Light" panose="020B0502040204020203" pitchFamily="34" charset="-122"/>
            </a:endParaRPr>
          </a:p>
        </p:txBody>
      </p:sp>
      <p:sp>
        <p:nvSpPr>
          <p:cNvPr id="6" name="文本框 5">
            <a:extLst>
              <a:ext uri="{FF2B5EF4-FFF2-40B4-BE49-F238E27FC236}">
                <a16:creationId xmlns:a16="http://schemas.microsoft.com/office/drawing/2014/main" id="{26439B5F-9490-4731-8910-B20A08EEB660}"/>
              </a:ext>
            </a:extLst>
          </p:cNvPr>
          <p:cNvSpPr txBox="1"/>
          <p:nvPr/>
        </p:nvSpPr>
        <p:spPr>
          <a:xfrm>
            <a:off x="203652" y="108254"/>
            <a:ext cx="4090051"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13.3 </a:t>
            </a:r>
            <a:r>
              <a:rPr lang="zh-CN" altLang="en-US" sz="2800" b="1" dirty="0">
                <a:latin typeface="微软雅黑 Light" panose="020B0502040204020203" pitchFamily="34" charset="-122"/>
                <a:ea typeface="微软雅黑 Light" panose="020B0502040204020203" pitchFamily="34" charset="-122"/>
              </a:rPr>
              <a:t>封锁协议</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3074692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86AD7084-F854-4A12-BF86-C3E041FFCA3F}"/>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76C8ED18-2012-4D5F-898D-879773544CAD}"/>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2" name="文本框 1">
            <a:extLst>
              <a:ext uri="{FF2B5EF4-FFF2-40B4-BE49-F238E27FC236}">
                <a16:creationId xmlns:a16="http://schemas.microsoft.com/office/drawing/2014/main" id="{0ED401E0-8C1D-40FB-9B63-6EFFF87C4059}"/>
              </a:ext>
            </a:extLst>
          </p:cNvPr>
          <p:cNvSpPr txBox="1"/>
          <p:nvPr/>
        </p:nvSpPr>
        <p:spPr>
          <a:xfrm>
            <a:off x="456982" y="1690114"/>
            <a:ext cx="4090052" cy="2799484"/>
          </a:xfrm>
          <a:prstGeom prst="rect">
            <a:avLst/>
          </a:prstGeom>
          <a:noFill/>
        </p:spPr>
        <p:txBody>
          <a:bodyPr wrap="square" rtlCol="0">
            <a:spAutoFit/>
          </a:bodyPr>
          <a:lstStyle/>
          <a:p>
            <a:pPr>
              <a:lnSpc>
                <a:spcPct val="150000"/>
              </a:lnSpc>
            </a:pPr>
            <a:r>
              <a:rPr lang="zh-CN" altLang="en-US" sz="2400" dirty="0">
                <a:latin typeface="Microsoft YaHei Light" panose="020B0502040204020203" pitchFamily="34" charset="-122"/>
                <a:ea typeface="Microsoft YaHei Light" panose="020B0502040204020203" pitchFamily="34" charset="-122"/>
              </a:rPr>
              <a:t>一、 活锁</a:t>
            </a:r>
          </a:p>
          <a:p>
            <a:pPr>
              <a:lnSpc>
                <a:spcPct val="150000"/>
              </a:lnSpc>
            </a:pPr>
            <a:r>
              <a:rPr lang="zh-CN" altLang="en-US" sz="2400" dirty="0">
                <a:latin typeface="Microsoft YaHei Light" panose="020B0502040204020203" pitchFamily="34" charset="-122"/>
                <a:ea typeface="Microsoft YaHei Light" panose="020B0502040204020203" pitchFamily="34" charset="-122"/>
              </a:rPr>
              <a:t>某个事务对某个数据对象加锁总不成功（如被其他事务的加锁请求抢占），该事务总处于等待加锁状态。</a:t>
            </a:r>
          </a:p>
        </p:txBody>
      </p:sp>
      <p:graphicFrame>
        <p:nvGraphicFramePr>
          <p:cNvPr id="7" name="表格 6">
            <a:extLst>
              <a:ext uri="{FF2B5EF4-FFF2-40B4-BE49-F238E27FC236}">
                <a16:creationId xmlns:a16="http://schemas.microsoft.com/office/drawing/2014/main" id="{B9146EF3-C390-4229-AEDB-BC646DBB30D6}"/>
              </a:ext>
            </a:extLst>
          </p:cNvPr>
          <p:cNvGraphicFramePr>
            <a:graphicFrameLocks noGrp="1"/>
          </p:cNvGraphicFramePr>
          <p:nvPr>
            <p:extLst>
              <p:ext uri="{D42A27DB-BD31-4B8C-83A1-F6EECF244321}">
                <p14:modId xmlns:p14="http://schemas.microsoft.com/office/powerpoint/2010/main" val="408318649"/>
              </p:ext>
            </p:extLst>
          </p:nvPr>
        </p:nvGraphicFramePr>
        <p:xfrm>
          <a:off x="4996873" y="1394551"/>
          <a:ext cx="6550891" cy="5029200"/>
        </p:xfrm>
        <a:graphic>
          <a:graphicData uri="http://schemas.openxmlformats.org/drawingml/2006/table">
            <a:tbl>
              <a:tblPr>
                <a:effectLst/>
                <a:tableStyleId>{5C22544A-7EE6-4342-B048-85BDC9FD1C3A}</a:tableStyleId>
              </a:tblPr>
              <a:tblGrid>
                <a:gridCol w="1348855">
                  <a:extLst>
                    <a:ext uri="{9D8B030D-6E8A-4147-A177-3AD203B41FA5}">
                      <a16:colId xmlns:a16="http://schemas.microsoft.com/office/drawing/2014/main" val="20000"/>
                    </a:ext>
                  </a:extLst>
                </a:gridCol>
                <a:gridCol w="1733206">
                  <a:extLst>
                    <a:ext uri="{9D8B030D-6E8A-4147-A177-3AD203B41FA5}">
                      <a16:colId xmlns:a16="http://schemas.microsoft.com/office/drawing/2014/main" val="20001"/>
                    </a:ext>
                  </a:extLst>
                </a:gridCol>
                <a:gridCol w="1734415">
                  <a:extLst>
                    <a:ext uri="{9D8B030D-6E8A-4147-A177-3AD203B41FA5}">
                      <a16:colId xmlns:a16="http://schemas.microsoft.com/office/drawing/2014/main" val="20002"/>
                    </a:ext>
                  </a:extLst>
                </a:gridCol>
                <a:gridCol w="1734415">
                  <a:extLst>
                    <a:ext uri="{9D8B030D-6E8A-4147-A177-3AD203B41FA5}">
                      <a16:colId xmlns:a16="http://schemas.microsoft.com/office/drawing/2014/main" val="20003"/>
                    </a:ext>
                  </a:extLst>
                </a:gridCol>
              </a:tblGrid>
              <a:tr h="285394">
                <a:tc>
                  <a:txBody>
                    <a:bodyPr/>
                    <a:lstStyle/>
                    <a:p>
                      <a:pPr algn="ctr">
                        <a:spcAft>
                          <a:spcPts val="0"/>
                        </a:spcAft>
                      </a:pPr>
                      <a:r>
                        <a:rPr lang="en-US" sz="2200" b="1" kern="100" dirty="0">
                          <a:effectLst/>
                        </a:rPr>
                        <a:t>T</a:t>
                      </a:r>
                      <a:r>
                        <a:rPr lang="en-US" sz="2200" b="1" kern="100" baseline="-25000" dirty="0">
                          <a:effectLst/>
                        </a:rPr>
                        <a:t>1</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4">
                        <a:lumMod val="40000"/>
                        <a:lumOff val="60000"/>
                      </a:schemeClr>
                    </a:solidFill>
                  </a:tcPr>
                </a:tc>
                <a:tc>
                  <a:txBody>
                    <a:bodyPr/>
                    <a:lstStyle/>
                    <a:p>
                      <a:pPr algn="ctr">
                        <a:spcAft>
                          <a:spcPts val="0"/>
                        </a:spcAft>
                      </a:pPr>
                      <a:r>
                        <a:rPr lang="en-US" sz="2200" b="1" kern="100" dirty="0">
                          <a:effectLst/>
                        </a:rPr>
                        <a:t>T</a:t>
                      </a:r>
                      <a:r>
                        <a:rPr lang="en-US" sz="2200" b="1" kern="100" baseline="-25000" dirty="0">
                          <a:effectLst/>
                        </a:rPr>
                        <a:t>2</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4">
                        <a:lumMod val="40000"/>
                        <a:lumOff val="60000"/>
                      </a:schemeClr>
                    </a:solidFill>
                  </a:tcPr>
                </a:tc>
                <a:tc>
                  <a:txBody>
                    <a:bodyPr/>
                    <a:lstStyle/>
                    <a:p>
                      <a:pPr algn="ctr">
                        <a:spcAft>
                          <a:spcPts val="0"/>
                        </a:spcAft>
                      </a:pPr>
                      <a:r>
                        <a:rPr lang="en-US" sz="2200" b="1" kern="100">
                          <a:effectLst/>
                        </a:rPr>
                        <a:t>T</a:t>
                      </a:r>
                      <a:r>
                        <a:rPr lang="en-US" sz="2200" b="1" kern="100" baseline="-25000">
                          <a:effectLst/>
                        </a:rPr>
                        <a:t>3</a:t>
                      </a:r>
                      <a:endParaRPr lang="zh-CN" sz="2200" b="1" kern="10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4">
                        <a:lumMod val="40000"/>
                        <a:lumOff val="60000"/>
                      </a:schemeClr>
                    </a:solidFill>
                  </a:tcPr>
                </a:tc>
                <a:tc>
                  <a:txBody>
                    <a:bodyPr/>
                    <a:lstStyle/>
                    <a:p>
                      <a:pPr algn="ctr">
                        <a:spcAft>
                          <a:spcPts val="0"/>
                        </a:spcAft>
                      </a:pPr>
                      <a:r>
                        <a:rPr lang="en-US" sz="2200" b="1" kern="100">
                          <a:effectLst/>
                        </a:rPr>
                        <a:t>T</a:t>
                      </a:r>
                      <a:r>
                        <a:rPr lang="en-US" sz="2200" b="1" kern="100" baseline="-25000">
                          <a:effectLst/>
                        </a:rPr>
                        <a:t>4</a:t>
                      </a:r>
                      <a:endParaRPr lang="zh-CN" sz="2200" b="1" kern="10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4">
                        <a:lumMod val="40000"/>
                        <a:lumOff val="60000"/>
                      </a:schemeClr>
                    </a:solidFill>
                  </a:tcPr>
                </a:tc>
                <a:extLst>
                  <a:ext uri="{0D108BD9-81ED-4DB2-BD59-A6C34878D82A}">
                    <a16:rowId xmlns:a16="http://schemas.microsoft.com/office/drawing/2014/main" val="10000"/>
                  </a:ext>
                </a:extLst>
              </a:tr>
              <a:tr h="856183">
                <a:tc>
                  <a:txBody>
                    <a:bodyPr/>
                    <a:lstStyle/>
                    <a:p>
                      <a:pPr algn="ctr">
                        <a:spcAft>
                          <a:spcPts val="0"/>
                        </a:spcAft>
                      </a:pPr>
                      <a:r>
                        <a:rPr lang="en-US" sz="2200" b="1" kern="100" dirty="0">
                          <a:effectLst/>
                        </a:rPr>
                        <a:t>Lock R</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40000"/>
                        <a:lumOff val="60000"/>
                      </a:schemeClr>
                    </a:solidFill>
                  </a:tcPr>
                </a:tc>
                <a:tc>
                  <a:txBody>
                    <a:bodyPr/>
                    <a:lstStyle/>
                    <a:p>
                      <a:pPr algn="ctr">
                        <a:spcAft>
                          <a:spcPts val="0"/>
                        </a:spcAft>
                      </a:pPr>
                      <a:r>
                        <a:rPr lang="zh-CN" sz="2200" b="1" kern="100" dirty="0">
                          <a:effectLst/>
                        </a:rPr>
                        <a:t>•</a:t>
                      </a:r>
                      <a:endParaRPr lang="en-US" altLang="zh-CN" sz="2200" b="1" kern="100" dirty="0">
                        <a:effectLst/>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2200" b="1" kern="100" dirty="0">
                          <a:effectLst/>
                        </a:rPr>
                        <a:t>•</a:t>
                      </a:r>
                      <a:endParaRPr lang="en-US" altLang="zh-CN" sz="2200" b="1" kern="100" dirty="0">
                        <a:effectLst/>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2200" b="1" kern="100" dirty="0">
                          <a:effectLst/>
                        </a:rPr>
                        <a:t>•</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40000"/>
                        <a:lumOff val="60000"/>
                      </a:schemeClr>
                    </a:solidFill>
                  </a:tcPr>
                </a:tc>
                <a:tc>
                  <a:txBody>
                    <a:bodyPr/>
                    <a:lstStyle/>
                    <a:p>
                      <a:pPr algn="ctr">
                        <a:spcAft>
                          <a:spcPts val="0"/>
                        </a:spcAft>
                      </a:pPr>
                      <a:r>
                        <a:rPr lang="zh-CN" sz="2200" b="1" kern="100" dirty="0">
                          <a:effectLst/>
                        </a:rPr>
                        <a:t>•</a:t>
                      </a:r>
                      <a:endParaRPr lang="en-US" altLang="zh-CN" sz="2200" b="1" kern="100" dirty="0">
                        <a:effectLst/>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2200" b="1" kern="100" dirty="0">
                          <a:effectLst/>
                        </a:rPr>
                        <a:t>•</a:t>
                      </a:r>
                      <a:endParaRPr lang="en-US" altLang="zh-CN" sz="2200" b="1" kern="100" dirty="0">
                        <a:effectLst/>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2200" b="1" kern="100" dirty="0">
                          <a:effectLst/>
                        </a:rPr>
                        <a:t>•</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2200" b="1" kern="100" dirty="0">
                          <a:effectLst/>
                        </a:rPr>
                        <a:t>•</a:t>
                      </a:r>
                      <a:endParaRPr lang="zh-CN" altLang="zh-CN" sz="2200" b="1" kern="100" dirty="0">
                        <a:effectLst/>
                        <a:latin typeface="宋体"/>
                        <a:cs typeface="Courier New"/>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2200" b="1" kern="100" dirty="0">
                          <a:effectLst/>
                        </a:rPr>
                        <a:t>•</a:t>
                      </a:r>
                      <a:endParaRPr lang="zh-CN" altLang="zh-CN" sz="2200" b="1" kern="100" dirty="0">
                        <a:effectLst/>
                        <a:latin typeface="宋体"/>
                        <a:cs typeface="Courier New"/>
                      </a:endParaRPr>
                    </a:p>
                    <a:p>
                      <a:pPr algn="ctr">
                        <a:spcAft>
                          <a:spcPts val="0"/>
                        </a:spcAft>
                      </a:pPr>
                      <a:r>
                        <a:rPr lang="zh-CN" sz="2200" b="1" kern="100" dirty="0">
                          <a:effectLst/>
                        </a:rPr>
                        <a:t>•</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40000"/>
                        <a:lumOff val="60000"/>
                      </a:schemeClr>
                    </a:solidFill>
                  </a:tcPr>
                </a:tc>
                <a:extLst>
                  <a:ext uri="{0D108BD9-81ED-4DB2-BD59-A6C34878D82A}">
                    <a16:rowId xmlns:a16="http://schemas.microsoft.com/office/drawing/2014/main" val="10001"/>
                  </a:ext>
                </a:extLst>
              </a:tr>
              <a:tr h="285394">
                <a:tc>
                  <a:txBody>
                    <a:bodyPr/>
                    <a:lstStyle/>
                    <a:p>
                      <a:pPr algn="ctr">
                        <a:spcAft>
                          <a:spcPts val="0"/>
                        </a:spcAft>
                      </a:pPr>
                      <a:r>
                        <a:rPr lang="zh-CN" sz="2200" b="1" kern="100" dirty="0">
                          <a:effectLst/>
                        </a:rPr>
                        <a:t>•</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40000"/>
                        <a:lumOff val="60000"/>
                      </a:schemeClr>
                    </a:solidFill>
                  </a:tcPr>
                </a:tc>
                <a:tc>
                  <a:txBody>
                    <a:bodyPr/>
                    <a:lstStyle/>
                    <a:p>
                      <a:pPr algn="ctr">
                        <a:spcAft>
                          <a:spcPts val="0"/>
                        </a:spcAft>
                      </a:pPr>
                      <a:r>
                        <a:rPr lang="en-US" sz="2200" b="1" kern="100" dirty="0">
                          <a:effectLst/>
                        </a:rPr>
                        <a:t>Lock R</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40000"/>
                        <a:lumOff val="60000"/>
                      </a:schemeClr>
                    </a:solidFill>
                  </a:tcPr>
                </a:tc>
                <a:tc>
                  <a:txBody>
                    <a:bodyPr/>
                    <a:lstStyle/>
                    <a:p>
                      <a:pPr algn="ctr">
                        <a:spcAft>
                          <a:spcPts val="0"/>
                        </a:spcAft>
                      </a:pP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40000"/>
                        <a:lumOff val="60000"/>
                      </a:schemeClr>
                    </a:solidFill>
                  </a:tcPr>
                </a:tc>
                <a:tc>
                  <a:txBody>
                    <a:bodyPr/>
                    <a:lstStyle/>
                    <a:p>
                      <a:pPr algn="ctr">
                        <a:spcAft>
                          <a:spcPts val="0"/>
                        </a:spcAft>
                      </a:pP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40000"/>
                        <a:lumOff val="60000"/>
                      </a:schemeClr>
                    </a:solidFill>
                  </a:tcPr>
                </a:tc>
                <a:extLst>
                  <a:ext uri="{0D108BD9-81ED-4DB2-BD59-A6C34878D82A}">
                    <a16:rowId xmlns:a16="http://schemas.microsoft.com/office/drawing/2014/main" val="10002"/>
                  </a:ext>
                </a:extLst>
              </a:tr>
              <a:tr h="285394">
                <a:tc>
                  <a:txBody>
                    <a:bodyPr/>
                    <a:lstStyle/>
                    <a:p>
                      <a:pPr algn="ctr">
                        <a:spcAft>
                          <a:spcPts val="0"/>
                        </a:spcAft>
                      </a:pPr>
                      <a:r>
                        <a:rPr lang="zh-CN" sz="2200" b="1" kern="100" dirty="0">
                          <a:effectLst/>
                        </a:rPr>
                        <a:t>•</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40000"/>
                        <a:lumOff val="60000"/>
                      </a:schemeClr>
                    </a:solidFill>
                  </a:tcPr>
                </a:tc>
                <a:tc>
                  <a:txBody>
                    <a:bodyPr/>
                    <a:lstStyle/>
                    <a:p>
                      <a:pPr algn="ctr">
                        <a:spcAft>
                          <a:spcPts val="0"/>
                        </a:spcAft>
                      </a:pPr>
                      <a:r>
                        <a:rPr lang="zh-CN" sz="2200" b="1" kern="100" dirty="0">
                          <a:effectLst/>
                        </a:rPr>
                        <a:t>等待</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40000"/>
                        <a:lumOff val="60000"/>
                      </a:schemeClr>
                    </a:solidFill>
                  </a:tcPr>
                </a:tc>
                <a:tc>
                  <a:txBody>
                    <a:bodyPr/>
                    <a:lstStyle/>
                    <a:p>
                      <a:pPr algn="ctr">
                        <a:spcAft>
                          <a:spcPts val="0"/>
                        </a:spcAft>
                      </a:pPr>
                      <a:r>
                        <a:rPr lang="en-US" sz="2200" b="1" kern="100" dirty="0">
                          <a:effectLst/>
                        </a:rPr>
                        <a:t>Lock R</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40000"/>
                        <a:lumOff val="60000"/>
                      </a:schemeClr>
                    </a:solidFill>
                  </a:tcPr>
                </a:tc>
                <a:tc>
                  <a:txBody>
                    <a:bodyPr/>
                    <a:lstStyle/>
                    <a:p>
                      <a:pPr algn="ctr">
                        <a:spcAft>
                          <a:spcPts val="0"/>
                        </a:spcAft>
                      </a:pP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40000"/>
                        <a:lumOff val="60000"/>
                      </a:schemeClr>
                    </a:solidFill>
                  </a:tcPr>
                </a:tc>
                <a:extLst>
                  <a:ext uri="{0D108BD9-81ED-4DB2-BD59-A6C34878D82A}">
                    <a16:rowId xmlns:a16="http://schemas.microsoft.com/office/drawing/2014/main" val="10003"/>
                  </a:ext>
                </a:extLst>
              </a:tr>
              <a:tr h="28539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2200" b="1" kern="100" dirty="0">
                          <a:effectLst/>
                        </a:rPr>
                        <a:t>•</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40000"/>
                        <a:lumOff val="60000"/>
                      </a:schemeClr>
                    </a:solidFill>
                  </a:tcPr>
                </a:tc>
                <a:tc>
                  <a:txBody>
                    <a:bodyPr/>
                    <a:lstStyle/>
                    <a:p>
                      <a:pPr algn="ctr">
                        <a:spcAft>
                          <a:spcPts val="0"/>
                        </a:spcAft>
                      </a:pPr>
                      <a:r>
                        <a:rPr lang="zh-CN" sz="2200" b="1" kern="100" dirty="0">
                          <a:effectLst/>
                        </a:rPr>
                        <a:t>等待</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40000"/>
                        <a:lumOff val="60000"/>
                      </a:schemeClr>
                    </a:solidFill>
                  </a:tcPr>
                </a:tc>
                <a:tc>
                  <a:txBody>
                    <a:bodyPr/>
                    <a:lstStyle/>
                    <a:p>
                      <a:pPr algn="ctr">
                        <a:spcAft>
                          <a:spcPts val="0"/>
                        </a:spcAft>
                      </a:pPr>
                      <a:r>
                        <a:rPr lang="zh-CN" sz="2200" b="1" kern="100" dirty="0">
                          <a:effectLst/>
                        </a:rPr>
                        <a:t>•</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40000"/>
                        <a:lumOff val="60000"/>
                      </a:schemeClr>
                    </a:solidFill>
                  </a:tcPr>
                </a:tc>
                <a:tc>
                  <a:txBody>
                    <a:bodyPr/>
                    <a:lstStyle/>
                    <a:p>
                      <a:pPr algn="ctr">
                        <a:spcAft>
                          <a:spcPts val="0"/>
                        </a:spcAft>
                      </a:pPr>
                      <a:r>
                        <a:rPr lang="en-US" sz="2200" b="1" kern="100" dirty="0">
                          <a:effectLst/>
                        </a:rPr>
                        <a:t>Lock R</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40000"/>
                        <a:lumOff val="60000"/>
                      </a:schemeClr>
                    </a:solidFill>
                  </a:tcPr>
                </a:tc>
                <a:extLst>
                  <a:ext uri="{0D108BD9-81ED-4DB2-BD59-A6C34878D82A}">
                    <a16:rowId xmlns:a16="http://schemas.microsoft.com/office/drawing/2014/main" val="10004"/>
                  </a:ext>
                </a:extLst>
              </a:tr>
              <a:tr h="285394">
                <a:tc>
                  <a:txBody>
                    <a:bodyPr/>
                    <a:lstStyle/>
                    <a:p>
                      <a:pPr algn="ctr">
                        <a:spcAft>
                          <a:spcPts val="0"/>
                        </a:spcAft>
                      </a:pPr>
                      <a:r>
                        <a:rPr lang="en-US" sz="2200" b="1" kern="100" dirty="0">
                          <a:effectLst/>
                        </a:rPr>
                        <a:t>Unlock R</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40000"/>
                        <a:lumOff val="60000"/>
                      </a:schemeClr>
                    </a:solidFill>
                  </a:tcPr>
                </a:tc>
                <a:tc>
                  <a:txBody>
                    <a:bodyPr/>
                    <a:lstStyle/>
                    <a:p>
                      <a:pPr algn="ctr">
                        <a:spcAft>
                          <a:spcPts val="0"/>
                        </a:spcAft>
                      </a:pPr>
                      <a:r>
                        <a:rPr lang="zh-CN" sz="2200" b="1" kern="100" dirty="0">
                          <a:effectLst/>
                        </a:rPr>
                        <a:t>等待</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40000"/>
                        <a:lumOff val="60000"/>
                      </a:schemeClr>
                    </a:solidFill>
                  </a:tcPr>
                </a:tc>
                <a:tc>
                  <a:txBody>
                    <a:bodyPr/>
                    <a:lstStyle/>
                    <a:p>
                      <a:pPr algn="ctr">
                        <a:spcAft>
                          <a:spcPts val="0"/>
                        </a:spcAft>
                      </a:pPr>
                      <a:r>
                        <a:rPr lang="zh-CN" sz="2200" b="1" kern="100" dirty="0">
                          <a:effectLst/>
                        </a:rPr>
                        <a:t>•</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40000"/>
                        <a:lumOff val="60000"/>
                      </a:schemeClr>
                    </a:solidFill>
                  </a:tcPr>
                </a:tc>
                <a:tc>
                  <a:txBody>
                    <a:bodyPr/>
                    <a:lstStyle/>
                    <a:p>
                      <a:pPr algn="ctr">
                        <a:spcAft>
                          <a:spcPts val="0"/>
                        </a:spcAft>
                      </a:pPr>
                      <a:r>
                        <a:rPr lang="zh-CN" sz="2200" b="1" kern="100" dirty="0">
                          <a:effectLst/>
                        </a:rPr>
                        <a:t>等待</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40000"/>
                        <a:lumOff val="60000"/>
                      </a:schemeClr>
                    </a:solidFill>
                  </a:tcPr>
                </a:tc>
                <a:extLst>
                  <a:ext uri="{0D108BD9-81ED-4DB2-BD59-A6C34878D82A}">
                    <a16:rowId xmlns:a16="http://schemas.microsoft.com/office/drawing/2014/main" val="10005"/>
                  </a:ext>
                </a:extLst>
              </a:tr>
              <a:tr h="285394">
                <a:tc>
                  <a:txBody>
                    <a:bodyPr/>
                    <a:lstStyle/>
                    <a:p>
                      <a:pPr algn="ctr">
                        <a:spcAft>
                          <a:spcPts val="0"/>
                        </a:spcAft>
                      </a:pP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40000"/>
                        <a:lumOff val="60000"/>
                      </a:schemeClr>
                    </a:solidFill>
                  </a:tcPr>
                </a:tc>
                <a:tc>
                  <a:txBody>
                    <a:bodyPr/>
                    <a:lstStyle/>
                    <a:p>
                      <a:pPr algn="ctr">
                        <a:spcAft>
                          <a:spcPts val="0"/>
                        </a:spcAft>
                      </a:pPr>
                      <a:r>
                        <a:rPr lang="zh-CN" sz="2200" b="1" kern="100" dirty="0">
                          <a:effectLst/>
                        </a:rPr>
                        <a:t>等待</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40000"/>
                        <a:lumOff val="60000"/>
                      </a:schemeClr>
                    </a:solidFill>
                  </a:tcPr>
                </a:tc>
                <a:tc>
                  <a:txBody>
                    <a:bodyPr/>
                    <a:lstStyle/>
                    <a:p>
                      <a:pPr algn="ctr">
                        <a:spcAft>
                          <a:spcPts val="0"/>
                        </a:spcAft>
                      </a:pPr>
                      <a:r>
                        <a:rPr lang="en-US" sz="2200" b="1" kern="100" dirty="0">
                          <a:effectLst/>
                        </a:rPr>
                        <a:t>Lock R</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40000"/>
                        <a:lumOff val="60000"/>
                      </a:schemeClr>
                    </a:solidFill>
                  </a:tcPr>
                </a:tc>
                <a:tc>
                  <a:txBody>
                    <a:bodyPr/>
                    <a:lstStyle/>
                    <a:p>
                      <a:pPr algn="ctr">
                        <a:spcAft>
                          <a:spcPts val="0"/>
                        </a:spcAft>
                      </a:pPr>
                      <a:r>
                        <a:rPr lang="zh-CN" sz="2200" b="1" kern="100" dirty="0">
                          <a:effectLst/>
                        </a:rPr>
                        <a:t>等待</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40000"/>
                        <a:lumOff val="60000"/>
                      </a:schemeClr>
                    </a:solidFill>
                  </a:tcPr>
                </a:tc>
                <a:extLst>
                  <a:ext uri="{0D108BD9-81ED-4DB2-BD59-A6C34878D82A}">
                    <a16:rowId xmlns:a16="http://schemas.microsoft.com/office/drawing/2014/main" val="10006"/>
                  </a:ext>
                </a:extLst>
              </a:tr>
              <a:tr h="285394">
                <a:tc>
                  <a:txBody>
                    <a:bodyPr/>
                    <a:lstStyle/>
                    <a:p>
                      <a:pPr algn="ctr">
                        <a:spcAft>
                          <a:spcPts val="0"/>
                        </a:spcAft>
                      </a:pPr>
                      <a:r>
                        <a:rPr lang="zh-CN" sz="2200" b="1" kern="100" dirty="0">
                          <a:effectLst/>
                        </a:rPr>
                        <a:t>•</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40000"/>
                        <a:lumOff val="60000"/>
                      </a:schemeClr>
                    </a:solidFill>
                  </a:tcPr>
                </a:tc>
                <a:tc>
                  <a:txBody>
                    <a:bodyPr/>
                    <a:lstStyle/>
                    <a:p>
                      <a:pPr algn="ctr">
                        <a:spcAft>
                          <a:spcPts val="0"/>
                        </a:spcAft>
                      </a:pPr>
                      <a:r>
                        <a:rPr lang="zh-CN" sz="2200" b="1" kern="100" dirty="0">
                          <a:effectLst/>
                        </a:rPr>
                        <a:t>等待</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40000"/>
                        <a:lumOff val="60000"/>
                      </a:schemeClr>
                    </a:solidFill>
                  </a:tcPr>
                </a:tc>
                <a:tc>
                  <a:txBody>
                    <a:bodyPr/>
                    <a:lstStyle/>
                    <a:p>
                      <a:pPr algn="ctr">
                        <a:spcAft>
                          <a:spcPts val="0"/>
                        </a:spcAft>
                      </a:pPr>
                      <a:r>
                        <a:rPr lang="zh-CN" sz="2200" b="1" kern="100">
                          <a:effectLst/>
                        </a:rPr>
                        <a:t>•</a:t>
                      </a:r>
                      <a:endParaRPr lang="zh-CN" sz="2200" b="1" kern="10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40000"/>
                        <a:lumOff val="60000"/>
                      </a:schemeClr>
                    </a:solidFill>
                  </a:tcPr>
                </a:tc>
                <a:tc>
                  <a:txBody>
                    <a:bodyPr/>
                    <a:lstStyle/>
                    <a:p>
                      <a:pPr algn="ctr">
                        <a:spcAft>
                          <a:spcPts val="0"/>
                        </a:spcAft>
                      </a:pPr>
                      <a:r>
                        <a:rPr lang="zh-CN" sz="2200" b="1" kern="100" dirty="0">
                          <a:effectLst/>
                        </a:rPr>
                        <a:t>等待</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40000"/>
                        <a:lumOff val="60000"/>
                      </a:schemeClr>
                    </a:solidFill>
                  </a:tcPr>
                </a:tc>
                <a:extLst>
                  <a:ext uri="{0D108BD9-81ED-4DB2-BD59-A6C34878D82A}">
                    <a16:rowId xmlns:a16="http://schemas.microsoft.com/office/drawing/2014/main" val="10007"/>
                  </a:ext>
                </a:extLst>
              </a:tr>
              <a:tr h="285394">
                <a:tc>
                  <a:txBody>
                    <a:bodyPr/>
                    <a:lstStyle/>
                    <a:p>
                      <a:pPr algn="ctr">
                        <a:spcAft>
                          <a:spcPts val="0"/>
                        </a:spcAft>
                      </a:pPr>
                      <a:r>
                        <a:rPr lang="zh-CN" sz="2200" b="1" kern="100" dirty="0">
                          <a:effectLst/>
                        </a:rPr>
                        <a:t>•</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40000"/>
                        <a:lumOff val="60000"/>
                      </a:schemeClr>
                    </a:solidFill>
                  </a:tcPr>
                </a:tc>
                <a:tc>
                  <a:txBody>
                    <a:bodyPr/>
                    <a:lstStyle/>
                    <a:p>
                      <a:pPr algn="ctr">
                        <a:spcAft>
                          <a:spcPts val="0"/>
                        </a:spcAft>
                      </a:pPr>
                      <a:r>
                        <a:rPr lang="zh-CN" sz="2200" b="1" kern="100" dirty="0">
                          <a:effectLst/>
                        </a:rPr>
                        <a:t>等待</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40000"/>
                        <a:lumOff val="60000"/>
                      </a:schemeClr>
                    </a:solidFill>
                  </a:tcPr>
                </a:tc>
                <a:tc>
                  <a:txBody>
                    <a:bodyPr/>
                    <a:lstStyle/>
                    <a:p>
                      <a:pPr algn="ctr">
                        <a:spcAft>
                          <a:spcPts val="0"/>
                        </a:spcAft>
                      </a:pPr>
                      <a:r>
                        <a:rPr lang="en-US" sz="2200" b="1" kern="100">
                          <a:effectLst/>
                        </a:rPr>
                        <a:t>Unlock</a:t>
                      </a:r>
                      <a:endParaRPr lang="zh-CN" sz="2200" b="1" kern="10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40000"/>
                        <a:lumOff val="60000"/>
                      </a:schemeClr>
                    </a:solidFill>
                  </a:tcPr>
                </a:tc>
                <a:tc>
                  <a:txBody>
                    <a:bodyPr/>
                    <a:lstStyle/>
                    <a:p>
                      <a:pPr algn="ctr">
                        <a:spcAft>
                          <a:spcPts val="0"/>
                        </a:spcAft>
                      </a:pPr>
                      <a:r>
                        <a:rPr lang="zh-CN" sz="2200" b="1" kern="100" dirty="0">
                          <a:effectLst/>
                        </a:rPr>
                        <a:t>等待</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40000"/>
                        <a:lumOff val="60000"/>
                      </a:schemeClr>
                    </a:solidFill>
                  </a:tcPr>
                </a:tc>
                <a:extLst>
                  <a:ext uri="{0D108BD9-81ED-4DB2-BD59-A6C34878D82A}">
                    <a16:rowId xmlns:a16="http://schemas.microsoft.com/office/drawing/2014/main" val="10008"/>
                  </a:ext>
                </a:extLst>
              </a:tr>
              <a:tr h="285394">
                <a:tc>
                  <a:txBody>
                    <a:bodyPr/>
                    <a:lstStyle/>
                    <a:p>
                      <a:pPr algn="ctr">
                        <a:spcAft>
                          <a:spcPts val="0"/>
                        </a:spcAft>
                      </a:pPr>
                      <a:r>
                        <a:rPr lang="zh-CN" sz="2200" b="1" kern="100" dirty="0">
                          <a:effectLst/>
                        </a:rPr>
                        <a:t>•</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40000"/>
                        <a:lumOff val="60000"/>
                      </a:schemeClr>
                    </a:solidFill>
                  </a:tcPr>
                </a:tc>
                <a:tc>
                  <a:txBody>
                    <a:bodyPr/>
                    <a:lstStyle/>
                    <a:p>
                      <a:pPr algn="ctr">
                        <a:spcAft>
                          <a:spcPts val="0"/>
                        </a:spcAft>
                      </a:pPr>
                      <a:r>
                        <a:rPr lang="zh-CN" sz="2200" b="1" kern="100" dirty="0">
                          <a:effectLst/>
                        </a:rPr>
                        <a:t>等待</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40000"/>
                        <a:lumOff val="60000"/>
                      </a:schemeClr>
                    </a:solidFill>
                  </a:tcPr>
                </a:tc>
                <a:tc>
                  <a:txBody>
                    <a:bodyPr/>
                    <a:lstStyle/>
                    <a:p>
                      <a:pPr algn="ctr">
                        <a:spcAft>
                          <a:spcPts val="0"/>
                        </a:spcAft>
                      </a:pPr>
                      <a:r>
                        <a:rPr lang="zh-CN" sz="2200" b="1" kern="100" dirty="0">
                          <a:effectLst/>
                        </a:rPr>
                        <a:t>•</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40000"/>
                        <a:lumOff val="60000"/>
                      </a:schemeClr>
                    </a:solidFill>
                  </a:tcPr>
                </a:tc>
                <a:tc>
                  <a:txBody>
                    <a:bodyPr/>
                    <a:lstStyle/>
                    <a:p>
                      <a:pPr algn="ctr">
                        <a:spcAft>
                          <a:spcPts val="0"/>
                        </a:spcAft>
                      </a:pPr>
                      <a:r>
                        <a:rPr lang="en-US" sz="2200" b="1" kern="100" dirty="0">
                          <a:effectLst/>
                        </a:rPr>
                        <a:t>Lock R</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40000"/>
                        <a:lumOff val="60000"/>
                      </a:schemeClr>
                    </a:solidFill>
                  </a:tcPr>
                </a:tc>
                <a:extLst>
                  <a:ext uri="{0D108BD9-81ED-4DB2-BD59-A6C34878D82A}">
                    <a16:rowId xmlns:a16="http://schemas.microsoft.com/office/drawing/2014/main" val="10009"/>
                  </a:ext>
                </a:extLst>
              </a:tr>
              <a:tr h="856183">
                <a:tc>
                  <a:txBody>
                    <a:bodyPr/>
                    <a:lstStyle/>
                    <a:p>
                      <a:pPr algn="ctr">
                        <a:spcAft>
                          <a:spcPts val="0"/>
                        </a:spcAft>
                      </a:pP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spcAft>
                          <a:spcPts val="0"/>
                        </a:spcAft>
                      </a:pPr>
                      <a:r>
                        <a:rPr lang="zh-CN" sz="2200" b="1" kern="100" dirty="0">
                          <a:effectLst/>
                        </a:rPr>
                        <a:t>等待</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spcAft>
                          <a:spcPts val="0"/>
                        </a:spcAft>
                      </a:pPr>
                      <a:r>
                        <a:rPr lang="zh-CN" sz="2200" b="1" kern="100" dirty="0">
                          <a:effectLst/>
                        </a:rPr>
                        <a:t>•</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spcAft>
                          <a:spcPts val="0"/>
                        </a:spcAft>
                      </a:pPr>
                      <a:r>
                        <a:rPr lang="zh-CN" sz="2200" b="1" kern="100" dirty="0">
                          <a:effectLst/>
                        </a:rPr>
                        <a:t>•</a:t>
                      </a:r>
                      <a:endParaRPr lang="en-US" altLang="zh-CN" sz="2200" b="1" kern="100" dirty="0">
                        <a:effectLst/>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2200" b="1" kern="100" dirty="0">
                          <a:effectLst/>
                        </a:rPr>
                        <a:t>•</a:t>
                      </a:r>
                      <a:endParaRPr lang="en-US" altLang="zh-CN" sz="2200" b="1" kern="100" dirty="0">
                        <a:effectLst/>
                      </a:endParaRPr>
                    </a:p>
                    <a:p>
                      <a:pPr algn="ctr">
                        <a:spcAft>
                          <a:spcPts val="0"/>
                        </a:spcAft>
                      </a:pP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0010"/>
                  </a:ext>
                </a:extLst>
              </a:tr>
            </a:tbl>
          </a:graphicData>
        </a:graphic>
      </p:graphicFrame>
      <p:sp>
        <p:nvSpPr>
          <p:cNvPr id="8" name="文本框 7">
            <a:extLst>
              <a:ext uri="{FF2B5EF4-FFF2-40B4-BE49-F238E27FC236}">
                <a16:creationId xmlns:a16="http://schemas.microsoft.com/office/drawing/2014/main" id="{05C99A5A-D8B5-41F6-86EA-9A1681C78436}"/>
              </a:ext>
            </a:extLst>
          </p:cNvPr>
          <p:cNvSpPr txBox="1"/>
          <p:nvPr/>
        </p:nvSpPr>
        <p:spPr>
          <a:xfrm>
            <a:off x="203652" y="108254"/>
            <a:ext cx="4090051"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13.3 </a:t>
            </a:r>
            <a:r>
              <a:rPr lang="zh-CN" altLang="en-US" sz="2800" b="1" dirty="0">
                <a:latin typeface="微软雅黑 Light" panose="020B0502040204020203" pitchFamily="34" charset="-122"/>
                <a:ea typeface="微软雅黑 Light" panose="020B0502040204020203" pitchFamily="34" charset="-122"/>
              </a:rPr>
              <a:t>活锁和死锁</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5380245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13DBCAF-0022-4853-981D-2BDE0BC78AE3}"/>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B29E91E4-6B7C-4752-9C81-9DD9DFB187C5}"/>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2" name="文本框 1">
            <a:extLst>
              <a:ext uri="{FF2B5EF4-FFF2-40B4-BE49-F238E27FC236}">
                <a16:creationId xmlns:a16="http://schemas.microsoft.com/office/drawing/2014/main" id="{A948F545-B95F-4D04-9178-0AFF6E626D80}"/>
              </a:ext>
            </a:extLst>
          </p:cNvPr>
          <p:cNvSpPr txBox="1"/>
          <p:nvPr/>
        </p:nvSpPr>
        <p:spPr>
          <a:xfrm>
            <a:off x="673544" y="1310446"/>
            <a:ext cx="9823523" cy="2245487"/>
          </a:xfrm>
          <a:prstGeom prst="rect">
            <a:avLst/>
          </a:prstGeom>
          <a:noFill/>
        </p:spPr>
        <p:txBody>
          <a:bodyPr wrap="none" rtlCol="0">
            <a:spAutoFit/>
          </a:bodyPr>
          <a:lstStyle/>
          <a:p>
            <a:pPr>
              <a:lnSpc>
                <a:spcPct val="150000"/>
              </a:lnSpc>
            </a:pPr>
            <a:r>
              <a:rPr lang="zh-CN" altLang="en-US" sz="2400" dirty="0">
                <a:latin typeface="Microsoft YaHei Light" panose="020B0502040204020203" pitchFamily="34" charset="-122"/>
                <a:ea typeface="Microsoft YaHei Light" panose="020B0502040204020203" pitchFamily="34" charset="-122"/>
              </a:rPr>
              <a:t>避免活锁：采用先来先服务的策略</a:t>
            </a:r>
          </a:p>
          <a:p>
            <a:pPr>
              <a:lnSpc>
                <a:spcPct val="150000"/>
              </a:lnSpc>
            </a:pPr>
            <a:r>
              <a:rPr lang="en-US" altLang="zh-CN" sz="2400" dirty="0">
                <a:latin typeface="Microsoft YaHei Light" panose="020B0502040204020203" pitchFamily="34" charset="-122"/>
                <a:ea typeface="Microsoft YaHei Light" panose="020B0502040204020203" pitchFamily="34" charset="-122"/>
              </a:rPr>
              <a:t>   • </a:t>
            </a:r>
            <a:r>
              <a:rPr lang="zh-CN" altLang="en-US" sz="2400" dirty="0">
                <a:latin typeface="Microsoft YaHei Light" panose="020B0502040204020203" pitchFamily="34" charset="-122"/>
                <a:ea typeface="Microsoft YaHei Light" panose="020B0502040204020203" pitchFamily="34" charset="-122"/>
              </a:rPr>
              <a:t>当多个事务请求封锁同一数据对象时</a:t>
            </a:r>
          </a:p>
          <a:p>
            <a:pPr>
              <a:lnSpc>
                <a:spcPct val="150000"/>
              </a:lnSpc>
            </a:pPr>
            <a:r>
              <a:rPr lang="en-US" altLang="zh-CN" sz="2400" dirty="0">
                <a:latin typeface="Microsoft YaHei Light" panose="020B0502040204020203" pitchFamily="34" charset="-122"/>
                <a:ea typeface="Microsoft YaHei Light" panose="020B0502040204020203" pitchFamily="34" charset="-122"/>
              </a:rPr>
              <a:t>   • </a:t>
            </a:r>
            <a:r>
              <a:rPr lang="zh-CN" altLang="en-US" sz="2400" dirty="0">
                <a:latin typeface="Microsoft YaHei Light" panose="020B0502040204020203" pitchFamily="34" charset="-122"/>
                <a:ea typeface="Microsoft YaHei Light" panose="020B0502040204020203" pitchFamily="34" charset="-122"/>
              </a:rPr>
              <a:t>按请求封锁的先后次序对这些事务排队</a:t>
            </a:r>
          </a:p>
          <a:p>
            <a:pPr>
              <a:lnSpc>
                <a:spcPct val="150000"/>
              </a:lnSpc>
            </a:pPr>
            <a:r>
              <a:rPr lang="en-US" altLang="zh-CN" sz="2400" dirty="0">
                <a:latin typeface="Microsoft YaHei Light" panose="020B0502040204020203" pitchFamily="34" charset="-122"/>
                <a:ea typeface="Microsoft YaHei Light" panose="020B0502040204020203" pitchFamily="34" charset="-122"/>
              </a:rPr>
              <a:t>   • </a:t>
            </a:r>
            <a:r>
              <a:rPr lang="zh-CN" altLang="en-US" sz="2400" dirty="0">
                <a:latin typeface="Microsoft YaHei Light" panose="020B0502040204020203" pitchFamily="34" charset="-122"/>
                <a:ea typeface="Microsoft YaHei Light" panose="020B0502040204020203" pitchFamily="34" charset="-122"/>
              </a:rPr>
              <a:t>该数据对象上的锁一旦释放，首先批准申请队列中第一个事务获得锁</a:t>
            </a:r>
          </a:p>
        </p:txBody>
      </p:sp>
      <p:sp>
        <p:nvSpPr>
          <p:cNvPr id="6" name="文本框 5">
            <a:extLst>
              <a:ext uri="{FF2B5EF4-FFF2-40B4-BE49-F238E27FC236}">
                <a16:creationId xmlns:a16="http://schemas.microsoft.com/office/drawing/2014/main" id="{FDC0CFAE-CBCF-45D3-BD21-8E02478EE4E0}"/>
              </a:ext>
            </a:extLst>
          </p:cNvPr>
          <p:cNvSpPr txBox="1"/>
          <p:nvPr/>
        </p:nvSpPr>
        <p:spPr>
          <a:xfrm>
            <a:off x="203652" y="108254"/>
            <a:ext cx="4090051"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13.3 </a:t>
            </a:r>
            <a:r>
              <a:rPr lang="zh-CN" altLang="en-US" sz="2800" b="1" dirty="0">
                <a:latin typeface="微软雅黑 Light" panose="020B0502040204020203" pitchFamily="34" charset="-122"/>
                <a:ea typeface="微软雅黑 Light" panose="020B0502040204020203" pitchFamily="34" charset="-122"/>
              </a:rPr>
              <a:t>活锁和死锁</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4963079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45D1F19-AD76-494C-9EFD-E1FBF176B1C7}"/>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1781EDD2-AB42-49F5-BC09-60A16042E9E1}"/>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7" name="Rectangle 10">
            <a:extLst>
              <a:ext uri="{FF2B5EF4-FFF2-40B4-BE49-F238E27FC236}">
                <a16:creationId xmlns:a16="http://schemas.microsoft.com/office/drawing/2014/main" id="{50A8D78B-636A-432C-8767-B7D8730E7D5E}"/>
              </a:ext>
            </a:extLst>
          </p:cNvPr>
          <p:cNvSpPr txBox="1">
            <a:spLocks noChangeArrowheads="1"/>
          </p:cNvSpPr>
          <p:nvPr/>
        </p:nvSpPr>
        <p:spPr>
          <a:xfrm>
            <a:off x="632691" y="1293091"/>
            <a:ext cx="5768109" cy="45825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pPr>
            <a:r>
              <a:rPr lang="zh-CN" altLang="en-US" sz="2400" dirty="0">
                <a:latin typeface="Microsoft YaHei Light" panose="020B0502040204020203" pitchFamily="34" charset="-122"/>
                <a:ea typeface="Microsoft YaHei Light" panose="020B0502040204020203" pitchFamily="34" charset="-122"/>
              </a:rPr>
              <a:t>事务</a:t>
            </a:r>
            <a:r>
              <a:rPr lang="en-US" altLang="zh-CN" sz="2400" dirty="0">
                <a:latin typeface="Microsoft YaHei Light" panose="020B0502040204020203" pitchFamily="34" charset="-122"/>
                <a:ea typeface="Microsoft YaHei Light" panose="020B0502040204020203" pitchFamily="34" charset="-122"/>
              </a:rPr>
              <a:t>T</a:t>
            </a:r>
            <a:r>
              <a:rPr lang="en-US" altLang="zh-CN" sz="2400" baseline="-25000" dirty="0">
                <a:latin typeface="Microsoft YaHei Light" panose="020B0502040204020203" pitchFamily="34" charset="-122"/>
                <a:ea typeface="Microsoft YaHei Light" panose="020B0502040204020203" pitchFamily="34" charset="-122"/>
              </a:rPr>
              <a:t>1</a:t>
            </a:r>
            <a:r>
              <a:rPr lang="zh-CN" altLang="en-US" sz="2400" dirty="0">
                <a:latin typeface="Microsoft YaHei Light" panose="020B0502040204020203" pitchFamily="34" charset="-122"/>
                <a:ea typeface="Microsoft YaHei Light" panose="020B0502040204020203" pitchFamily="34" charset="-122"/>
              </a:rPr>
              <a:t>封锁了数据</a:t>
            </a:r>
            <a:r>
              <a:rPr lang="en-US" altLang="zh-CN" sz="2400" dirty="0">
                <a:latin typeface="Microsoft YaHei Light" panose="020B0502040204020203" pitchFamily="34" charset="-122"/>
                <a:ea typeface="Microsoft YaHei Light" panose="020B0502040204020203" pitchFamily="34" charset="-122"/>
              </a:rPr>
              <a:t>R</a:t>
            </a:r>
            <a:r>
              <a:rPr lang="en-US" altLang="zh-CN" sz="2400" baseline="-25000" dirty="0">
                <a:latin typeface="Microsoft YaHei Light" panose="020B0502040204020203" pitchFamily="34" charset="-122"/>
                <a:ea typeface="Microsoft YaHei Light" panose="020B0502040204020203" pitchFamily="34" charset="-122"/>
              </a:rPr>
              <a:t>1</a:t>
            </a:r>
          </a:p>
          <a:p>
            <a:pPr>
              <a:lnSpc>
                <a:spcPct val="130000"/>
              </a:lnSpc>
            </a:pPr>
            <a:r>
              <a:rPr lang="en-US" altLang="zh-CN" sz="2400" dirty="0">
                <a:latin typeface="Microsoft YaHei Light" panose="020B0502040204020203" pitchFamily="34" charset="-122"/>
                <a:ea typeface="Microsoft YaHei Light" panose="020B0502040204020203" pitchFamily="34" charset="-122"/>
              </a:rPr>
              <a:t>T</a:t>
            </a:r>
            <a:r>
              <a:rPr lang="en-US" altLang="zh-CN" sz="2400" baseline="-25000" dirty="0">
                <a:latin typeface="Microsoft YaHei Light" panose="020B0502040204020203" pitchFamily="34" charset="-122"/>
                <a:ea typeface="Microsoft YaHei Light" panose="020B0502040204020203" pitchFamily="34" charset="-122"/>
              </a:rPr>
              <a:t>2</a:t>
            </a:r>
            <a:r>
              <a:rPr lang="zh-CN" altLang="en-US" sz="2400" dirty="0">
                <a:latin typeface="Microsoft YaHei Light" panose="020B0502040204020203" pitchFamily="34" charset="-122"/>
                <a:ea typeface="Microsoft YaHei Light" panose="020B0502040204020203" pitchFamily="34" charset="-122"/>
              </a:rPr>
              <a:t>封锁了数据</a:t>
            </a:r>
            <a:r>
              <a:rPr lang="en-US" altLang="zh-CN" sz="2400" dirty="0">
                <a:latin typeface="Microsoft YaHei Light" panose="020B0502040204020203" pitchFamily="34" charset="-122"/>
                <a:ea typeface="Microsoft YaHei Light" panose="020B0502040204020203" pitchFamily="34" charset="-122"/>
              </a:rPr>
              <a:t>R</a:t>
            </a:r>
            <a:r>
              <a:rPr lang="en-US" altLang="zh-CN" sz="2400" baseline="-25000" dirty="0">
                <a:latin typeface="Microsoft YaHei Light" panose="020B0502040204020203" pitchFamily="34" charset="-122"/>
                <a:ea typeface="Microsoft YaHei Light" panose="020B0502040204020203" pitchFamily="34" charset="-122"/>
              </a:rPr>
              <a:t>2</a:t>
            </a:r>
          </a:p>
          <a:p>
            <a:pPr>
              <a:lnSpc>
                <a:spcPct val="130000"/>
              </a:lnSpc>
            </a:pPr>
            <a:r>
              <a:rPr lang="en-US" altLang="zh-CN" sz="2400" dirty="0">
                <a:latin typeface="Microsoft YaHei Light" panose="020B0502040204020203" pitchFamily="34" charset="-122"/>
                <a:ea typeface="Microsoft YaHei Light" panose="020B0502040204020203" pitchFamily="34" charset="-122"/>
              </a:rPr>
              <a:t>T</a:t>
            </a:r>
            <a:r>
              <a:rPr lang="en-US" altLang="zh-CN" sz="2400" baseline="-25000" dirty="0">
                <a:latin typeface="Microsoft YaHei Light" panose="020B0502040204020203" pitchFamily="34" charset="-122"/>
                <a:ea typeface="Microsoft YaHei Light" panose="020B0502040204020203" pitchFamily="34" charset="-122"/>
              </a:rPr>
              <a:t>1</a:t>
            </a:r>
            <a:r>
              <a:rPr lang="zh-CN" altLang="en-US" sz="2400" dirty="0">
                <a:latin typeface="Microsoft YaHei Light" panose="020B0502040204020203" pitchFamily="34" charset="-122"/>
                <a:ea typeface="Microsoft YaHei Light" panose="020B0502040204020203" pitchFamily="34" charset="-122"/>
              </a:rPr>
              <a:t>又请求封锁</a:t>
            </a:r>
            <a:r>
              <a:rPr lang="en-US" altLang="zh-CN" sz="2400" dirty="0">
                <a:latin typeface="Microsoft YaHei Light" panose="020B0502040204020203" pitchFamily="34" charset="-122"/>
                <a:ea typeface="Microsoft YaHei Light" panose="020B0502040204020203" pitchFamily="34" charset="-122"/>
              </a:rPr>
              <a:t>R</a:t>
            </a:r>
            <a:r>
              <a:rPr lang="en-US" altLang="zh-CN" sz="2400" baseline="-25000" dirty="0">
                <a:latin typeface="Microsoft YaHei Light" panose="020B0502040204020203" pitchFamily="34" charset="-122"/>
                <a:ea typeface="Microsoft YaHei Light" panose="020B0502040204020203" pitchFamily="34" charset="-122"/>
              </a:rPr>
              <a:t>2</a:t>
            </a:r>
            <a:r>
              <a:rPr lang="zh-CN" altLang="en-US" sz="2400" dirty="0">
                <a:latin typeface="Microsoft YaHei Light" panose="020B0502040204020203" pitchFamily="34" charset="-122"/>
                <a:ea typeface="Microsoft YaHei Light" panose="020B0502040204020203" pitchFamily="34" charset="-122"/>
              </a:rPr>
              <a:t>，因</a:t>
            </a:r>
            <a:r>
              <a:rPr lang="en-US" altLang="zh-CN" sz="2400" dirty="0">
                <a:latin typeface="Microsoft YaHei Light" panose="020B0502040204020203" pitchFamily="34" charset="-122"/>
                <a:ea typeface="Microsoft YaHei Light" panose="020B0502040204020203" pitchFamily="34" charset="-122"/>
              </a:rPr>
              <a:t>T</a:t>
            </a:r>
            <a:r>
              <a:rPr lang="en-US" altLang="zh-CN" sz="2400" baseline="-25000" dirty="0">
                <a:latin typeface="Microsoft YaHei Light" panose="020B0502040204020203" pitchFamily="34" charset="-122"/>
                <a:ea typeface="Microsoft YaHei Light" panose="020B0502040204020203" pitchFamily="34" charset="-122"/>
              </a:rPr>
              <a:t>2</a:t>
            </a:r>
            <a:r>
              <a:rPr lang="zh-CN" altLang="en-US" sz="2400" dirty="0">
                <a:latin typeface="Microsoft YaHei Light" panose="020B0502040204020203" pitchFamily="34" charset="-122"/>
                <a:ea typeface="Microsoft YaHei Light" panose="020B0502040204020203" pitchFamily="34" charset="-122"/>
              </a:rPr>
              <a:t>已封锁了</a:t>
            </a:r>
            <a:r>
              <a:rPr lang="en-US" altLang="zh-CN" sz="2400" dirty="0">
                <a:latin typeface="Microsoft YaHei Light" panose="020B0502040204020203" pitchFamily="34" charset="-122"/>
                <a:ea typeface="Microsoft YaHei Light" panose="020B0502040204020203" pitchFamily="34" charset="-122"/>
              </a:rPr>
              <a:t>R</a:t>
            </a:r>
            <a:r>
              <a:rPr lang="en-US" altLang="zh-CN" sz="2400" baseline="-25000" dirty="0">
                <a:latin typeface="Microsoft YaHei Light" panose="020B0502040204020203" pitchFamily="34" charset="-122"/>
                <a:ea typeface="Microsoft YaHei Light" panose="020B0502040204020203" pitchFamily="34" charset="-122"/>
              </a:rPr>
              <a:t>2</a:t>
            </a:r>
            <a:r>
              <a:rPr lang="zh-CN" altLang="en-US" sz="2400" dirty="0">
                <a:latin typeface="Microsoft YaHei Light" panose="020B0502040204020203" pitchFamily="34" charset="-122"/>
                <a:ea typeface="Microsoft YaHei Light" panose="020B0502040204020203" pitchFamily="34" charset="-122"/>
              </a:rPr>
              <a:t>，于是</a:t>
            </a:r>
            <a:r>
              <a:rPr lang="en-US" altLang="zh-CN" sz="2400" dirty="0">
                <a:latin typeface="Microsoft YaHei Light" panose="020B0502040204020203" pitchFamily="34" charset="-122"/>
                <a:ea typeface="Microsoft YaHei Light" panose="020B0502040204020203" pitchFamily="34" charset="-122"/>
              </a:rPr>
              <a:t>T</a:t>
            </a:r>
            <a:r>
              <a:rPr lang="en-US" altLang="zh-CN" sz="2400" baseline="-25000" dirty="0">
                <a:latin typeface="Microsoft YaHei Light" panose="020B0502040204020203" pitchFamily="34" charset="-122"/>
                <a:ea typeface="Microsoft YaHei Light" panose="020B0502040204020203" pitchFamily="34" charset="-122"/>
              </a:rPr>
              <a:t>1</a:t>
            </a:r>
            <a:r>
              <a:rPr lang="zh-CN" altLang="en-US" sz="2400" dirty="0">
                <a:latin typeface="Microsoft YaHei Light" panose="020B0502040204020203" pitchFamily="34" charset="-122"/>
                <a:ea typeface="Microsoft YaHei Light" panose="020B0502040204020203" pitchFamily="34" charset="-122"/>
              </a:rPr>
              <a:t>等待</a:t>
            </a:r>
            <a:r>
              <a:rPr lang="en-US" altLang="zh-CN" sz="2400" dirty="0">
                <a:latin typeface="Microsoft YaHei Light" panose="020B0502040204020203" pitchFamily="34" charset="-122"/>
                <a:ea typeface="Microsoft YaHei Light" panose="020B0502040204020203" pitchFamily="34" charset="-122"/>
              </a:rPr>
              <a:t>T</a:t>
            </a:r>
            <a:r>
              <a:rPr lang="en-US" altLang="zh-CN" sz="2400" baseline="-25000" dirty="0">
                <a:latin typeface="Microsoft YaHei Light" panose="020B0502040204020203" pitchFamily="34" charset="-122"/>
                <a:ea typeface="Microsoft YaHei Light" panose="020B0502040204020203" pitchFamily="34" charset="-122"/>
              </a:rPr>
              <a:t>2</a:t>
            </a:r>
            <a:r>
              <a:rPr lang="zh-CN" altLang="en-US" sz="2400" dirty="0">
                <a:latin typeface="Microsoft YaHei Light" panose="020B0502040204020203" pitchFamily="34" charset="-122"/>
                <a:ea typeface="Microsoft YaHei Light" panose="020B0502040204020203" pitchFamily="34" charset="-122"/>
              </a:rPr>
              <a:t>释放</a:t>
            </a:r>
            <a:r>
              <a:rPr lang="en-US" altLang="zh-CN" sz="2400" dirty="0">
                <a:latin typeface="Microsoft YaHei Light" panose="020B0502040204020203" pitchFamily="34" charset="-122"/>
                <a:ea typeface="Microsoft YaHei Light" panose="020B0502040204020203" pitchFamily="34" charset="-122"/>
              </a:rPr>
              <a:t>R</a:t>
            </a:r>
            <a:r>
              <a:rPr lang="en-US" altLang="zh-CN" sz="2400" baseline="-25000" dirty="0">
                <a:latin typeface="Microsoft YaHei Light" panose="020B0502040204020203" pitchFamily="34" charset="-122"/>
                <a:ea typeface="Microsoft YaHei Light" panose="020B0502040204020203" pitchFamily="34" charset="-122"/>
              </a:rPr>
              <a:t>2</a:t>
            </a:r>
            <a:r>
              <a:rPr lang="zh-CN" altLang="en-US" sz="2400" dirty="0">
                <a:latin typeface="Microsoft YaHei Light" panose="020B0502040204020203" pitchFamily="34" charset="-122"/>
                <a:ea typeface="Microsoft YaHei Light" panose="020B0502040204020203" pitchFamily="34" charset="-122"/>
              </a:rPr>
              <a:t>上的锁</a:t>
            </a:r>
          </a:p>
          <a:p>
            <a:pPr>
              <a:lnSpc>
                <a:spcPct val="130000"/>
              </a:lnSpc>
            </a:pPr>
            <a:r>
              <a:rPr lang="zh-CN" altLang="en-US" sz="2400" dirty="0">
                <a:latin typeface="Microsoft YaHei Light" panose="020B0502040204020203" pitchFamily="34" charset="-122"/>
                <a:ea typeface="Microsoft YaHei Light" panose="020B0502040204020203" pitchFamily="34" charset="-122"/>
              </a:rPr>
              <a:t>接着</a:t>
            </a:r>
            <a:r>
              <a:rPr lang="en-US" altLang="zh-CN" sz="2400" dirty="0">
                <a:latin typeface="Microsoft YaHei Light" panose="020B0502040204020203" pitchFamily="34" charset="-122"/>
                <a:ea typeface="Microsoft YaHei Light" panose="020B0502040204020203" pitchFamily="34" charset="-122"/>
              </a:rPr>
              <a:t>T</a:t>
            </a:r>
            <a:r>
              <a:rPr lang="en-US" altLang="zh-CN" sz="2400" baseline="-25000" dirty="0">
                <a:latin typeface="Microsoft YaHei Light" panose="020B0502040204020203" pitchFamily="34" charset="-122"/>
                <a:ea typeface="Microsoft YaHei Light" panose="020B0502040204020203" pitchFamily="34" charset="-122"/>
              </a:rPr>
              <a:t>2</a:t>
            </a:r>
            <a:r>
              <a:rPr lang="zh-CN" altLang="en-US" sz="2400" dirty="0">
                <a:latin typeface="Microsoft YaHei Light" panose="020B0502040204020203" pitchFamily="34" charset="-122"/>
                <a:ea typeface="Microsoft YaHei Light" panose="020B0502040204020203" pitchFamily="34" charset="-122"/>
              </a:rPr>
              <a:t>又申请封锁</a:t>
            </a:r>
            <a:r>
              <a:rPr lang="en-US" altLang="zh-CN" sz="2400" dirty="0">
                <a:latin typeface="Microsoft YaHei Light" panose="020B0502040204020203" pitchFamily="34" charset="-122"/>
                <a:ea typeface="Microsoft YaHei Light" panose="020B0502040204020203" pitchFamily="34" charset="-122"/>
              </a:rPr>
              <a:t>R</a:t>
            </a:r>
            <a:r>
              <a:rPr lang="en-US" altLang="zh-CN" sz="2400" baseline="-25000" dirty="0">
                <a:latin typeface="Microsoft YaHei Light" panose="020B0502040204020203" pitchFamily="34" charset="-122"/>
                <a:ea typeface="Microsoft YaHei Light" panose="020B0502040204020203" pitchFamily="34" charset="-122"/>
              </a:rPr>
              <a:t>1</a:t>
            </a:r>
            <a:r>
              <a:rPr lang="zh-CN" altLang="en-US" sz="2400" dirty="0">
                <a:latin typeface="Microsoft YaHei Light" panose="020B0502040204020203" pitchFamily="34" charset="-122"/>
                <a:ea typeface="Microsoft YaHei Light" panose="020B0502040204020203" pitchFamily="34" charset="-122"/>
              </a:rPr>
              <a:t>，因</a:t>
            </a:r>
            <a:r>
              <a:rPr lang="en-US" altLang="zh-CN" sz="2400" dirty="0">
                <a:latin typeface="Microsoft YaHei Light" panose="020B0502040204020203" pitchFamily="34" charset="-122"/>
                <a:ea typeface="Microsoft YaHei Light" panose="020B0502040204020203" pitchFamily="34" charset="-122"/>
              </a:rPr>
              <a:t>T</a:t>
            </a:r>
            <a:r>
              <a:rPr lang="en-US" altLang="zh-CN" sz="2400" baseline="-25000" dirty="0">
                <a:latin typeface="Microsoft YaHei Light" panose="020B0502040204020203" pitchFamily="34" charset="-122"/>
                <a:ea typeface="Microsoft YaHei Light" panose="020B0502040204020203" pitchFamily="34" charset="-122"/>
              </a:rPr>
              <a:t>1</a:t>
            </a:r>
            <a:r>
              <a:rPr lang="zh-CN" altLang="en-US" sz="2400" dirty="0">
                <a:latin typeface="Microsoft YaHei Light" panose="020B0502040204020203" pitchFamily="34" charset="-122"/>
                <a:ea typeface="Microsoft YaHei Light" panose="020B0502040204020203" pitchFamily="34" charset="-122"/>
              </a:rPr>
              <a:t>已封锁了</a:t>
            </a:r>
            <a:r>
              <a:rPr lang="en-US" altLang="zh-CN" sz="2400" dirty="0">
                <a:latin typeface="Microsoft YaHei Light" panose="020B0502040204020203" pitchFamily="34" charset="-122"/>
                <a:ea typeface="Microsoft YaHei Light" panose="020B0502040204020203" pitchFamily="34" charset="-122"/>
              </a:rPr>
              <a:t>R</a:t>
            </a:r>
            <a:r>
              <a:rPr lang="en-US" altLang="zh-CN" sz="2400" baseline="-25000" dirty="0">
                <a:latin typeface="Microsoft YaHei Light" panose="020B0502040204020203" pitchFamily="34" charset="-122"/>
                <a:ea typeface="Microsoft YaHei Light" panose="020B0502040204020203" pitchFamily="34" charset="-122"/>
              </a:rPr>
              <a:t>1</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T</a:t>
            </a:r>
            <a:r>
              <a:rPr lang="en-US" altLang="zh-CN" sz="2400" baseline="-25000" dirty="0">
                <a:latin typeface="Microsoft YaHei Light" panose="020B0502040204020203" pitchFamily="34" charset="-122"/>
                <a:ea typeface="Microsoft YaHei Light" panose="020B0502040204020203" pitchFamily="34" charset="-122"/>
              </a:rPr>
              <a:t>2</a:t>
            </a:r>
            <a:r>
              <a:rPr lang="zh-CN" altLang="en-US" sz="2400" dirty="0">
                <a:latin typeface="Microsoft YaHei Light" panose="020B0502040204020203" pitchFamily="34" charset="-122"/>
                <a:ea typeface="Microsoft YaHei Light" panose="020B0502040204020203" pitchFamily="34" charset="-122"/>
              </a:rPr>
              <a:t>也只能等待</a:t>
            </a:r>
            <a:r>
              <a:rPr lang="en-US" altLang="zh-CN" sz="2400" dirty="0">
                <a:latin typeface="Microsoft YaHei Light" panose="020B0502040204020203" pitchFamily="34" charset="-122"/>
                <a:ea typeface="Microsoft YaHei Light" panose="020B0502040204020203" pitchFamily="34" charset="-122"/>
              </a:rPr>
              <a:t>T</a:t>
            </a:r>
            <a:r>
              <a:rPr lang="en-US" altLang="zh-CN" sz="2400" baseline="-25000" dirty="0">
                <a:latin typeface="Microsoft YaHei Light" panose="020B0502040204020203" pitchFamily="34" charset="-122"/>
                <a:ea typeface="Microsoft YaHei Light" panose="020B0502040204020203" pitchFamily="34" charset="-122"/>
              </a:rPr>
              <a:t>1</a:t>
            </a:r>
            <a:r>
              <a:rPr lang="zh-CN" altLang="en-US" sz="2400" dirty="0">
                <a:latin typeface="Microsoft YaHei Light" panose="020B0502040204020203" pitchFamily="34" charset="-122"/>
                <a:ea typeface="Microsoft YaHei Light" panose="020B0502040204020203" pitchFamily="34" charset="-122"/>
              </a:rPr>
              <a:t>释放</a:t>
            </a:r>
            <a:r>
              <a:rPr lang="en-US" altLang="zh-CN" sz="2400" dirty="0">
                <a:latin typeface="Microsoft YaHei Light" panose="020B0502040204020203" pitchFamily="34" charset="-122"/>
                <a:ea typeface="Microsoft YaHei Light" panose="020B0502040204020203" pitchFamily="34" charset="-122"/>
              </a:rPr>
              <a:t>R</a:t>
            </a:r>
            <a:r>
              <a:rPr lang="en-US" altLang="zh-CN" sz="2400" baseline="-25000" dirty="0">
                <a:latin typeface="Microsoft YaHei Light" panose="020B0502040204020203" pitchFamily="34" charset="-122"/>
                <a:ea typeface="Microsoft YaHei Light" panose="020B0502040204020203" pitchFamily="34" charset="-122"/>
              </a:rPr>
              <a:t>1</a:t>
            </a:r>
            <a:r>
              <a:rPr lang="zh-CN" altLang="en-US" sz="2400" dirty="0">
                <a:latin typeface="Microsoft YaHei Light" panose="020B0502040204020203" pitchFamily="34" charset="-122"/>
                <a:ea typeface="Microsoft YaHei Light" panose="020B0502040204020203" pitchFamily="34" charset="-122"/>
              </a:rPr>
              <a:t>上的锁</a:t>
            </a:r>
          </a:p>
          <a:p>
            <a:pPr>
              <a:lnSpc>
                <a:spcPct val="130000"/>
              </a:lnSpc>
            </a:pPr>
            <a:r>
              <a:rPr lang="zh-CN" altLang="en-US" sz="2400" dirty="0">
                <a:latin typeface="Microsoft YaHei Light" panose="020B0502040204020203" pitchFamily="34" charset="-122"/>
                <a:ea typeface="Microsoft YaHei Light" panose="020B0502040204020203" pitchFamily="34" charset="-122"/>
              </a:rPr>
              <a:t>这样</a:t>
            </a:r>
            <a:r>
              <a:rPr lang="en-US" altLang="zh-CN" sz="2400" dirty="0">
                <a:latin typeface="Microsoft YaHei Light" panose="020B0502040204020203" pitchFamily="34" charset="-122"/>
                <a:ea typeface="Microsoft YaHei Light" panose="020B0502040204020203" pitchFamily="34" charset="-122"/>
              </a:rPr>
              <a:t>T</a:t>
            </a:r>
            <a:r>
              <a:rPr lang="en-US" altLang="zh-CN" sz="2400" baseline="-25000" dirty="0">
                <a:latin typeface="Microsoft YaHei Light" panose="020B0502040204020203" pitchFamily="34" charset="-122"/>
                <a:ea typeface="Microsoft YaHei Light" panose="020B0502040204020203" pitchFamily="34" charset="-122"/>
              </a:rPr>
              <a:t>1</a:t>
            </a:r>
            <a:r>
              <a:rPr lang="zh-CN" altLang="en-US" sz="2400" dirty="0">
                <a:latin typeface="Microsoft YaHei Light" panose="020B0502040204020203" pitchFamily="34" charset="-122"/>
                <a:ea typeface="Microsoft YaHei Light" panose="020B0502040204020203" pitchFamily="34" charset="-122"/>
              </a:rPr>
              <a:t>在等待</a:t>
            </a:r>
            <a:r>
              <a:rPr lang="en-US" altLang="zh-CN" sz="2400" dirty="0">
                <a:latin typeface="Microsoft YaHei Light" panose="020B0502040204020203" pitchFamily="34" charset="-122"/>
                <a:ea typeface="Microsoft YaHei Light" panose="020B0502040204020203" pitchFamily="34" charset="-122"/>
              </a:rPr>
              <a:t>T</a:t>
            </a:r>
            <a:r>
              <a:rPr lang="en-US" altLang="zh-CN" sz="2400" baseline="-25000" dirty="0">
                <a:latin typeface="Microsoft YaHei Light" panose="020B0502040204020203" pitchFamily="34" charset="-122"/>
                <a:ea typeface="Microsoft YaHei Light" panose="020B0502040204020203" pitchFamily="34" charset="-122"/>
              </a:rPr>
              <a:t>2</a:t>
            </a:r>
            <a:r>
              <a:rPr lang="zh-CN" altLang="en-US" sz="2400" dirty="0">
                <a:latin typeface="Microsoft YaHei Light" panose="020B0502040204020203" pitchFamily="34" charset="-122"/>
                <a:ea typeface="Microsoft YaHei Light" panose="020B0502040204020203" pitchFamily="34" charset="-122"/>
              </a:rPr>
              <a:t>，而</a:t>
            </a:r>
            <a:r>
              <a:rPr lang="en-US" altLang="zh-CN" sz="2400" dirty="0">
                <a:latin typeface="Microsoft YaHei Light" panose="020B0502040204020203" pitchFamily="34" charset="-122"/>
                <a:ea typeface="Microsoft YaHei Light" panose="020B0502040204020203" pitchFamily="34" charset="-122"/>
              </a:rPr>
              <a:t>T</a:t>
            </a:r>
            <a:r>
              <a:rPr lang="en-US" altLang="zh-CN" sz="2400" baseline="-25000" dirty="0">
                <a:latin typeface="Microsoft YaHei Light" panose="020B0502040204020203" pitchFamily="34" charset="-122"/>
                <a:ea typeface="Microsoft YaHei Light" panose="020B0502040204020203" pitchFamily="34" charset="-122"/>
              </a:rPr>
              <a:t>2</a:t>
            </a:r>
            <a:r>
              <a:rPr lang="zh-CN" altLang="en-US" sz="2400" dirty="0">
                <a:latin typeface="Microsoft YaHei Light" panose="020B0502040204020203" pitchFamily="34" charset="-122"/>
                <a:ea typeface="Microsoft YaHei Light" panose="020B0502040204020203" pitchFamily="34" charset="-122"/>
              </a:rPr>
              <a:t>又在等待</a:t>
            </a:r>
            <a:r>
              <a:rPr lang="en-US" altLang="zh-CN" sz="2400" dirty="0">
                <a:latin typeface="Microsoft YaHei Light" panose="020B0502040204020203" pitchFamily="34" charset="-122"/>
                <a:ea typeface="Microsoft YaHei Light" panose="020B0502040204020203" pitchFamily="34" charset="-122"/>
              </a:rPr>
              <a:t>T</a:t>
            </a:r>
            <a:r>
              <a:rPr lang="en-US" altLang="zh-CN" sz="2400" baseline="-25000" dirty="0">
                <a:latin typeface="Microsoft YaHei Light" panose="020B0502040204020203" pitchFamily="34" charset="-122"/>
                <a:ea typeface="Microsoft YaHei Light" panose="020B0502040204020203" pitchFamily="34" charset="-122"/>
              </a:rPr>
              <a:t>1</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T</a:t>
            </a:r>
            <a:r>
              <a:rPr lang="en-US" altLang="zh-CN" sz="2400" baseline="-25000" dirty="0">
                <a:latin typeface="Microsoft YaHei Light" panose="020B0502040204020203" pitchFamily="34" charset="-122"/>
                <a:ea typeface="Microsoft YaHei Light" panose="020B0502040204020203" pitchFamily="34" charset="-122"/>
              </a:rPr>
              <a:t>1</a:t>
            </a:r>
            <a:r>
              <a:rPr lang="zh-CN" altLang="en-US" sz="2400" dirty="0">
                <a:latin typeface="Microsoft YaHei Light" panose="020B0502040204020203" pitchFamily="34" charset="-122"/>
                <a:ea typeface="Microsoft YaHei Light" panose="020B0502040204020203" pitchFamily="34" charset="-122"/>
              </a:rPr>
              <a:t>和</a:t>
            </a:r>
            <a:r>
              <a:rPr lang="en-US" altLang="zh-CN" sz="2400" dirty="0">
                <a:latin typeface="Microsoft YaHei Light" panose="020B0502040204020203" pitchFamily="34" charset="-122"/>
                <a:ea typeface="Microsoft YaHei Light" panose="020B0502040204020203" pitchFamily="34" charset="-122"/>
              </a:rPr>
              <a:t>T</a:t>
            </a:r>
            <a:r>
              <a:rPr lang="en-US" altLang="zh-CN" sz="2400" baseline="-25000" dirty="0">
                <a:latin typeface="Microsoft YaHei Light" panose="020B0502040204020203" pitchFamily="34" charset="-122"/>
                <a:ea typeface="Microsoft YaHei Light" panose="020B0502040204020203" pitchFamily="34" charset="-122"/>
              </a:rPr>
              <a:t>2</a:t>
            </a:r>
            <a:r>
              <a:rPr lang="zh-CN" altLang="en-US" sz="2400" dirty="0">
                <a:latin typeface="Microsoft YaHei Light" panose="020B0502040204020203" pitchFamily="34" charset="-122"/>
                <a:ea typeface="Microsoft YaHei Light" panose="020B0502040204020203" pitchFamily="34" charset="-122"/>
              </a:rPr>
              <a:t>两个事务永远不能结束，形成</a:t>
            </a:r>
            <a:r>
              <a:rPr lang="zh-CN" altLang="en-US" sz="2400" dirty="0">
                <a:solidFill>
                  <a:srgbClr val="FF00FF"/>
                </a:solidFill>
                <a:latin typeface="Microsoft YaHei Light" panose="020B0502040204020203" pitchFamily="34" charset="-122"/>
                <a:ea typeface="Microsoft YaHei Light" panose="020B0502040204020203" pitchFamily="34" charset="-122"/>
              </a:rPr>
              <a:t>死锁</a:t>
            </a:r>
            <a:r>
              <a:rPr lang="zh-CN" altLang="en-US" sz="2400" dirty="0">
                <a:latin typeface="Microsoft YaHei Light" panose="020B0502040204020203" pitchFamily="34" charset="-122"/>
                <a:ea typeface="Microsoft YaHei Light" panose="020B0502040204020203" pitchFamily="34" charset="-122"/>
              </a:rPr>
              <a:t> </a:t>
            </a:r>
          </a:p>
        </p:txBody>
      </p:sp>
      <p:sp>
        <p:nvSpPr>
          <p:cNvPr id="8" name="文本框 7">
            <a:extLst>
              <a:ext uri="{FF2B5EF4-FFF2-40B4-BE49-F238E27FC236}">
                <a16:creationId xmlns:a16="http://schemas.microsoft.com/office/drawing/2014/main" id="{49029D8A-D2EA-4175-AB44-82000AB780FE}"/>
              </a:ext>
            </a:extLst>
          </p:cNvPr>
          <p:cNvSpPr txBox="1"/>
          <p:nvPr/>
        </p:nvSpPr>
        <p:spPr>
          <a:xfrm>
            <a:off x="203652" y="108254"/>
            <a:ext cx="4090051"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13.3 </a:t>
            </a:r>
            <a:r>
              <a:rPr lang="zh-CN" altLang="en-US" sz="2800" b="1" dirty="0">
                <a:latin typeface="微软雅黑 Light" panose="020B0502040204020203" pitchFamily="34" charset="-122"/>
                <a:ea typeface="微软雅黑 Light" panose="020B0502040204020203" pitchFamily="34" charset="-122"/>
              </a:rPr>
              <a:t>活锁和死锁</a:t>
            </a:r>
            <a:endParaRPr lang="en-US" altLang="zh-CN" sz="2800" b="1" dirty="0">
              <a:latin typeface="微软雅黑 Light" panose="020B0502040204020203" pitchFamily="34" charset="-122"/>
              <a:ea typeface="微软雅黑 Light" panose="020B0502040204020203" pitchFamily="34" charset="-122"/>
            </a:endParaRPr>
          </a:p>
        </p:txBody>
      </p:sp>
      <p:sp>
        <p:nvSpPr>
          <p:cNvPr id="2" name="文本框 1">
            <a:extLst>
              <a:ext uri="{FF2B5EF4-FFF2-40B4-BE49-F238E27FC236}">
                <a16:creationId xmlns:a16="http://schemas.microsoft.com/office/drawing/2014/main" id="{6A87AD29-6BC3-44FB-99CB-98663EDC6370}"/>
              </a:ext>
            </a:extLst>
          </p:cNvPr>
          <p:cNvSpPr txBox="1"/>
          <p:nvPr/>
        </p:nvSpPr>
        <p:spPr>
          <a:xfrm>
            <a:off x="6740338" y="1293091"/>
            <a:ext cx="5109915" cy="1569660"/>
          </a:xfrm>
          <a:prstGeom prst="rect">
            <a:avLst/>
          </a:prstGeom>
          <a:noFill/>
        </p:spPr>
        <p:txBody>
          <a:bodyPr wrap="square" rtlCol="0">
            <a:spAutoFit/>
          </a:bodyPr>
          <a:lstStyle/>
          <a:p>
            <a:r>
              <a:rPr lang="zh-CN" altLang="en-US" sz="2400" dirty="0">
                <a:latin typeface="Microsoft YaHei Light" panose="020B0502040204020203" pitchFamily="34" charset="-122"/>
                <a:ea typeface="Microsoft YaHei Light" panose="020B0502040204020203" pitchFamily="34" charset="-122"/>
              </a:rPr>
              <a:t>两个事务都封锁了一些数据对象，并相互等待对方释放另一些数 据对象以便对其封锁，结果两个事务都不能结束，则发生死锁。 </a:t>
            </a:r>
          </a:p>
        </p:txBody>
      </p:sp>
    </p:spTree>
    <p:extLst>
      <p:ext uri="{BB962C8B-B14F-4D97-AF65-F5344CB8AC3E}">
        <p14:creationId xmlns:p14="http://schemas.microsoft.com/office/powerpoint/2010/main" val="16267647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6673575-52E5-4B75-99E2-F7B06084F435}"/>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7EE0ACBC-870B-4C91-993F-4ABD90623CA2}"/>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pic>
        <p:nvPicPr>
          <p:cNvPr id="6" name="图片 5">
            <a:extLst>
              <a:ext uri="{FF2B5EF4-FFF2-40B4-BE49-F238E27FC236}">
                <a16:creationId xmlns:a16="http://schemas.microsoft.com/office/drawing/2014/main" id="{6A876C3A-F77E-440D-A15A-3D19AA087535}"/>
              </a:ext>
            </a:extLst>
          </p:cNvPr>
          <p:cNvPicPr>
            <a:picLocks noChangeAspect="1"/>
          </p:cNvPicPr>
          <p:nvPr/>
        </p:nvPicPr>
        <p:blipFill>
          <a:blip r:embed="rId2"/>
          <a:stretch>
            <a:fillRect/>
          </a:stretch>
        </p:blipFill>
        <p:spPr>
          <a:xfrm>
            <a:off x="517689" y="1791133"/>
            <a:ext cx="5703125" cy="3621376"/>
          </a:xfrm>
          <a:prstGeom prst="rect">
            <a:avLst/>
          </a:prstGeom>
        </p:spPr>
      </p:pic>
      <p:pic>
        <p:nvPicPr>
          <p:cNvPr id="7" name="图片 6">
            <a:extLst>
              <a:ext uri="{FF2B5EF4-FFF2-40B4-BE49-F238E27FC236}">
                <a16:creationId xmlns:a16="http://schemas.microsoft.com/office/drawing/2014/main" id="{0C2572CA-3FD7-48F0-BD7F-C3B96D50C79C}"/>
              </a:ext>
            </a:extLst>
          </p:cNvPr>
          <p:cNvPicPr>
            <a:picLocks noChangeAspect="1"/>
          </p:cNvPicPr>
          <p:nvPr/>
        </p:nvPicPr>
        <p:blipFill>
          <a:blip r:embed="rId3"/>
          <a:stretch>
            <a:fillRect/>
          </a:stretch>
        </p:blipFill>
        <p:spPr>
          <a:xfrm>
            <a:off x="6827116" y="2244509"/>
            <a:ext cx="4781550" cy="2714625"/>
          </a:xfrm>
          <a:prstGeom prst="rect">
            <a:avLst/>
          </a:prstGeom>
        </p:spPr>
      </p:pic>
      <p:sp>
        <p:nvSpPr>
          <p:cNvPr id="10" name="文本框 9">
            <a:extLst>
              <a:ext uri="{FF2B5EF4-FFF2-40B4-BE49-F238E27FC236}">
                <a16:creationId xmlns:a16="http://schemas.microsoft.com/office/drawing/2014/main" id="{75974DF5-1A5F-49B1-92B8-53901FBD8B69}"/>
              </a:ext>
            </a:extLst>
          </p:cNvPr>
          <p:cNvSpPr txBox="1"/>
          <p:nvPr/>
        </p:nvSpPr>
        <p:spPr>
          <a:xfrm>
            <a:off x="203652" y="108254"/>
            <a:ext cx="4090051"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13.3 </a:t>
            </a:r>
            <a:r>
              <a:rPr lang="zh-CN" altLang="en-US" sz="2800" b="1" dirty="0">
                <a:latin typeface="微软雅黑 Light" panose="020B0502040204020203" pitchFamily="34" charset="-122"/>
                <a:ea typeface="微软雅黑 Light" panose="020B0502040204020203" pitchFamily="34" charset="-122"/>
              </a:rPr>
              <a:t>活锁和死锁</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4764495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82D2EF3-05B4-4170-A2AB-A0C501B1CF15}"/>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AB1DF997-73EF-4859-B73C-D29A7945DD60}"/>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2" name="文本框 1">
            <a:extLst>
              <a:ext uri="{FF2B5EF4-FFF2-40B4-BE49-F238E27FC236}">
                <a16:creationId xmlns:a16="http://schemas.microsoft.com/office/drawing/2014/main" id="{EBE0AFC2-3764-4379-972C-BB211BC461A6}"/>
              </a:ext>
            </a:extLst>
          </p:cNvPr>
          <p:cNvSpPr txBox="1"/>
          <p:nvPr/>
        </p:nvSpPr>
        <p:spPr>
          <a:xfrm>
            <a:off x="1970554" y="1473656"/>
            <a:ext cx="4646297" cy="1200329"/>
          </a:xfrm>
          <a:prstGeom prst="rect">
            <a:avLst/>
          </a:prstGeom>
          <a:noFill/>
        </p:spPr>
        <p:txBody>
          <a:bodyPr wrap="square" rtlCol="0">
            <a:spAutoFit/>
          </a:bodyPr>
          <a:lstStyle/>
          <a:p>
            <a:r>
              <a:rPr lang="en-US" altLang="zh-CN" sz="2400" dirty="0">
                <a:latin typeface="Microsoft YaHei Light" panose="020B0502040204020203" pitchFamily="34" charset="-122"/>
                <a:ea typeface="Microsoft YaHei Light" panose="020B0502040204020203" pitchFamily="34" charset="-122"/>
              </a:rPr>
              <a:t>[</a:t>
            </a:r>
            <a:r>
              <a:rPr lang="zh-CN" altLang="en-US" sz="2400" dirty="0">
                <a:latin typeface="Microsoft YaHei Light" panose="020B0502040204020203" pitchFamily="34" charset="-122"/>
                <a:ea typeface="Microsoft YaHei Light" panose="020B0502040204020203" pitchFamily="34" charset="-122"/>
              </a:rPr>
              <a:t>案例</a:t>
            </a:r>
            <a:r>
              <a:rPr lang="en-US" altLang="zh-CN" sz="2400" dirty="0">
                <a:latin typeface="Microsoft YaHei Light" panose="020B0502040204020203" pitchFamily="34" charset="-122"/>
                <a:ea typeface="Microsoft YaHei Light" panose="020B0502040204020203" pitchFamily="34" charset="-122"/>
              </a:rPr>
              <a:t>]</a:t>
            </a:r>
            <a:r>
              <a:rPr lang="zh-CN" altLang="en-US" sz="2400" dirty="0">
                <a:latin typeface="Microsoft YaHei Light" panose="020B0502040204020203" pitchFamily="34" charset="-122"/>
                <a:ea typeface="Microsoft YaHei Light" panose="020B0502040204020203" pitchFamily="34" charset="-122"/>
              </a:rPr>
              <a:t>银行贷款问题</a:t>
            </a:r>
          </a:p>
          <a:p>
            <a:r>
              <a:rPr lang="zh-CN" altLang="en-US" sz="2400" dirty="0">
                <a:latin typeface="Microsoft YaHei Light" panose="020B0502040204020203" pitchFamily="34" charset="-122"/>
                <a:ea typeface="Microsoft YaHei Light" panose="020B0502040204020203" pitchFamily="34" charset="-122"/>
              </a:rPr>
              <a:t>银行有</a:t>
            </a:r>
            <a:r>
              <a:rPr lang="en-US" altLang="zh-CN" sz="2400" dirty="0">
                <a:latin typeface="Microsoft YaHei Light" panose="020B0502040204020203" pitchFamily="34" charset="-122"/>
                <a:ea typeface="Microsoft YaHei Light" panose="020B0502040204020203" pitchFamily="34" charset="-122"/>
              </a:rPr>
              <a:t>12</a:t>
            </a:r>
            <a:r>
              <a:rPr lang="zh-CN" altLang="en-US" sz="2400" dirty="0">
                <a:latin typeface="Microsoft YaHei Light" panose="020B0502040204020203" pitchFamily="34" charset="-122"/>
                <a:ea typeface="Microsoft YaHei Light" panose="020B0502040204020203" pitchFamily="34" charset="-122"/>
              </a:rPr>
              <a:t>万的流动资金；</a:t>
            </a:r>
          </a:p>
          <a:p>
            <a:r>
              <a:rPr lang="zh-CN" altLang="en-US" sz="2400" dirty="0">
                <a:latin typeface="Microsoft YaHei Light" panose="020B0502040204020203" pitchFamily="34" charset="-122"/>
                <a:ea typeface="Microsoft YaHei Light" panose="020B0502040204020203" pitchFamily="34" charset="-122"/>
              </a:rPr>
              <a:t>有</a:t>
            </a:r>
            <a:r>
              <a:rPr lang="en-US" altLang="zh-CN" sz="2400" dirty="0">
                <a:latin typeface="Microsoft YaHei Light" panose="020B0502040204020203" pitchFamily="34" charset="-122"/>
                <a:ea typeface="Microsoft YaHei Light" panose="020B0502040204020203" pitchFamily="34" charset="-122"/>
              </a:rPr>
              <a:t>A</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B</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C</a:t>
            </a:r>
            <a:r>
              <a:rPr lang="zh-CN" altLang="en-US" sz="2400" dirty="0">
                <a:latin typeface="Microsoft YaHei Light" panose="020B0502040204020203" pitchFamily="34" charset="-122"/>
                <a:ea typeface="Microsoft YaHei Light" panose="020B0502040204020203" pitchFamily="34" charset="-122"/>
              </a:rPr>
              <a:t>三个人申请贷款</a:t>
            </a:r>
          </a:p>
        </p:txBody>
      </p:sp>
      <p:pic>
        <p:nvPicPr>
          <p:cNvPr id="6" name="图片 5">
            <a:extLst>
              <a:ext uri="{FF2B5EF4-FFF2-40B4-BE49-F238E27FC236}">
                <a16:creationId xmlns:a16="http://schemas.microsoft.com/office/drawing/2014/main" id="{669893BF-18CC-4A5D-B0C2-E33B7A7E6295}"/>
              </a:ext>
            </a:extLst>
          </p:cNvPr>
          <p:cNvPicPr>
            <a:picLocks noChangeAspect="1"/>
          </p:cNvPicPr>
          <p:nvPr/>
        </p:nvPicPr>
        <p:blipFill>
          <a:blip r:embed="rId2"/>
          <a:stretch>
            <a:fillRect/>
          </a:stretch>
        </p:blipFill>
        <p:spPr>
          <a:xfrm>
            <a:off x="2107045" y="3041939"/>
            <a:ext cx="6019800" cy="1771650"/>
          </a:xfrm>
          <a:prstGeom prst="rect">
            <a:avLst/>
          </a:prstGeom>
        </p:spPr>
      </p:pic>
      <p:sp>
        <p:nvSpPr>
          <p:cNvPr id="8" name="文本框 7">
            <a:extLst>
              <a:ext uri="{FF2B5EF4-FFF2-40B4-BE49-F238E27FC236}">
                <a16:creationId xmlns:a16="http://schemas.microsoft.com/office/drawing/2014/main" id="{E33CCFDA-BBB1-4668-95FF-D8971B5137B7}"/>
              </a:ext>
            </a:extLst>
          </p:cNvPr>
          <p:cNvSpPr txBox="1"/>
          <p:nvPr/>
        </p:nvSpPr>
        <p:spPr>
          <a:xfrm>
            <a:off x="203652" y="108254"/>
            <a:ext cx="4090051"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13.3 </a:t>
            </a:r>
            <a:r>
              <a:rPr lang="zh-CN" altLang="en-US" sz="2800" b="1" dirty="0">
                <a:latin typeface="微软雅黑 Light" panose="020B0502040204020203" pitchFamily="34" charset="-122"/>
                <a:ea typeface="微软雅黑 Light" panose="020B0502040204020203" pitchFamily="34" charset="-122"/>
              </a:rPr>
              <a:t>活锁和死锁</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405070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7E648C78-77EE-4392-A13E-34AB8D14CABD}"/>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1C25D094-3A8F-45AA-A306-1913165D8974}"/>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10" name="文本框 9">
            <a:extLst>
              <a:ext uri="{FF2B5EF4-FFF2-40B4-BE49-F238E27FC236}">
                <a16:creationId xmlns:a16="http://schemas.microsoft.com/office/drawing/2014/main" id="{CF93DD3C-CBA9-4AEC-9588-DBB00FF34E80}"/>
              </a:ext>
            </a:extLst>
          </p:cNvPr>
          <p:cNvSpPr txBox="1"/>
          <p:nvPr/>
        </p:nvSpPr>
        <p:spPr>
          <a:xfrm>
            <a:off x="203652" y="108254"/>
            <a:ext cx="4090051"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13.1 </a:t>
            </a:r>
            <a:r>
              <a:rPr lang="zh-CN" altLang="en-US" sz="2800" b="1" dirty="0">
                <a:latin typeface="微软雅黑 Light" panose="020B0502040204020203" pitchFamily="34" charset="-122"/>
                <a:ea typeface="微软雅黑 Light" panose="020B0502040204020203" pitchFamily="34" charset="-122"/>
              </a:rPr>
              <a:t>并发控制概述</a:t>
            </a:r>
            <a:endParaRPr lang="en-US" altLang="zh-CN" sz="2800" b="1" dirty="0">
              <a:latin typeface="微软雅黑 Light" panose="020B0502040204020203" pitchFamily="34" charset="-122"/>
              <a:ea typeface="微软雅黑 Light" panose="020B0502040204020203" pitchFamily="34" charset="-122"/>
            </a:endParaRPr>
          </a:p>
        </p:txBody>
      </p:sp>
      <p:sp>
        <p:nvSpPr>
          <p:cNvPr id="7" name="Rectangle 3">
            <a:extLst>
              <a:ext uri="{FF2B5EF4-FFF2-40B4-BE49-F238E27FC236}">
                <a16:creationId xmlns:a16="http://schemas.microsoft.com/office/drawing/2014/main" id="{AC880F6B-D754-44CD-BD21-4CB0B5CBA6F9}"/>
              </a:ext>
            </a:extLst>
          </p:cNvPr>
          <p:cNvSpPr txBox="1">
            <a:spLocks noChangeArrowheads="1"/>
          </p:cNvSpPr>
          <p:nvPr/>
        </p:nvSpPr>
        <p:spPr>
          <a:xfrm>
            <a:off x="892897" y="1375785"/>
            <a:ext cx="7410595" cy="41845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2400" dirty="0">
                <a:latin typeface="Microsoft YaHei Light" panose="020B0502040204020203" pitchFamily="34" charset="-122"/>
                <a:ea typeface="Microsoft YaHei Light" panose="020B0502040204020203" pitchFamily="34" charset="-122"/>
              </a:rPr>
              <a:t>问题的产生</a:t>
            </a:r>
          </a:p>
          <a:p>
            <a:pPr>
              <a:lnSpc>
                <a:spcPct val="150000"/>
              </a:lnSpc>
              <a:buFont typeface="Wingdings" panose="05000000000000000000" pitchFamily="2" charset="2"/>
              <a:buChar char="Ø"/>
            </a:pPr>
            <a:r>
              <a:rPr lang="zh-CN" altLang="en-US" sz="2400" dirty="0">
                <a:latin typeface="Microsoft YaHei Light" panose="020B0502040204020203" pitchFamily="34" charset="-122"/>
                <a:ea typeface="Microsoft YaHei Light" panose="020B0502040204020203" pitchFamily="34" charset="-122"/>
              </a:rPr>
              <a:t>多用户数据库系统的存在</a:t>
            </a:r>
          </a:p>
          <a:p>
            <a:pPr marL="0" indent="0">
              <a:lnSpc>
                <a:spcPct val="150000"/>
              </a:lnSpc>
              <a:buNone/>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允许多个用户同时使用的数据库系统</a:t>
            </a:r>
          </a:p>
          <a:p>
            <a:pPr lvl="1">
              <a:lnSpc>
                <a:spcPct val="150000"/>
              </a:lnSpc>
            </a:pPr>
            <a:r>
              <a:rPr lang="zh-CN" altLang="en-US" sz="2000" dirty="0">
                <a:latin typeface="Microsoft YaHei Light" panose="020B0502040204020203" pitchFamily="34" charset="-122"/>
                <a:ea typeface="Microsoft YaHei Light" panose="020B0502040204020203" pitchFamily="34" charset="-122"/>
              </a:rPr>
              <a:t>飞机订票数据库系统</a:t>
            </a:r>
          </a:p>
          <a:p>
            <a:pPr lvl="1">
              <a:lnSpc>
                <a:spcPct val="150000"/>
              </a:lnSpc>
            </a:pPr>
            <a:r>
              <a:rPr lang="zh-CN" altLang="en-US" sz="2000" dirty="0">
                <a:latin typeface="Microsoft YaHei Light" panose="020B0502040204020203" pitchFamily="34" charset="-122"/>
                <a:ea typeface="Microsoft YaHei Light" panose="020B0502040204020203" pitchFamily="34" charset="-122"/>
              </a:rPr>
              <a:t>银行数据库系统</a:t>
            </a:r>
          </a:p>
          <a:p>
            <a:pPr marL="0" indent="0">
              <a:lnSpc>
                <a:spcPct val="150000"/>
              </a:lnSpc>
              <a:buNone/>
            </a:pPr>
            <a:r>
              <a:rPr lang="zh-CN" altLang="en-US" sz="2400" dirty="0">
                <a:latin typeface="Microsoft YaHei Light" panose="020B0502040204020203" pitchFamily="34" charset="-122"/>
                <a:ea typeface="Microsoft YaHei Light" panose="020B0502040204020203" pitchFamily="34" charset="-122"/>
              </a:rPr>
              <a:t>特点：在同一时刻并发运行的事务数可达数百个</a:t>
            </a:r>
            <a:endParaRPr lang="zh-CN" altLang="zh-CN" sz="2400" dirty="0">
              <a:latin typeface="Microsoft YaHei Light" panose="020B0502040204020203" pitchFamily="34" charset="-122"/>
              <a:ea typeface="Microsoft YaHei Light" panose="020B0502040204020203" pitchFamily="34" charset="-122"/>
            </a:endParaRPr>
          </a:p>
        </p:txBody>
      </p:sp>
    </p:spTree>
    <p:extLst>
      <p:ext uri="{BB962C8B-B14F-4D97-AF65-F5344CB8AC3E}">
        <p14:creationId xmlns:p14="http://schemas.microsoft.com/office/powerpoint/2010/main" val="28906258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F48403-F849-4BD7-871D-1F1E56A05CE5}"/>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50D65FD7-478E-43DD-BF2A-48E5C074F971}"/>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Rectangle 3">
            <a:extLst>
              <a:ext uri="{FF2B5EF4-FFF2-40B4-BE49-F238E27FC236}">
                <a16:creationId xmlns:a16="http://schemas.microsoft.com/office/drawing/2014/main" id="{32BBF63C-DAE1-494A-8119-195240A23C7F}"/>
              </a:ext>
            </a:extLst>
          </p:cNvPr>
          <p:cNvSpPr txBox="1">
            <a:spLocks noChangeArrowheads="1"/>
          </p:cNvSpPr>
          <p:nvPr/>
        </p:nvSpPr>
        <p:spPr>
          <a:xfrm>
            <a:off x="609463" y="1059616"/>
            <a:ext cx="4577536" cy="24085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endParaRPr lang="zh-CN" altLang="en-US" sz="2400" dirty="0">
              <a:latin typeface="Microsoft YaHei Light" panose="020B0502040204020203" pitchFamily="34" charset="-122"/>
              <a:ea typeface="Microsoft YaHei Light" panose="020B0502040204020203" pitchFamily="34" charset="-122"/>
            </a:endParaRPr>
          </a:p>
          <a:p>
            <a:pPr>
              <a:buFont typeface="Wingdings" panose="05000000000000000000" pitchFamily="2" charset="2"/>
              <a:buNone/>
            </a:pPr>
            <a:r>
              <a:rPr lang="zh-CN" altLang="en-US" sz="2400" dirty="0">
                <a:latin typeface="Microsoft YaHei Light" panose="020B0502040204020203" pitchFamily="34" charset="-122"/>
                <a:ea typeface="Microsoft YaHei Light" panose="020B0502040204020203" pitchFamily="34" charset="-122"/>
              </a:rPr>
              <a:t>解决死锁的两类方法</a:t>
            </a:r>
          </a:p>
          <a:p>
            <a:pPr>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1. </a:t>
            </a:r>
            <a:r>
              <a:rPr lang="zh-CN" altLang="en-US" sz="2400" dirty="0">
                <a:latin typeface="Microsoft YaHei Light" panose="020B0502040204020203" pitchFamily="34" charset="-122"/>
                <a:ea typeface="Microsoft YaHei Light" panose="020B0502040204020203" pitchFamily="34" charset="-122"/>
              </a:rPr>
              <a:t>预防死锁</a:t>
            </a:r>
          </a:p>
          <a:p>
            <a:pPr>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2. </a:t>
            </a:r>
            <a:r>
              <a:rPr lang="zh-CN" altLang="en-US" sz="2400" dirty="0">
                <a:latin typeface="Microsoft YaHei Light" panose="020B0502040204020203" pitchFamily="34" charset="-122"/>
                <a:ea typeface="Microsoft YaHei Light" panose="020B0502040204020203" pitchFamily="34" charset="-122"/>
              </a:rPr>
              <a:t>死锁的诊断与解除</a:t>
            </a:r>
            <a:endParaRPr lang="en-US" altLang="zh-CN" sz="2400" dirty="0">
              <a:solidFill>
                <a:srgbClr val="C00000"/>
              </a:solidFill>
              <a:latin typeface="Microsoft YaHei Light" panose="020B0502040204020203" pitchFamily="34" charset="-122"/>
              <a:ea typeface="Microsoft YaHei Light" panose="020B0502040204020203" pitchFamily="34" charset="-122"/>
            </a:endParaRPr>
          </a:p>
        </p:txBody>
      </p:sp>
      <p:sp>
        <p:nvSpPr>
          <p:cNvPr id="7" name="文本框 6">
            <a:extLst>
              <a:ext uri="{FF2B5EF4-FFF2-40B4-BE49-F238E27FC236}">
                <a16:creationId xmlns:a16="http://schemas.microsoft.com/office/drawing/2014/main" id="{92E360C7-A7AD-4A6D-B8BD-3048664A672F}"/>
              </a:ext>
            </a:extLst>
          </p:cNvPr>
          <p:cNvSpPr txBox="1"/>
          <p:nvPr/>
        </p:nvSpPr>
        <p:spPr>
          <a:xfrm>
            <a:off x="203652" y="108254"/>
            <a:ext cx="4090051"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13.3 </a:t>
            </a:r>
            <a:r>
              <a:rPr lang="zh-CN" altLang="en-US" sz="2800" b="1" dirty="0">
                <a:latin typeface="微软雅黑 Light" panose="020B0502040204020203" pitchFamily="34" charset="-122"/>
                <a:ea typeface="微软雅黑 Light" panose="020B0502040204020203" pitchFamily="34" charset="-122"/>
              </a:rPr>
              <a:t>活锁和死锁</a:t>
            </a:r>
            <a:endParaRPr lang="en-US" altLang="zh-CN" sz="2800" b="1" dirty="0">
              <a:latin typeface="微软雅黑 Light" panose="020B0502040204020203" pitchFamily="34" charset="-122"/>
              <a:ea typeface="微软雅黑 Light" panose="020B0502040204020203" pitchFamily="34" charset="-122"/>
            </a:endParaRPr>
          </a:p>
        </p:txBody>
      </p:sp>
      <p:sp>
        <p:nvSpPr>
          <p:cNvPr id="9" name="文本框 8">
            <a:extLst>
              <a:ext uri="{FF2B5EF4-FFF2-40B4-BE49-F238E27FC236}">
                <a16:creationId xmlns:a16="http://schemas.microsoft.com/office/drawing/2014/main" id="{339D3050-B440-47FA-81CE-5D478F8793D2}"/>
              </a:ext>
            </a:extLst>
          </p:cNvPr>
          <p:cNvSpPr txBox="1"/>
          <p:nvPr/>
        </p:nvSpPr>
        <p:spPr>
          <a:xfrm>
            <a:off x="674393" y="3327400"/>
            <a:ext cx="7897090" cy="2799484"/>
          </a:xfrm>
          <a:prstGeom prst="rect">
            <a:avLst/>
          </a:prstGeom>
          <a:noFill/>
        </p:spPr>
        <p:txBody>
          <a:bodyPr wrap="square" rtlCol="0">
            <a:spAutoFit/>
          </a:bodyPr>
          <a:lstStyle/>
          <a:p>
            <a:pPr>
              <a:lnSpc>
                <a:spcPct val="150000"/>
              </a:lnSpc>
            </a:pPr>
            <a:r>
              <a:rPr lang="zh-CN" altLang="en-US" sz="2400" dirty="0">
                <a:latin typeface="Microsoft YaHei Light" panose="020B0502040204020203" pitchFamily="34" charset="-122"/>
                <a:ea typeface="Microsoft YaHei Light" panose="020B0502040204020203" pitchFamily="34" charset="-122"/>
              </a:rPr>
              <a:t>死锁的预防</a:t>
            </a:r>
          </a:p>
          <a:p>
            <a:pPr>
              <a:lnSpc>
                <a:spcPct val="150000"/>
              </a:lnSpc>
            </a:pPr>
            <a:r>
              <a:rPr lang="en-US" altLang="zh-CN" sz="2400" dirty="0">
                <a:latin typeface="Microsoft YaHei Light" panose="020B0502040204020203" pitchFamily="34" charset="-122"/>
                <a:ea typeface="Microsoft YaHei Light" panose="020B0502040204020203" pitchFamily="34" charset="-122"/>
              </a:rPr>
              <a:t>1.</a:t>
            </a:r>
            <a:r>
              <a:rPr lang="zh-CN" altLang="en-US" sz="2400" dirty="0">
                <a:latin typeface="Microsoft YaHei Light" panose="020B0502040204020203" pitchFamily="34" charset="-122"/>
                <a:ea typeface="Microsoft YaHei Light" panose="020B0502040204020203" pitchFamily="34" charset="-122"/>
              </a:rPr>
              <a:t>产生死锁的原因是两个或多个事务都已封锁了一些数据对象，然后又都请求对已为其他事务封锁的数据对象加锁，从而出现死等待。</a:t>
            </a:r>
          </a:p>
          <a:p>
            <a:pPr>
              <a:lnSpc>
                <a:spcPct val="150000"/>
              </a:lnSpc>
            </a:pPr>
            <a:r>
              <a:rPr lang="en-US" altLang="zh-CN" sz="2400" dirty="0">
                <a:latin typeface="Microsoft YaHei Light" panose="020B0502040204020203" pitchFamily="34" charset="-122"/>
                <a:ea typeface="Microsoft YaHei Light" panose="020B0502040204020203" pitchFamily="34" charset="-122"/>
              </a:rPr>
              <a:t>2.</a:t>
            </a:r>
            <a:r>
              <a:rPr lang="zh-CN" altLang="en-US" sz="2400" dirty="0">
                <a:latin typeface="Microsoft YaHei Light" panose="020B0502040204020203" pitchFamily="34" charset="-122"/>
                <a:ea typeface="Microsoft YaHei Light" panose="020B0502040204020203" pitchFamily="34" charset="-122"/>
              </a:rPr>
              <a:t>预防死锁的发生就是要破坏产生死锁的条件</a:t>
            </a:r>
          </a:p>
        </p:txBody>
      </p:sp>
    </p:spTree>
    <p:extLst>
      <p:ext uri="{BB962C8B-B14F-4D97-AF65-F5344CB8AC3E}">
        <p14:creationId xmlns:p14="http://schemas.microsoft.com/office/powerpoint/2010/main" val="11074384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76A0191-9FDC-4F11-B748-11B33D4A3713}"/>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DA857E0B-B795-4D6A-BEDD-095F0D0B12BF}"/>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Rectangle 3">
            <a:extLst>
              <a:ext uri="{FF2B5EF4-FFF2-40B4-BE49-F238E27FC236}">
                <a16:creationId xmlns:a16="http://schemas.microsoft.com/office/drawing/2014/main" id="{C0FF26F9-4167-4D58-AD51-9050DDC7F303}"/>
              </a:ext>
            </a:extLst>
          </p:cNvPr>
          <p:cNvSpPr txBox="1">
            <a:spLocks noChangeArrowheads="1"/>
          </p:cNvSpPr>
          <p:nvPr/>
        </p:nvSpPr>
        <p:spPr>
          <a:xfrm>
            <a:off x="853936" y="1355392"/>
            <a:ext cx="9158284" cy="32350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zh-CN" altLang="en-US" sz="2400" dirty="0">
                <a:latin typeface="Microsoft YaHei Light" panose="020B0502040204020203" pitchFamily="34" charset="-122"/>
                <a:ea typeface="Microsoft YaHei Light" panose="020B0502040204020203" pitchFamily="34" charset="-122"/>
              </a:rPr>
              <a:t>死锁发生的条件</a:t>
            </a:r>
          </a:p>
          <a:p>
            <a:pPr>
              <a:buFont typeface="Wingdings" panose="05000000000000000000" pitchFamily="2" charset="2"/>
              <a:buNone/>
            </a:pPr>
            <a:r>
              <a:rPr lang="zh-CN" altLang="en-US" sz="2400" dirty="0">
                <a:latin typeface="Microsoft YaHei Light" panose="020B0502040204020203" pitchFamily="34" charset="-122"/>
                <a:ea typeface="Microsoft YaHei Light" panose="020B0502040204020203" pitchFamily="34" charset="-122"/>
              </a:rPr>
              <a:t>①互斥条件：事务请求对资源的独占控制。</a:t>
            </a:r>
          </a:p>
          <a:p>
            <a:pPr>
              <a:buFont typeface="Wingdings" panose="05000000000000000000" pitchFamily="2" charset="2"/>
              <a:buNone/>
            </a:pPr>
            <a:r>
              <a:rPr lang="zh-CN" altLang="en-US" sz="2400" dirty="0">
                <a:latin typeface="Microsoft YaHei Light" panose="020B0502040204020203" pitchFamily="34" charset="-122"/>
                <a:ea typeface="Microsoft YaHei Light" panose="020B0502040204020203" pitchFamily="34" charset="-122"/>
              </a:rPr>
              <a:t>②等待条件：事务已持有一定资源，又去申请并等待其它资源。</a:t>
            </a:r>
          </a:p>
          <a:p>
            <a:pPr>
              <a:buFont typeface="Wingdings" panose="05000000000000000000" pitchFamily="2" charset="2"/>
              <a:buNone/>
            </a:pPr>
            <a:r>
              <a:rPr lang="zh-CN" altLang="en-US" sz="2400" dirty="0">
                <a:latin typeface="Microsoft YaHei Light" panose="020B0502040204020203" pitchFamily="34" charset="-122"/>
                <a:ea typeface="Microsoft YaHei Light" panose="020B0502040204020203" pitchFamily="34" charset="-122"/>
              </a:rPr>
              <a:t>③非抢占条件：直到资源被持有它的事务释放之前，不可能将该资源强制从持有它的事务夺去。</a:t>
            </a:r>
          </a:p>
          <a:p>
            <a:pPr>
              <a:buFont typeface="Wingdings" panose="05000000000000000000" pitchFamily="2" charset="2"/>
              <a:buNone/>
            </a:pPr>
            <a:r>
              <a:rPr lang="zh-CN" altLang="en-US" sz="2400" dirty="0">
                <a:latin typeface="Microsoft YaHei Light" panose="020B0502040204020203" pitchFamily="34" charset="-122"/>
                <a:ea typeface="Microsoft YaHei Light" panose="020B0502040204020203" pitchFamily="34" charset="-122"/>
              </a:rPr>
              <a:t>④循环等待条件：存在事务相互等待的等待圈。</a:t>
            </a:r>
          </a:p>
          <a:p>
            <a:pPr>
              <a:buFont typeface="Wingdings" panose="05000000000000000000" pitchFamily="2" charset="2"/>
              <a:buNone/>
            </a:pPr>
            <a:r>
              <a:rPr lang="zh-CN" altLang="en-US" sz="2400" dirty="0">
                <a:latin typeface="Microsoft YaHei Light" panose="020B0502040204020203" pitchFamily="34" charset="-122"/>
                <a:ea typeface="Microsoft YaHei Light" panose="020B0502040204020203" pitchFamily="34" charset="-122"/>
              </a:rPr>
              <a:t>定理：在条件成立的前提下，条件</a:t>
            </a:r>
            <a:r>
              <a:rPr lang="en-US" altLang="zh-CN" sz="2400" dirty="0">
                <a:latin typeface="Microsoft YaHei Light" panose="020B0502040204020203" pitchFamily="34" charset="-122"/>
                <a:ea typeface="Microsoft YaHei Light" panose="020B0502040204020203" pitchFamily="34" charset="-122"/>
              </a:rPr>
              <a:t>1</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4</a:t>
            </a:r>
            <a:r>
              <a:rPr lang="zh-CN" altLang="en-US" sz="2400" dirty="0">
                <a:latin typeface="Microsoft YaHei Light" panose="020B0502040204020203" pitchFamily="34" charset="-122"/>
                <a:ea typeface="Microsoft YaHei Light" panose="020B0502040204020203" pitchFamily="34" charset="-122"/>
              </a:rPr>
              <a:t>是死锁存在的充分必要条件。</a:t>
            </a:r>
            <a:endParaRPr lang="en-US" altLang="zh-CN" sz="2400" dirty="0">
              <a:latin typeface="Microsoft YaHei Light" panose="020B0502040204020203" pitchFamily="34" charset="-122"/>
              <a:ea typeface="Microsoft YaHei Light" panose="020B0502040204020203" pitchFamily="34" charset="-122"/>
            </a:endParaRPr>
          </a:p>
        </p:txBody>
      </p:sp>
      <p:sp>
        <p:nvSpPr>
          <p:cNvPr id="8" name="文本框 7">
            <a:extLst>
              <a:ext uri="{FF2B5EF4-FFF2-40B4-BE49-F238E27FC236}">
                <a16:creationId xmlns:a16="http://schemas.microsoft.com/office/drawing/2014/main" id="{C8F6499F-A559-40AA-B5C3-7CAD138F2710}"/>
              </a:ext>
            </a:extLst>
          </p:cNvPr>
          <p:cNvSpPr txBox="1"/>
          <p:nvPr/>
        </p:nvSpPr>
        <p:spPr>
          <a:xfrm>
            <a:off x="203652" y="108254"/>
            <a:ext cx="4090051"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13.3 </a:t>
            </a:r>
            <a:r>
              <a:rPr lang="zh-CN" altLang="en-US" sz="2800" b="1" dirty="0">
                <a:latin typeface="微软雅黑 Light" panose="020B0502040204020203" pitchFamily="34" charset="-122"/>
                <a:ea typeface="微软雅黑 Light" panose="020B0502040204020203" pitchFamily="34" charset="-122"/>
              </a:rPr>
              <a:t>活锁和死锁</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0238716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AD19BF18-4F4E-48D4-92A9-BF688FE949CA}"/>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0CE12300-21E9-4749-8125-2616A1FFF833}"/>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Rectangle 3">
            <a:extLst>
              <a:ext uri="{FF2B5EF4-FFF2-40B4-BE49-F238E27FC236}">
                <a16:creationId xmlns:a16="http://schemas.microsoft.com/office/drawing/2014/main" id="{93EA4FD5-E149-41AC-9E1C-9D4DA5737250}"/>
              </a:ext>
            </a:extLst>
          </p:cNvPr>
          <p:cNvSpPr txBox="1">
            <a:spLocks noChangeArrowheads="1"/>
          </p:cNvSpPr>
          <p:nvPr/>
        </p:nvSpPr>
        <p:spPr>
          <a:xfrm>
            <a:off x="477079" y="1411025"/>
            <a:ext cx="11479696" cy="40014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1</a:t>
            </a:r>
            <a:r>
              <a:rPr lang="zh-CN" altLang="en-US" sz="2400" dirty="0">
                <a:latin typeface="Microsoft YaHei Light" panose="020B0502040204020203" pitchFamily="34" charset="-122"/>
                <a:ea typeface="Microsoft YaHei Light" panose="020B0502040204020203" pitchFamily="34" charset="-122"/>
              </a:rPr>
              <a:t>） 一次封锁法</a:t>
            </a:r>
          </a:p>
          <a:p>
            <a:pPr marL="0" indent="0">
              <a:buNone/>
            </a:pPr>
            <a:r>
              <a:rPr lang="zh-CN" altLang="en-US" sz="2400" dirty="0">
                <a:latin typeface="Microsoft YaHei Light" panose="020B0502040204020203" pitchFamily="34" charset="-122"/>
                <a:ea typeface="Microsoft YaHei Light" panose="020B0502040204020203" pitchFamily="34" charset="-122"/>
              </a:rPr>
              <a:t>一次性封锁法要求每个事务必须一次将所有要使用的数据全部加锁，否则就不能继续执行。</a:t>
            </a:r>
            <a:endParaRPr lang="en-US" altLang="zh-CN" sz="2400" dirty="0">
              <a:latin typeface="Microsoft YaHei Light" panose="020B0502040204020203" pitchFamily="34" charset="-122"/>
              <a:ea typeface="Microsoft YaHei Light" panose="020B0502040204020203" pitchFamily="34" charset="-122"/>
            </a:endParaRPr>
          </a:p>
          <a:p>
            <a:pPr marL="0" indent="0">
              <a:buNone/>
            </a:pPr>
            <a:endParaRPr lang="zh-CN" altLang="en-US" sz="2400" dirty="0">
              <a:latin typeface="Microsoft YaHei Light" panose="020B0502040204020203" pitchFamily="34" charset="-122"/>
              <a:ea typeface="Microsoft YaHei Light" panose="020B0502040204020203" pitchFamily="34" charset="-122"/>
            </a:endParaRPr>
          </a:p>
          <a:p>
            <a:pPr marL="0" indent="0">
              <a:buNone/>
            </a:pPr>
            <a:r>
              <a:rPr lang="zh-CN" altLang="en-US" sz="2400" dirty="0">
                <a:latin typeface="Microsoft YaHei Light" panose="020B0502040204020203" pitchFamily="34" charset="-122"/>
                <a:ea typeface="Microsoft YaHei Light" panose="020B0502040204020203" pitchFamily="34" charset="-122"/>
              </a:rPr>
              <a:t>问题：</a:t>
            </a:r>
          </a:p>
          <a:p>
            <a:pPr marL="0" indent="0">
              <a:buNone/>
            </a:pPr>
            <a:r>
              <a:rPr lang="zh-CN" altLang="en-US" sz="2400" dirty="0">
                <a:latin typeface="Microsoft YaHei Light" panose="020B0502040204020203" pitchFamily="34" charset="-122"/>
                <a:ea typeface="Microsoft YaHei Light" panose="020B0502040204020203" pitchFamily="34" charset="-122"/>
              </a:rPr>
              <a:t>降低系统并发度；</a:t>
            </a:r>
          </a:p>
          <a:p>
            <a:pPr marL="0" indent="0">
              <a:buNone/>
            </a:pPr>
            <a:r>
              <a:rPr lang="zh-CN" altLang="en-US" sz="2400" dirty="0">
                <a:latin typeface="Microsoft YaHei Light" panose="020B0502040204020203" pitchFamily="34" charset="-122"/>
                <a:ea typeface="Microsoft YaHei Light" panose="020B0502040204020203" pitchFamily="34" charset="-122"/>
              </a:rPr>
              <a:t>难以事先精确确定每个事务所要封锁的数据对象。</a:t>
            </a:r>
            <a:endParaRPr lang="zh-CN" altLang="zh-CN" sz="2400" dirty="0">
              <a:solidFill>
                <a:srgbClr val="FF0000"/>
              </a:solidFill>
              <a:latin typeface="Microsoft YaHei Light" panose="020B0502040204020203" pitchFamily="34" charset="-122"/>
              <a:ea typeface="Microsoft YaHei Light" panose="020B0502040204020203" pitchFamily="34" charset="-122"/>
            </a:endParaRPr>
          </a:p>
        </p:txBody>
      </p:sp>
      <p:sp>
        <p:nvSpPr>
          <p:cNvPr id="9" name="文本框 8">
            <a:extLst>
              <a:ext uri="{FF2B5EF4-FFF2-40B4-BE49-F238E27FC236}">
                <a16:creationId xmlns:a16="http://schemas.microsoft.com/office/drawing/2014/main" id="{96A7B886-489D-4408-B90B-18D03B181505}"/>
              </a:ext>
            </a:extLst>
          </p:cNvPr>
          <p:cNvSpPr txBox="1"/>
          <p:nvPr/>
        </p:nvSpPr>
        <p:spPr>
          <a:xfrm>
            <a:off x="203652" y="108254"/>
            <a:ext cx="4090051"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13.3 </a:t>
            </a:r>
            <a:r>
              <a:rPr lang="zh-CN" altLang="en-US" sz="2800" b="1" dirty="0">
                <a:latin typeface="微软雅黑 Light" panose="020B0502040204020203" pitchFamily="34" charset="-122"/>
                <a:ea typeface="微软雅黑 Light" panose="020B0502040204020203" pitchFamily="34" charset="-122"/>
              </a:rPr>
              <a:t>活锁和死锁</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9612519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79E8D64-67B7-4107-B28F-EEA117F8D07E}"/>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3CEE98BB-A1CC-47DA-99B8-9B8E23200E98}"/>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5" name="文本框 4">
            <a:extLst>
              <a:ext uri="{FF2B5EF4-FFF2-40B4-BE49-F238E27FC236}">
                <a16:creationId xmlns:a16="http://schemas.microsoft.com/office/drawing/2014/main" id="{F9B52159-131B-4361-B7B0-B255B9DBCF02}"/>
              </a:ext>
            </a:extLst>
          </p:cNvPr>
          <p:cNvSpPr txBox="1"/>
          <p:nvPr/>
        </p:nvSpPr>
        <p:spPr>
          <a:xfrm>
            <a:off x="752662" y="1364954"/>
            <a:ext cx="11153670" cy="3907480"/>
          </a:xfrm>
          <a:prstGeom prst="rect">
            <a:avLst/>
          </a:prstGeom>
          <a:noFill/>
        </p:spPr>
        <p:txBody>
          <a:bodyPr wrap="square" rtlCol="0">
            <a:spAutoFit/>
          </a:bodyPr>
          <a:lstStyle/>
          <a:p>
            <a:pPr>
              <a:lnSpc>
                <a:spcPct val="150000"/>
              </a:lnSpc>
            </a:pP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2</a:t>
            </a:r>
            <a:r>
              <a:rPr lang="zh-CN" altLang="en-US" sz="2400" dirty="0">
                <a:latin typeface="Microsoft YaHei Light" panose="020B0502040204020203" pitchFamily="34" charset="-122"/>
                <a:ea typeface="Microsoft YaHei Light" panose="020B0502040204020203" pitchFamily="34" charset="-122"/>
              </a:rPr>
              <a:t>） 顺序封锁法</a:t>
            </a:r>
          </a:p>
          <a:p>
            <a:pPr>
              <a:lnSpc>
                <a:spcPct val="150000"/>
              </a:lnSpc>
            </a:pPr>
            <a:r>
              <a:rPr lang="zh-CN" altLang="en-US" sz="2400" dirty="0">
                <a:latin typeface="Microsoft YaHei Light" panose="020B0502040204020203" pitchFamily="34" charset="-122"/>
                <a:ea typeface="Microsoft YaHei Light" panose="020B0502040204020203" pitchFamily="34" charset="-122"/>
              </a:rPr>
              <a:t>预先对数据对象规定一个封锁顺序，所有事务都按照这个顺序实行封锁。</a:t>
            </a:r>
          </a:p>
          <a:p>
            <a:pPr>
              <a:lnSpc>
                <a:spcPct val="150000"/>
              </a:lnSpc>
            </a:pPr>
            <a:endParaRPr lang="en-US" altLang="zh-CN" sz="2400" dirty="0">
              <a:latin typeface="Microsoft YaHei Light" panose="020B0502040204020203" pitchFamily="34" charset="-122"/>
              <a:ea typeface="Microsoft YaHei Light" panose="020B0502040204020203" pitchFamily="34" charset="-122"/>
            </a:endParaRPr>
          </a:p>
          <a:p>
            <a:pPr>
              <a:lnSpc>
                <a:spcPct val="150000"/>
              </a:lnSpc>
            </a:pPr>
            <a:r>
              <a:rPr lang="zh-CN" altLang="en-US" sz="2400" dirty="0">
                <a:latin typeface="Microsoft YaHei Light" panose="020B0502040204020203" pitchFamily="34" charset="-122"/>
                <a:ea typeface="Microsoft YaHei Light" panose="020B0502040204020203" pitchFamily="34" charset="-122"/>
              </a:rPr>
              <a:t>问题：</a:t>
            </a:r>
          </a:p>
          <a:p>
            <a:pPr>
              <a:lnSpc>
                <a:spcPct val="150000"/>
              </a:lnSpc>
            </a:pPr>
            <a:r>
              <a:rPr lang="zh-CN" altLang="en-US" sz="2400" dirty="0">
                <a:latin typeface="Microsoft YaHei Light" panose="020B0502040204020203" pitchFamily="34" charset="-122"/>
                <a:ea typeface="Microsoft YaHei Light" panose="020B0502040204020203" pitchFamily="34" charset="-122"/>
              </a:rPr>
              <a:t>维护资源的封锁顺序非常困难，成本很高；</a:t>
            </a:r>
          </a:p>
          <a:p>
            <a:pPr>
              <a:lnSpc>
                <a:spcPct val="150000"/>
              </a:lnSpc>
            </a:pPr>
            <a:r>
              <a:rPr lang="zh-CN" altLang="en-US" sz="2400" dirty="0">
                <a:latin typeface="Microsoft YaHei Light" panose="020B0502040204020203" pitchFamily="34" charset="-122"/>
                <a:ea typeface="Microsoft YaHei Light" panose="020B0502040204020203" pitchFamily="34" charset="-122"/>
              </a:rPr>
              <a:t>事务的封锁请求随着事务的执行动态地决定，很难事先确定需要封锁哪些对象，因此也很难按规定的顺序施加加锁。</a:t>
            </a:r>
          </a:p>
        </p:txBody>
      </p:sp>
      <p:sp>
        <p:nvSpPr>
          <p:cNvPr id="7" name="文本框 6">
            <a:extLst>
              <a:ext uri="{FF2B5EF4-FFF2-40B4-BE49-F238E27FC236}">
                <a16:creationId xmlns:a16="http://schemas.microsoft.com/office/drawing/2014/main" id="{1F16F05F-F35E-4C26-BC66-116F3B7D7D97}"/>
              </a:ext>
            </a:extLst>
          </p:cNvPr>
          <p:cNvSpPr txBox="1"/>
          <p:nvPr/>
        </p:nvSpPr>
        <p:spPr>
          <a:xfrm>
            <a:off x="203652" y="108254"/>
            <a:ext cx="4090051"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13.3 </a:t>
            </a:r>
            <a:r>
              <a:rPr lang="zh-CN" altLang="en-US" sz="2800" b="1" dirty="0">
                <a:latin typeface="微软雅黑 Light" panose="020B0502040204020203" pitchFamily="34" charset="-122"/>
                <a:ea typeface="微软雅黑 Light" panose="020B0502040204020203" pitchFamily="34" charset="-122"/>
              </a:rPr>
              <a:t>活锁和死锁</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2630481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C6AF41C-6D49-4698-A1E2-D62474687800}"/>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744C0099-2C60-4508-BE67-CCAFDB803724}"/>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5" name="文本框 4">
            <a:extLst>
              <a:ext uri="{FF2B5EF4-FFF2-40B4-BE49-F238E27FC236}">
                <a16:creationId xmlns:a16="http://schemas.microsoft.com/office/drawing/2014/main" id="{38B426DD-75C8-46D5-A101-FD7D21BA7A25}"/>
              </a:ext>
            </a:extLst>
          </p:cNvPr>
          <p:cNvSpPr txBox="1"/>
          <p:nvPr/>
        </p:nvSpPr>
        <p:spPr>
          <a:xfrm>
            <a:off x="932873" y="1458394"/>
            <a:ext cx="9333004" cy="2245487"/>
          </a:xfrm>
          <a:prstGeom prst="rect">
            <a:avLst/>
          </a:prstGeom>
          <a:noFill/>
        </p:spPr>
        <p:txBody>
          <a:bodyPr wrap="none" rtlCol="0">
            <a:spAutoFit/>
          </a:bodyPr>
          <a:lstStyle/>
          <a:p>
            <a:pPr>
              <a:lnSpc>
                <a:spcPct val="150000"/>
              </a:lnSpc>
            </a:pPr>
            <a:r>
              <a:rPr lang="zh-CN" altLang="en-US" sz="2400" dirty="0">
                <a:latin typeface="Microsoft YaHei Light" panose="020B0502040204020203" pitchFamily="34" charset="-122"/>
                <a:ea typeface="Microsoft YaHei Light" panose="020B0502040204020203" pitchFamily="34" charset="-122"/>
              </a:rPr>
              <a:t>死锁的预防</a:t>
            </a:r>
          </a:p>
          <a:p>
            <a:pPr>
              <a:lnSpc>
                <a:spcPct val="150000"/>
              </a:lnSpc>
            </a:pPr>
            <a:r>
              <a:rPr lang="zh-CN" altLang="en-US" sz="2400" dirty="0">
                <a:latin typeface="Microsoft YaHei Light" panose="020B0502040204020203" pitchFamily="34" charset="-122"/>
                <a:ea typeface="Microsoft YaHei Light" panose="020B0502040204020203" pitchFamily="34" charset="-122"/>
              </a:rPr>
              <a:t>结论</a:t>
            </a:r>
          </a:p>
          <a:p>
            <a:pPr>
              <a:lnSpc>
                <a:spcPct val="150000"/>
              </a:lnSpc>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在操作系统中广为采用的预防死锁的策略并不很适合数据库的特点</a:t>
            </a:r>
          </a:p>
          <a:p>
            <a:pPr>
              <a:lnSpc>
                <a:spcPct val="150000"/>
              </a:lnSpc>
            </a:pPr>
            <a:r>
              <a:rPr lang="en-US" altLang="zh-CN" sz="2400" dirty="0">
                <a:latin typeface="Microsoft YaHei Light" panose="020B0502040204020203" pitchFamily="34" charset="-122"/>
                <a:ea typeface="Microsoft YaHei Light" panose="020B0502040204020203" pitchFamily="34" charset="-122"/>
              </a:rPr>
              <a:t>• DBMS</a:t>
            </a:r>
            <a:r>
              <a:rPr lang="zh-CN" altLang="en-US" sz="2400" dirty="0">
                <a:latin typeface="Microsoft YaHei Light" panose="020B0502040204020203" pitchFamily="34" charset="-122"/>
                <a:ea typeface="Microsoft YaHei Light" panose="020B0502040204020203" pitchFamily="34" charset="-122"/>
              </a:rPr>
              <a:t>在解决死锁的问题上更普遍采用的是诊断并解除死锁的方法</a:t>
            </a:r>
          </a:p>
        </p:txBody>
      </p:sp>
      <p:sp>
        <p:nvSpPr>
          <p:cNvPr id="7" name="文本框 6">
            <a:extLst>
              <a:ext uri="{FF2B5EF4-FFF2-40B4-BE49-F238E27FC236}">
                <a16:creationId xmlns:a16="http://schemas.microsoft.com/office/drawing/2014/main" id="{EBAA92B3-D7F6-4E50-A2BE-FD5A9CAB59BD}"/>
              </a:ext>
            </a:extLst>
          </p:cNvPr>
          <p:cNvSpPr txBox="1"/>
          <p:nvPr/>
        </p:nvSpPr>
        <p:spPr>
          <a:xfrm>
            <a:off x="203652" y="108254"/>
            <a:ext cx="4090051"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13.3 </a:t>
            </a:r>
            <a:r>
              <a:rPr lang="zh-CN" altLang="en-US" sz="2800" b="1" dirty="0">
                <a:latin typeface="微软雅黑 Light" panose="020B0502040204020203" pitchFamily="34" charset="-122"/>
                <a:ea typeface="微软雅黑 Light" panose="020B0502040204020203" pitchFamily="34" charset="-122"/>
              </a:rPr>
              <a:t>活锁和死锁</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7239907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920D9A1-00F3-4549-8796-97DDD0C32C58}"/>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77058415-0250-44DA-A6C6-38D64287CA4A}"/>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10" name="Rectangle 3">
            <a:extLst>
              <a:ext uri="{FF2B5EF4-FFF2-40B4-BE49-F238E27FC236}">
                <a16:creationId xmlns:a16="http://schemas.microsoft.com/office/drawing/2014/main" id="{C8B5CD2B-C8A8-45CC-B735-45506C0A5124}"/>
              </a:ext>
            </a:extLst>
          </p:cNvPr>
          <p:cNvSpPr txBox="1">
            <a:spLocks noChangeArrowheads="1"/>
          </p:cNvSpPr>
          <p:nvPr/>
        </p:nvSpPr>
        <p:spPr>
          <a:xfrm>
            <a:off x="462096" y="1300345"/>
            <a:ext cx="11267807" cy="41865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zh-CN" altLang="en-US" sz="2400" dirty="0">
                <a:latin typeface="Microsoft YaHei Light" panose="020B0502040204020203" pitchFamily="34" charset="-122"/>
                <a:ea typeface="Microsoft YaHei Light" panose="020B0502040204020203" pitchFamily="34" charset="-122"/>
              </a:rPr>
              <a:t>死锁诊断和解除</a:t>
            </a:r>
          </a:p>
          <a:p>
            <a:pPr>
              <a:buFont typeface="Wingdings" panose="05000000000000000000" pitchFamily="2" charset="2"/>
              <a:buNone/>
            </a:pP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1</a:t>
            </a:r>
            <a:r>
              <a:rPr lang="zh-CN" altLang="en-US" sz="2400" dirty="0">
                <a:latin typeface="Microsoft YaHei Light" panose="020B0502040204020203" pitchFamily="34" charset="-122"/>
                <a:ea typeface="Microsoft YaHei Light" panose="020B0502040204020203" pitchFamily="34" charset="-122"/>
              </a:rPr>
              <a:t>）超时法</a:t>
            </a:r>
          </a:p>
          <a:p>
            <a:pPr>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 </a:t>
            </a:r>
            <a:r>
              <a:rPr lang="zh-CN" altLang="en-US" sz="2400" dirty="0">
                <a:latin typeface="Microsoft YaHei Light" panose="020B0502040204020203" pitchFamily="34" charset="-122"/>
                <a:ea typeface="Microsoft YaHei Light" panose="020B0502040204020203" pitchFamily="34" charset="-122"/>
              </a:rPr>
              <a:t>如果一个事务的等待时间超过了规定的时限，就认为发生了死锁。</a:t>
            </a:r>
          </a:p>
          <a:p>
            <a:pPr>
              <a:buFont typeface="Wingdings" panose="05000000000000000000" pitchFamily="2" charset="2"/>
              <a:buNone/>
            </a:pPr>
            <a:r>
              <a:rPr lang="zh-CN" altLang="en-US" sz="2400" dirty="0">
                <a:latin typeface="Microsoft YaHei Light" panose="020B0502040204020203" pitchFamily="34" charset="-122"/>
                <a:ea typeface="Microsoft YaHei Light" panose="020B0502040204020203" pitchFamily="34" charset="-122"/>
              </a:rPr>
              <a:t>优点</a:t>
            </a:r>
          </a:p>
          <a:p>
            <a:pPr>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 </a:t>
            </a:r>
            <a:r>
              <a:rPr lang="zh-CN" altLang="en-US" sz="2400" dirty="0">
                <a:latin typeface="Microsoft YaHei Light" panose="020B0502040204020203" pitchFamily="34" charset="-122"/>
                <a:ea typeface="Microsoft YaHei Light" panose="020B0502040204020203" pitchFamily="34" charset="-122"/>
              </a:rPr>
              <a:t>实现简单</a:t>
            </a:r>
          </a:p>
          <a:p>
            <a:pPr>
              <a:buFont typeface="Wingdings" panose="05000000000000000000" pitchFamily="2" charset="2"/>
              <a:buNone/>
            </a:pPr>
            <a:r>
              <a:rPr lang="zh-CN" altLang="en-US" sz="2400" dirty="0">
                <a:latin typeface="Microsoft YaHei Light" panose="020B0502040204020203" pitchFamily="34" charset="-122"/>
                <a:ea typeface="Microsoft YaHei Light" panose="020B0502040204020203" pitchFamily="34" charset="-122"/>
              </a:rPr>
              <a:t>缺点</a:t>
            </a:r>
          </a:p>
          <a:p>
            <a:pPr>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 </a:t>
            </a:r>
            <a:r>
              <a:rPr lang="zh-CN" altLang="en-US" sz="2400" dirty="0">
                <a:latin typeface="Microsoft YaHei Light" panose="020B0502040204020203" pitchFamily="34" charset="-122"/>
                <a:ea typeface="Microsoft YaHei Light" panose="020B0502040204020203" pitchFamily="34" charset="-122"/>
              </a:rPr>
              <a:t>可能误判；</a:t>
            </a:r>
          </a:p>
          <a:p>
            <a:pPr>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 </a:t>
            </a:r>
            <a:r>
              <a:rPr lang="zh-CN" altLang="en-US" sz="2400" dirty="0">
                <a:latin typeface="Microsoft YaHei Light" panose="020B0502040204020203" pitchFamily="34" charset="-122"/>
                <a:ea typeface="Microsoft YaHei Light" panose="020B0502040204020203" pitchFamily="34" charset="-122"/>
              </a:rPr>
              <a:t>如时限设置过长，不能及时发现死锁的发生。</a:t>
            </a:r>
            <a:endParaRPr lang="zh-CN" altLang="zh-CN" sz="2400" dirty="0">
              <a:solidFill>
                <a:srgbClr val="C00000"/>
              </a:solidFill>
              <a:latin typeface="Microsoft YaHei Light" panose="020B0502040204020203" pitchFamily="34" charset="-122"/>
              <a:ea typeface="Microsoft YaHei Light" panose="020B0502040204020203" pitchFamily="34" charset="-122"/>
            </a:endParaRPr>
          </a:p>
        </p:txBody>
      </p:sp>
      <p:sp>
        <p:nvSpPr>
          <p:cNvPr id="6" name="文本框 5">
            <a:extLst>
              <a:ext uri="{FF2B5EF4-FFF2-40B4-BE49-F238E27FC236}">
                <a16:creationId xmlns:a16="http://schemas.microsoft.com/office/drawing/2014/main" id="{150A942C-C8AF-48CD-A0E2-B6913F670AFA}"/>
              </a:ext>
            </a:extLst>
          </p:cNvPr>
          <p:cNvSpPr txBox="1"/>
          <p:nvPr/>
        </p:nvSpPr>
        <p:spPr>
          <a:xfrm>
            <a:off x="203652" y="108254"/>
            <a:ext cx="4090051"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13.3 </a:t>
            </a:r>
            <a:r>
              <a:rPr lang="zh-CN" altLang="en-US" sz="2800" b="1" dirty="0">
                <a:latin typeface="微软雅黑 Light" panose="020B0502040204020203" pitchFamily="34" charset="-122"/>
                <a:ea typeface="微软雅黑 Light" panose="020B0502040204020203" pitchFamily="34" charset="-122"/>
              </a:rPr>
              <a:t>活锁和死锁</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1008925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6252272-125D-4D2D-AD5A-5F7FF6A6CFE8}"/>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6256F2E3-B39D-4A37-87E9-639BE7844922}"/>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8" name="Rectangle 3">
            <a:extLst>
              <a:ext uri="{FF2B5EF4-FFF2-40B4-BE49-F238E27FC236}">
                <a16:creationId xmlns:a16="http://schemas.microsoft.com/office/drawing/2014/main" id="{8EA773BF-77BE-4837-B2C6-32F49E82CBA1}"/>
              </a:ext>
            </a:extLst>
          </p:cNvPr>
          <p:cNvSpPr txBox="1">
            <a:spLocks noChangeArrowheads="1"/>
          </p:cNvSpPr>
          <p:nvPr/>
        </p:nvSpPr>
        <p:spPr>
          <a:xfrm>
            <a:off x="619696" y="1360047"/>
            <a:ext cx="10517938" cy="31234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2</a:t>
            </a:r>
            <a:r>
              <a:rPr lang="zh-CN" altLang="en-US" sz="2400" dirty="0">
                <a:latin typeface="Microsoft YaHei Light" panose="020B0502040204020203" pitchFamily="34" charset="-122"/>
                <a:ea typeface="Microsoft YaHei Light" panose="020B0502040204020203" pitchFamily="34" charset="-122"/>
              </a:rPr>
              <a:t>） 等待图法</a:t>
            </a:r>
          </a:p>
          <a:p>
            <a:pPr marL="0" indent="0">
              <a:buNone/>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用事务等待图动态反映所有事务的等待情况</a:t>
            </a:r>
          </a:p>
          <a:p>
            <a:pPr marL="0" indent="0">
              <a:buNone/>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事务等待图是一个有向图</a:t>
            </a:r>
            <a:r>
              <a:rPr lang="en-US" altLang="zh-CN" sz="2400" dirty="0">
                <a:latin typeface="Microsoft YaHei Light" panose="020B0502040204020203" pitchFamily="34" charset="-122"/>
                <a:ea typeface="Microsoft YaHei Light" panose="020B0502040204020203" pitchFamily="34" charset="-122"/>
              </a:rPr>
              <a:t>G</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(T, U)</a:t>
            </a:r>
            <a:r>
              <a:rPr lang="zh-CN" altLang="en-US" sz="2400" dirty="0">
                <a:latin typeface="Microsoft YaHei Light" panose="020B0502040204020203" pitchFamily="34" charset="-122"/>
                <a:ea typeface="Microsoft YaHei Light" panose="020B0502040204020203" pitchFamily="34" charset="-122"/>
              </a:rPr>
              <a:t>。</a:t>
            </a:r>
          </a:p>
          <a:p>
            <a:pPr marL="0" indent="0">
              <a:buNone/>
            </a:pPr>
            <a:r>
              <a:rPr lang="en-US" altLang="zh-CN" sz="2400" dirty="0">
                <a:latin typeface="Microsoft YaHei Light" panose="020B0502040204020203" pitchFamily="34" charset="-122"/>
                <a:ea typeface="Microsoft YaHei Light" panose="020B0502040204020203" pitchFamily="34" charset="-122"/>
              </a:rPr>
              <a:t>• T </a:t>
            </a:r>
            <a:r>
              <a:rPr lang="zh-CN" altLang="en-US" sz="2400" dirty="0">
                <a:latin typeface="Microsoft YaHei Light" panose="020B0502040204020203" pitchFamily="34" charset="-122"/>
                <a:ea typeface="Microsoft YaHei Light" panose="020B0502040204020203" pitchFamily="34" charset="-122"/>
              </a:rPr>
              <a:t>为结点的集合，每个结点表示正运行的事务</a:t>
            </a:r>
          </a:p>
          <a:p>
            <a:pPr marL="0" indent="0">
              <a:buNone/>
            </a:pPr>
            <a:r>
              <a:rPr lang="en-US" altLang="zh-CN" sz="2400" dirty="0">
                <a:latin typeface="Microsoft YaHei Light" panose="020B0502040204020203" pitchFamily="34" charset="-122"/>
                <a:ea typeface="Microsoft YaHei Light" panose="020B0502040204020203" pitchFamily="34" charset="-122"/>
              </a:rPr>
              <a:t>• U</a:t>
            </a:r>
            <a:r>
              <a:rPr lang="zh-CN" altLang="en-US" sz="2400" dirty="0">
                <a:latin typeface="Microsoft YaHei Light" panose="020B0502040204020203" pitchFamily="34" charset="-122"/>
                <a:ea typeface="Microsoft YaHei Light" panose="020B0502040204020203" pitchFamily="34" charset="-122"/>
              </a:rPr>
              <a:t>为边的集合，每条边表示事务等待的</a:t>
            </a:r>
          </a:p>
          <a:p>
            <a:pPr marL="0" indent="0">
              <a:buNone/>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若</a:t>
            </a:r>
            <a:r>
              <a:rPr lang="en-US" altLang="zh-CN" sz="2400" dirty="0">
                <a:latin typeface="Microsoft YaHei Light" panose="020B0502040204020203" pitchFamily="34" charset="-122"/>
                <a:ea typeface="Microsoft YaHei Light" panose="020B0502040204020203" pitchFamily="34" charset="-122"/>
              </a:rPr>
              <a:t>T1</a:t>
            </a:r>
            <a:r>
              <a:rPr lang="zh-CN" altLang="en-US" sz="2400" dirty="0">
                <a:latin typeface="Microsoft YaHei Light" panose="020B0502040204020203" pitchFamily="34" charset="-122"/>
                <a:ea typeface="Microsoft YaHei Light" panose="020B0502040204020203" pitchFamily="34" charset="-122"/>
              </a:rPr>
              <a:t>等待</a:t>
            </a:r>
            <a:r>
              <a:rPr lang="en-US" altLang="zh-CN" sz="2400" dirty="0">
                <a:latin typeface="Microsoft YaHei Light" panose="020B0502040204020203" pitchFamily="34" charset="-122"/>
                <a:ea typeface="Microsoft YaHei Light" panose="020B0502040204020203" pitchFamily="34" charset="-122"/>
              </a:rPr>
              <a:t>T2</a:t>
            </a:r>
            <a:r>
              <a:rPr lang="zh-CN" altLang="en-US" sz="2400" dirty="0">
                <a:latin typeface="Microsoft YaHei Light" panose="020B0502040204020203" pitchFamily="34" charset="-122"/>
                <a:ea typeface="Microsoft YaHei Light" panose="020B0502040204020203" pitchFamily="34" charset="-122"/>
              </a:rPr>
              <a:t>，则</a:t>
            </a:r>
            <a:r>
              <a:rPr lang="en-US" altLang="zh-CN" sz="2400" dirty="0">
                <a:latin typeface="Microsoft YaHei Light" panose="020B0502040204020203" pitchFamily="34" charset="-122"/>
                <a:ea typeface="Microsoft YaHei Light" panose="020B0502040204020203" pitchFamily="34" charset="-122"/>
              </a:rPr>
              <a:t>T1</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T2</a:t>
            </a:r>
            <a:r>
              <a:rPr lang="zh-CN" altLang="en-US" sz="2400" dirty="0">
                <a:latin typeface="Microsoft YaHei Light" panose="020B0502040204020203" pitchFamily="34" charset="-122"/>
                <a:ea typeface="Microsoft YaHei Light" panose="020B0502040204020203" pitchFamily="34" charset="-122"/>
              </a:rPr>
              <a:t>之间画一条有向边，从</a:t>
            </a:r>
            <a:r>
              <a:rPr lang="en-US" altLang="zh-CN" sz="2400" dirty="0">
                <a:latin typeface="Microsoft YaHei Light" panose="020B0502040204020203" pitchFamily="34" charset="-122"/>
                <a:ea typeface="Microsoft YaHei Light" panose="020B0502040204020203" pitchFamily="34" charset="-122"/>
              </a:rPr>
              <a:t>T1</a:t>
            </a:r>
            <a:r>
              <a:rPr lang="zh-CN" altLang="en-US" sz="2400" dirty="0">
                <a:latin typeface="Microsoft YaHei Light" panose="020B0502040204020203" pitchFamily="34" charset="-122"/>
                <a:ea typeface="Microsoft YaHei Light" panose="020B0502040204020203" pitchFamily="34" charset="-122"/>
              </a:rPr>
              <a:t>指向</a:t>
            </a:r>
            <a:r>
              <a:rPr lang="en-US" altLang="zh-CN" sz="2400" dirty="0">
                <a:latin typeface="Microsoft YaHei Light" panose="020B0502040204020203" pitchFamily="34" charset="-122"/>
                <a:ea typeface="Microsoft YaHei Light" panose="020B0502040204020203" pitchFamily="34" charset="-122"/>
              </a:rPr>
              <a:t>T2</a:t>
            </a:r>
            <a:endParaRPr lang="zh-CN" altLang="zh-CN" sz="2400" dirty="0">
              <a:latin typeface="Microsoft YaHei Light" panose="020B0502040204020203" pitchFamily="34" charset="-122"/>
              <a:ea typeface="Microsoft YaHei Light" panose="020B0502040204020203" pitchFamily="34" charset="-122"/>
            </a:endParaRPr>
          </a:p>
        </p:txBody>
      </p:sp>
      <p:pic>
        <p:nvPicPr>
          <p:cNvPr id="3" name="图片 2">
            <a:extLst>
              <a:ext uri="{FF2B5EF4-FFF2-40B4-BE49-F238E27FC236}">
                <a16:creationId xmlns:a16="http://schemas.microsoft.com/office/drawing/2014/main" id="{9CFE991F-F008-40CF-974A-D0224047FF4E}"/>
              </a:ext>
            </a:extLst>
          </p:cNvPr>
          <p:cNvPicPr>
            <a:picLocks noChangeAspect="1"/>
          </p:cNvPicPr>
          <p:nvPr/>
        </p:nvPicPr>
        <p:blipFill>
          <a:blip r:embed="rId2"/>
          <a:stretch>
            <a:fillRect/>
          </a:stretch>
        </p:blipFill>
        <p:spPr>
          <a:xfrm>
            <a:off x="1871807" y="4610100"/>
            <a:ext cx="3867150" cy="1295400"/>
          </a:xfrm>
          <a:prstGeom prst="rect">
            <a:avLst/>
          </a:prstGeom>
        </p:spPr>
      </p:pic>
      <p:sp>
        <p:nvSpPr>
          <p:cNvPr id="10" name="文本框 9">
            <a:extLst>
              <a:ext uri="{FF2B5EF4-FFF2-40B4-BE49-F238E27FC236}">
                <a16:creationId xmlns:a16="http://schemas.microsoft.com/office/drawing/2014/main" id="{47154222-F629-4014-89B3-BB62E862868B}"/>
              </a:ext>
            </a:extLst>
          </p:cNvPr>
          <p:cNvSpPr txBox="1"/>
          <p:nvPr/>
        </p:nvSpPr>
        <p:spPr>
          <a:xfrm>
            <a:off x="203652" y="108254"/>
            <a:ext cx="4090051"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13.3 </a:t>
            </a:r>
            <a:r>
              <a:rPr lang="zh-CN" altLang="en-US" sz="2800" b="1" dirty="0">
                <a:latin typeface="微软雅黑 Light" panose="020B0502040204020203" pitchFamily="34" charset="-122"/>
                <a:ea typeface="微软雅黑 Light" panose="020B0502040204020203" pitchFamily="34" charset="-122"/>
              </a:rPr>
              <a:t>活锁和死锁</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2059849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44EF2B5-BB0E-4866-B179-FF4E818382D3}"/>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59444C4C-835A-42F2-AC96-4B2C79AF590A}"/>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pic>
        <p:nvPicPr>
          <p:cNvPr id="2" name="图片 1">
            <a:extLst>
              <a:ext uri="{FF2B5EF4-FFF2-40B4-BE49-F238E27FC236}">
                <a16:creationId xmlns:a16="http://schemas.microsoft.com/office/drawing/2014/main" id="{F1E42D0D-573E-4E23-B913-76E641A28808}"/>
              </a:ext>
            </a:extLst>
          </p:cNvPr>
          <p:cNvPicPr>
            <a:picLocks noChangeAspect="1"/>
          </p:cNvPicPr>
          <p:nvPr/>
        </p:nvPicPr>
        <p:blipFill>
          <a:blip r:embed="rId2"/>
          <a:stretch>
            <a:fillRect/>
          </a:stretch>
        </p:blipFill>
        <p:spPr>
          <a:xfrm>
            <a:off x="2398279" y="1815523"/>
            <a:ext cx="6915150" cy="2247900"/>
          </a:xfrm>
          <a:prstGeom prst="rect">
            <a:avLst/>
          </a:prstGeom>
        </p:spPr>
      </p:pic>
      <p:sp>
        <p:nvSpPr>
          <p:cNvPr id="5" name="文本框 4">
            <a:extLst>
              <a:ext uri="{FF2B5EF4-FFF2-40B4-BE49-F238E27FC236}">
                <a16:creationId xmlns:a16="http://schemas.microsoft.com/office/drawing/2014/main" id="{90636ECF-8122-481C-8D2C-AC863CFF70DC}"/>
              </a:ext>
            </a:extLst>
          </p:cNvPr>
          <p:cNvSpPr txBox="1"/>
          <p:nvPr/>
        </p:nvSpPr>
        <p:spPr>
          <a:xfrm>
            <a:off x="2248677" y="4599640"/>
            <a:ext cx="8614176" cy="1569660"/>
          </a:xfrm>
          <a:prstGeom prst="rect">
            <a:avLst/>
          </a:prstGeom>
          <a:noFill/>
        </p:spPr>
        <p:txBody>
          <a:bodyPr wrap="square" rtlCol="0">
            <a:spAutoFit/>
          </a:bodyPr>
          <a:lstStyle/>
          <a:p>
            <a:r>
              <a:rPr lang="zh-CN" altLang="en-US" sz="2400" dirty="0">
                <a:latin typeface="Microsoft YaHei Light" panose="020B0502040204020203" pitchFamily="34" charset="-122"/>
                <a:ea typeface="Microsoft YaHei Light" panose="020B0502040204020203" pitchFamily="34" charset="-122"/>
              </a:rPr>
              <a:t>图</a:t>
            </a:r>
            <a:r>
              <a:rPr lang="en-US" altLang="zh-CN" sz="2400" dirty="0">
                <a:latin typeface="Microsoft YaHei Light" panose="020B0502040204020203" pitchFamily="34" charset="-122"/>
                <a:ea typeface="Microsoft YaHei Light" panose="020B0502040204020203" pitchFamily="34" charset="-122"/>
              </a:rPr>
              <a:t>(a)</a:t>
            </a:r>
            <a:r>
              <a:rPr lang="zh-CN" altLang="en-US" sz="2400" dirty="0">
                <a:latin typeface="Microsoft YaHei Light" panose="020B0502040204020203" pitchFamily="34" charset="-122"/>
                <a:ea typeface="Microsoft YaHei Light" panose="020B0502040204020203" pitchFamily="34" charset="-122"/>
              </a:rPr>
              <a:t>中，事务</a:t>
            </a:r>
            <a:r>
              <a:rPr lang="en-US" altLang="zh-CN" sz="2400" dirty="0">
                <a:latin typeface="Microsoft YaHei Light" panose="020B0502040204020203" pitchFamily="34" charset="-122"/>
                <a:ea typeface="Microsoft YaHei Light" panose="020B0502040204020203" pitchFamily="34" charset="-122"/>
              </a:rPr>
              <a:t>T1</a:t>
            </a:r>
            <a:r>
              <a:rPr lang="zh-CN" altLang="en-US" sz="2400" dirty="0">
                <a:latin typeface="Microsoft YaHei Light" panose="020B0502040204020203" pitchFamily="34" charset="-122"/>
                <a:ea typeface="Microsoft YaHei Light" panose="020B0502040204020203" pitchFamily="34" charset="-122"/>
              </a:rPr>
              <a:t>等待</a:t>
            </a:r>
            <a:r>
              <a:rPr lang="en-US" altLang="zh-CN" sz="2400" dirty="0">
                <a:latin typeface="Microsoft YaHei Light" panose="020B0502040204020203" pitchFamily="34" charset="-122"/>
                <a:ea typeface="Microsoft YaHei Light" panose="020B0502040204020203" pitchFamily="34" charset="-122"/>
              </a:rPr>
              <a:t>T2</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T2</a:t>
            </a:r>
            <a:r>
              <a:rPr lang="zh-CN" altLang="en-US" sz="2400" dirty="0">
                <a:latin typeface="Microsoft YaHei Light" panose="020B0502040204020203" pitchFamily="34" charset="-122"/>
                <a:ea typeface="Microsoft YaHei Light" panose="020B0502040204020203" pitchFamily="34" charset="-122"/>
              </a:rPr>
              <a:t>等待</a:t>
            </a:r>
            <a:r>
              <a:rPr lang="en-US" altLang="zh-CN" sz="2400" dirty="0">
                <a:latin typeface="Microsoft YaHei Light" panose="020B0502040204020203" pitchFamily="34" charset="-122"/>
                <a:ea typeface="Microsoft YaHei Light" panose="020B0502040204020203" pitchFamily="34" charset="-122"/>
              </a:rPr>
              <a:t>T1</a:t>
            </a:r>
            <a:r>
              <a:rPr lang="zh-CN" altLang="en-US" sz="2400" dirty="0">
                <a:latin typeface="Microsoft YaHei Light" panose="020B0502040204020203" pitchFamily="34" charset="-122"/>
                <a:ea typeface="Microsoft YaHei Light" panose="020B0502040204020203" pitchFamily="34" charset="-122"/>
              </a:rPr>
              <a:t>，产生了死锁</a:t>
            </a:r>
          </a:p>
          <a:p>
            <a:r>
              <a:rPr lang="zh-CN" altLang="en-US" sz="2400" dirty="0">
                <a:latin typeface="Microsoft YaHei Light" panose="020B0502040204020203" pitchFamily="34" charset="-122"/>
                <a:ea typeface="Microsoft YaHei Light" panose="020B0502040204020203" pitchFamily="34" charset="-122"/>
              </a:rPr>
              <a:t>图</a:t>
            </a:r>
            <a:r>
              <a:rPr lang="en-US" altLang="zh-CN" sz="2400" dirty="0">
                <a:latin typeface="Microsoft YaHei Light" panose="020B0502040204020203" pitchFamily="34" charset="-122"/>
                <a:ea typeface="Microsoft YaHei Light" panose="020B0502040204020203" pitchFamily="34" charset="-122"/>
              </a:rPr>
              <a:t>(b)</a:t>
            </a:r>
            <a:r>
              <a:rPr lang="zh-CN" altLang="en-US" sz="2400" dirty="0">
                <a:latin typeface="Microsoft YaHei Light" panose="020B0502040204020203" pitchFamily="34" charset="-122"/>
                <a:ea typeface="Microsoft YaHei Light" panose="020B0502040204020203" pitchFamily="34" charset="-122"/>
              </a:rPr>
              <a:t>中，事务</a:t>
            </a:r>
            <a:r>
              <a:rPr lang="en-US" altLang="zh-CN" sz="2400" dirty="0">
                <a:latin typeface="Microsoft YaHei Light" panose="020B0502040204020203" pitchFamily="34" charset="-122"/>
                <a:ea typeface="Microsoft YaHei Light" panose="020B0502040204020203" pitchFamily="34" charset="-122"/>
              </a:rPr>
              <a:t>T1</a:t>
            </a:r>
            <a:r>
              <a:rPr lang="zh-CN" altLang="en-US" sz="2400" dirty="0">
                <a:latin typeface="Microsoft YaHei Light" panose="020B0502040204020203" pitchFamily="34" charset="-122"/>
                <a:ea typeface="Microsoft YaHei Light" panose="020B0502040204020203" pitchFamily="34" charset="-122"/>
              </a:rPr>
              <a:t>等待</a:t>
            </a:r>
            <a:r>
              <a:rPr lang="en-US" altLang="zh-CN" sz="2400" dirty="0">
                <a:latin typeface="Microsoft YaHei Light" panose="020B0502040204020203" pitchFamily="34" charset="-122"/>
                <a:ea typeface="Microsoft YaHei Light" panose="020B0502040204020203" pitchFamily="34" charset="-122"/>
              </a:rPr>
              <a:t>T2</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T2</a:t>
            </a:r>
            <a:r>
              <a:rPr lang="zh-CN" altLang="en-US" sz="2400" dirty="0">
                <a:latin typeface="Microsoft YaHei Light" panose="020B0502040204020203" pitchFamily="34" charset="-122"/>
                <a:ea typeface="Microsoft YaHei Light" panose="020B0502040204020203" pitchFamily="34" charset="-122"/>
              </a:rPr>
              <a:t>等待</a:t>
            </a:r>
            <a:r>
              <a:rPr lang="en-US" altLang="zh-CN" sz="2400" dirty="0">
                <a:latin typeface="Microsoft YaHei Light" panose="020B0502040204020203" pitchFamily="34" charset="-122"/>
                <a:ea typeface="Microsoft YaHei Light" panose="020B0502040204020203" pitchFamily="34" charset="-122"/>
              </a:rPr>
              <a:t>T3</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T3</a:t>
            </a:r>
            <a:r>
              <a:rPr lang="zh-CN" altLang="en-US" sz="2400" dirty="0">
                <a:latin typeface="Microsoft YaHei Light" panose="020B0502040204020203" pitchFamily="34" charset="-122"/>
                <a:ea typeface="Microsoft YaHei Light" panose="020B0502040204020203" pitchFamily="34" charset="-122"/>
              </a:rPr>
              <a:t>等待</a:t>
            </a:r>
            <a:r>
              <a:rPr lang="en-US" altLang="zh-CN" sz="2400" dirty="0">
                <a:latin typeface="Microsoft YaHei Light" panose="020B0502040204020203" pitchFamily="34" charset="-122"/>
                <a:ea typeface="Microsoft YaHei Light" panose="020B0502040204020203" pitchFamily="34" charset="-122"/>
              </a:rPr>
              <a:t>T4</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T4</a:t>
            </a:r>
            <a:r>
              <a:rPr lang="zh-CN" altLang="en-US" sz="2400" dirty="0">
                <a:latin typeface="Microsoft YaHei Light" panose="020B0502040204020203" pitchFamily="34" charset="-122"/>
                <a:ea typeface="Microsoft YaHei Light" panose="020B0502040204020203" pitchFamily="34" charset="-122"/>
              </a:rPr>
              <a:t>又等待</a:t>
            </a:r>
            <a:r>
              <a:rPr lang="en-US" altLang="zh-CN" sz="2400" dirty="0">
                <a:latin typeface="Microsoft YaHei Light" panose="020B0502040204020203" pitchFamily="34" charset="-122"/>
                <a:ea typeface="Microsoft YaHei Light" panose="020B0502040204020203" pitchFamily="34" charset="-122"/>
              </a:rPr>
              <a:t>T1</a:t>
            </a:r>
            <a:r>
              <a:rPr lang="zh-CN" altLang="en-US" sz="2400" dirty="0">
                <a:latin typeface="Microsoft YaHei Light" panose="020B0502040204020203" pitchFamily="34" charset="-122"/>
                <a:ea typeface="Microsoft YaHei Light" panose="020B0502040204020203" pitchFamily="34" charset="-122"/>
              </a:rPr>
              <a:t>，产生了死锁</a:t>
            </a:r>
          </a:p>
          <a:p>
            <a:r>
              <a:rPr lang="zh-CN" altLang="en-US" sz="2400" dirty="0">
                <a:latin typeface="Microsoft YaHei Light" panose="020B0502040204020203" pitchFamily="34" charset="-122"/>
                <a:ea typeface="Microsoft YaHei Light" panose="020B0502040204020203" pitchFamily="34" charset="-122"/>
              </a:rPr>
              <a:t>图</a:t>
            </a:r>
            <a:r>
              <a:rPr lang="en-US" altLang="zh-CN" sz="2400" dirty="0">
                <a:latin typeface="Microsoft YaHei Light" panose="020B0502040204020203" pitchFamily="34" charset="-122"/>
                <a:ea typeface="Microsoft YaHei Light" panose="020B0502040204020203" pitchFamily="34" charset="-122"/>
              </a:rPr>
              <a:t>(b)</a:t>
            </a:r>
            <a:r>
              <a:rPr lang="zh-CN" altLang="en-US" sz="2400" dirty="0">
                <a:latin typeface="Microsoft YaHei Light" panose="020B0502040204020203" pitchFamily="34" charset="-122"/>
                <a:ea typeface="Microsoft YaHei Light" panose="020B0502040204020203" pitchFamily="34" charset="-122"/>
              </a:rPr>
              <a:t>中，事务</a:t>
            </a:r>
            <a:r>
              <a:rPr lang="en-US" altLang="zh-CN" sz="2400" dirty="0">
                <a:latin typeface="Microsoft YaHei Light" panose="020B0502040204020203" pitchFamily="34" charset="-122"/>
                <a:ea typeface="Microsoft YaHei Light" panose="020B0502040204020203" pitchFamily="34" charset="-122"/>
              </a:rPr>
              <a:t>T3</a:t>
            </a:r>
            <a:r>
              <a:rPr lang="zh-CN" altLang="en-US" sz="2400" dirty="0">
                <a:latin typeface="Microsoft YaHei Light" panose="020B0502040204020203" pitchFamily="34" charset="-122"/>
                <a:ea typeface="Microsoft YaHei Light" panose="020B0502040204020203" pitchFamily="34" charset="-122"/>
              </a:rPr>
              <a:t>可能还等待</a:t>
            </a:r>
            <a:r>
              <a:rPr lang="en-US" altLang="zh-CN" sz="2400" dirty="0">
                <a:latin typeface="Microsoft YaHei Light" panose="020B0502040204020203" pitchFamily="34" charset="-122"/>
                <a:ea typeface="Microsoft YaHei Light" panose="020B0502040204020203" pitchFamily="34" charset="-122"/>
              </a:rPr>
              <a:t>T2</a:t>
            </a:r>
            <a:r>
              <a:rPr lang="zh-CN" altLang="en-US" sz="2400" dirty="0">
                <a:latin typeface="Microsoft YaHei Light" panose="020B0502040204020203" pitchFamily="34" charset="-122"/>
                <a:ea typeface="Microsoft YaHei Light" panose="020B0502040204020203" pitchFamily="34" charset="-122"/>
              </a:rPr>
              <a:t>，在大回路中又有小的回路</a:t>
            </a:r>
          </a:p>
        </p:txBody>
      </p:sp>
      <p:sp>
        <p:nvSpPr>
          <p:cNvPr id="9" name="文本框 8">
            <a:extLst>
              <a:ext uri="{FF2B5EF4-FFF2-40B4-BE49-F238E27FC236}">
                <a16:creationId xmlns:a16="http://schemas.microsoft.com/office/drawing/2014/main" id="{64AA1AD8-1DD4-4FB8-846F-61E49DEA9312}"/>
              </a:ext>
            </a:extLst>
          </p:cNvPr>
          <p:cNvSpPr txBox="1"/>
          <p:nvPr/>
        </p:nvSpPr>
        <p:spPr>
          <a:xfrm>
            <a:off x="203652" y="108254"/>
            <a:ext cx="4090051"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13.3 </a:t>
            </a:r>
            <a:r>
              <a:rPr lang="zh-CN" altLang="en-US" sz="2800" b="1" dirty="0">
                <a:latin typeface="微软雅黑 Light" panose="020B0502040204020203" pitchFamily="34" charset="-122"/>
                <a:ea typeface="微软雅黑 Light" panose="020B0502040204020203" pitchFamily="34" charset="-122"/>
              </a:rPr>
              <a:t>活锁和死锁</a:t>
            </a:r>
            <a:endParaRPr lang="en-US" altLang="zh-CN" sz="2800" b="1" dirty="0">
              <a:latin typeface="微软雅黑 Light" panose="020B0502040204020203" pitchFamily="34" charset="-122"/>
              <a:ea typeface="微软雅黑 Light" panose="020B0502040204020203" pitchFamily="34" charset="-122"/>
            </a:endParaRPr>
          </a:p>
        </p:txBody>
      </p:sp>
      <p:sp>
        <p:nvSpPr>
          <p:cNvPr id="6" name="文本框 5">
            <a:extLst>
              <a:ext uri="{FF2B5EF4-FFF2-40B4-BE49-F238E27FC236}">
                <a16:creationId xmlns:a16="http://schemas.microsoft.com/office/drawing/2014/main" id="{48D255D5-8427-48A3-ACBD-BD32C0BFD68E}"/>
              </a:ext>
            </a:extLst>
          </p:cNvPr>
          <p:cNvSpPr txBox="1"/>
          <p:nvPr/>
        </p:nvSpPr>
        <p:spPr>
          <a:xfrm>
            <a:off x="843860" y="1108517"/>
            <a:ext cx="1723549" cy="461665"/>
          </a:xfrm>
          <a:prstGeom prst="rect">
            <a:avLst/>
          </a:prstGeom>
          <a:noFill/>
        </p:spPr>
        <p:txBody>
          <a:bodyPr wrap="none" rtlCol="0">
            <a:spAutoFit/>
          </a:bodyPr>
          <a:lstStyle/>
          <a:p>
            <a:r>
              <a:rPr lang="zh-CN" altLang="en-US" sz="2400" dirty="0">
                <a:latin typeface="Microsoft YaHei Light" panose="020B0502040204020203" pitchFamily="34" charset="-122"/>
                <a:ea typeface="Microsoft YaHei Light" panose="020B0502040204020203" pitchFamily="34" charset="-122"/>
              </a:rPr>
              <a:t>事务等待图</a:t>
            </a:r>
          </a:p>
        </p:txBody>
      </p:sp>
    </p:spTree>
    <p:extLst>
      <p:ext uri="{BB962C8B-B14F-4D97-AF65-F5344CB8AC3E}">
        <p14:creationId xmlns:p14="http://schemas.microsoft.com/office/powerpoint/2010/main" val="36055964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90EB2FED-CD9D-4223-9B1A-BCCADA86ED1C}"/>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E5AB0FB0-8D20-4425-9423-B91170FA0238}"/>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10" name="Rectangle 3">
            <a:extLst>
              <a:ext uri="{FF2B5EF4-FFF2-40B4-BE49-F238E27FC236}">
                <a16:creationId xmlns:a16="http://schemas.microsoft.com/office/drawing/2014/main" id="{7F8219E9-CEE1-443A-8358-31131F78C427}"/>
              </a:ext>
            </a:extLst>
          </p:cNvPr>
          <p:cNvSpPr txBox="1">
            <a:spLocks noChangeArrowheads="1"/>
          </p:cNvSpPr>
          <p:nvPr/>
        </p:nvSpPr>
        <p:spPr>
          <a:xfrm>
            <a:off x="769463" y="1157564"/>
            <a:ext cx="1844428" cy="5896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zh-CN" altLang="en-US" sz="2400" dirty="0">
                <a:latin typeface="Microsoft YaHei Light" panose="020B0502040204020203" pitchFamily="34" charset="-122"/>
                <a:ea typeface="Microsoft YaHei Light" panose="020B0502040204020203" pitchFamily="34" charset="-122"/>
              </a:rPr>
              <a:t>事务等待图</a:t>
            </a:r>
            <a:endParaRPr lang="zh-CN" altLang="zh-CN" sz="2400" dirty="0">
              <a:latin typeface="Microsoft YaHei Light" panose="020B0502040204020203" pitchFamily="34" charset="-122"/>
              <a:ea typeface="Microsoft YaHei Light" panose="020B0502040204020203" pitchFamily="34" charset="-122"/>
            </a:endParaRPr>
          </a:p>
        </p:txBody>
      </p:sp>
      <p:pic>
        <p:nvPicPr>
          <p:cNvPr id="5" name="图片 4">
            <a:extLst>
              <a:ext uri="{FF2B5EF4-FFF2-40B4-BE49-F238E27FC236}">
                <a16:creationId xmlns:a16="http://schemas.microsoft.com/office/drawing/2014/main" id="{94C7D90B-3A19-4EBF-9512-EFCC734D16EC}"/>
              </a:ext>
            </a:extLst>
          </p:cNvPr>
          <p:cNvPicPr>
            <a:picLocks noChangeAspect="1"/>
          </p:cNvPicPr>
          <p:nvPr/>
        </p:nvPicPr>
        <p:blipFill>
          <a:blip r:embed="rId2"/>
          <a:stretch>
            <a:fillRect/>
          </a:stretch>
        </p:blipFill>
        <p:spPr>
          <a:xfrm>
            <a:off x="1985818" y="1927261"/>
            <a:ext cx="7720301" cy="4149977"/>
          </a:xfrm>
          <a:prstGeom prst="rect">
            <a:avLst/>
          </a:prstGeom>
        </p:spPr>
      </p:pic>
      <p:sp>
        <p:nvSpPr>
          <p:cNvPr id="9" name="文本框 8">
            <a:extLst>
              <a:ext uri="{FF2B5EF4-FFF2-40B4-BE49-F238E27FC236}">
                <a16:creationId xmlns:a16="http://schemas.microsoft.com/office/drawing/2014/main" id="{0E89E575-0F40-403F-80D4-29817D16E121}"/>
              </a:ext>
            </a:extLst>
          </p:cNvPr>
          <p:cNvSpPr txBox="1"/>
          <p:nvPr/>
        </p:nvSpPr>
        <p:spPr>
          <a:xfrm>
            <a:off x="203652" y="108254"/>
            <a:ext cx="4090051"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13.3 </a:t>
            </a:r>
            <a:r>
              <a:rPr lang="zh-CN" altLang="en-US" sz="2800" b="1" dirty="0">
                <a:latin typeface="微软雅黑 Light" panose="020B0502040204020203" pitchFamily="34" charset="-122"/>
                <a:ea typeface="微软雅黑 Light" panose="020B0502040204020203" pitchFamily="34" charset="-122"/>
              </a:rPr>
              <a:t>活锁和死锁</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7340741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9333C32F-FFE1-4A86-AA5F-636A927FF149}"/>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E86369BE-E2E6-46EA-875E-1CC3CFE37D4F}"/>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8" name="文本框 7">
            <a:extLst>
              <a:ext uri="{FF2B5EF4-FFF2-40B4-BE49-F238E27FC236}">
                <a16:creationId xmlns:a16="http://schemas.microsoft.com/office/drawing/2014/main" id="{1F653972-6D08-40F6-ADE1-69F1D28369BE}"/>
              </a:ext>
            </a:extLst>
          </p:cNvPr>
          <p:cNvSpPr txBox="1"/>
          <p:nvPr/>
        </p:nvSpPr>
        <p:spPr>
          <a:xfrm>
            <a:off x="769297" y="1689341"/>
            <a:ext cx="10868521" cy="3353482"/>
          </a:xfrm>
          <a:prstGeom prst="rect">
            <a:avLst/>
          </a:prstGeom>
          <a:noFill/>
        </p:spPr>
        <p:txBody>
          <a:bodyPr wrap="square" rtlCol="0">
            <a:spAutoFit/>
          </a:bodyPr>
          <a:lstStyle/>
          <a:p>
            <a:pPr>
              <a:lnSpc>
                <a:spcPct val="150000"/>
              </a:lnSpc>
            </a:pPr>
            <a:r>
              <a:rPr lang="zh-CN" altLang="en-US" sz="2400" dirty="0">
                <a:latin typeface="Microsoft YaHei Light" panose="020B0502040204020203" pitchFamily="34" charset="-122"/>
                <a:ea typeface="Microsoft YaHei Light" panose="020B0502040204020203" pitchFamily="34" charset="-122"/>
              </a:rPr>
              <a:t>等待图法</a:t>
            </a:r>
            <a:endParaRPr lang="en-US" altLang="zh-CN" sz="2400" dirty="0">
              <a:latin typeface="Microsoft YaHei Light" panose="020B0502040204020203" pitchFamily="34" charset="-122"/>
              <a:ea typeface="Microsoft YaHei Light" panose="020B0502040204020203" pitchFamily="34" charset="-122"/>
            </a:endParaRPr>
          </a:p>
          <a:p>
            <a:pPr marL="342900" indent="-342900">
              <a:lnSpc>
                <a:spcPct val="150000"/>
              </a:lnSpc>
              <a:buFont typeface="Arial" panose="020B0604020202020204" pitchFamily="34" charset="0"/>
              <a:buChar char="•"/>
            </a:pPr>
            <a:r>
              <a:rPr lang="zh-CN" altLang="en-US" sz="2400" dirty="0">
                <a:latin typeface="Microsoft YaHei Light" panose="020B0502040204020203" pitchFamily="34" charset="-122"/>
                <a:ea typeface="Microsoft YaHei Light" panose="020B0502040204020203" pitchFamily="34" charset="-122"/>
              </a:rPr>
              <a:t>事务等待图动态地反映了所有事务的等待情况。</a:t>
            </a:r>
          </a:p>
          <a:p>
            <a:pPr>
              <a:lnSpc>
                <a:spcPct val="150000"/>
              </a:lnSpc>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并发控制子系统周期性地生成事务等待图，并进行检测，如果在发现在图中存</a:t>
            </a:r>
          </a:p>
          <a:p>
            <a:pPr>
              <a:lnSpc>
                <a:spcPct val="150000"/>
              </a:lnSpc>
            </a:pPr>
            <a:r>
              <a:rPr lang="zh-CN" altLang="en-US" sz="2400" dirty="0">
                <a:latin typeface="Microsoft YaHei Light" panose="020B0502040204020203" pitchFamily="34" charset="-122"/>
                <a:ea typeface="Microsoft YaHei Light" panose="020B0502040204020203" pitchFamily="34" charset="-122"/>
              </a:rPr>
              <a:t>在回路，则表示系统中出现了死锁。</a:t>
            </a:r>
          </a:p>
          <a:p>
            <a:pPr>
              <a:lnSpc>
                <a:spcPct val="150000"/>
              </a:lnSpc>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解除死锁方法：</a:t>
            </a:r>
          </a:p>
          <a:p>
            <a:pPr>
              <a:lnSpc>
                <a:spcPct val="150000"/>
              </a:lnSpc>
            </a:pPr>
            <a:r>
              <a:rPr lang="en-US" altLang="zh-CN" sz="2400" dirty="0">
                <a:latin typeface="Microsoft YaHei Light" panose="020B0502040204020203" pitchFamily="34" charset="-122"/>
                <a:ea typeface="Microsoft YaHei Light" panose="020B0502040204020203" pitchFamily="34" charset="-122"/>
              </a:rPr>
              <a:t>   • </a:t>
            </a:r>
            <a:r>
              <a:rPr lang="zh-CN" altLang="en-US" sz="2400" dirty="0">
                <a:latin typeface="Microsoft YaHei Light" panose="020B0502040204020203" pitchFamily="34" charset="-122"/>
                <a:ea typeface="Microsoft YaHei Light" panose="020B0502040204020203" pitchFamily="34" charset="-122"/>
              </a:rPr>
              <a:t>选择一个处理死锁代价最小的事务，将其撤销，释放此事务持有的所有锁。</a:t>
            </a:r>
          </a:p>
        </p:txBody>
      </p:sp>
      <p:sp>
        <p:nvSpPr>
          <p:cNvPr id="9" name="文本框 8">
            <a:extLst>
              <a:ext uri="{FF2B5EF4-FFF2-40B4-BE49-F238E27FC236}">
                <a16:creationId xmlns:a16="http://schemas.microsoft.com/office/drawing/2014/main" id="{93F03767-40BF-4AF4-AA1F-3477F8F25FC0}"/>
              </a:ext>
            </a:extLst>
          </p:cNvPr>
          <p:cNvSpPr txBox="1"/>
          <p:nvPr/>
        </p:nvSpPr>
        <p:spPr>
          <a:xfrm>
            <a:off x="203652" y="108254"/>
            <a:ext cx="4090051"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13.3 </a:t>
            </a:r>
            <a:r>
              <a:rPr lang="zh-CN" altLang="en-US" sz="2800" b="1" dirty="0">
                <a:latin typeface="微软雅黑 Light" panose="020B0502040204020203" pitchFamily="34" charset="-122"/>
                <a:ea typeface="微软雅黑 Light" panose="020B0502040204020203" pitchFamily="34" charset="-122"/>
              </a:rPr>
              <a:t>活锁和死锁</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536062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37A75E6D-FA0D-4B9C-813E-948913BDB6E5}"/>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E5654CCA-EBBE-43C1-9311-8002E1338913}"/>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Rectangle 3">
            <a:extLst>
              <a:ext uri="{FF2B5EF4-FFF2-40B4-BE49-F238E27FC236}">
                <a16:creationId xmlns:a16="http://schemas.microsoft.com/office/drawing/2014/main" id="{8C360565-2D31-4FD1-92C7-2893C611C361}"/>
              </a:ext>
            </a:extLst>
          </p:cNvPr>
          <p:cNvSpPr txBox="1">
            <a:spLocks noChangeArrowheads="1"/>
          </p:cNvSpPr>
          <p:nvPr/>
        </p:nvSpPr>
        <p:spPr>
          <a:xfrm>
            <a:off x="442734" y="1322056"/>
            <a:ext cx="11352098" cy="48472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Wingdings" panose="05000000000000000000" pitchFamily="2" charset="2"/>
              <a:buNone/>
            </a:pPr>
            <a:r>
              <a:rPr lang="zh-CN" altLang="en-US" sz="2400" dirty="0">
                <a:latin typeface="Microsoft YaHei Light" panose="020B0502040204020203" pitchFamily="34" charset="-122"/>
                <a:ea typeface="Microsoft YaHei Light" panose="020B0502040204020203" pitchFamily="34" charset="-122"/>
              </a:rPr>
              <a:t>事务的执行方式：串行执行、并行执行</a:t>
            </a:r>
          </a:p>
          <a:p>
            <a:pPr>
              <a:lnSpc>
                <a:spcPct val="100000"/>
              </a:lnSpc>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基本比较</a:t>
            </a:r>
          </a:p>
          <a:p>
            <a:pPr>
              <a:lnSpc>
                <a:spcPct val="100000"/>
              </a:lnSpc>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 </a:t>
            </a:r>
            <a:r>
              <a:rPr lang="zh-CN" altLang="en-US" sz="2400" dirty="0">
                <a:latin typeface="Microsoft YaHei Light" panose="020B0502040204020203" pitchFamily="34" charset="-122"/>
                <a:ea typeface="Microsoft YaHei Light" panose="020B0502040204020203" pitchFamily="34" charset="-122"/>
              </a:rPr>
              <a:t>并行事务会破坏数据库的一致性</a:t>
            </a:r>
          </a:p>
          <a:p>
            <a:pPr>
              <a:lnSpc>
                <a:spcPct val="100000"/>
              </a:lnSpc>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 </a:t>
            </a:r>
            <a:r>
              <a:rPr lang="zh-CN" altLang="en-US" sz="2400" dirty="0">
                <a:latin typeface="Microsoft YaHei Light" panose="020B0502040204020203" pitchFamily="34" charset="-122"/>
                <a:ea typeface="Microsoft YaHei Light" panose="020B0502040204020203" pitchFamily="34" charset="-122"/>
              </a:rPr>
              <a:t>串行事务效率低</a:t>
            </a:r>
          </a:p>
          <a:p>
            <a:pPr>
              <a:lnSpc>
                <a:spcPct val="100000"/>
              </a:lnSpc>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并行的优点</a:t>
            </a:r>
          </a:p>
          <a:p>
            <a:pPr>
              <a:lnSpc>
                <a:spcPct val="100000"/>
              </a:lnSpc>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 </a:t>
            </a:r>
            <a:r>
              <a:rPr lang="zh-CN" altLang="en-US" sz="2400" dirty="0">
                <a:latin typeface="Microsoft YaHei Light" panose="020B0502040204020203" pitchFamily="34" charset="-122"/>
                <a:ea typeface="Microsoft YaHei Light" panose="020B0502040204020203" pitchFamily="34" charset="-122"/>
              </a:rPr>
              <a:t>一个事务由不同的步骤组成，所涉及的系统资源也不同。这些步骤可以并发执行，以提高系统的吞吐量</a:t>
            </a:r>
          </a:p>
          <a:p>
            <a:pPr>
              <a:lnSpc>
                <a:spcPct val="100000"/>
              </a:lnSpc>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 </a:t>
            </a:r>
            <a:r>
              <a:rPr lang="zh-CN" altLang="en-US" sz="2400" dirty="0">
                <a:latin typeface="Microsoft YaHei Light" panose="020B0502040204020203" pitchFamily="34" charset="-122"/>
                <a:ea typeface="Microsoft YaHei Light" panose="020B0502040204020203" pitchFamily="34" charset="-122"/>
              </a:rPr>
              <a:t>系统中存在着周期不等的各种事务，串行会导致难于预测的时延。如果各个事务所涉及的是数据库的不同部分，采用并发会减少平均响应时间</a:t>
            </a:r>
          </a:p>
          <a:p>
            <a:pPr>
              <a:lnSpc>
                <a:spcPct val="100000"/>
              </a:lnSpc>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核心问题：在保证一致性的前提下最大限度地提高并发度</a:t>
            </a:r>
            <a:endParaRPr lang="zh-CN" altLang="zh-CN" sz="2400" dirty="0">
              <a:latin typeface="Microsoft YaHei Light" panose="020B0502040204020203" pitchFamily="34" charset="-122"/>
              <a:ea typeface="Microsoft YaHei Light" panose="020B0502040204020203" pitchFamily="34" charset="-122"/>
            </a:endParaRPr>
          </a:p>
        </p:txBody>
      </p:sp>
      <p:sp>
        <p:nvSpPr>
          <p:cNvPr id="8" name="文本框 7">
            <a:extLst>
              <a:ext uri="{FF2B5EF4-FFF2-40B4-BE49-F238E27FC236}">
                <a16:creationId xmlns:a16="http://schemas.microsoft.com/office/drawing/2014/main" id="{77BFB1D4-1D5C-4659-98A5-4C55B7EF31DF}"/>
              </a:ext>
            </a:extLst>
          </p:cNvPr>
          <p:cNvSpPr txBox="1"/>
          <p:nvPr/>
        </p:nvSpPr>
        <p:spPr>
          <a:xfrm>
            <a:off x="203652" y="108254"/>
            <a:ext cx="4090051"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13.1 </a:t>
            </a:r>
            <a:r>
              <a:rPr lang="zh-CN" altLang="en-US" sz="2800" b="1" dirty="0">
                <a:latin typeface="微软雅黑 Light" panose="020B0502040204020203" pitchFamily="34" charset="-122"/>
                <a:ea typeface="微软雅黑 Light" panose="020B0502040204020203" pitchFamily="34" charset="-122"/>
              </a:rPr>
              <a:t>并发控制概述</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9373600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157A4EAA-DCBC-4F02-AAC4-0948ED253650}"/>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64619581-60DB-406A-9A84-406C954A379B}"/>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Rectangle 3">
            <a:extLst>
              <a:ext uri="{FF2B5EF4-FFF2-40B4-BE49-F238E27FC236}">
                <a16:creationId xmlns:a16="http://schemas.microsoft.com/office/drawing/2014/main" id="{5A16EE05-F934-40AD-8D54-DAB493235769}"/>
              </a:ext>
            </a:extLst>
          </p:cNvPr>
          <p:cNvSpPr txBox="1">
            <a:spLocks noChangeArrowheads="1"/>
          </p:cNvSpPr>
          <p:nvPr/>
        </p:nvSpPr>
        <p:spPr>
          <a:xfrm>
            <a:off x="706581" y="1542040"/>
            <a:ext cx="11134436" cy="29195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80000"/>
              </a:lnSpc>
            </a:pPr>
            <a:r>
              <a:rPr lang="zh-CN" altLang="en-US" dirty="0">
                <a:latin typeface="Microsoft YaHei Light" panose="020B0502040204020203" pitchFamily="34" charset="-122"/>
                <a:ea typeface="Microsoft YaHei Light" panose="020B0502040204020203" pitchFamily="34" charset="-122"/>
              </a:rPr>
              <a:t>数据库管理系统对并发事务不同的调度可能会产生不同的结果</a:t>
            </a:r>
          </a:p>
          <a:p>
            <a:pPr>
              <a:lnSpc>
                <a:spcPct val="180000"/>
              </a:lnSpc>
            </a:pPr>
            <a:r>
              <a:rPr lang="zh-CN" altLang="en-US" dirty="0">
                <a:latin typeface="Microsoft YaHei Light" panose="020B0502040204020203" pitchFamily="34" charset="-122"/>
                <a:ea typeface="Microsoft YaHei Light" panose="020B0502040204020203" pitchFamily="34" charset="-122"/>
              </a:rPr>
              <a:t>串行调度是正确的</a:t>
            </a:r>
          </a:p>
          <a:p>
            <a:pPr>
              <a:lnSpc>
                <a:spcPct val="180000"/>
              </a:lnSpc>
            </a:pPr>
            <a:r>
              <a:rPr lang="zh-CN" altLang="en-US" dirty="0">
                <a:latin typeface="Microsoft YaHei Light" panose="020B0502040204020203" pitchFamily="34" charset="-122"/>
                <a:ea typeface="Microsoft YaHei Light" panose="020B0502040204020203" pitchFamily="34" charset="-122"/>
              </a:rPr>
              <a:t>执行结果等价于串行调度的调度也是正确的，称为可串行化调度 </a:t>
            </a:r>
          </a:p>
        </p:txBody>
      </p:sp>
      <p:sp>
        <p:nvSpPr>
          <p:cNvPr id="7" name="文本框 6">
            <a:extLst>
              <a:ext uri="{FF2B5EF4-FFF2-40B4-BE49-F238E27FC236}">
                <a16:creationId xmlns:a16="http://schemas.microsoft.com/office/drawing/2014/main" id="{5487A74C-83FA-4081-A1EB-2B8C2DB2F5EF}"/>
              </a:ext>
            </a:extLst>
          </p:cNvPr>
          <p:cNvSpPr txBox="1"/>
          <p:nvPr/>
        </p:nvSpPr>
        <p:spPr>
          <a:xfrm>
            <a:off x="203652" y="108254"/>
            <a:ext cx="4192857"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13.4 </a:t>
            </a:r>
            <a:r>
              <a:rPr lang="zh-CN" altLang="en-US" sz="2800" b="1" dirty="0">
                <a:latin typeface="微软雅黑 Light" panose="020B0502040204020203" pitchFamily="34" charset="-122"/>
                <a:ea typeface="微软雅黑 Light" panose="020B0502040204020203" pitchFamily="34" charset="-122"/>
              </a:rPr>
              <a:t>并发调度的可串行性</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0535703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0E85E5A-A11E-4338-829A-E06045DE9C43}"/>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502DB451-9952-43BC-B812-A8D11C09EA41}"/>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pic>
        <p:nvPicPr>
          <p:cNvPr id="5" name="图片 4">
            <a:extLst>
              <a:ext uri="{FF2B5EF4-FFF2-40B4-BE49-F238E27FC236}">
                <a16:creationId xmlns:a16="http://schemas.microsoft.com/office/drawing/2014/main" id="{63857B05-33DA-4564-B9B9-D57A285E7B9F}"/>
              </a:ext>
            </a:extLst>
          </p:cNvPr>
          <p:cNvPicPr>
            <a:picLocks noChangeAspect="1"/>
          </p:cNvPicPr>
          <p:nvPr/>
        </p:nvPicPr>
        <p:blipFill>
          <a:blip r:embed="rId2"/>
          <a:stretch>
            <a:fillRect/>
          </a:stretch>
        </p:blipFill>
        <p:spPr>
          <a:xfrm>
            <a:off x="2674792" y="1389929"/>
            <a:ext cx="2479099" cy="3331737"/>
          </a:xfrm>
          <a:prstGeom prst="rect">
            <a:avLst/>
          </a:prstGeom>
        </p:spPr>
      </p:pic>
      <p:pic>
        <p:nvPicPr>
          <p:cNvPr id="6" name="图片 5">
            <a:extLst>
              <a:ext uri="{FF2B5EF4-FFF2-40B4-BE49-F238E27FC236}">
                <a16:creationId xmlns:a16="http://schemas.microsoft.com/office/drawing/2014/main" id="{E8CEE51F-A9B2-4AC1-8156-62AECF5DC412}"/>
              </a:ext>
            </a:extLst>
          </p:cNvPr>
          <p:cNvPicPr>
            <a:picLocks noChangeAspect="1"/>
          </p:cNvPicPr>
          <p:nvPr/>
        </p:nvPicPr>
        <p:blipFill>
          <a:blip r:embed="rId3"/>
          <a:stretch>
            <a:fillRect/>
          </a:stretch>
        </p:blipFill>
        <p:spPr>
          <a:xfrm>
            <a:off x="6339865" y="1575373"/>
            <a:ext cx="2093046" cy="2643044"/>
          </a:xfrm>
          <a:prstGeom prst="rect">
            <a:avLst/>
          </a:prstGeom>
        </p:spPr>
      </p:pic>
      <p:sp>
        <p:nvSpPr>
          <p:cNvPr id="7" name="文本框 6">
            <a:extLst>
              <a:ext uri="{FF2B5EF4-FFF2-40B4-BE49-F238E27FC236}">
                <a16:creationId xmlns:a16="http://schemas.microsoft.com/office/drawing/2014/main" id="{2BCA2854-B18C-4956-877F-51BBDC00A813}"/>
              </a:ext>
            </a:extLst>
          </p:cNvPr>
          <p:cNvSpPr txBox="1"/>
          <p:nvPr/>
        </p:nvSpPr>
        <p:spPr>
          <a:xfrm>
            <a:off x="236465" y="1681018"/>
            <a:ext cx="2248118" cy="830997"/>
          </a:xfrm>
          <a:prstGeom prst="rect">
            <a:avLst/>
          </a:prstGeom>
          <a:noFill/>
        </p:spPr>
        <p:txBody>
          <a:bodyPr wrap="square" rtlCol="0">
            <a:spAutoFit/>
          </a:bodyPr>
          <a:lstStyle/>
          <a:p>
            <a:r>
              <a:rPr lang="en-US" altLang="zh-CN" sz="1600" dirty="0">
                <a:latin typeface="Microsoft YaHei Light" panose="020B0502040204020203" pitchFamily="34" charset="-122"/>
                <a:ea typeface="Microsoft YaHei Light" panose="020B0502040204020203" pitchFamily="34" charset="-122"/>
              </a:rPr>
              <a:t>T1: t11, t12, t13, t14</a:t>
            </a:r>
          </a:p>
          <a:p>
            <a:r>
              <a:rPr lang="en-US" altLang="zh-CN" sz="1600" dirty="0">
                <a:latin typeface="Microsoft YaHei Light" panose="020B0502040204020203" pitchFamily="34" charset="-122"/>
                <a:ea typeface="Microsoft YaHei Light" panose="020B0502040204020203" pitchFamily="34" charset="-122"/>
              </a:rPr>
              <a:t>T2: t21, t22, t23, t24</a:t>
            </a:r>
          </a:p>
          <a:p>
            <a:r>
              <a:rPr lang="en-US" altLang="zh-CN" sz="1600" dirty="0">
                <a:latin typeface="Microsoft YaHei Light" panose="020B0502040204020203" pitchFamily="34" charset="-122"/>
                <a:ea typeface="Microsoft YaHei Light" panose="020B0502040204020203" pitchFamily="34" charset="-122"/>
              </a:rPr>
              <a:t>T3: t31, t22, t23</a:t>
            </a:r>
            <a:endParaRPr lang="zh-CN" altLang="en-US" sz="1600" dirty="0">
              <a:latin typeface="Microsoft YaHei Light" panose="020B0502040204020203" pitchFamily="34" charset="-122"/>
              <a:ea typeface="Microsoft YaHei Light" panose="020B0502040204020203" pitchFamily="34" charset="-122"/>
            </a:endParaRPr>
          </a:p>
        </p:txBody>
      </p:sp>
      <p:sp>
        <p:nvSpPr>
          <p:cNvPr id="10" name="文本框 9">
            <a:extLst>
              <a:ext uri="{FF2B5EF4-FFF2-40B4-BE49-F238E27FC236}">
                <a16:creationId xmlns:a16="http://schemas.microsoft.com/office/drawing/2014/main" id="{6431B692-B89B-42F5-BCFF-825E894BB16F}"/>
              </a:ext>
            </a:extLst>
          </p:cNvPr>
          <p:cNvSpPr txBox="1"/>
          <p:nvPr/>
        </p:nvSpPr>
        <p:spPr>
          <a:xfrm>
            <a:off x="631715" y="5147337"/>
            <a:ext cx="4522176" cy="338554"/>
          </a:xfrm>
          <a:prstGeom prst="rect">
            <a:avLst/>
          </a:prstGeom>
          <a:noFill/>
        </p:spPr>
        <p:txBody>
          <a:bodyPr wrap="square" rtlCol="0">
            <a:spAutoFit/>
          </a:bodyPr>
          <a:lstStyle/>
          <a:p>
            <a:r>
              <a:rPr lang="en-US" altLang="zh-CN" sz="1600" dirty="0">
                <a:latin typeface="Microsoft YaHei Light" panose="020B0502040204020203" pitchFamily="34" charset="-122"/>
                <a:ea typeface="Microsoft YaHei Light" panose="020B0502040204020203" pitchFamily="34" charset="-122"/>
              </a:rPr>
              <a:t>S1:t11, t12, t13, t14, t21, t22, t23, t24, t31, t32, t33</a:t>
            </a:r>
            <a:endParaRPr lang="zh-CN" altLang="en-US" sz="1600" dirty="0">
              <a:latin typeface="Microsoft YaHei Light" panose="020B0502040204020203" pitchFamily="34" charset="-122"/>
              <a:ea typeface="Microsoft YaHei Light" panose="020B0502040204020203" pitchFamily="34" charset="-122"/>
            </a:endParaRPr>
          </a:p>
        </p:txBody>
      </p:sp>
      <p:sp>
        <p:nvSpPr>
          <p:cNvPr id="8" name="文本框 7">
            <a:extLst>
              <a:ext uri="{FF2B5EF4-FFF2-40B4-BE49-F238E27FC236}">
                <a16:creationId xmlns:a16="http://schemas.microsoft.com/office/drawing/2014/main" id="{ACB806FE-234E-4C41-B7E7-2F830F86C7A2}"/>
              </a:ext>
            </a:extLst>
          </p:cNvPr>
          <p:cNvSpPr txBox="1"/>
          <p:nvPr/>
        </p:nvSpPr>
        <p:spPr>
          <a:xfrm>
            <a:off x="5774009" y="5147337"/>
            <a:ext cx="5248852" cy="584775"/>
          </a:xfrm>
          <a:prstGeom prst="rect">
            <a:avLst/>
          </a:prstGeom>
          <a:noFill/>
        </p:spPr>
        <p:txBody>
          <a:bodyPr wrap="square" rtlCol="0">
            <a:spAutoFit/>
          </a:bodyPr>
          <a:lstStyle/>
          <a:p>
            <a:r>
              <a:rPr lang="en-US" altLang="zh-CN" sz="1600" dirty="0">
                <a:latin typeface="Microsoft YaHei Light" panose="020B0502040204020203" pitchFamily="34" charset="-122"/>
                <a:ea typeface="Microsoft YaHei Light" panose="020B0502040204020203" pitchFamily="34" charset="-122"/>
              </a:rPr>
              <a:t>S2:t11, t21, t22, t12, t31, t23, t13, t14, t32, t33, t24</a:t>
            </a:r>
          </a:p>
          <a:p>
            <a:r>
              <a:rPr lang="en-US" altLang="zh-CN" sz="1600" dirty="0">
                <a:latin typeface="Microsoft YaHei Light" panose="020B0502040204020203" pitchFamily="34" charset="-122"/>
                <a:ea typeface="Microsoft YaHei Light" panose="020B0502040204020203" pitchFamily="34" charset="-122"/>
              </a:rPr>
              <a:t>S3:t21, t22, t31, t11, t32, t33, t12, t13, t23,t24, t14</a:t>
            </a:r>
          </a:p>
        </p:txBody>
      </p:sp>
      <p:sp>
        <p:nvSpPr>
          <p:cNvPr id="11" name="文本框 10">
            <a:extLst>
              <a:ext uri="{FF2B5EF4-FFF2-40B4-BE49-F238E27FC236}">
                <a16:creationId xmlns:a16="http://schemas.microsoft.com/office/drawing/2014/main" id="{AD100451-2432-48DB-83DF-CA99EA93E501}"/>
              </a:ext>
            </a:extLst>
          </p:cNvPr>
          <p:cNvSpPr txBox="1"/>
          <p:nvPr/>
        </p:nvSpPr>
        <p:spPr>
          <a:xfrm>
            <a:off x="9725891" y="1781174"/>
            <a:ext cx="2229644" cy="1200329"/>
          </a:xfrm>
          <a:prstGeom prst="rect">
            <a:avLst/>
          </a:prstGeom>
          <a:noFill/>
        </p:spPr>
        <p:txBody>
          <a:bodyPr wrap="square" rtlCol="0">
            <a:spAutoFit/>
          </a:bodyPr>
          <a:lstStyle/>
          <a:p>
            <a:r>
              <a:rPr lang="zh-CN" altLang="en-US" dirty="0"/>
              <a:t>在并发操作情况下，对多个事务的操作序列的调度是随机的</a:t>
            </a:r>
          </a:p>
        </p:txBody>
      </p:sp>
      <p:sp>
        <p:nvSpPr>
          <p:cNvPr id="12" name="文本框 11">
            <a:extLst>
              <a:ext uri="{FF2B5EF4-FFF2-40B4-BE49-F238E27FC236}">
                <a16:creationId xmlns:a16="http://schemas.microsoft.com/office/drawing/2014/main" id="{E607B9D2-032D-4BAA-AD2A-5A01A1569527}"/>
              </a:ext>
            </a:extLst>
          </p:cNvPr>
          <p:cNvSpPr txBox="1"/>
          <p:nvPr/>
        </p:nvSpPr>
        <p:spPr>
          <a:xfrm>
            <a:off x="6255309" y="4352334"/>
            <a:ext cx="2262158" cy="369332"/>
          </a:xfrm>
          <a:prstGeom prst="rect">
            <a:avLst/>
          </a:prstGeom>
          <a:noFill/>
        </p:spPr>
        <p:txBody>
          <a:bodyPr wrap="none" rtlCol="0">
            <a:spAutoFit/>
          </a:bodyPr>
          <a:lstStyle/>
          <a:p>
            <a:r>
              <a:rPr lang="zh-CN" altLang="en-US" dirty="0">
                <a:latin typeface="Microsoft YaHei Light" panose="020B0502040204020203" pitchFamily="34" charset="-122"/>
                <a:ea typeface="Microsoft YaHei Light" panose="020B0502040204020203" pitchFamily="34" charset="-122"/>
              </a:rPr>
              <a:t>事务的并发执行方式</a:t>
            </a:r>
          </a:p>
        </p:txBody>
      </p:sp>
      <p:sp>
        <p:nvSpPr>
          <p:cNvPr id="13" name="文本框 12">
            <a:extLst>
              <a:ext uri="{FF2B5EF4-FFF2-40B4-BE49-F238E27FC236}">
                <a16:creationId xmlns:a16="http://schemas.microsoft.com/office/drawing/2014/main" id="{A3896D1B-3EC3-4C25-A7ED-FFBB0DCA728D}"/>
              </a:ext>
            </a:extLst>
          </p:cNvPr>
          <p:cNvSpPr txBox="1"/>
          <p:nvPr/>
        </p:nvSpPr>
        <p:spPr>
          <a:xfrm>
            <a:off x="203652" y="108254"/>
            <a:ext cx="4192857"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13.4 </a:t>
            </a:r>
            <a:r>
              <a:rPr lang="zh-CN" altLang="en-US" sz="2800" b="1" dirty="0">
                <a:latin typeface="微软雅黑 Light" panose="020B0502040204020203" pitchFamily="34" charset="-122"/>
                <a:ea typeface="微软雅黑 Light" panose="020B0502040204020203" pitchFamily="34" charset="-122"/>
              </a:rPr>
              <a:t>并发调度的可串行性</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41408903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D1E47BB-5A4C-40D2-BE97-E6B753DAC8E1}"/>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33958D58-118C-4E1F-844E-C6749EC7E251}"/>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11" name="Rectangle 3">
            <a:extLst>
              <a:ext uri="{FF2B5EF4-FFF2-40B4-BE49-F238E27FC236}">
                <a16:creationId xmlns:a16="http://schemas.microsoft.com/office/drawing/2014/main" id="{CDEF6ED9-843D-45CE-B6CD-4DAA4E70865C}"/>
              </a:ext>
            </a:extLst>
          </p:cNvPr>
          <p:cNvSpPr txBox="1">
            <a:spLocks noChangeArrowheads="1"/>
          </p:cNvSpPr>
          <p:nvPr/>
        </p:nvSpPr>
        <p:spPr>
          <a:xfrm>
            <a:off x="736127" y="1279199"/>
            <a:ext cx="11021764" cy="4890101"/>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latin typeface="Microsoft YaHei Light" panose="020B0502040204020203" pitchFamily="34" charset="-122"/>
                <a:ea typeface="Microsoft YaHei Light" panose="020B0502040204020203" pitchFamily="34" charset="-122"/>
              </a:rPr>
              <a:t>事务的调度</a:t>
            </a:r>
          </a:p>
          <a:p>
            <a:pPr marL="0" indent="0">
              <a:buNone/>
            </a:pPr>
            <a:r>
              <a:rPr lang="en-US" altLang="zh-CN" dirty="0">
                <a:latin typeface="Microsoft YaHei Light" panose="020B0502040204020203" pitchFamily="34" charset="-122"/>
                <a:ea typeface="Microsoft YaHei Light" panose="020B0502040204020203" pitchFamily="34" charset="-122"/>
              </a:rPr>
              <a:t>• </a:t>
            </a:r>
            <a:r>
              <a:rPr lang="zh-CN" altLang="en-US" dirty="0">
                <a:latin typeface="Microsoft YaHei Light" panose="020B0502040204020203" pitchFamily="34" charset="-122"/>
                <a:ea typeface="Microsoft YaHei Light" panose="020B0502040204020203" pitchFamily="34" charset="-122"/>
              </a:rPr>
              <a:t>事务的执行顺序称为一个调度，表示事务的指令在系统中执行的时间顺序</a:t>
            </a:r>
          </a:p>
          <a:p>
            <a:pPr marL="0" indent="0">
              <a:buNone/>
            </a:pPr>
            <a:r>
              <a:rPr lang="en-US" altLang="zh-CN" dirty="0">
                <a:latin typeface="Microsoft YaHei Light" panose="020B0502040204020203" pitchFamily="34" charset="-122"/>
                <a:ea typeface="Microsoft YaHei Light" panose="020B0502040204020203" pitchFamily="34" charset="-122"/>
              </a:rPr>
              <a:t>• </a:t>
            </a:r>
            <a:r>
              <a:rPr lang="zh-CN" altLang="en-US" dirty="0">
                <a:latin typeface="Microsoft YaHei Light" panose="020B0502040204020203" pitchFamily="34" charset="-122"/>
                <a:ea typeface="Microsoft YaHei Light" panose="020B0502040204020203" pitchFamily="34" charset="-122"/>
              </a:rPr>
              <a:t>一组事务的调度必须保证</a:t>
            </a:r>
          </a:p>
          <a:p>
            <a:pPr marL="0" indent="0">
              <a:buNone/>
            </a:pPr>
            <a:r>
              <a:rPr lang="en-US" altLang="zh-CN" dirty="0">
                <a:latin typeface="Microsoft YaHei Light" panose="020B0502040204020203" pitchFamily="34" charset="-122"/>
                <a:ea typeface="Microsoft YaHei Light" panose="020B0502040204020203" pitchFamily="34" charset="-122"/>
              </a:rPr>
              <a:t>• </a:t>
            </a:r>
            <a:r>
              <a:rPr lang="zh-CN" altLang="en-US" dirty="0">
                <a:latin typeface="Microsoft YaHei Light" panose="020B0502040204020203" pitchFamily="34" charset="-122"/>
                <a:ea typeface="Microsoft YaHei Light" panose="020B0502040204020203" pitchFamily="34" charset="-122"/>
              </a:rPr>
              <a:t>包含了所有事务的操作指令</a:t>
            </a:r>
          </a:p>
          <a:p>
            <a:pPr marL="0" indent="0">
              <a:buNone/>
            </a:pPr>
            <a:r>
              <a:rPr lang="en-US" altLang="zh-CN" dirty="0">
                <a:latin typeface="Microsoft YaHei Light" panose="020B0502040204020203" pitchFamily="34" charset="-122"/>
                <a:ea typeface="Microsoft YaHei Light" panose="020B0502040204020203" pitchFamily="34" charset="-122"/>
              </a:rPr>
              <a:t>• </a:t>
            </a:r>
            <a:r>
              <a:rPr lang="zh-CN" altLang="en-US" dirty="0">
                <a:latin typeface="Microsoft YaHei Light" panose="020B0502040204020203" pitchFamily="34" charset="-122"/>
                <a:ea typeface="Microsoft YaHei Light" panose="020B0502040204020203" pitchFamily="34" charset="-122"/>
              </a:rPr>
              <a:t>一个事务中指令的顺序必须保持不变</a:t>
            </a:r>
          </a:p>
          <a:p>
            <a:pPr marL="0" indent="0">
              <a:buNone/>
            </a:pPr>
            <a:endParaRPr lang="en-US" altLang="zh-CN" dirty="0">
              <a:latin typeface="Microsoft YaHei Light" panose="020B0502040204020203" pitchFamily="34" charset="-122"/>
              <a:ea typeface="Microsoft YaHei Light" panose="020B0502040204020203" pitchFamily="34" charset="-122"/>
            </a:endParaRPr>
          </a:p>
          <a:p>
            <a:pPr marL="0" indent="0">
              <a:buNone/>
            </a:pPr>
            <a:r>
              <a:rPr lang="zh-CN" altLang="en-US" dirty="0">
                <a:latin typeface="Microsoft YaHei Light" panose="020B0502040204020203" pitchFamily="34" charset="-122"/>
                <a:ea typeface="Microsoft YaHei Light" panose="020B0502040204020203" pitchFamily="34" charset="-122"/>
              </a:rPr>
              <a:t>串行调度</a:t>
            </a:r>
          </a:p>
          <a:p>
            <a:pPr marL="0" indent="0">
              <a:buNone/>
            </a:pPr>
            <a:r>
              <a:rPr lang="en-US" altLang="zh-CN" dirty="0">
                <a:latin typeface="Microsoft YaHei Light" panose="020B0502040204020203" pitchFamily="34" charset="-122"/>
                <a:ea typeface="Microsoft YaHei Light" panose="020B0502040204020203" pitchFamily="34" charset="-122"/>
              </a:rPr>
              <a:t>• </a:t>
            </a:r>
            <a:r>
              <a:rPr lang="zh-CN" altLang="en-US" dirty="0">
                <a:latin typeface="Microsoft YaHei Light" panose="020B0502040204020203" pitchFamily="34" charset="-122"/>
                <a:ea typeface="Microsoft YaHei Light" panose="020B0502040204020203" pitchFamily="34" charset="-122"/>
              </a:rPr>
              <a:t>在串行调度中，属于同一事务的指令紧挨在一起</a:t>
            </a:r>
          </a:p>
          <a:p>
            <a:pPr marL="0" indent="0">
              <a:buNone/>
            </a:pPr>
            <a:r>
              <a:rPr lang="en-US" altLang="zh-CN" dirty="0">
                <a:latin typeface="Microsoft YaHei Light" panose="020B0502040204020203" pitchFamily="34" charset="-122"/>
                <a:ea typeface="Microsoft YaHei Light" panose="020B0502040204020203" pitchFamily="34" charset="-122"/>
              </a:rPr>
              <a:t>• </a:t>
            </a:r>
            <a:r>
              <a:rPr lang="zh-CN" altLang="en-US" dirty="0">
                <a:latin typeface="Microsoft YaHei Light" panose="020B0502040204020203" pitchFamily="34" charset="-122"/>
                <a:ea typeface="Microsoft YaHei Light" panose="020B0502040204020203" pitchFamily="34" charset="-122"/>
              </a:rPr>
              <a:t>对于有</a:t>
            </a:r>
            <a:r>
              <a:rPr lang="en-US" altLang="zh-CN" dirty="0">
                <a:latin typeface="Microsoft YaHei Light" panose="020B0502040204020203" pitchFamily="34" charset="-122"/>
                <a:ea typeface="Microsoft YaHei Light" panose="020B0502040204020203" pitchFamily="34" charset="-122"/>
              </a:rPr>
              <a:t>n</a:t>
            </a:r>
            <a:r>
              <a:rPr lang="zh-CN" altLang="en-US" dirty="0">
                <a:latin typeface="Microsoft YaHei Light" panose="020B0502040204020203" pitchFamily="34" charset="-122"/>
                <a:ea typeface="Microsoft YaHei Light" panose="020B0502040204020203" pitchFamily="34" charset="-122"/>
              </a:rPr>
              <a:t>个事务的事务组，可以有</a:t>
            </a:r>
            <a:r>
              <a:rPr lang="en-US" altLang="zh-CN" dirty="0">
                <a:latin typeface="Microsoft YaHei Light" panose="020B0502040204020203" pitchFamily="34" charset="-122"/>
                <a:ea typeface="Microsoft YaHei Light" panose="020B0502040204020203" pitchFamily="34" charset="-122"/>
              </a:rPr>
              <a:t>n</a:t>
            </a:r>
            <a:r>
              <a:rPr lang="zh-CN" altLang="en-US" dirty="0">
                <a:latin typeface="Microsoft YaHei Light" panose="020B0502040204020203" pitchFamily="34" charset="-122"/>
                <a:ea typeface="Microsoft YaHei Light" panose="020B0502040204020203" pitchFamily="34" charset="-122"/>
              </a:rPr>
              <a:t>！个有效调度</a:t>
            </a:r>
          </a:p>
          <a:p>
            <a:pPr marL="0" indent="0">
              <a:buNone/>
            </a:pPr>
            <a:endParaRPr lang="en-US" altLang="zh-CN" dirty="0">
              <a:latin typeface="Microsoft YaHei Light" panose="020B0502040204020203" pitchFamily="34" charset="-122"/>
              <a:ea typeface="Microsoft YaHei Light" panose="020B0502040204020203" pitchFamily="34" charset="-122"/>
            </a:endParaRPr>
          </a:p>
          <a:p>
            <a:pPr marL="0" indent="0">
              <a:buNone/>
            </a:pPr>
            <a:r>
              <a:rPr lang="zh-CN" altLang="en-US" dirty="0">
                <a:latin typeface="Microsoft YaHei Light" panose="020B0502040204020203" pitchFamily="34" charset="-122"/>
                <a:ea typeface="Microsoft YaHei Light" panose="020B0502040204020203" pitchFamily="34" charset="-122"/>
              </a:rPr>
              <a:t>并行调度</a:t>
            </a:r>
          </a:p>
          <a:p>
            <a:pPr marL="0" indent="0">
              <a:buNone/>
            </a:pPr>
            <a:r>
              <a:rPr lang="en-US" altLang="zh-CN" dirty="0">
                <a:latin typeface="Microsoft YaHei Light" panose="020B0502040204020203" pitchFamily="34" charset="-122"/>
                <a:ea typeface="Microsoft YaHei Light" panose="020B0502040204020203" pitchFamily="34" charset="-122"/>
              </a:rPr>
              <a:t>• </a:t>
            </a:r>
            <a:r>
              <a:rPr lang="zh-CN" altLang="en-US" dirty="0">
                <a:latin typeface="Microsoft YaHei Light" panose="020B0502040204020203" pitchFamily="34" charset="-122"/>
                <a:ea typeface="Microsoft YaHei Light" panose="020B0502040204020203" pitchFamily="34" charset="-122"/>
              </a:rPr>
              <a:t>在并行调度中，来自不同事务的指令可以交叉执行</a:t>
            </a:r>
          </a:p>
          <a:p>
            <a:pPr marL="0" indent="0">
              <a:buNone/>
            </a:pPr>
            <a:r>
              <a:rPr lang="en-US" altLang="zh-CN" dirty="0">
                <a:latin typeface="Microsoft YaHei Light" panose="020B0502040204020203" pitchFamily="34" charset="-122"/>
                <a:ea typeface="Microsoft YaHei Light" panose="020B0502040204020203" pitchFamily="34" charset="-122"/>
              </a:rPr>
              <a:t>• DBMS</a:t>
            </a:r>
            <a:r>
              <a:rPr lang="zh-CN" altLang="en-US" dirty="0">
                <a:latin typeface="Microsoft YaHei Light" panose="020B0502040204020203" pitchFamily="34" charset="-122"/>
                <a:ea typeface="Microsoft YaHei Light" panose="020B0502040204020203" pitchFamily="34" charset="-122"/>
              </a:rPr>
              <a:t>对并发事务不同的调度可能会产生不同的结果，什么样的调度是正确的？</a:t>
            </a:r>
            <a:endParaRPr lang="zh-CN" altLang="zh-CN" dirty="0">
              <a:latin typeface="Microsoft YaHei Light" panose="020B0502040204020203" pitchFamily="34" charset="-122"/>
              <a:ea typeface="Microsoft YaHei Light" panose="020B0502040204020203" pitchFamily="34" charset="-122"/>
            </a:endParaRPr>
          </a:p>
        </p:txBody>
      </p:sp>
      <p:sp>
        <p:nvSpPr>
          <p:cNvPr id="6" name="文本框 5">
            <a:extLst>
              <a:ext uri="{FF2B5EF4-FFF2-40B4-BE49-F238E27FC236}">
                <a16:creationId xmlns:a16="http://schemas.microsoft.com/office/drawing/2014/main" id="{8B148F6A-9D43-488E-AD5B-DE049D1133BF}"/>
              </a:ext>
            </a:extLst>
          </p:cNvPr>
          <p:cNvSpPr txBox="1"/>
          <p:nvPr/>
        </p:nvSpPr>
        <p:spPr>
          <a:xfrm>
            <a:off x="203652" y="108254"/>
            <a:ext cx="4192857"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13.4 </a:t>
            </a:r>
            <a:r>
              <a:rPr lang="zh-CN" altLang="en-US" sz="2800" b="1" dirty="0">
                <a:latin typeface="微软雅黑 Light" panose="020B0502040204020203" pitchFamily="34" charset="-122"/>
                <a:ea typeface="微软雅黑 Light" panose="020B0502040204020203" pitchFamily="34" charset="-122"/>
              </a:rPr>
              <a:t>并发调度的可串行性</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5688045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47C27AA-2BAD-4F16-9CB8-6B1D82FEFE1B}"/>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0789104C-B477-446D-8D63-F9DE8099C538}"/>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2" name="文本框 1">
            <a:extLst>
              <a:ext uri="{FF2B5EF4-FFF2-40B4-BE49-F238E27FC236}">
                <a16:creationId xmlns:a16="http://schemas.microsoft.com/office/drawing/2014/main" id="{90F507C9-4660-40D9-982D-DC919AD8BA15}"/>
              </a:ext>
            </a:extLst>
          </p:cNvPr>
          <p:cNvSpPr txBox="1"/>
          <p:nvPr/>
        </p:nvSpPr>
        <p:spPr>
          <a:xfrm>
            <a:off x="726255" y="1508673"/>
            <a:ext cx="10920800" cy="2677656"/>
          </a:xfrm>
          <a:prstGeom prst="rect">
            <a:avLst/>
          </a:prstGeom>
          <a:noFill/>
        </p:spPr>
        <p:txBody>
          <a:bodyPr wrap="square" rtlCol="0">
            <a:spAutoFit/>
          </a:bodyPr>
          <a:lstStyle/>
          <a:p>
            <a:r>
              <a:rPr lang="zh-CN" altLang="en-US" sz="2400" b="1" dirty="0">
                <a:latin typeface="Microsoft YaHei Light" panose="020B0502040204020203" pitchFamily="34" charset="-122"/>
                <a:ea typeface="Microsoft YaHei Light" panose="020B0502040204020203" pitchFamily="34" charset="-122"/>
              </a:rPr>
              <a:t>可串行化调度</a:t>
            </a:r>
            <a:endParaRPr lang="en-US" altLang="zh-CN" sz="2400" b="1" dirty="0">
              <a:latin typeface="Microsoft YaHei Light" panose="020B0502040204020203" pitchFamily="34" charset="-122"/>
              <a:ea typeface="Microsoft YaHei Light" panose="020B0502040204020203" pitchFamily="34" charset="-122"/>
            </a:endParaRPr>
          </a:p>
          <a:p>
            <a:endParaRPr lang="zh-CN" altLang="en-US" sz="2400" dirty="0">
              <a:latin typeface="Microsoft YaHei Light" panose="020B0502040204020203" pitchFamily="34" charset="-122"/>
              <a:ea typeface="Microsoft YaHei Light" panose="020B0502040204020203" pitchFamily="34" charset="-122"/>
            </a:endParaRPr>
          </a:p>
          <a:p>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定义：多个事务的并发执行是正确的，当且仅当其结果与按某一次序串行地执行它们的结果相同， 我们称这种调度策略为可串行化（</a:t>
            </a:r>
            <a:r>
              <a:rPr lang="en-US" altLang="zh-CN" sz="2400" dirty="0">
                <a:latin typeface="Microsoft YaHei Light" panose="020B0502040204020203" pitchFamily="34" charset="-122"/>
                <a:ea typeface="Microsoft YaHei Light" panose="020B0502040204020203" pitchFamily="34" charset="-122"/>
              </a:rPr>
              <a:t>Serializable</a:t>
            </a:r>
            <a:r>
              <a:rPr lang="zh-CN" altLang="en-US" sz="2400" dirty="0">
                <a:latin typeface="Microsoft YaHei Light" panose="020B0502040204020203" pitchFamily="34" charset="-122"/>
                <a:ea typeface="Microsoft YaHei Light" panose="020B0502040204020203" pitchFamily="34" charset="-122"/>
              </a:rPr>
              <a:t>）调度。</a:t>
            </a:r>
            <a:endParaRPr lang="en-US" altLang="zh-CN" sz="2400" dirty="0">
              <a:latin typeface="Microsoft YaHei Light" panose="020B0502040204020203" pitchFamily="34" charset="-122"/>
              <a:ea typeface="Microsoft YaHei Light" panose="020B0502040204020203" pitchFamily="34" charset="-122"/>
            </a:endParaRPr>
          </a:p>
          <a:p>
            <a:endParaRPr lang="zh-CN" altLang="en-US" sz="2400" dirty="0">
              <a:latin typeface="Microsoft YaHei Light" panose="020B0502040204020203" pitchFamily="34" charset="-122"/>
              <a:ea typeface="Microsoft YaHei Light" panose="020B0502040204020203" pitchFamily="34" charset="-122"/>
            </a:endParaRPr>
          </a:p>
          <a:p>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可串行性（</a:t>
            </a:r>
            <a:r>
              <a:rPr lang="en-US" altLang="zh-CN" sz="2400" dirty="0">
                <a:latin typeface="Microsoft YaHei Light" panose="020B0502040204020203" pitchFamily="34" charset="-122"/>
                <a:ea typeface="Microsoft YaHei Light" panose="020B0502040204020203" pitchFamily="34" charset="-122"/>
              </a:rPr>
              <a:t>Serializability</a:t>
            </a:r>
            <a:r>
              <a:rPr lang="zh-CN" altLang="en-US" sz="2400" dirty="0">
                <a:latin typeface="Microsoft YaHei Light" panose="020B0502040204020203" pitchFamily="34" charset="-122"/>
                <a:ea typeface="Microsoft YaHei Light" panose="020B0502040204020203" pitchFamily="34" charset="-122"/>
              </a:rPr>
              <a:t>）是并发事务正确性的准则。按这个准则规定，一个给定的并发调度，当且仅当它是可串行化的，才认为是正确调度。</a:t>
            </a:r>
          </a:p>
        </p:txBody>
      </p:sp>
      <p:sp>
        <p:nvSpPr>
          <p:cNvPr id="6" name="文本框 5">
            <a:extLst>
              <a:ext uri="{FF2B5EF4-FFF2-40B4-BE49-F238E27FC236}">
                <a16:creationId xmlns:a16="http://schemas.microsoft.com/office/drawing/2014/main" id="{73F25420-F704-4682-B513-D2C1F8FAE70F}"/>
              </a:ext>
            </a:extLst>
          </p:cNvPr>
          <p:cNvSpPr txBox="1"/>
          <p:nvPr/>
        </p:nvSpPr>
        <p:spPr>
          <a:xfrm>
            <a:off x="203652" y="108254"/>
            <a:ext cx="4192857"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13.4 </a:t>
            </a:r>
            <a:r>
              <a:rPr lang="zh-CN" altLang="en-US" sz="2800" b="1" dirty="0">
                <a:latin typeface="微软雅黑 Light" panose="020B0502040204020203" pitchFamily="34" charset="-122"/>
                <a:ea typeface="微软雅黑 Light" panose="020B0502040204020203" pitchFamily="34" charset="-122"/>
              </a:rPr>
              <a:t>并发调度的可串行性</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3335511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96501FA-141C-4A64-B1C3-4B79E05B6E6A}"/>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F0EC050A-1B1B-4172-A9FA-2A024A96D7E9}"/>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pic>
        <p:nvPicPr>
          <p:cNvPr id="2" name="图片 1">
            <a:extLst>
              <a:ext uri="{FF2B5EF4-FFF2-40B4-BE49-F238E27FC236}">
                <a16:creationId xmlns:a16="http://schemas.microsoft.com/office/drawing/2014/main" id="{09C23AAB-BECA-4BFD-A08B-4C943C05C5AC}"/>
              </a:ext>
            </a:extLst>
          </p:cNvPr>
          <p:cNvPicPr>
            <a:picLocks noChangeAspect="1"/>
          </p:cNvPicPr>
          <p:nvPr/>
        </p:nvPicPr>
        <p:blipFill>
          <a:blip r:embed="rId2"/>
          <a:stretch>
            <a:fillRect/>
          </a:stretch>
        </p:blipFill>
        <p:spPr>
          <a:xfrm>
            <a:off x="1910707" y="1191491"/>
            <a:ext cx="6729356" cy="5370945"/>
          </a:xfrm>
          <a:prstGeom prst="rect">
            <a:avLst/>
          </a:prstGeom>
        </p:spPr>
      </p:pic>
      <p:sp>
        <p:nvSpPr>
          <p:cNvPr id="7" name="文本框 6">
            <a:extLst>
              <a:ext uri="{FF2B5EF4-FFF2-40B4-BE49-F238E27FC236}">
                <a16:creationId xmlns:a16="http://schemas.microsoft.com/office/drawing/2014/main" id="{C526A6DC-BD45-4F29-82E9-5397BDA49809}"/>
              </a:ext>
            </a:extLst>
          </p:cNvPr>
          <p:cNvSpPr txBox="1"/>
          <p:nvPr/>
        </p:nvSpPr>
        <p:spPr>
          <a:xfrm>
            <a:off x="203652" y="108254"/>
            <a:ext cx="4192857"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13.4 </a:t>
            </a:r>
            <a:r>
              <a:rPr lang="zh-CN" altLang="en-US" sz="2800" b="1" dirty="0">
                <a:latin typeface="微软雅黑 Light" panose="020B0502040204020203" pitchFamily="34" charset="-122"/>
                <a:ea typeface="微软雅黑 Light" panose="020B0502040204020203" pitchFamily="34" charset="-122"/>
              </a:rPr>
              <a:t>并发调度的可串行性</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2035653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A8D8B6B-42DC-4174-8FC6-E0448712741D}"/>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77B12599-4633-480E-AFC2-F1AF8802AFFF}"/>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pic>
        <p:nvPicPr>
          <p:cNvPr id="6" name="图片 5">
            <a:extLst>
              <a:ext uri="{FF2B5EF4-FFF2-40B4-BE49-F238E27FC236}">
                <a16:creationId xmlns:a16="http://schemas.microsoft.com/office/drawing/2014/main" id="{2C7A91BB-E490-44F3-9AAE-38DA80A89492}"/>
              </a:ext>
            </a:extLst>
          </p:cNvPr>
          <p:cNvPicPr>
            <a:picLocks noChangeAspect="1"/>
          </p:cNvPicPr>
          <p:nvPr/>
        </p:nvPicPr>
        <p:blipFill>
          <a:blip r:embed="rId2"/>
          <a:stretch>
            <a:fillRect/>
          </a:stretch>
        </p:blipFill>
        <p:spPr>
          <a:xfrm>
            <a:off x="2071399" y="1597947"/>
            <a:ext cx="6019656" cy="4704715"/>
          </a:xfrm>
          <a:prstGeom prst="rect">
            <a:avLst/>
          </a:prstGeom>
        </p:spPr>
      </p:pic>
      <p:sp>
        <p:nvSpPr>
          <p:cNvPr id="8" name="文本框 7">
            <a:extLst>
              <a:ext uri="{FF2B5EF4-FFF2-40B4-BE49-F238E27FC236}">
                <a16:creationId xmlns:a16="http://schemas.microsoft.com/office/drawing/2014/main" id="{D091F232-9837-4FE2-89AB-7E58EC5E42DD}"/>
              </a:ext>
            </a:extLst>
          </p:cNvPr>
          <p:cNvSpPr txBox="1"/>
          <p:nvPr/>
        </p:nvSpPr>
        <p:spPr>
          <a:xfrm>
            <a:off x="203652" y="108254"/>
            <a:ext cx="4192857"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13.4 </a:t>
            </a:r>
            <a:r>
              <a:rPr lang="zh-CN" altLang="en-US" sz="2800" b="1" dirty="0">
                <a:latin typeface="微软雅黑 Light" panose="020B0502040204020203" pitchFamily="34" charset="-122"/>
                <a:ea typeface="微软雅黑 Light" panose="020B0502040204020203" pitchFamily="34" charset="-122"/>
              </a:rPr>
              <a:t>并发调度的可串行性</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4867799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3B5B04A-622B-4A2E-953A-7A6C424E41DE}"/>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E47F7858-BC23-4BA3-88C4-1BD3702F5A31}"/>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8" name="Rectangle 3">
            <a:extLst>
              <a:ext uri="{FF2B5EF4-FFF2-40B4-BE49-F238E27FC236}">
                <a16:creationId xmlns:a16="http://schemas.microsoft.com/office/drawing/2014/main" id="{0024E32E-1963-4C31-B1BB-67870829993E}"/>
              </a:ext>
            </a:extLst>
          </p:cNvPr>
          <p:cNvSpPr txBox="1">
            <a:spLocks noChangeArrowheads="1"/>
          </p:cNvSpPr>
          <p:nvPr/>
        </p:nvSpPr>
        <p:spPr>
          <a:xfrm>
            <a:off x="942209" y="1030964"/>
            <a:ext cx="7656845" cy="53328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zh-CN" altLang="en-US" sz="2000" b="1" dirty="0">
                <a:latin typeface="Microsoft YaHei Light" panose="020B0502040204020203" pitchFamily="34" charset="-122"/>
                <a:ea typeface="Microsoft YaHei Light" panose="020B0502040204020203" pitchFamily="34" charset="-122"/>
              </a:rPr>
              <a:t>冲突可串行化调度</a:t>
            </a:r>
          </a:p>
          <a:p>
            <a:pPr marL="0" indent="0">
              <a:lnSpc>
                <a:spcPct val="120000"/>
              </a:lnSpc>
              <a:buNone/>
            </a:pPr>
            <a:r>
              <a:rPr lang="en-US" altLang="zh-CN" sz="2000" dirty="0">
                <a:latin typeface="Microsoft YaHei Light" panose="020B0502040204020203" pitchFamily="34" charset="-122"/>
                <a:ea typeface="Microsoft YaHei Light" panose="020B0502040204020203" pitchFamily="34" charset="-122"/>
              </a:rPr>
              <a:t>• </a:t>
            </a:r>
            <a:r>
              <a:rPr lang="zh-CN" altLang="en-US" sz="2000" dirty="0">
                <a:latin typeface="Microsoft YaHei Light" panose="020B0502040204020203" pitchFamily="34" charset="-122"/>
                <a:ea typeface="Microsoft YaHei Light" panose="020B0502040204020203" pitchFamily="34" charset="-122"/>
              </a:rPr>
              <a:t>指令的顺序</a:t>
            </a:r>
          </a:p>
          <a:p>
            <a:pPr marL="0" indent="0">
              <a:lnSpc>
                <a:spcPct val="120000"/>
              </a:lnSpc>
              <a:buNone/>
            </a:pPr>
            <a:r>
              <a:rPr lang="zh-CN" altLang="en-US" sz="2000" dirty="0">
                <a:latin typeface="Microsoft YaHei Light" panose="020B0502040204020203" pitchFamily="34" charset="-122"/>
                <a:ea typeface="Microsoft YaHei Light" panose="020B0502040204020203" pitchFamily="34" charset="-122"/>
              </a:rPr>
              <a:t>考虑一个调度</a:t>
            </a:r>
            <a:r>
              <a:rPr lang="en-US" altLang="zh-CN" sz="2000" dirty="0">
                <a:latin typeface="Microsoft YaHei Light" panose="020B0502040204020203" pitchFamily="34" charset="-122"/>
                <a:ea typeface="Microsoft YaHei Light" panose="020B0502040204020203" pitchFamily="34" charset="-122"/>
              </a:rPr>
              <a:t>S</a:t>
            </a:r>
            <a:r>
              <a:rPr lang="zh-CN" altLang="en-US" sz="2000" dirty="0">
                <a:latin typeface="Microsoft YaHei Light" panose="020B0502040204020203" pitchFamily="34" charset="-122"/>
                <a:ea typeface="Microsoft YaHei Light" panose="020B0502040204020203" pitchFamily="34" charset="-122"/>
              </a:rPr>
              <a:t>中的两条连续指令（仅限于</a:t>
            </a:r>
            <a:r>
              <a:rPr lang="en-US" altLang="zh-CN" sz="2000" dirty="0">
                <a:latin typeface="Microsoft YaHei Light" panose="020B0502040204020203" pitchFamily="34" charset="-122"/>
                <a:ea typeface="Microsoft YaHei Light" panose="020B0502040204020203" pitchFamily="34" charset="-122"/>
              </a:rPr>
              <a:t>read</a:t>
            </a:r>
            <a:r>
              <a:rPr lang="zh-CN" altLang="en-US" sz="2000" dirty="0">
                <a:latin typeface="Microsoft YaHei Light" panose="020B0502040204020203" pitchFamily="34" charset="-122"/>
                <a:ea typeface="Microsoft YaHei Light" panose="020B0502040204020203" pitchFamily="34" charset="-122"/>
              </a:rPr>
              <a:t>与 </a:t>
            </a:r>
            <a:r>
              <a:rPr lang="en-US" altLang="zh-CN" sz="2000" dirty="0">
                <a:latin typeface="Microsoft YaHei Light" panose="020B0502040204020203" pitchFamily="34" charset="-122"/>
                <a:ea typeface="Microsoft YaHei Light" panose="020B0502040204020203" pitchFamily="34" charset="-122"/>
              </a:rPr>
              <a:t>write</a:t>
            </a:r>
            <a:r>
              <a:rPr lang="zh-CN" altLang="en-US" sz="2000" dirty="0">
                <a:latin typeface="Microsoft YaHei Light" panose="020B0502040204020203" pitchFamily="34" charset="-122"/>
                <a:ea typeface="Microsoft YaHei Light" panose="020B0502040204020203" pitchFamily="34" charset="-122"/>
              </a:rPr>
              <a:t>操作）</a:t>
            </a:r>
            <a:r>
              <a:rPr lang="en-US" altLang="zh-CN" sz="2000" dirty="0">
                <a:latin typeface="Microsoft YaHei Light" panose="020B0502040204020203" pitchFamily="34" charset="-122"/>
                <a:ea typeface="Microsoft YaHei Light" panose="020B0502040204020203" pitchFamily="34" charset="-122"/>
              </a:rPr>
              <a:t>Ii</a:t>
            </a:r>
            <a:r>
              <a:rPr lang="zh-CN" altLang="en-US" sz="2000" dirty="0">
                <a:latin typeface="Microsoft YaHei Light" panose="020B0502040204020203" pitchFamily="34" charset="-122"/>
                <a:ea typeface="Microsoft YaHei Light" panose="020B0502040204020203" pitchFamily="34" charset="-122"/>
              </a:rPr>
              <a:t>与</a:t>
            </a:r>
          </a:p>
          <a:p>
            <a:pPr marL="0" indent="0">
              <a:lnSpc>
                <a:spcPct val="120000"/>
              </a:lnSpc>
              <a:buNone/>
            </a:pPr>
            <a:r>
              <a:rPr lang="en-US" altLang="zh-CN" sz="2000" dirty="0" err="1">
                <a:latin typeface="Microsoft YaHei Light" panose="020B0502040204020203" pitchFamily="34" charset="-122"/>
                <a:ea typeface="Microsoft YaHei Light" panose="020B0502040204020203" pitchFamily="34" charset="-122"/>
              </a:rPr>
              <a:t>Ij</a:t>
            </a:r>
            <a:r>
              <a:rPr lang="zh-CN" altLang="en-US" sz="2000" dirty="0">
                <a:latin typeface="Microsoft YaHei Light" panose="020B0502040204020203" pitchFamily="34" charset="-122"/>
                <a:ea typeface="Microsoft YaHei Light" panose="020B0502040204020203" pitchFamily="34" charset="-122"/>
              </a:rPr>
              <a:t>，分别属于事务</a:t>
            </a:r>
          </a:p>
          <a:p>
            <a:pPr marL="0" indent="0">
              <a:lnSpc>
                <a:spcPct val="120000"/>
              </a:lnSpc>
              <a:buNone/>
            </a:pPr>
            <a:r>
              <a:rPr lang="en-US" altLang="zh-CN" sz="2000" dirty="0" err="1">
                <a:latin typeface="Microsoft YaHei Light" panose="020B0502040204020203" pitchFamily="34" charset="-122"/>
                <a:ea typeface="Microsoft YaHei Light" panose="020B0502040204020203" pitchFamily="34" charset="-122"/>
              </a:rPr>
              <a:t>Ti</a:t>
            </a:r>
            <a:r>
              <a:rPr lang="zh-CN" altLang="en-US" sz="2000" dirty="0">
                <a:latin typeface="Microsoft YaHei Light" panose="020B0502040204020203" pitchFamily="34" charset="-122"/>
                <a:ea typeface="Microsoft YaHei Light" panose="020B0502040204020203" pitchFamily="34" charset="-122"/>
              </a:rPr>
              <a:t>与</a:t>
            </a:r>
            <a:r>
              <a:rPr lang="en-US" altLang="zh-CN" sz="2000" dirty="0" err="1">
                <a:latin typeface="Microsoft YaHei Light" panose="020B0502040204020203" pitchFamily="34" charset="-122"/>
                <a:ea typeface="Microsoft YaHei Light" panose="020B0502040204020203" pitchFamily="34" charset="-122"/>
              </a:rPr>
              <a:t>Tj</a:t>
            </a:r>
            <a:endParaRPr lang="en-US" altLang="zh-CN" sz="2000" dirty="0">
              <a:latin typeface="Microsoft YaHei Light" panose="020B0502040204020203" pitchFamily="34" charset="-122"/>
              <a:ea typeface="Microsoft YaHei Light" panose="020B0502040204020203" pitchFamily="34" charset="-122"/>
            </a:endParaRPr>
          </a:p>
          <a:p>
            <a:pPr marL="0" indent="0">
              <a:lnSpc>
                <a:spcPct val="120000"/>
              </a:lnSpc>
              <a:buNone/>
            </a:pPr>
            <a:r>
              <a:rPr lang="en-US" altLang="zh-CN" sz="2000" dirty="0">
                <a:latin typeface="Microsoft YaHei Light" panose="020B0502040204020203" pitchFamily="34" charset="-122"/>
                <a:ea typeface="Microsoft YaHei Light" panose="020B0502040204020203" pitchFamily="34" charset="-122"/>
              </a:rPr>
              <a:t>①Ii = read(Q), </a:t>
            </a:r>
            <a:r>
              <a:rPr lang="en-US" altLang="zh-CN" sz="2000" dirty="0" err="1">
                <a:latin typeface="Microsoft YaHei Light" panose="020B0502040204020203" pitchFamily="34" charset="-122"/>
                <a:ea typeface="Microsoft YaHei Light" panose="020B0502040204020203" pitchFamily="34" charset="-122"/>
              </a:rPr>
              <a:t>Ij</a:t>
            </a:r>
            <a:r>
              <a:rPr lang="en-US" altLang="zh-CN" sz="2000" dirty="0">
                <a:latin typeface="Microsoft YaHei Light" panose="020B0502040204020203" pitchFamily="34" charset="-122"/>
                <a:ea typeface="Microsoft YaHei Light" panose="020B0502040204020203" pitchFamily="34" charset="-122"/>
              </a:rPr>
              <a:t> = read(Q);</a:t>
            </a:r>
          </a:p>
          <a:p>
            <a:pPr marL="0" indent="0">
              <a:lnSpc>
                <a:spcPct val="120000"/>
              </a:lnSpc>
              <a:buNone/>
            </a:pPr>
            <a:r>
              <a:rPr lang="en-US" altLang="zh-CN" sz="2000" dirty="0">
                <a:latin typeface="Microsoft YaHei Light" panose="020B0502040204020203" pitchFamily="34" charset="-122"/>
                <a:ea typeface="Microsoft YaHei Light" panose="020B0502040204020203" pitchFamily="34" charset="-122"/>
              </a:rPr>
              <a:t>②Ii = read(Q), </a:t>
            </a:r>
            <a:r>
              <a:rPr lang="en-US" altLang="zh-CN" sz="2000" dirty="0" err="1">
                <a:latin typeface="Microsoft YaHei Light" panose="020B0502040204020203" pitchFamily="34" charset="-122"/>
                <a:ea typeface="Microsoft YaHei Light" panose="020B0502040204020203" pitchFamily="34" charset="-122"/>
              </a:rPr>
              <a:t>Ij</a:t>
            </a:r>
            <a:r>
              <a:rPr lang="en-US" altLang="zh-CN" sz="2000" dirty="0">
                <a:latin typeface="Microsoft YaHei Light" panose="020B0502040204020203" pitchFamily="34" charset="-122"/>
                <a:ea typeface="Microsoft YaHei Light" panose="020B0502040204020203" pitchFamily="34" charset="-122"/>
              </a:rPr>
              <a:t> = write(Q);</a:t>
            </a:r>
          </a:p>
          <a:p>
            <a:pPr marL="0" indent="0">
              <a:lnSpc>
                <a:spcPct val="120000"/>
              </a:lnSpc>
              <a:buNone/>
            </a:pPr>
            <a:r>
              <a:rPr lang="en-US" altLang="zh-CN" sz="2000" dirty="0">
                <a:latin typeface="Microsoft YaHei Light" panose="020B0502040204020203" pitchFamily="34" charset="-122"/>
                <a:ea typeface="Microsoft YaHei Light" panose="020B0502040204020203" pitchFamily="34" charset="-122"/>
              </a:rPr>
              <a:t>③Ii = write(Q), </a:t>
            </a:r>
            <a:r>
              <a:rPr lang="en-US" altLang="zh-CN" sz="2000" dirty="0" err="1">
                <a:latin typeface="Microsoft YaHei Light" panose="020B0502040204020203" pitchFamily="34" charset="-122"/>
                <a:ea typeface="Microsoft YaHei Light" panose="020B0502040204020203" pitchFamily="34" charset="-122"/>
              </a:rPr>
              <a:t>Ij</a:t>
            </a:r>
            <a:r>
              <a:rPr lang="en-US" altLang="zh-CN" sz="2000" dirty="0">
                <a:latin typeface="Microsoft YaHei Light" panose="020B0502040204020203" pitchFamily="34" charset="-122"/>
                <a:ea typeface="Microsoft YaHei Light" panose="020B0502040204020203" pitchFamily="34" charset="-122"/>
              </a:rPr>
              <a:t> = read(Q);</a:t>
            </a:r>
          </a:p>
          <a:p>
            <a:pPr marL="0" indent="0">
              <a:lnSpc>
                <a:spcPct val="120000"/>
              </a:lnSpc>
              <a:buNone/>
            </a:pPr>
            <a:r>
              <a:rPr lang="en-US" altLang="zh-CN" sz="2000" dirty="0">
                <a:latin typeface="Microsoft YaHei Light" panose="020B0502040204020203" pitchFamily="34" charset="-122"/>
                <a:ea typeface="Microsoft YaHei Light" panose="020B0502040204020203" pitchFamily="34" charset="-122"/>
              </a:rPr>
              <a:t>④Ii = write(Q), </a:t>
            </a:r>
            <a:r>
              <a:rPr lang="en-US" altLang="zh-CN" sz="2000" dirty="0" err="1">
                <a:latin typeface="Microsoft YaHei Light" panose="020B0502040204020203" pitchFamily="34" charset="-122"/>
                <a:ea typeface="Microsoft YaHei Light" panose="020B0502040204020203" pitchFamily="34" charset="-122"/>
              </a:rPr>
              <a:t>Ij</a:t>
            </a:r>
            <a:r>
              <a:rPr lang="en-US" altLang="zh-CN" sz="2000" dirty="0">
                <a:latin typeface="Microsoft YaHei Light" panose="020B0502040204020203" pitchFamily="34" charset="-122"/>
                <a:ea typeface="Microsoft YaHei Light" panose="020B0502040204020203" pitchFamily="34" charset="-122"/>
              </a:rPr>
              <a:t> = write(Q);</a:t>
            </a:r>
          </a:p>
          <a:p>
            <a:pPr marL="0" indent="0">
              <a:lnSpc>
                <a:spcPct val="120000"/>
              </a:lnSpc>
              <a:buNone/>
            </a:pPr>
            <a:r>
              <a:rPr lang="zh-CN" altLang="en-US" sz="2000" dirty="0">
                <a:latin typeface="Microsoft YaHei Light" panose="020B0502040204020203" pitchFamily="34" charset="-122"/>
                <a:ea typeface="Microsoft YaHei Light" panose="020B0502040204020203" pitchFamily="34" charset="-122"/>
              </a:rPr>
              <a:t>在① 情况下，</a:t>
            </a:r>
            <a:r>
              <a:rPr lang="en-US" altLang="zh-CN" sz="2000" dirty="0">
                <a:latin typeface="Microsoft YaHei Light" panose="020B0502040204020203" pitchFamily="34" charset="-122"/>
                <a:ea typeface="Microsoft YaHei Light" panose="020B0502040204020203" pitchFamily="34" charset="-122"/>
              </a:rPr>
              <a:t>Ii</a:t>
            </a:r>
            <a:r>
              <a:rPr lang="zh-CN" altLang="en-US" sz="2000" dirty="0">
                <a:latin typeface="Microsoft YaHei Light" panose="020B0502040204020203" pitchFamily="34" charset="-122"/>
                <a:ea typeface="Microsoft YaHei Light" panose="020B0502040204020203" pitchFamily="34" charset="-122"/>
              </a:rPr>
              <a:t>与</a:t>
            </a:r>
            <a:r>
              <a:rPr lang="en-US" altLang="zh-CN" sz="2000" dirty="0" err="1">
                <a:latin typeface="Microsoft YaHei Light" panose="020B0502040204020203" pitchFamily="34" charset="-122"/>
                <a:ea typeface="Microsoft YaHei Light" panose="020B0502040204020203" pitchFamily="34" charset="-122"/>
              </a:rPr>
              <a:t>Ij</a:t>
            </a:r>
            <a:r>
              <a:rPr lang="zh-CN" altLang="en-US" sz="2000" dirty="0">
                <a:latin typeface="Microsoft YaHei Light" panose="020B0502040204020203" pitchFamily="34" charset="-122"/>
                <a:ea typeface="Microsoft YaHei Light" panose="020B0502040204020203" pitchFamily="34" charset="-122"/>
              </a:rPr>
              <a:t>的次序无关紧要。其余情况下，</a:t>
            </a:r>
            <a:r>
              <a:rPr lang="en-US" altLang="zh-CN" sz="2000" dirty="0">
                <a:latin typeface="Microsoft YaHei Light" panose="020B0502040204020203" pitchFamily="34" charset="-122"/>
                <a:ea typeface="Microsoft YaHei Light" panose="020B0502040204020203" pitchFamily="34" charset="-122"/>
              </a:rPr>
              <a:t>Ii</a:t>
            </a:r>
            <a:r>
              <a:rPr lang="zh-CN" altLang="en-US" sz="2000" dirty="0">
                <a:latin typeface="Microsoft YaHei Light" panose="020B0502040204020203" pitchFamily="34" charset="-122"/>
                <a:ea typeface="Microsoft YaHei Light" panose="020B0502040204020203" pitchFamily="34" charset="-122"/>
              </a:rPr>
              <a:t>与</a:t>
            </a:r>
            <a:r>
              <a:rPr lang="en-US" altLang="zh-CN" sz="2000" dirty="0" err="1">
                <a:latin typeface="Microsoft YaHei Light" panose="020B0502040204020203" pitchFamily="34" charset="-122"/>
                <a:ea typeface="Microsoft YaHei Light" panose="020B0502040204020203" pitchFamily="34" charset="-122"/>
              </a:rPr>
              <a:t>Ij</a:t>
            </a:r>
            <a:r>
              <a:rPr lang="zh-CN" altLang="en-US" sz="2000" dirty="0">
                <a:latin typeface="Microsoft YaHei Light" panose="020B0502040204020203" pitchFamily="34" charset="-122"/>
                <a:ea typeface="Microsoft YaHei Light" panose="020B0502040204020203" pitchFamily="34" charset="-122"/>
              </a:rPr>
              <a:t>的次序 不同，其执行结果也不同，数据库最终状态也不同</a:t>
            </a:r>
            <a:endParaRPr lang="en-US" altLang="zh-CN" sz="2000" dirty="0">
              <a:latin typeface="Microsoft YaHei Light" panose="020B0502040204020203" pitchFamily="34" charset="-122"/>
              <a:ea typeface="Microsoft YaHei Light" panose="020B0502040204020203" pitchFamily="34" charset="-122"/>
            </a:endParaRPr>
          </a:p>
        </p:txBody>
      </p:sp>
      <p:sp>
        <p:nvSpPr>
          <p:cNvPr id="6" name="文本框 5">
            <a:extLst>
              <a:ext uri="{FF2B5EF4-FFF2-40B4-BE49-F238E27FC236}">
                <a16:creationId xmlns:a16="http://schemas.microsoft.com/office/drawing/2014/main" id="{30DC24EA-FA20-4C77-BA7B-F140DB269861}"/>
              </a:ext>
            </a:extLst>
          </p:cNvPr>
          <p:cNvSpPr txBox="1"/>
          <p:nvPr/>
        </p:nvSpPr>
        <p:spPr>
          <a:xfrm>
            <a:off x="203652" y="108254"/>
            <a:ext cx="4192857"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13.4 </a:t>
            </a:r>
            <a:r>
              <a:rPr lang="zh-CN" altLang="en-US" sz="2800" b="1" dirty="0">
                <a:latin typeface="微软雅黑 Light" panose="020B0502040204020203" pitchFamily="34" charset="-122"/>
                <a:ea typeface="微软雅黑 Light" panose="020B0502040204020203" pitchFamily="34" charset="-122"/>
              </a:rPr>
              <a:t>并发调度的可串行性</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516572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3B5B04A-622B-4A2E-953A-7A6C424E41DE}"/>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E47F7858-BC23-4BA3-88C4-1BD3702F5A31}"/>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8" name="Rectangle 3">
            <a:extLst>
              <a:ext uri="{FF2B5EF4-FFF2-40B4-BE49-F238E27FC236}">
                <a16:creationId xmlns:a16="http://schemas.microsoft.com/office/drawing/2014/main" id="{0024E32E-1963-4C31-B1BB-67870829993E}"/>
              </a:ext>
            </a:extLst>
          </p:cNvPr>
          <p:cNvSpPr txBox="1">
            <a:spLocks noChangeArrowheads="1"/>
          </p:cNvSpPr>
          <p:nvPr/>
        </p:nvSpPr>
        <p:spPr>
          <a:xfrm>
            <a:off x="480391" y="967517"/>
            <a:ext cx="11425282" cy="54609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dirty="0">
                <a:latin typeface="Microsoft YaHei Light" panose="020B0502040204020203" pitchFamily="34" charset="-122"/>
                <a:ea typeface="Microsoft YaHei Light" panose="020B0502040204020203" pitchFamily="34" charset="-122"/>
              </a:rPr>
              <a:t>冲突指令</a:t>
            </a:r>
          </a:p>
          <a:p>
            <a:pPr marL="0" indent="0">
              <a:lnSpc>
                <a:spcPct val="150000"/>
              </a:lnSpc>
              <a:buNone/>
            </a:pPr>
            <a:r>
              <a:rPr lang="zh-CN" altLang="en-US" sz="2400" dirty="0">
                <a:latin typeface="Microsoft YaHei Light" panose="020B0502040204020203" pitchFamily="34" charset="-122"/>
                <a:ea typeface="Microsoft YaHei Light" panose="020B0502040204020203" pitchFamily="34" charset="-122"/>
              </a:rPr>
              <a:t>当两条指令是不同事务在相同数据项上的操作，并且其中至少有一个是</a:t>
            </a:r>
            <a:r>
              <a:rPr lang="en-US" altLang="zh-CN" sz="2400" dirty="0">
                <a:latin typeface="Microsoft YaHei Light" panose="020B0502040204020203" pitchFamily="34" charset="-122"/>
                <a:ea typeface="Microsoft YaHei Light" panose="020B0502040204020203" pitchFamily="34" charset="-122"/>
              </a:rPr>
              <a:t>write</a:t>
            </a:r>
            <a:r>
              <a:rPr lang="zh-CN" altLang="en-US" sz="2400" dirty="0">
                <a:latin typeface="Microsoft YaHei Light" panose="020B0502040204020203" pitchFamily="34" charset="-122"/>
                <a:ea typeface="Microsoft YaHei Light" panose="020B0502040204020203" pitchFamily="34" charset="-122"/>
              </a:rPr>
              <a:t>指令时，则称这两条指令是冲突的</a:t>
            </a:r>
            <a:r>
              <a:rPr lang="en-US" altLang="zh-CN" sz="2400" dirty="0">
                <a:latin typeface="Microsoft YaHei Light" panose="020B0502040204020203" pitchFamily="34" charset="-122"/>
                <a:ea typeface="Microsoft YaHei Light" panose="020B0502040204020203" pitchFamily="34" charset="-122"/>
              </a:rPr>
              <a:t>(conflict)</a:t>
            </a:r>
          </a:p>
          <a:p>
            <a:pPr marL="0" indent="0">
              <a:lnSpc>
                <a:spcPct val="150000"/>
              </a:lnSpc>
              <a:buNone/>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如在②、③、④情况下，</a:t>
            </a:r>
            <a:r>
              <a:rPr lang="en-US" altLang="zh-CN" sz="2400" dirty="0">
                <a:latin typeface="Microsoft YaHei Light" panose="020B0502040204020203" pitchFamily="34" charset="-122"/>
                <a:ea typeface="Microsoft YaHei Light" panose="020B0502040204020203" pitchFamily="34" charset="-122"/>
              </a:rPr>
              <a:t>Ii</a:t>
            </a:r>
            <a:r>
              <a:rPr lang="zh-CN" altLang="en-US" sz="2400" dirty="0">
                <a:latin typeface="Microsoft YaHei Light" panose="020B0502040204020203" pitchFamily="34" charset="-122"/>
                <a:ea typeface="Microsoft YaHei Light" panose="020B0502040204020203" pitchFamily="34" charset="-122"/>
              </a:rPr>
              <a:t>与</a:t>
            </a:r>
            <a:r>
              <a:rPr lang="en-US" altLang="zh-CN" sz="2400" dirty="0" err="1">
                <a:latin typeface="Microsoft YaHei Light" panose="020B0502040204020203" pitchFamily="34" charset="-122"/>
                <a:ea typeface="Microsoft YaHei Light" panose="020B0502040204020203" pitchFamily="34" charset="-122"/>
              </a:rPr>
              <a:t>Ij</a:t>
            </a: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是冲突的</a:t>
            </a:r>
          </a:p>
          <a:p>
            <a:pPr marL="0" indent="0">
              <a:lnSpc>
                <a:spcPct val="150000"/>
              </a:lnSpc>
              <a:buNone/>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非冲突指令交换次序不会影响调度的最终结果</a:t>
            </a:r>
          </a:p>
          <a:p>
            <a:pPr>
              <a:lnSpc>
                <a:spcPct val="150000"/>
              </a:lnSpc>
            </a:pPr>
            <a:r>
              <a:rPr lang="zh-CN" altLang="en-US" sz="2400" dirty="0">
                <a:latin typeface="Microsoft YaHei Light" panose="020B0502040204020203" pitchFamily="34" charset="-122"/>
                <a:ea typeface="Microsoft YaHei Light" panose="020B0502040204020203" pitchFamily="34" charset="-122"/>
              </a:rPr>
              <a:t>冲突等价</a:t>
            </a:r>
          </a:p>
          <a:p>
            <a:pPr marL="0" indent="0">
              <a:lnSpc>
                <a:spcPct val="150000"/>
              </a:lnSpc>
              <a:buNone/>
            </a:pPr>
            <a:r>
              <a:rPr lang="zh-CN" altLang="en-US" sz="2400" dirty="0">
                <a:latin typeface="Microsoft YaHei Light" panose="020B0502040204020203" pitchFamily="34" charset="-122"/>
                <a:ea typeface="Microsoft YaHei Light" panose="020B0502040204020203" pitchFamily="34" charset="-122"/>
              </a:rPr>
              <a:t>如果调度</a:t>
            </a:r>
            <a:r>
              <a:rPr lang="en-US" altLang="zh-CN" sz="2400" dirty="0">
                <a:latin typeface="Microsoft YaHei Light" panose="020B0502040204020203" pitchFamily="34" charset="-122"/>
                <a:ea typeface="Microsoft YaHei Light" panose="020B0502040204020203" pitchFamily="34" charset="-122"/>
              </a:rPr>
              <a:t>S</a:t>
            </a:r>
            <a:r>
              <a:rPr lang="zh-CN" altLang="en-US" sz="2400" dirty="0">
                <a:latin typeface="Microsoft YaHei Light" panose="020B0502040204020203" pitchFamily="34" charset="-122"/>
                <a:ea typeface="Microsoft YaHei Light" panose="020B0502040204020203" pitchFamily="34" charset="-122"/>
              </a:rPr>
              <a:t>可以经过一系列非冲突指令交换转换成调度</a:t>
            </a:r>
            <a:r>
              <a:rPr lang="en-US" altLang="zh-CN" sz="2400" dirty="0">
                <a:latin typeface="Microsoft YaHei Light" panose="020B0502040204020203" pitchFamily="34" charset="-122"/>
                <a:ea typeface="Microsoft YaHei Light" panose="020B0502040204020203" pitchFamily="34" charset="-122"/>
              </a:rPr>
              <a:t>S'</a:t>
            </a:r>
            <a:r>
              <a:rPr lang="zh-CN" altLang="en-US" sz="2400" dirty="0">
                <a:latin typeface="Microsoft YaHei Light" panose="020B0502040204020203" pitchFamily="34" charset="-122"/>
                <a:ea typeface="Microsoft YaHei Light" panose="020B0502040204020203" pitchFamily="34" charset="-122"/>
              </a:rPr>
              <a:t>，则称调度</a:t>
            </a:r>
            <a:r>
              <a:rPr lang="en-US" altLang="zh-CN" sz="2400" dirty="0">
                <a:latin typeface="Microsoft YaHei Light" panose="020B0502040204020203" pitchFamily="34" charset="-122"/>
                <a:ea typeface="Microsoft YaHei Light" panose="020B0502040204020203" pitchFamily="34" charset="-122"/>
              </a:rPr>
              <a:t>S</a:t>
            </a:r>
            <a:r>
              <a:rPr lang="zh-CN" altLang="en-US" sz="2400" dirty="0">
                <a:latin typeface="Microsoft YaHei Light" panose="020B0502040204020203" pitchFamily="34" charset="-122"/>
                <a:ea typeface="Microsoft YaHei Light" panose="020B0502040204020203" pitchFamily="34" charset="-122"/>
              </a:rPr>
              <a:t>与</a:t>
            </a:r>
            <a:r>
              <a:rPr lang="en-US" altLang="zh-CN" sz="2400" dirty="0">
                <a:latin typeface="Microsoft YaHei Light" panose="020B0502040204020203" pitchFamily="34" charset="-122"/>
                <a:ea typeface="Microsoft YaHei Light" panose="020B0502040204020203" pitchFamily="34" charset="-122"/>
              </a:rPr>
              <a:t>S'</a:t>
            </a:r>
            <a:r>
              <a:rPr lang="zh-CN" altLang="en-US" sz="2400" dirty="0">
                <a:latin typeface="Microsoft YaHei Light" panose="020B0502040204020203" pitchFamily="34" charset="-122"/>
                <a:ea typeface="Microsoft YaHei Light" panose="020B0502040204020203" pitchFamily="34" charset="-122"/>
              </a:rPr>
              <a:t>是冲突等价的</a:t>
            </a:r>
            <a:endParaRPr lang="en-US" altLang="zh-CN" sz="2400" dirty="0">
              <a:solidFill>
                <a:srgbClr val="C00000"/>
              </a:solidFill>
              <a:latin typeface="Microsoft YaHei Light" panose="020B0502040204020203" pitchFamily="34" charset="-122"/>
              <a:ea typeface="Microsoft YaHei Light" panose="020B0502040204020203" pitchFamily="34" charset="-122"/>
            </a:endParaRPr>
          </a:p>
        </p:txBody>
      </p:sp>
      <p:sp>
        <p:nvSpPr>
          <p:cNvPr id="7" name="文本框 6">
            <a:extLst>
              <a:ext uri="{FF2B5EF4-FFF2-40B4-BE49-F238E27FC236}">
                <a16:creationId xmlns:a16="http://schemas.microsoft.com/office/drawing/2014/main" id="{E9ECDF0D-A988-4343-907F-98B60A8936D2}"/>
              </a:ext>
            </a:extLst>
          </p:cNvPr>
          <p:cNvSpPr txBox="1"/>
          <p:nvPr/>
        </p:nvSpPr>
        <p:spPr>
          <a:xfrm>
            <a:off x="203652" y="108254"/>
            <a:ext cx="4192857"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13.4 </a:t>
            </a:r>
            <a:r>
              <a:rPr lang="zh-CN" altLang="en-US" sz="2800" b="1" dirty="0">
                <a:latin typeface="微软雅黑 Light" panose="020B0502040204020203" pitchFamily="34" charset="-122"/>
                <a:ea typeface="微软雅黑 Light" panose="020B0502040204020203" pitchFamily="34" charset="-122"/>
              </a:rPr>
              <a:t>并发调度的可串行性</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7024477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3B5B04A-622B-4A2E-953A-7A6C424E41DE}"/>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E47F7858-BC23-4BA3-88C4-1BD3702F5A31}"/>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pic>
        <p:nvPicPr>
          <p:cNvPr id="5" name="图片 4">
            <a:extLst>
              <a:ext uri="{FF2B5EF4-FFF2-40B4-BE49-F238E27FC236}">
                <a16:creationId xmlns:a16="http://schemas.microsoft.com/office/drawing/2014/main" id="{571200AE-B5B1-4905-A262-731F5CF4899B}"/>
              </a:ext>
            </a:extLst>
          </p:cNvPr>
          <p:cNvPicPr>
            <a:picLocks noChangeAspect="1"/>
          </p:cNvPicPr>
          <p:nvPr/>
        </p:nvPicPr>
        <p:blipFill>
          <a:blip r:embed="rId2"/>
          <a:stretch>
            <a:fillRect/>
          </a:stretch>
        </p:blipFill>
        <p:spPr>
          <a:xfrm>
            <a:off x="2184059" y="1254935"/>
            <a:ext cx="7366341" cy="5233610"/>
          </a:xfrm>
          <a:prstGeom prst="rect">
            <a:avLst/>
          </a:prstGeom>
        </p:spPr>
      </p:pic>
      <p:sp>
        <p:nvSpPr>
          <p:cNvPr id="6" name="文本框 5">
            <a:extLst>
              <a:ext uri="{FF2B5EF4-FFF2-40B4-BE49-F238E27FC236}">
                <a16:creationId xmlns:a16="http://schemas.microsoft.com/office/drawing/2014/main" id="{C9756D80-5A91-4257-83C9-EF869A65B52B}"/>
              </a:ext>
            </a:extLst>
          </p:cNvPr>
          <p:cNvSpPr txBox="1"/>
          <p:nvPr/>
        </p:nvSpPr>
        <p:spPr>
          <a:xfrm>
            <a:off x="203652" y="108254"/>
            <a:ext cx="4192857"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13.4 </a:t>
            </a:r>
            <a:r>
              <a:rPr lang="zh-CN" altLang="en-US" sz="2800" b="1" dirty="0">
                <a:latin typeface="微软雅黑 Light" panose="020B0502040204020203" pitchFamily="34" charset="-122"/>
                <a:ea typeface="微软雅黑 Light" panose="020B0502040204020203" pitchFamily="34" charset="-122"/>
              </a:rPr>
              <a:t>并发调度的可串行性</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792739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3B5B04A-622B-4A2E-953A-7A6C424E41DE}"/>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E47F7858-BC23-4BA3-88C4-1BD3702F5A31}"/>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8" name="Rectangle 3">
            <a:extLst>
              <a:ext uri="{FF2B5EF4-FFF2-40B4-BE49-F238E27FC236}">
                <a16:creationId xmlns:a16="http://schemas.microsoft.com/office/drawing/2014/main" id="{0024E32E-1963-4C31-B1BB-67870829993E}"/>
              </a:ext>
            </a:extLst>
          </p:cNvPr>
          <p:cNvSpPr txBox="1">
            <a:spLocks noChangeArrowheads="1"/>
          </p:cNvSpPr>
          <p:nvPr/>
        </p:nvSpPr>
        <p:spPr>
          <a:xfrm>
            <a:off x="480391" y="1222516"/>
            <a:ext cx="11231217" cy="137383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冲突可串行化</a:t>
            </a:r>
          </a:p>
          <a:p>
            <a:pPr marL="0" indent="0">
              <a:buNone/>
            </a:pPr>
            <a:r>
              <a:rPr lang="zh-CN" altLang="en-US" sz="2400" dirty="0">
                <a:latin typeface="Microsoft YaHei Light" panose="020B0502040204020203" pitchFamily="34" charset="-122"/>
                <a:ea typeface="Microsoft YaHei Light" panose="020B0502040204020203" pitchFamily="34" charset="-122"/>
              </a:rPr>
              <a:t>当一个调度</a:t>
            </a:r>
            <a:r>
              <a:rPr lang="en-US" altLang="zh-CN" sz="2400" dirty="0">
                <a:latin typeface="Microsoft YaHei Light" panose="020B0502040204020203" pitchFamily="34" charset="-122"/>
                <a:ea typeface="Microsoft YaHei Light" panose="020B0502040204020203" pitchFamily="34" charset="-122"/>
              </a:rPr>
              <a:t>S</a:t>
            </a:r>
            <a:r>
              <a:rPr lang="zh-CN" altLang="en-US" sz="2400" dirty="0">
                <a:latin typeface="Microsoft YaHei Light" panose="020B0502040204020203" pitchFamily="34" charset="-122"/>
                <a:ea typeface="Microsoft YaHei Light" panose="020B0502040204020203" pitchFamily="34" charset="-122"/>
              </a:rPr>
              <a:t>与一个串行调度冲突等价时，则称该调度是冲突可串行化的</a:t>
            </a:r>
          </a:p>
          <a:p>
            <a:pPr marL="0" indent="0">
              <a:buNone/>
            </a:pPr>
            <a:r>
              <a:rPr lang="zh-CN" altLang="en-US" sz="2400" dirty="0">
                <a:latin typeface="Microsoft YaHei Light" panose="020B0502040204020203" pitchFamily="34" charset="-122"/>
                <a:ea typeface="Microsoft YaHei Light" panose="020B0502040204020203" pitchFamily="34" charset="-122"/>
              </a:rPr>
              <a:t>如上页并行调度是冲突可串行化的</a:t>
            </a:r>
          </a:p>
        </p:txBody>
      </p:sp>
      <p:pic>
        <p:nvPicPr>
          <p:cNvPr id="5" name="图片 4">
            <a:extLst>
              <a:ext uri="{FF2B5EF4-FFF2-40B4-BE49-F238E27FC236}">
                <a16:creationId xmlns:a16="http://schemas.microsoft.com/office/drawing/2014/main" id="{A67E1ECA-1F58-4241-BC40-1A9F59C873DC}"/>
              </a:ext>
            </a:extLst>
          </p:cNvPr>
          <p:cNvPicPr>
            <a:picLocks noChangeAspect="1"/>
          </p:cNvPicPr>
          <p:nvPr/>
        </p:nvPicPr>
        <p:blipFill>
          <a:blip r:embed="rId2"/>
          <a:stretch>
            <a:fillRect/>
          </a:stretch>
        </p:blipFill>
        <p:spPr>
          <a:xfrm>
            <a:off x="3565236" y="3142310"/>
            <a:ext cx="5683538" cy="3236698"/>
          </a:xfrm>
          <a:prstGeom prst="rect">
            <a:avLst/>
          </a:prstGeom>
        </p:spPr>
      </p:pic>
      <p:sp>
        <p:nvSpPr>
          <p:cNvPr id="7" name="文本框 6">
            <a:extLst>
              <a:ext uri="{FF2B5EF4-FFF2-40B4-BE49-F238E27FC236}">
                <a16:creationId xmlns:a16="http://schemas.microsoft.com/office/drawing/2014/main" id="{423DEA8D-E0EE-4C24-92AB-FEF0E1DC6F9F}"/>
              </a:ext>
            </a:extLst>
          </p:cNvPr>
          <p:cNvSpPr txBox="1"/>
          <p:nvPr/>
        </p:nvSpPr>
        <p:spPr>
          <a:xfrm>
            <a:off x="203652" y="108254"/>
            <a:ext cx="4192857"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13.4 </a:t>
            </a:r>
            <a:r>
              <a:rPr lang="zh-CN" altLang="en-US" sz="2800" b="1" dirty="0">
                <a:latin typeface="微软雅黑 Light" panose="020B0502040204020203" pitchFamily="34" charset="-122"/>
                <a:ea typeface="微软雅黑 Light" panose="020B0502040204020203" pitchFamily="34" charset="-122"/>
              </a:rPr>
              <a:t>并发调度的可串行性</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435476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1662A710-35C4-4ABB-B3D2-F7E2DF2E160D}"/>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2E156DB0-C153-4DB3-BE3E-BA7D5A338A7A}"/>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7" name="Rectangle 3">
            <a:extLst>
              <a:ext uri="{FF2B5EF4-FFF2-40B4-BE49-F238E27FC236}">
                <a16:creationId xmlns:a16="http://schemas.microsoft.com/office/drawing/2014/main" id="{ADE3D243-3E20-46BE-B784-21669428B013}"/>
              </a:ext>
            </a:extLst>
          </p:cNvPr>
          <p:cNvSpPr txBox="1">
            <a:spLocks noChangeArrowheads="1"/>
          </p:cNvSpPr>
          <p:nvPr/>
        </p:nvSpPr>
        <p:spPr>
          <a:xfrm>
            <a:off x="667393" y="1519764"/>
            <a:ext cx="4524864" cy="195879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zh-CN" altLang="en-US" sz="2400" dirty="0">
                <a:latin typeface="Microsoft YaHei Light" panose="020B0502040204020203" pitchFamily="34" charset="-122"/>
                <a:ea typeface="Microsoft YaHei Light" panose="020B0502040204020203" pitchFamily="34" charset="-122"/>
              </a:rPr>
              <a:t>并发控制机制的任务 </a:t>
            </a:r>
            <a:endParaRPr lang="en-US" altLang="zh-CN" sz="2400" dirty="0">
              <a:latin typeface="Microsoft YaHei Light" panose="020B0502040204020203" pitchFamily="34" charset="-122"/>
              <a:ea typeface="Microsoft YaHei Light" panose="020B0502040204020203" pitchFamily="34" charset="-122"/>
            </a:endParaRPr>
          </a:p>
          <a:p>
            <a:pPr>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 </a:t>
            </a:r>
            <a:r>
              <a:rPr lang="zh-CN" altLang="en-US" sz="2400" dirty="0">
                <a:latin typeface="Microsoft YaHei Light" panose="020B0502040204020203" pitchFamily="34" charset="-122"/>
                <a:ea typeface="Microsoft YaHei Light" panose="020B0502040204020203" pitchFamily="34" charset="-122"/>
              </a:rPr>
              <a:t>对并发操作进行正确调度</a:t>
            </a:r>
            <a:endParaRPr lang="en-US" altLang="zh-CN" sz="2400" dirty="0">
              <a:latin typeface="Microsoft YaHei Light" panose="020B0502040204020203" pitchFamily="34" charset="-122"/>
              <a:ea typeface="Microsoft YaHei Light" panose="020B0502040204020203" pitchFamily="34" charset="-122"/>
            </a:endParaRPr>
          </a:p>
          <a:p>
            <a:pPr>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 </a:t>
            </a:r>
            <a:r>
              <a:rPr lang="zh-CN" altLang="en-US" sz="2400" dirty="0">
                <a:latin typeface="Microsoft YaHei Light" panose="020B0502040204020203" pitchFamily="34" charset="-122"/>
                <a:ea typeface="Microsoft YaHei Light" panose="020B0502040204020203" pitchFamily="34" charset="-122"/>
              </a:rPr>
              <a:t>保证事务的隔离性 </a:t>
            </a:r>
            <a:endParaRPr lang="en-US" altLang="zh-CN" sz="2400" dirty="0">
              <a:latin typeface="Microsoft YaHei Light" panose="020B0502040204020203" pitchFamily="34" charset="-122"/>
              <a:ea typeface="Microsoft YaHei Light" panose="020B0502040204020203" pitchFamily="34" charset="-122"/>
            </a:endParaRPr>
          </a:p>
          <a:p>
            <a:pPr>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 </a:t>
            </a:r>
            <a:r>
              <a:rPr lang="zh-CN" altLang="en-US" sz="2400" dirty="0">
                <a:latin typeface="Microsoft YaHei Light" panose="020B0502040204020203" pitchFamily="34" charset="-122"/>
                <a:ea typeface="Microsoft YaHei Light" panose="020B0502040204020203" pitchFamily="34" charset="-122"/>
              </a:rPr>
              <a:t>保证数据库的一致性</a:t>
            </a:r>
            <a:endParaRPr lang="en-US" altLang="zh-CN" sz="2400" dirty="0">
              <a:latin typeface="Microsoft YaHei Light" panose="020B0502040204020203" pitchFamily="34" charset="-122"/>
              <a:ea typeface="Microsoft YaHei Light" panose="020B0502040204020203" pitchFamily="34" charset="-122"/>
            </a:endParaRPr>
          </a:p>
        </p:txBody>
      </p:sp>
      <p:sp>
        <p:nvSpPr>
          <p:cNvPr id="2" name="文本框 1">
            <a:extLst>
              <a:ext uri="{FF2B5EF4-FFF2-40B4-BE49-F238E27FC236}">
                <a16:creationId xmlns:a16="http://schemas.microsoft.com/office/drawing/2014/main" id="{C31891FB-EAE9-40B5-BA5E-ED6A5F5352F4}"/>
              </a:ext>
            </a:extLst>
          </p:cNvPr>
          <p:cNvSpPr txBox="1"/>
          <p:nvPr/>
        </p:nvSpPr>
        <p:spPr>
          <a:xfrm>
            <a:off x="667393" y="3663994"/>
            <a:ext cx="6833245" cy="2245487"/>
          </a:xfrm>
          <a:prstGeom prst="rect">
            <a:avLst/>
          </a:prstGeom>
          <a:noFill/>
        </p:spPr>
        <p:txBody>
          <a:bodyPr wrap="square" rtlCol="0">
            <a:spAutoFit/>
          </a:bodyPr>
          <a:lstStyle/>
          <a:p>
            <a:pPr>
              <a:lnSpc>
                <a:spcPct val="150000"/>
              </a:lnSpc>
            </a:pPr>
            <a:r>
              <a:rPr lang="zh-CN" altLang="en-US" sz="2400" dirty="0">
                <a:latin typeface="Microsoft YaHei Light" panose="020B0502040204020203" pitchFamily="34" charset="-122"/>
                <a:ea typeface="Microsoft YaHei Light" panose="020B0502040204020203" pitchFamily="34" charset="-122"/>
              </a:rPr>
              <a:t>三类并发操作产生的数据不一致性</a:t>
            </a:r>
          </a:p>
          <a:p>
            <a:pPr>
              <a:lnSpc>
                <a:spcPct val="150000"/>
              </a:lnSpc>
            </a:pPr>
            <a:r>
              <a:rPr lang="en-US" altLang="zh-CN" sz="2400" dirty="0">
                <a:latin typeface="Microsoft YaHei Light" panose="020B0502040204020203" pitchFamily="34" charset="-122"/>
                <a:ea typeface="Microsoft YaHei Light" panose="020B0502040204020203" pitchFamily="34" charset="-122"/>
              </a:rPr>
              <a:t>  1. </a:t>
            </a:r>
            <a:r>
              <a:rPr lang="zh-CN" altLang="en-US" sz="2400" dirty="0">
                <a:latin typeface="Microsoft YaHei Light" panose="020B0502040204020203" pitchFamily="34" charset="-122"/>
                <a:ea typeface="Microsoft YaHei Light" panose="020B0502040204020203" pitchFamily="34" charset="-122"/>
              </a:rPr>
              <a:t>丢失修改</a:t>
            </a:r>
            <a:r>
              <a:rPr lang="en-US" altLang="zh-CN" sz="2400" dirty="0">
                <a:latin typeface="Microsoft YaHei Light" panose="020B0502040204020203" pitchFamily="34" charset="-122"/>
                <a:ea typeface="Microsoft YaHei Light" panose="020B0502040204020203" pitchFamily="34" charset="-122"/>
              </a:rPr>
              <a:t>(Lost Update)</a:t>
            </a:r>
          </a:p>
          <a:p>
            <a:pPr>
              <a:lnSpc>
                <a:spcPct val="150000"/>
              </a:lnSpc>
            </a:pPr>
            <a:r>
              <a:rPr lang="en-US" altLang="zh-CN" sz="2400" dirty="0">
                <a:latin typeface="Microsoft YaHei Light" panose="020B0502040204020203" pitchFamily="34" charset="-122"/>
                <a:ea typeface="Microsoft YaHei Light" panose="020B0502040204020203" pitchFamily="34" charset="-122"/>
              </a:rPr>
              <a:t>  2. </a:t>
            </a:r>
            <a:r>
              <a:rPr lang="zh-CN" altLang="en-US" sz="2400" dirty="0">
                <a:latin typeface="Microsoft YaHei Light" panose="020B0502040204020203" pitchFamily="34" charset="-122"/>
                <a:ea typeface="Microsoft YaHei Light" panose="020B0502040204020203" pitchFamily="34" charset="-122"/>
              </a:rPr>
              <a:t>不可重复读</a:t>
            </a:r>
            <a:r>
              <a:rPr lang="en-US" altLang="zh-CN" sz="2400" dirty="0">
                <a:latin typeface="Microsoft YaHei Light" panose="020B0502040204020203" pitchFamily="34" charset="-122"/>
                <a:ea typeface="Microsoft YaHei Light" panose="020B0502040204020203" pitchFamily="34" charset="-122"/>
              </a:rPr>
              <a:t>(Non-Repeatable Read)</a:t>
            </a:r>
          </a:p>
          <a:p>
            <a:pPr>
              <a:lnSpc>
                <a:spcPct val="150000"/>
              </a:lnSpc>
            </a:pPr>
            <a:r>
              <a:rPr lang="en-US" altLang="zh-CN" sz="2400" dirty="0">
                <a:latin typeface="Microsoft YaHei Light" panose="020B0502040204020203" pitchFamily="34" charset="-122"/>
                <a:ea typeface="Microsoft YaHei Light" panose="020B0502040204020203" pitchFamily="34" charset="-122"/>
              </a:rPr>
              <a:t>  3. </a:t>
            </a:r>
            <a:r>
              <a:rPr lang="zh-CN" altLang="en-US" sz="2400" dirty="0">
                <a:latin typeface="Microsoft YaHei Light" panose="020B0502040204020203" pitchFamily="34" charset="-122"/>
                <a:ea typeface="Microsoft YaHei Light" panose="020B0502040204020203" pitchFamily="34" charset="-122"/>
              </a:rPr>
              <a:t>读“脏”数据</a:t>
            </a:r>
            <a:r>
              <a:rPr lang="en-US" altLang="zh-CN" sz="2400" dirty="0">
                <a:latin typeface="Microsoft YaHei Light" panose="020B0502040204020203" pitchFamily="34" charset="-122"/>
                <a:ea typeface="Microsoft YaHei Light" panose="020B0502040204020203" pitchFamily="34" charset="-122"/>
              </a:rPr>
              <a:t>(Dirty Read)</a:t>
            </a:r>
            <a:endParaRPr lang="zh-CN" altLang="en-US" sz="2400" dirty="0">
              <a:latin typeface="Microsoft YaHei Light" panose="020B0502040204020203" pitchFamily="34" charset="-122"/>
              <a:ea typeface="Microsoft YaHei Light" panose="020B0502040204020203" pitchFamily="34" charset="-122"/>
            </a:endParaRPr>
          </a:p>
        </p:txBody>
      </p:sp>
      <p:sp>
        <p:nvSpPr>
          <p:cNvPr id="11" name="文本框 10">
            <a:extLst>
              <a:ext uri="{FF2B5EF4-FFF2-40B4-BE49-F238E27FC236}">
                <a16:creationId xmlns:a16="http://schemas.microsoft.com/office/drawing/2014/main" id="{E52E78A8-9A7F-47FA-B71B-928DC6FC4229}"/>
              </a:ext>
            </a:extLst>
          </p:cNvPr>
          <p:cNvSpPr txBox="1"/>
          <p:nvPr/>
        </p:nvSpPr>
        <p:spPr>
          <a:xfrm>
            <a:off x="203652" y="108254"/>
            <a:ext cx="4090051"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13.1 </a:t>
            </a:r>
            <a:r>
              <a:rPr lang="zh-CN" altLang="en-US" sz="2800" b="1" dirty="0">
                <a:latin typeface="微软雅黑 Light" panose="020B0502040204020203" pitchFamily="34" charset="-122"/>
                <a:ea typeface="微软雅黑 Light" panose="020B0502040204020203" pitchFamily="34" charset="-122"/>
              </a:rPr>
              <a:t>并发控制概述</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0329388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3B5B04A-622B-4A2E-953A-7A6C424E41DE}"/>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E47F7858-BC23-4BA3-88C4-1BD3702F5A31}"/>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pic>
        <p:nvPicPr>
          <p:cNvPr id="5" name="图片 4">
            <a:extLst>
              <a:ext uri="{FF2B5EF4-FFF2-40B4-BE49-F238E27FC236}">
                <a16:creationId xmlns:a16="http://schemas.microsoft.com/office/drawing/2014/main" id="{3496EE11-35C8-4CA6-971F-DA802226EB40}"/>
              </a:ext>
            </a:extLst>
          </p:cNvPr>
          <p:cNvPicPr>
            <a:picLocks noChangeAspect="1"/>
          </p:cNvPicPr>
          <p:nvPr/>
        </p:nvPicPr>
        <p:blipFill>
          <a:blip r:embed="rId2"/>
          <a:stretch>
            <a:fillRect/>
          </a:stretch>
        </p:blipFill>
        <p:spPr>
          <a:xfrm>
            <a:off x="1383012" y="1317667"/>
            <a:ext cx="7899689" cy="4958154"/>
          </a:xfrm>
          <a:prstGeom prst="rect">
            <a:avLst/>
          </a:prstGeom>
        </p:spPr>
      </p:pic>
      <p:sp>
        <p:nvSpPr>
          <p:cNvPr id="6" name="文本框 5">
            <a:extLst>
              <a:ext uri="{FF2B5EF4-FFF2-40B4-BE49-F238E27FC236}">
                <a16:creationId xmlns:a16="http://schemas.microsoft.com/office/drawing/2014/main" id="{4DEF1FED-C635-42F6-A5DF-850BE86E8779}"/>
              </a:ext>
            </a:extLst>
          </p:cNvPr>
          <p:cNvSpPr txBox="1"/>
          <p:nvPr/>
        </p:nvSpPr>
        <p:spPr>
          <a:xfrm>
            <a:off x="203652" y="108254"/>
            <a:ext cx="4192857"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13.4 </a:t>
            </a:r>
            <a:r>
              <a:rPr lang="zh-CN" altLang="en-US" sz="2800" b="1" dirty="0">
                <a:latin typeface="微软雅黑 Light" panose="020B0502040204020203" pitchFamily="34" charset="-122"/>
                <a:ea typeface="微软雅黑 Light" panose="020B0502040204020203" pitchFamily="34" charset="-122"/>
              </a:rPr>
              <a:t>并发调度的可串行性</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42052131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3B5B04A-622B-4A2E-953A-7A6C424E41DE}"/>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E47F7858-BC23-4BA3-88C4-1BD3702F5A31}"/>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8" name="Rectangle 3">
            <a:extLst>
              <a:ext uri="{FF2B5EF4-FFF2-40B4-BE49-F238E27FC236}">
                <a16:creationId xmlns:a16="http://schemas.microsoft.com/office/drawing/2014/main" id="{0024E32E-1963-4C31-B1BB-67870829993E}"/>
              </a:ext>
            </a:extLst>
          </p:cNvPr>
          <p:cNvSpPr txBox="1">
            <a:spLocks noChangeArrowheads="1"/>
          </p:cNvSpPr>
          <p:nvPr/>
        </p:nvSpPr>
        <p:spPr>
          <a:xfrm>
            <a:off x="705424" y="1494963"/>
            <a:ext cx="10553703" cy="34095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dirty="0">
                <a:latin typeface="Microsoft YaHei Light" panose="020B0502040204020203" pitchFamily="34" charset="-122"/>
                <a:ea typeface="Microsoft YaHei Light" panose="020B0502040204020203" pitchFamily="34" charset="-122"/>
              </a:rPr>
              <a:t>冲突可串行化的判定</a:t>
            </a:r>
          </a:p>
          <a:p>
            <a:pPr marL="0" indent="0">
              <a:buNone/>
            </a:pPr>
            <a:r>
              <a:rPr lang="zh-CN" altLang="en-US" sz="2400" dirty="0">
                <a:latin typeface="Microsoft YaHei Light" panose="020B0502040204020203" pitchFamily="34" charset="-122"/>
                <a:ea typeface="Microsoft YaHei Light" panose="020B0502040204020203" pitchFamily="34" charset="-122"/>
              </a:rPr>
              <a:t>优先图</a:t>
            </a:r>
            <a:r>
              <a:rPr lang="en-US" altLang="zh-CN" sz="2400" dirty="0">
                <a:latin typeface="Microsoft YaHei Light" panose="020B0502040204020203" pitchFamily="34" charset="-122"/>
                <a:ea typeface="Microsoft YaHei Light" panose="020B0502040204020203" pitchFamily="34" charset="-122"/>
              </a:rPr>
              <a:t>(precedence graph)</a:t>
            </a:r>
          </a:p>
          <a:p>
            <a:pPr marL="0" indent="0">
              <a:buNone/>
            </a:pPr>
            <a:r>
              <a:rPr lang="zh-CN" altLang="en-US" sz="2400" dirty="0">
                <a:latin typeface="Microsoft YaHei Light" panose="020B0502040204020203" pitchFamily="34" charset="-122"/>
                <a:ea typeface="Microsoft YaHei Light" panose="020B0502040204020203" pitchFamily="34" charset="-122"/>
              </a:rPr>
              <a:t>一个调度</a:t>
            </a:r>
            <a:r>
              <a:rPr lang="en-US" altLang="zh-CN" sz="2400" dirty="0">
                <a:latin typeface="Microsoft YaHei Light" panose="020B0502040204020203" pitchFamily="34" charset="-122"/>
                <a:ea typeface="Microsoft YaHei Light" panose="020B0502040204020203" pitchFamily="34" charset="-122"/>
              </a:rPr>
              <a:t>S</a:t>
            </a:r>
            <a:r>
              <a:rPr lang="zh-CN" altLang="en-US" sz="2400" dirty="0">
                <a:latin typeface="Microsoft YaHei Light" panose="020B0502040204020203" pitchFamily="34" charset="-122"/>
                <a:ea typeface="Microsoft YaHei Light" panose="020B0502040204020203" pitchFamily="34" charset="-122"/>
              </a:rPr>
              <a:t>的优先图是这样构造的：它是一个有向图</a:t>
            </a:r>
            <a:r>
              <a:rPr lang="en-US" altLang="zh-CN" sz="2400" dirty="0">
                <a:latin typeface="Microsoft YaHei Light" panose="020B0502040204020203" pitchFamily="34" charset="-122"/>
                <a:ea typeface="Microsoft YaHei Light" panose="020B0502040204020203" pitchFamily="34" charset="-122"/>
              </a:rPr>
              <a:t>G =</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V</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E</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V</a:t>
            </a:r>
            <a:r>
              <a:rPr lang="zh-CN" altLang="en-US" sz="2400" dirty="0">
                <a:latin typeface="Microsoft YaHei Light" panose="020B0502040204020203" pitchFamily="34" charset="-122"/>
                <a:ea typeface="Microsoft YaHei Light" panose="020B0502040204020203" pitchFamily="34" charset="-122"/>
              </a:rPr>
              <a:t>是顶点集，</a:t>
            </a:r>
            <a:r>
              <a:rPr lang="en-US" altLang="zh-CN" sz="2400" dirty="0">
                <a:latin typeface="Microsoft YaHei Light" panose="020B0502040204020203" pitchFamily="34" charset="-122"/>
                <a:ea typeface="Microsoft YaHei Light" panose="020B0502040204020203" pitchFamily="34" charset="-122"/>
              </a:rPr>
              <a:t>E</a:t>
            </a:r>
            <a:r>
              <a:rPr lang="zh-CN" altLang="en-US" sz="2400" dirty="0">
                <a:latin typeface="Microsoft YaHei Light" panose="020B0502040204020203" pitchFamily="34" charset="-122"/>
                <a:ea typeface="Microsoft YaHei Light" panose="020B0502040204020203" pitchFamily="34" charset="-122"/>
              </a:rPr>
              <a:t>是边集。顶点集由所有参与调度的事务组成，边集由满足下述条件之一的边</a:t>
            </a:r>
            <a:r>
              <a:rPr lang="en-US" altLang="zh-CN" sz="2400" dirty="0" err="1">
                <a:latin typeface="Microsoft YaHei Light" panose="020B0502040204020203" pitchFamily="34" charset="-122"/>
                <a:ea typeface="Microsoft YaHei Light" panose="020B0502040204020203" pitchFamily="34" charset="-122"/>
              </a:rPr>
              <a:t>Ti</a:t>
            </a:r>
            <a:r>
              <a:rPr lang="en-US" altLang="zh-CN" sz="2400" dirty="0">
                <a:latin typeface="Microsoft YaHei Light" panose="020B0502040204020203" pitchFamily="34" charset="-122"/>
                <a:ea typeface="Microsoft YaHei Light" panose="020B0502040204020203" pitchFamily="34" charset="-122"/>
              </a:rPr>
              <a:t> -&gt;</a:t>
            </a:r>
            <a:r>
              <a:rPr lang="en-US" altLang="zh-CN" sz="2400" dirty="0" err="1">
                <a:latin typeface="Microsoft YaHei Light" panose="020B0502040204020203" pitchFamily="34" charset="-122"/>
                <a:ea typeface="Microsoft YaHei Light" panose="020B0502040204020203" pitchFamily="34" charset="-122"/>
              </a:rPr>
              <a:t>Tj</a:t>
            </a:r>
            <a:r>
              <a:rPr lang="zh-CN" altLang="en-US" sz="2400" dirty="0">
                <a:latin typeface="Microsoft YaHei Light" panose="020B0502040204020203" pitchFamily="34" charset="-122"/>
                <a:ea typeface="Microsoft YaHei Light" panose="020B0502040204020203" pitchFamily="34" charset="-122"/>
              </a:rPr>
              <a:t>组成：</a:t>
            </a:r>
          </a:p>
          <a:p>
            <a:pPr marL="0" indent="0">
              <a:buNone/>
            </a:pPr>
            <a:r>
              <a:rPr lang="zh-CN" altLang="en-US" sz="2400" dirty="0">
                <a:latin typeface="Microsoft YaHei Light" panose="020B0502040204020203" pitchFamily="34" charset="-122"/>
                <a:ea typeface="Microsoft YaHei Light" panose="020B0502040204020203" pitchFamily="34" charset="-122"/>
              </a:rPr>
              <a:t>①在</a:t>
            </a:r>
            <a:r>
              <a:rPr lang="en-US" altLang="zh-CN" sz="2400" dirty="0" err="1">
                <a:latin typeface="Microsoft YaHei Light" panose="020B0502040204020203" pitchFamily="34" charset="-122"/>
                <a:ea typeface="Microsoft YaHei Light" panose="020B0502040204020203" pitchFamily="34" charset="-122"/>
              </a:rPr>
              <a:t>Tj</a:t>
            </a:r>
            <a:r>
              <a:rPr lang="zh-CN" altLang="en-US" sz="2400" dirty="0">
                <a:latin typeface="Microsoft YaHei Light" panose="020B0502040204020203" pitchFamily="34" charset="-122"/>
                <a:ea typeface="Microsoft YaHei Light" panose="020B0502040204020203" pitchFamily="34" charset="-122"/>
              </a:rPr>
              <a:t>执行</a:t>
            </a:r>
            <a:r>
              <a:rPr lang="en-US" altLang="zh-CN" sz="2400" dirty="0">
                <a:latin typeface="Microsoft YaHei Light" panose="020B0502040204020203" pitchFamily="34" charset="-122"/>
                <a:ea typeface="Microsoft YaHei Light" panose="020B0502040204020203" pitchFamily="34" charset="-122"/>
              </a:rPr>
              <a:t>read(Q)</a:t>
            </a:r>
            <a:r>
              <a:rPr lang="zh-CN" altLang="en-US" sz="2400" dirty="0">
                <a:latin typeface="Microsoft YaHei Light" panose="020B0502040204020203" pitchFamily="34" charset="-122"/>
                <a:ea typeface="Microsoft YaHei Light" panose="020B0502040204020203" pitchFamily="34" charset="-122"/>
              </a:rPr>
              <a:t>之前，</a:t>
            </a:r>
            <a:r>
              <a:rPr lang="en-US" altLang="zh-CN" sz="2400" dirty="0" err="1">
                <a:latin typeface="Microsoft YaHei Light" panose="020B0502040204020203" pitchFamily="34" charset="-122"/>
                <a:ea typeface="Microsoft YaHei Light" panose="020B0502040204020203" pitchFamily="34" charset="-122"/>
              </a:rPr>
              <a:t>Ti</a:t>
            </a:r>
            <a:r>
              <a:rPr lang="zh-CN" altLang="en-US" sz="2400" dirty="0">
                <a:latin typeface="Microsoft YaHei Light" panose="020B0502040204020203" pitchFamily="34" charset="-122"/>
                <a:ea typeface="Microsoft YaHei Light" panose="020B0502040204020203" pitchFamily="34" charset="-122"/>
              </a:rPr>
              <a:t>执行</a:t>
            </a:r>
            <a:r>
              <a:rPr lang="en-US" altLang="zh-CN" sz="2400" dirty="0">
                <a:latin typeface="Microsoft YaHei Light" panose="020B0502040204020203" pitchFamily="34" charset="-122"/>
                <a:ea typeface="Microsoft YaHei Light" panose="020B0502040204020203" pitchFamily="34" charset="-122"/>
              </a:rPr>
              <a:t>write(Q) </a:t>
            </a:r>
          </a:p>
          <a:p>
            <a:pPr marL="0" indent="0">
              <a:buNone/>
            </a:pPr>
            <a:r>
              <a:rPr lang="en-US" altLang="zh-CN" sz="2400" dirty="0">
                <a:latin typeface="Microsoft YaHei Light" panose="020B0502040204020203" pitchFamily="34" charset="-122"/>
                <a:ea typeface="Microsoft YaHei Light" panose="020B0502040204020203" pitchFamily="34" charset="-122"/>
              </a:rPr>
              <a:t>②</a:t>
            </a:r>
            <a:r>
              <a:rPr lang="zh-CN" altLang="en-US" sz="2400" dirty="0">
                <a:latin typeface="Microsoft YaHei Light" panose="020B0502040204020203" pitchFamily="34" charset="-122"/>
                <a:ea typeface="Microsoft YaHei Light" panose="020B0502040204020203" pitchFamily="34" charset="-122"/>
              </a:rPr>
              <a:t>在</a:t>
            </a:r>
            <a:r>
              <a:rPr lang="en-US" altLang="zh-CN" sz="2400" dirty="0" err="1">
                <a:latin typeface="Microsoft YaHei Light" panose="020B0502040204020203" pitchFamily="34" charset="-122"/>
                <a:ea typeface="Microsoft YaHei Light" panose="020B0502040204020203" pitchFamily="34" charset="-122"/>
              </a:rPr>
              <a:t>Tj</a:t>
            </a:r>
            <a:r>
              <a:rPr lang="zh-CN" altLang="en-US" sz="2400" dirty="0">
                <a:latin typeface="Microsoft YaHei Light" panose="020B0502040204020203" pitchFamily="34" charset="-122"/>
                <a:ea typeface="Microsoft YaHei Light" panose="020B0502040204020203" pitchFamily="34" charset="-122"/>
              </a:rPr>
              <a:t>执行</a:t>
            </a:r>
            <a:r>
              <a:rPr lang="en-US" altLang="zh-CN" sz="2400" dirty="0">
                <a:latin typeface="Microsoft YaHei Light" panose="020B0502040204020203" pitchFamily="34" charset="-122"/>
                <a:ea typeface="Microsoft YaHei Light" panose="020B0502040204020203" pitchFamily="34" charset="-122"/>
              </a:rPr>
              <a:t>write(Q)</a:t>
            </a:r>
            <a:r>
              <a:rPr lang="zh-CN" altLang="en-US" sz="2400" dirty="0">
                <a:latin typeface="Microsoft YaHei Light" panose="020B0502040204020203" pitchFamily="34" charset="-122"/>
                <a:ea typeface="Microsoft YaHei Light" panose="020B0502040204020203" pitchFamily="34" charset="-122"/>
              </a:rPr>
              <a:t>之前，</a:t>
            </a:r>
            <a:r>
              <a:rPr lang="en-US" altLang="zh-CN" sz="2400" dirty="0" err="1">
                <a:latin typeface="Microsoft YaHei Light" panose="020B0502040204020203" pitchFamily="34" charset="-122"/>
                <a:ea typeface="Microsoft YaHei Light" panose="020B0502040204020203" pitchFamily="34" charset="-122"/>
              </a:rPr>
              <a:t>Ti</a:t>
            </a:r>
            <a:r>
              <a:rPr lang="zh-CN" altLang="en-US" sz="2400" dirty="0">
                <a:latin typeface="Microsoft YaHei Light" panose="020B0502040204020203" pitchFamily="34" charset="-122"/>
                <a:ea typeface="Microsoft YaHei Light" panose="020B0502040204020203" pitchFamily="34" charset="-122"/>
              </a:rPr>
              <a:t>执行</a:t>
            </a:r>
            <a:r>
              <a:rPr lang="en-US" altLang="zh-CN" sz="2400" dirty="0">
                <a:latin typeface="Microsoft YaHei Light" panose="020B0502040204020203" pitchFamily="34" charset="-122"/>
                <a:ea typeface="Microsoft YaHei Light" panose="020B0502040204020203" pitchFamily="34" charset="-122"/>
              </a:rPr>
              <a:t>read(Q)</a:t>
            </a:r>
          </a:p>
          <a:p>
            <a:pPr marL="0" indent="0">
              <a:buNone/>
            </a:pPr>
            <a:r>
              <a:rPr lang="en-US" altLang="zh-CN" sz="2400" dirty="0">
                <a:latin typeface="Microsoft YaHei Light" panose="020B0502040204020203" pitchFamily="34" charset="-122"/>
                <a:ea typeface="Microsoft YaHei Light" panose="020B0502040204020203" pitchFamily="34" charset="-122"/>
              </a:rPr>
              <a:t>③</a:t>
            </a:r>
            <a:r>
              <a:rPr lang="zh-CN" altLang="en-US" sz="2400" dirty="0">
                <a:latin typeface="Microsoft YaHei Light" panose="020B0502040204020203" pitchFamily="34" charset="-122"/>
                <a:ea typeface="Microsoft YaHei Light" panose="020B0502040204020203" pitchFamily="34" charset="-122"/>
              </a:rPr>
              <a:t>在</a:t>
            </a:r>
            <a:r>
              <a:rPr lang="en-US" altLang="zh-CN" sz="2400" dirty="0" err="1">
                <a:latin typeface="Microsoft YaHei Light" panose="020B0502040204020203" pitchFamily="34" charset="-122"/>
                <a:ea typeface="Microsoft YaHei Light" panose="020B0502040204020203" pitchFamily="34" charset="-122"/>
              </a:rPr>
              <a:t>Tj</a:t>
            </a:r>
            <a:r>
              <a:rPr lang="zh-CN" altLang="en-US" sz="2400" dirty="0">
                <a:latin typeface="Microsoft YaHei Light" panose="020B0502040204020203" pitchFamily="34" charset="-122"/>
                <a:ea typeface="Microsoft YaHei Light" panose="020B0502040204020203" pitchFamily="34" charset="-122"/>
              </a:rPr>
              <a:t>执行</a:t>
            </a:r>
            <a:r>
              <a:rPr lang="en-US" altLang="zh-CN" sz="2400" dirty="0">
                <a:latin typeface="Microsoft YaHei Light" panose="020B0502040204020203" pitchFamily="34" charset="-122"/>
                <a:ea typeface="Microsoft YaHei Light" panose="020B0502040204020203" pitchFamily="34" charset="-122"/>
              </a:rPr>
              <a:t>write(Q)</a:t>
            </a:r>
            <a:r>
              <a:rPr lang="zh-CN" altLang="en-US" sz="2400" dirty="0">
                <a:latin typeface="Microsoft YaHei Light" panose="020B0502040204020203" pitchFamily="34" charset="-122"/>
                <a:ea typeface="Microsoft YaHei Light" panose="020B0502040204020203" pitchFamily="34" charset="-122"/>
              </a:rPr>
              <a:t>之前，</a:t>
            </a:r>
            <a:r>
              <a:rPr lang="en-US" altLang="zh-CN" sz="2400" dirty="0" err="1">
                <a:latin typeface="Microsoft YaHei Light" panose="020B0502040204020203" pitchFamily="34" charset="-122"/>
                <a:ea typeface="Microsoft YaHei Light" panose="020B0502040204020203" pitchFamily="34" charset="-122"/>
              </a:rPr>
              <a:t>Ti</a:t>
            </a:r>
            <a:r>
              <a:rPr lang="zh-CN" altLang="en-US" sz="2400" dirty="0">
                <a:latin typeface="Microsoft YaHei Light" panose="020B0502040204020203" pitchFamily="34" charset="-122"/>
                <a:ea typeface="Microsoft YaHei Light" panose="020B0502040204020203" pitchFamily="34" charset="-122"/>
              </a:rPr>
              <a:t>执行</a:t>
            </a:r>
            <a:r>
              <a:rPr lang="en-US" altLang="zh-CN" sz="2400" dirty="0">
                <a:latin typeface="Microsoft YaHei Light" panose="020B0502040204020203" pitchFamily="34" charset="-122"/>
                <a:ea typeface="Microsoft YaHei Light" panose="020B0502040204020203" pitchFamily="34" charset="-122"/>
              </a:rPr>
              <a:t>write(Q</a:t>
            </a:r>
          </a:p>
        </p:txBody>
      </p:sp>
      <p:sp>
        <p:nvSpPr>
          <p:cNvPr id="6" name="文本框 5">
            <a:extLst>
              <a:ext uri="{FF2B5EF4-FFF2-40B4-BE49-F238E27FC236}">
                <a16:creationId xmlns:a16="http://schemas.microsoft.com/office/drawing/2014/main" id="{C7235ED4-8CAD-409D-BB84-07D595D38F4E}"/>
              </a:ext>
            </a:extLst>
          </p:cNvPr>
          <p:cNvSpPr txBox="1"/>
          <p:nvPr/>
        </p:nvSpPr>
        <p:spPr>
          <a:xfrm>
            <a:off x="203652" y="108254"/>
            <a:ext cx="4192857"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13.4 </a:t>
            </a:r>
            <a:r>
              <a:rPr lang="zh-CN" altLang="en-US" sz="2800" b="1" dirty="0">
                <a:latin typeface="微软雅黑 Light" panose="020B0502040204020203" pitchFamily="34" charset="-122"/>
                <a:ea typeface="微软雅黑 Light" panose="020B0502040204020203" pitchFamily="34" charset="-122"/>
              </a:rPr>
              <a:t>并发调度的可串行性</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6644393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3B5B04A-622B-4A2E-953A-7A6C424E41DE}"/>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E47F7858-BC23-4BA3-88C4-1BD3702F5A31}"/>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pic>
        <p:nvPicPr>
          <p:cNvPr id="2" name="图片 1">
            <a:extLst>
              <a:ext uri="{FF2B5EF4-FFF2-40B4-BE49-F238E27FC236}">
                <a16:creationId xmlns:a16="http://schemas.microsoft.com/office/drawing/2014/main" id="{EEBB57BD-213F-47C2-AD2A-B42B50686A31}"/>
              </a:ext>
            </a:extLst>
          </p:cNvPr>
          <p:cNvPicPr>
            <a:picLocks noChangeAspect="1"/>
          </p:cNvPicPr>
          <p:nvPr/>
        </p:nvPicPr>
        <p:blipFill>
          <a:blip r:embed="rId2"/>
          <a:stretch>
            <a:fillRect/>
          </a:stretch>
        </p:blipFill>
        <p:spPr>
          <a:xfrm>
            <a:off x="1706718" y="1065885"/>
            <a:ext cx="8028709" cy="5180061"/>
          </a:xfrm>
          <a:prstGeom prst="rect">
            <a:avLst/>
          </a:prstGeom>
        </p:spPr>
      </p:pic>
      <p:sp>
        <p:nvSpPr>
          <p:cNvPr id="6" name="文本框 5">
            <a:extLst>
              <a:ext uri="{FF2B5EF4-FFF2-40B4-BE49-F238E27FC236}">
                <a16:creationId xmlns:a16="http://schemas.microsoft.com/office/drawing/2014/main" id="{0D0B98DF-C7A0-49B0-A5AE-B4A984BC9396}"/>
              </a:ext>
            </a:extLst>
          </p:cNvPr>
          <p:cNvSpPr txBox="1"/>
          <p:nvPr/>
        </p:nvSpPr>
        <p:spPr>
          <a:xfrm>
            <a:off x="203652" y="108254"/>
            <a:ext cx="4192857"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13.4 </a:t>
            </a:r>
            <a:r>
              <a:rPr lang="zh-CN" altLang="en-US" sz="2800" b="1" dirty="0">
                <a:latin typeface="微软雅黑 Light" panose="020B0502040204020203" pitchFamily="34" charset="-122"/>
                <a:ea typeface="微软雅黑 Light" panose="020B0502040204020203" pitchFamily="34" charset="-122"/>
              </a:rPr>
              <a:t>并发调度的可串行性</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9979885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3B5B04A-622B-4A2E-953A-7A6C424E41DE}"/>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E47F7858-BC23-4BA3-88C4-1BD3702F5A31}"/>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8" name="Rectangle 3">
            <a:extLst>
              <a:ext uri="{FF2B5EF4-FFF2-40B4-BE49-F238E27FC236}">
                <a16:creationId xmlns:a16="http://schemas.microsoft.com/office/drawing/2014/main" id="{0024E32E-1963-4C31-B1BB-67870829993E}"/>
              </a:ext>
            </a:extLst>
          </p:cNvPr>
          <p:cNvSpPr txBox="1">
            <a:spLocks noChangeArrowheads="1"/>
          </p:cNvSpPr>
          <p:nvPr/>
        </p:nvSpPr>
        <p:spPr>
          <a:xfrm>
            <a:off x="593561" y="1330388"/>
            <a:ext cx="10813348" cy="25405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dirty="0">
                <a:latin typeface="Microsoft YaHei Light" panose="020B0502040204020203" pitchFamily="34" charset="-122"/>
                <a:ea typeface="Microsoft YaHei Light" panose="020B0502040204020203" pitchFamily="34" charset="-122"/>
              </a:rPr>
              <a:t>冲突可串行化的判定</a:t>
            </a:r>
          </a:p>
          <a:p>
            <a:pPr marL="0" indent="0">
              <a:buNone/>
            </a:pPr>
            <a:r>
              <a:rPr lang="zh-CN" altLang="en-US" sz="2400" dirty="0">
                <a:latin typeface="Microsoft YaHei Light" panose="020B0502040204020203" pitchFamily="34" charset="-122"/>
                <a:ea typeface="Microsoft YaHei Light" panose="020B0502040204020203" pitchFamily="34" charset="-122"/>
              </a:rPr>
              <a:t>如果优先图中存在边</a:t>
            </a:r>
            <a:r>
              <a:rPr lang="en-US" altLang="zh-CN" sz="2400" dirty="0" err="1">
                <a:latin typeface="Microsoft YaHei Light" panose="020B0502040204020203" pitchFamily="34" charset="-122"/>
                <a:ea typeface="Microsoft YaHei Light" panose="020B0502040204020203" pitchFamily="34" charset="-122"/>
              </a:rPr>
              <a:t>Ti</a:t>
            </a:r>
            <a:r>
              <a:rPr lang="en-US" altLang="zh-CN" sz="2400" dirty="0">
                <a:latin typeface="Microsoft YaHei Light" panose="020B0502040204020203" pitchFamily="34" charset="-122"/>
                <a:ea typeface="Microsoft YaHei Light" panose="020B0502040204020203" pitchFamily="34" charset="-122"/>
              </a:rPr>
              <a:t>-&gt;</a:t>
            </a:r>
            <a:r>
              <a:rPr lang="en-US" altLang="zh-CN" sz="2400" dirty="0" err="1">
                <a:latin typeface="Microsoft YaHei Light" panose="020B0502040204020203" pitchFamily="34" charset="-122"/>
                <a:ea typeface="Microsoft YaHei Light" panose="020B0502040204020203" pitchFamily="34" charset="-122"/>
              </a:rPr>
              <a:t>Tj</a:t>
            </a: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，则在任何等价于</a:t>
            </a:r>
            <a:r>
              <a:rPr lang="en-US" altLang="zh-CN" sz="2400" dirty="0">
                <a:latin typeface="Microsoft YaHei Light" panose="020B0502040204020203" pitchFamily="34" charset="-122"/>
                <a:ea typeface="Microsoft YaHei Light" panose="020B0502040204020203" pitchFamily="34" charset="-122"/>
              </a:rPr>
              <a:t>S</a:t>
            </a:r>
            <a:r>
              <a:rPr lang="zh-CN" altLang="en-US" sz="2400" dirty="0">
                <a:latin typeface="Microsoft YaHei Light" panose="020B0502040204020203" pitchFamily="34" charset="-122"/>
                <a:ea typeface="Microsoft YaHei Light" panose="020B0502040204020203" pitchFamily="34" charset="-122"/>
              </a:rPr>
              <a:t>的串行调度</a:t>
            </a:r>
            <a:r>
              <a:rPr lang="en-US" altLang="zh-CN" sz="2400" dirty="0">
                <a:latin typeface="Microsoft YaHei Light" panose="020B0502040204020203" pitchFamily="34" charset="-122"/>
                <a:ea typeface="Microsoft YaHei Light" panose="020B0502040204020203" pitchFamily="34" charset="-122"/>
              </a:rPr>
              <a:t>S'</a:t>
            </a:r>
            <a:r>
              <a:rPr lang="zh-CN" altLang="en-US" sz="2400" dirty="0">
                <a:latin typeface="Microsoft YaHei Light" panose="020B0502040204020203" pitchFamily="34" charset="-122"/>
                <a:ea typeface="Microsoft YaHei Light" panose="020B0502040204020203" pitchFamily="34" charset="-122"/>
              </a:rPr>
              <a:t>中，</a:t>
            </a:r>
            <a:r>
              <a:rPr lang="en-US" altLang="zh-CN" sz="2400" dirty="0" err="1">
                <a:latin typeface="Microsoft YaHei Light" panose="020B0502040204020203" pitchFamily="34" charset="-122"/>
                <a:ea typeface="Microsoft YaHei Light" panose="020B0502040204020203" pitchFamily="34" charset="-122"/>
              </a:rPr>
              <a:t>Ti</a:t>
            </a:r>
            <a:r>
              <a:rPr lang="zh-CN" altLang="en-US" sz="2400" dirty="0">
                <a:latin typeface="Microsoft YaHei Light" panose="020B0502040204020203" pitchFamily="34" charset="-122"/>
                <a:ea typeface="Microsoft YaHei Light" panose="020B0502040204020203" pitchFamily="34" charset="-122"/>
              </a:rPr>
              <a:t>都必须出现在</a:t>
            </a:r>
            <a:r>
              <a:rPr lang="en-US" altLang="zh-CN" sz="2400" dirty="0" err="1">
                <a:latin typeface="Microsoft YaHei Light" panose="020B0502040204020203" pitchFamily="34" charset="-122"/>
                <a:ea typeface="Microsoft YaHei Light" panose="020B0502040204020203" pitchFamily="34" charset="-122"/>
              </a:rPr>
              <a:t>Tj</a:t>
            </a: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之前</a:t>
            </a:r>
          </a:p>
          <a:p>
            <a:pPr marL="0" indent="0">
              <a:buNone/>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冲突可串行化判定准则</a:t>
            </a:r>
          </a:p>
          <a:p>
            <a:pPr marL="0" indent="0">
              <a:buNone/>
            </a:pPr>
            <a:r>
              <a:rPr lang="zh-CN" altLang="en-US" sz="2400" dirty="0">
                <a:latin typeface="Microsoft YaHei Light" panose="020B0502040204020203" pitchFamily="34" charset="-122"/>
                <a:ea typeface="Microsoft YaHei Light" panose="020B0502040204020203" pitchFamily="34" charset="-122"/>
              </a:rPr>
              <a:t>如果调度</a:t>
            </a:r>
            <a:r>
              <a:rPr lang="en-US" altLang="zh-CN" sz="2400" dirty="0">
                <a:latin typeface="Microsoft YaHei Light" panose="020B0502040204020203" pitchFamily="34" charset="-122"/>
                <a:ea typeface="Microsoft YaHei Light" panose="020B0502040204020203" pitchFamily="34" charset="-122"/>
              </a:rPr>
              <a:t>S</a:t>
            </a:r>
            <a:r>
              <a:rPr lang="zh-CN" altLang="en-US" sz="2400" dirty="0">
                <a:latin typeface="Microsoft YaHei Light" panose="020B0502040204020203" pitchFamily="34" charset="-122"/>
                <a:ea typeface="Microsoft YaHei Light" panose="020B0502040204020203" pitchFamily="34" charset="-122"/>
              </a:rPr>
              <a:t>的优先图中有环，则调度</a:t>
            </a:r>
            <a:r>
              <a:rPr lang="en-US" altLang="zh-CN" sz="2400" dirty="0">
                <a:latin typeface="Microsoft YaHei Light" panose="020B0502040204020203" pitchFamily="34" charset="-122"/>
                <a:ea typeface="Microsoft YaHei Light" panose="020B0502040204020203" pitchFamily="34" charset="-122"/>
              </a:rPr>
              <a:t>S</a:t>
            </a:r>
            <a:r>
              <a:rPr lang="zh-CN" altLang="en-US" sz="2400" dirty="0">
                <a:latin typeface="Microsoft YaHei Light" panose="020B0502040204020203" pitchFamily="34" charset="-122"/>
                <a:ea typeface="Microsoft YaHei Light" panose="020B0502040204020203" pitchFamily="34" charset="-122"/>
              </a:rPr>
              <a:t>是非冲突可串行化的。如果图中无环，则调度</a:t>
            </a:r>
            <a:r>
              <a:rPr lang="en-US" altLang="zh-CN" sz="2400" dirty="0">
                <a:latin typeface="Microsoft YaHei Light" panose="020B0502040204020203" pitchFamily="34" charset="-122"/>
                <a:ea typeface="Microsoft YaHei Light" panose="020B0502040204020203" pitchFamily="34" charset="-122"/>
              </a:rPr>
              <a:t>S</a:t>
            </a:r>
            <a:r>
              <a:rPr lang="zh-CN" altLang="en-US" sz="2400" dirty="0">
                <a:latin typeface="Microsoft YaHei Light" panose="020B0502040204020203" pitchFamily="34" charset="-122"/>
                <a:ea typeface="Microsoft YaHei Light" panose="020B0502040204020203" pitchFamily="34" charset="-122"/>
              </a:rPr>
              <a:t>是冲突可串行化的</a:t>
            </a:r>
            <a:endParaRPr lang="en-US" altLang="zh-CN" sz="2400" dirty="0">
              <a:latin typeface="Microsoft YaHei Light" panose="020B0502040204020203" pitchFamily="34" charset="-122"/>
              <a:ea typeface="Microsoft YaHei Light" panose="020B0502040204020203" pitchFamily="34" charset="-122"/>
            </a:endParaRPr>
          </a:p>
        </p:txBody>
      </p:sp>
      <p:pic>
        <p:nvPicPr>
          <p:cNvPr id="5" name="图片 4">
            <a:extLst>
              <a:ext uri="{FF2B5EF4-FFF2-40B4-BE49-F238E27FC236}">
                <a16:creationId xmlns:a16="http://schemas.microsoft.com/office/drawing/2014/main" id="{7A02E9E2-2F41-49AE-8773-471B0AE73120}"/>
              </a:ext>
            </a:extLst>
          </p:cNvPr>
          <p:cNvPicPr>
            <a:picLocks noChangeAspect="1"/>
          </p:cNvPicPr>
          <p:nvPr/>
        </p:nvPicPr>
        <p:blipFill>
          <a:blip r:embed="rId2"/>
          <a:stretch>
            <a:fillRect/>
          </a:stretch>
        </p:blipFill>
        <p:spPr>
          <a:xfrm>
            <a:off x="1518722" y="3870964"/>
            <a:ext cx="8963025" cy="2714625"/>
          </a:xfrm>
          <a:prstGeom prst="rect">
            <a:avLst/>
          </a:prstGeom>
        </p:spPr>
      </p:pic>
      <p:sp>
        <p:nvSpPr>
          <p:cNvPr id="7" name="文本框 6">
            <a:extLst>
              <a:ext uri="{FF2B5EF4-FFF2-40B4-BE49-F238E27FC236}">
                <a16:creationId xmlns:a16="http://schemas.microsoft.com/office/drawing/2014/main" id="{49739D16-DC82-45EE-BE84-EDF89A4671D9}"/>
              </a:ext>
            </a:extLst>
          </p:cNvPr>
          <p:cNvSpPr txBox="1"/>
          <p:nvPr/>
        </p:nvSpPr>
        <p:spPr>
          <a:xfrm>
            <a:off x="203652" y="108254"/>
            <a:ext cx="4192857"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13.4 </a:t>
            </a:r>
            <a:r>
              <a:rPr lang="zh-CN" altLang="en-US" sz="2800" b="1" dirty="0">
                <a:latin typeface="微软雅黑 Light" panose="020B0502040204020203" pitchFamily="34" charset="-122"/>
                <a:ea typeface="微软雅黑 Light" panose="020B0502040204020203" pitchFamily="34" charset="-122"/>
              </a:rPr>
              <a:t>并发调度的可串行性</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9659674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3B5B04A-622B-4A2E-953A-7A6C424E41DE}"/>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E47F7858-BC23-4BA3-88C4-1BD3702F5A31}"/>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8" name="Rectangle 3">
            <a:extLst>
              <a:ext uri="{FF2B5EF4-FFF2-40B4-BE49-F238E27FC236}">
                <a16:creationId xmlns:a16="http://schemas.microsoft.com/office/drawing/2014/main" id="{0024E32E-1963-4C31-B1BB-67870829993E}"/>
              </a:ext>
            </a:extLst>
          </p:cNvPr>
          <p:cNvSpPr txBox="1">
            <a:spLocks noChangeArrowheads="1"/>
          </p:cNvSpPr>
          <p:nvPr/>
        </p:nvSpPr>
        <p:spPr>
          <a:xfrm>
            <a:off x="483752" y="1578091"/>
            <a:ext cx="5196612" cy="34095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dirty="0">
                <a:latin typeface="Microsoft YaHei Light" panose="020B0502040204020203" pitchFamily="34" charset="-122"/>
                <a:ea typeface="Microsoft YaHei Light" panose="020B0502040204020203" pitchFamily="34" charset="-122"/>
              </a:rPr>
              <a:t>与冲突可串行化等价的串行顺序</a:t>
            </a:r>
          </a:p>
          <a:p>
            <a:pPr marL="0" indent="0">
              <a:buNone/>
            </a:pPr>
            <a:r>
              <a:rPr lang="zh-CN" altLang="en-US" sz="2400" dirty="0">
                <a:latin typeface="Microsoft YaHei Light" panose="020B0502040204020203" pitchFamily="34" charset="-122"/>
                <a:ea typeface="Microsoft YaHei Light" panose="020B0502040204020203" pitchFamily="34" charset="-122"/>
              </a:rPr>
              <a:t>串行顺序可由拓扑排序得到，求出与优先图的偏序相一致的线序</a:t>
            </a:r>
            <a:endParaRPr lang="en-US" altLang="zh-CN" sz="2400" dirty="0">
              <a:latin typeface="Microsoft YaHei Light" panose="020B0502040204020203" pitchFamily="34" charset="-122"/>
              <a:ea typeface="Microsoft YaHei Light" panose="020B0502040204020203" pitchFamily="34" charset="-122"/>
            </a:endParaRPr>
          </a:p>
        </p:txBody>
      </p:sp>
      <p:sp>
        <p:nvSpPr>
          <p:cNvPr id="6" name="Rectangle 3">
            <a:extLst>
              <a:ext uri="{FF2B5EF4-FFF2-40B4-BE49-F238E27FC236}">
                <a16:creationId xmlns:a16="http://schemas.microsoft.com/office/drawing/2014/main" id="{5F682ADD-50F3-48B7-928B-70FF83920856}"/>
              </a:ext>
            </a:extLst>
          </p:cNvPr>
          <p:cNvSpPr txBox="1">
            <a:spLocks noChangeArrowheads="1"/>
          </p:cNvSpPr>
          <p:nvPr/>
        </p:nvSpPr>
        <p:spPr>
          <a:xfrm>
            <a:off x="5865091" y="1199400"/>
            <a:ext cx="6169890" cy="34095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dirty="0">
                <a:latin typeface="Microsoft YaHei Light" panose="020B0502040204020203" pitchFamily="34" charset="-122"/>
                <a:ea typeface="Microsoft YaHei Light" panose="020B0502040204020203" pitchFamily="34" charset="-122"/>
              </a:rPr>
              <a:t>给定集合</a:t>
            </a:r>
            <a:r>
              <a:rPr lang="en-US" altLang="zh-CN" sz="2400" dirty="0">
                <a:latin typeface="Microsoft YaHei Light" panose="020B0502040204020203" pitchFamily="34" charset="-122"/>
                <a:ea typeface="Microsoft YaHei Light" panose="020B0502040204020203" pitchFamily="34" charset="-122"/>
              </a:rPr>
              <a:t>S</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&lt;”</a:t>
            </a:r>
            <a:r>
              <a:rPr lang="zh-CN" altLang="en-US" sz="2400" dirty="0">
                <a:latin typeface="Microsoft YaHei Light" panose="020B0502040204020203" pitchFamily="34" charset="-122"/>
                <a:ea typeface="Microsoft YaHei Light" panose="020B0502040204020203" pitchFamily="34" charset="-122"/>
              </a:rPr>
              <a:t>是</a:t>
            </a:r>
            <a:r>
              <a:rPr lang="en-US" altLang="zh-CN" sz="2400" dirty="0">
                <a:latin typeface="Microsoft YaHei Light" panose="020B0502040204020203" pitchFamily="34" charset="-122"/>
                <a:ea typeface="Microsoft YaHei Light" panose="020B0502040204020203" pitchFamily="34" charset="-122"/>
              </a:rPr>
              <a:t>S</a:t>
            </a:r>
            <a:r>
              <a:rPr lang="zh-CN" altLang="en-US" sz="2400" dirty="0">
                <a:latin typeface="Microsoft YaHei Light" panose="020B0502040204020203" pitchFamily="34" charset="-122"/>
                <a:ea typeface="Microsoft YaHei Light" panose="020B0502040204020203" pitchFamily="34" charset="-122"/>
              </a:rPr>
              <a:t>上的二元关系，若”</a:t>
            </a:r>
            <a:r>
              <a:rPr lang="en-US" altLang="zh-CN" sz="2400" dirty="0">
                <a:latin typeface="Microsoft YaHei Light" panose="020B0502040204020203" pitchFamily="34" charset="-122"/>
                <a:ea typeface="Microsoft YaHei Light" panose="020B0502040204020203" pitchFamily="34" charset="-122"/>
              </a:rPr>
              <a:t>&lt;”</a:t>
            </a:r>
            <a:r>
              <a:rPr lang="zh-CN" altLang="en-US" sz="2400" dirty="0">
                <a:latin typeface="Microsoft YaHei Light" panose="020B0502040204020203" pitchFamily="34" charset="-122"/>
                <a:ea typeface="Microsoft YaHei Light" panose="020B0502040204020203" pitchFamily="34" charset="-122"/>
              </a:rPr>
              <a:t>满足：</a:t>
            </a:r>
          </a:p>
          <a:p>
            <a:pPr marL="0" indent="0">
              <a:buNone/>
            </a:pPr>
            <a:r>
              <a:rPr lang="en-US" altLang="zh-CN" sz="2400" dirty="0">
                <a:latin typeface="Microsoft YaHei Light" panose="020B0502040204020203" pitchFamily="34" charset="-122"/>
                <a:ea typeface="Microsoft YaHei Light" panose="020B0502040204020203" pitchFamily="34" charset="-122"/>
              </a:rPr>
              <a:t>1. </a:t>
            </a:r>
            <a:r>
              <a:rPr lang="zh-CN" altLang="en-US" sz="2400" dirty="0">
                <a:latin typeface="Microsoft YaHei Light" panose="020B0502040204020203" pitchFamily="34" charset="-122"/>
                <a:ea typeface="Microsoft YaHei Light" panose="020B0502040204020203" pitchFamily="34" charset="-122"/>
              </a:rPr>
              <a:t>反自反性：∀</a:t>
            </a:r>
            <a:r>
              <a:rPr lang="en-US" altLang="zh-CN" sz="2400" dirty="0" err="1">
                <a:latin typeface="Microsoft YaHei Light" panose="020B0502040204020203" pitchFamily="34" charset="-122"/>
                <a:ea typeface="Microsoft YaHei Light" panose="020B0502040204020203" pitchFamily="34" charset="-122"/>
              </a:rPr>
              <a:t>a∈S</a:t>
            </a:r>
            <a:r>
              <a:rPr lang="zh-CN" altLang="en-US" sz="2400" dirty="0">
                <a:latin typeface="Microsoft YaHei Light" panose="020B0502040204020203" pitchFamily="34" charset="-122"/>
                <a:ea typeface="Microsoft YaHei Light" panose="020B0502040204020203" pitchFamily="34" charset="-122"/>
              </a:rPr>
              <a:t>，有</a:t>
            </a:r>
            <a:r>
              <a:rPr lang="en-US" altLang="zh-CN" sz="2400" dirty="0" err="1">
                <a:latin typeface="Microsoft YaHei Light" panose="020B0502040204020203" pitchFamily="34" charset="-122"/>
                <a:ea typeface="Microsoft YaHei Light" panose="020B0502040204020203" pitchFamily="34" charset="-122"/>
              </a:rPr>
              <a:t>a≮a</a:t>
            </a:r>
            <a:r>
              <a:rPr lang="zh-CN" altLang="en-US" sz="2400" dirty="0">
                <a:latin typeface="Microsoft YaHei Light" panose="020B0502040204020203" pitchFamily="34" charset="-122"/>
                <a:ea typeface="Microsoft YaHei Light" panose="020B0502040204020203" pitchFamily="34" charset="-122"/>
              </a:rPr>
              <a:t>；</a:t>
            </a:r>
          </a:p>
          <a:p>
            <a:pPr marL="0" indent="0">
              <a:buNone/>
            </a:pPr>
            <a:r>
              <a:rPr lang="en-US" altLang="zh-CN" sz="2400" dirty="0">
                <a:latin typeface="Microsoft YaHei Light" panose="020B0502040204020203" pitchFamily="34" charset="-122"/>
                <a:ea typeface="Microsoft YaHei Light" panose="020B0502040204020203" pitchFamily="34" charset="-122"/>
              </a:rPr>
              <a:t>2. </a:t>
            </a:r>
            <a:r>
              <a:rPr lang="zh-CN" altLang="en-US" sz="2400" dirty="0">
                <a:latin typeface="Microsoft YaHei Light" panose="020B0502040204020203" pitchFamily="34" charset="-122"/>
                <a:ea typeface="Microsoft YaHei Light" panose="020B0502040204020203" pitchFamily="34" charset="-122"/>
              </a:rPr>
              <a:t>非对称性：∀</a:t>
            </a:r>
            <a:r>
              <a:rPr lang="en-US" altLang="zh-CN" sz="2400" dirty="0">
                <a:latin typeface="Microsoft YaHei Light" panose="020B0502040204020203" pitchFamily="34" charset="-122"/>
                <a:ea typeface="Microsoft YaHei Light" panose="020B0502040204020203" pitchFamily="34" charset="-122"/>
              </a:rPr>
              <a:t>a</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err="1">
                <a:latin typeface="Microsoft YaHei Light" panose="020B0502040204020203" pitchFamily="34" charset="-122"/>
                <a:ea typeface="Microsoft YaHei Light" panose="020B0502040204020203" pitchFamily="34" charset="-122"/>
              </a:rPr>
              <a:t>b∈S</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a&lt;b ⇒</a:t>
            </a:r>
            <a:r>
              <a:rPr lang="en-US" altLang="zh-CN" sz="2400" dirty="0" err="1">
                <a:latin typeface="Microsoft YaHei Light" panose="020B0502040204020203" pitchFamily="34" charset="-122"/>
                <a:ea typeface="Microsoft YaHei Light" panose="020B0502040204020203" pitchFamily="34" charset="-122"/>
              </a:rPr>
              <a:t>b≮a</a:t>
            </a:r>
            <a:r>
              <a:rPr lang="zh-CN" altLang="en-US" sz="2400" dirty="0">
                <a:latin typeface="Microsoft YaHei Light" panose="020B0502040204020203" pitchFamily="34" charset="-122"/>
                <a:ea typeface="Microsoft YaHei Light" panose="020B0502040204020203" pitchFamily="34" charset="-122"/>
              </a:rPr>
              <a:t>；</a:t>
            </a:r>
          </a:p>
          <a:p>
            <a:pPr marL="0" indent="0">
              <a:buNone/>
            </a:pPr>
            <a:r>
              <a:rPr lang="en-US" altLang="zh-CN" sz="2400" dirty="0">
                <a:latin typeface="Microsoft YaHei Light" panose="020B0502040204020203" pitchFamily="34" charset="-122"/>
                <a:ea typeface="Microsoft YaHei Light" panose="020B0502040204020203" pitchFamily="34" charset="-122"/>
              </a:rPr>
              <a:t>3. </a:t>
            </a:r>
            <a:r>
              <a:rPr lang="zh-CN" altLang="en-US" sz="2400" dirty="0">
                <a:latin typeface="Microsoft YaHei Light" panose="020B0502040204020203" pitchFamily="34" charset="-122"/>
                <a:ea typeface="Microsoft YaHei Light" panose="020B0502040204020203" pitchFamily="34" charset="-122"/>
              </a:rPr>
              <a:t>传递性：∀</a:t>
            </a:r>
            <a:r>
              <a:rPr lang="en-US" altLang="zh-CN" sz="2400" dirty="0">
                <a:latin typeface="Microsoft YaHei Light" panose="020B0502040204020203" pitchFamily="34" charset="-122"/>
                <a:ea typeface="Microsoft YaHei Light" panose="020B0502040204020203" pitchFamily="34" charset="-122"/>
              </a:rPr>
              <a:t>a</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b</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err="1">
                <a:latin typeface="Microsoft YaHei Light" panose="020B0502040204020203" pitchFamily="34" charset="-122"/>
                <a:ea typeface="Microsoft YaHei Light" panose="020B0502040204020203" pitchFamily="34" charset="-122"/>
              </a:rPr>
              <a:t>c∈S</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a&lt;b</a:t>
            </a:r>
            <a:r>
              <a:rPr lang="zh-CN" altLang="en-US" sz="2400" dirty="0">
                <a:latin typeface="Microsoft YaHei Light" panose="020B0502040204020203" pitchFamily="34" charset="-122"/>
                <a:ea typeface="Microsoft YaHei Light" panose="020B0502040204020203" pitchFamily="34" charset="-122"/>
              </a:rPr>
              <a:t>且</a:t>
            </a:r>
            <a:r>
              <a:rPr lang="en-US" altLang="zh-CN" sz="2400" dirty="0">
                <a:latin typeface="Microsoft YaHei Light" panose="020B0502040204020203" pitchFamily="34" charset="-122"/>
                <a:ea typeface="Microsoft YaHei Light" panose="020B0502040204020203" pitchFamily="34" charset="-122"/>
              </a:rPr>
              <a:t>b&lt;c</a:t>
            </a:r>
            <a:r>
              <a:rPr lang="zh-CN" altLang="en-US" sz="2400" dirty="0">
                <a:latin typeface="Microsoft YaHei Light" panose="020B0502040204020203" pitchFamily="34" charset="-122"/>
                <a:ea typeface="Microsoft YaHei Light" panose="020B0502040204020203" pitchFamily="34" charset="-122"/>
              </a:rPr>
              <a:t>，则</a:t>
            </a:r>
            <a:r>
              <a:rPr lang="en-US" altLang="zh-CN" sz="2400" dirty="0">
                <a:latin typeface="Microsoft YaHei Light" panose="020B0502040204020203" pitchFamily="34" charset="-122"/>
                <a:ea typeface="Microsoft YaHei Light" panose="020B0502040204020203" pitchFamily="34" charset="-122"/>
              </a:rPr>
              <a:t>a&lt;c</a:t>
            </a:r>
            <a:r>
              <a:rPr lang="zh-CN" altLang="en-US" sz="2400" dirty="0">
                <a:latin typeface="Microsoft YaHei Light" panose="020B0502040204020203" pitchFamily="34" charset="-122"/>
                <a:ea typeface="Microsoft YaHei Light" panose="020B0502040204020203" pitchFamily="34" charset="-122"/>
              </a:rPr>
              <a:t>；</a:t>
            </a:r>
          </a:p>
          <a:p>
            <a:pPr marL="0" indent="0">
              <a:buNone/>
            </a:pPr>
            <a:r>
              <a:rPr lang="zh-CN" altLang="en-US" sz="2400" dirty="0">
                <a:latin typeface="Microsoft YaHei Light" panose="020B0502040204020203" pitchFamily="34" charset="-122"/>
                <a:ea typeface="Microsoft YaHei Light" panose="020B0502040204020203" pitchFamily="34" charset="-122"/>
              </a:rPr>
              <a:t>则称”</a:t>
            </a:r>
            <a:r>
              <a:rPr lang="en-US" altLang="zh-CN" sz="2400" dirty="0">
                <a:latin typeface="Microsoft YaHei Light" panose="020B0502040204020203" pitchFamily="34" charset="-122"/>
                <a:ea typeface="Microsoft YaHei Light" panose="020B0502040204020203" pitchFamily="34" charset="-122"/>
              </a:rPr>
              <a:t>&lt;”</a:t>
            </a:r>
            <a:r>
              <a:rPr lang="zh-CN" altLang="en-US" sz="2400" dirty="0">
                <a:latin typeface="Microsoft YaHei Light" panose="020B0502040204020203" pitchFamily="34" charset="-122"/>
                <a:ea typeface="Microsoft YaHei Light" panose="020B0502040204020203" pitchFamily="34" charset="-122"/>
              </a:rPr>
              <a:t>是</a:t>
            </a:r>
            <a:r>
              <a:rPr lang="en-US" altLang="zh-CN" sz="2400" dirty="0">
                <a:latin typeface="Microsoft YaHei Light" panose="020B0502040204020203" pitchFamily="34" charset="-122"/>
                <a:ea typeface="Microsoft YaHei Light" panose="020B0502040204020203" pitchFamily="34" charset="-122"/>
              </a:rPr>
              <a:t>S</a:t>
            </a:r>
            <a:r>
              <a:rPr lang="zh-CN" altLang="en-US" sz="2400" dirty="0">
                <a:latin typeface="Microsoft YaHei Light" panose="020B0502040204020203" pitchFamily="34" charset="-122"/>
                <a:ea typeface="Microsoft YaHei Light" panose="020B0502040204020203" pitchFamily="34" charset="-122"/>
              </a:rPr>
              <a:t>上的严格偏序或反自反偏序</a:t>
            </a:r>
          </a:p>
          <a:p>
            <a:pPr marL="0" indent="0">
              <a:buNone/>
            </a:pPr>
            <a:endParaRPr lang="en-US" altLang="zh-CN" sz="2400" dirty="0">
              <a:latin typeface="Microsoft YaHei Light" panose="020B0502040204020203" pitchFamily="34" charset="-122"/>
              <a:ea typeface="Microsoft YaHei Light" panose="020B0502040204020203" pitchFamily="34" charset="-122"/>
            </a:endParaRPr>
          </a:p>
        </p:txBody>
      </p:sp>
      <p:pic>
        <p:nvPicPr>
          <p:cNvPr id="2" name="图片 1">
            <a:extLst>
              <a:ext uri="{FF2B5EF4-FFF2-40B4-BE49-F238E27FC236}">
                <a16:creationId xmlns:a16="http://schemas.microsoft.com/office/drawing/2014/main" id="{39EBEA07-AEE6-42EB-A1D8-F7AAFEC76D31}"/>
              </a:ext>
            </a:extLst>
          </p:cNvPr>
          <p:cNvPicPr>
            <a:picLocks noChangeAspect="1"/>
          </p:cNvPicPr>
          <p:nvPr/>
        </p:nvPicPr>
        <p:blipFill>
          <a:blip r:embed="rId2"/>
          <a:stretch>
            <a:fillRect/>
          </a:stretch>
        </p:blipFill>
        <p:spPr>
          <a:xfrm>
            <a:off x="605723" y="4150179"/>
            <a:ext cx="5905915" cy="2259460"/>
          </a:xfrm>
          <a:prstGeom prst="rect">
            <a:avLst/>
          </a:prstGeom>
        </p:spPr>
      </p:pic>
      <p:sp>
        <p:nvSpPr>
          <p:cNvPr id="9" name="文本框 8">
            <a:extLst>
              <a:ext uri="{FF2B5EF4-FFF2-40B4-BE49-F238E27FC236}">
                <a16:creationId xmlns:a16="http://schemas.microsoft.com/office/drawing/2014/main" id="{AF37732B-BE31-404A-9D4F-EEBE6AA228E3}"/>
              </a:ext>
            </a:extLst>
          </p:cNvPr>
          <p:cNvSpPr txBox="1"/>
          <p:nvPr/>
        </p:nvSpPr>
        <p:spPr>
          <a:xfrm>
            <a:off x="203652" y="108254"/>
            <a:ext cx="4192857"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13.4 </a:t>
            </a:r>
            <a:r>
              <a:rPr lang="zh-CN" altLang="en-US" sz="2800" b="1" dirty="0">
                <a:latin typeface="微软雅黑 Light" panose="020B0502040204020203" pitchFamily="34" charset="-122"/>
                <a:ea typeface="微软雅黑 Light" panose="020B0502040204020203" pitchFamily="34" charset="-122"/>
              </a:rPr>
              <a:t>并发调度的可串行性</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1208170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3B5B04A-622B-4A2E-953A-7A6C424E41DE}"/>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E47F7858-BC23-4BA3-88C4-1BD3702F5A31}"/>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pic>
        <p:nvPicPr>
          <p:cNvPr id="2" name="图片 1">
            <a:extLst>
              <a:ext uri="{FF2B5EF4-FFF2-40B4-BE49-F238E27FC236}">
                <a16:creationId xmlns:a16="http://schemas.microsoft.com/office/drawing/2014/main" id="{D777F777-2142-4717-9F60-86D080FDFD3F}"/>
              </a:ext>
            </a:extLst>
          </p:cNvPr>
          <p:cNvPicPr>
            <a:picLocks noChangeAspect="1"/>
          </p:cNvPicPr>
          <p:nvPr/>
        </p:nvPicPr>
        <p:blipFill>
          <a:blip r:embed="rId2"/>
          <a:stretch>
            <a:fillRect/>
          </a:stretch>
        </p:blipFill>
        <p:spPr>
          <a:xfrm>
            <a:off x="1467283" y="1260518"/>
            <a:ext cx="7990754" cy="5304660"/>
          </a:xfrm>
          <a:prstGeom prst="rect">
            <a:avLst/>
          </a:prstGeom>
        </p:spPr>
      </p:pic>
      <p:sp>
        <p:nvSpPr>
          <p:cNvPr id="6" name="文本框 5">
            <a:extLst>
              <a:ext uri="{FF2B5EF4-FFF2-40B4-BE49-F238E27FC236}">
                <a16:creationId xmlns:a16="http://schemas.microsoft.com/office/drawing/2014/main" id="{2E12C9DC-9D94-4D5A-B160-0FA5E5A22879}"/>
              </a:ext>
            </a:extLst>
          </p:cNvPr>
          <p:cNvSpPr txBox="1"/>
          <p:nvPr/>
        </p:nvSpPr>
        <p:spPr>
          <a:xfrm>
            <a:off x="203652" y="108254"/>
            <a:ext cx="4192857"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13.4 </a:t>
            </a:r>
            <a:r>
              <a:rPr lang="zh-CN" altLang="en-US" sz="2800" b="1" dirty="0">
                <a:latin typeface="微软雅黑 Light" panose="020B0502040204020203" pitchFamily="34" charset="-122"/>
                <a:ea typeface="微软雅黑 Light" panose="020B0502040204020203" pitchFamily="34" charset="-122"/>
              </a:rPr>
              <a:t>并发调度的可串行性</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6867276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3B5B04A-622B-4A2E-953A-7A6C424E41DE}"/>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E47F7858-BC23-4BA3-88C4-1BD3702F5A31}"/>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8" name="Rectangle 3">
            <a:extLst>
              <a:ext uri="{FF2B5EF4-FFF2-40B4-BE49-F238E27FC236}">
                <a16:creationId xmlns:a16="http://schemas.microsoft.com/office/drawing/2014/main" id="{0024E32E-1963-4C31-B1BB-67870829993E}"/>
              </a:ext>
            </a:extLst>
          </p:cNvPr>
          <p:cNvSpPr txBox="1">
            <a:spLocks noChangeArrowheads="1"/>
          </p:cNvSpPr>
          <p:nvPr/>
        </p:nvSpPr>
        <p:spPr>
          <a:xfrm>
            <a:off x="705424" y="1494962"/>
            <a:ext cx="10553703" cy="468601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dirty="0">
                <a:latin typeface="Microsoft YaHei Light" panose="020B0502040204020203" pitchFamily="34" charset="-122"/>
                <a:ea typeface="Microsoft YaHei Light" panose="020B0502040204020203" pitchFamily="34" charset="-122"/>
              </a:rPr>
              <a:t>视图可串行化</a:t>
            </a:r>
          </a:p>
          <a:p>
            <a:pPr marL="0" indent="0">
              <a:buNone/>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视图等价</a:t>
            </a:r>
          </a:p>
          <a:p>
            <a:pPr marL="0" indent="0">
              <a:buNone/>
            </a:pPr>
            <a:r>
              <a:rPr lang="zh-CN" altLang="en-US" sz="2400" dirty="0">
                <a:latin typeface="Microsoft YaHei Light" panose="020B0502040204020203" pitchFamily="34" charset="-122"/>
                <a:ea typeface="Microsoft YaHei Light" panose="020B0502040204020203" pitchFamily="34" charset="-122"/>
              </a:rPr>
              <a:t>考虑关于某个事务集的两个调度</a:t>
            </a:r>
            <a:r>
              <a:rPr lang="en-US" altLang="zh-CN" sz="2400" dirty="0">
                <a:latin typeface="Microsoft YaHei Light" panose="020B0502040204020203" pitchFamily="34" charset="-122"/>
                <a:ea typeface="Microsoft YaHei Light" panose="020B0502040204020203" pitchFamily="34" charset="-122"/>
              </a:rPr>
              <a:t>S</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S'</a:t>
            </a:r>
            <a:r>
              <a:rPr lang="zh-CN" altLang="en-US" sz="2400" dirty="0">
                <a:latin typeface="Microsoft YaHei Light" panose="020B0502040204020203" pitchFamily="34" charset="-122"/>
                <a:ea typeface="Microsoft YaHei Light" panose="020B0502040204020203" pitchFamily="34" charset="-122"/>
              </a:rPr>
              <a:t>，若调度</a:t>
            </a:r>
            <a:r>
              <a:rPr lang="en-US" altLang="zh-CN" sz="2400" dirty="0">
                <a:latin typeface="Microsoft YaHei Light" panose="020B0502040204020203" pitchFamily="34" charset="-122"/>
                <a:ea typeface="Microsoft YaHei Light" panose="020B0502040204020203" pitchFamily="34" charset="-122"/>
              </a:rPr>
              <a:t>S</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S'</a:t>
            </a:r>
            <a:r>
              <a:rPr lang="zh-CN" altLang="en-US" sz="2400" dirty="0">
                <a:latin typeface="Microsoft YaHei Light" panose="020B0502040204020203" pitchFamily="34" charset="-122"/>
                <a:ea typeface="Microsoft YaHei Light" panose="020B0502040204020203" pitchFamily="34" charset="-122"/>
              </a:rPr>
              <a:t>满足以下条件，则称它</a:t>
            </a:r>
          </a:p>
          <a:p>
            <a:pPr marL="0" indent="0">
              <a:buNone/>
            </a:pPr>
            <a:r>
              <a:rPr lang="zh-CN" altLang="en-US" sz="2400" dirty="0">
                <a:latin typeface="Microsoft YaHei Light" panose="020B0502040204020203" pitchFamily="34" charset="-122"/>
                <a:ea typeface="Microsoft YaHei Light" panose="020B0502040204020203" pitchFamily="34" charset="-122"/>
              </a:rPr>
              <a:t>们是视图等价的：</a:t>
            </a:r>
          </a:p>
          <a:p>
            <a:pPr marL="0" indent="0">
              <a:buNone/>
            </a:pPr>
            <a:r>
              <a:rPr lang="zh-CN" altLang="en-US" sz="2400" dirty="0">
                <a:latin typeface="Microsoft YaHei Light" panose="020B0502040204020203" pitchFamily="34" charset="-122"/>
                <a:ea typeface="Microsoft YaHei Light" panose="020B0502040204020203" pitchFamily="34" charset="-122"/>
              </a:rPr>
              <a:t>①对于每个数据项</a:t>
            </a:r>
            <a:r>
              <a:rPr lang="en-US" altLang="zh-CN" sz="2400" dirty="0">
                <a:latin typeface="Microsoft YaHei Light" panose="020B0502040204020203" pitchFamily="34" charset="-122"/>
                <a:ea typeface="Microsoft YaHei Light" panose="020B0502040204020203" pitchFamily="34" charset="-122"/>
              </a:rPr>
              <a:t>Q</a:t>
            </a:r>
            <a:r>
              <a:rPr lang="zh-CN" altLang="en-US" sz="2400" dirty="0">
                <a:latin typeface="Microsoft YaHei Light" panose="020B0502040204020203" pitchFamily="34" charset="-122"/>
                <a:ea typeface="Microsoft YaHei Light" panose="020B0502040204020203" pitchFamily="34" charset="-122"/>
              </a:rPr>
              <a:t>，若事务</a:t>
            </a:r>
            <a:r>
              <a:rPr lang="en-US" altLang="zh-CN" sz="2400" dirty="0" err="1">
                <a:latin typeface="Microsoft YaHei Light" panose="020B0502040204020203" pitchFamily="34" charset="-122"/>
                <a:ea typeface="Microsoft YaHei Light" panose="020B0502040204020203" pitchFamily="34" charset="-122"/>
              </a:rPr>
              <a:t>Ti</a:t>
            </a:r>
            <a:r>
              <a:rPr lang="zh-CN" altLang="en-US" sz="2400" dirty="0">
                <a:latin typeface="Microsoft YaHei Light" panose="020B0502040204020203" pitchFamily="34" charset="-122"/>
                <a:ea typeface="Microsoft YaHei Light" panose="020B0502040204020203" pitchFamily="34" charset="-122"/>
              </a:rPr>
              <a:t>在调度</a:t>
            </a:r>
            <a:r>
              <a:rPr lang="en-US" altLang="zh-CN" sz="2400" dirty="0">
                <a:latin typeface="Microsoft YaHei Light" panose="020B0502040204020203" pitchFamily="34" charset="-122"/>
                <a:ea typeface="Microsoft YaHei Light" panose="020B0502040204020203" pitchFamily="34" charset="-122"/>
              </a:rPr>
              <a:t>S</a:t>
            </a:r>
            <a:r>
              <a:rPr lang="zh-CN" altLang="en-US" sz="2400" dirty="0">
                <a:latin typeface="Microsoft YaHei Light" panose="020B0502040204020203" pitchFamily="34" charset="-122"/>
                <a:ea typeface="Microsoft YaHei Light" panose="020B0502040204020203" pitchFamily="34" charset="-122"/>
              </a:rPr>
              <a:t>中读取了</a:t>
            </a:r>
            <a:r>
              <a:rPr lang="en-US" altLang="zh-CN" sz="2400" dirty="0">
                <a:latin typeface="Microsoft YaHei Light" panose="020B0502040204020203" pitchFamily="34" charset="-122"/>
                <a:ea typeface="Microsoft YaHei Light" panose="020B0502040204020203" pitchFamily="34" charset="-122"/>
              </a:rPr>
              <a:t>Q</a:t>
            </a:r>
            <a:r>
              <a:rPr lang="zh-CN" altLang="en-US" sz="2400" dirty="0">
                <a:latin typeface="Microsoft YaHei Light" panose="020B0502040204020203" pitchFamily="34" charset="-122"/>
                <a:ea typeface="Microsoft YaHei Light" panose="020B0502040204020203" pitchFamily="34" charset="-122"/>
              </a:rPr>
              <a:t>的初始值，那么</a:t>
            </a:r>
            <a:r>
              <a:rPr lang="en-US" altLang="zh-CN" sz="2400" dirty="0" err="1">
                <a:latin typeface="Microsoft YaHei Light" panose="020B0502040204020203" pitchFamily="34" charset="-122"/>
                <a:ea typeface="Microsoft YaHei Light" panose="020B0502040204020203" pitchFamily="34" charset="-122"/>
              </a:rPr>
              <a:t>Ti</a:t>
            </a:r>
            <a:r>
              <a:rPr lang="zh-CN" altLang="en-US" sz="2400" dirty="0">
                <a:latin typeface="Microsoft YaHei Light" panose="020B0502040204020203" pitchFamily="34" charset="-122"/>
                <a:ea typeface="Microsoft YaHei Light" panose="020B0502040204020203" pitchFamily="34" charset="-122"/>
              </a:rPr>
              <a:t>在调度</a:t>
            </a:r>
            <a:r>
              <a:rPr lang="en-US" altLang="zh-CN" sz="2400" dirty="0">
                <a:latin typeface="Microsoft YaHei Light" panose="020B0502040204020203" pitchFamily="34" charset="-122"/>
                <a:ea typeface="Microsoft YaHei Light" panose="020B0502040204020203" pitchFamily="34" charset="-122"/>
              </a:rPr>
              <a:t>S'</a:t>
            </a:r>
          </a:p>
          <a:p>
            <a:pPr marL="0" indent="0">
              <a:buNone/>
            </a:pPr>
            <a:r>
              <a:rPr lang="zh-CN" altLang="en-US" sz="2400" dirty="0">
                <a:latin typeface="Microsoft YaHei Light" panose="020B0502040204020203" pitchFamily="34" charset="-122"/>
                <a:ea typeface="Microsoft YaHei Light" panose="020B0502040204020203" pitchFamily="34" charset="-122"/>
              </a:rPr>
              <a:t>中也必须读取</a:t>
            </a:r>
            <a:r>
              <a:rPr lang="en-US" altLang="zh-CN" sz="2400" dirty="0">
                <a:latin typeface="Microsoft YaHei Light" panose="020B0502040204020203" pitchFamily="34" charset="-122"/>
                <a:ea typeface="Microsoft YaHei Light" panose="020B0502040204020203" pitchFamily="34" charset="-122"/>
              </a:rPr>
              <a:t>Q</a:t>
            </a:r>
            <a:r>
              <a:rPr lang="zh-CN" altLang="en-US" sz="2400" dirty="0">
                <a:latin typeface="Microsoft YaHei Light" panose="020B0502040204020203" pitchFamily="34" charset="-122"/>
                <a:ea typeface="Microsoft YaHei Light" panose="020B0502040204020203" pitchFamily="34" charset="-122"/>
              </a:rPr>
              <a:t>的初始值</a:t>
            </a:r>
          </a:p>
          <a:p>
            <a:pPr marL="0" indent="0">
              <a:buNone/>
            </a:pPr>
            <a:r>
              <a:rPr lang="zh-CN" altLang="en-US" sz="2400" dirty="0">
                <a:latin typeface="Microsoft YaHei Light" panose="020B0502040204020203" pitchFamily="34" charset="-122"/>
                <a:ea typeface="Microsoft YaHei Light" panose="020B0502040204020203" pitchFamily="34" charset="-122"/>
              </a:rPr>
              <a:t>②对于每个数据项</a:t>
            </a:r>
            <a:r>
              <a:rPr lang="en-US" altLang="zh-CN" sz="2400" dirty="0">
                <a:latin typeface="Microsoft YaHei Light" panose="020B0502040204020203" pitchFamily="34" charset="-122"/>
                <a:ea typeface="Microsoft YaHei Light" panose="020B0502040204020203" pitchFamily="34" charset="-122"/>
              </a:rPr>
              <a:t>Q</a:t>
            </a:r>
            <a:r>
              <a:rPr lang="zh-CN" altLang="en-US" sz="2400" dirty="0">
                <a:latin typeface="Microsoft YaHei Light" panose="020B0502040204020203" pitchFamily="34" charset="-122"/>
                <a:ea typeface="Microsoft YaHei Light" panose="020B0502040204020203" pitchFamily="34" charset="-122"/>
              </a:rPr>
              <a:t>，若事务</a:t>
            </a:r>
            <a:r>
              <a:rPr lang="en-US" altLang="zh-CN" sz="2400" dirty="0" err="1">
                <a:latin typeface="Microsoft YaHei Light" panose="020B0502040204020203" pitchFamily="34" charset="-122"/>
                <a:ea typeface="Microsoft YaHei Light" panose="020B0502040204020203" pitchFamily="34" charset="-122"/>
              </a:rPr>
              <a:t>Ti</a:t>
            </a:r>
            <a:r>
              <a:rPr lang="zh-CN" altLang="en-US" sz="2400" dirty="0">
                <a:latin typeface="Microsoft YaHei Light" panose="020B0502040204020203" pitchFamily="34" charset="-122"/>
                <a:ea typeface="Microsoft YaHei Light" panose="020B0502040204020203" pitchFamily="34" charset="-122"/>
              </a:rPr>
              <a:t>在调度</a:t>
            </a:r>
            <a:r>
              <a:rPr lang="en-US" altLang="zh-CN" sz="2400" dirty="0">
                <a:latin typeface="Microsoft YaHei Light" panose="020B0502040204020203" pitchFamily="34" charset="-122"/>
                <a:ea typeface="Microsoft YaHei Light" panose="020B0502040204020203" pitchFamily="34" charset="-122"/>
              </a:rPr>
              <a:t>S</a:t>
            </a:r>
            <a:r>
              <a:rPr lang="zh-CN" altLang="en-US" sz="2400" dirty="0">
                <a:latin typeface="Microsoft YaHei Light" panose="020B0502040204020203" pitchFamily="34" charset="-122"/>
                <a:ea typeface="Microsoft YaHei Light" panose="020B0502040204020203" pitchFamily="34" charset="-122"/>
              </a:rPr>
              <a:t>中执行了</a:t>
            </a:r>
            <a:r>
              <a:rPr lang="en-US" altLang="zh-CN" sz="2400" dirty="0">
                <a:latin typeface="Microsoft YaHei Light" panose="020B0502040204020203" pitchFamily="34" charset="-122"/>
                <a:ea typeface="Microsoft YaHei Light" panose="020B0502040204020203" pitchFamily="34" charset="-122"/>
              </a:rPr>
              <a:t>read(Q)</a:t>
            </a:r>
            <a:r>
              <a:rPr lang="zh-CN" altLang="en-US" sz="2400" dirty="0">
                <a:latin typeface="Microsoft YaHei Light" panose="020B0502040204020203" pitchFamily="34" charset="-122"/>
                <a:ea typeface="Microsoft YaHei Light" panose="020B0502040204020203" pitchFamily="34" charset="-122"/>
              </a:rPr>
              <a:t>，并且读取的值是由</a:t>
            </a:r>
          </a:p>
          <a:p>
            <a:pPr marL="0" indent="0">
              <a:buNone/>
            </a:pPr>
            <a:r>
              <a:rPr lang="en-US" altLang="zh-CN" sz="2400" dirty="0" err="1">
                <a:latin typeface="Microsoft YaHei Light" panose="020B0502040204020203" pitchFamily="34" charset="-122"/>
                <a:ea typeface="Microsoft YaHei Light" panose="020B0502040204020203" pitchFamily="34" charset="-122"/>
              </a:rPr>
              <a:t>Tj</a:t>
            </a:r>
            <a:r>
              <a:rPr lang="zh-CN" altLang="en-US" sz="2400" dirty="0">
                <a:latin typeface="Microsoft YaHei Light" panose="020B0502040204020203" pitchFamily="34" charset="-122"/>
                <a:ea typeface="Microsoft YaHei Light" panose="020B0502040204020203" pitchFamily="34" charset="-122"/>
              </a:rPr>
              <a:t>产生的，那么</a:t>
            </a:r>
            <a:r>
              <a:rPr lang="en-US" altLang="zh-CN" sz="2400" dirty="0" err="1">
                <a:latin typeface="Microsoft YaHei Light" panose="020B0502040204020203" pitchFamily="34" charset="-122"/>
                <a:ea typeface="Microsoft YaHei Light" panose="020B0502040204020203" pitchFamily="34" charset="-122"/>
              </a:rPr>
              <a:t>Ti</a:t>
            </a:r>
            <a:r>
              <a:rPr lang="zh-CN" altLang="en-US" sz="2400" dirty="0">
                <a:latin typeface="Microsoft YaHei Light" panose="020B0502040204020203" pitchFamily="34" charset="-122"/>
                <a:ea typeface="Microsoft YaHei Light" panose="020B0502040204020203" pitchFamily="34" charset="-122"/>
              </a:rPr>
              <a:t>在调度</a:t>
            </a:r>
            <a:r>
              <a:rPr lang="en-US" altLang="zh-CN" sz="2400" dirty="0">
                <a:latin typeface="Microsoft YaHei Light" panose="020B0502040204020203" pitchFamily="34" charset="-122"/>
                <a:ea typeface="Microsoft YaHei Light" panose="020B0502040204020203" pitchFamily="34" charset="-122"/>
              </a:rPr>
              <a:t>S'</a:t>
            </a:r>
            <a:r>
              <a:rPr lang="zh-CN" altLang="en-US" sz="2400" dirty="0">
                <a:latin typeface="Microsoft YaHei Light" panose="020B0502040204020203" pitchFamily="34" charset="-122"/>
                <a:ea typeface="Microsoft YaHei Light" panose="020B0502040204020203" pitchFamily="34" charset="-122"/>
              </a:rPr>
              <a:t>中读取的</a:t>
            </a:r>
            <a:r>
              <a:rPr lang="en-US" altLang="zh-CN" sz="2400" dirty="0">
                <a:latin typeface="Microsoft YaHei Light" panose="020B0502040204020203" pitchFamily="34" charset="-122"/>
                <a:ea typeface="Microsoft YaHei Light" panose="020B0502040204020203" pitchFamily="34" charset="-122"/>
              </a:rPr>
              <a:t>Q</a:t>
            </a:r>
            <a:r>
              <a:rPr lang="zh-CN" altLang="en-US" sz="2400" dirty="0">
                <a:latin typeface="Microsoft YaHei Light" panose="020B0502040204020203" pitchFamily="34" charset="-122"/>
                <a:ea typeface="Microsoft YaHei Light" panose="020B0502040204020203" pitchFamily="34" charset="-122"/>
              </a:rPr>
              <a:t>值也必须是由</a:t>
            </a:r>
            <a:r>
              <a:rPr lang="en-US" altLang="zh-CN" sz="2400" dirty="0" err="1">
                <a:latin typeface="Microsoft YaHei Light" panose="020B0502040204020203" pitchFamily="34" charset="-122"/>
                <a:ea typeface="Microsoft YaHei Light" panose="020B0502040204020203" pitchFamily="34" charset="-122"/>
              </a:rPr>
              <a:t>Tj</a:t>
            </a:r>
            <a:r>
              <a:rPr lang="zh-CN" altLang="en-US" sz="2400" dirty="0">
                <a:latin typeface="Microsoft YaHei Light" panose="020B0502040204020203" pitchFamily="34" charset="-122"/>
                <a:ea typeface="Microsoft YaHei Light" panose="020B0502040204020203" pitchFamily="34" charset="-122"/>
              </a:rPr>
              <a:t>产生的</a:t>
            </a:r>
          </a:p>
          <a:p>
            <a:pPr marL="0" indent="0">
              <a:buNone/>
            </a:pPr>
            <a:r>
              <a:rPr lang="zh-CN" altLang="en-US" sz="2400" dirty="0">
                <a:latin typeface="Microsoft YaHei Light" panose="020B0502040204020203" pitchFamily="34" charset="-122"/>
                <a:ea typeface="Microsoft YaHei Light" panose="020B0502040204020203" pitchFamily="34" charset="-122"/>
              </a:rPr>
              <a:t>③对于每个数据项</a:t>
            </a:r>
            <a:r>
              <a:rPr lang="en-US" altLang="zh-CN" sz="2400" dirty="0">
                <a:latin typeface="Microsoft YaHei Light" panose="020B0502040204020203" pitchFamily="34" charset="-122"/>
                <a:ea typeface="Microsoft YaHei Light" panose="020B0502040204020203" pitchFamily="34" charset="-122"/>
              </a:rPr>
              <a:t>Q</a:t>
            </a:r>
            <a:r>
              <a:rPr lang="zh-CN" altLang="en-US" sz="2400" dirty="0">
                <a:latin typeface="Microsoft YaHei Light" panose="020B0502040204020203" pitchFamily="34" charset="-122"/>
                <a:ea typeface="Microsoft YaHei Light" panose="020B0502040204020203" pitchFamily="34" charset="-122"/>
              </a:rPr>
              <a:t>，若在调度</a:t>
            </a:r>
            <a:r>
              <a:rPr lang="en-US" altLang="zh-CN" sz="2400" dirty="0">
                <a:latin typeface="Microsoft YaHei Light" panose="020B0502040204020203" pitchFamily="34" charset="-122"/>
                <a:ea typeface="Microsoft YaHei Light" panose="020B0502040204020203" pitchFamily="34" charset="-122"/>
              </a:rPr>
              <a:t>S</a:t>
            </a:r>
            <a:r>
              <a:rPr lang="zh-CN" altLang="en-US" sz="2400" dirty="0">
                <a:latin typeface="Microsoft YaHei Light" panose="020B0502040204020203" pitchFamily="34" charset="-122"/>
                <a:ea typeface="Microsoft YaHei Light" panose="020B0502040204020203" pitchFamily="34" charset="-122"/>
              </a:rPr>
              <a:t>中有事务执行了最后的</a:t>
            </a:r>
            <a:r>
              <a:rPr lang="en-US" altLang="zh-CN" sz="2400" dirty="0">
                <a:latin typeface="Microsoft YaHei Light" panose="020B0502040204020203" pitchFamily="34" charset="-122"/>
                <a:ea typeface="Microsoft YaHei Light" panose="020B0502040204020203" pitchFamily="34" charset="-122"/>
              </a:rPr>
              <a:t>write(Q)</a:t>
            </a:r>
            <a:r>
              <a:rPr lang="zh-CN" altLang="en-US" sz="2400" dirty="0">
                <a:latin typeface="Microsoft YaHei Light" panose="020B0502040204020203" pitchFamily="34" charset="-122"/>
                <a:ea typeface="Microsoft YaHei Light" panose="020B0502040204020203" pitchFamily="34" charset="-122"/>
              </a:rPr>
              <a:t>，则在调度</a:t>
            </a:r>
            <a:r>
              <a:rPr lang="en-US" altLang="zh-CN" sz="2400" dirty="0">
                <a:latin typeface="Microsoft YaHei Light" panose="020B0502040204020203" pitchFamily="34" charset="-122"/>
                <a:ea typeface="Microsoft YaHei Light" panose="020B0502040204020203" pitchFamily="34" charset="-122"/>
              </a:rPr>
              <a:t>S'</a:t>
            </a:r>
          </a:p>
          <a:p>
            <a:pPr marL="0" indent="0">
              <a:buNone/>
            </a:pPr>
            <a:r>
              <a:rPr lang="zh-CN" altLang="en-US" sz="2400" dirty="0">
                <a:latin typeface="Microsoft YaHei Light" panose="020B0502040204020203" pitchFamily="34" charset="-122"/>
                <a:ea typeface="Microsoft YaHei Light" panose="020B0502040204020203" pitchFamily="34" charset="-122"/>
              </a:rPr>
              <a:t>中该事务也必须执行最后的</a:t>
            </a:r>
            <a:r>
              <a:rPr lang="en-US" altLang="zh-CN" sz="2400" dirty="0">
                <a:latin typeface="Microsoft YaHei Light" panose="020B0502040204020203" pitchFamily="34" charset="-122"/>
                <a:ea typeface="Microsoft YaHei Light" panose="020B0502040204020203" pitchFamily="34" charset="-122"/>
              </a:rPr>
              <a:t>write(Q)</a:t>
            </a:r>
          </a:p>
        </p:txBody>
      </p:sp>
      <p:sp>
        <p:nvSpPr>
          <p:cNvPr id="6" name="文本框 5">
            <a:extLst>
              <a:ext uri="{FF2B5EF4-FFF2-40B4-BE49-F238E27FC236}">
                <a16:creationId xmlns:a16="http://schemas.microsoft.com/office/drawing/2014/main" id="{D034A7E8-EE79-47AB-A953-C16713AC5580}"/>
              </a:ext>
            </a:extLst>
          </p:cNvPr>
          <p:cNvSpPr txBox="1"/>
          <p:nvPr/>
        </p:nvSpPr>
        <p:spPr>
          <a:xfrm>
            <a:off x="203652" y="108254"/>
            <a:ext cx="4192857"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13.4 </a:t>
            </a:r>
            <a:r>
              <a:rPr lang="zh-CN" altLang="en-US" sz="2800" b="1" dirty="0">
                <a:latin typeface="微软雅黑 Light" panose="020B0502040204020203" pitchFamily="34" charset="-122"/>
                <a:ea typeface="微软雅黑 Light" panose="020B0502040204020203" pitchFamily="34" charset="-122"/>
              </a:rPr>
              <a:t>并发调度的可串行性</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1918521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3B5B04A-622B-4A2E-953A-7A6C424E41DE}"/>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E47F7858-BC23-4BA3-88C4-1BD3702F5A31}"/>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8" name="Rectangle 3">
            <a:extLst>
              <a:ext uri="{FF2B5EF4-FFF2-40B4-BE49-F238E27FC236}">
                <a16:creationId xmlns:a16="http://schemas.microsoft.com/office/drawing/2014/main" id="{0024E32E-1963-4C31-B1BB-67870829993E}"/>
              </a:ext>
            </a:extLst>
          </p:cNvPr>
          <p:cNvSpPr txBox="1">
            <a:spLocks noChangeArrowheads="1"/>
          </p:cNvSpPr>
          <p:nvPr/>
        </p:nvSpPr>
        <p:spPr>
          <a:xfrm>
            <a:off x="509730" y="1411836"/>
            <a:ext cx="11172540" cy="108198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dirty="0">
                <a:latin typeface="Microsoft YaHei Light" panose="020B0502040204020203" pitchFamily="34" charset="-122"/>
                <a:ea typeface="Microsoft YaHei Light" panose="020B0502040204020203" pitchFamily="34" charset="-122"/>
              </a:rPr>
              <a:t>注：条件①、②保证两个调度中的每个事务都读取相同的值，从而进行相同的计算</a:t>
            </a:r>
            <a:endParaRPr lang="en-US" altLang="zh-CN" sz="2400" dirty="0">
              <a:latin typeface="Microsoft YaHei Light" panose="020B0502040204020203" pitchFamily="34" charset="-122"/>
              <a:ea typeface="Microsoft YaHei Light" panose="020B0502040204020203" pitchFamily="34" charset="-122"/>
            </a:endParaRPr>
          </a:p>
          <a:p>
            <a:pPr marL="0" indent="0">
              <a:buNone/>
            </a:pPr>
            <a:r>
              <a:rPr lang="zh-CN" altLang="en-US" sz="2400" dirty="0">
                <a:latin typeface="Microsoft YaHei Light" panose="020B0502040204020203" pitchFamily="34" charset="-122"/>
                <a:ea typeface="Microsoft YaHei Light" panose="020B0502040204020203" pitchFamily="34" charset="-122"/>
              </a:rPr>
              <a:t>条件①、②、③保证两个调度得到最终相同的系统状态</a:t>
            </a:r>
            <a:endParaRPr lang="en-US" altLang="zh-CN" sz="2400" dirty="0">
              <a:latin typeface="Microsoft YaHei Light" panose="020B0502040204020203" pitchFamily="34" charset="-122"/>
              <a:ea typeface="Microsoft YaHei Light" panose="020B0502040204020203" pitchFamily="34" charset="-122"/>
            </a:endParaRPr>
          </a:p>
        </p:txBody>
      </p:sp>
      <p:pic>
        <p:nvPicPr>
          <p:cNvPr id="2" name="图片 1">
            <a:extLst>
              <a:ext uri="{FF2B5EF4-FFF2-40B4-BE49-F238E27FC236}">
                <a16:creationId xmlns:a16="http://schemas.microsoft.com/office/drawing/2014/main" id="{359A8495-7B20-4D89-9B04-480704F11169}"/>
              </a:ext>
            </a:extLst>
          </p:cNvPr>
          <p:cNvPicPr>
            <a:picLocks noChangeAspect="1"/>
          </p:cNvPicPr>
          <p:nvPr/>
        </p:nvPicPr>
        <p:blipFill>
          <a:blip r:embed="rId2"/>
          <a:stretch>
            <a:fillRect/>
          </a:stretch>
        </p:blipFill>
        <p:spPr>
          <a:xfrm>
            <a:off x="1424998" y="2734399"/>
            <a:ext cx="7137111" cy="3433759"/>
          </a:xfrm>
          <a:prstGeom prst="rect">
            <a:avLst/>
          </a:prstGeom>
        </p:spPr>
      </p:pic>
      <p:sp>
        <p:nvSpPr>
          <p:cNvPr id="7" name="文本框 6">
            <a:extLst>
              <a:ext uri="{FF2B5EF4-FFF2-40B4-BE49-F238E27FC236}">
                <a16:creationId xmlns:a16="http://schemas.microsoft.com/office/drawing/2014/main" id="{7E3863B4-1FE1-4875-8AA0-4590DF0AB7A3}"/>
              </a:ext>
            </a:extLst>
          </p:cNvPr>
          <p:cNvSpPr txBox="1"/>
          <p:nvPr/>
        </p:nvSpPr>
        <p:spPr>
          <a:xfrm>
            <a:off x="203652" y="108254"/>
            <a:ext cx="4192857"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13.4 </a:t>
            </a:r>
            <a:r>
              <a:rPr lang="zh-CN" altLang="en-US" sz="2800" b="1" dirty="0">
                <a:latin typeface="微软雅黑 Light" panose="020B0502040204020203" pitchFamily="34" charset="-122"/>
                <a:ea typeface="微软雅黑 Light" panose="020B0502040204020203" pitchFamily="34" charset="-122"/>
              </a:rPr>
              <a:t>并发调度的可串行性</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6691263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3B5B04A-622B-4A2E-953A-7A6C424E41DE}"/>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E47F7858-BC23-4BA3-88C4-1BD3702F5A31}"/>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pic>
        <p:nvPicPr>
          <p:cNvPr id="2" name="图片 1">
            <a:extLst>
              <a:ext uri="{FF2B5EF4-FFF2-40B4-BE49-F238E27FC236}">
                <a16:creationId xmlns:a16="http://schemas.microsoft.com/office/drawing/2014/main" id="{C4A8A48C-4698-4D2D-86E1-26E51192DCC9}"/>
              </a:ext>
            </a:extLst>
          </p:cNvPr>
          <p:cNvPicPr>
            <a:picLocks noChangeAspect="1"/>
          </p:cNvPicPr>
          <p:nvPr/>
        </p:nvPicPr>
        <p:blipFill>
          <a:blip r:embed="rId2"/>
          <a:stretch>
            <a:fillRect/>
          </a:stretch>
        </p:blipFill>
        <p:spPr>
          <a:xfrm>
            <a:off x="1494993" y="1514313"/>
            <a:ext cx="7889154" cy="4184956"/>
          </a:xfrm>
          <a:prstGeom prst="rect">
            <a:avLst/>
          </a:prstGeom>
        </p:spPr>
      </p:pic>
      <p:sp>
        <p:nvSpPr>
          <p:cNvPr id="6" name="文本框 5">
            <a:extLst>
              <a:ext uri="{FF2B5EF4-FFF2-40B4-BE49-F238E27FC236}">
                <a16:creationId xmlns:a16="http://schemas.microsoft.com/office/drawing/2014/main" id="{05B97353-A6AB-474E-95BB-B490DBB0E9E4}"/>
              </a:ext>
            </a:extLst>
          </p:cNvPr>
          <p:cNvSpPr txBox="1"/>
          <p:nvPr/>
        </p:nvSpPr>
        <p:spPr>
          <a:xfrm>
            <a:off x="203652" y="108254"/>
            <a:ext cx="4192857"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13.4 </a:t>
            </a:r>
            <a:r>
              <a:rPr lang="zh-CN" altLang="en-US" sz="2800" b="1" dirty="0">
                <a:latin typeface="微软雅黑 Light" panose="020B0502040204020203" pitchFamily="34" charset="-122"/>
                <a:ea typeface="微软雅黑 Light" panose="020B0502040204020203" pitchFamily="34" charset="-122"/>
              </a:rPr>
              <a:t>并发调度的可串行性</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2304882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3B5B04A-622B-4A2E-953A-7A6C424E41DE}"/>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E47F7858-BC23-4BA3-88C4-1BD3702F5A31}"/>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8" name="Rectangle 3">
            <a:extLst>
              <a:ext uri="{FF2B5EF4-FFF2-40B4-BE49-F238E27FC236}">
                <a16:creationId xmlns:a16="http://schemas.microsoft.com/office/drawing/2014/main" id="{0024E32E-1963-4C31-B1BB-67870829993E}"/>
              </a:ext>
            </a:extLst>
          </p:cNvPr>
          <p:cNvSpPr txBox="1">
            <a:spLocks noChangeArrowheads="1"/>
          </p:cNvSpPr>
          <p:nvPr/>
        </p:nvSpPr>
        <p:spPr>
          <a:xfrm>
            <a:off x="705424" y="1494963"/>
            <a:ext cx="10553703" cy="188831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dirty="0">
                <a:latin typeface="Microsoft YaHei Light" panose="020B0502040204020203" pitchFamily="34" charset="-122"/>
                <a:ea typeface="Microsoft YaHei Light" panose="020B0502040204020203" pitchFamily="34" charset="-122"/>
              </a:rPr>
              <a:t>视图可串行化</a:t>
            </a:r>
          </a:p>
          <a:p>
            <a:pPr marL="0" indent="0">
              <a:buNone/>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如果某个调度视图等价于一个串行调度，则称该调度是视图可串行化的</a:t>
            </a:r>
          </a:p>
          <a:p>
            <a:pPr marL="0" indent="0">
              <a:buNone/>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冲突可串行化调度一定是视图可串行化的</a:t>
            </a:r>
          </a:p>
          <a:p>
            <a:pPr marL="0" indent="0">
              <a:buNone/>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存在视图可串行化但非冲突可串行化的调度</a:t>
            </a:r>
            <a:endParaRPr lang="en-US" altLang="zh-CN" sz="2400" dirty="0">
              <a:latin typeface="Microsoft YaHei Light" panose="020B0502040204020203" pitchFamily="34" charset="-122"/>
              <a:ea typeface="Microsoft YaHei Light" panose="020B0502040204020203" pitchFamily="34" charset="-122"/>
            </a:endParaRPr>
          </a:p>
        </p:txBody>
      </p:sp>
      <p:sp>
        <p:nvSpPr>
          <p:cNvPr id="6" name="文本框 5">
            <a:extLst>
              <a:ext uri="{FF2B5EF4-FFF2-40B4-BE49-F238E27FC236}">
                <a16:creationId xmlns:a16="http://schemas.microsoft.com/office/drawing/2014/main" id="{38F85E5D-2FF3-4766-B966-7E50FD12BE3D}"/>
              </a:ext>
            </a:extLst>
          </p:cNvPr>
          <p:cNvSpPr txBox="1"/>
          <p:nvPr/>
        </p:nvSpPr>
        <p:spPr>
          <a:xfrm>
            <a:off x="203652" y="108254"/>
            <a:ext cx="4192857"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13.4 </a:t>
            </a:r>
            <a:r>
              <a:rPr lang="zh-CN" altLang="en-US" sz="2800" b="1" dirty="0">
                <a:latin typeface="微软雅黑 Light" panose="020B0502040204020203" pitchFamily="34" charset="-122"/>
                <a:ea typeface="微软雅黑 Light" panose="020B0502040204020203" pitchFamily="34" charset="-122"/>
              </a:rPr>
              <a:t>并发调度的可串行性</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037011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5AB308D-29BC-4106-9C1A-6032C3D3F65B}"/>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FE12FF39-5082-41C4-9889-A1D5B29F1E9C}"/>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pic>
        <p:nvPicPr>
          <p:cNvPr id="6" name="图片 5">
            <a:extLst>
              <a:ext uri="{FF2B5EF4-FFF2-40B4-BE49-F238E27FC236}">
                <a16:creationId xmlns:a16="http://schemas.microsoft.com/office/drawing/2014/main" id="{BA1FA23F-D389-4CF7-B07B-2048FA99EB1F}"/>
              </a:ext>
            </a:extLst>
          </p:cNvPr>
          <p:cNvPicPr>
            <a:picLocks noChangeAspect="1"/>
          </p:cNvPicPr>
          <p:nvPr/>
        </p:nvPicPr>
        <p:blipFill>
          <a:blip r:embed="rId2"/>
          <a:stretch>
            <a:fillRect/>
          </a:stretch>
        </p:blipFill>
        <p:spPr>
          <a:xfrm>
            <a:off x="882528" y="1355602"/>
            <a:ext cx="5780443" cy="5282789"/>
          </a:xfrm>
          <a:prstGeom prst="rect">
            <a:avLst/>
          </a:prstGeom>
        </p:spPr>
      </p:pic>
      <p:sp>
        <p:nvSpPr>
          <p:cNvPr id="11" name="Rectangle 3">
            <a:extLst>
              <a:ext uri="{FF2B5EF4-FFF2-40B4-BE49-F238E27FC236}">
                <a16:creationId xmlns:a16="http://schemas.microsoft.com/office/drawing/2014/main" id="{D144C930-6C02-420F-B3D5-E516DE136BD1}"/>
              </a:ext>
            </a:extLst>
          </p:cNvPr>
          <p:cNvSpPr>
            <a:spLocks noGrp="1" noChangeArrowheads="1"/>
          </p:cNvSpPr>
          <p:nvPr/>
        </p:nvSpPr>
        <p:spPr bwMode="auto">
          <a:xfrm>
            <a:off x="7110131" y="1355603"/>
            <a:ext cx="4809041" cy="1642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marL="765175" indent="-485775" eaLnBrk="1" hangingPunct="1">
              <a:buAutoNum type="arabicPeriod"/>
            </a:pPr>
            <a:r>
              <a:rPr lang="zh-CN" altLang="en-US" sz="2400" b="0" dirty="0">
                <a:latin typeface="Microsoft YaHei Light" panose="020B0502040204020203" pitchFamily="34" charset="-122"/>
                <a:ea typeface="Microsoft YaHei Light" panose="020B0502040204020203" pitchFamily="34" charset="-122"/>
              </a:rPr>
              <a:t>丢失修改</a:t>
            </a:r>
            <a:endParaRPr lang="en-US" altLang="zh-CN" sz="2400" b="0" dirty="0">
              <a:latin typeface="Microsoft YaHei Light" panose="020B0502040204020203" pitchFamily="34" charset="-122"/>
              <a:ea typeface="Microsoft YaHei Light" panose="020B0502040204020203" pitchFamily="34" charset="-122"/>
            </a:endParaRPr>
          </a:p>
          <a:p>
            <a:pPr marL="279400" indent="0" eaLnBrk="1" hangingPunct="1">
              <a:buNone/>
            </a:pPr>
            <a:r>
              <a:rPr lang="zh-CN" altLang="en-US" sz="2400" b="0" dirty="0">
                <a:latin typeface="Microsoft YaHei Light" panose="020B0502040204020203" pitchFamily="34" charset="-122"/>
                <a:ea typeface="Microsoft YaHei Light" panose="020B0502040204020203" pitchFamily="34" charset="-122"/>
              </a:rPr>
              <a:t>两个事务</a:t>
            </a:r>
            <a:r>
              <a:rPr lang="en-US" altLang="zh-CN" sz="2400" b="0" dirty="0">
                <a:latin typeface="Microsoft YaHei Light" panose="020B0502040204020203" pitchFamily="34" charset="-122"/>
                <a:ea typeface="Microsoft YaHei Light" panose="020B0502040204020203" pitchFamily="34" charset="-122"/>
              </a:rPr>
              <a:t>T1</a:t>
            </a:r>
            <a:r>
              <a:rPr lang="zh-CN" altLang="en-US" sz="2400" b="0" dirty="0">
                <a:latin typeface="Microsoft YaHei Light" panose="020B0502040204020203" pitchFamily="34" charset="-122"/>
                <a:ea typeface="Microsoft YaHei Light" panose="020B0502040204020203" pitchFamily="34" charset="-122"/>
              </a:rPr>
              <a:t>和</a:t>
            </a:r>
            <a:r>
              <a:rPr lang="en-US" altLang="zh-CN" sz="2400" b="0" dirty="0">
                <a:latin typeface="Microsoft YaHei Light" panose="020B0502040204020203" pitchFamily="34" charset="-122"/>
                <a:ea typeface="Microsoft YaHei Light" panose="020B0502040204020203" pitchFamily="34" charset="-122"/>
              </a:rPr>
              <a:t>T2</a:t>
            </a:r>
            <a:r>
              <a:rPr lang="zh-CN" altLang="en-US" sz="2400" b="0" dirty="0">
                <a:latin typeface="Microsoft YaHei Light" panose="020B0502040204020203" pitchFamily="34" charset="-122"/>
                <a:ea typeface="Microsoft YaHei Light" panose="020B0502040204020203" pitchFamily="34" charset="-122"/>
              </a:rPr>
              <a:t>读入同一数据并修改，</a:t>
            </a:r>
            <a:r>
              <a:rPr lang="en-US" altLang="zh-CN" sz="2400" b="0" dirty="0">
                <a:latin typeface="Microsoft YaHei Light" panose="020B0502040204020203" pitchFamily="34" charset="-122"/>
                <a:ea typeface="Microsoft YaHei Light" panose="020B0502040204020203" pitchFamily="34" charset="-122"/>
              </a:rPr>
              <a:t>T2</a:t>
            </a:r>
            <a:r>
              <a:rPr lang="zh-CN" altLang="en-US" sz="2400" b="0" dirty="0">
                <a:latin typeface="Microsoft YaHei Light" panose="020B0502040204020203" pitchFamily="34" charset="-122"/>
                <a:ea typeface="Microsoft YaHei Light" panose="020B0502040204020203" pitchFamily="34" charset="-122"/>
              </a:rPr>
              <a:t>提交的结果破坏了</a:t>
            </a:r>
            <a:r>
              <a:rPr lang="en-US" altLang="zh-CN" sz="2400" b="0" dirty="0">
                <a:latin typeface="Microsoft YaHei Light" panose="020B0502040204020203" pitchFamily="34" charset="-122"/>
                <a:ea typeface="Microsoft YaHei Light" panose="020B0502040204020203" pitchFamily="34" charset="-122"/>
              </a:rPr>
              <a:t>T1</a:t>
            </a:r>
            <a:r>
              <a:rPr lang="zh-CN" altLang="en-US" sz="2400" b="0" dirty="0">
                <a:latin typeface="Microsoft YaHei Light" panose="020B0502040204020203" pitchFamily="34" charset="-122"/>
                <a:ea typeface="Microsoft YaHei Light" panose="020B0502040204020203" pitchFamily="34" charset="-122"/>
              </a:rPr>
              <a:t>提交的结果，导致</a:t>
            </a:r>
            <a:r>
              <a:rPr lang="en-US" altLang="zh-CN" sz="2400" b="0" dirty="0">
                <a:latin typeface="Microsoft YaHei Light" panose="020B0502040204020203" pitchFamily="34" charset="-122"/>
                <a:ea typeface="Microsoft YaHei Light" panose="020B0502040204020203" pitchFamily="34" charset="-122"/>
              </a:rPr>
              <a:t>T1</a:t>
            </a:r>
            <a:r>
              <a:rPr lang="zh-CN" altLang="en-US" sz="2400" b="0" dirty="0">
                <a:latin typeface="Microsoft YaHei Light" panose="020B0502040204020203" pitchFamily="34" charset="-122"/>
                <a:ea typeface="Microsoft YaHei Light" panose="020B0502040204020203" pitchFamily="34" charset="-122"/>
              </a:rPr>
              <a:t>的修改丢失。</a:t>
            </a:r>
            <a:endParaRPr lang="en-US" altLang="zh-CN" sz="2400" b="0" dirty="0">
              <a:latin typeface="Microsoft YaHei Light" panose="020B0502040204020203" pitchFamily="34" charset="-122"/>
              <a:ea typeface="Microsoft YaHei Light" panose="020B0502040204020203" pitchFamily="34" charset="-122"/>
            </a:endParaRPr>
          </a:p>
        </p:txBody>
      </p:sp>
      <p:sp>
        <p:nvSpPr>
          <p:cNvPr id="13" name="文本框 12">
            <a:extLst>
              <a:ext uri="{FF2B5EF4-FFF2-40B4-BE49-F238E27FC236}">
                <a16:creationId xmlns:a16="http://schemas.microsoft.com/office/drawing/2014/main" id="{39B4AA4F-AD67-4D8E-9673-DCE3A78CC403}"/>
              </a:ext>
            </a:extLst>
          </p:cNvPr>
          <p:cNvSpPr txBox="1"/>
          <p:nvPr/>
        </p:nvSpPr>
        <p:spPr>
          <a:xfrm>
            <a:off x="203652" y="108254"/>
            <a:ext cx="4090051"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13.1 </a:t>
            </a:r>
            <a:r>
              <a:rPr lang="zh-CN" altLang="en-US" sz="2800" b="1" dirty="0">
                <a:latin typeface="微软雅黑 Light" panose="020B0502040204020203" pitchFamily="34" charset="-122"/>
                <a:ea typeface="微软雅黑 Light" panose="020B0502040204020203" pitchFamily="34" charset="-122"/>
              </a:rPr>
              <a:t>并发控制概述</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80265352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3B5B04A-622B-4A2E-953A-7A6C424E41DE}"/>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E47F7858-BC23-4BA3-88C4-1BD3702F5A31}"/>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pic>
        <p:nvPicPr>
          <p:cNvPr id="2" name="图片 1">
            <a:extLst>
              <a:ext uri="{FF2B5EF4-FFF2-40B4-BE49-F238E27FC236}">
                <a16:creationId xmlns:a16="http://schemas.microsoft.com/office/drawing/2014/main" id="{0CA5D457-FB30-4E2C-83AE-8AE50744BCE2}"/>
              </a:ext>
            </a:extLst>
          </p:cNvPr>
          <p:cNvPicPr>
            <a:picLocks noChangeAspect="1"/>
          </p:cNvPicPr>
          <p:nvPr/>
        </p:nvPicPr>
        <p:blipFill>
          <a:blip r:embed="rId2"/>
          <a:stretch>
            <a:fillRect/>
          </a:stretch>
        </p:blipFill>
        <p:spPr>
          <a:xfrm>
            <a:off x="1645805" y="1249884"/>
            <a:ext cx="7304232" cy="5102858"/>
          </a:xfrm>
          <a:prstGeom prst="rect">
            <a:avLst/>
          </a:prstGeom>
        </p:spPr>
      </p:pic>
      <p:sp>
        <p:nvSpPr>
          <p:cNvPr id="6" name="文本框 5">
            <a:extLst>
              <a:ext uri="{FF2B5EF4-FFF2-40B4-BE49-F238E27FC236}">
                <a16:creationId xmlns:a16="http://schemas.microsoft.com/office/drawing/2014/main" id="{A0C01170-8421-4166-8FC9-3FCF1B602A6E}"/>
              </a:ext>
            </a:extLst>
          </p:cNvPr>
          <p:cNvSpPr txBox="1"/>
          <p:nvPr/>
        </p:nvSpPr>
        <p:spPr>
          <a:xfrm>
            <a:off x="203652" y="108254"/>
            <a:ext cx="4192857"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13.4 </a:t>
            </a:r>
            <a:r>
              <a:rPr lang="zh-CN" altLang="en-US" sz="2800" b="1" dirty="0">
                <a:latin typeface="微软雅黑 Light" panose="020B0502040204020203" pitchFamily="34" charset="-122"/>
                <a:ea typeface="微软雅黑 Light" panose="020B0502040204020203" pitchFamily="34" charset="-122"/>
              </a:rPr>
              <a:t>并发调度的可串行性</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5311205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3B5B04A-622B-4A2E-953A-7A6C424E41DE}"/>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E47F7858-BC23-4BA3-88C4-1BD3702F5A31}"/>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8" name="Rectangle 3">
            <a:extLst>
              <a:ext uri="{FF2B5EF4-FFF2-40B4-BE49-F238E27FC236}">
                <a16:creationId xmlns:a16="http://schemas.microsoft.com/office/drawing/2014/main" id="{0024E32E-1963-4C31-B1BB-67870829993E}"/>
              </a:ext>
            </a:extLst>
          </p:cNvPr>
          <p:cNvSpPr txBox="1">
            <a:spLocks noChangeArrowheads="1"/>
          </p:cNvSpPr>
          <p:nvPr/>
        </p:nvSpPr>
        <p:spPr>
          <a:xfrm>
            <a:off x="705424" y="1494962"/>
            <a:ext cx="10553703" cy="43982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保证并发操作调度可串行性</a:t>
            </a:r>
          </a:p>
          <a:p>
            <a:pPr marL="0" indent="0">
              <a:buNone/>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两段锁协议</a:t>
            </a:r>
            <a:r>
              <a:rPr lang="en-US" altLang="zh-CN" sz="2400" dirty="0">
                <a:latin typeface="Microsoft YaHei Light" panose="020B0502040204020203" pitchFamily="34" charset="-122"/>
                <a:ea typeface="Microsoft YaHei Light" panose="020B0502040204020203" pitchFamily="34" charset="-122"/>
              </a:rPr>
              <a:t>(Two-phase Locking)</a:t>
            </a:r>
          </a:p>
          <a:p>
            <a:pPr marL="0" indent="0">
              <a:buNone/>
            </a:pPr>
            <a:r>
              <a:rPr lang="en-US" altLang="zh-CN" sz="2400" dirty="0">
                <a:latin typeface="Microsoft YaHei Light" panose="020B0502040204020203" pitchFamily="34" charset="-122"/>
                <a:ea typeface="Microsoft YaHei Light" panose="020B0502040204020203" pitchFamily="34" charset="-122"/>
              </a:rPr>
              <a:t>   • </a:t>
            </a:r>
            <a:r>
              <a:rPr lang="zh-CN" altLang="en-US" sz="2400" dirty="0">
                <a:latin typeface="Microsoft YaHei Light" panose="020B0502040204020203" pitchFamily="34" charset="-122"/>
                <a:ea typeface="Microsoft YaHei Light" panose="020B0502040204020203" pitchFamily="34" charset="-122"/>
              </a:rPr>
              <a:t>内容：</a:t>
            </a:r>
          </a:p>
          <a:p>
            <a:pPr marL="0" indent="0">
              <a:buNone/>
            </a:pPr>
            <a:r>
              <a:rPr lang="zh-CN" altLang="en-US" sz="2400" dirty="0">
                <a:latin typeface="Microsoft YaHei Light" panose="020B0502040204020203" pitchFamily="34" charset="-122"/>
                <a:ea typeface="Microsoft YaHei Light" panose="020B0502040204020203" pitchFamily="34" charset="-122"/>
              </a:rPr>
              <a:t>①在对任何数据进行读写之前，事务首先要获得对该数据的封锁。</a:t>
            </a:r>
          </a:p>
          <a:p>
            <a:pPr marL="0" indent="0">
              <a:buNone/>
            </a:pPr>
            <a:r>
              <a:rPr lang="zh-CN" altLang="en-US" sz="2400" dirty="0">
                <a:latin typeface="Microsoft YaHei Light" panose="020B0502040204020203" pitchFamily="34" charset="-122"/>
                <a:ea typeface="Microsoft YaHei Light" panose="020B0502040204020203" pitchFamily="34" charset="-122"/>
              </a:rPr>
              <a:t>②在释放一个封锁之后，事务不再获得任何其它封锁。</a:t>
            </a:r>
          </a:p>
          <a:p>
            <a:pPr marL="0" indent="0">
              <a:buNone/>
            </a:pPr>
            <a:r>
              <a:rPr lang="zh-CN" altLang="en-US" sz="2400" dirty="0">
                <a:latin typeface="Microsoft YaHei Light" panose="020B0502040204020203" pitchFamily="34" charset="-122"/>
                <a:ea typeface="Microsoft YaHei Light" panose="020B0502040204020203" pitchFamily="34" charset="-122"/>
              </a:rPr>
              <a:t>即事务分为两个阶段：</a:t>
            </a:r>
          </a:p>
          <a:p>
            <a:pPr marL="0" indent="0">
              <a:buNone/>
            </a:pPr>
            <a:r>
              <a:rPr lang="zh-CN" altLang="en-US" sz="2400" dirty="0">
                <a:latin typeface="Microsoft YaHei Light" panose="020B0502040204020203" pitchFamily="34" charset="-122"/>
                <a:ea typeface="Microsoft YaHei Light" panose="020B0502040204020203" pitchFamily="34" charset="-122"/>
              </a:rPr>
              <a:t>    生长阶段：获得封锁。</a:t>
            </a:r>
          </a:p>
          <a:p>
            <a:pPr marL="0" indent="0">
              <a:buNone/>
            </a:pPr>
            <a:r>
              <a:rPr lang="zh-CN" altLang="en-US" sz="2400" dirty="0">
                <a:latin typeface="Microsoft YaHei Light" panose="020B0502040204020203" pitchFamily="34" charset="-122"/>
                <a:ea typeface="Microsoft YaHei Light" panose="020B0502040204020203" pitchFamily="34" charset="-122"/>
              </a:rPr>
              <a:t>    收缩阶段：释放封锁。</a:t>
            </a:r>
            <a:endParaRPr lang="en-US" altLang="zh-CN" sz="2400" dirty="0">
              <a:latin typeface="Microsoft YaHei Light" panose="020B0502040204020203" pitchFamily="34" charset="-122"/>
              <a:ea typeface="Microsoft YaHei Light" panose="020B0502040204020203" pitchFamily="34" charset="-122"/>
            </a:endParaRPr>
          </a:p>
        </p:txBody>
      </p:sp>
      <p:sp>
        <p:nvSpPr>
          <p:cNvPr id="6" name="文本框 5">
            <a:extLst>
              <a:ext uri="{FF2B5EF4-FFF2-40B4-BE49-F238E27FC236}">
                <a16:creationId xmlns:a16="http://schemas.microsoft.com/office/drawing/2014/main" id="{833F7EC5-3C35-4FB5-B393-A1CF3A601A66}"/>
              </a:ext>
            </a:extLst>
          </p:cNvPr>
          <p:cNvSpPr txBox="1"/>
          <p:nvPr/>
        </p:nvSpPr>
        <p:spPr>
          <a:xfrm>
            <a:off x="203652" y="108254"/>
            <a:ext cx="4192857"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13.5 </a:t>
            </a:r>
            <a:r>
              <a:rPr lang="zh-CN" altLang="en-US" sz="2800" b="1" dirty="0">
                <a:latin typeface="微软雅黑 Light" panose="020B0502040204020203" pitchFamily="34" charset="-122"/>
                <a:ea typeface="微软雅黑 Light" panose="020B0502040204020203" pitchFamily="34" charset="-122"/>
              </a:rPr>
              <a:t>两段锁协议</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56977139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3B5B04A-622B-4A2E-953A-7A6C424E41DE}"/>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E47F7858-BC23-4BA3-88C4-1BD3702F5A31}"/>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Rectangle 3">
            <a:extLst>
              <a:ext uri="{FF2B5EF4-FFF2-40B4-BE49-F238E27FC236}">
                <a16:creationId xmlns:a16="http://schemas.microsoft.com/office/drawing/2014/main" id="{EB274C16-8828-49F2-B15E-45BCCC160062}"/>
              </a:ext>
            </a:extLst>
          </p:cNvPr>
          <p:cNvSpPr txBox="1">
            <a:spLocks noChangeArrowheads="1"/>
          </p:cNvSpPr>
          <p:nvPr/>
        </p:nvSpPr>
        <p:spPr>
          <a:xfrm>
            <a:off x="489171" y="1385902"/>
            <a:ext cx="10838873" cy="49847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dirty="0">
                <a:latin typeface="Microsoft YaHei Light" panose="020B0502040204020203" pitchFamily="34" charset="-122"/>
                <a:ea typeface="Microsoft YaHei Light" panose="020B0502040204020203" pitchFamily="34" charset="-122"/>
              </a:rPr>
              <a:t>数据库管理系统普遍采用两段锁协议的方法实现并发调度的可串行性，从而保证调度的正确性 </a:t>
            </a:r>
          </a:p>
          <a:p>
            <a:pPr>
              <a:lnSpc>
                <a:spcPct val="150000"/>
              </a:lnSpc>
            </a:pPr>
            <a:r>
              <a:rPr lang="zh-CN" altLang="en-US" dirty="0">
                <a:latin typeface="Microsoft YaHei Light" panose="020B0502040204020203" pitchFamily="34" charset="-122"/>
                <a:ea typeface="Microsoft YaHei Light" panose="020B0502040204020203" pitchFamily="34" charset="-122"/>
              </a:rPr>
              <a:t>两段锁协议</a:t>
            </a:r>
          </a:p>
          <a:p>
            <a:pPr>
              <a:lnSpc>
                <a:spcPct val="150000"/>
              </a:lnSpc>
              <a:buFont typeface="Wingdings" panose="05000000000000000000" pitchFamily="2" charset="2"/>
              <a:buNone/>
            </a:pPr>
            <a:r>
              <a:rPr lang="zh-CN" altLang="en-US" sz="2400" dirty="0">
                <a:latin typeface="Microsoft YaHei Light" panose="020B0502040204020203" pitchFamily="34" charset="-122"/>
                <a:ea typeface="Microsoft YaHei Light" panose="020B0502040204020203" pitchFamily="34" charset="-122"/>
              </a:rPr>
              <a:t>     指所有事务必须分两个阶段对数据项加锁和解锁</a:t>
            </a:r>
            <a:r>
              <a:rPr lang="zh-CN" altLang="en-US" dirty="0">
                <a:latin typeface="Microsoft YaHei Light" panose="020B0502040204020203" pitchFamily="34" charset="-122"/>
                <a:ea typeface="Microsoft YaHei Light" panose="020B0502040204020203" pitchFamily="34" charset="-122"/>
              </a:rPr>
              <a:t> </a:t>
            </a:r>
          </a:p>
          <a:p>
            <a:pPr lvl="1">
              <a:lnSpc>
                <a:spcPct val="150000"/>
              </a:lnSpc>
            </a:pPr>
            <a:r>
              <a:rPr lang="zh-CN" altLang="en-US" dirty="0">
                <a:latin typeface="Microsoft YaHei Light" panose="020B0502040204020203" pitchFamily="34" charset="-122"/>
                <a:ea typeface="Microsoft YaHei Light" panose="020B0502040204020203" pitchFamily="34" charset="-122"/>
              </a:rPr>
              <a:t>在对任何数据进行读、写操作之前，事务首先要获得对该数据的封锁</a:t>
            </a:r>
          </a:p>
          <a:p>
            <a:pPr lvl="1">
              <a:lnSpc>
                <a:spcPct val="150000"/>
              </a:lnSpc>
            </a:pPr>
            <a:r>
              <a:rPr lang="zh-CN" altLang="en-US" dirty="0">
                <a:latin typeface="Microsoft YaHei Light" panose="020B0502040204020203" pitchFamily="34" charset="-122"/>
                <a:ea typeface="Microsoft YaHei Light" panose="020B0502040204020203" pitchFamily="34" charset="-122"/>
              </a:rPr>
              <a:t> 在释放一个封锁之后，事务不再申请和获得任何其他封锁</a:t>
            </a:r>
          </a:p>
        </p:txBody>
      </p:sp>
      <p:sp>
        <p:nvSpPr>
          <p:cNvPr id="7" name="文本框 6">
            <a:extLst>
              <a:ext uri="{FF2B5EF4-FFF2-40B4-BE49-F238E27FC236}">
                <a16:creationId xmlns:a16="http://schemas.microsoft.com/office/drawing/2014/main" id="{1CC24CAE-AD5B-4202-A67A-F750170B4904}"/>
              </a:ext>
            </a:extLst>
          </p:cNvPr>
          <p:cNvSpPr txBox="1"/>
          <p:nvPr/>
        </p:nvSpPr>
        <p:spPr>
          <a:xfrm>
            <a:off x="203652" y="108254"/>
            <a:ext cx="4192857"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13.5 </a:t>
            </a:r>
            <a:r>
              <a:rPr lang="zh-CN" altLang="en-US" sz="2800" b="1" dirty="0">
                <a:latin typeface="微软雅黑 Light" panose="020B0502040204020203" pitchFamily="34" charset="-122"/>
                <a:ea typeface="微软雅黑 Light" panose="020B0502040204020203" pitchFamily="34" charset="-122"/>
              </a:rPr>
              <a:t>两段锁协议</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83173288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3B5B04A-622B-4A2E-953A-7A6C424E41DE}"/>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E47F7858-BC23-4BA3-88C4-1BD3702F5A31}"/>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7" name="Rectangle 3">
            <a:extLst>
              <a:ext uri="{FF2B5EF4-FFF2-40B4-BE49-F238E27FC236}">
                <a16:creationId xmlns:a16="http://schemas.microsoft.com/office/drawing/2014/main" id="{E829C8AC-2AC7-4EAA-93DC-FD6869ED92B6}"/>
              </a:ext>
            </a:extLst>
          </p:cNvPr>
          <p:cNvSpPr txBox="1">
            <a:spLocks noChangeArrowheads="1"/>
          </p:cNvSpPr>
          <p:nvPr/>
        </p:nvSpPr>
        <p:spPr>
          <a:xfrm>
            <a:off x="611188" y="1125538"/>
            <a:ext cx="11250434" cy="492356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pitchFamily="2" charset="2"/>
              <a:buChar char="Ø"/>
            </a:pPr>
            <a:r>
              <a:rPr lang="en-US" altLang="zh-CN" sz="2400" dirty="0">
                <a:latin typeface="Microsoft YaHei Light" panose="020B0502040204020203" pitchFamily="34" charset="-122"/>
                <a:ea typeface="Microsoft YaHei Light" panose="020B0502040204020203" pitchFamily="34" charset="-122"/>
              </a:rPr>
              <a:t>“</a:t>
            </a:r>
            <a:r>
              <a:rPr lang="zh-CN" altLang="en-US" sz="2400" dirty="0">
                <a:latin typeface="Microsoft YaHei Light" panose="020B0502040204020203" pitchFamily="34" charset="-122"/>
                <a:ea typeface="Microsoft YaHei Light" panose="020B0502040204020203" pitchFamily="34" charset="-122"/>
              </a:rPr>
              <a:t>两段”锁的含义</a:t>
            </a:r>
          </a:p>
          <a:p>
            <a:pPr lvl="1">
              <a:lnSpc>
                <a:spcPct val="150000"/>
              </a:lnSpc>
              <a:buFont typeface="Wingdings" panose="05000000000000000000" pitchFamily="2" charset="2"/>
              <a:buNone/>
            </a:pPr>
            <a:r>
              <a:rPr lang="zh-CN" altLang="en-US" dirty="0">
                <a:latin typeface="Microsoft YaHei Light" panose="020B0502040204020203" pitchFamily="34" charset="-122"/>
                <a:ea typeface="Microsoft YaHei Light" panose="020B0502040204020203" pitchFamily="34" charset="-122"/>
              </a:rPr>
              <a:t>事务分为两个阶段</a:t>
            </a:r>
          </a:p>
          <a:p>
            <a:pPr lvl="1">
              <a:lnSpc>
                <a:spcPct val="150000"/>
              </a:lnSpc>
            </a:pPr>
            <a:r>
              <a:rPr lang="zh-CN" altLang="en-US" dirty="0">
                <a:latin typeface="Microsoft YaHei Light" panose="020B0502040204020203" pitchFamily="34" charset="-122"/>
                <a:ea typeface="Microsoft YaHei Light" panose="020B0502040204020203" pitchFamily="34" charset="-122"/>
              </a:rPr>
              <a:t> 第一阶段是获得封锁，也称为扩展阶段</a:t>
            </a:r>
          </a:p>
          <a:p>
            <a:pPr marL="914400" lvl="2" indent="0">
              <a:lnSpc>
                <a:spcPct val="150000"/>
              </a:lnSpc>
              <a:buSzPct val="87000"/>
              <a:buNone/>
            </a:pPr>
            <a:r>
              <a:rPr lang="zh-CN" altLang="en-US" sz="2400" dirty="0">
                <a:latin typeface="Microsoft YaHei Light" panose="020B0502040204020203" pitchFamily="34" charset="-122"/>
                <a:ea typeface="Microsoft YaHei Light" panose="020B0502040204020203" pitchFamily="34" charset="-122"/>
              </a:rPr>
              <a:t> 事务可以申请获得任何数据项上的任何类型的锁，但是不能释放任何锁 </a:t>
            </a:r>
          </a:p>
          <a:p>
            <a:pPr lvl="1">
              <a:lnSpc>
                <a:spcPct val="150000"/>
              </a:lnSpc>
            </a:pPr>
            <a:r>
              <a:rPr lang="zh-CN" altLang="en-US" dirty="0">
                <a:latin typeface="Microsoft YaHei Light" panose="020B0502040204020203" pitchFamily="34" charset="-122"/>
                <a:ea typeface="Microsoft YaHei Light" panose="020B0502040204020203" pitchFamily="34" charset="-122"/>
              </a:rPr>
              <a:t> 第二阶段是释放封锁，也称为收缩阶段</a:t>
            </a:r>
          </a:p>
          <a:p>
            <a:pPr marL="914400" lvl="2" indent="0">
              <a:lnSpc>
                <a:spcPct val="150000"/>
              </a:lnSpc>
              <a:buSzPct val="87000"/>
              <a:buNone/>
            </a:pPr>
            <a:r>
              <a:rPr lang="zh-CN" altLang="en-US" sz="2400" dirty="0">
                <a:latin typeface="Microsoft YaHei Light" panose="020B0502040204020203" pitchFamily="34" charset="-122"/>
                <a:ea typeface="Microsoft YaHei Light" panose="020B0502040204020203" pitchFamily="34" charset="-122"/>
              </a:rPr>
              <a:t> 事务可以释放任何数据项上的任何类型的锁，但是不能再申请任何锁 </a:t>
            </a:r>
          </a:p>
        </p:txBody>
      </p:sp>
      <p:sp>
        <p:nvSpPr>
          <p:cNvPr id="6" name="文本框 5">
            <a:extLst>
              <a:ext uri="{FF2B5EF4-FFF2-40B4-BE49-F238E27FC236}">
                <a16:creationId xmlns:a16="http://schemas.microsoft.com/office/drawing/2014/main" id="{EA99BF70-8358-4B12-8D0F-DD2D0F7B21EC}"/>
              </a:ext>
            </a:extLst>
          </p:cNvPr>
          <p:cNvSpPr txBox="1"/>
          <p:nvPr/>
        </p:nvSpPr>
        <p:spPr>
          <a:xfrm>
            <a:off x="203652" y="108254"/>
            <a:ext cx="4192857"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13.5 </a:t>
            </a:r>
            <a:r>
              <a:rPr lang="zh-CN" altLang="en-US" sz="2800" b="1" dirty="0">
                <a:latin typeface="微软雅黑 Light" panose="020B0502040204020203" pitchFamily="34" charset="-122"/>
                <a:ea typeface="微软雅黑 Light" panose="020B0502040204020203" pitchFamily="34" charset="-122"/>
              </a:rPr>
              <a:t>两段锁协议</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410817898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3B5B04A-622B-4A2E-953A-7A6C424E41DE}"/>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E47F7858-BC23-4BA3-88C4-1BD3702F5A31}"/>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7" name="Rectangle 3">
            <a:extLst>
              <a:ext uri="{FF2B5EF4-FFF2-40B4-BE49-F238E27FC236}">
                <a16:creationId xmlns:a16="http://schemas.microsoft.com/office/drawing/2014/main" id="{F6F98F1A-A638-433B-BD38-B46C12A7405F}"/>
              </a:ext>
            </a:extLst>
          </p:cNvPr>
          <p:cNvSpPr txBox="1">
            <a:spLocks noChangeArrowheads="1"/>
          </p:cNvSpPr>
          <p:nvPr/>
        </p:nvSpPr>
        <p:spPr>
          <a:xfrm>
            <a:off x="684212" y="1268413"/>
            <a:ext cx="11145438" cy="41148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60000"/>
              </a:lnSpc>
              <a:buFont typeface="Wingdings" panose="05000000000000000000" pitchFamily="2" charset="2"/>
              <a:buNone/>
            </a:pPr>
            <a:r>
              <a:rPr lang="zh-CN" altLang="en-US" sz="2400" dirty="0">
                <a:latin typeface="Microsoft YaHei Light" panose="020B0502040204020203" pitchFamily="34" charset="-122"/>
                <a:ea typeface="Microsoft YaHei Light" panose="020B0502040204020203" pitchFamily="34" charset="-122"/>
              </a:rPr>
              <a:t>例</a:t>
            </a:r>
          </a:p>
          <a:p>
            <a:pPr>
              <a:lnSpc>
                <a:spcPct val="160000"/>
              </a:lnSpc>
              <a:buFont typeface="Wingdings" panose="05000000000000000000" pitchFamily="2" charset="2"/>
              <a:buNone/>
            </a:pPr>
            <a:r>
              <a:rPr lang="zh-CN" altLang="en-US" sz="2400" dirty="0">
                <a:latin typeface="Microsoft YaHei Light" panose="020B0502040204020203" pitchFamily="34" charset="-122"/>
                <a:ea typeface="Microsoft YaHei Light" panose="020B0502040204020203" pitchFamily="34" charset="-122"/>
              </a:rPr>
              <a:t>事务</a:t>
            </a:r>
            <a:r>
              <a:rPr lang="en-US" altLang="zh-CN" sz="2400" dirty="0" err="1">
                <a:latin typeface="Microsoft YaHei Light" panose="020B0502040204020203" pitchFamily="34" charset="-122"/>
                <a:ea typeface="Microsoft YaHei Light" panose="020B0502040204020203" pitchFamily="34" charset="-122"/>
              </a:rPr>
              <a:t>T</a:t>
            </a:r>
            <a:r>
              <a:rPr lang="en-US" altLang="zh-CN" sz="2400" i="1" baseline="-25000" dirty="0" err="1">
                <a:latin typeface="Microsoft YaHei Light" panose="020B0502040204020203" pitchFamily="34" charset="-122"/>
                <a:ea typeface="Microsoft YaHei Light" panose="020B0502040204020203" pitchFamily="34" charset="-122"/>
              </a:rPr>
              <a:t>i</a:t>
            </a:r>
            <a:r>
              <a:rPr lang="en-US" altLang="zh-CN" sz="2400" i="1" baseline="-250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遵守两段锁协议，其封锁序列是 ：</a:t>
            </a:r>
          </a:p>
          <a:p>
            <a:pPr>
              <a:lnSpc>
                <a:spcPct val="160000"/>
              </a:lnSpc>
              <a:buFont typeface="Wingdings" panose="05000000000000000000" pitchFamily="2" charset="2"/>
              <a:buNone/>
            </a:pPr>
            <a:r>
              <a:rPr lang="en-US" altLang="zh-CN" sz="2400" dirty="0" err="1">
                <a:latin typeface="Microsoft YaHei Light" panose="020B0502040204020203" pitchFamily="34" charset="-122"/>
                <a:ea typeface="Microsoft YaHei Light" panose="020B0502040204020203" pitchFamily="34" charset="-122"/>
              </a:rPr>
              <a:t>Slock</a:t>
            </a:r>
            <a:r>
              <a:rPr lang="en-US" altLang="zh-CN" sz="2400" dirty="0">
                <a:latin typeface="Microsoft YaHei Light" panose="020B0502040204020203" pitchFamily="34" charset="-122"/>
                <a:ea typeface="Microsoft YaHei Light" panose="020B0502040204020203" pitchFamily="34" charset="-122"/>
              </a:rPr>
              <a:t> A    </a:t>
            </a:r>
            <a:r>
              <a:rPr lang="en-US" altLang="zh-CN" sz="2400" dirty="0" err="1">
                <a:latin typeface="Microsoft YaHei Light" panose="020B0502040204020203" pitchFamily="34" charset="-122"/>
                <a:ea typeface="Microsoft YaHei Light" panose="020B0502040204020203" pitchFamily="34" charset="-122"/>
              </a:rPr>
              <a:t>Slock</a:t>
            </a:r>
            <a:r>
              <a:rPr lang="en-US" altLang="zh-CN" sz="2400" dirty="0">
                <a:latin typeface="Microsoft YaHei Light" panose="020B0502040204020203" pitchFamily="34" charset="-122"/>
                <a:ea typeface="Microsoft YaHei Light" panose="020B0502040204020203" pitchFamily="34" charset="-122"/>
              </a:rPr>
              <a:t> B    </a:t>
            </a:r>
            <a:r>
              <a:rPr lang="en-US" altLang="zh-CN" sz="2400" dirty="0" err="1">
                <a:latin typeface="Microsoft YaHei Light" panose="020B0502040204020203" pitchFamily="34" charset="-122"/>
                <a:ea typeface="Microsoft YaHei Light" panose="020B0502040204020203" pitchFamily="34" charset="-122"/>
              </a:rPr>
              <a:t>Xlock</a:t>
            </a:r>
            <a:r>
              <a:rPr lang="en-US" altLang="zh-CN" sz="2400" dirty="0">
                <a:latin typeface="Microsoft YaHei Light" panose="020B0502040204020203" pitchFamily="34" charset="-122"/>
                <a:ea typeface="Microsoft YaHei Light" panose="020B0502040204020203" pitchFamily="34" charset="-122"/>
              </a:rPr>
              <a:t> C     Unlock B    Unlock A   Unlock C</a:t>
            </a:r>
            <a:r>
              <a:rPr lang="zh-CN" altLang="en-US" sz="2400" dirty="0">
                <a:latin typeface="Microsoft YaHei Light" panose="020B0502040204020203" pitchFamily="34" charset="-122"/>
                <a:ea typeface="Microsoft YaHei Light" panose="020B0502040204020203" pitchFamily="34" charset="-122"/>
              </a:rPr>
              <a:t>；</a:t>
            </a:r>
          </a:p>
          <a:p>
            <a:pPr>
              <a:lnSpc>
                <a:spcPct val="160000"/>
              </a:lnSpc>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扩展阶段	       →</a:t>
            </a:r>
            <a:r>
              <a:rPr lang="en-US" altLang="zh-CN" sz="2400" dirty="0">
                <a:latin typeface="Microsoft YaHei Light" panose="020B0502040204020203" pitchFamily="34" charset="-122"/>
                <a:ea typeface="Microsoft YaHei Light" panose="020B0502040204020203" pitchFamily="34" charset="-122"/>
              </a:rPr>
              <a:t>|     |←	         </a:t>
            </a:r>
            <a:r>
              <a:rPr lang="zh-CN" altLang="en-US" sz="2400" dirty="0">
                <a:latin typeface="Microsoft YaHei Light" panose="020B0502040204020203" pitchFamily="34" charset="-122"/>
                <a:ea typeface="Microsoft YaHei Light" panose="020B0502040204020203" pitchFamily="34" charset="-122"/>
              </a:rPr>
              <a:t>收缩阶段                  →</a:t>
            </a:r>
            <a:r>
              <a:rPr lang="en-US" altLang="zh-CN" sz="2400" dirty="0">
                <a:latin typeface="Microsoft YaHei Light" panose="020B0502040204020203" pitchFamily="34" charset="-122"/>
                <a:ea typeface="Microsoft YaHei Light" panose="020B0502040204020203" pitchFamily="34" charset="-122"/>
              </a:rPr>
              <a:t>|</a:t>
            </a:r>
          </a:p>
          <a:p>
            <a:pPr>
              <a:lnSpc>
                <a:spcPct val="160000"/>
              </a:lnSpc>
              <a:buFont typeface="Wingdings" panose="05000000000000000000" pitchFamily="2" charset="2"/>
              <a:buNone/>
            </a:pPr>
            <a:r>
              <a:rPr lang="zh-CN" altLang="en-US" sz="2400" dirty="0">
                <a:latin typeface="Microsoft YaHei Light" panose="020B0502040204020203" pitchFamily="34" charset="-122"/>
                <a:ea typeface="Microsoft YaHei Light" panose="020B0502040204020203" pitchFamily="34" charset="-122"/>
              </a:rPr>
              <a:t>事务</a:t>
            </a:r>
            <a:r>
              <a:rPr lang="en-US" altLang="zh-CN" sz="2400" dirty="0" err="1">
                <a:latin typeface="Microsoft YaHei Light" panose="020B0502040204020203" pitchFamily="34" charset="-122"/>
                <a:ea typeface="Microsoft YaHei Light" panose="020B0502040204020203" pitchFamily="34" charset="-122"/>
              </a:rPr>
              <a:t>T</a:t>
            </a:r>
            <a:r>
              <a:rPr lang="en-US" altLang="zh-CN" sz="2400" i="1" baseline="-25000" dirty="0" err="1">
                <a:latin typeface="Microsoft YaHei Light" panose="020B0502040204020203" pitchFamily="34" charset="-122"/>
                <a:ea typeface="Microsoft YaHei Light" panose="020B0502040204020203" pitchFamily="34" charset="-122"/>
              </a:rPr>
              <a:t>j</a:t>
            </a:r>
            <a:r>
              <a:rPr lang="en-US" altLang="zh-CN" sz="2400" i="1" baseline="-250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不遵守两段锁协议，其封锁序列是： </a:t>
            </a:r>
          </a:p>
          <a:p>
            <a:pPr>
              <a:lnSpc>
                <a:spcPct val="160000"/>
              </a:lnSpc>
              <a:buFont typeface="Wingdings" panose="05000000000000000000" pitchFamily="2" charset="2"/>
              <a:buNone/>
            </a:pPr>
            <a:r>
              <a:rPr lang="en-US" altLang="zh-CN" sz="2400" dirty="0" err="1">
                <a:latin typeface="Microsoft YaHei Light" panose="020B0502040204020203" pitchFamily="34" charset="-122"/>
                <a:ea typeface="Microsoft YaHei Light" panose="020B0502040204020203" pitchFamily="34" charset="-122"/>
              </a:rPr>
              <a:t>Slock</a:t>
            </a:r>
            <a:r>
              <a:rPr lang="en-US" altLang="zh-CN" sz="2400" dirty="0">
                <a:latin typeface="Microsoft YaHei Light" panose="020B0502040204020203" pitchFamily="34" charset="-122"/>
                <a:ea typeface="Microsoft YaHei Light" panose="020B0502040204020203" pitchFamily="34" charset="-122"/>
              </a:rPr>
              <a:t> A    Unlock A    </a:t>
            </a:r>
            <a:r>
              <a:rPr lang="en-US" altLang="zh-CN" sz="2400" dirty="0" err="1">
                <a:latin typeface="Microsoft YaHei Light" panose="020B0502040204020203" pitchFamily="34" charset="-122"/>
                <a:ea typeface="Microsoft YaHei Light" panose="020B0502040204020203" pitchFamily="34" charset="-122"/>
              </a:rPr>
              <a:t>Slock</a:t>
            </a:r>
            <a:r>
              <a:rPr lang="en-US" altLang="zh-CN" sz="2400" dirty="0">
                <a:latin typeface="Microsoft YaHei Light" panose="020B0502040204020203" pitchFamily="34" charset="-122"/>
                <a:ea typeface="Microsoft YaHei Light" panose="020B0502040204020203" pitchFamily="34" charset="-122"/>
              </a:rPr>
              <a:t> B    </a:t>
            </a:r>
            <a:r>
              <a:rPr lang="en-US" altLang="zh-CN" sz="2400" dirty="0" err="1">
                <a:latin typeface="Microsoft YaHei Light" panose="020B0502040204020203" pitchFamily="34" charset="-122"/>
                <a:ea typeface="Microsoft YaHei Light" panose="020B0502040204020203" pitchFamily="34" charset="-122"/>
              </a:rPr>
              <a:t>Xlock</a:t>
            </a:r>
            <a:r>
              <a:rPr lang="en-US" altLang="zh-CN" sz="2400" dirty="0">
                <a:latin typeface="Microsoft YaHei Light" panose="020B0502040204020203" pitchFamily="34" charset="-122"/>
                <a:ea typeface="Microsoft YaHei Light" panose="020B0502040204020203" pitchFamily="34" charset="-122"/>
              </a:rPr>
              <a:t> C    Unlock C    Unlock B</a:t>
            </a:r>
            <a:r>
              <a:rPr lang="zh-CN" altLang="en-US" sz="2400" dirty="0">
                <a:latin typeface="Microsoft YaHei Light" panose="020B0502040204020203" pitchFamily="34" charset="-122"/>
                <a:ea typeface="Microsoft YaHei Light" panose="020B0502040204020203" pitchFamily="34" charset="-122"/>
              </a:rPr>
              <a:t>；</a:t>
            </a:r>
          </a:p>
        </p:txBody>
      </p:sp>
      <p:sp>
        <p:nvSpPr>
          <p:cNvPr id="6" name="文本框 5">
            <a:extLst>
              <a:ext uri="{FF2B5EF4-FFF2-40B4-BE49-F238E27FC236}">
                <a16:creationId xmlns:a16="http://schemas.microsoft.com/office/drawing/2014/main" id="{2A3B06F9-61A1-4C45-A02B-D82535C4CACE}"/>
              </a:ext>
            </a:extLst>
          </p:cNvPr>
          <p:cNvSpPr txBox="1"/>
          <p:nvPr/>
        </p:nvSpPr>
        <p:spPr>
          <a:xfrm>
            <a:off x="203652" y="108254"/>
            <a:ext cx="4192857"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13.5 </a:t>
            </a:r>
            <a:r>
              <a:rPr lang="zh-CN" altLang="en-US" sz="2800" b="1" dirty="0">
                <a:latin typeface="微软雅黑 Light" panose="020B0502040204020203" pitchFamily="34" charset="-122"/>
                <a:ea typeface="微软雅黑 Light" panose="020B0502040204020203" pitchFamily="34" charset="-122"/>
              </a:rPr>
              <a:t>两段锁协议</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407332119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3B5B04A-622B-4A2E-953A-7A6C424E41DE}"/>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E47F7858-BC23-4BA3-88C4-1BD3702F5A31}"/>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graphicFrame>
        <p:nvGraphicFramePr>
          <p:cNvPr id="8" name="Group 3">
            <a:extLst>
              <a:ext uri="{FF2B5EF4-FFF2-40B4-BE49-F238E27FC236}">
                <a16:creationId xmlns:a16="http://schemas.microsoft.com/office/drawing/2014/main" id="{2184859A-24A5-4206-860A-0B85159D19DC}"/>
              </a:ext>
            </a:extLst>
          </p:cNvPr>
          <p:cNvGraphicFramePr>
            <a:graphicFrameLocks/>
          </p:cNvGraphicFramePr>
          <p:nvPr>
            <p:extLst>
              <p:ext uri="{D42A27DB-BD31-4B8C-83A1-F6EECF244321}">
                <p14:modId xmlns:p14="http://schemas.microsoft.com/office/powerpoint/2010/main" val="3484657129"/>
              </p:ext>
            </p:extLst>
          </p:nvPr>
        </p:nvGraphicFramePr>
        <p:xfrm>
          <a:off x="395288" y="836613"/>
          <a:ext cx="4762500" cy="5399269"/>
        </p:xfrm>
        <a:graphic>
          <a:graphicData uri="http://schemas.openxmlformats.org/drawingml/2006/table">
            <a:tbl>
              <a:tblPr>
                <a:tableStyleId>{17292A2E-F333-43FB-9621-5CBBE7FDCDCB}</a:tableStyleId>
              </a:tblPr>
              <a:tblGrid>
                <a:gridCol w="2647950">
                  <a:extLst>
                    <a:ext uri="{9D8B030D-6E8A-4147-A177-3AD203B41FA5}">
                      <a16:colId xmlns:a16="http://schemas.microsoft.com/office/drawing/2014/main" val="20000"/>
                    </a:ext>
                  </a:extLst>
                </a:gridCol>
                <a:gridCol w="2114550">
                  <a:extLst>
                    <a:ext uri="{9D8B030D-6E8A-4147-A177-3AD203B41FA5}">
                      <a16:colId xmlns:a16="http://schemas.microsoft.com/office/drawing/2014/main" val="20001"/>
                    </a:ext>
                  </a:extLst>
                </a:gridCol>
              </a:tblGrid>
              <a:tr h="310024">
                <a:tc>
                  <a:txBody>
                    <a:bodyPr/>
                    <a:lstStyle/>
                    <a:p>
                      <a:pPr marL="342900" marR="0" lvl="0" indent="-342900" algn="ctr" defTabSz="914400" rtl="0" eaLnBrk="1" fontAlgn="base" latinLnBrk="0" hangingPunct="1">
                        <a:lnSpc>
                          <a:spcPts val="1300"/>
                        </a:lnSpc>
                        <a:spcBef>
                          <a:spcPct val="0"/>
                        </a:spcBef>
                        <a:spcAft>
                          <a:spcPct val="0"/>
                        </a:spcAft>
                        <a:buClrTx/>
                        <a:buSzPct val="100000"/>
                        <a:buFont typeface="Arial" pitchFamily="34" charset="0"/>
                        <a:buNone/>
                        <a:tabLst/>
                      </a:pPr>
                      <a:r>
                        <a:rPr kumimoji="0" lang="zh-CN" altLang="en-US" sz="1600" b="1" u="none" strike="noStrike" cap="none" normalizeH="0" baseline="0" dirty="0">
                          <a:ln>
                            <a:noFill/>
                          </a:ln>
                          <a:effectLst/>
                        </a:rPr>
                        <a:t>事务</a:t>
                      </a:r>
                      <a:r>
                        <a:rPr kumimoji="0" lang="en-US" sz="1600" b="1" u="none" strike="noStrike" cap="none" normalizeH="0" baseline="0" dirty="0">
                          <a:ln>
                            <a:noFill/>
                          </a:ln>
                          <a:effectLst/>
                        </a:rPr>
                        <a:t>T</a:t>
                      </a:r>
                      <a:r>
                        <a:rPr kumimoji="0" lang="en-US" sz="1600" b="1" u="none" strike="noStrike" cap="none" normalizeH="0" baseline="-30000" dirty="0">
                          <a:ln>
                            <a:noFill/>
                          </a:ln>
                          <a:effectLst/>
                        </a:rPr>
                        <a:t>1</a:t>
                      </a:r>
                      <a:endParaRPr kumimoji="0" lang="en-US" sz="16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726" marB="45726" horzOverflow="overflow">
                    <a:lnL w="12700" cap="flat" cmpd="sng" algn="ctr">
                      <a:solidFill>
                        <a:srgbClr val="CCFFCC"/>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marL="342900" marR="0" lvl="0" indent="-342900" algn="ctr" defTabSz="914400" rtl="0" eaLnBrk="1" fontAlgn="base" latinLnBrk="0" hangingPunct="1">
                        <a:lnSpc>
                          <a:spcPts val="1300"/>
                        </a:lnSpc>
                        <a:spcBef>
                          <a:spcPct val="0"/>
                        </a:spcBef>
                        <a:spcAft>
                          <a:spcPct val="0"/>
                        </a:spcAft>
                        <a:buClrTx/>
                        <a:buSzPct val="100000"/>
                        <a:buFont typeface="Arial" pitchFamily="34" charset="0"/>
                        <a:buNone/>
                        <a:tabLst/>
                      </a:pPr>
                      <a:r>
                        <a:rPr kumimoji="0" lang="zh-CN" altLang="en-US" sz="1600" b="1" u="none" strike="noStrike" cap="none" normalizeH="0" baseline="0" dirty="0">
                          <a:ln>
                            <a:noFill/>
                          </a:ln>
                          <a:effectLst/>
                        </a:rPr>
                        <a:t>事务</a:t>
                      </a:r>
                      <a:r>
                        <a:rPr kumimoji="0" lang="en-US" sz="1600" b="1" u="none" strike="noStrike" cap="none" normalizeH="0" baseline="0" dirty="0">
                          <a:ln>
                            <a:noFill/>
                          </a:ln>
                          <a:effectLst/>
                        </a:rPr>
                        <a:t>T</a:t>
                      </a:r>
                      <a:r>
                        <a:rPr kumimoji="0" lang="en-US" sz="1600" b="1" u="none" strike="noStrike" cap="none" normalizeH="0" baseline="-30000" dirty="0">
                          <a:ln>
                            <a:noFill/>
                          </a:ln>
                          <a:effectLst/>
                        </a:rPr>
                        <a:t>2</a:t>
                      </a:r>
                      <a:endParaRPr kumimoji="0" lang="en-US" sz="16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0000"/>
                  </a:ext>
                </a:extLst>
              </a:tr>
              <a:tr h="264336">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tabLst/>
                      </a:pPr>
                      <a:r>
                        <a:rPr kumimoji="0" lang="en-US" sz="1600" b="1" u="none" strike="noStrike" cap="none" normalizeH="0" baseline="0" dirty="0" err="1">
                          <a:ln>
                            <a:noFill/>
                          </a:ln>
                          <a:effectLst/>
                        </a:rPr>
                        <a:t>Slock</a:t>
                      </a:r>
                      <a:r>
                        <a:rPr kumimoji="0" lang="en-US" sz="1600" b="1" u="none" strike="noStrike" cap="none" normalizeH="0" baseline="0" dirty="0">
                          <a:ln>
                            <a:noFill/>
                          </a:ln>
                          <a:effectLst/>
                        </a:rPr>
                        <a:t>  A</a:t>
                      </a:r>
                      <a:endParaRPr kumimoji="0" lang="en-US" sz="16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726" marB="45726" horzOverflow="overflow">
                    <a:lnL w="12700" cap="flat" cmpd="sng" algn="ctr">
                      <a:solidFill>
                        <a:srgbClr val="CCFFCC"/>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CCFFCC"/>
                      </a:solidFill>
                      <a:prstDash val="sysDot"/>
                      <a:round/>
                      <a:headEnd type="none" w="med" len="med"/>
                      <a:tailEnd type="none" w="med" len="med"/>
                    </a:lnB>
                    <a:solidFill>
                      <a:schemeClr val="accent4">
                        <a:lumMod val="40000"/>
                        <a:lumOff val="60000"/>
                      </a:schemeClr>
                    </a:solidFill>
                  </a:tcPr>
                </a:tc>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itchFamily="2" charset="2"/>
                        <a:buNone/>
                        <a:tabLst/>
                      </a:pPr>
                      <a:endParaRPr kumimoji="0" lang="zh-CN" altLang="zh-CN" sz="1600" b="1" i="0" u="none" strike="noStrike" cap="none" normalizeH="0" baseline="0" dirty="0">
                        <a:ln>
                          <a:noFill/>
                        </a:ln>
                        <a:solidFill>
                          <a:schemeClr val="tx1"/>
                        </a:solidFill>
                        <a:effectLst/>
                        <a:latin typeface="Arial" pitchFamily="34" charset="0"/>
                        <a:ea typeface="宋体"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CCFFCC"/>
                      </a:solidFill>
                      <a:prstDash val="sysDot"/>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0001"/>
                  </a:ext>
                </a:extLst>
              </a:tr>
              <a:tr h="264336">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tabLst/>
                      </a:pPr>
                      <a:r>
                        <a:rPr kumimoji="0" lang="en-US" sz="1600" b="1" u="none" strike="noStrike" cap="none" normalizeH="0" baseline="0" dirty="0">
                          <a:ln>
                            <a:noFill/>
                          </a:ln>
                          <a:effectLst/>
                        </a:rPr>
                        <a:t>R(A)=260</a:t>
                      </a:r>
                      <a:endParaRPr kumimoji="0" lang="en-US" sz="16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726" marB="45726" horzOverflow="overflow">
                    <a:lnL w="12700" cap="flat" cmpd="sng" algn="ctr">
                      <a:solidFill>
                        <a:srgbClr val="CCFFCC"/>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4">
                        <a:lumMod val="40000"/>
                        <a:lumOff val="60000"/>
                      </a:schemeClr>
                    </a:solidFill>
                  </a:tcPr>
                </a:tc>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itchFamily="2" charset="2"/>
                        <a:buNone/>
                        <a:tabLst/>
                      </a:pPr>
                      <a:endParaRPr kumimoji="0" lang="zh-CN" altLang="zh-CN" sz="1600" b="1" i="0" u="none" strike="noStrike" cap="none" normalizeH="0" baseline="0" dirty="0">
                        <a:ln>
                          <a:noFill/>
                        </a:ln>
                        <a:solidFill>
                          <a:schemeClr val="tx1"/>
                        </a:solidFill>
                        <a:effectLst/>
                        <a:latin typeface="Arial" pitchFamily="34" charset="0"/>
                        <a:ea typeface="宋体"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0002"/>
                  </a:ext>
                </a:extLst>
              </a:tr>
              <a:tr h="264336">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itchFamily="2" charset="2"/>
                        <a:buNone/>
                        <a:tabLst/>
                      </a:pPr>
                      <a:endParaRPr kumimoji="0" lang="zh-CN" altLang="zh-CN" sz="1600" b="1" i="0" u="none" strike="noStrike" cap="none" normalizeH="0" baseline="0" dirty="0">
                        <a:ln>
                          <a:noFill/>
                        </a:ln>
                        <a:solidFill>
                          <a:schemeClr val="tx1"/>
                        </a:solidFill>
                        <a:effectLst/>
                        <a:latin typeface="Arial" pitchFamily="34" charset="0"/>
                        <a:ea typeface="宋体" pitchFamily="2" charset="-122"/>
                      </a:endParaRPr>
                    </a:p>
                  </a:txBody>
                  <a:tcPr marT="45726" marB="45726" horzOverflow="overflow">
                    <a:lnL w="12700" cap="flat" cmpd="sng" algn="ctr">
                      <a:solidFill>
                        <a:srgbClr val="CCFFCC"/>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4">
                        <a:lumMod val="40000"/>
                        <a:lumOff val="60000"/>
                      </a:schemeClr>
                    </a:solidFill>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tabLst/>
                      </a:pPr>
                      <a:r>
                        <a:rPr kumimoji="0" lang="en-US" sz="1600" b="1" u="none" strike="noStrike" cap="none" normalizeH="0" baseline="0" dirty="0" err="1">
                          <a:ln>
                            <a:noFill/>
                          </a:ln>
                          <a:effectLst/>
                        </a:rPr>
                        <a:t>Slock</a:t>
                      </a:r>
                      <a:r>
                        <a:rPr kumimoji="0" lang="en-US" sz="1600" b="1" u="none" strike="noStrike" cap="none" normalizeH="0" baseline="0" dirty="0">
                          <a:ln>
                            <a:noFill/>
                          </a:ln>
                          <a:effectLst/>
                        </a:rPr>
                        <a:t>  C</a:t>
                      </a:r>
                      <a:endParaRPr kumimoji="0" lang="en-US" sz="16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0003"/>
                  </a:ext>
                </a:extLst>
              </a:tr>
              <a:tr h="264336">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itchFamily="2" charset="2"/>
                        <a:buNone/>
                        <a:tabLst/>
                      </a:pPr>
                      <a:endParaRPr kumimoji="0" lang="zh-CN" altLang="zh-CN" sz="1600" b="1" i="0" u="none" strike="noStrike" cap="none" normalizeH="0" baseline="0" dirty="0">
                        <a:ln>
                          <a:noFill/>
                        </a:ln>
                        <a:solidFill>
                          <a:schemeClr val="tx1"/>
                        </a:solidFill>
                        <a:effectLst/>
                        <a:latin typeface="Arial" pitchFamily="34" charset="0"/>
                        <a:ea typeface="宋体" pitchFamily="2" charset="-122"/>
                      </a:endParaRPr>
                    </a:p>
                  </a:txBody>
                  <a:tcPr marT="45726" marB="45726" horzOverflow="overflow">
                    <a:lnL w="12700" cap="flat" cmpd="sng" algn="ctr">
                      <a:solidFill>
                        <a:srgbClr val="CCFFCC"/>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4">
                        <a:lumMod val="40000"/>
                        <a:lumOff val="60000"/>
                      </a:schemeClr>
                    </a:solidFill>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tabLst/>
                      </a:pPr>
                      <a:r>
                        <a:rPr kumimoji="0" lang="en-US" sz="1600" b="1" u="none" strike="noStrike" cap="none" normalizeH="0" baseline="0" dirty="0">
                          <a:ln>
                            <a:noFill/>
                          </a:ln>
                          <a:effectLst/>
                        </a:rPr>
                        <a:t>R(C)=300</a:t>
                      </a:r>
                      <a:endParaRPr kumimoji="0" lang="en-US" sz="16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0004"/>
                  </a:ext>
                </a:extLst>
              </a:tr>
              <a:tr h="264336">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tabLst/>
                      </a:pPr>
                      <a:r>
                        <a:rPr kumimoji="0" lang="en-US" sz="1600" b="1" u="none" strike="noStrike" cap="none" normalizeH="0" baseline="0" dirty="0" err="1">
                          <a:ln>
                            <a:noFill/>
                          </a:ln>
                          <a:effectLst/>
                        </a:rPr>
                        <a:t>Xlock</a:t>
                      </a:r>
                      <a:r>
                        <a:rPr kumimoji="0" lang="en-US" sz="1600" b="1" u="none" strike="noStrike" cap="none" normalizeH="0" baseline="0" dirty="0">
                          <a:ln>
                            <a:noFill/>
                          </a:ln>
                          <a:effectLst/>
                        </a:rPr>
                        <a:t> A</a:t>
                      </a:r>
                      <a:endParaRPr kumimoji="0" lang="en-US" sz="16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726" marB="45726" horzOverflow="overflow">
                    <a:lnL w="12700" cap="flat" cmpd="sng" algn="ctr">
                      <a:solidFill>
                        <a:srgbClr val="CCFFCC"/>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4">
                        <a:lumMod val="40000"/>
                        <a:lumOff val="60000"/>
                      </a:schemeClr>
                    </a:solidFill>
                  </a:tcPr>
                </a:tc>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itchFamily="2" charset="2"/>
                        <a:buNone/>
                        <a:tabLst/>
                      </a:pPr>
                      <a:endParaRPr kumimoji="0" lang="zh-CN" altLang="zh-CN" sz="1600" b="1" i="0" u="none" strike="noStrike" cap="none" normalizeH="0" baseline="0" dirty="0">
                        <a:ln>
                          <a:noFill/>
                        </a:ln>
                        <a:solidFill>
                          <a:schemeClr val="tx1"/>
                        </a:solidFill>
                        <a:effectLst/>
                        <a:latin typeface="Arial" pitchFamily="34" charset="0"/>
                        <a:ea typeface="宋体"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0005"/>
                  </a:ext>
                </a:extLst>
              </a:tr>
              <a:tr h="264336">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tabLst/>
                      </a:pPr>
                      <a:r>
                        <a:rPr kumimoji="0" lang="en-US" sz="1600" b="1" u="none" strike="noStrike" cap="none" normalizeH="0" baseline="0" dirty="0">
                          <a:ln>
                            <a:noFill/>
                          </a:ln>
                          <a:effectLst/>
                        </a:rPr>
                        <a:t>W(A)=160</a:t>
                      </a:r>
                      <a:endParaRPr kumimoji="0" lang="en-US" sz="16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726" marB="45726" horzOverflow="overflow">
                    <a:lnL w="12700" cap="flat" cmpd="sng" algn="ctr">
                      <a:solidFill>
                        <a:srgbClr val="CCFFCC"/>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4">
                        <a:lumMod val="40000"/>
                        <a:lumOff val="60000"/>
                      </a:schemeClr>
                    </a:solidFill>
                  </a:tcPr>
                </a:tc>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itchFamily="2" charset="2"/>
                        <a:buNone/>
                        <a:tabLst/>
                      </a:pPr>
                      <a:endParaRPr kumimoji="0" lang="zh-CN" altLang="zh-CN" sz="1600" b="1" i="0" u="none" strike="noStrike" cap="none" normalizeH="0" baseline="0" dirty="0">
                        <a:ln>
                          <a:noFill/>
                        </a:ln>
                        <a:solidFill>
                          <a:schemeClr val="tx1"/>
                        </a:solidFill>
                        <a:effectLst/>
                        <a:latin typeface="Arial" pitchFamily="34" charset="0"/>
                        <a:ea typeface="宋体"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0006"/>
                  </a:ext>
                </a:extLst>
              </a:tr>
              <a:tr h="264336">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itchFamily="2" charset="2"/>
                        <a:buNone/>
                        <a:tabLst/>
                      </a:pPr>
                      <a:endParaRPr kumimoji="0" lang="zh-CN" altLang="zh-CN" sz="1600" b="1" i="0" u="none" strike="noStrike" cap="none" normalizeH="0" baseline="0" dirty="0">
                        <a:ln>
                          <a:noFill/>
                        </a:ln>
                        <a:solidFill>
                          <a:schemeClr val="tx1"/>
                        </a:solidFill>
                        <a:effectLst/>
                        <a:latin typeface="Arial" pitchFamily="34" charset="0"/>
                        <a:ea typeface="宋体" pitchFamily="2" charset="-122"/>
                      </a:endParaRPr>
                    </a:p>
                  </a:txBody>
                  <a:tcPr marT="45726" marB="45726" horzOverflow="overflow">
                    <a:lnL w="12700" cap="flat" cmpd="sng" algn="ctr">
                      <a:solidFill>
                        <a:srgbClr val="CCFFCC"/>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4">
                        <a:lumMod val="40000"/>
                        <a:lumOff val="60000"/>
                      </a:schemeClr>
                    </a:solidFill>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tabLst/>
                      </a:pPr>
                      <a:r>
                        <a:rPr kumimoji="0" lang="en-US" sz="1600" b="1" u="none" strike="noStrike" cap="none" normalizeH="0" baseline="0" dirty="0" err="1">
                          <a:ln>
                            <a:noFill/>
                          </a:ln>
                          <a:effectLst/>
                        </a:rPr>
                        <a:t>Xlock</a:t>
                      </a:r>
                      <a:r>
                        <a:rPr kumimoji="0" lang="en-US" sz="1600" b="1" u="none" strike="noStrike" cap="none" normalizeH="0" baseline="0" dirty="0">
                          <a:ln>
                            <a:noFill/>
                          </a:ln>
                          <a:effectLst/>
                        </a:rPr>
                        <a:t>  C</a:t>
                      </a:r>
                      <a:endParaRPr kumimoji="0" lang="en-US" sz="16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0007"/>
                  </a:ext>
                </a:extLst>
              </a:tr>
              <a:tr h="264336">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itchFamily="2" charset="2"/>
                        <a:buNone/>
                        <a:tabLst/>
                      </a:pPr>
                      <a:endParaRPr kumimoji="0" lang="zh-CN" altLang="zh-CN" sz="1600" b="1" i="0" u="none" strike="noStrike" cap="none" normalizeH="0" baseline="0" dirty="0">
                        <a:ln>
                          <a:noFill/>
                        </a:ln>
                        <a:solidFill>
                          <a:schemeClr val="tx1"/>
                        </a:solidFill>
                        <a:effectLst/>
                        <a:latin typeface="Arial" pitchFamily="34" charset="0"/>
                        <a:ea typeface="宋体" pitchFamily="2" charset="-122"/>
                      </a:endParaRPr>
                    </a:p>
                  </a:txBody>
                  <a:tcPr marT="45726" marB="45726" horzOverflow="overflow">
                    <a:lnL w="12700" cap="flat" cmpd="sng" algn="ctr">
                      <a:solidFill>
                        <a:srgbClr val="CCFFCC"/>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4">
                        <a:lumMod val="40000"/>
                        <a:lumOff val="60000"/>
                      </a:schemeClr>
                    </a:solidFill>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tabLst/>
                      </a:pPr>
                      <a:r>
                        <a:rPr kumimoji="0" lang="en-US" sz="1600" b="1" u="none" strike="noStrike" cap="none" normalizeH="0" baseline="0" dirty="0">
                          <a:ln>
                            <a:noFill/>
                          </a:ln>
                          <a:effectLst/>
                        </a:rPr>
                        <a:t>W(C)=250</a:t>
                      </a:r>
                      <a:endParaRPr kumimoji="0" lang="en-US" sz="16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0008"/>
                  </a:ext>
                </a:extLst>
              </a:tr>
              <a:tr h="264336">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itchFamily="2" charset="2"/>
                        <a:buNone/>
                        <a:tabLst/>
                      </a:pPr>
                      <a:endParaRPr kumimoji="0" lang="zh-CN" altLang="zh-CN" sz="1600" b="1" i="0" u="none" strike="noStrike" cap="none" normalizeH="0" baseline="0" dirty="0">
                        <a:ln>
                          <a:noFill/>
                        </a:ln>
                        <a:solidFill>
                          <a:schemeClr val="tx1"/>
                        </a:solidFill>
                        <a:effectLst/>
                        <a:latin typeface="Arial" pitchFamily="34" charset="0"/>
                        <a:ea typeface="宋体" pitchFamily="2" charset="-122"/>
                      </a:endParaRPr>
                    </a:p>
                  </a:txBody>
                  <a:tcPr marT="45726" marB="45726" horzOverflow="overflow">
                    <a:lnL w="12700" cap="flat" cmpd="sng" algn="ctr">
                      <a:solidFill>
                        <a:srgbClr val="CCFFCC"/>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4">
                        <a:lumMod val="40000"/>
                        <a:lumOff val="60000"/>
                      </a:schemeClr>
                    </a:solidFill>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tabLst/>
                      </a:pPr>
                      <a:r>
                        <a:rPr kumimoji="0" lang="en-US" sz="1600" b="1" u="none" strike="noStrike" cap="none" normalizeH="0" baseline="0" dirty="0" err="1">
                          <a:ln>
                            <a:noFill/>
                          </a:ln>
                          <a:effectLst/>
                        </a:rPr>
                        <a:t>Slock</a:t>
                      </a:r>
                      <a:r>
                        <a:rPr kumimoji="0" lang="en-US" sz="1600" b="1" u="none" strike="noStrike" cap="none" normalizeH="0" baseline="0" dirty="0">
                          <a:ln>
                            <a:noFill/>
                          </a:ln>
                          <a:effectLst/>
                        </a:rPr>
                        <a:t>  A</a:t>
                      </a:r>
                      <a:endParaRPr kumimoji="0" lang="en-US" sz="16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0009"/>
                  </a:ext>
                </a:extLst>
              </a:tr>
              <a:tr h="264336">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tabLst/>
                      </a:pPr>
                      <a:r>
                        <a:rPr kumimoji="0" lang="en-US" sz="1600" b="1" u="none" strike="noStrike" cap="none" normalizeH="0" baseline="0" dirty="0" err="1">
                          <a:ln>
                            <a:noFill/>
                          </a:ln>
                          <a:effectLst/>
                        </a:rPr>
                        <a:t>Slock</a:t>
                      </a:r>
                      <a:r>
                        <a:rPr kumimoji="0" lang="en-US" sz="1600" b="1" u="none" strike="noStrike" cap="none" normalizeH="0" baseline="0" dirty="0">
                          <a:ln>
                            <a:noFill/>
                          </a:ln>
                          <a:effectLst/>
                        </a:rPr>
                        <a:t>  B</a:t>
                      </a:r>
                      <a:endParaRPr kumimoji="0" lang="en-US" sz="16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726" marB="45726" horzOverflow="overflow">
                    <a:lnL w="12700" cap="flat" cmpd="sng" algn="ctr">
                      <a:solidFill>
                        <a:srgbClr val="CCFFCC"/>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4">
                        <a:lumMod val="40000"/>
                        <a:lumOff val="60000"/>
                      </a:schemeClr>
                    </a:solidFill>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tabLst/>
                      </a:pPr>
                      <a:r>
                        <a:rPr kumimoji="0" lang="zh-CN" sz="1600" b="1" u="none" strike="noStrike" cap="none" normalizeH="0" baseline="0" dirty="0">
                          <a:ln>
                            <a:noFill/>
                          </a:ln>
                          <a:effectLst/>
                        </a:rPr>
                        <a:t>等待</a:t>
                      </a:r>
                      <a:endParaRPr kumimoji="0" lang="zh-CN" sz="16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0010"/>
                  </a:ext>
                </a:extLst>
              </a:tr>
              <a:tr h="264336">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tabLst/>
                      </a:pPr>
                      <a:r>
                        <a:rPr kumimoji="0" lang="en-US" sz="1600" b="1" u="none" strike="noStrike" cap="none" normalizeH="0" baseline="0" dirty="0">
                          <a:ln>
                            <a:noFill/>
                          </a:ln>
                          <a:effectLst/>
                        </a:rPr>
                        <a:t>R(B)=1000</a:t>
                      </a:r>
                      <a:endParaRPr kumimoji="0" lang="en-US" sz="16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726" marB="45726" horzOverflow="overflow">
                    <a:lnL w="12700" cap="flat" cmpd="sng" algn="ctr">
                      <a:solidFill>
                        <a:srgbClr val="CCFFCC"/>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4">
                        <a:lumMod val="40000"/>
                        <a:lumOff val="60000"/>
                      </a:schemeClr>
                    </a:solidFill>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tabLst/>
                      </a:pPr>
                      <a:r>
                        <a:rPr kumimoji="0" lang="zh-CN" sz="1600" b="1" u="none" strike="noStrike" cap="none" normalizeH="0" baseline="0" dirty="0">
                          <a:ln>
                            <a:noFill/>
                          </a:ln>
                          <a:effectLst/>
                        </a:rPr>
                        <a:t>等待</a:t>
                      </a:r>
                      <a:endParaRPr kumimoji="0" lang="zh-CN" sz="16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0011"/>
                  </a:ext>
                </a:extLst>
              </a:tr>
              <a:tr h="264336">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tabLst/>
                      </a:pPr>
                      <a:r>
                        <a:rPr kumimoji="0" lang="en-US" sz="1600" b="1" u="none" strike="noStrike" cap="none" normalizeH="0" baseline="0" dirty="0" err="1">
                          <a:ln>
                            <a:noFill/>
                          </a:ln>
                          <a:effectLst/>
                        </a:rPr>
                        <a:t>Xlock</a:t>
                      </a:r>
                      <a:r>
                        <a:rPr kumimoji="0" lang="en-US" sz="1600" b="1" u="none" strike="noStrike" cap="none" normalizeH="0" baseline="0" dirty="0">
                          <a:ln>
                            <a:noFill/>
                          </a:ln>
                          <a:effectLst/>
                        </a:rPr>
                        <a:t> B</a:t>
                      </a:r>
                      <a:endParaRPr kumimoji="0" lang="en-US" sz="16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726" marB="45726" horzOverflow="overflow">
                    <a:lnL w="12700" cap="flat" cmpd="sng" algn="ctr">
                      <a:solidFill>
                        <a:srgbClr val="CCFFCC"/>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4">
                        <a:lumMod val="40000"/>
                        <a:lumOff val="60000"/>
                      </a:schemeClr>
                    </a:solidFill>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tabLst/>
                      </a:pPr>
                      <a:r>
                        <a:rPr kumimoji="0" lang="zh-CN" sz="1600" b="1" u="none" strike="noStrike" cap="none" normalizeH="0" baseline="0" dirty="0">
                          <a:ln>
                            <a:noFill/>
                          </a:ln>
                          <a:effectLst/>
                        </a:rPr>
                        <a:t>等待</a:t>
                      </a:r>
                      <a:endParaRPr kumimoji="0" lang="zh-CN" sz="16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0012"/>
                  </a:ext>
                </a:extLst>
              </a:tr>
              <a:tr h="264336">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tabLst/>
                      </a:pPr>
                      <a:r>
                        <a:rPr kumimoji="0" lang="en-US" sz="1600" b="1" u="none" strike="noStrike" cap="none" normalizeH="0" baseline="0">
                          <a:ln>
                            <a:noFill/>
                          </a:ln>
                          <a:effectLst/>
                        </a:rPr>
                        <a:t>W(B)=1100</a:t>
                      </a:r>
                      <a:endParaRPr kumimoji="0" lang="en-US" sz="16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5726" marB="45726" horzOverflow="overflow">
                    <a:lnL w="12700" cap="flat" cmpd="sng" algn="ctr">
                      <a:solidFill>
                        <a:srgbClr val="CCFFCC"/>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4">
                        <a:lumMod val="40000"/>
                        <a:lumOff val="60000"/>
                      </a:schemeClr>
                    </a:solidFill>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tabLst/>
                      </a:pPr>
                      <a:r>
                        <a:rPr kumimoji="0" lang="en-US" sz="1600" b="1" u="none" strike="noStrike" cap="none" normalizeH="0" baseline="0" dirty="0">
                          <a:ln>
                            <a:noFill/>
                          </a:ln>
                          <a:effectLst/>
                        </a:rPr>
                        <a:t> </a:t>
                      </a:r>
                      <a:r>
                        <a:rPr kumimoji="0" lang="zh-CN" altLang="en-US" sz="1600" b="1" u="none" strike="noStrike" cap="none" normalizeH="0" baseline="0" dirty="0">
                          <a:ln>
                            <a:noFill/>
                          </a:ln>
                          <a:effectLst/>
                        </a:rPr>
                        <a:t>等待</a:t>
                      </a:r>
                      <a:endParaRPr kumimoji="0" lang="zh-CN" altLang="en-US" sz="16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0013"/>
                  </a:ext>
                </a:extLst>
              </a:tr>
              <a:tr h="264336">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tabLst/>
                      </a:pPr>
                      <a:r>
                        <a:rPr kumimoji="0" lang="en-US" sz="1600" b="1" u="none" strike="noStrike" cap="none" normalizeH="0" baseline="0" dirty="0">
                          <a:ln>
                            <a:noFill/>
                          </a:ln>
                          <a:effectLst/>
                        </a:rPr>
                        <a:t>Unlock  A</a:t>
                      </a:r>
                      <a:endParaRPr kumimoji="0" lang="en-US" sz="16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726" marB="45726" horzOverflow="overflow">
                    <a:lnL w="12700" cap="flat" cmpd="sng" algn="ctr">
                      <a:solidFill>
                        <a:srgbClr val="CCFFCC"/>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4">
                        <a:lumMod val="40000"/>
                        <a:lumOff val="60000"/>
                      </a:schemeClr>
                    </a:solidFill>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tabLst/>
                      </a:pPr>
                      <a:r>
                        <a:rPr kumimoji="0" lang="zh-CN" sz="1600" b="1" u="none" strike="noStrike" cap="none" normalizeH="0" baseline="0" dirty="0">
                          <a:ln>
                            <a:noFill/>
                          </a:ln>
                          <a:effectLst/>
                        </a:rPr>
                        <a:t>等待</a:t>
                      </a:r>
                      <a:endParaRPr kumimoji="0" lang="zh-CN" sz="16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0014"/>
                  </a:ext>
                </a:extLst>
              </a:tr>
              <a:tr h="264336">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itchFamily="2" charset="2"/>
                        <a:buNone/>
                        <a:tabLst/>
                      </a:pPr>
                      <a:endParaRPr kumimoji="0" lang="zh-CN" altLang="zh-CN" sz="1600" b="1" i="0" u="none" strike="noStrike" cap="none" normalizeH="0" baseline="0">
                        <a:ln>
                          <a:noFill/>
                        </a:ln>
                        <a:solidFill>
                          <a:schemeClr val="tx1"/>
                        </a:solidFill>
                        <a:effectLst/>
                        <a:latin typeface="Arial" pitchFamily="34" charset="0"/>
                        <a:ea typeface="宋体" pitchFamily="2" charset="-122"/>
                      </a:endParaRPr>
                    </a:p>
                  </a:txBody>
                  <a:tcPr marT="45726" marB="45726" horzOverflow="overflow">
                    <a:lnL w="12700" cap="flat" cmpd="sng" algn="ctr">
                      <a:solidFill>
                        <a:srgbClr val="CCFFCC"/>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4">
                        <a:lumMod val="40000"/>
                        <a:lumOff val="60000"/>
                      </a:schemeClr>
                    </a:solidFill>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tabLst/>
                      </a:pPr>
                      <a:r>
                        <a:rPr kumimoji="0" lang="en-US" sz="1600" b="1" u="none" strike="noStrike" cap="none" normalizeH="0" baseline="0" dirty="0">
                          <a:ln>
                            <a:noFill/>
                          </a:ln>
                          <a:effectLst/>
                        </a:rPr>
                        <a:t>R(A)=160</a:t>
                      </a:r>
                      <a:endParaRPr kumimoji="0" lang="en-US" sz="16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0015"/>
                  </a:ext>
                </a:extLst>
              </a:tr>
              <a:tr h="264336">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itchFamily="2" charset="2"/>
                        <a:buNone/>
                        <a:tabLst/>
                      </a:pPr>
                      <a:endParaRPr kumimoji="0" lang="zh-CN" altLang="zh-CN" sz="1600" b="1" i="0" u="none" strike="noStrike" cap="none" normalizeH="0" baseline="0">
                        <a:ln>
                          <a:noFill/>
                        </a:ln>
                        <a:solidFill>
                          <a:schemeClr val="tx1"/>
                        </a:solidFill>
                        <a:effectLst/>
                        <a:latin typeface="Arial" pitchFamily="34" charset="0"/>
                        <a:ea typeface="宋体" pitchFamily="2" charset="-122"/>
                      </a:endParaRPr>
                    </a:p>
                  </a:txBody>
                  <a:tcPr marT="45726" marB="45726" horzOverflow="overflow">
                    <a:lnL w="12700" cap="flat" cmpd="sng" algn="ctr">
                      <a:solidFill>
                        <a:srgbClr val="CCFFCC"/>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4">
                        <a:lumMod val="40000"/>
                        <a:lumOff val="60000"/>
                      </a:schemeClr>
                    </a:solidFill>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tabLst/>
                      </a:pPr>
                      <a:r>
                        <a:rPr kumimoji="0" lang="en-US" sz="1600" b="1" u="none" strike="noStrike" cap="none" normalizeH="0" baseline="0" dirty="0" err="1">
                          <a:ln>
                            <a:noFill/>
                          </a:ln>
                          <a:effectLst/>
                        </a:rPr>
                        <a:t>Xlock</a:t>
                      </a:r>
                      <a:r>
                        <a:rPr kumimoji="0" lang="en-US" sz="1600" b="1" u="none" strike="noStrike" cap="none" normalizeH="0" baseline="0" dirty="0">
                          <a:ln>
                            <a:noFill/>
                          </a:ln>
                          <a:effectLst/>
                        </a:rPr>
                        <a:t>  A</a:t>
                      </a:r>
                      <a:endParaRPr kumimoji="0" lang="en-US" sz="16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0016"/>
                  </a:ext>
                </a:extLst>
              </a:tr>
              <a:tr h="264336">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tabLst/>
                      </a:pPr>
                      <a:r>
                        <a:rPr kumimoji="0" lang="en-US" sz="1600" b="1" u="none" strike="noStrike" cap="none" normalizeH="0" baseline="0" dirty="0">
                          <a:ln>
                            <a:noFill/>
                          </a:ln>
                          <a:effectLst/>
                        </a:rPr>
                        <a:t>Unlock  B</a:t>
                      </a:r>
                      <a:endParaRPr kumimoji="0" lang="en-US" sz="16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726" marB="45726" horzOverflow="overflow">
                    <a:lnL w="12700" cap="flat" cmpd="sng" algn="ctr">
                      <a:solidFill>
                        <a:srgbClr val="CCFFCC"/>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4">
                        <a:lumMod val="40000"/>
                        <a:lumOff val="60000"/>
                      </a:schemeClr>
                    </a:solidFill>
                  </a:tcPr>
                </a:tc>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itchFamily="2" charset="2"/>
                        <a:buNone/>
                        <a:tabLst/>
                      </a:pPr>
                      <a:endParaRPr kumimoji="0" lang="zh-CN" altLang="zh-CN" sz="1600" b="1" i="0" u="none" strike="noStrike" cap="none" normalizeH="0" baseline="0" dirty="0">
                        <a:ln>
                          <a:noFill/>
                        </a:ln>
                        <a:solidFill>
                          <a:schemeClr val="tx1"/>
                        </a:solidFill>
                        <a:effectLst/>
                        <a:latin typeface="Arial" pitchFamily="34" charset="0"/>
                        <a:ea typeface="宋体"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0017"/>
                  </a:ext>
                </a:extLst>
              </a:tr>
              <a:tr h="264336">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itchFamily="2" charset="2"/>
                        <a:buNone/>
                        <a:tabLst/>
                      </a:pPr>
                      <a:endParaRPr kumimoji="0" lang="zh-CN" altLang="zh-CN" sz="1600" b="1" i="0" u="none" strike="noStrike" cap="none" normalizeH="0" baseline="0">
                        <a:ln>
                          <a:noFill/>
                        </a:ln>
                        <a:solidFill>
                          <a:schemeClr val="tx1"/>
                        </a:solidFill>
                        <a:effectLst/>
                        <a:latin typeface="Arial" pitchFamily="34" charset="0"/>
                        <a:ea typeface="宋体" pitchFamily="2" charset="-122"/>
                      </a:endParaRPr>
                    </a:p>
                  </a:txBody>
                  <a:tcPr marT="45726" marB="45726" horzOverflow="overflow">
                    <a:lnL w="12700" cap="flat" cmpd="sng" algn="ctr">
                      <a:solidFill>
                        <a:srgbClr val="CCFFCC"/>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4">
                        <a:lumMod val="40000"/>
                        <a:lumOff val="60000"/>
                      </a:schemeClr>
                    </a:solidFill>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tabLst/>
                      </a:pPr>
                      <a:r>
                        <a:rPr kumimoji="0" lang="en-US" sz="1600" b="1" u="none" strike="noStrike" cap="none" normalizeH="0" baseline="0" dirty="0">
                          <a:ln>
                            <a:noFill/>
                          </a:ln>
                          <a:effectLst/>
                        </a:rPr>
                        <a:t>W(A)=210</a:t>
                      </a:r>
                      <a:endParaRPr kumimoji="0" lang="en-US" sz="16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0018"/>
                  </a:ext>
                </a:extLst>
              </a:tr>
              <a:tr h="264336">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itchFamily="2" charset="2"/>
                        <a:buNone/>
                        <a:tabLst/>
                      </a:pPr>
                      <a:endParaRPr kumimoji="0" lang="zh-CN" altLang="zh-CN" sz="1600" b="1" i="0" u="none" strike="noStrike" cap="none" normalizeH="0" baseline="0" dirty="0">
                        <a:ln>
                          <a:noFill/>
                        </a:ln>
                        <a:solidFill>
                          <a:schemeClr val="tx1"/>
                        </a:solidFill>
                        <a:effectLst/>
                        <a:latin typeface="Arial" pitchFamily="34" charset="0"/>
                        <a:ea typeface="宋体" pitchFamily="2" charset="-122"/>
                      </a:endParaRPr>
                    </a:p>
                  </a:txBody>
                  <a:tcPr marT="45726" marB="45726" horzOverflow="overflow">
                    <a:lnL w="12700" cap="flat" cmpd="sng" algn="ctr">
                      <a:solidFill>
                        <a:srgbClr val="CCFFCC"/>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4">
                        <a:lumMod val="40000"/>
                        <a:lumOff val="60000"/>
                      </a:schemeClr>
                    </a:solidFill>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tabLst/>
                      </a:pPr>
                      <a:r>
                        <a:rPr kumimoji="0" lang="en-US" sz="1600" b="1" u="none" strike="noStrike" cap="none" normalizeH="0" baseline="0" dirty="0">
                          <a:ln>
                            <a:noFill/>
                          </a:ln>
                          <a:effectLst/>
                        </a:rPr>
                        <a:t>Unlock  C </a:t>
                      </a:r>
                      <a:endParaRPr kumimoji="0" lang="en-US" sz="16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0019"/>
                  </a:ext>
                </a:extLst>
              </a:tr>
            </a:tbl>
          </a:graphicData>
        </a:graphic>
      </p:graphicFrame>
      <p:sp>
        <p:nvSpPr>
          <p:cNvPr id="9" name="Text Box 586">
            <a:extLst>
              <a:ext uri="{FF2B5EF4-FFF2-40B4-BE49-F238E27FC236}">
                <a16:creationId xmlns:a16="http://schemas.microsoft.com/office/drawing/2014/main" id="{82479C7F-B602-4889-A958-3D627D6F64D1}"/>
              </a:ext>
            </a:extLst>
          </p:cNvPr>
          <p:cNvSpPr txBox="1">
            <a:spLocks noChangeArrowheads="1"/>
          </p:cNvSpPr>
          <p:nvPr/>
        </p:nvSpPr>
        <p:spPr bwMode="auto">
          <a:xfrm>
            <a:off x="5852391" y="1813647"/>
            <a:ext cx="5944321" cy="1842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200000"/>
              </a:lnSpc>
              <a:buSzPct val="100000"/>
              <a:buFont typeface="Wingdings" panose="05000000000000000000" pitchFamily="2" charset="2"/>
              <a:buChar char="n"/>
            </a:pPr>
            <a:r>
              <a:rPr lang="zh-CN" altLang="zh-CN" sz="2000" b="1" dirty="0">
                <a:latin typeface="Times New Roman" panose="02020603050405020304" pitchFamily="18" charset="0"/>
              </a:rPr>
              <a:t>左图的调度是遵守两段锁协议的，因此一定是一个可行化调度。</a:t>
            </a:r>
          </a:p>
          <a:p>
            <a:pPr eaLnBrk="1" hangingPunct="1">
              <a:lnSpc>
                <a:spcPct val="200000"/>
              </a:lnSpc>
              <a:buSzPct val="100000"/>
              <a:buFont typeface="Wingdings" panose="05000000000000000000" pitchFamily="2" charset="2"/>
              <a:buChar char="n"/>
            </a:pPr>
            <a:r>
              <a:rPr lang="zh-CN" altLang="zh-CN" sz="2000" b="1" dirty="0">
                <a:latin typeface="Times New Roman" panose="02020603050405020304" pitchFamily="18" charset="0"/>
              </a:rPr>
              <a:t>如何验证？ </a:t>
            </a:r>
          </a:p>
        </p:txBody>
      </p:sp>
      <p:sp>
        <p:nvSpPr>
          <p:cNvPr id="7" name="文本框 6">
            <a:extLst>
              <a:ext uri="{FF2B5EF4-FFF2-40B4-BE49-F238E27FC236}">
                <a16:creationId xmlns:a16="http://schemas.microsoft.com/office/drawing/2014/main" id="{58784BA5-4B49-4F8B-A89D-F03F9837F90B}"/>
              </a:ext>
            </a:extLst>
          </p:cNvPr>
          <p:cNvSpPr txBox="1"/>
          <p:nvPr/>
        </p:nvSpPr>
        <p:spPr>
          <a:xfrm>
            <a:off x="203652" y="108254"/>
            <a:ext cx="4192857"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13.5 </a:t>
            </a:r>
            <a:r>
              <a:rPr lang="zh-CN" altLang="en-US" sz="2800" b="1" dirty="0">
                <a:latin typeface="微软雅黑 Light" panose="020B0502040204020203" pitchFamily="34" charset="-122"/>
                <a:ea typeface="微软雅黑 Light" panose="020B0502040204020203" pitchFamily="34" charset="-122"/>
              </a:rPr>
              <a:t>两段锁协议</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90303956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3B5B04A-622B-4A2E-953A-7A6C424E41DE}"/>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E47F7858-BC23-4BA3-88C4-1BD3702F5A31}"/>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7" name="Rectangle 3">
            <a:extLst>
              <a:ext uri="{FF2B5EF4-FFF2-40B4-BE49-F238E27FC236}">
                <a16:creationId xmlns:a16="http://schemas.microsoft.com/office/drawing/2014/main" id="{9E249A74-570B-4D05-AC59-36C526772068}"/>
              </a:ext>
            </a:extLst>
          </p:cNvPr>
          <p:cNvSpPr txBox="1">
            <a:spLocks noChangeArrowheads="1"/>
          </p:cNvSpPr>
          <p:nvPr/>
        </p:nvSpPr>
        <p:spPr>
          <a:xfrm>
            <a:off x="928077" y="1492152"/>
            <a:ext cx="10677769" cy="2867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70000"/>
              </a:lnSpc>
            </a:pPr>
            <a:r>
              <a:rPr lang="zh-CN" altLang="zh-CN" sz="2400" dirty="0">
                <a:latin typeface="Microsoft YaHei Light" panose="020B0502040204020203" pitchFamily="34" charset="-122"/>
                <a:ea typeface="Microsoft YaHei Light" panose="020B0502040204020203" pitchFamily="34" charset="-122"/>
              </a:rPr>
              <a:t>事务遵守两段锁协议是可串行化调度的充分条件，而不是必要条件。</a:t>
            </a:r>
          </a:p>
          <a:p>
            <a:pPr>
              <a:lnSpc>
                <a:spcPct val="170000"/>
              </a:lnSpc>
            </a:pPr>
            <a:r>
              <a:rPr lang="zh-CN" altLang="zh-CN" sz="2400" dirty="0">
                <a:latin typeface="Microsoft YaHei Light" panose="020B0502040204020203" pitchFamily="34" charset="-122"/>
                <a:ea typeface="Microsoft YaHei Light" panose="020B0502040204020203" pitchFamily="34" charset="-122"/>
              </a:rPr>
              <a:t>若并发事务都遵守两段锁协议，则对这些事务的任何并发调度策略都是可串行化的</a:t>
            </a:r>
          </a:p>
          <a:p>
            <a:pPr>
              <a:lnSpc>
                <a:spcPct val="170000"/>
              </a:lnSpc>
            </a:pPr>
            <a:r>
              <a:rPr lang="zh-CN" altLang="zh-CN" sz="2400" dirty="0">
                <a:latin typeface="Microsoft YaHei Light" panose="020B0502040204020203" pitchFamily="34" charset="-122"/>
                <a:ea typeface="Microsoft YaHei Light" panose="020B0502040204020203" pitchFamily="34" charset="-122"/>
              </a:rPr>
              <a:t>若并发事务的一个调度是可串行化的，不一定所有事务都符合两段锁协议</a:t>
            </a:r>
            <a:endParaRPr lang="en-US" altLang="zh-CN" sz="2400" dirty="0">
              <a:latin typeface="Microsoft YaHei Light" panose="020B0502040204020203" pitchFamily="34" charset="-122"/>
              <a:ea typeface="Microsoft YaHei Light" panose="020B0502040204020203" pitchFamily="34" charset="-122"/>
            </a:endParaRPr>
          </a:p>
        </p:txBody>
      </p:sp>
      <p:sp>
        <p:nvSpPr>
          <p:cNvPr id="6" name="文本框 5">
            <a:extLst>
              <a:ext uri="{FF2B5EF4-FFF2-40B4-BE49-F238E27FC236}">
                <a16:creationId xmlns:a16="http://schemas.microsoft.com/office/drawing/2014/main" id="{6980B753-E975-4CCD-9537-088B41C4F040}"/>
              </a:ext>
            </a:extLst>
          </p:cNvPr>
          <p:cNvSpPr txBox="1"/>
          <p:nvPr/>
        </p:nvSpPr>
        <p:spPr>
          <a:xfrm>
            <a:off x="203652" y="108254"/>
            <a:ext cx="4192857"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13.5 </a:t>
            </a:r>
            <a:r>
              <a:rPr lang="zh-CN" altLang="en-US" sz="2800" b="1" dirty="0">
                <a:latin typeface="微软雅黑 Light" panose="020B0502040204020203" pitchFamily="34" charset="-122"/>
                <a:ea typeface="微软雅黑 Light" panose="020B0502040204020203" pitchFamily="34" charset="-122"/>
              </a:rPr>
              <a:t>两段锁协议</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61785581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3B5B04A-622B-4A2E-953A-7A6C424E41DE}"/>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E47F7858-BC23-4BA3-88C4-1BD3702F5A31}"/>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7" name="Rectangle 3">
            <a:extLst>
              <a:ext uri="{FF2B5EF4-FFF2-40B4-BE49-F238E27FC236}">
                <a16:creationId xmlns:a16="http://schemas.microsoft.com/office/drawing/2014/main" id="{57DE1BC6-A982-486D-9DDC-6B6B40D6A762}"/>
              </a:ext>
            </a:extLst>
          </p:cNvPr>
          <p:cNvSpPr txBox="1">
            <a:spLocks noChangeArrowheads="1"/>
          </p:cNvSpPr>
          <p:nvPr/>
        </p:nvSpPr>
        <p:spPr>
          <a:xfrm>
            <a:off x="457199" y="1268413"/>
            <a:ext cx="11208327" cy="49133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2400" dirty="0">
                <a:latin typeface="Microsoft YaHei Light" panose="020B0502040204020203" pitchFamily="34" charset="-122"/>
                <a:ea typeface="Microsoft YaHei Light" panose="020B0502040204020203" pitchFamily="34" charset="-122"/>
              </a:rPr>
              <a:t>两段锁协议与防止死锁的一次封锁法</a:t>
            </a:r>
          </a:p>
          <a:p>
            <a:pPr lvl="1">
              <a:lnSpc>
                <a:spcPct val="150000"/>
              </a:lnSpc>
              <a:spcBef>
                <a:spcPct val="60000"/>
              </a:spcBef>
            </a:pPr>
            <a:r>
              <a:rPr lang="zh-CN" altLang="en-US" dirty="0">
                <a:latin typeface="Microsoft YaHei Light" panose="020B0502040204020203" pitchFamily="34" charset="-122"/>
                <a:ea typeface="Microsoft YaHei Light" panose="020B0502040204020203" pitchFamily="34" charset="-122"/>
              </a:rPr>
              <a:t>一次封锁法要求每个事务必须一次将所有要使用的数据全部加锁，否则就不能继续执行，因此一次封锁法遵守两段锁协议</a:t>
            </a:r>
          </a:p>
          <a:p>
            <a:pPr lvl="1">
              <a:lnSpc>
                <a:spcPct val="150000"/>
              </a:lnSpc>
              <a:spcBef>
                <a:spcPct val="60000"/>
              </a:spcBef>
            </a:pPr>
            <a:r>
              <a:rPr lang="zh-CN" altLang="en-US" dirty="0">
                <a:latin typeface="Microsoft YaHei Light" panose="020B0502040204020203" pitchFamily="34" charset="-122"/>
                <a:ea typeface="Microsoft YaHei Light" panose="020B0502040204020203" pitchFamily="34" charset="-122"/>
              </a:rPr>
              <a:t>但是两段锁协议并不要求事务必须一次将所有要使用的数据全部加锁，因此遵守两段锁协议的事务可能发生死锁</a:t>
            </a:r>
          </a:p>
        </p:txBody>
      </p:sp>
      <p:sp>
        <p:nvSpPr>
          <p:cNvPr id="6" name="文本框 5">
            <a:extLst>
              <a:ext uri="{FF2B5EF4-FFF2-40B4-BE49-F238E27FC236}">
                <a16:creationId xmlns:a16="http://schemas.microsoft.com/office/drawing/2014/main" id="{E1050706-E75B-4626-82BD-755EA7733146}"/>
              </a:ext>
            </a:extLst>
          </p:cNvPr>
          <p:cNvSpPr txBox="1"/>
          <p:nvPr/>
        </p:nvSpPr>
        <p:spPr>
          <a:xfrm>
            <a:off x="203652" y="108254"/>
            <a:ext cx="4192857"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13.5 </a:t>
            </a:r>
            <a:r>
              <a:rPr lang="zh-CN" altLang="en-US" sz="2800" b="1" dirty="0">
                <a:latin typeface="微软雅黑 Light" panose="020B0502040204020203" pitchFamily="34" charset="-122"/>
                <a:ea typeface="微软雅黑 Light" panose="020B0502040204020203" pitchFamily="34" charset="-122"/>
              </a:rPr>
              <a:t>两段锁协议</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35343674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3B5B04A-622B-4A2E-953A-7A6C424E41DE}"/>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E47F7858-BC23-4BA3-88C4-1BD3702F5A31}"/>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graphicFrame>
        <p:nvGraphicFramePr>
          <p:cNvPr id="7" name="表格 6">
            <a:extLst>
              <a:ext uri="{FF2B5EF4-FFF2-40B4-BE49-F238E27FC236}">
                <a16:creationId xmlns:a16="http://schemas.microsoft.com/office/drawing/2014/main" id="{29734BD4-850B-40C6-B35B-2ED0266487F7}"/>
              </a:ext>
            </a:extLst>
          </p:cNvPr>
          <p:cNvGraphicFramePr>
            <a:graphicFrameLocks noGrp="1"/>
          </p:cNvGraphicFramePr>
          <p:nvPr>
            <p:extLst>
              <p:ext uri="{D42A27DB-BD31-4B8C-83A1-F6EECF244321}">
                <p14:modId xmlns:p14="http://schemas.microsoft.com/office/powerpoint/2010/main" val="1614095471"/>
              </p:ext>
            </p:extLst>
          </p:nvPr>
        </p:nvGraphicFramePr>
        <p:xfrm>
          <a:off x="1921163" y="2110077"/>
          <a:ext cx="6096000" cy="3413312"/>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426641">
                <a:tc>
                  <a:txBody>
                    <a:bodyPr/>
                    <a:lstStyle/>
                    <a:p>
                      <a:pPr algn="ctr"/>
                      <a:r>
                        <a:rPr lang="zh-CN" altLang="en-US" sz="2200" b="1" dirty="0">
                          <a:solidFill>
                            <a:schemeClr val="tx1"/>
                          </a:solidFill>
                        </a:rPr>
                        <a:t>事务</a:t>
                      </a:r>
                      <a:r>
                        <a:rPr lang="en-US" altLang="zh-CN" sz="2200" b="1" dirty="0">
                          <a:solidFill>
                            <a:schemeClr val="tx1"/>
                          </a:solidFill>
                        </a:rPr>
                        <a:t>T</a:t>
                      </a:r>
                      <a:r>
                        <a:rPr lang="en-US" altLang="zh-CN" sz="2200" b="1" baseline="-25000" dirty="0">
                          <a:solidFill>
                            <a:schemeClr val="tx1"/>
                          </a:solidFill>
                        </a:rPr>
                        <a:t>1</a:t>
                      </a:r>
                      <a:endParaRPr lang="zh-CN" altLang="en-US" sz="2200" b="1" baseline="-25000" dirty="0">
                        <a:solidFill>
                          <a:schemeClr val="tx1"/>
                        </a:solidFill>
                      </a:endParaRPr>
                    </a:p>
                  </a:txBody>
                  <a:tcPr marT="45692" marB="45692">
                    <a:solidFill>
                      <a:schemeClr val="accent4">
                        <a:lumMod val="40000"/>
                        <a:lumOff val="60000"/>
                      </a:schemeClr>
                    </a:solidFill>
                  </a:tcPr>
                </a:tc>
                <a:tc>
                  <a:txBody>
                    <a:bodyPr/>
                    <a:lstStyle/>
                    <a:p>
                      <a:pPr algn="ctr"/>
                      <a:r>
                        <a:rPr lang="zh-CN" altLang="en-US" sz="2200" b="1" dirty="0">
                          <a:solidFill>
                            <a:schemeClr val="tx1"/>
                          </a:solidFill>
                        </a:rPr>
                        <a:t>事务</a:t>
                      </a:r>
                      <a:r>
                        <a:rPr lang="en-US" altLang="zh-CN" sz="2200" b="1" dirty="0">
                          <a:solidFill>
                            <a:schemeClr val="tx1"/>
                          </a:solidFill>
                        </a:rPr>
                        <a:t>T</a:t>
                      </a:r>
                      <a:r>
                        <a:rPr lang="en-US" altLang="zh-CN" sz="2200" b="1" baseline="-25000" dirty="0">
                          <a:solidFill>
                            <a:schemeClr val="tx1"/>
                          </a:solidFill>
                        </a:rPr>
                        <a:t>2</a:t>
                      </a:r>
                      <a:endParaRPr lang="zh-CN" altLang="en-US" sz="2200" b="1" baseline="-25000" dirty="0">
                        <a:solidFill>
                          <a:schemeClr val="tx1"/>
                        </a:solidFill>
                      </a:endParaRPr>
                    </a:p>
                  </a:txBody>
                  <a:tcPr marT="45692" marB="45692">
                    <a:solidFill>
                      <a:schemeClr val="accent4">
                        <a:lumMod val="40000"/>
                        <a:lumOff val="60000"/>
                      </a:schemeClr>
                    </a:solidFill>
                  </a:tcPr>
                </a:tc>
                <a:extLst>
                  <a:ext uri="{0D108BD9-81ED-4DB2-BD59-A6C34878D82A}">
                    <a16:rowId xmlns:a16="http://schemas.microsoft.com/office/drawing/2014/main" val="10000"/>
                  </a:ext>
                </a:extLst>
              </a:tr>
              <a:tr h="426641">
                <a:tc>
                  <a:txBody>
                    <a:bodyPr/>
                    <a:lstStyle/>
                    <a:p>
                      <a:pPr algn="ctr"/>
                      <a:r>
                        <a:rPr lang="en-US" altLang="zh-CN" sz="2200" b="1" dirty="0" err="1">
                          <a:solidFill>
                            <a:schemeClr val="tx1"/>
                          </a:solidFill>
                        </a:rPr>
                        <a:t>Slock</a:t>
                      </a:r>
                      <a:r>
                        <a:rPr lang="en-US" altLang="zh-CN" sz="2200" b="1" dirty="0">
                          <a:solidFill>
                            <a:schemeClr val="tx1"/>
                          </a:solidFill>
                        </a:rPr>
                        <a:t> B</a:t>
                      </a:r>
                      <a:endParaRPr lang="zh-CN" altLang="en-US" sz="2200" b="1" dirty="0">
                        <a:solidFill>
                          <a:schemeClr val="tx1"/>
                        </a:solidFill>
                      </a:endParaRPr>
                    </a:p>
                  </a:txBody>
                  <a:tcPr marT="45692" marB="45692">
                    <a:solidFill>
                      <a:schemeClr val="accent4">
                        <a:lumMod val="40000"/>
                        <a:lumOff val="60000"/>
                      </a:schemeClr>
                    </a:solidFill>
                  </a:tcPr>
                </a:tc>
                <a:tc>
                  <a:txBody>
                    <a:bodyPr/>
                    <a:lstStyle/>
                    <a:p>
                      <a:pPr algn="ctr"/>
                      <a:endParaRPr lang="zh-CN" altLang="en-US" sz="2200" b="1" dirty="0">
                        <a:solidFill>
                          <a:schemeClr val="tx1"/>
                        </a:solidFill>
                      </a:endParaRPr>
                    </a:p>
                  </a:txBody>
                  <a:tcPr marT="45692" marB="45692">
                    <a:solidFill>
                      <a:schemeClr val="accent4">
                        <a:lumMod val="40000"/>
                        <a:lumOff val="60000"/>
                      </a:schemeClr>
                    </a:solidFill>
                  </a:tcPr>
                </a:tc>
                <a:extLst>
                  <a:ext uri="{0D108BD9-81ED-4DB2-BD59-A6C34878D82A}">
                    <a16:rowId xmlns:a16="http://schemas.microsoft.com/office/drawing/2014/main" val="10001"/>
                  </a:ext>
                </a:extLst>
              </a:tr>
              <a:tr h="426641">
                <a:tc>
                  <a:txBody>
                    <a:bodyPr/>
                    <a:lstStyle/>
                    <a:p>
                      <a:pPr algn="ctr"/>
                      <a:r>
                        <a:rPr lang="en-US" altLang="zh-CN" sz="2200" b="1" dirty="0">
                          <a:solidFill>
                            <a:schemeClr val="tx1"/>
                          </a:solidFill>
                        </a:rPr>
                        <a:t>R(B)=2</a:t>
                      </a:r>
                      <a:endParaRPr lang="zh-CN" altLang="en-US" sz="2200" b="1" dirty="0">
                        <a:solidFill>
                          <a:schemeClr val="tx1"/>
                        </a:solidFill>
                      </a:endParaRPr>
                    </a:p>
                  </a:txBody>
                  <a:tcPr marT="45692" marB="45692">
                    <a:solidFill>
                      <a:schemeClr val="accent4">
                        <a:lumMod val="40000"/>
                        <a:lumOff val="60000"/>
                      </a:schemeClr>
                    </a:solidFill>
                  </a:tcPr>
                </a:tc>
                <a:tc>
                  <a:txBody>
                    <a:bodyPr/>
                    <a:lstStyle/>
                    <a:p>
                      <a:pPr algn="ctr"/>
                      <a:endParaRPr lang="zh-CN" altLang="en-US" sz="2200" b="1" dirty="0">
                        <a:solidFill>
                          <a:schemeClr val="tx1"/>
                        </a:solidFill>
                      </a:endParaRPr>
                    </a:p>
                  </a:txBody>
                  <a:tcPr marT="45692" marB="45692">
                    <a:solidFill>
                      <a:schemeClr val="accent4">
                        <a:lumMod val="40000"/>
                        <a:lumOff val="60000"/>
                      </a:schemeClr>
                    </a:solidFill>
                  </a:tcPr>
                </a:tc>
                <a:extLst>
                  <a:ext uri="{0D108BD9-81ED-4DB2-BD59-A6C34878D82A}">
                    <a16:rowId xmlns:a16="http://schemas.microsoft.com/office/drawing/2014/main" val="10002"/>
                  </a:ext>
                </a:extLst>
              </a:tr>
              <a:tr h="426641">
                <a:tc>
                  <a:txBody>
                    <a:bodyPr/>
                    <a:lstStyle/>
                    <a:p>
                      <a:pPr algn="ctr"/>
                      <a:endParaRPr lang="zh-CN" altLang="en-US" sz="2200" b="1" dirty="0">
                        <a:solidFill>
                          <a:schemeClr val="tx1"/>
                        </a:solidFill>
                      </a:endParaRPr>
                    </a:p>
                  </a:txBody>
                  <a:tcPr marT="45692" marB="45692">
                    <a:solidFill>
                      <a:schemeClr val="accent4">
                        <a:lumMod val="40000"/>
                        <a:lumOff val="60000"/>
                      </a:schemeClr>
                    </a:solidFill>
                  </a:tcPr>
                </a:tc>
                <a:tc>
                  <a:txBody>
                    <a:bodyPr/>
                    <a:lstStyle/>
                    <a:p>
                      <a:pPr algn="ctr"/>
                      <a:r>
                        <a:rPr lang="en-US" altLang="zh-CN" sz="2200" b="1" dirty="0" err="1">
                          <a:solidFill>
                            <a:schemeClr val="tx1"/>
                          </a:solidFill>
                        </a:rPr>
                        <a:t>Slock</a:t>
                      </a:r>
                      <a:r>
                        <a:rPr lang="en-US" altLang="zh-CN" sz="2200" b="1" dirty="0">
                          <a:solidFill>
                            <a:schemeClr val="tx1"/>
                          </a:solidFill>
                        </a:rPr>
                        <a:t> A</a:t>
                      </a:r>
                      <a:endParaRPr lang="zh-CN" altLang="en-US" sz="2200" b="1" dirty="0">
                        <a:solidFill>
                          <a:schemeClr val="tx1"/>
                        </a:solidFill>
                      </a:endParaRPr>
                    </a:p>
                  </a:txBody>
                  <a:tcPr marT="45692" marB="45692">
                    <a:solidFill>
                      <a:schemeClr val="accent4">
                        <a:lumMod val="40000"/>
                        <a:lumOff val="60000"/>
                      </a:schemeClr>
                    </a:solidFill>
                  </a:tcPr>
                </a:tc>
                <a:extLst>
                  <a:ext uri="{0D108BD9-81ED-4DB2-BD59-A6C34878D82A}">
                    <a16:rowId xmlns:a16="http://schemas.microsoft.com/office/drawing/2014/main" val="10003"/>
                  </a:ext>
                </a:extLst>
              </a:tr>
              <a:tr h="426641">
                <a:tc>
                  <a:txBody>
                    <a:bodyPr/>
                    <a:lstStyle/>
                    <a:p>
                      <a:pPr algn="ctr"/>
                      <a:endParaRPr lang="zh-CN" altLang="en-US" sz="2200" b="1">
                        <a:solidFill>
                          <a:schemeClr val="tx1"/>
                        </a:solidFill>
                      </a:endParaRPr>
                    </a:p>
                  </a:txBody>
                  <a:tcPr marT="45692" marB="45692">
                    <a:solidFill>
                      <a:schemeClr val="accent4">
                        <a:lumMod val="40000"/>
                        <a:lumOff val="60000"/>
                      </a:schemeClr>
                    </a:solidFill>
                  </a:tcPr>
                </a:tc>
                <a:tc>
                  <a:txBody>
                    <a:bodyPr/>
                    <a:lstStyle/>
                    <a:p>
                      <a:pPr algn="ctr"/>
                      <a:r>
                        <a:rPr lang="en-US" altLang="zh-CN" sz="2200" b="1" dirty="0">
                          <a:solidFill>
                            <a:schemeClr val="tx1"/>
                          </a:solidFill>
                        </a:rPr>
                        <a:t>R(A)=2</a:t>
                      </a:r>
                      <a:endParaRPr lang="zh-CN" altLang="en-US" sz="2200" b="1" dirty="0">
                        <a:solidFill>
                          <a:schemeClr val="tx1"/>
                        </a:solidFill>
                      </a:endParaRPr>
                    </a:p>
                  </a:txBody>
                  <a:tcPr marT="45692" marB="45692">
                    <a:solidFill>
                      <a:schemeClr val="accent4">
                        <a:lumMod val="40000"/>
                        <a:lumOff val="60000"/>
                      </a:schemeClr>
                    </a:solidFill>
                  </a:tcPr>
                </a:tc>
                <a:extLst>
                  <a:ext uri="{0D108BD9-81ED-4DB2-BD59-A6C34878D82A}">
                    <a16:rowId xmlns:a16="http://schemas.microsoft.com/office/drawing/2014/main" val="10004"/>
                  </a:ext>
                </a:extLst>
              </a:tr>
              <a:tr h="426641">
                <a:tc>
                  <a:txBody>
                    <a:bodyPr/>
                    <a:lstStyle/>
                    <a:p>
                      <a:pPr algn="ctr"/>
                      <a:r>
                        <a:rPr lang="en-US" altLang="zh-CN" sz="2200" b="1" dirty="0" err="1">
                          <a:solidFill>
                            <a:schemeClr val="tx1"/>
                          </a:solidFill>
                        </a:rPr>
                        <a:t>Xlock</a:t>
                      </a:r>
                      <a:r>
                        <a:rPr lang="en-US" altLang="zh-CN" sz="2200" b="1" baseline="0" dirty="0">
                          <a:solidFill>
                            <a:schemeClr val="tx1"/>
                          </a:solidFill>
                        </a:rPr>
                        <a:t> A</a:t>
                      </a:r>
                      <a:endParaRPr lang="zh-CN" altLang="en-US" sz="2200" b="1" dirty="0">
                        <a:solidFill>
                          <a:schemeClr val="tx1"/>
                        </a:solidFill>
                      </a:endParaRPr>
                    </a:p>
                  </a:txBody>
                  <a:tcPr marT="45692" marB="45692">
                    <a:solidFill>
                      <a:schemeClr val="accent4">
                        <a:lumMod val="40000"/>
                        <a:lumOff val="60000"/>
                      </a:schemeClr>
                    </a:solidFill>
                  </a:tcPr>
                </a:tc>
                <a:tc>
                  <a:txBody>
                    <a:bodyPr/>
                    <a:lstStyle/>
                    <a:p>
                      <a:pPr algn="ctr"/>
                      <a:endParaRPr lang="zh-CN" altLang="en-US" sz="2200" b="1" dirty="0">
                        <a:solidFill>
                          <a:schemeClr val="tx1"/>
                        </a:solidFill>
                      </a:endParaRPr>
                    </a:p>
                  </a:txBody>
                  <a:tcPr marT="45692" marB="45692">
                    <a:solidFill>
                      <a:schemeClr val="accent4">
                        <a:lumMod val="40000"/>
                        <a:lumOff val="60000"/>
                      </a:schemeClr>
                    </a:solidFill>
                  </a:tcPr>
                </a:tc>
                <a:extLst>
                  <a:ext uri="{0D108BD9-81ED-4DB2-BD59-A6C34878D82A}">
                    <a16:rowId xmlns:a16="http://schemas.microsoft.com/office/drawing/2014/main" val="10005"/>
                  </a:ext>
                </a:extLst>
              </a:tr>
              <a:tr h="426641">
                <a:tc>
                  <a:txBody>
                    <a:bodyPr/>
                    <a:lstStyle/>
                    <a:p>
                      <a:pPr algn="ctr"/>
                      <a:r>
                        <a:rPr lang="zh-CN" altLang="en-US" sz="2200" b="1" dirty="0">
                          <a:solidFill>
                            <a:schemeClr val="tx1"/>
                          </a:solidFill>
                        </a:rPr>
                        <a:t>等待</a:t>
                      </a:r>
                    </a:p>
                  </a:txBody>
                  <a:tcPr marT="45692" marB="45692">
                    <a:solidFill>
                      <a:schemeClr val="accent4">
                        <a:lumMod val="40000"/>
                        <a:lumOff val="60000"/>
                      </a:schemeClr>
                    </a:solidFill>
                  </a:tcPr>
                </a:tc>
                <a:tc>
                  <a:txBody>
                    <a:bodyPr/>
                    <a:lstStyle/>
                    <a:p>
                      <a:pPr algn="ctr"/>
                      <a:r>
                        <a:rPr lang="en-US" altLang="zh-CN" sz="2200" b="1" dirty="0" err="1">
                          <a:solidFill>
                            <a:schemeClr val="tx1"/>
                          </a:solidFill>
                        </a:rPr>
                        <a:t>Xlock</a:t>
                      </a:r>
                      <a:r>
                        <a:rPr lang="en-US" altLang="zh-CN" sz="2200" b="1" baseline="0" dirty="0">
                          <a:solidFill>
                            <a:schemeClr val="tx1"/>
                          </a:solidFill>
                        </a:rPr>
                        <a:t> A</a:t>
                      </a:r>
                      <a:endParaRPr lang="zh-CN" altLang="en-US" sz="2200" b="1" dirty="0">
                        <a:solidFill>
                          <a:schemeClr val="tx1"/>
                        </a:solidFill>
                      </a:endParaRPr>
                    </a:p>
                  </a:txBody>
                  <a:tcPr marT="45692" marB="45692">
                    <a:solidFill>
                      <a:schemeClr val="accent4">
                        <a:lumMod val="40000"/>
                        <a:lumOff val="60000"/>
                      </a:schemeClr>
                    </a:solidFill>
                  </a:tcPr>
                </a:tc>
                <a:extLst>
                  <a:ext uri="{0D108BD9-81ED-4DB2-BD59-A6C34878D82A}">
                    <a16:rowId xmlns:a16="http://schemas.microsoft.com/office/drawing/2014/main" val="10006"/>
                  </a:ext>
                </a:extLst>
              </a:tr>
              <a:tr h="426641">
                <a:tc>
                  <a:txBody>
                    <a:bodyPr/>
                    <a:lstStyle/>
                    <a:p>
                      <a:pPr algn="ctr"/>
                      <a:r>
                        <a:rPr lang="zh-CN" altLang="en-US" sz="2200" b="1" dirty="0">
                          <a:solidFill>
                            <a:schemeClr val="tx1"/>
                          </a:solidFill>
                        </a:rPr>
                        <a:t>等待</a:t>
                      </a:r>
                    </a:p>
                  </a:txBody>
                  <a:tcPr marT="45692" marB="45692">
                    <a:solidFill>
                      <a:schemeClr val="accent4">
                        <a:lumMod val="40000"/>
                        <a:lumOff val="60000"/>
                      </a:schemeClr>
                    </a:solidFill>
                  </a:tcPr>
                </a:tc>
                <a:tc>
                  <a:txBody>
                    <a:bodyPr/>
                    <a:lstStyle/>
                    <a:p>
                      <a:pPr algn="ctr"/>
                      <a:r>
                        <a:rPr lang="zh-CN" altLang="en-US" sz="2200" b="1" dirty="0">
                          <a:solidFill>
                            <a:schemeClr val="tx1"/>
                          </a:solidFill>
                        </a:rPr>
                        <a:t>等待</a:t>
                      </a:r>
                    </a:p>
                  </a:txBody>
                  <a:tcPr marT="45692" marB="45692">
                    <a:solidFill>
                      <a:schemeClr val="accent4">
                        <a:lumMod val="40000"/>
                        <a:lumOff val="60000"/>
                      </a:schemeClr>
                    </a:solidFill>
                  </a:tcPr>
                </a:tc>
                <a:extLst>
                  <a:ext uri="{0D108BD9-81ED-4DB2-BD59-A6C34878D82A}">
                    <a16:rowId xmlns:a16="http://schemas.microsoft.com/office/drawing/2014/main" val="10007"/>
                  </a:ext>
                </a:extLst>
              </a:tr>
            </a:tbl>
          </a:graphicData>
        </a:graphic>
      </p:graphicFrame>
      <p:sp>
        <p:nvSpPr>
          <p:cNvPr id="8" name="Rectangle 3">
            <a:extLst>
              <a:ext uri="{FF2B5EF4-FFF2-40B4-BE49-F238E27FC236}">
                <a16:creationId xmlns:a16="http://schemas.microsoft.com/office/drawing/2014/main" id="{3E05233B-B827-49C0-8E6C-E640523303F4}"/>
              </a:ext>
            </a:extLst>
          </p:cNvPr>
          <p:cNvSpPr txBox="1">
            <a:spLocks noChangeArrowheads="1"/>
          </p:cNvSpPr>
          <p:nvPr/>
        </p:nvSpPr>
        <p:spPr>
          <a:xfrm>
            <a:off x="457200" y="1327150"/>
            <a:ext cx="8229600" cy="588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zh-CN" sz="2400"/>
              <a:t>[</a:t>
            </a:r>
            <a:r>
              <a:rPr lang="zh-CN" altLang="en-US" sz="2400"/>
              <a:t>例</a:t>
            </a:r>
            <a:r>
              <a:rPr lang="en-US" altLang="zh-CN" sz="2400"/>
              <a:t>]</a:t>
            </a:r>
            <a:r>
              <a:rPr lang="zh-CN" altLang="en-US" sz="2400"/>
              <a:t>遵守两段锁协议的事务发生死锁</a:t>
            </a:r>
            <a:endParaRPr lang="zh-CN" altLang="en-US" sz="2400" dirty="0"/>
          </a:p>
        </p:txBody>
      </p:sp>
      <p:sp>
        <p:nvSpPr>
          <p:cNvPr id="9" name="Text Box 8">
            <a:extLst>
              <a:ext uri="{FF2B5EF4-FFF2-40B4-BE49-F238E27FC236}">
                <a16:creationId xmlns:a16="http://schemas.microsoft.com/office/drawing/2014/main" id="{54707AC6-64B5-42DF-8BBA-0EB63A07716C}"/>
              </a:ext>
            </a:extLst>
          </p:cNvPr>
          <p:cNvSpPr txBox="1">
            <a:spLocks noChangeArrowheads="1"/>
          </p:cNvSpPr>
          <p:nvPr/>
        </p:nvSpPr>
        <p:spPr bwMode="auto">
          <a:xfrm>
            <a:off x="2532207" y="5717353"/>
            <a:ext cx="4376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r>
              <a:rPr lang="zh-CN" altLang="zh-CN" sz="2000" b="1" dirty="0">
                <a:latin typeface="Times New Roman" panose="02020603050405020304" pitchFamily="18" charset="0"/>
              </a:rPr>
              <a:t>遵守两段锁协议的事务可能发生死锁 </a:t>
            </a:r>
          </a:p>
        </p:txBody>
      </p:sp>
      <p:sp>
        <p:nvSpPr>
          <p:cNvPr id="11" name="文本框 10">
            <a:extLst>
              <a:ext uri="{FF2B5EF4-FFF2-40B4-BE49-F238E27FC236}">
                <a16:creationId xmlns:a16="http://schemas.microsoft.com/office/drawing/2014/main" id="{2C8094B9-8D8C-4045-8D84-C3884DA3FDAD}"/>
              </a:ext>
            </a:extLst>
          </p:cNvPr>
          <p:cNvSpPr txBox="1"/>
          <p:nvPr/>
        </p:nvSpPr>
        <p:spPr>
          <a:xfrm>
            <a:off x="203652" y="108254"/>
            <a:ext cx="4192857"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13.5 </a:t>
            </a:r>
            <a:r>
              <a:rPr lang="zh-CN" altLang="en-US" sz="2800" b="1" dirty="0">
                <a:latin typeface="微软雅黑 Light" panose="020B0502040204020203" pitchFamily="34" charset="-122"/>
                <a:ea typeface="微软雅黑 Light" panose="020B0502040204020203" pitchFamily="34" charset="-122"/>
              </a:rPr>
              <a:t>两段锁协议</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78428473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3B5B04A-622B-4A2E-953A-7A6C424E41DE}"/>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E47F7858-BC23-4BA3-88C4-1BD3702F5A31}"/>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Rectangle 3">
            <a:extLst>
              <a:ext uri="{FF2B5EF4-FFF2-40B4-BE49-F238E27FC236}">
                <a16:creationId xmlns:a16="http://schemas.microsoft.com/office/drawing/2014/main" id="{EB274C16-8828-49F2-B15E-45BCCC160062}"/>
              </a:ext>
            </a:extLst>
          </p:cNvPr>
          <p:cNvSpPr txBox="1">
            <a:spLocks noChangeArrowheads="1"/>
          </p:cNvSpPr>
          <p:nvPr/>
        </p:nvSpPr>
        <p:spPr>
          <a:xfrm>
            <a:off x="543879" y="949262"/>
            <a:ext cx="10838873" cy="35075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altLang="zh-CN" sz="2400" dirty="0">
                <a:latin typeface="Microsoft YaHei Light" panose="020B0502040204020203" pitchFamily="34" charset="-122"/>
                <a:ea typeface="Microsoft YaHei Light" panose="020B0502040204020203" pitchFamily="34" charset="-122"/>
              </a:rPr>
              <a:t>3. </a:t>
            </a:r>
            <a:r>
              <a:rPr lang="zh-CN" altLang="en-US" sz="2400" dirty="0">
                <a:latin typeface="Microsoft YaHei Light" panose="020B0502040204020203" pitchFamily="34" charset="-122"/>
                <a:ea typeface="Microsoft YaHei Light" panose="020B0502040204020203" pitchFamily="34" charset="-122"/>
              </a:rPr>
              <a:t>事务隔离性级别</a:t>
            </a:r>
          </a:p>
          <a:p>
            <a:pPr marL="0" indent="0">
              <a:lnSpc>
                <a:spcPct val="100000"/>
              </a:lnSpc>
              <a:buNone/>
            </a:pPr>
            <a:r>
              <a:rPr lang="en-US" altLang="zh-CN" sz="2400" dirty="0">
                <a:latin typeface="Microsoft YaHei Light" panose="020B0502040204020203" pitchFamily="34" charset="-122"/>
                <a:ea typeface="Microsoft YaHei Light" panose="020B0502040204020203" pitchFamily="34" charset="-122"/>
              </a:rPr>
              <a:t>•SQL</a:t>
            </a:r>
            <a:r>
              <a:rPr lang="zh-CN" altLang="en-US" sz="2400" dirty="0">
                <a:latin typeface="Microsoft YaHei Light" panose="020B0502040204020203" pitchFamily="34" charset="-122"/>
                <a:ea typeface="Microsoft YaHei Light" panose="020B0502040204020203" pitchFamily="34" charset="-122"/>
              </a:rPr>
              <a:t>中隔离性级别的定义</a:t>
            </a:r>
          </a:p>
          <a:p>
            <a:pPr marL="0" indent="0">
              <a:lnSpc>
                <a:spcPct val="100000"/>
              </a:lnSpc>
              <a:buNone/>
            </a:pPr>
            <a:r>
              <a:rPr lang="en-US" altLang="zh-CN" sz="2400" dirty="0">
                <a:latin typeface="Microsoft YaHei Light" panose="020B0502040204020203" pitchFamily="34" charset="-122"/>
                <a:ea typeface="Microsoft YaHei Light" panose="020B0502040204020203" pitchFamily="34" charset="-122"/>
              </a:rPr>
              <a:t>• read uncommitted</a:t>
            </a:r>
            <a:r>
              <a:rPr lang="zh-CN" altLang="en-US" sz="2400" dirty="0">
                <a:latin typeface="Microsoft YaHei Light" panose="020B0502040204020203" pitchFamily="34" charset="-122"/>
                <a:ea typeface="Microsoft YaHei Light" panose="020B0502040204020203" pitchFamily="34" charset="-122"/>
              </a:rPr>
              <a:t>：允许读取未提交的记录</a:t>
            </a:r>
          </a:p>
          <a:p>
            <a:pPr marL="0" indent="0">
              <a:lnSpc>
                <a:spcPct val="100000"/>
              </a:lnSpc>
              <a:buNone/>
            </a:pPr>
            <a:r>
              <a:rPr lang="en-US" altLang="zh-CN" sz="2400" dirty="0">
                <a:latin typeface="Microsoft YaHei Light" panose="020B0502040204020203" pitchFamily="34" charset="-122"/>
                <a:ea typeface="Microsoft YaHei Light" panose="020B0502040204020203" pitchFamily="34" charset="-122"/>
              </a:rPr>
              <a:t>• read committed</a:t>
            </a:r>
            <a:r>
              <a:rPr lang="zh-CN" altLang="en-US" sz="2400" dirty="0">
                <a:latin typeface="Microsoft YaHei Light" panose="020B0502040204020203" pitchFamily="34" charset="-122"/>
                <a:ea typeface="Microsoft YaHei Light" panose="020B0502040204020203" pitchFamily="34" charset="-122"/>
              </a:rPr>
              <a:t>：只允许读取已提交的记录，但不要求可重复读</a:t>
            </a:r>
          </a:p>
          <a:p>
            <a:pPr marL="0" indent="0">
              <a:lnSpc>
                <a:spcPct val="100000"/>
              </a:lnSpc>
              <a:buNone/>
            </a:pPr>
            <a:r>
              <a:rPr lang="en-US" altLang="zh-CN" sz="2400" dirty="0">
                <a:latin typeface="Microsoft YaHei Light" panose="020B0502040204020203" pitchFamily="34" charset="-122"/>
                <a:ea typeface="Microsoft YaHei Light" panose="020B0502040204020203" pitchFamily="34" charset="-122"/>
              </a:rPr>
              <a:t>• repeatable read</a:t>
            </a:r>
            <a:r>
              <a:rPr lang="zh-CN" altLang="en-US" sz="2400" dirty="0">
                <a:latin typeface="Microsoft YaHei Light" panose="020B0502040204020203" pitchFamily="34" charset="-122"/>
                <a:ea typeface="Microsoft YaHei Light" panose="020B0502040204020203" pitchFamily="34" charset="-122"/>
              </a:rPr>
              <a:t>：只允许读取已提交的记录，并要求一个事务对同一记录的两次读取之间，其它事务不能对该记录进行更新</a:t>
            </a:r>
          </a:p>
          <a:p>
            <a:pPr marL="0" indent="0">
              <a:lnSpc>
                <a:spcPct val="100000"/>
              </a:lnSpc>
              <a:buNone/>
            </a:pPr>
            <a:r>
              <a:rPr lang="en-US" altLang="zh-CN" sz="2400" dirty="0">
                <a:latin typeface="Microsoft YaHei Light" panose="020B0502040204020203" pitchFamily="34" charset="-122"/>
                <a:ea typeface="Microsoft YaHei Light" panose="020B0502040204020203" pitchFamily="34" charset="-122"/>
              </a:rPr>
              <a:t>• serializable</a:t>
            </a:r>
            <a:r>
              <a:rPr lang="zh-CN" altLang="en-US" sz="2400" dirty="0">
                <a:latin typeface="Microsoft YaHei Light" panose="020B0502040204020203" pitchFamily="34" charset="-122"/>
                <a:ea typeface="Microsoft YaHei Light" panose="020B0502040204020203" pitchFamily="34" charset="-122"/>
              </a:rPr>
              <a:t>：一个调度的执行必须等价于一个串行调度的结果</a:t>
            </a:r>
          </a:p>
        </p:txBody>
      </p:sp>
      <p:pic>
        <p:nvPicPr>
          <p:cNvPr id="2" name="图片 1">
            <a:extLst>
              <a:ext uri="{FF2B5EF4-FFF2-40B4-BE49-F238E27FC236}">
                <a16:creationId xmlns:a16="http://schemas.microsoft.com/office/drawing/2014/main" id="{CFFA3E68-76EA-4C6B-B2DF-0838E9E96287}"/>
              </a:ext>
            </a:extLst>
          </p:cNvPr>
          <p:cNvPicPr>
            <a:picLocks noChangeAspect="1"/>
          </p:cNvPicPr>
          <p:nvPr/>
        </p:nvPicPr>
        <p:blipFill>
          <a:blip r:embed="rId2"/>
          <a:stretch>
            <a:fillRect/>
          </a:stretch>
        </p:blipFill>
        <p:spPr>
          <a:xfrm>
            <a:off x="1034473" y="4593209"/>
            <a:ext cx="9349673" cy="2160482"/>
          </a:xfrm>
          <a:prstGeom prst="rect">
            <a:avLst/>
          </a:prstGeom>
        </p:spPr>
      </p:pic>
      <p:sp>
        <p:nvSpPr>
          <p:cNvPr id="7" name="文本框 6">
            <a:extLst>
              <a:ext uri="{FF2B5EF4-FFF2-40B4-BE49-F238E27FC236}">
                <a16:creationId xmlns:a16="http://schemas.microsoft.com/office/drawing/2014/main" id="{A19CC3D3-B6C2-4C28-93C0-071A16DB7D69}"/>
              </a:ext>
            </a:extLst>
          </p:cNvPr>
          <p:cNvSpPr txBox="1"/>
          <p:nvPr/>
        </p:nvSpPr>
        <p:spPr>
          <a:xfrm>
            <a:off x="203652" y="108254"/>
            <a:ext cx="4192857"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13.5 </a:t>
            </a:r>
            <a:r>
              <a:rPr lang="zh-CN" altLang="en-US" sz="2800" b="1" dirty="0">
                <a:latin typeface="微软雅黑 Light" panose="020B0502040204020203" pitchFamily="34" charset="-122"/>
                <a:ea typeface="微软雅黑 Light" panose="020B0502040204020203" pitchFamily="34" charset="-122"/>
              </a:rPr>
              <a:t>两段锁协议</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347404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D499975-6C34-475D-8BEC-1DD2BEA05447}"/>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EB2A903B-6A28-49CC-AC68-040F53250E88}"/>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pic>
        <p:nvPicPr>
          <p:cNvPr id="3" name="图片 2">
            <a:extLst>
              <a:ext uri="{FF2B5EF4-FFF2-40B4-BE49-F238E27FC236}">
                <a16:creationId xmlns:a16="http://schemas.microsoft.com/office/drawing/2014/main" id="{5EF25109-BB1E-4816-9FFC-C1E21CD4A25C}"/>
              </a:ext>
            </a:extLst>
          </p:cNvPr>
          <p:cNvPicPr>
            <a:picLocks noChangeAspect="1"/>
          </p:cNvPicPr>
          <p:nvPr/>
        </p:nvPicPr>
        <p:blipFill>
          <a:blip r:embed="rId2"/>
          <a:stretch>
            <a:fillRect/>
          </a:stretch>
        </p:blipFill>
        <p:spPr>
          <a:xfrm>
            <a:off x="203652" y="1105966"/>
            <a:ext cx="7457467" cy="4646068"/>
          </a:xfrm>
          <a:prstGeom prst="rect">
            <a:avLst/>
          </a:prstGeom>
        </p:spPr>
      </p:pic>
      <p:sp>
        <p:nvSpPr>
          <p:cNvPr id="6" name="文本框 5">
            <a:extLst>
              <a:ext uri="{FF2B5EF4-FFF2-40B4-BE49-F238E27FC236}">
                <a16:creationId xmlns:a16="http://schemas.microsoft.com/office/drawing/2014/main" id="{65BE5849-23B0-4255-BFC0-B71EA98EE577}"/>
              </a:ext>
            </a:extLst>
          </p:cNvPr>
          <p:cNvSpPr txBox="1"/>
          <p:nvPr/>
        </p:nvSpPr>
        <p:spPr>
          <a:xfrm>
            <a:off x="7877908" y="1061471"/>
            <a:ext cx="4117997" cy="5078313"/>
          </a:xfrm>
          <a:prstGeom prst="rect">
            <a:avLst/>
          </a:prstGeom>
          <a:noFill/>
        </p:spPr>
        <p:txBody>
          <a:bodyPr wrap="square" rtlCol="0">
            <a:spAutoFit/>
          </a:bodyPr>
          <a:lstStyle/>
          <a:p>
            <a:r>
              <a:rPr lang="zh-CN" altLang="en-US" dirty="0"/>
              <a:t>事务</a:t>
            </a:r>
            <a:r>
              <a:rPr lang="en-US" altLang="zh-CN" dirty="0"/>
              <a:t>T1</a:t>
            </a:r>
            <a:r>
              <a:rPr lang="zh-CN" altLang="en-US" dirty="0"/>
              <a:t>读取数据后，事务</a:t>
            </a:r>
            <a:r>
              <a:rPr lang="en-US" altLang="zh-CN" dirty="0"/>
              <a:t>T2</a:t>
            </a:r>
            <a:r>
              <a:rPr lang="zh-CN" altLang="en-US" dirty="0"/>
              <a:t>执行更新操作并写回数据库，使</a:t>
            </a:r>
            <a:r>
              <a:rPr lang="en-US" altLang="zh-CN" dirty="0"/>
              <a:t>T1</a:t>
            </a:r>
            <a:r>
              <a:rPr lang="zh-CN" altLang="en-US" dirty="0"/>
              <a:t>无法再现前一次读取结果。包括三种情况：</a:t>
            </a:r>
          </a:p>
          <a:p>
            <a:r>
              <a:rPr lang="zh-CN" altLang="en-US" dirty="0"/>
              <a:t>（</a:t>
            </a:r>
            <a:r>
              <a:rPr lang="en-US" altLang="zh-CN" dirty="0"/>
              <a:t>1</a:t>
            </a:r>
            <a:r>
              <a:rPr lang="zh-CN" altLang="en-US" dirty="0"/>
              <a:t>）事务</a:t>
            </a:r>
            <a:r>
              <a:rPr lang="en-US" altLang="zh-CN" dirty="0"/>
              <a:t>T1</a:t>
            </a:r>
            <a:r>
              <a:rPr lang="zh-CN" altLang="en-US" dirty="0"/>
              <a:t>读取某一数据后，事务</a:t>
            </a:r>
            <a:r>
              <a:rPr lang="en-US" altLang="zh-CN" dirty="0"/>
              <a:t>T2</a:t>
            </a:r>
            <a:r>
              <a:rPr lang="zh-CN" altLang="en-US" dirty="0"/>
              <a:t>对其做了修改，当</a:t>
            </a:r>
            <a:r>
              <a:rPr lang="en-US" altLang="zh-CN" dirty="0"/>
              <a:t>T1</a:t>
            </a:r>
            <a:r>
              <a:rPr lang="zh-CN" altLang="en-US" dirty="0"/>
              <a:t>再次读取该数据时，得到与前次不同的值。</a:t>
            </a:r>
          </a:p>
          <a:p>
            <a:r>
              <a:rPr lang="zh-CN" altLang="en-US" dirty="0"/>
              <a:t>（</a:t>
            </a:r>
            <a:r>
              <a:rPr lang="en-US" altLang="zh-CN" dirty="0"/>
              <a:t>2</a:t>
            </a:r>
            <a:r>
              <a:rPr lang="zh-CN" altLang="en-US" dirty="0"/>
              <a:t>）事务</a:t>
            </a:r>
            <a:r>
              <a:rPr lang="en-US" altLang="zh-CN" dirty="0"/>
              <a:t>T1</a:t>
            </a:r>
            <a:r>
              <a:rPr lang="zh-CN" altLang="en-US" dirty="0"/>
              <a:t>按一定的条件读取某些数据记录后，事务</a:t>
            </a:r>
            <a:r>
              <a:rPr lang="en-US" altLang="zh-CN" dirty="0"/>
              <a:t>T2</a:t>
            </a:r>
            <a:r>
              <a:rPr lang="zh-CN" altLang="en-US" dirty="0"/>
              <a:t>删除了其中的部分记录，当</a:t>
            </a:r>
            <a:r>
              <a:rPr lang="en-US" altLang="zh-CN" dirty="0"/>
              <a:t>T1</a:t>
            </a:r>
            <a:r>
              <a:rPr lang="zh-CN" altLang="en-US" dirty="0"/>
              <a:t>再按相同的条件读取数据时</a:t>
            </a:r>
            <a:r>
              <a:rPr lang="en-US" altLang="zh-CN" dirty="0"/>
              <a:t>,</a:t>
            </a:r>
            <a:r>
              <a:rPr lang="zh-CN" altLang="en-US" dirty="0"/>
              <a:t>发现某些记录</a:t>
            </a:r>
          </a:p>
          <a:p>
            <a:r>
              <a:rPr lang="zh-CN" altLang="en-US" dirty="0"/>
              <a:t>神秘消失。</a:t>
            </a:r>
          </a:p>
          <a:p>
            <a:r>
              <a:rPr lang="zh-CN" altLang="en-US" dirty="0"/>
              <a:t>（</a:t>
            </a:r>
            <a:r>
              <a:rPr lang="en-US" altLang="zh-CN" dirty="0"/>
              <a:t>3</a:t>
            </a:r>
            <a:r>
              <a:rPr lang="zh-CN" altLang="en-US" dirty="0"/>
              <a:t>）事务</a:t>
            </a:r>
            <a:r>
              <a:rPr lang="en-US" altLang="zh-CN" dirty="0"/>
              <a:t>T1</a:t>
            </a:r>
            <a:r>
              <a:rPr lang="zh-CN" altLang="en-US" dirty="0"/>
              <a:t>按一定的条件读取某些数据记录后，事务</a:t>
            </a:r>
            <a:r>
              <a:rPr lang="en-US" altLang="zh-CN" dirty="0"/>
              <a:t>T2</a:t>
            </a:r>
            <a:r>
              <a:rPr lang="zh-CN" altLang="en-US" dirty="0"/>
              <a:t>插入了一些记录，当</a:t>
            </a:r>
            <a:r>
              <a:rPr lang="en-US" altLang="zh-CN" dirty="0"/>
              <a:t>T1</a:t>
            </a:r>
            <a:r>
              <a:rPr lang="zh-CN" altLang="en-US" dirty="0"/>
              <a:t>再按相同的条件读取数据时，发现多出了一些记录。</a:t>
            </a:r>
            <a:endParaRPr lang="en-US" altLang="zh-CN" dirty="0"/>
          </a:p>
          <a:p>
            <a:endParaRPr lang="zh-CN" altLang="en-US" dirty="0"/>
          </a:p>
          <a:p>
            <a:r>
              <a:rPr lang="zh-CN" altLang="en-US" dirty="0"/>
              <a:t>后两种不可重复读有时也称为幻影现象（</a:t>
            </a:r>
            <a:r>
              <a:rPr lang="en-US" altLang="zh-CN" dirty="0"/>
              <a:t>Phantom Row)</a:t>
            </a:r>
            <a:endParaRPr lang="zh-CN" altLang="en-US" dirty="0"/>
          </a:p>
        </p:txBody>
      </p:sp>
      <p:sp>
        <p:nvSpPr>
          <p:cNvPr id="11" name="文本框 10">
            <a:extLst>
              <a:ext uri="{FF2B5EF4-FFF2-40B4-BE49-F238E27FC236}">
                <a16:creationId xmlns:a16="http://schemas.microsoft.com/office/drawing/2014/main" id="{B2EE739F-AE5F-4FC1-903C-AEECF4C13FB5}"/>
              </a:ext>
            </a:extLst>
          </p:cNvPr>
          <p:cNvSpPr txBox="1"/>
          <p:nvPr/>
        </p:nvSpPr>
        <p:spPr>
          <a:xfrm>
            <a:off x="203652" y="108254"/>
            <a:ext cx="4090051"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13.1 </a:t>
            </a:r>
            <a:r>
              <a:rPr lang="zh-CN" altLang="en-US" sz="2800" b="1" dirty="0">
                <a:latin typeface="微软雅黑 Light" panose="020B0502040204020203" pitchFamily="34" charset="-122"/>
                <a:ea typeface="微软雅黑 Light" panose="020B0502040204020203" pitchFamily="34" charset="-122"/>
              </a:rPr>
              <a:t>并发控制概述</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52099732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3B5B04A-622B-4A2E-953A-7A6C424E41DE}"/>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E47F7858-BC23-4BA3-88C4-1BD3702F5A31}"/>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pic>
        <p:nvPicPr>
          <p:cNvPr id="2" name="图片 1">
            <a:extLst>
              <a:ext uri="{FF2B5EF4-FFF2-40B4-BE49-F238E27FC236}">
                <a16:creationId xmlns:a16="http://schemas.microsoft.com/office/drawing/2014/main" id="{1FB95509-8DD8-4477-AE3A-F6DBBDD86403}"/>
              </a:ext>
            </a:extLst>
          </p:cNvPr>
          <p:cNvPicPr>
            <a:picLocks noChangeAspect="1"/>
          </p:cNvPicPr>
          <p:nvPr/>
        </p:nvPicPr>
        <p:blipFill>
          <a:blip r:embed="rId2"/>
          <a:stretch>
            <a:fillRect/>
          </a:stretch>
        </p:blipFill>
        <p:spPr>
          <a:xfrm>
            <a:off x="1333500" y="1728787"/>
            <a:ext cx="9525000" cy="3400425"/>
          </a:xfrm>
          <a:prstGeom prst="rect">
            <a:avLst/>
          </a:prstGeom>
        </p:spPr>
      </p:pic>
      <p:sp>
        <p:nvSpPr>
          <p:cNvPr id="6" name="文本框 5">
            <a:extLst>
              <a:ext uri="{FF2B5EF4-FFF2-40B4-BE49-F238E27FC236}">
                <a16:creationId xmlns:a16="http://schemas.microsoft.com/office/drawing/2014/main" id="{CAF5A325-2938-4604-BAAC-52838CAC5723}"/>
              </a:ext>
            </a:extLst>
          </p:cNvPr>
          <p:cNvSpPr txBox="1"/>
          <p:nvPr/>
        </p:nvSpPr>
        <p:spPr>
          <a:xfrm>
            <a:off x="203652" y="108254"/>
            <a:ext cx="4192857"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13.5 </a:t>
            </a:r>
            <a:r>
              <a:rPr lang="zh-CN" altLang="en-US" sz="2800" b="1" dirty="0">
                <a:latin typeface="微软雅黑 Light" panose="020B0502040204020203" pitchFamily="34" charset="-122"/>
                <a:ea typeface="微软雅黑 Light" panose="020B0502040204020203" pitchFamily="34" charset="-122"/>
              </a:rPr>
              <a:t>两段锁协议</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51160376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3B5B04A-622B-4A2E-953A-7A6C424E41DE}"/>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E47F7858-BC23-4BA3-88C4-1BD3702F5A31}"/>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10" name="文本框 9">
            <a:extLst>
              <a:ext uri="{FF2B5EF4-FFF2-40B4-BE49-F238E27FC236}">
                <a16:creationId xmlns:a16="http://schemas.microsoft.com/office/drawing/2014/main" id="{93660BCD-7774-4655-8C0A-DF8D9BAC764E}"/>
              </a:ext>
            </a:extLst>
          </p:cNvPr>
          <p:cNvSpPr txBox="1"/>
          <p:nvPr/>
        </p:nvSpPr>
        <p:spPr>
          <a:xfrm>
            <a:off x="203653" y="108254"/>
            <a:ext cx="419938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13.6 </a:t>
            </a:r>
            <a:r>
              <a:rPr lang="zh-CN" altLang="en-US" sz="2800" b="1" dirty="0">
                <a:latin typeface="微软雅黑 Light" panose="020B0502040204020203" pitchFamily="34" charset="-122"/>
                <a:ea typeface="微软雅黑 Light" panose="020B0502040204020203" pitchFamily="34" charset="-122"/>
              </a:rPr>
              <a:t>封锁粒度</a:t>
            </a:r>
            <a:endParaRPr lang="en-US" altLang="zh-CN" sz="2800" b="1" dirty="0">
              <a:latin typeface="微软雅黑 Light" panose="020B0502040204020203" pitchFamily="34" charset="-122"/>
              <a:ea typeface="微软雅黑 Light" panose="020B0502040204020203" pitchFamily="34" charset="-122"/>
            </a:endParaRPr>
          </a:p>
        </p:txBody>
      </p:sp>
      <p:sp>
        <p:nvSpPr>
          <p:cNvPr id="6" name="Rectangle 3">
            <a:extLst>
              <a:ext uri="{FF2B5EF4-FFF2-40B4-BE49-F238E27FC236}">
                <a16:creationId xmlns:a16="http://schemas.microsoft.com/office/drawing/2014/main" id="{EB274C16-8828-49F2-B15E-45BCCC160062}"/>
              </a:ext>
            </a:extLst>
          </p:cNvPr>
          <p:cNvSpPr txBox="1">
            <a:spLocks noChangeArrowheads="1"/>
          </p:cNvSpPr>
          <p:nvPr/>
        </p:nvSpPr>
        <p:spPr>
          <a:xfrm>
            <a:off x="521853" y="1184550"/>
            <a:ext cx="8973129" cy="4984750"/>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dirty="0">
                <a:latin typeface="Microsoft YaHei Light" panose="020B0502040204020203" pitchFamily="34" charset="-122"/>
                <a:ea typeface="Microsoft YaHei Light" panose="020B0502040204020203" pitchFamily="34" charset="-122"/>
              </a:rPr>
              <a:t>• </a:t>
            </a:r>
            <a:r>
              <a:rPr lang="zh-CN" altLang="en-US" dirty="0">
                <a:latin typeface="Microsoft YaHei Light" panose="020B0502040204020203" pitchFamily="34" charset="-122"/>
                <a:ea typeface="Microsoft YaHei Light" panose="020B0502040204020203" pitchFamily="34" charset="-122"/>
              </a:rPr>
              <a:t>封锁粒度（</a:t>
            </a:r>
            <a:r>
              <a:rPr lang="en-US" altLang="zh-CN" dirty="0">
                <a:latin typeface="Microsoft YaHei Light" panose="020B0502040204020203" pitchFamily="34" charset="-122"/>
                <a:ea typeface="Microsoft YaHei Light" panose="020B0502040204020203" pitchFamily="34" charset="-122"/>
              </a:rPr>
              <a:t>Granularity</a:t>
            </a:r>
            <a:r>
              <a:rPr lang="zh-CN" altLang="en-US" dirty="0">
                <a:latin typeface="Microsoft YaHei Light" panose="020B0502040204020203" pitchFamily="34" charset="-122"/>
                <a:ea typeface="Microsoft YaHei Light" panose="020B0502040204020203" pitchFamily="34" charset="-122"/>
              </a:rPr>
              <a:t>）：封锁对象的大小</a:t>
            </a:r>
          </a:p>
          <a:p>
            <a:pPr marL="0" indent="0">
              <a:lnSpc>
                <a:spcPct val="150000"/>
              </a:lnSpc>
              <a:buNone/>
            </a:pPr>
            <a:r>
              <a:rPr lang="en-US" altLang="zh-CN" dirty="0">
                <a:latin typeface="Microsoft YaHei Light" panose="020B0502040204020203" pitchFamily="34" charset="-122"/>
                <a:ea typeface="Microsoft YaHei Light" panose="020B0502040204020203" pitchFamily="34" charset="-122"/>
              </a:rPr>
              <a:t>• </a:t>
            </a:r>
            <a:r>
              <a:rPr lang="zh-CN" altLang="en-US" dirty="0">
                <a:latin typeface="Microsoft YaHei Light" panose="020B0502040204020203" pitchFamily="34" charset="-122"/>
                <a:ea typeface="Microsoft YaHei Light" panose="020B0502040204020203" pitchFamily="34" charset="-122"/>
              </a:rPr>
              <a:t>逻辑单元的封锁对象：</a:t>
            </a:r>
          </a:p>
          <a:p>
            <a:pPr marL="0" indent="0">
              <a:lnSpc>
                <a:spcPct val="150000"/>
              </a:lnSpc>
              <a:buNone/>
            </a:pPr>
            <a:r>
              <a:rPr lang="en-US" altLang="zh-CN" dirty="0">
                <a:latin typeface="Microsoft YaHei Light" panose="020B0502040204020203" pitchFamily="34" charset="-122"/>
                <a:ea typeface="Microsoft YaHei Light" panose="020B0502040204020203" pitchFamily="34" charset="-122"/>
              </a:rPr>
              <a:t>           </a:t>
            </a:r>
            <a:r>
              <a:rPr lang="zh-CN" altLang="en-US" dirty="0">
                <a:latin typeface="Microsoft YaHei Light" panose="020B0502040204020203" pitchFamily="34" charset="-122"/>
                <a:ea typeface="Microsoft YaHei Light" panose="020B0502040204020203" pitchFamily="34" charset="-122"/>
              </a:rPr>
              <a:t>属性值、属性值集合、元组、关系、索引项、整个索引、整个数据库</a:t>
            </a:r>
          </a:p>
          <a:p>
            <a:pPr marL="0" indent="0">
              <a:lnSpc>
                <a:spcPct val="150000"/>
              </a:lnSpc>
              <a:buNone/>
            </a:pPr>
            <a:r>
              <a:rPr lang="en-US" altLang="zh-CN" dirty="0">
                <a:latin typeface="Microsoft YaHei Light" panose="020B0502040204020203" pitchFamily="34" charset="-122"/>
                <a:ea typeface="Microsoft YaHei Light" panose="020B0502040204020203" pitchFamily="34" charset="-122"/>
              </a:rPr>
              <a:t>• </a:t>
            </a:r>
            <a:r>
              <a:rPr lang="zh-CN" altLang="en-US" dirty="0">
                <a:latin typeface="Microsoft YaHei Light" panose="020B0502040204020203" pitchFamily="34" charset="-122"/>
                <a:ea typeface="Microsoft YaHei Light" panose="020B0502040204020203" pitchFamily="34" charset="-122"/>
              </a:rPr>
              <a:t>物理单元封锁对象</a:t>
            </a:r>
          </a:p>
          <a:p>
            <a:pPr marL="0" indent="0">
              <a:lnSpc>
                <a:spcPct val="150000"/>
              </a:lnSpc>
              <a:buNone/>
            </a:pPr>
            <a:r>
              <a:rPr lang="en-US" altLang="zh-CN" dirty="0">
                <a:latin typeface="Microsoft YaHei Light" panose="020B0502040204020203" pitchFamily="34" charset="-122"/>
                <a:ea typeface="Microsoft YaHei Light" panose="020B0502040204020203" pitchFamily="34" charset="-122"/>
              </a:rPr>
              <a:t>            </a:t>
            </a:r>
            <a:r>
              <a:rPr lang="zh-CN" altLang="en-US" dirty="0">
                <a:latin typeface="Microsoft YaHei Light" panose="020B0502040204020203" pitchFamily="34" charset="-122"/>
                <a:ea typeface="Microsoft YaHei Light" panose="020B0502040204020203" pitchFamily="34" charset="-122"/>
              </a:rPr>
              <a:t>页（数据页或索引页）、物理记录（块）等</a:t>
            </a:r>
          </a:p>
          <a:p>
            <a:pPr marL="0" indent="0">
              <a:lnSpc>
                <a:spcPct val="150000"/>
              </a:lnSpc>
              <a:buNone/>
            </a:pPr>
            <a:r>
              <a:rPr lang="en-US" altLang="zh-CN" dirty="0">
                <a:latin typeface="Microsoft YaHei Light" panose="020B0502040204020203" pitchFamily="34" charset="-122"/>
                <a:ea typeface="Microsoft YaHei Light" panose="020B0502040204020203" pitchFamily="34" charset="-122"/>
              </a:rPr>
              <a:t>• </a:t>
            </a:r>
            <a:r>
              <a:rPr lang="zh-CN" altLang="en-US" dirty="0">
                <a:latin typeface="Microsoft YaHei Light" panose="020B0502040204020203" pitchFamily="34" charset="-122"/>
                <a:ea typeface="Microsoft YaHei Light" panose="020B0502040204020203" pitchFamily="34" charset="-122"/>
              </a:rPr>
              <a:t>封锁粒度与系统并发控制的开销密切相关</a:t>
            </a:r>
          </a:p>
          <a:p>
            <a:pPr marL="0" indent="0">
              <a:lnSpc>
                <a:spcPct val="150000"/>
              </a:lnSpc>
              <a:buNone/>
            </a:pPr>
            <a:r>
              <a:rPr lang="en-US" altLang="zh-CN" dirty="0">
                <a:latin typeface="Microsoft YaHei Light" panose="020B0502040204020203" pitchFamily="34" charset="-122"/>
                <a:ea typeface="Microsoft YaHei Light" panose="020B0502040204020203" pitchFamily="34" charset="-122"/>
              </a:rPr>
              <a:t>             </a:t>
            </a:r>
            <a:r>
              <a:rPr lang="zh-CN" altLang="en-US" dirty="0">
                <a:latin typeface="Microsoft YaHei Light" panose="020B0502040204020203" pitchFamily="34" charset="-122"/>
                <a:ea typeface="Microsoft YaHei Light" panose="020B0502040204020203" pitchFamily="34" charset="-122"/>
              </a:rPr>
              <a:t>封锁粒度大，则并发度低，封锁机构简单，开销小</a:t>
            </a:r>
          </a:p>
          <a:p>
            <a:pPr marL="0" indent="0">
              <a:lnSpc>
                <a:spcPct val="150000"/>
              </a:lnSpc>
              <a:buNone/>
            </a:pPr>
            <a:r>
              <a:rPr lang="zh-CN" altLang="en-US" dirty="0">
                <a:latin typeface="Microsoft YaHei Light" panose="020B0502040204020203" pitchFamily="34" charset="-122"/>
                <a:ea typeface="Microsoft YaHei Light" panose="020B0502040204020203" pitchFamily="34" charset="-122"/>
              </a:rPr>
              <a:t>             封锁粒度小，则并发度高，封锁机构复杂，开销高</a:t>
            </a:r>
          </a:p>
          <a:p>
            <a:pPr marL="0" indent="0">
              <a:lnSpc>
                <a:spcPct val="150000"/>
              </a:lnSpc>
              <a:buNone/>
            </a:pPr>
            <a:r>
              <a:rPr lang="en-US" altLang="zh-CN" dirty="0">
                <a:latin typeface="Microsoft YaHei Light" panose="020B0502040204020203" pitchFamily="34" charset="-122"/>
                <a:ea typeface="Microsoft YaHei Light" panose="020B0502040204020203" pitchFamily="34" charset="-122"/>
              </a:rPr>
              <a:t>             </a:t>
            </a:r>
            <a:r>
              <a:rPr lang="zh-CN" altLang="en-US" dirty="0">
                <a:latin typeface="Microsoft YaHei Light" panose="020B0502040204020203" pitchFamily="34" charset="-122"/>
                <a:ea typeface="Microsoft YaHei Light" panose="020B0502040204020203" pitchFamily="34" charset="-122"/>
              </a:rPr>
              <a:t>封锁粒度为表和元组的例</a:t>
            </a:r>
          </a:p>
        </p:txBody>
      </p:sp>
    </p:spTree>
    <p:extLst>
      <p:ext uri="{BB962C8B-B14F-4D97-AF65-F5344CB8AC3E}">
        <p14:creationId xmlns:p14="http://schemas.microsoft.com/office/powerpoint/2010/main" val="397512087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3B5B04A-622B-4A2E-953A-7A6C424E41DE}"/>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E47F7858-BC23-4BA3-88C4-1BD3702F5A31}"/>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Rectangle 3">
            <a:extLst>
              <a:ext uri="{FF2B5EF4-FFF2-40B4-BE49-F238E27FC236}">
                <a16:creationId xmlns:a16="http://schemas.microsoft.com/office/drawing/2014/main" id="{EB274C16-8828-49F2-B15E-45BCCC160062}"/>
              </a:ext>
            </a:extLst>
          </p:cNvPr>
          <p:cNvSpPr txBox="1">
            <a:spLocks noChangeArrowheads="1"/>
          </p:cNvSpPr>
          <p:nvPr/>
        </p:nvSpPr>
        <p:spPr>
          <a:xfrm>
            <a:off x="676563" y="1564900"/>
            <a:ext cx="10838873" cy="27217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zh-CN" altLang="en-US" sz="2400" dirty="0">
                <a:latin typeface="Microsoft YaHei Light" panose="020B0502040204020203" pitchFamily="34" charset="-122"/>
                <a:ea typeface="Microsoft YaHei Light" panose="020B0502040204020203" pitchFamily="34" charset="-122"/>
              </a:rPr>
              <a:t>多粒度封锁</a:t>
            </a:r>
          </a:p>
          <a:p>
            <a:pPr marL="0" indent="0">
              <a:lnSpc>
                <a:spcPct val="100000"/>
              </a:lnSpc>
              <a:buNone/>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如果在一个系统中同时支持多种封锁粒度供不同的事务选择，这种封锁方法称为多粒度封锁。</a:t>
            </a:r>
          </a:p>
          <a:p>
            <a:pPr marL="0" indent="0">
              <a:lnSpc>
                <a:spcPct val="100000"/>
              </a:lnSpc>
              <a:buNone/>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理想的情况是只封锁与规定的操作有关的数据对象。</a:t>
            </a:r>
          </a:p>
          <a:p>
            <a:pPr marL="0" indent="0">
              <a:lnSpc>
                <a:spcPct val="100000"/>
              </a:lnSpc>
              <a:buNone/>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数据对象从大到小有一种层次关系，当封锁了外层数据对象时也就意味着同时封锁了它的所有内层数据对象</a:t>
            </a:r>
          </a:p>
        </p:txBody>
      </p:sp>
      <p:sp>
        <p:nvSpPr>
          <p:cNvPr id="7" name="文本框 6">
            <a:extLst>
              <a:ext uri="{FF2B5EF4-FFF2-40B4-BE49-F238E27FC236}">
                <a16:creationId xmlns:a16="http://schemas.microsoft.com/office/drawing/2014/main" id="{3B7A5750-512F-4223-A5F0-0E4BFB68A834}"/>
              </a:ext>
            </a:extLst>
          </p:cNvPr>
          <p:cNvSpPr txBox="1"/>
          <p:nvPr/>
        </p:nvSpPr>
        <p:spPr>
          <a:xfrm>
            <a:off x="203653" y="108254"/>
            <a:ext cx="419938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13.6 </a:t>
            </a:r>
            <a:r>
              <a:rPr lang="zh-CN" altLang="en-US" sz="2800" b="1" dirty="0">
                <a:latin typeface="微软雅黑 Light" panose="020B0502040204020203" pitchFamily="34" charset="-122"/>
                <a:ea typeface="微软雅黑 Light" panose="020B0502040204020203" pitchFamily="34" charset="-122"/>
              </a:rPr>
              <a:t>封锁粒度</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85031626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3B5B04A-622B-4A2E-953A-7A6C424E41DE}"/>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E47F7858-BC23-4BA3-88C4-1BD3702F5A31}"/>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10" name="文本框 9">
            <a:extLst>
              <a:ext uri="{FF2B5EF4-FFF2-40B4-BE49-F238E27FC236}">
                <a16:creationId xmlns:a16="http://schemas.microsoft.com/office/drawing/2014/main" id="{93660BCD-7774-4655-8C0A-DF8D9BAC764E}"/>
              </a:ext>
            </a:extLst>
          </p:cNvPr>
          <p:cNvSpPr txBox="1"/>
          <p:nvPr/>
        </p:nvSpPr>
        <p:spPr>
          <a:xfrm>
            <a:off x="203653" y="108254"/>
            <a:ext cx="419938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13.7 </a:t>
            </a:r>
            <a:r>
              <a:rPr lang="zh-CN" altLang="en-US" sz="2800" b="1" dirty="0">
                <a:latin typeface="微软雅黑 Light" panose="020B0502040204020203" pitchFamily="34" charset="-122"/>
                <a:ea typeface="微软雅黑 Light" panose="020B0502040204020203" pitchFamily="34" charset="-122"/>
              </a:rPr>
              <a:t>其他并发控制机制</a:t>
            </a:r>
            <a:endParaRPr lang="en-US" altLang="zh-CN" sz="2800" b="1" dirty="0">
              <a:latin typeface="微软雅黑 Light" panose="020B0502040204020203" pitchFamily="34" charset="-122"/>
              <a:ea typeface="微软雅黑 Light" panose="020B0502040204020203" pitchFamily="34" charset="-122"/>
            </a:endParaRPr>
          </a:p>
        </p:txBody>
      </p:sp>
      <p:sp>
        <p:nvSpPr>
          <p:cNvPr id="7" name="文本框 6">
            <a:extLst>
              <a:ext uri="{FF2B5EF4-FFF2-40B4-BE49-F238E27FC236}">
                <a16:creationId xmlns:a16="http://schemas.microsoft.com/office/drawing/2014/main" id="{18FFF777-3004-4A2B-A926-E55C51AA6AF8}"/>
              </a:ext>
            </a:extLst>
          </p:cNvPr>
          <p:cNvSpPr txBox="1"/>
          <p:nvPr/>
        </p:nvSpPr>
        <p:spPr>
          <a:xfrm>
            <a:off x="1397533" y="1641931"/>
            <a:ext cx="4304146" cy="1569660"/>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latin typeface="Microsoft YaHei Light" panose="020B0502040204020203" pitchFamily="34" charset="-122"/>
                <a:ea typeface="Microsoft YaHei Light" panose="020B0502040204020203" pitchFamily="34" charset="-122"/>
              </a:rPr>
              <a:t>时间戳方法</a:t>
            </a:r>
          </a:p>
          <a:p>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乐观控制方法</a:t>
            </a:r>
          </a:p>
          <a:p>
            <a:r>
              <a:rPr lang="en-US" altLang="zh-CN" sz="2400" dirty="0">
                <a:latin typeface="Microsoft YaHei Light" panose="020B0502040204020203" pitchFamily="34" charset="-122"/>
                <a:ea typeface="Microsoft YaHei Light" panose="020B0502040204020203" pitchFamily="34" charset="-122"/>
              </a:rPr>
              <a:t>•</a:t>
            </a:r>
            <a:r>
              <a:rPr lang="zh-CN" altLang="en-US" sz="2400" dirty="0">
                <a:latin typeface="Microsoft YaHei Light" panose="020B0502040204020203" pitchFamily="34" charset="-122"/>
                <a:ea typeface="Microsoft YaHei Light" panose="020B0502040204020203" pitchFamily="34" charset="-122"/>
              </a:rPr>
              <a:t>多版本并发控制</a:t>
            </a:r>
          </a:p>
          <a:p>
            <a:r>
              <a:rPr lang="en-US" altLang="zh-CN" sz="2400" dirty="0">
                <a:latin typeface="Microsoft YaHei Light" panose="020B0502040204020203" pitchFamily="34" charset="-122"/>
                <a:ea typeface="Microsoft YaHei Light" panose="020B0502040204020203" pitchFamily="34" charset="-122"/>
              </a:rPr>
              <a:t>•</a:t>
            </a:r>
            <a:r>
              <a:rPr lang="zh-CN" altLang="en-US" sz="2400" dirty="0">
                <a:latin typeface="Microsoft YaHei Light" panose="020B0502040204020203" pitchFamily="34" charset="-122"/>
                <a:ea typeface="Microsoft YaHei Light" panose="020B0502040204020203" pitchFamily="34" charset="-122"/>
              </a:rPr>
              <a:t>改进的多版本并发控制</a:t>
            </a:r>
          </a:p>
        </p:txBody>
      </p:sp>
    </p:spTree>
    <p:extLst>
      <p:ext uri="{BB962C8B-B14F-4D97-AF65-F5344CB8AC3E}">
        <p14:creationId xmlns:p14="http://schemas.microsoft.com/office/powerpoint/2010/main" val="42372965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3B5B04A-622B-4A2E-953A-7A6C424E41DE}"/>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E47F7858-BC23-4BA3-88C4-1BD3702F5A31}"/>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Rectangle 3">
            <a:extLst>
              <a:ext uri="{FF2B5EF4-FFF2-40B4-BE49-F238E27FC236}">
                <a16:creationId xmlns:a16="http://schemas.microsoft.com/office/drawing/2014/main" id="{EB274C16-8828-49F2-B15E-45BCCC160062}"/>
              </a:ext>
            </a:extLst>
          </p:cNvPr>
          <p:cNvSpPr txBox="1">
            <a:spLocks noChangeArrowheads="1"/>
          </p:cNvSpPr>
          <p:nvPr/>
        </p:nvSpPr>
        <p:spPr>
          <a:xfrm>
            <a:off x="676563" y="1075372"/>
            <a:ext cx="10838873" cy="4947199"/>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zh-CN" altLang="en-US" sz="2400" dirty="0">
                <a:latin typeface="Microsoft YaHei Light" panose="020B0502040204020203" pitchFamily="34" charset="-122"/>
                <a:ea typeface="Microsoft YaHei Light" panose="020B0502040204020203" pitchFamily="34" charset="-122"/>
              </a:rPr>
              <a:t>时间戳方法</a:t>
            </a:r>
          </a:p>
          <a:p>
            <a:pPr marL="0" indent="0">
              <a:lnSpc>
                <a:spcPct val="100000"/>
              </a:lnSpc>
              <a:buNone/>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时间戳：由</a:t>
            </a:r>
            <a:r>
              <a:rPr lang="en-US" altLang="zh-CN" sz="2400" dirty="0">
                <a:latin typeface="Microsoft YaHei Light" panose="020B0502040204020203" pitchFamily="34" charset="-122"/>
                <a:ea typeface="Microsoft YaHei Light" panose="020B0502040204020203" pitchFamily="34" charset="-122"/>
              </a:rPr>
              <a:t>DBMS</a:t>
            </a:r>
            <a:r>
              <a:rPr lang="zh-CN" altLang="en-US" sz="2400" dirty="0">
                <a:latin typeface="Microsoft YaHei Light" panose="020B0502040204020203" pitchFamily="34" charset="-122"/>
                <a:ea typeface="Microsoft YaHei Light" panose="020B0502040204020203" pitchFamily="34" charset="-122"/>
              </a:rPr>
              <a:t>创建的用于标识事务的唯一标识符</a:t>
            </a:r>
          </a:p>
          <a:p>
            <a:pPr marL="0" indent="0">
              <a:lnSpc>
                <a:spcPct val="100000"/>
              </a:lnSpc>
              <a:buNone/>
            </a:pPr>
            <a:r>
              <a:rPr lang="en-US" altLang="zh-CN" sz="2400" dirty="0">
                <a:latin typeface="Microsoft YaHei Light" panose="020B0502040204020203" pitchFamily="34" charset="-122"/>
                <a:ea typeface="Microsoft YaHei Light" panose="020B0502040204020203" pitchFamily="34" charset="-122"/>
              </a:rPr>
              <a:t>      • </a:t>
            </a:r>
            <a:r>
              <a:rPr lang="zh-CN" altLang="en-US" sz="2400" dirty="0">
                <a:latin typeface="Microsoft YaHei Light" panose="020B0502040204020203" pitchFamily="34" charset="-122"/>
                <a:ea typeface="Microsoft YaHei Light" panose="020B0502040204020203" pitchFamily="34" charset="-122"/>
              </a:rPr>
              <a:t>按照事务提交给系统的顺序分配时间戳值（可视作事务的起始时间）</a:t>
            </a:r>
          </a:p>
          <a:p>
            <a:pPr marL="0" indent="0">
              <a:lnSpc>
                <a:spcPct val="100000"/>
              </a:lnSpc>
              <a:buNone/>
            </a:pPr>
            <a:r>
              <a:rPr lang="en-US" altLang="zh-CN" sz="2400" dirty="0">
                <a:latin typeface="Microsoft YaHei Light" panose="020B0502040204020203" pitchFamily="34" charset="-122"/>
                <a:ea typeface="Microsoft YaHei Light" panose="020B0502040204020203" pitchFamily="34" charset="-122"/>
              </a:rPr>
              <a:t>      • </a:t>
            </a:r>
            <a:r>
              <a:rPr lang="zh-CN" altLang="en-US" sz="2400" dirty="0">
                <a:latin typeface="Microsoft YaHei Light" panose="020B0502040204020203" pitchFamily="34" charset="-122"/>
                <a:ea typeface="Microsoft YaHei Light" panose="020B0502040204020203" pitchFamily="34" charset="-122"/>
              </a:rPr>
              <a:t>记为</a:t>
            </a:r>
            <a:r>
              <a:rPr lang="en-US" altLang="zh-CN" sz="2400" dirty="0">
                <a:latin typeface="Microsoft YaHei Light" panose="020B0502040204020203" pitchFamily="34" charset="-122"/>
                <a:ea typeface="Microsoft YaHei Light" panose="020B0502040204020203" pitchFamily="34" charset="-122"/>
              </a:rPr>
              <a:t>TS(T)</a:t>
            </a:r>
          </a:p>
          <a:p>
            <a:pPr marL="0" indent="0">
              <a:lnSpc>
                <a:spcPct val="100000"/>
              </a:lnSpc>
              <a:buNone/>
            </a:pPr>
            <a:r>
              <a:rPr lang="en-US" altLang="zh-CN" sz="2400" dirty="0">
                <a:latin typeface="Microsoft YaHei Light" panose="020B0502040204020203" pitchFamily="34" charset="-122"/>
                <a:ea typeface="Microsoft YaHei Light" panose="020B0502040204020203" pitchFamily="34" charset="-122"/>
              </a:rPr>
              <a:t>      • </a:t>
            </a:r>
            <a:r>
              <a:rPr lang="zh-CN" altLang="en-US" sz="2400" dirty="0">
                <a:latin typeface="Microsoft YaHei Light" panose="020B0502040204020203" pitchFamily="34" charset="-122"/>
                <a:ea typeface="Microsoft YaHei Light" panose="020B0502040204020203" pitchFamily="34" charset="-122"/>
              </a:rPr>
              <a:t>生成方式：</a:t>
            </a:r>
          </a:p>
          <a:p>
            <a:pPr marL="0" indent="0">
              <a:lnSpc>
                <a:spcPct val="100000"/>
              </a:lnSpc>
              <a:buNone/>
            </a:pPr>
            <a:r>
              <a:rPr lang="en-US" altLang="zh-CN" sz="2400" dirty="0">
                <a:latin typeface="Microsoft YaHei Light" panose="020B0502040204020203" pitchFamily="34" charset="-122"/>
                <a:ea typeface="Microsoft YaHei Light" panose="020B0502040204020203" pitchFamily="34" charset="-122"/>
              </a:rPr>
              <a:t>            • </a:t>
            </a:r>
            <a:r>
              <a:rPr lang="zh-CN" altLang="en-US" sz="2400" dirty="0">
                <a:latin typeface="Microsoft YaHei Light" panose="020B0502040204020203" pitchFamily="34" charset="-122"/>
                <a:ea typeface="Microsoft YaHei Light" panose="020B0502040204020203" pitchFamily="34" charset="-122"/>
              </a:rPr>
              <a:t>递增计数器；</a:t>
            </a:r>
          </a:p>
          <a:p>
            <a:pPr marL="0" indent="0">
              <a:lnSpc>
                <a:spcPct val="100000"/>
              </a:lnSpc>
              <a:buNone/>
            </a:pPr>
            <a:r>
              <a:rPr lang="en-US" altLang="zh-CN" sz="2400" dirty="0">
                <a:latin typeface="Microsoft YaHei Light" panose="020B0502040204020203" pitchFamily="34" charset="-122"/>
                <a:ea typeface="Microsoft YaHei Light" panose="020B0502040204020203" pitchFamily="34" charset="-122"/>
              </a:rPr>
              <a:t>            • </a:t>
            </a:r>
            <a:r>
              <a:rPr lang="zh-CN" altLang="en-US" sz="2400" dirty="0">
                <a:latin typeface="Microsoft YaHei Light" panose="020B0502040204020203" pitchFamily="34" charset="-122"/>
                <a:ea typeface="Microsoft YaHei Light" panose="020B0502040204020203" pitchFamily="34" charset="-122"/>
              </a:rPr>
              <a:t>使用系统时钟</a:t>
            </a:r>
          </a:p>
          <a:p>
            <a:pPr marL="0" indent="0">
              <a:lnSpc>
                <a:spcPct val="100000"/>
              </a:lnSpc>
              <a:buNone/>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并发控制的时间戳排序算法</a:t>
            </a:r>
          </a:p>
          <a:p>
            <a:pPr marL="0" indent="0">
              <a:lnSpc>
                <a:spcPct val="100000"/>
              </a:lnSpc>
              <a:buNone/>
            </a:pPr>
            <a:r>
              <a:rPr lang="en-US" altLang="zh-CN" sz="2400" dirty="0">
                <a:latin typeface="Microsoft YaHei Light" panose="020B0502040204020203" pitchFamily="34" charset="-122"/>
                <a:ea typeface="Microsoft YaHei Light" panose="020B0502040204020203" pitchFamily="34" charset="-122"/>
              </a:rPr>
              <a:t>      • </a:t>
            </a:r>
            <a:r>
              <a:rPr lang="zh-CN" altLang="en-US" sz="2400" dirty="0">
                <a:latin typeface="Microsoft YaHei Light" panose="020B0502040204020203" pitchFamily="34" charset="-122"/>
                <a:ea typeface="Microsoft YaHei Light" panose="020B0502040204020203" pitchFamily="34" charset="-122"/>
              </a:rPr>
              <a:t>按照时间戳解决事务的冲突操作</a:t>
            </a:r>
          </a:p>
          <a:p>
            <a:pPr marL="0" indent="0">
              <a:lnSpc>
                <a:spcPct val="100000"/>
              </a:lnSpc>
              <a:buNone/>
            </a:pPr>
            <a:r>
              <a:rPr lang="en-US" altLang="zh-CN" sz="2400" dirty="0">
                <a:latin typeface="Microsoft YaHei Light" panose="020B0502040204020203" pitchFamily="34" charset="-122"/>
                <a:ea typeface="Microsoft YaHei Light" panose="020B0502040204020203" pitchFamily="34" charset="-122"/>
              </a:rPr>
              <a:t>      • </a:t>
            </a:r>
            <a:r>
              <a:rPr lang="zh-CN" altLang="en-US" sz="2400" dirty="0">
                <a:latin typeface="Microsoft YaHei Light" panose="020B0502040204020203" pitchFamily="34" charset="-122"/>
                <a:ea typeface="Microsoft YaHei Light" panose="020B0502040204020203" pitchFamily="34" charset="-122"/>
              </a:rPr>
              <a:t>基于事务的时间戳在事务上执行等价的串行顺序；</a:t>
            </a:r>
          </a:p>
          <a:p>
            <a:pPr marL="0" indent="0">
              <a:lnSpc>
                <a:spcPct val="100000"/>
              </a:lnSpc>
              <a:buNone/>
            </a:pPr>
            <a:r>
              <a:rPr lang="en-US" altLang="zh-CN" sz="2400" dirty="0">
                <a:latin typeface="Microsoft YaHei Light" panose="020B0502040204020203" pitchFamily="34" charset="-122"/>
                <a:ea typeface="Microsoft YaHei Light" panose="020B0502040204020203" pitchFamily="34" charset="-122"/>
              </a:rPr>
              <a:t>      • </a:t>
            </a:r>
            <a:r>
              <a:rPr lang="zh-CN" altLang="en-US" sz="2400" dirty="0">
                <a:latin typeface="Microsoft YaHei Light" panose="020B0502040204020203" pitchFamily="34" charset="-122"/>
                <a:ea typeface="Microsoft YaHei Light" panose="020B0502040204020203" pitchFamily="34" charset="-122"/>
              </a:rPr>
              <a:t>所允许的唯一等价的串行调度具有按其时间戳排序的事务</a:t>
            </a:r>
          </a:p>
          <a:p>
            <a:pPr marL="0" indent="0">
              <a:lnSpc>
                <a:spcPct val="100000"/>
              </a:lnSpc>
              <a:buNone/>
            </a:pPr>
            <a:r>
              <a:rPr lang="en-US" altLang="zh-CN" sz="2400" dirty="0">
                <a:latin typeface="Microsoft YaHei Light" panose="020B0502040204020203" pitchFamily="34" charset="-122"/>
                <a:ea typeface="Microsoft YaHei Light" panose="020B0502040204020203" pitchFamily="34" charset="-122"/>
              </a:rPr>
              <a:t>      • </a:t>
            </a:r>
            <a:r>
              <a:rPr lang="zh-CN" altLang="en-US" sz="2400" dirty="0">
                <a:latin typeface="Microsoft YaHei Light" panose="020B0502040204020203" pitchFamily="34" charset="-122"/>
                <a:ea typeface="Microsoft YaHei Light" panose="020B0502040204020203" pitchFamily="34" charset="-122"/>
              </a:rPr>
              <a:t>把数据项</a:t>
            </a:r>
            <a:r>
              <a:rPr lang="en-US" altLang="zh-CN" sz="2400" dirty="0">
                <a:latin typeface="Microsoft YaHei Light" panose="020B0502040204020203" pitchFamily="34" charset="-122"/>
                <a:ea typeface="Microsoft YaHei Light" panose="020B0502040204020203" pitchFamily="34" charset="-122"/>
              </a:rPr>
              <a:t>X</a:t>
            </a:r>
            <a:r>
              <a:rPr lang="zh-CN" altLang="en-US" sz="2400" dirty="0">
                <a:latin typeface="Microsoft YaHei Light" panose="020B0502040204020203" pitchFamily="34" charset="-122"/>
                <a:ea typeface="Microsoft YaHei Light" panose="020B0502040204020203" pitchFamily="34" charset="-122"/>
              </a:rPr>
              <a:t>与两个时间戳值关联起来：</a:t>
            </a:r>
          </a:p>
          <a:p>
            <a:pPr marL="0" indent="0">
              <a:lnSpc>
                <a:spcPct val="100000"/>
              </a:lnSpc>
              <a:buNone/>
            </a:pPr>
            <a:r>
              <a:rPr lang="en-US" altLang="zh-CN" sz="2400" dirty="0">
                <a:latin typeface="Microsoft YaHei Light" panose="020B0502040204020203" pitchFamily="34" charset="-122"/>
                <a:ea typeface="Microsoft YaHei Light" panose="020B0502040204020203" pitchFamily="34" charset="-122"/>
              </a:rPr>
              <a:t>           • </a:t>
            </a:r>
            <a:r>
              <a:rPr lang="zh-CN" altLang="en-US" sz="2400" dirty="0">
                <a:latin typeface="Microsoft YaHei Light" panose="020B0502040204020203" pitchFamily="34" charset="-122"/>
                <a:ea typeface="Microsoft YaHei Light" panose="020B0502040204020203" pitchFamily="34" charset="-122"/>
              </a:rPr>
              <a:t>数据项</a:t>
            </a:r>
            <a:r>
              <a:rPr lang="en-US" altLang="zh-CN" sz="2400" dirty="0">
                <a:latin typeface="Microsoft YaHei Light" panose="020B0502040204020203" pitchFamily="34" charset="-122"/>
                <a:ea typeface="Microsoft YaHei Light" panose="020B0502040204020203" pitchFamily="34" charset="-122"/>
              </a:rPr>
              <a:t>X</a:t>
            </a:r>
            <a:r>
              <a:rPr lang="zh-CN" altLang="en-US" sz="2400" dirty="0">
                <a:latin typeface="Microsoft YaHei Light" panose="020B0502040204020203" pitchFamily="34" charset="-122"/>
                <a:ea typeface="Microsoft YaHei Light" panose="020B0502040204020203" pitchFamily="34" charset="-122"/>
              </a:rPr>
              <a:t>的读时间戳：</a:t>
            </a:r>
            <a:r>
              <a:rPr lang="en-US" altLang="zh-CN" sz="2400" dirty="0">
                <a:latin typeface="Microsoft YaHei Light" panose="020B0502040204020203" pitchFamily="34" charset="-122"/>
                <a:ea typeface="Microsoft YaHei Light" panose="020B0502040204020203" pitchFamily="34" charset="-122"/>
              </a:rPr>
              <a:t>R-timestamp(X) (</a:t>
            </a:r>
            <a:r>
              <a:rPr lang="en-US" altLang="zh-CN" sz="2400" dirty="0" err="1">
                <a:latin typeface="Microsoft YaHei Light" panose="020B0502040204020203" pitchFamily="34" charset="-122"/>
                <a:ea typeface="Microsoft YaHei Light" panose="020B0502040204020203" pitchFamily="34" charset="-122"/>
              </a:rPr>
              <a:t>read_TS</a:t>
            </a:r>
            <a:r>
              <a:rPr lang="en-US" altLang="zh-CN" sz="2400" dirty="0">
                <a:latin typeface="Microsoft YaHei Light" panose="020B0502040204020203" pitchFamily="34" charset="-122"/>
                <a:ea typeface="Microsoft YaHei Light" panose="020B0502040204020203" pitchFamily="34" charset="-122"/>
              </a:rPr>
              <a:t>(X))</a:t>
            </a:r>
          </a:p>
          <a:p>
            <a:pPr marL="0" indent="0">
              <a:lnSpc>
                <a:spcPct val="100000"/>
              </a:lnSpc>
              <a:buNone/>
            </a:pPr>
            <a:r>
              <a:rPr lang="en-US" altLang="zh-CN" sz="2400" dirty="0">
                <a:latin typeface="Microsoft YaHei Light" panose="020B0502040204020203" pitchFamily="34" charset="-122"/>
                <a:ea typeface="Microsoft YaHei Light" panose="020B0502040204020203" pitchFamily="34" charset="-122"/>
              </a:rPr>
              <a:t>           • </a:t>
            </a:r>
            <a:r>
              <a:rPr lang="zh-CN" altLang="en-US" sz="2400" dirty="0">
                <a:latin typeface="Microsoft YaHei Light" panose="020B0502040204020203" pitchFamily="34" charset="-122"/>
                <a:ea typeface="Microsoft YaHei Light" panose="020B0502040204020203" pitchFamily="34" charset="-122"/>
              </a:rPr>
              <a:t>数据项</a:t>
            </a:r>
            <a:r>
              <a:rPr lang="en-US" altLang="zh-CN" sz="2400" dirty="0">
                <a:latin typeface="Microsoft YaHei Light" panose="020B0502040204020203" pitchFamily="34" charset="-122"/>
                <a:ea typeface="Microsoft YaHei Light" panose="020B0502040204020203" pitchFamily="34" charset="-122"/>
              </a:rPr>
              <a:t>X</a:t>
            </a:r>
            <a:r>
              <a:rPr lang="zh-CN" altLang="en-US" sz="2400" dirty="0">
                <a:latin typeface="Microsoft YaHei Light" panose="020B0502040204020203" pitchFamily="34" charset="-122"/>
                <a:ea typeface="Microsoft YaHei Light" panose="020B0502040204020203" pitchFamily="34" charset="-122"/>
              </a:rPr>
              <a:t>的写时间戳： </a:t>
            </a:r>
            <a:r>
              <a:rPr lang="en-US" altLang="zh-CN" sz="2400" dirty="0">
                <a:latin typeface="Microsoft YaHei Light" panose="020B0502040204020203" pitchFamily="34" charset="-122"/>
                <a:ea typeface="Microsoft YaHei Light" panose="020B0502040204020203" pitchFamily="34" charset="-122"/>
              </a:rPr>
              <a:t>W-timestamp(X) (</a:t>
            </a:r>
            <a:r>
              <a:rPr lang="en-US" altLang="zh-CN" sz="2400" dirty="0" err="1">
                <a:latin typeface="Microsoft YaHei Light" panose="020B0502040204020203" pitchFamily="34" charset="-122"/>
                <a:ea typeface="Microsoft YaHei Light" panose="020B0502040204020203" pitchFamily="34" charset="-122"/>
              </a:rPr>
              <a:t>write_TS</a:t>
            </a:r>
            <a:r>
              <a:rPr lang="en-US" altLang="zh-CN" sz="2400" dirty="0">
                <a:latin typeface="Microsoft YaHei Light" panose="020B0502040204020203" pitchFamily="34" charset="-122"/>
                <a:ea typeface="Microsoft YaHei Light" panose="020B0502040204020203" pitchFamily="34" charset="-122"/>
              </a:rPr>
              <a:t>(X))</a:t>
            </a:r>
            <a:endParaRPr lang="zh-CN" altLang="en-US" sz="2400" dirty="0">
              <a:latin typeface="Microsoft YaHei Light" panose="020B0502040204020203" pitchFamily="34" charset="-122"/>
              <a:ea typeface="Microsoft YaHei Light" panose="020B0502040204020203" pitchFamily="34" charset="-122"/>
            </a:endParaRPr>
          </a:p>
        </p:txBody>
      </p:sp>
      <p:sp>
        <p:nvSpPr>
          <p:cNvPr id="7" name="文本框 6">
            <a:extLst>
              <a:ext uri="{FF2B5EF4-FFF2-40B4-BE49-F238E27FC236}">
                <a16:creationId xmlns:a16="http://schemas.microsoft.com/office/drawing/2014/main" id="{260800EB-7540-4614-9824-C0A2526FAB53}"/>
              </a:ext>
            </a:extLst>
          </p:cNvPr>
          <p:cNvSpPr txBox="1"/>
          <p:nvPr/>
        </p:nvSpPr>
        <p:spPr>
          <a:xfrm>
            <a:off x="203653" y="108254"/>
            <a:ext cx="419938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13.7 </a:t>
            </a:r>
            <a:r>
              <a:rPr lang="zh-CN" altLang="en-US" sz="2800" b="1" dirty="0">
                <a:latin typeface="微软雅黑 Light" panose="020B0502040204020203" pitchFamily="34" charset="-122"/>
                <a:ea typeface="微软雅黑 Light" panose="020B0502040204020203" pitchFamily="34" charset="-122"/>
              </a:rPr>
              <a:t>其他并发控制机制</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44249475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3B5B04A-622B-4A2E-953A-7A6C424E41DE}"/>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E47F7858-BC23-4BA3-88C4-1BD3702F5A31}"/>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Rectangle 3">
            <a:extLst>
              <a:ext uri="{FF2B5EF4-FFF2-40B4-BE49-F238E27FC236}">
                <a16:creationId xmlns:a16="http://schemas.microsoft.com/office/drawing/2014/main" id="{EB274C16-8828-49F2-B15E-45BCCC160062}"/>
              </a:ext>
            </a:extLst>
          </p:cNvPr>
          <p:cNvSpPr txBox="1">
            <a:spLocks noChangeArrowheads="1"/>
          </p:cNvSpPr>
          <p:nvPr/>
        </p:nvSpPr>
        <p:spPr>
          <a:xfrm>
            <a:off x="676563" y="1564900"/>
            <a:ext cx="10838873" cy="27217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zh-CN" altLang="en-US" sz="2400" dirty="0">
                <a:latin typeface="Microsoft YaHei Light" panose="020B0502040204020203" pitchFamily="34" charset="-122"/>
                <a:ea typeface="Microsoft YaHei Light" panose="020B0502040204020203" pitchFamily="34" charset="-122"/>
              </a:rPr>
              <a:t>乐观控制方法</a:t>
            </a:r>
          </a:p>
          <a:p>
            <a:pPr marL="0" indent="0">
              <a:lnSpc>
                <a:spcPct val="100000"/>
              </a:lnSpc>
              <a:buNone/>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认为事务执行时很少发生冲突不对事务进行管制</a:t>
            </a:r>
          </a:p>
          <a:p>
            <a:pPr marL="0" indent="0">
              <a:lnSpc>
                <a:spcPct val="100000"/>
              </a:lnSpc>
              <a:buNone/>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事务提交前进行正确性检查</a:t>
            </a:r>
          </a:p>
          <a:p>
            <a:pPr marL="0" indent="0">
              <a:lnSpc>
                <a:spcPct val="100000"/>
              </a:lnSpc>
              <a:buNone/>
            </a:pPr>
            <a:r>
              <a:rPr lang="en-US" altLang="zh-CN" sz="2400" dirty="0">
                <a:latin typeface="Microsoft YaHei Light" panose="020B0502040204020203" pitchFamily="34" charset="-122"/>
                <a:ea typeface="Microsoft YaHei Light" panose="020B0502040204020203" pitchFamily="34" charset="-122"/>
              </a:rPr>
              <a:t>     • </a:t>
            </a:r>
            <a:r>
              <a:rPr lang="zh-CN" altLang="en-US" sz="2400" dirty="0">
                <a:latin typeface="Microsoft YaHei Light" panose="020B0502040204020203" pitchFamily="34" charset="-122"/>
                <a:ea typeface="Microsoft YaHei Light" panose="020B0502040204020203" pitchFamily="34" charset="-122"/>
              </a:rPr>
              <a:t>如果出现过冲突并影响了可串行性，则拒绝提交并回滚该事务</a:t>
            </a:r>
          </a:p>
          <a:p>
            <a:pPr marL="0" indent="0">
              <a:lnSpc>
                <a:spcPct val="100000"/>
              </a:lnSpc>
              <a:buNone/>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又称为验证方法</a:t>
            </a:r>
          </a:p>
        </p:txBody>
      </p:sp>
      <p:sp>
        <p:nvSpPr>
          <p:cNvPr id="7" name="文本框 6">
            <a:extLst>
              <a:ext uri="{FF2B5EF4-FFF2-40B4-BE49-F238E27FC236}">
                <a16:creationId xmlns:a16="http://schemas.microsoft.com/office/drawing/2014/main" id="{E43FE869-D54E-467E-B5B0-0033EB31A18D}"/>
              </a:ext>
            </a:extLst>
          </p:cNvPr>
          <p:cNvSpPr txBox="1"/>
          <p:nvPr/>
        </p:nvSpPr>
        <p:spPr>
          <a:xfrm>
            <a:off x="203653" y="108254"/>
            <a:ext cx="419938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13.7 </a:t>
            </a:r>
            <a:r>
              <a:rPr lang="zh-CN" altLang="en-US" sz="2800" b="1" dirty="0">
                <a:latin typeface="微软雅黑 Light" panose="020B0502040204020203" pitchFamily="34" charset="-122"/>
                <a:ea typeface="微软雅黑 Light" panose="020B0502040204020203" pitchFamily="34" charset="-122"/>
              </a:rPr>
              <a:t>其他并发控制机制</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505221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3B5B04A-622B-4A2E-953A-7A6C424E41DE}"/>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E47F7858-BC23-4BA3-88C4-1BD3702F5A31}"/>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Rectangle 3">
            <a:extLst>
              <a:ext uri="{FF2B5EF4-FFF2-40B4-BE49-F238E27FC236}">
                <a16:creationId xmlns:a16="http://schemas.microsoft.com/office/drawing/2014/main" id="{EB274C16-8828-49F2-B15E-45BCCC160062}"/>
              </a:ext>
            </a:extLst>
          </p:cNvPr>
          <p:cNvSpPr txBox="1">
            <a:spLocks noChangeArrowheads="1"/>
          </p:cNvSpPr>
          <p:nvPr/>
        </p:nvSpPr>
        <p:spPr>
          <a:xfrm>
            <a:off x="676563" y="1333990"/>
            <a:ext cx="10838873" cy="498414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zh-CN" altLang="en-US" sz="2400" dirty="0">
                <a:latin typeface="Microsoft YaHei Light" panose="020B0502040204020203" pitchFamily="34" charset="-122"/>
                <a:ea typeface="Microsoft YaHei Light" panose="020B0502040204020203" pitchFamily="34" charset="-122"/>
              </a:rPr>
              <a:t>多版本并发控制</a:t>
            </a:r>
          </a:p>
          <a:p>
            <a:pPr marL="0" indent="0">
              <a:lnSpc>
                <a:spcPct val="100000"/>
              </a:lnSpc>
              <a:buNone/>
            </a:pPr>
            <a:r>
              <a:rPr lang="en-US" altLang="zh-CN" sz="2400" dirty="0">
                <a:latin typeface="Microsoft YaHei Light" panose="020B0502040204020203" pitchFamily="34" charset="-122"/>
                <a:ea typeface="Microsoft YaHei Light" panose="020B0502040204020203" pitchFamily="34" charset="-122"/>
              </a:rPr>
              <a:t>• </a:t>
            </a:r>
            <a:r>
              <a:rPr lang="en-US" altLang="zh-CN" sz="2400" dirty="0" err="1">
                <a:latin typeface="Microsoft YaHei Light" panose="020B0502040204020203" pitchFamily="34" charset="-122"/>
                <a:ea typeface="Microsoft YaHei Light" panose="020B0502040204020203" pitchFamily="34" charset="-122"/>
              </a:rPr>
              <a:t>MultiVersion</a:t>
            </a:r>
            <a:r>
              <a:rPr lang="en-US" altLang="zh-CN" sz="2400" dirty="0">
                <a:latin typeface="Microsoft YaHei Light" panose="020B0502040204020203" pitchFamily="34" charset="-122"/>
                <a:ea typeface="Microsoft YaHei Light" panose="020B0502040204020203" pitchFamily="34" charset="-122"/>
              </a:rPr>
              <a:t> Concurrency Control</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MVCC</a:t>
            </a:r>
            <a:r>
              <a:rPr lang="zh-CN" altLang="en-US" sz="2400" dirty="0">
                <a:latin typeface="Microsoft YaHei Light" panose="020B0502040204020203" pitchFamily="34" charset="-122"/>
                <a:ea typeface="Microsoft YaHei Light" panose="020B0502040204020203" pitchFamily="34" charset="-122"/>
              </a:rPr>
              <a:t>）</a:t>
            </a:r>
          </a:p>
          <a:p>
            <a:pPr marL="0" indent="0">
              <a:lnSpc>
                <a:spcPct val="100000"/>
              </a:lnSpc>
              <a:buNone/>
            </a:pPr>
            <a:r>
              <a:rPr lang="en-US" altLang="zh-CN" sz="2400" dirty="0">
                <a:latin typeface="Microsoft YaHei Light" panose="020B0502040204020203" pitchFamily="34" charset="-122"/>
                <a:ea typeface="Microsoft YaHei Light" panose="020B0502040204020203" pitchFamily="34" charset="-122"/>
              </a:rPr>
              <a:t>      • </a:t>
            </a:r>
            <a:r>
              <a:rPr lang="zh-CN" altLang="en-US" sz="2400" dirty="0">
                <a:latin typeface="Microsoft YaHei Light" panose="020B0502040204020203" pitchFamily="34" charset="-122"/>
                <a:ea typeface="Microsoft YaHei Light" panose="020B0502040204020203" pitchFamily="34" charset="-122"/>
              </a:rPr>
              <a:t>数据库通过维护数据库对象的多个版本信息实现高效并发控制</a:t>
            </a:r>
          </a:p>
          <a:p>
            <a:pPr marL="0" indent="0">
              <a:lnSpc>
                <a:spcPct val="100000"/>
              </a:lnSpc>
              <a:buNone/>
            </a:pPr>
            <a:r>
              <a:rPr lang="en-US" altLang="zh-CN" sz="2400" dirty="0">
                <a:latin typeface="Microsoft YaHei Light" panose="020B0502040204020203" pitchFamily="34" charset="-122"/>
                <a:ea typeface="Microsoft YaHei Light" panose="020B0502040204020203" pitchFamily="34" charset="-122"/>
              </a:rPr>
              <a:t>      • </a:t>
            </a:r>
            <a:r>
              <a:rPr lang="zh-CN" altLang="en-US" sz="2400" dirty="0">
                <a:latin typeface="Microsoft YaHei Light" panose="020B0502040204020203" pitchFamily="34" charset="-122"/>
                <a:ea typeface="Microsoft YaHei Light" panose="020B0502040204020203" pitchFamily="34" charset="-122"/>
              </a:rPr>
              <a:t>系统保存一个数据项的多个版本（值），当事务请求一个数据项时，将选择合适的版本，以维护当前正在执行的调度的可串行化</a:t>
            </a:r>
          </a:p>
          <a:p>
            <a:pPr marL="0" indent="0">
              <a:lnSpc>
                <a:spcPct val="100000"/>
              </a:lnSpc>
              <a:buNone/>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基于时间戳排序的多版本技术</a:t>
            </a:r>
          </a:p>
          <a:p>
            <a:pPr marL="0" indent="0">
              <a:lnSpc>
                <a:spcPct val="100000"/>
              </a:lnSpc>
              <a:buNone/>
            </a:pPr>
            <a:r>
              <a:rPr lang="en-US" altLang="zh-CN" sz="2400" dirty="0">
                <a:latin typeface="Microsoft YaHei Light" panose="020B0502040204020203" pitchFamily="34" charset="-122"/>
                <a:ea typeface="Microsoft YaHei Light" panose="020B0502040204020203" pitchFamily="34" charset="-122"/>
              </a:rPr>
              <a:t>      • </a:t>
            </a:r>
            <a:r>
              <a:rPr lang="zh-CN" altLang="en-US" sz="2400" dirty="0">
                <a:latin typeface="Microsoft YaHei Light" panose="020B0502040204020203" pitchFamily="34" charset="-122"/>
                <a:ea typeface="Microsoft YaHei Light" panose="020B0502040204020203" pitchFamily="34" charset="-122"/>
              </a:rPr>
              <a:t>维护每个数据项</a:t>
            </a:r>
            <a:r>
              <a:rPr lang="en-US" altLang="zh-CN" sz="2400" dirty="0">
                <a:latin typeface="Microsoft YaHei Light" panose="020B0502040204020203" pitchFamily="34" charset="-122"/>
                <a:ea typeface="Microsoft YaHei Light" panose="020B0502040204020203" pitchFamily="34" charset="-122"/>
              </a:rPr>
              <a:t>Q</a:t>
            </a:r>
            <a:r>
              <a:rPr lang="zh-CN" altLang="en-US" sz="2400" dirty="0">
                <a:latin typeface="Microsoft YaHei Light" panose="020B0502040204020203" pitchFamily="34" charset="-122"/>
                <a:ea typeface="Microsoft YaHei Light" panose="020B0502040204020203" pitchFamily="34" charset="-122"/>
              </a:rPr>
              <a:t>的多个版本</a:t>
            </a:r>
            <a:r>
              <a:rPr lang="en-US" altLang="zh-CN" sz="2400" dirty="0">
                <a:latin typeface="Microsoft YaHei Light" panose="020B0502040204020203" pitchFamily="34" charset="-122"/>
                <a:ea typeface="Microsoft YaHei Light" panose="020B0502040204020203" pitchFamily="34" charset="-122"/>
              </a:rPr>
              <a:t>Q1, Q2 ,…, </a:t>
            </a:r>
            <a:r>
              <a:rPr lang="en-US" altLang="zh-CN" sz="2400" dirty="0" err="1">
                <a:latin typeface="Microsoft YaHei Light" panose="020B0502040204020203" pitchFamily="34" charset="-122"/>
                <a:ea typeface="Microsoft YaHei Light" panose="020B0502040204020203" pitchFamily="34" charset="-122"/>
              </a:rPr>
              <a:t>Qm</a:t>
            </a: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。对于每个版本</a:t>
            </a:r>
            <a:r>
              <a:rPr lang="en-US" altLang="zh-CN" sz="2400" dirty="0" err="1">
                <a:latin typeface="Microsoft YaHei Light" panose="020B0502040204020203" pitchFamily="34" charset="-122"/>
                <a:ea typeface="Microsoft YaHei Light" panose="020B0502040204020203" pitchFamily="34" charset="-122"/>
              </a:rPr>
              <a:t>Qk</a:t>
            </a:r>
            <a:r>
              <a:rPr lang="zh-CN" altLang="en-US" sz="2400" dirty="0">
                <a:latin typeface="Microsoft YaHei Light" panose="020B0502040204020203" pitchFamily="34" charset="-122"/>
                <a:ea typeface="Microsoft YaHei Light" panose="020B0502040204020203" pitchFamily="34" charset="-122"/>
              </a:rPr>
              <a:t>，将保持</a:t>
            </a:r>
            <a:r>
              <a:rPr lang="en-US" altLang="zh-CN" sz="2400" dirty="0" err="1">
                <a:latin typeface="Microsoft YaHei Light" panose="020B0502040204020203" pitchFamily="34" charset="-122"/>
                <a:ea typeface="Microsoft YaHei Light" panose="020B0502040204020203" pitchFamily="34" charset="-122"/>
              </a:rPr>
              <a:t>Qk</a:t>
            </a:r>
            <a:r>
              <a:rPr lang="zh-CN" altLang="en-US" sz="2400" dirty="0">
                <a:latin typeface="Microsoft YaHei Light" panose="020B0502040204020203" pitchFamily="34" charset="-122"/>
                <a:ea typeface="Microsoft YaHei Light" panose="020B0502040204020203" pitchFamily="34" charset="-122"/>
              </a:rPr>
              <a:t>的值以及两个与之关 联的时间戳：</a:t>
            </a:r>
          </a:p>
          <a:p>
            <a:pPr marL="0" indent="0">
              <a:lnSpc>
                <a:spcPct val="100000"/>
              </a:lnSpc>
              <a:buNone/>
            </a:pPr>
            <a:r>
              <a:rPr lang="en-US" altLang="zh-CN" sz="2400" dirty="0">
                <a:latin typeface="Microsoft YaHei Light" panose="020B0502040204020203" pitchFamily="34" charset="-122"/>
                <a:ea typeface="Microsoft YaHei Light" panose="020B0502040204020203" pitchFamily="34" charset="-122"/>
              </a:rPr>
              <a:t>         • </a:t>
            </a:r>
            <a:r>
              <a:rPr lang="zh-CN" altLang="en-US" sz="2400" dirty="0">
                <a:latin typeface="Microsoft YaHei Light" panose="020B0502040204020203" pitchFamily="34" charset="-122"/>
                <a:ea typeface="Microsoft YaHei Light" panose="020B0502040204020203" pitchFamily="34" charset="-122"/>
              </a:rPr>
              <a:t>数据项</a:t>
            </a:r>
            <a:r>
              <a:rPr lang="en-US" altLang="zh-CN" sz="2400" dirty="0">
                <a:latin typeface="Microsoft YaHei Light" panose="020B0502040204020203" pitchFamily="34" charset="-122"/>
                <a:ea typeface="Microsoft YaHei Light" panose="020B0502040204020203" pitchFamily="34" charset="-122"/>
              </a:rPr>
              <a:t>X</a:t>
            </a:r>
            <a:r>
              <a:rPr lang="zh-CN" altLang="en-US" sz="2400" dirty="0">
                <a:latin typeface="Microsoft YaHei Light" panose="020B0502040204020203" pitchFamily="34" charset="-122"/>
                <a:ea typeface="Microsoft YaHei Light" panose="020B0502040204020203" pitchFamily="34" charset="-122"/>
              </a:rPr>
              <a:t>的读时间戳：</a:t>
            </a:r>
            <a:r>
              <a:rPr lang="en-US" altLang="zh-CN" sz="2400" dirty="0">
                <a:latin typeface="Microsoft YaHei Light" panose="020B0502040204020203" pitchFamily="34" charset="-122"/>
                <a:ea typeface="Microsoft YaHei Light" panose="020B0502040204020203" pitchFamily="34" charset="-122"/>
              </a:rPr>
              <a:t>R-timestamp(</a:t>
            </a:r>
            <a:r>
              <a:rPr lang="en-US" altLang="zh-CN" sz="2400" dirty="0" err="1">
                <a:latin typeface="Microsoft YaHei Light" panose="020B0502040204020203" pitchFamily="34" charset="-122"/>
                <a:ea typeface="Microsoft YaHei Light" panose="020B0502040204020203" pitchFamily="34" charset="-122"/>
              </a:rPr>
              <a:t>Qk</a:t>
            </a:r>
            <a:r>
              <a:rPr lang="en-US" altLang="zh-CN" sz="2400" dirty="0">
                <a:latin typeface="Microsoft YaHei Light" panose="020B0502040204020203" pitchFamily="34" charset="-122"/>
                <a:ea typeface="Microsoft YaHei Light" panose="020B0502040204020203" pitchFamily="34" charset="-122"/>
              </a:rPr>
              <a:t>) </a:t>
            </a:r>
          </a:p>
          <a:p>
            <a:pPr marL="0" indent="0">
              <a:lnSpc>
                <a:spcPct val="100000"/>
              </a:lnSpc>
              <a:buNone/>
            </a:pPr>
            <a:r>
              <a:rPr lang="en-US" altLang="zh-CN" sz="2400" dirty="0">
                <a:latin typeface="Microsoft YaHei Light" panose="020B0502040204020203" pitchFamily="34" charset="-122"/>
                <a:ea typeface="Microsoft YaHei Light" panose="020B0502040204020203" pitchFamily="34" charset="-122"/>
              </a:rPr>
              <a:t>         • </a:t>
            </a:r>
            <a:r>
              <a:rPr lang="zh-CN" altLang="en-US" sz="2400" dirty="0">
                <a:latin typeface="Microsoft YaHei Light" panose="020B0502040204020203" pitchFamily="34" charset="-122"/>
                <a:ea typeface="Microsoft YaHei Light" panose="020B0502040204020203" pitchFamily="34" charset="-122"/>
              </a:rPr>
              <a:t>数据项</a:t>
            </a:r>
            <a:r>
              <a:rPr lang="en-US" altLang="zh-CN" sz="2400" dirty="0">
                <a:latin typeface="Microsoft YaHei Light" panose="020B0502040204020203" pitchFamily="34" charset="-122"/>
                <a:ea typeface="Microsoft YaHei Light" panose="020B0502040204020203" pitchFamily="34" charset="-122"/>
              </a:rPr>
              <a:t>X</a:t>
            </a:r>
            <a:r>
              <a:rPr lang="zh-CN" altLang="en-US" sz="2400" dirty="0">
                <a:latin typeface="Microsoft YaHei Light" panose="020B0502040204020203" pitchFamily="34" charset="-122"/>
                <a:ea typeface="Microsoft YaHei Light" panose="020B0502040204020203" pitchFamily="34" charset="-122"/>
              </a:rPr>
              <a:t>的写时间戳： </a:t>
            </a:r>
            <a:r>
              <a:rPr lang="en-US" altLang="zh-CN" sz="2400" dirty="0">
                <a:latin typeface="Microsoft YaHei Light" panose="020B0502040204020203" pitchFamily="34" charset="-122"/>
                <a:ea typeface="Microsoft YaHei Light" panose="020B0502040204020203" pitchFamily="34" charset="-122"/>
              </a:rPr>
              <a:t>W-timestamp(</a:t>
            </a:r>
            <a:r>
              <a:rPr lang="en-US" altLang="zh-CN" sz="2400" dirty="0" err="1">
                <a:latin typeface="Microsoft YaHei Light" panose="020B0502040204020203" pitchFamily="34" charset="-122"/>
                <a:ea typeface="Microsoft YaHei Light" panose="020B0502040204020203" pitchFamily="34" charset="-122"/>
              </a:rPr>
              <a:t>Qk</a:t>
            </a:r>
            <a:r>
              <a:rPr lang="en-US" altLang="zh-CN" sz="2400" dirty="0">
                <a:latin typeface="Microsoft YaHei Light" panose="020B0502040204020203" pitchFamily="34" charset="-122"/>
                <a:ea typeface="Microsoft YaHei Light" panose="020B0502040204020203" pitchFamily="34" charset="-122"/>
              </a:rPr>
              <a:t>)</a:t>
            </a:r>
          </a:p>
          <a:p>
            <a:pPr marL="0" indent="0">
              <a:lnSpc>
                <a:spcPct val="100000"/>
              </a:lnSpc>
              <a:buNone/>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与封锁机制相比，消除了数据对象读与写操作的冲突，有效地提高了系统的性能</a:t>
            </a:r>
          </a:p>
        </p:txBody>
      </p:sp>
      <p:sp>
        <p:nvSpPr>
          <p:cNvPr id="7" name="文本框 6">
            <a:extLst>
              <a:ext uri="{FF2B5EF4-FFF2-40B4-BE49-F238E27FC236}">
                <a16:creationId xmlns:a16="http://schemas.microsoft.com/office/drawing/2014/main" id="{F96ECE42-7CDC-420D-B7F3-F54D4FA0129F}"/>
              </a:ext>
            </a:extLst>
          </p:cNvPr>
          <p:cNvSpPr txBox="1"/>
          <p:nvPr/>
        </p:nvSpPr>
        <p:spPr>
          <a:xfrm>
            <a:off x="203653" y="108254"/>
            <a:ext cx="419938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13.7 </a:t>
            </a:r>
            <a:r>
              <a:rPr lang="zh-CN" altLang="en-US" sz="2800" b="1" dirty="0">
                <a:latin typeface="微软雅黑 Light" panose="020B0502040204020203" pitchFamily="34" charset="-122"/>
                <a:ea typeface="微软雅黑 Light" panose="020B0502040204020203" pitchFamily="34" charset="-122"/>
              </a:rPr>
              <a:t>其他并发控制机制</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74950060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3B5B04A-622B-4A2E-953A-7A6C424E41DE}"/>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E47F7858-BC23-4BA3-88C4-1BD3702F5A31}"/>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10" name="文本框 9">
            <a:extLst>
              <a:ext uri="{FF2B5EF4-FFF2-40B4-BE49-F238E27FC236}">
                <a16:creationId xmlns:a16="http://schemas.microsoft.com/office/drawing/2014/main" id="{93660BCD-7774-4655-8C0A-DF8D9BAC764E}"/>
              </a:ext>
            </a:extLst>
          </p:cNvPr>
          <p:cNvSpPr txBox="1"/>
          <p:nvPr/>
        </p:nvSpPr>
        <p:spPr>
          <a:xfrm>
            <a:off x="203653" y="108254"/>
            <a:ext cx="4199382" cy="665375"/>
          </a:xfrm>
          <a:prstGeom prst="rect">
            <a:avLst/>
          </a:prstGeom>
          <a:noFill/>
        </p:spPr>
        <p:txBody>
          <a:bodyPr wrap="square" rtlCol="0">
            <a:spAutoFit/>
          </a:bodyPr>
          <a:lstStyle/>
          <a:p>
            <a:pPr>
              <a:lnSpc>
                <a:spcPct val="150000"/>
              </a:lnSpc>
            </a:pPr>
            <a:r>
              <a:rPr lang="zh-CN" altLang="en-US" sz="2800" b="1" dirty="0">
                <a:latin typeface="微软雅黑 Light" panose="020B0502040204020203" pitchFamily="34" charset="-122"/>
                <a:ea typeface="微软雅黑 Light" panose="020B0502040204020203" pitchFamily="34" charset="-122"/>
              </a:rPr>
              <a:t>小结</a:t>
            </a:r>
            <a:endParaRPr lang="en-US" altLang="zh-CN" sz="2800" b="1" dirty="0">
              <a:latin typeface="微软雅黑 Light" panose="020B0502040204020203" pitchFamily="34" charset="-122"/>
              <a:ea typeface="微软雅黑 Light" panose="020B0502040204020203" pitchFamily="34" charset="-122"/>
            </a:endParaRPr>
          </a:p>
        </p:txBody>
      </p:sp>
      <p:sp>
        <p:nvSpPr>
          <p:cNvPr id="6" name="Rectangle 3">
            <a:extLst>
              <a:ext uri="{FF2B5EF4-FFF2-40B4-BE49-F238E27FC236}">
                <a16:creationId xmlns:a16="http://schemas.microsoft.com/office/drawing/2014/main" id="{EB274C16-8828-49F2-B15E-45BCCC160062}"/>
              </a:ext>
            </a:extLst>
          </p:cNvPr>
          <p:cNvSpPr txBox="1">
            <a:spLocks noChangeArrowheads="1"/>
          </p:cNvSpPr>
          <p:nvPr/>
        </p:nvSpPr>
        <p:spPr>
          <a:xfrm>
            <a:off x="1539809" y="1437012"/>
            <a:ext cx="4735946" cy="2721700"/>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zh-CN" altLang="en-US" sz="2400" dirty="0">
                <a:latin typeface="Microsoft YaHei Light" panose="020B0502040204020203" pitchFamily="34" charset="-122"/>
                <a:ea typeface="Microsoft YaHei Light" panose="020B0502040204020203" pitchFamily="34" charset="-122"/>
              </a:rPr>
              <a:t>问题的产生</a:t>
            </a:r>
          </a:p>
          <a:p>
            <a:pPr>
              <a:lnSpc>
                <a:spcPct val="100000"/>
              </a:lnSpc>
            </a:pPr>
            <a:r>
              <a:rPr lang="zh-CN" altLang="en-US" sz="2400" dirty="0">
                <a:latin typeface="Microsoft YaHei Light" panose="020B0502040204020203" pitchFamily="34" charset="-122"/>
                <a:ea typeface="Microsoft YaHei Light" panose="020B0502040204020203" pitchFamily="34" charset="-122"/>
              </a:rPr>
              <a:t>三类并发操作产生的数据不一致性</a:t>
            </a:r>
          </a:p>
          <a:p>
            <a:pPr>
              <a:lnSpc>
                <a:spcPct val="100000"/>
              </a:lnSpc>
            </a:pPr>
            <a:r>
              <a:rPr lang="zh-CN" altLang="en-US" sz="2400" dirty="0">
                <a:latin typeface="Microsoft YaHei Light" panose="020B0502040204020203" pitchFamily="34" charset="-122"/>
                <a:ea typeface="Microsoft YaHei Light" panose="020B0502040204020203" pitchFamily="34" charset="-122"/>
              </a:rPr>
              <a:t>封锁和封锁协议</a:t>
            </a:r>
          </a:p>
          <a:p>
            <a:pPr>
              <a:lnSpc>
                <a:spcPct val="100000"/>
              </a:lnSpc>
            </a:pPr>
            <a:r>
              <a:rPr lang="zh-CN" altLang="en-US" sz="2400" dirty="0">
                <a:latin typeface="Microsoft YaHei Light" panose="020B0502040204020203" pitchFamily="34" charset="-122"/>
                <a:ea typeface="Microsoft YaHei Light" panose="020B0502040204020203" pitchFamily="34" charset="-122"/>
              </a:rPr>
              <a:t>活锁和死锁</a:t>
            </a:r>
          </a:p>
          <a:p>
            <a:pPr>
              <a:lnSpc>
                <a:spcPct val="100000"/>
              </a:lnSpc>
            </a:pPr>
            <a:r>
              <a:rPr lang="zh-CN" altLang="en-US" sz="2400" dirty="0">
                <a:latin typeface="Microsoft YaHei Light" panose="020B0502040204020203" pitchFamily="34" charset="-122"/>
                <a:ea typeface="Microsoft YaHei Light" panose="020B0502040204020203" pitchFamily="34" charset="-122"/>
              </a:rPr>
              <a:t>并发调度的可串行性</a:t>
            </a:r>
          </a:p>
          <a:p>
            <a:pPr>
              <a:lnSpc>
                <a:spcPct val="100000"/>
              </a:lnSpc>
            </a:pPr>
            <a:r>
              <a:rPr lang="zh-CN" altLang="en-US" sz="2400" dirty="0">
                <a:latin typeface="Microsoft YaHei Light" panose="020B0502040204020203" pitchFamily="34" charset="-122"/>
                <a:ea typeface="Microsoft YaHei Light" panose="020B0502040204020203" pitchFamily="34" charset="-122"/>
              </a:rPr>
              <a:t>封锁的粒度</a:t>
            </a:r>
          </a:p>
          <a:p>
            <a:pPr>
              <a:lnSpc>
                <a:spcPct val="100000"/>
              </a:lnSpc>
            </a:pPr>
            <a:r>
              <a:rPr lang="zh-CN" altLang="en-US" sz="2400" dirty="0">
                <a:latin typeface="Microsoft YaHei Light" panose="020B0502040204020203" pitchFamily="34" charset="-122"/>
                <a:ea typeface="Microsoft YaHei Light" panose="020B0502040204020203" pitchFamily="34" charset="-122"/>
              </a:rPr>
              <a:t>其他并发控制机制</a:t>
            </a:r>
          </a:p>
        </p:txBody>
      </p:sp>
    </p:spTree>
    <p:extLst>
      <p:ext uri="{BB962C8B-B14F-4D97-AF65-F5344CB8AC3E}">
        <p14:creationId xmlns:p14="http://schemas.microsoft.com/office/powerpoint/2010/main" val="3942505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737253E0-A10A-4A48-8DA3-79F54A6C3E20}"/>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E7E60F43-E509-4360-8819-8F7EB144E6EE}"/>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7" name="Rectangle 3">
            <a:extLst>
              <a:ext uri="{FF2B5EF4-FFF2-40B4-BE49-F238E27FC236}">
                <a16:creationId xmlns:a16="http://schemas.microsoft.com/office/drawing/2014/main" id="{35327295-B1E5-4011-81CA-9F5947BE05F3}"/>
              </a:ext>
            </a:extLst>
          </p:cNvPr>
          <p:cNvSpPr txBox="1">
            <a:spLocks noChangeArrowheads="1"/>
          </p:cNvSpPr>
          <p:nvPr/>
        </p:nvSpPr>
        <p:spPr>
          <a:xfrm>
            <a:off x="4960965" y="1570779"/>
            <a:ext cx="5295662" cy="191961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Wingdings" panose="05000000000000000000" pitchFamily="2" charset="2"/>
              <a:buChar char="Ø"/>
            </a:pPr>
            <a:r>
              <a:rPr lang="en-US" altLang="zh-CN" sz="2000" dirty="0">
                <a:latin typeface="Microsoft YaHei Light" panose="020B0502040204020203" pitchFamily="34" charset="-122"/>
                <a:ea typeface="Microsoft YaHei Light" panose="020B0502040204020203" pitchFamily="34" charset="-122"/>
              </a:rPr>
              <a:t>T1</a:t>
            </a:r>
            <a:r>
              <a:rPr lang="zh-CN" altLang="en-US" sz="2000" dirty="0">
                <a:latin typeface="Microsoft YaHei Light" panose="020B0502040204020203" pitchFamily="34" charset="-122"/>
                <a:ea typeface="Microsoft YaHei Light" panose="020B0502040204020203" pitchFamily="34" charset="-122"/>
              </a:rPr>
              <a:t>将</a:t>
            </a:r>
            <a:r>
              <a:rPr lang="en-US" altLang="zh-CN" sz="2000" dirty="0">
                <a:latin typeface="Microsoft YaHei Light" panose="020B0502040204020203" pitchFamily="34" charset="-122"/>
                <a:ea typeface="Microsoft YaHei Light" panose="020B0502040204020203" pitchFamily="34" charset="-122"/>
              </a:rPr>
              <a:t>C</a:t>
            </a:r>
            <a:r>
              <a:rPr lang="zh-CN" altLang="en-US" sz="2000" dirty="0">
                <a:latin typeface="Microsoft YaHei Light" panose="020B0502040204020203" pitchFamily="34" charset="-122"/>
                <a:ea typeface="Microsoft YaHei Light" panose="020B0502040204020203" pitchFamily="34" charset="-122"/>
              </a:rPr>
              <a:t>值修改为</a:t>
            </a:r>
            <a:r>
              <a:rPr lang="en-US" altLang="zh-CN" sz="2000" dirty="0">
                <a:latin typeface="Microsoft YaHei Light" panose="020B0502040204020203" pitchFamily="34" charset="-122"/>
                <a:ea typeface="Microsoft YaHei Light" panose="020B0502040204020203" pitchFamily="34" charset="-122"/>
              </a:rPr>
              <a:t>200</a:t>
            </a:r>
            <a:r>
              <a:rPr lang="zh-CN" altLang="en-US" sz="2000" dirty="0">
                <a:latin typeface="Microsoft YaHei Light" panose="020B0502040204020203" pitchFamily="34" charset="-122"/>
                <a:ea typeface="Microsoft YaHei Light" panose="020B0502040204020203" pitchFamily="34" charset="-122"/>
              </a:rPr>
              <a:t>，</a:t>
            </a:r>
            <a:r>
              <a:rPr lang="en-US" altLang="zh-CN" sz="2000" dirty="0">
                <a:latin typeface="Microsoft YaHei Light" panose="020B0502040204020203" pitchFamily="34" charset="-122"/>
                <a:ea typeface="Microsoft YaHei Light" panose="020B0502040204020203" pitchFamily="34" charset="-122"/>
              </a:rPr>
              <a:t>T2</a:t>
            </a:r>
            <a:r>
              <a:rPr lang="zh-CN" altLang="en-US" sz="2000" dirty="0">
                <a:latin typeface="Microsoft YaHei Light" panose="020B0502040204020203" pitchFamily="34" charset="-122"/>
                <a:ea typeface="Microsoft YaHei Light" panose="020B0502040204020203" pitchFamily="34" charset="-122"/>
              </a:rPr>
              <a:t>读到</a:t>
            </a:r>
            <a:r>
              <a:rPr lang="en-US" altLang="zh-CN" sz="2000" dirty="0">
                <a:latin typeface="Microsoft YaHei Light" panose="020B0502040204020203" pitchFamily="34" charset="-122"/>
                <a:ea typeface="Microsoft YaHei Light" panose="020B0502040204020203" pitchFamily="34" charset="-122"/>
              </a:rPr>
              <a:t>C</a:t>
            </a:r>
            <a:r>
              <a:rPr lang="zh-CN" altLang="en-US" sz="2000" dirty="0">
                <a:latin typeface="Microsoft YaHei Light" panose="020B0502040204020203" pitchFamily="34" charset="-122"/>
                <a:ea typeface="Microsoft YaHei Light" panose="020B0502040204020203" pitchFamily="34" charset="-122"/>
              </a:rPr>
              <a:t>为</a:t>
            </a:r>
            <a:r>
              <a:rPr lang="en-US" altLang="zh-CN" sz="2000" dirty="0">
                <a:latin typeface="Microsoft YaHei Light" panose="020B0502040204020203" pitchFamily="34" charset="-122"/>
                <a:ea typeface="Microsoft YaHei Light" panose="020B0502040204020203" pitchFamily="34" charset="-122"/>
              </a:rPr>
              <a:t>200</a:t>
            </a:r>
          </a:p>
          <a:p>
            <a:pPr>
              <a:lnSpc>
                <a:spcPct val="100000"/>
              </a:lnSpc>
              <a:buFont typeface="Wingdings" panose="05000000000000000000" pitchFamily="2" charset="2"/>
              <a:buChar char="Ø"/>
            </a:pPr>
            <a:r>
              <a:rPr lang="en-US" altLang="zh-CN" sz="2000" dirty="0">
                <a:latin typeface="Microsoft YaHei Light" panose="020B0502040204020203" pitchFamily="34" charset="-122"/>
                <a:ea typeface="Microsoft YaHei Light" panose="020B0502040204020203" pitchFamily="34" charset="-122"/>
              </a:rPr>
              <a:t>T1</a:t>
            </a:r>
            <a:r>
              <a:rPr lang="zh-CN" altLang="en-US" sz="2000" dirty="0">
                <a:latin typeface="Microsoft YaHei Light" panose="020B0502040204020203" pitchFamily="34" charset="-122"/>
                <a:ea typeface="Microsoft YaHei Light" panose="020B0502040204020203" pitchFamily="34" charset="-122"/>
              </a:rPr>
              <a:t>由于某种原因撤销，其修改作废，</a:t>
            </a:r>
            <a:r>
              <a:rPr lang="en-US" altLang="zh-CN" sz="2000" dirty="0">
                <a:latin typeface="Microsoft YaHei Light" panose="020B0502040204020203" pitchFamily="34" charset="-122"/>
                <a:ea typeface="Microsoft YaHei Light" panose="020B0502040204020203" pitchFamily="34" charset="-122"/>
              </a:rPr>
              <a:t>C</a:t>
            </a:r>
            <a:r>
              <a:rPr lang="zh-CN" altLang="en-US" sz="2000" dirty="0">
                <a:latin typeface="Microsoft YaHei Light" panose="020B0502040204020203" pitchFamily="34" charset="-122"/>
                <a:ea typeface="Microsoft YaHei Light" panose="020B0502040204020203" pitchFamily="34" charset="-122"/>
              </a:rPr>
              <a:t>恢复原值</a:t>
            </a:r>
            <a:r>
              <a:rPr lang="en-US" altLang="zh-CN" sz="2000" dirty="0">
                <a:latin typeface="Microsoft YaHei Light" panose="020B0502040204020203" pitchFamily="34" charset="-122"/>
                <a:ea typeface="Microsoft YaHei Light" panose="020B0502040204020203" pitchFamily="34" charset="-122"/>
              </a:rPr>
              <a:t>100</a:t>
            </a:r>
          </a:p>
          <a:p>
            <a:pPr>
              <a:lnSpc>
                <a:spcPct val="100000"/>
              </a:lnSpc>
              <a:buFont typeface="Wingdings" panose="05000000000000000000" pitchFamily="2" charset="2"/>
              <a:buChar char="Ø"/>
            </a:pPr>
            <a:r>
              <a:rPr lang="zh-CN" altLang="en-US" sz="2000" dirty="0">
                <a:latin typeface="Microsoft YaHei Light" panose="020B0502040204020203" pitchFamily="34" charset="-122"/>
                <a:ea typeface="Microsoft YaHei Light" panose="020B0502040204020203" pitchFamily="34" charset="-122"/>
              </a:rPr>
              <a:t>这时</a:t>
            </a:r>
            <a:r>
              <a:rPr lang="en-US" altLang="zh-CN" sz="2000" dirty="0">
                <a:latin typeface="Microsoft YaHei Light" panose="020B0502040204020203" pitchFamily="34" charset="-122"/>
                <a:ea typeface="Microsoft YaHei Light" panose="020B0502040204020203" pitchFamily="34" charset="-122"/>
              </a:rPr>
              <a:t>T2</a:t>
            </a:r>
            <a:r>
              <a:rPr lang="zh-CN" altLang="en-US" sz="2000" dirty="0">
                <a:latin typeface="Microsoft YaHei Light" panose="020B0502040204020203" pitchFamily="34" charset="-122"/>
                <a:ea typeface="Microsoft YaHei Light" panose="020B0502040204020203" pitchFamily="34" charset="-122"/>
              </a:rPr>
              <a:t>读到的</a:t>
            </a:r>
            <a:r>
              <a:rPr lang="en-US" altLang="zh-CN" sz="2000" dirty="0">
                <a:latin typeface="Microsoft YaHei Light" panose="020B0502040204020203" pitchFamily="34" charset="-122"/>
                <a:ea typeface="Microsoft YaHei Light" panose="020B0502040204020203" pitchFamily="34" charset="-122"/>
              </a:rPr>
              <a:t>C</a:t>
            </a:r>
            <a:r>
              <a:rPr lang="zh-CN" altLang="en-US" sz="2000" dirty="0">
                <a:latin typeface="Microsoft YaHei Light" panose="020B0502040204020203" pitchFamily="34" charset="-122"/>
                <a:ea typeface="Microsoft YaHei Light" panose="020B0502040204020203" pitchFamily="34" charset="-122"/>
              </a:rPr>
              <a:t>为</a:t>
            </a:r>
            <a:r>
              <a:rPr lang="en-US" altLang="zh-CN" sz="2000" dirty="0">
                <a:latin typeface="Microsoft YaHei Light" panose="020B0502040204020203" pitchFamily="34" charset="-122"/>
                <a:ea typeface="Microsoft YaHei Light" panose="020B0502040204020203" pitchFamily="34" charset="-122"/>
              </a:rPr>
              <a:t>200</a:t>
            </a:r>
            <a:r>
              <a:rPr lang="zh-CN" altLang="en-US" sz="2000" dirty="0">
                <a:latin typeface="Microsoft YaHei Light" panose="020B0502040204020203" pitchFamily="34" charset="-122"/>
                <a:ea typeface="Microsoft YaHei Light" panose="020B0502040204020203" pitchFamily="34" charset="-122"/>
              </a:rPr>
              <a:t>，与数据库内容不一致，就是“脏”数据</a:t>
            </a:r>
            <a:endParaRPr lang="zh-CN" altLang="zh-CN" sz="2000" dirty="0">
              <a:latin typeface="Microsoft YaHei Light" panose="020B0502040204020203" pitchFamily="34" charset="-122"/>
              <a:ea typeface="Microsoft YaHei Light" panose="020B0502040204020203" pitchFamily="34" charset="-122"/>
            </a:endParaRPr>
          </a:p>
        </p:txBody>
      </p:sp>
      <p:pic>
        <p:nvPicPr>
          <p:cNvPr id="2" name="图片 1">
            <a:extLst>
              <a:ext uri="{FF2B5EF4-FFF2-40B4-BE49-F238E27FC236}">
                <a16:creationId xmlns:a16="http://schemas.microsoft.com/office/drawing/2014/main" id="{8E91DB4B-5E69-4448-8EFF-1FBD3CD5260F}"/>
              </a:ext>
            </a:extLst>
          </p:cNvPr>
          <p:cNvPicPr>
            <a:picLocks noChangeAspect="1"/>
          </p:cNvPicPr>
          <p:nvPr/>
        </p:nvPicPr>
        <p:blipFill>
          <a:blip r:embed="rId2"/>
          <a:stretch>
            <a:fillRect/>
          </a:stretch>
        </p:blipFill>
        <p:spPr>
          <a:xfrm>
            <a:off x="366840" y="1270791"/>
            <a:ext cx="3763673" cy="4542590"/>
          </a:xfrm>
          <a:prstGeom prst="rect">
            <a:avLst/>
          </a:prstGeom>
        </p:spPr>
      </p:pic>
      <p:sp>
        <p:nvSpPr>
          <p:cNvPr id="5" name="文本框 4">
            <a:extLst>
              <a:ext uri="{FF2B5EF4-FFF2-40B4-BE49-F238E27FC236}">
                <a16:creationId xmlns:a16="http://schemas.microsoft.com/office/drawing/2014/main" id="{6E3B108A-4A49-42AA-87AF-8F75AA7B62B2}"/>
              </a:ext>
            </a:extLst>
          </p:cNvPr>
          <p:cNvSpPr txBox="1"/>
          <p:nvPr/>
        </p:nvSpPr>
        <p:spPr>
          <a:xfrm>
            <a:off x="4960965" y="3708755"/>
            <a:ext cx="6375222" cy="1631216"/>
          </a:xfrm>
          <a:prstGeom prst="rect">
            <a:avLst/>
          </a:prstGeom>
          <a:noFill/>
        </p:spPr>
        <p:txBody>
          <a:bodyPr wrap="square" rtlCol="0">
            <a:spAutoFit/>
          </a:bodyPr>
          <a:lstStyle/>
          <a:p>
            <a:r>
              <a:rPr lang="zh-CN" altLang="en-US" sz="2000" dirty="0">
                <a:latin typeface="Microsoft YaHei Light" panose="020B0502040204020203" pitchFamily="34" charset="-122"/>
                <a:ea typeface="Microsoft YaHei Light" panose="020B0502040204020203" pitchFamily="34" charset="-122"/>
              </a:rPr>
              <a:t>事务</a:t>
            </a:r>
            <a:r>
              <a:rPr lang="en-US" altLang="zh-CN" sz="2000" dirty="0">
                <a:latin typeface="Microsoft YaHei Light" panose="020B0502040204020203" pitchFamily="34" charset="-122"/>
                <a:ea typeface="Microsoft YaHei Light" panose="020B0502040204020203" pitchFamily="34" charset="-122"/>
              </a:rPr>
              <a:t>T1</a:t>
            </a:r>
            <a:r>
              <a:rPr lang="zh-CN" altLang="en-US" sz="2000" dirty="0">
                <a:latin typeface="Microsoft YaHei Light" panose="020B0502040204020203" pitchFamily="34" charset="-122"/>
                <a:ea typeface="Microsoft YaHei Light" panose="020B0502040204020203" pitchFamily="34" charset="-122"/>
              </a:rPr>
              <a:t>修改某一数据，并将其写回磁盘，事务</a:t>
            </a:r>
            <a:r>
              <a:rPr lang="en-US" altLang="zh-CN" sz="2000" dirty="0">
                <a:latin typeface="Microsoft YaHei Light" panose="020B0502040204020203" pitchFamily="34" charset="-122"/>
                <a:ea typeface="Microsoft YaHei Light" panose="020B0502040204020203" pitchFamily="34" charset="-122"/>
              </a:rPr>
              <a:t>T2</a:t>
            </a:r>
            <a:r>
              <a:rPr lang="zh-CN" altLang="en-US" sz="2000" dirty="0">
                <a:latin typeface="Microsoft YaHei Light" panose="020B0502040204020203" pitchFamily="34" charset="-122"/>
                <a:ea typeface="Microsoft YaHei Light" panose="020B0502040204020203" pitchFamily="34" charset="-122"/>
              </a:rPr>
              <a:t>读取同一数据后，</a:t>
            </a:r>
            <a:r>
              <a:rPr lang="en-US" altLang="zh-CN" sz="2000" dirty="0">
                <a:latin typeface="Microsoft YaHei Light" panose="020B0502040204020203" pitchFamily="34" charset="-122"/>
                <a:ea typeface="Microsoft YaHei Light" panose="020B0502040204020203" pitchFamily="34" charset="-122"/>
              </a:rPr>
              <a:t>T1</a:t>
            </a:r>
            <a:r>
              <a:rPr lang="zh-CN" altLang="en-US" sz="2000" dirty="0">
                <a:latin typeface="Microsoft YaHei Light" panose="020B0502040204020203" pitchFamily="34" charset="-122"/>
                <a:ea typeface="Microsoft YaHei Light" panose="020B0502040204020203" pitchFamily="34" charset="-122"/>
              </a:rPr>
              <a:t>由于某种原因被撤消，这时</a:t>
            </a:r>
            <a:r>
              <a:rPr lang="en-US" altLang="zh-CN" sz="2000" dirty="0">
                <a:latin typeface="Microsoft YaHei Light" panose="020B0502040204020203" pitchFamily="34" charset="-122"/>
                <a:ea typeface="Microsoft YaHei Light" panose="020B0502040204020203" pitchFamily="34" charset="-122"/>
              </a:rPr>
              <a:t>T1</a:t>
            </a:r>
            <a:r>
              <a:rPr lang="zh-CN" altLang="en-US" sz="2000" dirty="0">
                <a:latin typeface="Microsoft YaHei Light" panose="020B0502040204020203" pitchFamily="34" charset="-122"/>
                <a:ea typeface="Microsoft YaHei Light" panose="020B0502040204020203" pitchFamily="34" charset="-122"/>
              </a:rPr>
              <a:t>已修改过的数据恢复原值，</a:t>
            </a:r>
            <a:r>
              <a:rPr lang="en-US" altLang="zh-CN" sz="2000" dirty="0">
                <a:latin typeface="Microsoft YaHei Light" panose="020B0502040204020203" pitchFamily="34" charset="-122"/>
                <a:ea typeface="Microsoft YaHei Light" panose="020B0502040204020203" pitchFamily="34" charset="-122"/>
              </a:rPr>
              <a:t>T2</a:t>
            </a:r>
            <a:r>
              <a:rPr lang="zh-CN" altLang="en-US" sz="2000" dirty="0">
                <a:latin typeface="Microsoft YaHei Light" panose="020B0502040204020203" pitchFamily="34" charset="-122"/>
                <a:ea typeface="Microsoft YaHei Light" panose="020B0502040204020203" pitchFamily="34" charset="-122"/>
              </a:rPr>
              <a:t>读到的数据与数据库中数据不一致，则</a:t>
            </a:r>
            <a:r>
              <a:rPr lang="en-US" altLang="zh-CN" sz="2000" dirty="0">
                <a:latin typeface="Microsoft YaHei Light" panose="020B0502040204020203" pitchFamily="34" charset="-122"/>
                <a:ea typeface="Microsoft YaHei Light" panose="020B0502040204020203" pitchFamily="34" charset="-122"/>
              </a:rPr>
              <a:t>T2</a:t>
            </a:r>
            <a:r>
              <a:rPr lang="zh-CN" altLang="en-US" sz="2000" dirty="0">
                <a:latin typeface="Microsoft YaHei Light" panose="020B0502040204020203" pitchFamily="34" charset="-122"/>
                <a:ea typeface="Microsoft YaHei Light" panose="020B0502040204020203" pitchFamily="34" charset="-122"/>
              </a:rPr>
              <a:t>读到的数据就是“脏”数据。即其他事务未提交的尚没有写回数据库中的数据。</a:t>
            </a:r>
          </a:p>
        </p:txBody>
      </p:sp>
      <p:sp>
        <p:nvSpPr>
          <p:cNvPr id="8" name="文本框 7">
            <a:extLst>
              <a:ext uri="{FF2B5EF4-FFF2-40B4-BE49-F238E27FC236}">
                <a16:creationId xmlns:a16="http://schemas.microsoft.com/office/drawing/2014/main" id="{54B78DB7-A65F-4839-9FF5-168A11FE7C66}"/>
              </a:ext>
            </a:extLst>
          </p:cNvPr>
          <p:cNvSpPr txBox="1"/>
          <p:nvPr/>
        </p:nvSpPr>
        <p:spPr>
          <a:xfrm>
            <a:off x="203652" y="108254"/>
            <a:ext cx="4090051"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13.1 </a:t>
            </a:r>
            <a:r>
              <a:rPr lang="zh-CN" altLang="en-US" sz="2800" b="1" dirty="0">
                <a:latin typeface="微软雅黑 Light" panose="020B0502040204020203" pitchFamily="34" charset="-122"/>
                <a:ea typeface="微软雅黑 Light" panose="020B0502040204020203" pitchFamily="34" charset="-122"/>
              </a:rPr>
              <a:t>并发控制概述</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610673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AC2B708-476A-45CB-86B7-1E81B1360083}"/>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B55D7FFE-DBE5-4958-95DE-8417E45496BE}"/>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Rectangle 3">
            <a:extLst>
              <a:ext uri="{FF2B5EF4-FFF2-40B4-BE49-F238E27FC236}">
                <a16:creationId xmlns:a16="http://schemas.microsoft.com/office/drawing/2014/main" id="{0719A49B-E69F-4F4B-B21C-3D3EC59024A6}"/>
              </a:ext>
            </a:extLst>
          </p:cNvPr>
          <p:cNvSpPr txBox="1">
            <a:spLocks noChangeArrowheads="1"/>
          </p:cNvSpPr>
          <p:nvPr/>
        </p:nvSpPr>
        <p:spPr>
          <a:xfrm>
            <a:off x="699209" y="1474072"/>
            <a:ext cx="10793582" cy="21188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zh-CN" altLang="en-US" sz="2400" dirty="0">
                <a:latin typeface="Microsoft YaHei Light" panose="020B0502040204020203" pitchFamily="34" charset="-122"/>
                <a:ea typeface="Microsoft YaHei Light" panose="020B0502040204020203" pitchFamily="34" charset="-122"/>
              </a:rPr>
              <a:t>事务的隔离性被破坏。</a:t>
            </a:r>
          </a:p>
          <a:p>
            <a:pPr>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并发控制就是要用正确的方式调度并发操作，使一个用户事务的执行不受其他事务的干扰，从而避免造成数据的不一致性。</a:t>
            </a:r>
          </a:p>
          <a:p>
            <a:pPr>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解决方法：封锁技术</a:t>
            </a:r>
            <a:endParaRPr lang="zh-CN" altLang="zh-CN" sz="2400" dirty="0">
              <a:latin typeface="Microsoft YaHei Light" panose="020B0502040204020203" pitchFamily="34" charset="-122"/>
              <a:ea typeface="Microsoft YaHei Light" panose="020B0502040204020203" pitchFamily="34" charset="-122"/>
            </a:endParaRPr>
          </a:p>
        </p:txBody>
      </p:sp>
      <p:sp>
        <p:nvSpPr>
          <p:cNvPr id="8" name="文本框 7">
            <a:extLst>
              <a:ext uri="{FF2B5EF4-FFF2-40B4-BE49-F238E27FC236}">
                <a16:creationId xmlns:a16="http://schemas.microsoft.com/office/drawing/2014/main" id="{DDC3F358-3A50-4D7B-8805-6C94386886F5}"/>
              </a:ext>
            </a:extLst>
          </p:cNvPr>
          <p:cNvSpPr txBox="1"/>
          <p:nvPr/>
        </p:nvSpPr>
        <p:spPr>
          <a:xfrm>
            <a:off x="203652" y="108254"/>
            <a:ext cx="4090051"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13.1 </a:t>
            </a:r>
            <a:r>
              <a:rPr lang="zh-CN" altLang="en-US" sz="2800" b="1" dirty="0">
                <a:latin typeface="微软雅黑 Light" panose="020B0502040204020203" pitchFamily="34" charset="-122"/>
                <a:ea typeface="微软雅黑 Light" panose="020B0502040204020203" pitchFamily="34" charset="-122"/>
              </a:rPr>
              <a:t>并发控制概述</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50515829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8567</TotalTime>
  <Words>5268</Words>
  <Application>Microsoft Office PowerPoint</Application>
  <PresentationFormat>宽屏</PresentationFormat>
  <Paragraphs>657</Paragraphs>
  <Slides>77</Slides>
  <Notes>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77</vt:i4>
      </vt:variant>
    </vt:vector>
  </HeadingPairs>
  <TitlesOfParts>
    <vt:vector size="89" baseType="lpstr">
      <vt:lpstr>Microsoft YaHei Light</vt:lpstr>
      <vt:lpstr>等线</vt:lpstr>
      <vt:lpstr>等线 Light</vt:lpstr>
      <vt:lpstr>宋体</vt:lpstr>
      <vt:lpstr>微软雅黑</vt:lpstr>
      <vt:lpstr>微软雅黑 Light</vt:lpstr>
      <vt:lpstr>Arial</vt:lpstr>
      <vt:lpstr>Calibri</vt:lpstr>
      <vt:lpstr>Courier New</vt:lpstr>
      <vt:lpstr>Times New Roman</vt:lpstr>
      <vt:lpstr>Wingdings</vt:lpstr>
      <vt:lpstr>Office 主题​​</vt:lpstr>
      <vt:lpstr>第十三章 并发控制</vt:lpstr>
      <vt:lpstr>学习目标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知识图谱的表示</dc:title>
  <dc:creator>Tong Wei</dc:creator>
  <cp:lastModifiedBy>dell</cp:lastModifiedBy>
  <cp:revision>488</cp:revision>
  <dcterms:created xsi:type="dcterms:W3CDTF">2023-03-03T05:31:41Z</dcterms:created>
  <dcterms:modified xsi:type="dcterms:W3CDTF">2024-12-17T11:49:27Z</dcterms:modified>
</cp:coreProperties>
</file>