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264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7" r:id="rId36"/>
    <p:sldId id="305" r:id="rId37"/>
    <p:sldId id="276" r:id="rId38"/>
    <p:sldId id="278" r:id="rId39"/>
    <p:sldId id="306" r:id="rId40"/>
    <p:sldId id="30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913F8-DA1C-403D-BDFE-3A81E084EA52}" type="doc">
      <dgm:prSet loTypeId="urn:microsoft.com/office/officeart/2005/8/layout/chevron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E7CC304-CA84-4BCE-BB10-D0C129F086C9}">
      <dgm:prSet phldrT="[Text]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清晰的个人发展目标</a:t>
          </a:r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AC073C63-31BE-4CB2-9DFB-F89366B87DE0}" cxnId="{E90AC213-BC79-4EBD-AFF3-E2E9320EC380}" type="parTrans">
      <dgm:prSet/>
      <dgm:spPr/>
      <dgm:t>
        <a:bodyPr/>
        <a:lstStyle/>
        <a:p>
          <a:endParaRPr lang="zh-CN" altLang="en-US"/>
        </a:p>
      </dgm:t>
    </dgm:pt>
    <dgm:pt modelId="{C016C490-0A7F-4C62-AF66-0308A0D255D8}" cxnId="{E90AC213-BC79-4EBD-AFF3-E2E9320EC380}" type="sibTrans">
      <dgm:prSet/>
      <dgm:spPr/>
      <dgm:t>
        <a:bodyPr/>
        <a:lstStyle/>
        <a:p>
          <a:endParaRPr lang="zh-CN" altLang="en-US"/>
        </a:p>
      </dgm:t>
    </dgm:pt>
    <dgm:pt modelId="{4BB55E70-88AC-4B78-BD65-49FE303F7399}">
      <dgm:prSet phldrT="[Text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想清楚自己想成为什么样的人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FFAD575-3621-4F06-A20B-95D78CD09040}" cxnId="{44108AF7-400F-4A10-97DC-E07640F139AF}" type="parTrans">
      <dgm:prSet/>
      <dgm:spPr/>
      <dgm:t>
        <a:bodyPr/>
        <a:lstStyle/>
        <a:p>
          <a:endParaRPr lang="zh-CN" altLang="en-US"/>
        </a:p>
      </dgm:t>
    </dgm:pt>
    <dgm:pt modelId="{A5CEADD2-4FEA-4B62-B214-D69729706EBF}" cxnId="{44108AF7-400F-4A10-97DC-E07640F139AF}" type="sibTrans">
      <dgm:prSet/>
      <dgm:spPr/>
      <dgm:t>
        <a:bodyPr/>
        <a:lstStyle/>
        <a:p>
          <a:endParaRPr lang="zh-CN" altLang="en-US"/>
        </a:p>
      </dgm:t>
    </dgm:pt>
    <dgm:pt modelId="{8F11541E-6A63-4F9C-8E18-EE35071A8424}">
      <dgm:prSet phldrT="[Text]"/>
      <dgm:spPr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自身能力的认真分析</a:t>
          </a:r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AF40A824-FB6A-4917-AB18-091BF5291E30}" cxnId="{B8365355-2CCD-4167-BC65-0F04D7AE9A2F}" type="parTrans">
      <dgm:prSet/>
      <dgm:spPr/>
      <dgm:t>
        <a:bodyPr/>
        <a:lstStyle/>
        <a:p>
          <a:endParaRPr lang="zh-CN" altLang="en-US"/>
        </a:p>
      </dgm:t>
    </dgm:pt>
    <dgm:pt modelId="{6B2A04AB-B0FB-4472-9FD2-DA8BBB5B2CB6}" cxnId="{B8365355-2CCD-4167-BC65-0F04D7AE9A2F}" type="sibTrans">
      <dgm:prSet/>
      <dgm:spPr/>
      <dgm:t>
        <a:bodyPr/>
        <a:lstStyle/>
        <a:p>
          <a:endParaRPr lang="zh-CN" altLang="en-US"/>
        </a:p>
      </dgm:t>
    </dgm:pt>
    <dgm:pt modelId="{4F95E29F-BBCD-4B70-8854-837BBBFD59F4}">
      <dgm:prSet phldrT="[Text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想清楚自己的能力、缺陷和特长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C0B40076-B0A4-4B78-9662-EDB612E1B618}" cxnId="{0E9D31A6-0639-44CB-BCAC-A04499D8E08E}" type="parTrans">
      <dgm:prSet/>
      <dgm:spPr/>
      <dgm:t>
        <a:bodyPr/>
        <a:lstStyle/>
        <a:p>
          <a:endParaRPr lang="zh-CN" altLang="en-US"/>
        </a:p>
      </dgm:t>
    </dgm:pt>
    <dgm:pt modelId="{083747E3-B735-4AC8-A555-2ACDD1460CEB}" cxnId="{0E9D31A6-0639-44CB-BCAC-A04499D8E08E}" type="sibTrans">
      <dgm:prSet/>
      <dgm:spPr/>
      <dgm:t>
        <a:bodyPr/>
        <a:lstStyle/>
        <a:p>
          <a:endParaRPr lang="zh-CN" altLang="en-US"/>
        </a:p>
      </dgm:t>
    </dgm:pt>
    <dgm:pt modelId="{FC06C8A3-CAE2-4962-AC44-80B10D2DAB11}">
      <dgm:prSet phldrT="[Text]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切实可行的行动计划</a:t>
          </a:r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4EB9FD95-076B-4D79-A7EE-C4DAFB45DAB9}" cxnId="{949F68AD-23A5-466E-8665-2DFB4CC7A2D4}" type="parTrans">
      <dgm:prSet/>
      <dgm:spPr/>
      <dgm:t>
        <a:bodyPr/>
        <a:lstStyle/>
        <a:p>
          <a:endParaRPr lang="zh-CN" altLang="en-US"/>
        </a:p>
      </dgm:t>
    </dgm:pt>
    <dgm:pt modelId="{AB4C805F-56F6-43FB-88FD-38BB003BD2BA}" cxnId="{949F68AD-23A5-466E-8665-2DFB4CC7A2D4}" type="sibTrans">
      <dgm:prSet/>
      <dgm:spPr/>
      <dgm:t>
        <a:bodyPr/>
        <a:lstStyle/>
        <a:p>
          <a:endParaRPr lang="zh-CN" altLang="en-US"/>
        </a:p>
      </dgm:t>
    </dgm:pt>
    <dgm:pt modelId="{2117F0AD-8D61-4CE6-89D7-C6E8EB00B614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想清楚如何实现自己的目标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C518D580-12E2-4C6F-A0B6-2B170828F9DE}" cxnId="{6484157D-11DF-4EFA-91E7-5C3E88411349}" type="parTrans">
      <dgm:prSet/>
      <dgm:spPr/>
      <dgm:t>
        <a:bodyPr/>
        <a:lstStyle/>
        <a:p>
          <a:endParaRPr lang="zh-CN" altLang="en-US"/>
        </a:p>
      </dgm:t>
    </dgm:pt>
    <dgm:pt modelId="{D839CE8E-DEDB-4712-A1FD-B37713378444}" cxnId="{6484157D-11DF-4EFA-91E7-5C3E88411349}" type="sibTrans">
      <dgm:prSet/>
      <dgm:spPr/>
      <dgm:t>
        <a:bodyPr/>
        <a:lstStyle/>
        <a:p>
          <a:endParaRPr lang="zh-CN" altLang="en-US"/>
        </a:p>
      </dgm:t>
    </dgm:pt>
    <dgm:pt modelId="{37E262D1-CBE9-4BAB-93F6-F7C3CDAAEB96}" type="pres">
      <dgm:prSet presAssocID="{C6A913F8-DA1C-403D-BDFE-3A81E084EA5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C43424-980E-42BE-B50D-6953A609419E}" type="pres">
      <dgm:prSet presAssocID="{3E7CC304-CA84-4BCE-BB10-D0C129F086C9}" presName="composite" presStyleCnt="0"/>
      <dgm:spPr/>
    </dgm:pt>
    <dgm:pt modelId="{944D3D2A-BB7E-4337-AE68-CD2EDF6866DB}" type="pres">
      <dgm:prSet presAssocID="{3E7CC304-CA84-4BCE-BB10-D0C129F086C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827B0-46D7-416F-864E-A4CA36DE0FBB}" type="pres">
      <dgm:prSet presAssocID="{3E7CC304-CA84-4BCE-BB10-D0C129F086C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27C90F-4754-4C72-A9B6-DF88E42EFB0E}" type="pres">
      <dgm:prSet presAssocID="{C016C490-0A7F-4C62-AF66-0308A0D255D8}" presName="sp" presStyleCnt="0"/>
      <dgm:spPr/>
    </dgm:pt>
    <dgm:pt modelId="{7C8ED3D7-5D79-4082-A1A7-890469750D24}" type="pres">
      <dgm:prSet presAssocID="{8F11541E-6A63-4F9C-8E18-EE35071A8424}" presName="composite" presStyleCnt="0"/>
      <dgm:spPr/>
    </dgm:pt>
    <dgm:pt modelId="{FFE36A9D-6E5D-45E9-9191-74CA83388B00}" type="pres">
      <dgm:prSet presAssocID="{8F11541E-6A63-4F9C-8E18-EE35071A84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8331D8-6CE7-4F24-A12D-278F26B887B0}" type="pres">
      <dgm:prSet presAssocID="{8F11541E-6A63-4F9C-8E18-EE35071A84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76EA2-B4CC-4162-AEB1-696E653FACCE}" type="pres">
      <dgm:prSet presAssocID="{6B2A04AB-B0FB-4472-9FD2-DA8BBB5B2CB6}" presName="sp" presStyleCnt="0"/>
      <dgm:spPr/>
    </dgm:pt>
    <dgm:pt modelId="{96D14D46-2421-4AD3-BD3F-00E7BD5FAB08}" type="pres">
      <dgm:prSet presAssocID="{FC06C8A3-CAE2-4962-AC44-80B10D2DAB11}" presName="composite" presStyleCnt="0"/>
      <dgm:spPr/>
    </dgm:pt>
    <dgm:pt modelId="{E33532C5-3512-42EB-A6D0-BDDCCA9AAC88}" type="pres">
      <dgm:prSet presAssocID="{FC06C8A3-CAE2-4962-AC44-80B10D2DAB1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47E9E9-4C55-4210-BC76-994AC9A59FA1}" type="pres">
      <dgm:prSet presAssocID="{FC06C8A3-CAE2-4962-AC44-80B10D2DAB1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84157D-11DF-4EFA-91E7-5C3E88411349}" srcId="{FC06C8A3-CAE2-4962-AC44-80B10D2DAB11}" destId="{2117F0AD-8D61-4CE6-89D7-C6E8EB00B614}" srcOrd="0" destOrd="0" parTransId="{C518D580-12E2-4C6F-A0B6-2B170828F9DE}" sibTransId="{D839CE8E-DEDB-4712-A1FD-B37713378444}"/>
    <dgm:cxn modelId="{BC298B9B-7B6B-4EE5-9982-C8DB7A18ECAB}" type="presOf" srcId="{8F11541E-6A63-4F9C-8E18-EE35071A8424}" destId="{FFE36A9D-6E5D-45E9-9191-74CA83388B00}" srcOrd="0" destOrd="0" presId="urn:microsoft.com/office/officeart/2005/8/layout/chevron2"/>
    <dgm:cxn modelId="{47DF8834-967A-4700-BD0D-729AD3D50094}" type="presOf" srcId="{4F95E29F-BBCD-4B70-8854-837BBBFD59F4}" destId="{AA8331D8-6CE7-4F24-A12D-278F26B887B0}" srcOrd="0" destOrd="0" presId="urn:microsoft.com/office/officeart/2005/8/layout/chevron2"/>
    <dgm:cxn modelId="{B8365355-2CCD-4167-BC65-0F04D7AE9A2F}" srcId="{C6A913F8-DA1C-403D-BDFE-3A81E084EA52}" destId="{8F11541E-6A63-4F9C-8E18-EE35071A8424}" srcOrd="1" destOrd="0" parTransId="{AF40A824-FB6A-4917-AB18-091BF5291E30}" sibTransId="{6B2A04AB-B0FB-4472-9FD2-DA8BBB5B2CB6}"/>
    <dgm:cxn modelId="{089C3032-D38B-44F4-81EA-A21D0482D508}" type="presOf" srcId="{FC06C8A3-CAE2-4962-AC44-80B10D2DAB11}" destId="{E33532C5-3512-42EB-A6D0-BDDCCA9AAC88}" srcOrd="0" destOrd="0" presId="urn:microsoft.com/office/officeart/2005/8/layout/chevron2"/>
    <dgm:cxn modelId="{0E9D31A6-0639-44CB-BCAC-A04499D8E08E}" srcId="{8F11541E-6A63-4F9C-8E18-EE35071A8424}" destId="{4F95E29F-BBCD-4B70-8854-837BBBFD59F4}" srcOrd="0" destOrd="0" parTransId="{C0B40076-B0A4-4B78-9662-EDB612E1B618}" sibTransId="{083747E3-B735-4AC8-A555-2ACDD1460CEB}"/>
    <dgm:cxn modelId="{9B788795-C768-4C8D-99CB-1A7C0DC11CCF}" type="presOf" srcId="{C6A913F8-DA1C-403D-BDFE-3A81E084EA52}" destId="{37E262D1-CBE9-4BAB-93F6-F7C3CDAAEB96}" srcOrd="0" destOrd="0" presId="urn:microsoft.com/office/officeart/2005/8/layout/chevron2"/>
    <dgm:cxn modelId="{44108AF7-400F-4A10-97DC-E07640F139AF}" srcId="{3E7CC304-CA84-4BCE-BB10-D0C129F086C9}" destId="{4BB55E70-88AC-4B78-BD65-49FE303F7399}" srcOrd="0" destOrd="0" parTransId="{EFFAD575-3621-4F06-A20B-95D78CD09040}" sibTransId="{A5CEADD2-4FEA-4B62-B214-D69729706EBF}"/>
    <dgm:cxn modelId="{87605A69-3B63-477A-B94F-720BD7187F72}" type="presOf" srcId="{3E7CC304-CA84-4BCE-BB10-D0C129F086C9}" destId="{944D3D2A-BB7E-4337-AE68-CD2EDF6866DB}" srcOrd="0" destOrd="0" presId="urn:microsoft.com/office/officeart/2005/8/layout/chevron2"/>
    <dgm:cxn modelId="{2049E49E-6604-41B0-8DFD-F151EF231647}" type="presOf" srcId="{2117F0AD-8D61-4CE6-89D7-C6E8EB00B614}" destId="{C447E9E9-4C55-4210-BC76-994AC9A59FA1}" srcOrd="0" destOrd="0" presId="urn:microsoft.com/office/officeart/2005/8/layout/chevron2"/>
    <dgm:cxn modelId="{E90AC213-BC79-4EBD-AFF3-E2E9320EC380}" srcId="{C6A913F8-DA1C-403D-BDFE-3A81E084EA52}" destId="{3E7CC304-CA84-4BCE-BB10-D0C129F086C9}" srcOrd="0" destOrd="0" parTransId="{AC073C63-31BE-4CB2-9DFB-F89366B87DE0}" sibTransId="{C016C490-0A7F-4C62-AF66-0308A0D255D8}"/>
    <dgm:cxn modelId="{949F68AD-23A5-466E-8665-2DFB4CC7A2D4}" srcId="{C6A913F8-DA1C-403D-BDFE-3A81E084EA52}" destId="{FC06C8A3-CAE2-4962-AC44-80B10D2DAB11}" srcOrd="2" destOrd="0" parTransId="{4EB9FD95-076B-4D79-A7EE-C4DAFB45DAB9}" sibTransId="{AB4C805F-56F6-43FB-88FD-38BB003BD2BA}"/>
    <dgm:cxn modelId="{3513A002-5C25-4840-A66D-AF3F48791343}" type="presOf" srcId="{4BB55E70-88AC-4B78-BD65-49FE303F7399}" destId="{582827B0-46D7-416F-864E-A4CA36DE0FBB}" srcOrd="0" destOrd="0" presId="urn:microsoft.com/office/officeart/2005/8/layout/chevron2"/>
    <dgm:cxn modelId="{0E5384A8-FFB4-47D3-BDF2-DE367D547D30}" type="presParOf" srcId="{37E262D1-CBE9-4BAB-93F6-F7C3CDAAEB96}" destId="{CEC43424-980E-42BE-B50D-6953A609419E}" srcOrd="0" destOrd="0" presId="urn:microsoft.com/office/officeart/2005/8/layout/chevron2"/>
    <dgm:cxn modelId="{D7F8555E-4460-4D0C-A29B-A9FDDF74E4C9}" type="presParOf" srcId="{CEC43424-980E-42BE-B50D-6953A609419E}" destId="{944D3D2A-BB7E-4337-AE68-CD2EDF6866DB}" srcOrd="0" destOrd="0" presId="urn:microsoft.com/office/officeart/2005/8/layout/chevron2"/>
    <dgm:cxn modelId="{94054F6B-0276-4E11-A749-1DEE6BA78884}" type="presParOf" srcId="{CEC43424-980E-42BE-B50D-6953A609419E}" destId="{582827B0-46D7-416F-864E-A4CA36DE0FBB}" srcOrd="1" destOrd="0" presId="urn:microsoft.com/office/officeart/2005/8/layout/chevron2"/>
    <dgm:cxn modelId="{F1409409-C2ED-423B-87DB-41B54CF21DBA}" type="presParOf" srcId="{37E262D1-CBE9-4BAB-93F6-F7C3CDAAEB96}" destId="{BF27C90F-4754-4C72-A9B6-DF88E42EFB0E}" srcOrd="1" destOrd="0" presId="urn:microsoft.com/office/officeart/2005/8/layout/chevron2"/>
    <dgm:cxn modelId="{1F70E052-6EBD-4791-B70E-DF58C801CFA3}" type="presParOf" srcId="{37E262D1-CBE9-4BAB-93F6-F7C3CDAAEB96}" destId="{7C8ED3D7-5D79-4082-A1A7-890469750D24}" srcOrd="2" destOrd="0" presId="urn:microsoft.com/office/officeart/2005/8/layout/chevron2"/>
    <dgm:cxn modelId="{BCDF5F67-75F0-4F45-BDB1-F65F09BEFB46}" type="presParOf" srcId="{7C8ED3D7-5D79-4082-A1A7-890469750D24}" destId="{FFE36A9D-6E5D-45E9-9191-74CA83388B00}" srcOrd="0" destOrd="0" presId="urn:microsoft.com/office/officeart/2005/8/layout/chevron2"/>
    <dgm:cxn modelId="{8C8B99AC-EEEA-4EDE-87D8-4A725E709F9D}" type="presParOf" srcId="{7C8ED3D7-5D79-4082-A1A7-890469750D24}" destId="{AA8331D8-6CE7-4F24-A12D-278F26B887B0}" srcOrd="1" destOrd="0" presId="urn:microsoft.com/office/officeart/2005/8/layout/chevron2"/>
    <dgm:cxn modelId="{710991B7-35CD-44E2-9310-73553F2C0329}" type="presParOf" srcId="{37E262D1-CBE9-4BAB-93F6-F7C3CDAAEB96}" destId="{EB876EA2-B4CC-4162-AEB1-696E653FACCE}" srcOrd="3" destOrd="0" presId="urn:microsoft.com/office/officeart/2005/8/layout/chevron2"/>
    <dgm:cxn modelId="{3848339A-9590-4DBF-B666-52AB305791C2}" type="presParOf" srcId="{37E262D1-CBE9-4BAB-93F6-F7C3CDAAEB96}" destId="{96D14D46-2421-4AD3-BD3F-00E7BD5FAB08}" srcOrd="4" destOrd="0" presId="urn:microsoft.com/office/officeart/2005/8/layout/chevron2"/>
    <dgm:cxn modelId="{2647DAF1-17EA-4FAE-B74C-ABA325B413C0}" type="presParOf" srcId="{96D14D46-2421-4AD3-BD3F-00E7BD5FAB08}" destId="{E33532C5-3512-42EB-A6D0-BDDCCA9AAC88}" srcOrd="0" destOrd="0" presId="urn:microsoft.com/office/officeart/2005/8/layout/chevron2"/>
    <dgm:cxn modelId="{FE81A82E-70B1-4957-8B0E-B2757957D57A}" type="presParOf" srcId="{96D14D46-2421-4AD3-BD3F-00E7BD5FAB08}" destId="{C447E9E9-4C55-4210-BC76-994AC9A59F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D3D2A-BB7E-4337-AE68-CD2EDF6866DB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flip="none" rotWithShape="0">
          <a:gsLst>
            <a:gs pos="0">
              <a:srgbClr xmlns:mc="http://schemas.openxmlformats.org/markup-compatibility/2006" xmlns:a14="http://schemas.microsoft.com/office/drawing/2010/main" val="C00000" mc:Ignorable="">
                <a:tint val="66000"/>
                <a:satMod val="160000"/>
              </a:srgbClr>
            </a:gs>
            <a:gs pos="50000">
              <a:srgbClr xmlns:mc="http://schemas.openxmlformats.org/markup-compatibility/2006" xmlns:a14="http://schemas.microsoft.com/office/drawing/2010/main" val="C00000" mc:Ignorable="">
                <a:tint val="44500"/>
                <a:satMod val="160000"/>
              </a:srgbClr>
            </a:gs>
            <a:gs pos="100000">
              <a:srgbClr xmlns:mc="http://schemas.openxmlformats.org/markup-compatibility/2006" xmlns:a14="http://schemas.microsoft.com/office/drawing/2010/main" val="C00000" mc:Ignorable="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清晰的个人发展目标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582827B0-46D7-416F-864E-A4CA36DE0FBB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想清楚自己想成为什么样的人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009883" cy="870607"/>
      </dsp:txXfrm>
    </dsp:sp>
    <dsp:sp modelId="{FFE36A9D-6E5D-45E9-9191-74CA83388B00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flip="none" rotWithShape="0">
          <a:gsLst>
            <a:gs pos="0">
              <a:srgbClr xmlns:mc="http://schemas.openxmlformats.org/markup-compatibility/2006" xmlns:a14="http://schemas.microsoft.com/office/drawing/2010/main" val="FFC000" mc:Ignorable="">
                <a:tint val="66000"/>
                <a:satMod val="160000"/>
              </a:srgbClr>
            </a:gs>
            <a:gs pos="50000">
              <a:srgbClr xmlns:mc="http://schemas.openxmlformats.org/markup-compatibility/2006" xmlns:a14="http://schemas.microsoft.com/office/drawing/2010/main" val="FFC000" mc:Ignorable="">
                <a:tint val="44500"/>
                <a:satMod val="160000"/>
              </a:srgbClr>
            </a:gs>
            <a:gs pos="100000">
              <a:srgbClr xmlns:mc="http://schemas.openxmlformats.org/markup-compatibility/2006" xmlns:a14="http://schemas.microsoft.com/office/drawing/2010/main" val="FFC000" mc:Ignorable="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自身能力的认真分析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AA8331D8-6CE7-4F24-A12D-278F26B887B0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想清楚自己的能力、缺陷和特长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009883" cy="870607"/>
      </dsp:txXfrm>
    </dsp:sp>
    <dsp:sp modelId="{E33532C5-3512-42EB-A6D0-BDDCCA9AAC88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flip="none" rotWithShape="0">
          <a:gsLst>
            <a:gs pos="0">
              <a:srgbClr xmlns:mc="http://schemas.openxmlformats.org/markup-compatibility/2006" xmlns:a14="http://schemas.microsoft.com/office/drawing/2010/main" val="92D050" mc:Ignorable="">
                <a:tint val="66000"/>
                <a:satMod val="160000"/>
              </a:srgbClr>
            </a:gs>
            <a:gs pos="50000">
              <a:srgbClr xmlns:mc="http://schemas.openxmlformats.org/markup-compatibility/2006" xmlns:a14="http://schemas.microsoft.com/office/drawing/2010/main" val="92D050" mc:Ignorable="">
                <a:tint val="44500"/>
                <a:satMod val="160000"/>
              </a:srgbClr>
            </a:gs>
            <a:gs pos="100000">
              <a:srgbClr xmlns:mc="http://schemas.openxmlformats.org/markup-compatibility/2006" xmlns:a14="http://schemas.microsoft.com/office/drawing/2010/main" val="92D050" mc:Ignorable="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切实可行的行动计划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C447E9E9-4C55-4210-BC76-994AC9A59FA1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想清楚如何实现自己的目标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有的工程师不在乎效率，也不管架构或者代码漂不漂亮，上面要求他做什么，他就想办法东凑西凑，从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找程序剪贴，从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MSDN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抓范例来用，反正只要能随便测过一个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就能交差了。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他们常常只是因为火烧屁股了，就不管三七二十一先弄出可以动的程序再说，效率或架构等到下一阶段再来改就好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。问题是，下一阶段又有新的功能要做，这些人再度面临抉择时还是会决定先让程序「会动再说」。我看过很多各式各样的程序员，只要碰到这种人，同样的过程是履试不爽不断出现。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所以要成为一个优秀的程序设计师的关键是什么？关键不在于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coding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速度有多快、懂多少算法，或是背了多少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，最重要的是「热情」！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伟大的程序设计师都非常喜欢写程序，写程序的过程是一种绝妙的享受，他们执着的地方或许不同，可能是程序的效率，也可能是开发的效率，甚至是架构的弹性或是程序码的精简美观程度，但他们都非常想要并坚持自己应该写出「好程序」。热情能驱动他们把软体的某一个面向雕琢到极致，这需要超乎常人的毅力和坚持，以及绝不向压力妥协的精神。只要具备这种热情，不管你在乎的是什么，都可以成为一名伟大的程序设计大师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程序需要的思考能力第一是逻辑思考，主要其实就是用正确、清晰的逻辑表达想法而已，说来简单但要做好也是需要一定时间的训练。第二是抽象化思考，这是许多人忽略掉的一点，也是我觉得区隔一个平凡与伟大程序设计师的重要特质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的程序都可以看成一个巨大的金字塔，顶端是这个程序的最终目标，一个模煳的概念；底部是细节的程序码。而中间是一个经由不断切割与抽象化所构成的高塔，每一个程序都是切割为许多的元件、模组，再切为更细的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，再来是最底下的变数与逻辑判断式。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很有趣的是，不同的人看这个塔就会有不同的样子。初学者看到的塔只有两层，他们和人沟通的方法是鉅细靡遗的描述程序码：「我在这里写个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，第一次把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设成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，在循环内每次检查这个阵列的第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个元素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」，在他们眼中只有程序的目标和程序码本身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有些经验后，会再多看到一层，利用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把一段程序码包装起来，赋予一个名字和独特的意义。学会这个后，就可以利用抽象化后的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名称来沟通，例如：「我在这个循环里每次都用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isCaptial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来检查这个字串是不是都是大写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」再接下去，可以再利用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，利用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patterns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，利用更大的模组、子系统来沟通，认真说起来，这其实是一个无止境的切割。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开发这个领域，抽象化是个无穷无尽的必要行为。因为世间万物实在太多太复杂，我们只好不断把东西归类，并赋予一个名称、一个意义，经由这样的过程我们才能用抽象的语言和符号来沟通，避免每次都要从最底层的琐碎细节开始说起。而平凡和伟大的程序设计师，我觉得他们之间的差别就在于能看到多少这个高塔中间的分层。厉害的高手都很善于切换自己思考的高度，一下能跟你讨论高阶的系统架构设计，一下又能深入到最底下的代码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debug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。他们脑中除了有这高塔每一层的详尽平面图，甚至也非常了解不同楼层之间的交互关系。而平凡的程序设计师大多只能专注于自己所开发的范围，对于其上的架构或其下的细节都不一定能理清头绪，万一出现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bug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也会搞不清楚到底是哪一层出了错，而被完全无关的细节绊住手脚。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13.xml"/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>
          <a:xfrm>
            <a:off x="3741738" y="2500313"/>
            <a:ext cx="4706937" cy="1143000"/>
          </a:xfrm>
        </p:spPr>
        <p:txBody>
          <a:bodyPr wrap="square" lIns="91440" tIns="45720" rIns="91440" bIns="45720" anchor="ctr">
            <a:normAutofit fontScale="90000"/>
          </a:bodyPr>
          <a:lstStyle>
            <a:lvl1pPr lvl="0">
              <a:defRPr/>
            </a:lvl1pPr>
          </a:lstStyle>
          <a:p>
            <a:pPr marL="342900" lvl="0" indent="-342900" algn="l" eaLnBrk="1" hangingPunct="1"/>
            <a:r>
              <a:rPr lang="zh-CN" altLang="en-US" sz="4000" dirty="0">
                <a:solidFill>
                  <a:schemeClr val="bg1"/>
                </a:solidFill>
                <a:ea typeface="微软雅黑" panose="020B0503020204020204" charset="-122"/>
              </a:rPr>
              <a:t>软件工程师的成长</a:t>
            </a:r>
            <a:br>
              <a:rPr lang="zh-CN" altLang="en-US" sz="4000" dirty="0">
                <a:solidFill>
                  <a:schemeClr val="bg1"/>
                </a:solidFill>
                <a:ea typeface="微软雅黑" panose="020B0503020204020204" charset="-122"/>
              </a:rPr>
            </a:b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6" name="副标题 2"/>
          <p:cNvSpPr>
            <a:spLocks noGrp="1"/>
          </p:cNvSpPr>
          <p:nvPr>
            <p:ph type="subTitle" idx="1"/>
          </p:nvPr>
        </p:nvSpPr>
        <p:spPr>
          <a:xfrm>
            <a:off x="2238375" y="3643313"/>
            <a:ext cx="6072188" cy="1000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099" name="图片 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文本框 2"/>
          <p:cNvSpPr txBox="1"/>
          <p:nvPr/>
        </p:nvSpPr>
        <p:spPr>
          <a:xfrm>
            <a:off x="3281363" y="2079625"/>
            <a:ext cx="6135687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软件工程师的成长</a:t>
            </a:r>
            <a:endParaRPr lang="zh-CN" altLang="en-US" sz="48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文本框 1"/>
          <p:cNvSpPr txBox="1"/>
          <p:nvPr/>
        </p:nvSpPr>
        <p:spPr>
          <a:xfrm>
            <a:off x="3343275" y="3948430"/>
            <a:ext cx="5026660" cy="1188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2017-9-18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报告人：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康金梦，陈福萌，韩慧娟，詹睿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/>
              <a:t>IC</a:t>
            </a:r>
            <a:r>
              <a:rPr lang="zh-CN" altLang="en-US" dirty="0"/>
              <a:t>在团队中的流程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通过交流、实验、快速原型等方法，理解问题、需求或任务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（问题定义）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提出多种解决办法（包括寻找以前的解决方案）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与相关角色交流解决方案，决定可行方案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（可行性研究及需求分析）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想法变现实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编码，验证可行性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（编码）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和相关角色合作，在测试环境中测试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解决方案，方案有误，考虑其他方案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（测试）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发布方案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（维护）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52080" y="3667760"/>
            <a:ext cx="2458720" cy="245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135561" y="642918"/>
            <a:ext cx="5722576" cy="571504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95500" y="1571625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向内看：软件工程师及团队流程（康金梦）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95500" y="3000375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向前看：软件工程师的职业发展道路（韩慧娟）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95500" y="2286000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向上看：能力的评估和提升（陈福萌）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95500" y="3757613"/>
            <a:ext cx="5762625" cy="5000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向前看：发展目标的确立和实现（詹睿）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8200" y="1979930"/>
            <a:ext cx="10515600" cy="922655"/>
          </a:xfrm>
        </p:spPr>
        <p:txBody>
          <a:bodyPr vert="horz" wrap="square" lIns="91440" tIns="45720" rIns="91440" bIns="45720" anchor="ctr">
            <a:normAutofit fontScale="90000"/>
          </a:bodyPr>
          <a:p>
            <a:pPr eaLnBrk="1" hangingPunct="1"/>
            <a:br>
              <a:rPr lang="zh-CN" altLang="en-US" dirty="0"/>
            </a:br>
            <a:r>
              <a:rPr lang="zh-CN" altLang="en-US" dirty="0"/>
              <a:t>              </a:t>
            </a:r>
            <a:r>
              <a:rPr lang="zh-CN" altLang="en-US" sz="3600" dirty="0"/>
              <a:t>软件工程师需具备的素质和能力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70560" y="419100"/>
            <a:ext cx="8610600" cy="1377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dirty="0">
                <a:latin typeface="+mj-lt"/>
                <a:ea typeface="+mj-ea"/>
                <a:cs typeface="+mj-cs"/>
                <a:sym typeface="+mn-ea"/>
              </a:rPr>
              <a:t>二.个人能力的衡量与发展</a:t>
            </a:r>
            <a:br>
              <a:rPr lang="zh-CN" altLang="en-US" sz="4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</a:br>
            <a:endParaRPr lang="zh-CN" altLang="en-US" sz="4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227320" y="2566670"/>
            <a:ext cx="868680" cy="869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31415" y="3436620"/>
            <a:ext cx="64611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200" dirty="0">
                <a:sym typeface="+mn-ea"/>
                <a:hlinkClick r:id="" action="ppaction://hlinkshowjump?jump=nextslide"/>
              </a:rPr>
              <a:t>1.</a:t>
            </a:r>
            <a:r>
              <a:rPr lang="zh-CN" altLang="en-US" sz="3200" dirty="0">
                <a:sym typeface="+mn-ea"/>
                <a:hlinkClick r:id="" action="ppaction://hlinkshowjump?jump=nextslide"/>
              </a:rPr>
              <a:t>如何衡量自己的能力</a:t>
            </a:r>
            <a:br>
              <a:rPr lang="zh-CN" altLang="en-US" sz="3200" dirty="0">
                <a:sym typeface="+mn-ea"/>
              </a:rPr>
            </a:br>
            <a:br>
              <a:rPr lang="zh-CN" altLang="en-US" sz="3200" dirty="0">
                <a:sym typeface="+mn-ea"/>
              </a:rPr>
            </a:br>
            <a:r>
              <a:rPr lang="en-US" altLang="zh-CN" sz="3200" dirty="0">
                <a:sym typeface="+mn-ea"/>
                <a:hlinkClick r:id="rId1" action="ppaction://hlinksldjump"/>
              </a:rPr>
              <a:t>2.</a:t>
            </a:r>
            <a:r>
              <a:rPr lang="zh-CN" altLang="en-US" sz="3200" dirty="0">
                <a:sym typeface="+mn-ea"/>
                <a:hlinkClick r:id="rId1" action="ppaction://hlinksldjump"/>
              </a:rPr>
              <a:t>初级软件工程师应该如何成长</a:t>
            </a:r>
            <a:br>
              <a:rPr lang="zh-CN" altLang="en-US" sz="3200" dirty="0">
                <a:sym typeface="+mn-ea"/>
              </a:rPr>
            </a:br>
            <a:endParaRPr lang="zh-CN" altLang="en-US" sz="3200" dirty="0">
              <a:sym typeface="+mn-ea"/>
            </a:endParaRPr>
          </a:p>
        </p:txBody>
      </p:sp>
      <p:pic>
        <p:nvPicPr>
          <p:cNvPr id="19459" name="Picture 2" descr="E:\Projects\Project Template\A0. 其他内容\写PPT用的图标\Photos_for_PPT\Soft-edge_photos\Office\Office man laptop al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33" y="3538220"/>
            <a:ext cx="2681287" cy="3063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1.准确衡量自己的能力</a:t>
            </a:r>
            <a:br>
              <a:rPr lang="zh-CN" altLang="en-US" dirty="0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1135380"/>
          </a:xfrm>
        </p:spPr>
        <p:txBody>
          <a:bodyPr>
            <a:normAutofit/>
          </a:bodyPr>
          <a:p>
            <a:r>
              <a:rPr lang="zh-CN" altLang="en-US"/>
              <a:t>问：你是职业软件工程师么？</a:t>
            </a:r>
            <a:endParaRPr lang="zh-CN" altLang="en-US"/>
          </a:p>
          <a:p>
            <a:r>
              <a:rPr lang="zh-CN" altLang="en-US"/>
              <a:t>问：你觉得你“职业”到哪一个程度？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8640" y="3467100"/>
            <a:ext cx="1103376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70810"/>
            <a:ext cx="10515600" cy="310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600" dirty="0">
                <a:sym typeface="+mn-ea"/>
              </a:rPr>
              <a:t>什么样的数据能说明一个软件工程师的技术和能力呢？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答：实际成果。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绝大部分软件工程师的工作成果都是可以公开的，你参与的产品用户评价如何，市场占有率如何，对用户有多大价值，你在其中起了什么作用？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行胜于言，这些实际的工作成果，是最重要的评价标准。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2.成长为优秀的软件工程师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008505"/>
            <a:ext cx="10515600" cy="892810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820" y="1691005"/>
            <a:ext cx="11201400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那么，初级软件工程师如何成长呢？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3400" y="2392680"/>
            <a:ext cx="1106424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 sz="2800">
                <a:sym typeface="+mn-ea"/>
              </a:rPr>
              <a:t>我认为有下面几种成长：</a:t>
            </a:r>
            <a:endParaRPr lang="en-US" altLang="zh-CN" sz="28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28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800">
                <a:sym typeface="+mn-ea"/>
              </a:rPr>
              <a:t>1. 积累软件开发相关的知识，提升技术技能</a:t>
            </a:r>
            <a:endParaRPr lang="zh-CN" altLang="en-US" sz="28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800">
                <a:sym typeface="+mn-ea"/>
              </a:rPr>
              <a:t>2. 积累问题领域的知识和经验</a:t>
            </a:r>
            <a:endParaRPr lang="zh-CN" altLang="en-US" sz="28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800">
                <a:sym typeface="+mn-ea"/>
              </a:rPr>
              <a:t>3. 对通用的软件设计思想和软件工程思想的理解</a:t>
            </a:r>
            <a:endParaRPr lang="zh-CN" altLang="en-US" sz="28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800">
                <a:sym typeface="+mn-ea"/>
              </a:rPr>
              <a:t>4. 提升职业技能</a:t>
            </a:r>
            <a:endParaRPr lang="zh-CN" altLang="en-US" sz="28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800"/>
              <a:t>5 .</a:t>
            </a:r>
            <a:r>
              <a:rPr lang="zh-CN" altLang="en-US" sz="2800"/>
              <a:t>实际成果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2.成长为优秀的软件工程师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2920" y="1581785"/>
            <a:ext cx="6934835" cy="4351655"/>
          </a:xfrm>
        </p:spPr>
        <p:txBody>
          <a:bodyPr/>
          <a:p>
            <a:pPr marL="0" indent="0"/>
            <a:r>
              <a:rPr lang="zh-CN" altLang="en-US">
                <a:sym typeface="+mn-ea"/>
                <a:hlinkClick r:id="rId1" action="ppaction://hlinksldjump"/>
              </a:rPr>
              <a:t>如何提升自己的生产力</a:t>
            </a:r>
            <a:endParaRPr lang="zh-CN" altLang="en-US">
              <a:sym typeface="+mn-ea"/>
              <a:hlinkClick r:id="rId1" action="ppaction://hlinksldjump"/>
            </a:endParaRPr>
          </a:p>
          <a:p>
            <a:pPr marL="0" indent="0"/>
            <a:r>
              <a:rPr lang="zh-CN" altLang="en-US">
                <a:sym typeface="+mn-ea"/>
                <a:hlinkClick r:id="rId1" action="ppaction://hlinksldjump"/>
              </a:rPr>
              <a:t>如何提升自己的技术水平</a:t>
            </a:r>
            <a:endParaRPr lang="zh-CN" altLang="en-US"/>
          </a:p>
          <a:p>
            <a:pPr marL="0" indent="0"/>
            <a:r>
              <a:rPr lang="zh-CN" altLang="en-US">
                <a:sym typeface="+mn-ea"/>
                <a:hlinkClick r:id="rId2" action="ppaction://hlinksldjump"/>
              </a:rPr>
              <a:t>如何进行学习</a:t>
            </a:r>
            <a:endParaRPr lang="zh-CN" altLang="en-US"/>
          </a:p>
          <a:p>
            <a:pPr marL="0" indent="0"/>
            <a:r>
              <a:rPr lang="zh-CN" altLang="en-US">
                <a:sym typeface="+mn-ea"/>
                <a:hlinkClick r:id="rId3" action="ppaction://hlinksldjump"/>
              </a:rPr>
              <a:t>如何解决问题</a:t>
            </a:r>
            <a:endParaRPr lang="zh-CN" altLang="en-US"/>
          </a:p>
          <a:p>
            <a:pPr marL="0" indent="0"/>
            <a:r>
              <a:rPr lang="zh-CN" altLang="en-US">
                <a:sym typeface="+mn-ea"/>
                <a:hlinkClick r:id="rId4" action="ppaction://hlinksldjump"/>
              </a:rPr>
              <a:t>如何提升表达与沟通的能力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6387" name="Picture 2" descr="E:\Projects\Project Template\A0. 其他内容\写PPT用的图标\Photos_for_PPT\Soft-edge_photos\FY04 Brand - Education\education man standing lockers schoo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" y="1290638"/>
            <a:ext cx="3300413" cy="542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如何提升自己的生产力</a:t>
            </a:r>
            <a:endParaRPr lang="zh-CN" altLang="en-US" dirty="0"/>
          </a:p>
        </p:txBody>
      </p:sp>
      <p:pic>
        <p:nvPicPr>
          <p:cNvPr id="19459" name="Picture 2" descr="E:\Projects\Project Template\A0. 其他内容\写PPT用的图标\Photos_for_PPT\Soft-edge_photos\Office\Office man laptop alon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6713" y="3644900"/>
            <a:ext cx="2681287" cy="306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92313" y="2924175"/>
            <a:ext cx="52562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什么决定了软件工程师的生产力？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1" name="TextBox 5"/>
          <p:cNvSpPr txBox="1"/>
          <p:nvPr/>
        </p:nvSpPr>
        <p:spPr>
          <a:xfrm>
            <a:off x="1992313" y="1454150"/>
            <a:ext cx="52562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软件工程师的生产力差距有多大？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088" y="2060575"/>
            <a:ext cx="73453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一个顶尖工程师和一个普通工程师之间的生产力可以有百倍的差距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代码的品质和效率也有同样的落差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9650" y="3500438"/>
            <a:ext cx="525621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扎实的基本功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经验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解决问题的方法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2313" y="4222750"/>
            <a:ext cx="52562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善用已有工具或者自行开发工具是提升生产力的重要手段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2313" y="4941888"/>
            <a:ext cx="554355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我们每日工作存在太多重复劳动，我们鼓励大家善于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偷懒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”,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不要轻易对当前的工作方式满足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善用已有工具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自行开发工具是提升技术水平的重要手段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顶尖工程师的重要特征之一就是自行开发大量合手的工具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如何提升自己的技术水平</a:t>
            </a:r>
            <a:endParaRPr lang="zh-CN" alt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19288" y="1484313"/>
            <a:ext cx="4897437" cy="45259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对工作精益求精的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狂热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成为一个优秀的软件工程师的关键是对工作产物的「热情」！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抽象化的思考能力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抽象化思考是区分一个平凡与伟大软件工程师的重要特质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打下扎实的技术功底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参加各种在线竞赛，将基本功化作条件反射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积极分析成熟开源代码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学习新技术的最佳方式就是分析应用了这个新技术的开源产品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做好个人知识管理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积累个人复用代码库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使用知识管理工具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436" name="图表 1"/>
          <p:cNvPicPr/>
          <p:nvPr/>
        </p:nvPicPr>
        <p:blipFill>
          <a:blip r:embed="rId1"/>
          <a:stretch>
            <a:fillRect/>
          </a:stretch>
        </p:blipFill>
        <p:spPr>
          <a:xfrm>
            <a:off x="7391400" y="1628775"/>
            <a:ext cx="3168650" cy="1655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Rectangle 3"/>
          <p:cNvSpPr/>
          <p:nvPr/>
        </p:nvSpPr>
        <p:spPr>
          <a:xfrm>
            <a:off x="1752600" y="2216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843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88" y="3860800"/>
            <a:ext cx="3217862" cy="1728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dirty="0"/>
              <a:t>如何进行学习</a:t>
            </a:r>
            <a:endParaRPr lang="zh-CN" alt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教学式学习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当你能跟别人讲解清楚的时候，你肯定已经了解透彻了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在项目中学习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学习的目的是为了应用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小步快跑，逐步提高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需要善于总结、归纳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系统的学习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阅读书籍及在线文章（吸收别人的）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写读书笔记、做技术讲座及记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Blog(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分享自己的）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有目的的学习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，克服随意浏览或下载的冲动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135561" y="642918"/>
            <a:ext cx="5722576" cy="571504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95500" y="1571625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向内看：软件工程师及团队流程（康金梦）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95500" y="3000375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向前看：软件工程师的职业发展道路（韩慧娟）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95500" y="2286000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向上看：能力的评估和提升（陈福萌）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95500" y="3757613"/>
            <a:ext cx="5762625" cy="5000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向前看：发展目标的确立和实现（詹睿）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dirty="0"/>
              <a:t>如何解决问题</a:t>
            </a:r>
            <a:endParaRPr lang="zh-CN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首先是心态，相信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商品软件开发领域没有什么问题是解决不了的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即使正面由于某些限制，无法解决，也有办法绕过去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要自己“想尽办法”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确定问题最根源的原因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最准确、精确的描述问题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进行结构化的思考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包括当初为什么没有找到这个原因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一次成功的解决难题，就是一次提升的机会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写成记录或者报告，将解决的过程与心得体会与同事分享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如何提升表达与沟通的能力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92313" y="1268413"/>
            <a:ext cx="8229600" cy="4525963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如何提建议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提建议是在工作中脱颖而出的重要方法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成功就是比别人多往前走一步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发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现问题并不困难，困难的是解决问题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站在提建议对象的角度考虑问题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确保你的建议是可行的，做过了充分的调研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如何提问题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邮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件发出前，要自己读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遍，重要的邮件（包括给领导的邮件）要至少读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遍，确保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说清楚了问题的背景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要站在对方的角度考虑，如果自己是对方的话，能听懂你的问题吗？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语句通顺、用词贴切、主谓宾没有缺失、没有错别字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最好把邮件附件的内容黏贴到邮件正文里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如何与领导沟通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尊重你的领导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将领导作为职业发展的教练和助推器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要给领导带来惊讶，不要让领导成为最后一个知道问题的人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主动向领导进行汇报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不要让领导来问你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如何提升文档能力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首先要重视文档工作，文档水平是区别工程师与编码爱好者的重要标准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语句要顺畅，写好之后打印出来自己再读两遍，保证语句通顺、用词贴切、主谓宾没有缺失、没有错别字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表达的内容要无二义性，不能有含混的说法，如“系统要具备高可用性”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站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在读者的角度考虑文档内容，确保你的读者能够看懂你的文档并迅速抓住重点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注重表现形式，文档的格式非常重要（封面、目录、修订记录、图表、字体、颜色）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不要害怕写文档，多写文档是最好的锻炼方式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要留心收集和学习别人好的文档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135561" y="642918"/>
            <a:ext cx="5722576" cy="571504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95500" y="1571625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向内看：软件工程师及团队流程（康金梦）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95500" y="3000375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向前看：软件工程师的职业发展道路（韩慧娟）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95500" y="2286000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向上看：能力的评估和提升（陈福萌）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95500" y="3757613"/>
            <a:ext cx="5762625" cy="5000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向前看：发展目标的确立和实现（詹睿）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考级之路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在中国，软件工程师的职业资格考试有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全国计算机技术与软件专业技术资格考试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计算机等级考试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 descr="37eb04d62798edc07dd009bcd6a5a9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2335" y="1691005"/>
            <a:ext cx="2647950" cy="36969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1"/>
          <p:cNvSpPr txBox="1"/>
          <p:nvPr/>
        </p:nvSpPr>
        <p:spPr>
          <a:xfrm>
            <a:off x="1202690" y="2312353"/>
            <a:ext cx="6858000" cy="1189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342900" lvl="0" indent="-342900">
              <a:buChar char="•"/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</a:rPr>
              <a:t>权威性和通用性</a:t>
            </a: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Char char="•"/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</a:rPr>
              <a:t>任何人都可以参与</a:t>
            </a: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Char char="•"/>
            </a:pP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Char char="•"/>
            </a:pP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Char char="•"/>
            </a:pP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122" name="文本框 2"/>
          <p:cNvSpPr txBox="1"/>
          <p:nvPr/>
        </p:nvSpPr>
        <p:spPr>
          <a:xfrm>
            <a:off x="1096010" y="1550988"/>
            <a:ext cx="5029200" cy="606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考级的好处：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3" name="文本框 3"/>
          <p:cNvSpPr txBox="1"/>
          <p:nvPr/>
        </p:nvSpPr>
        <p:spPr>
          <a:xfrm>
            <a:off x="1096010" y="3501390"/>
            <a:ext cx="5029200" cy="557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局限性：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4" name="文本框 4"/>
          <p:cNvSpPr txBox="1"/>
          <p:nvPr/>
        </p:nvSpPr>
        <p:spPr>
          <a:xfrm>
            <a:off x="1202690" y="4203383"/>
            <a:ext cx="6858000" cy="1758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342900" lvl="0" indent="-342900">
              <a:buChar char="•"/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</a:rPr>
              <a:t>没有面对面口试，纯笔试</a:t>
            </a: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Char char="•"/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</a:rPr>
              <a:t>考试中每个人单独行动，没有考验到团队合作能力</a:t>
            </a: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Char char="•"/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</a:rPr>
              <a:t>考题内容相对滞后于社会发展</a:t>
            </a: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944245" y="326390"/>
            <a:ext cx="10515600" cy="1325563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考级的优缺点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公司的职业认证项目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987233"/>
            <a:ext cx="6858000" cy="271303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base">
              <a:lnSpc>
                <a:spcPct val="100000"/>
              </a:lnSpc>
              <a:buChar char="•"/>
            </a:pPr>
            <a:r>
              <a:rPr lang="zh-CN" altLang="en-US" sz="2800" strike="noStrike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微软公司有微软认证专家</a:t>
            </a:r>
            <a:endParaRPr lang="zh-CN" altLang="en-US" sz="28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lnSpc>
                <a:spcPct val="100000"/>
              </a:lnSpc>
              <a:buChar char="•"/>
            </a:pPr>
            <a:endParaRPr lang="zh-CN" altLang="en-US" sz="28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00000"/>
              </a:lnSpc>
            </a:pPr>
            <a:endParaRPr lang="zh-CN" altLang="en-US" sz="28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lnSpc>
                <a:spcPct val="100000"/>
              </a:lnSpc>
              <a:buChar char="•"/>
            </a:pPr>
            <a:r>
              <a:rPr lang="zh-CN" altLang="en-US" sz="2800" strike="noStrike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甲骨文公司有oracle认证项目</a:t>
            </a:r>
            <a:endParaRPr lang="zh-CN" altLang="en-US" sz="28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53e721e93f38e4f560a16557968a20e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9105" y="1182370"/>
            <a:ext cx="2180590" cy="1626235"/>
          </a:xfrm>
          <a:prstGeom prst="rect">
            <a:avLst/>
          </a:prstGeom>
        </p:spPr>
      </p:pic>
      <p:pic>
        <p:nvPicPr>
          <p:cNvPr id="4" name="图片 3" descr="0e75e9a5959e8937aa8c46ccb930bbc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955" y="4110990"/>
            <a:ext cx="2110740" cy="1619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2040" y="2499360"/>
            <a:ext cx="1197610" cy="185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/>
              <a:t>+</a:t>
            </a:r>
            <a:endParaRPr lang="en-US" altLang="zh-CN" sz="1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成长之路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838200" y="2115503"/>
            <a:ext cx="8229600" cy="3709988"/>
          </a:xfrm>
        </p:spPr>
        <p:txBody>
          <a:bodyPr wrap="square" lIns="91440" tIns="45720" rIns="91440" bIns="45720" anchor="t">
            <a:normAutofit lnSpcReduction="10000"/>
          </a:bodyPr>
          <a:p>
            <a:pPr eaLnBrk="1" fontAlgn="base" hangingPunct="1">
              <a:lnSpc>
                <a:spcPct val="150000"/>
              </a:lnSpc>
            </a:pPr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首先有一定的知识储备，先入门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>
              <a:lnSpc>
                <a:spcPct val="150000"/>
              </a:lnSpc>
            </a:pPr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要进行项目的实际参与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>
              <a:lnSpc>
                <a:spcPct val="150000"/>
              </a:lnSpc>
            </a:pPr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在有经验的领头人带领下开展项目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>
              <a:lnSpc>
                <a:spcPct val="150000"/>
              </a:lnSpc>
            </a:pPr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通过每次的项目从中汲取经验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>
              <a:lnSpc>
                <a:spcPct val="150000"/>
              </a:lnSpc>
            </a:pPr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成为一名软件工程师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endParaRPr lang="zh-CN" altLang="en-US" sz="36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endParaRPr lang="zh-CN" altLang="en-US" sz="36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fontAlgn="base" hangingPunct="1">
              <a:buNone/>
            </a:pPr>
            <a:endParaRPr lang="en-US" altLang="zh-CN" sz="20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/>
            <a:endParaRPr lang="zh-CN" altLang="en-US" strike="noStrike" noProof="1" dirty="0"/>
          </a:p>
        </p:txBody>
      </p:sp>
      <p:pic>
        <p:nvPicPr>
          <p:cNvPr id="4" name="图片 3" descr="f8d17a51be5e26be4e48b226ad83cf75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335" y="2211705"/>
            <a:ext cx="4887595" cy="20739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总结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838200" y="1916113"/>
            <a:ext cx="8229600" cy="3709988"/>
          </a:xfrm>
        </p:spPr>
        <p:txBody>
          <a:bodyPr wrap="square" lIns="91440" tIns="45720" rIns="91440" bIns="45720" anchor="t"/>
          <a:p>
            <a:pPr eaLnBrk="1" fontAlgn="base" hangingPunct="1"/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大部分软件工程师都不是天才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/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需要很多核心技术和扩展知识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/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需要有钻研精神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/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勤动手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/>
            <a:r>
              <a:rPr lang="zh-CN" altLang="en-US" strike="noStrike" noProof="1" dirty="0">
                <a:latin typeface="微软雅黑" panose="020B0503020204020204" charset="-122"/>
                <a:ea typeface="微软雅黑" panose="020B0503020204020204" charset="-122"/>
              </a:rPr>
              <a:t>证书的靠山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endParaRPr lang="zh-CN" altLang="en-US" sz="36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endParaRPr lang="zh-CN" altLang="en-US" sz="36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fontAlgn="base" hangingPunct="1">
              <a:buNone/>
            </a:pPr>
            <a:endParaRPr lang="en-US" altLang="zh-CN" sz="20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/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135561" y="642918"/>
            <a:ext cx="5722576" cy="571504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95500" y="1571625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向内看：软件工程师及团队流程（康金梦）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95500" y="3000375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向前看：软件工程师的职业发展道路（韩慧娟）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95500" y="2286000"/>
            <a:ext cx="5762625" cy="500063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向上看：能力的评估和提升（陈福萌）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95500" y="3757613"/>
            <a:ext cx="5762625" cy="5000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向前看：发展目标的确立和实现（詹睿）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如何实现可持续发展？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783631" y="170080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软件工程师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软件工程师：从事软件开发相关工作人员的统称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包括软件设计人员、软件架构人员、软件工程管理人员、程序员等一系列岗位，工作内容都与软件开发生产相关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zh-CN" altLang="en-US" dirty="0"/>
              <a:t>如何建立发展目标</a:t>
            </a:r>
            <a:endParaRPr lang="zh-CN" alt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005840" y="1581785"/>
            <a:ext cx="8229600" cy="4525963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立长志，而不是常立志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对自己的发展目标要充分了解，不要人云亦云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hangingPunct="1"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在团队合作中要将个人目标与群体目标进行匹配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切忌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虽然志当存高远，但制定遥不可及的目标并不能增加你的幸福感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只能增加挫折感，如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做中国的比尔盖兹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下一个马云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ctr" eaLnBrk="1" hangingPunct="1"/>
            <a:r>
              <a:rPr lang="zh-CN" altLang="en-US" dirty="0"/>
              <a:t>如何设立个人工作计划</a:t>
            </a:r>
            <a:endParaRPr lang="zh-CN" alt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里程碑式的迭代过程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 eaLnBrk="1" hangingPunct="1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长期（三年）计划、年度计划、六月计划、月度计划、周计划</a:t>
            </a:r>
            <a:endParaRPr lang="zh-CN" altLang="en-US" sz="2400" b="1" dirty="0">
              <a:latin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必须符合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SMART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原则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latin typeface="+mn-ea"/>
                <a:ea typeface="微软雅黑" panose="020B0503020204020204" charset="-122"/>
              </a:rPr>
              <a:t>Specific: </a:t>
            </a:r>
            <a:r>
              <a:rPr lang="zh-CN" altLang="en-US" sz="2400" dirty="0">
                <a:latin typeface="+mn-ea"/>
                <a:ea typeface="微软雅黑" panose="020B0503020204020204" charset="-122"/>
              </a:rPr>
              <a:t>必须是具体的</a:t>
            </a:r>
            <a:endParaRPr lang="en-US" altLang="zh-CN" sz="2400" dirty="0">
              <a:latin typeface="+mn-ea"/>
              <a:ea typeface="微软雅黑" panose="020B050302020402020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latin typeface="+mn-ea"/>
                <a:ea typeface="微软雅黑" panose="020B0503020204020204" charset="-122"/>
              </a:rPr>
              <a:t>Measurable:</a:t>
            </a:r>
            <a:r>
              <a:rPr lang="zh-CN" altLang="en-US" sz="2400" dirty="0">
                <a:latin typeface="+mn-ea"/>
                <a:ea typeface="微软雅黑" panose="020B0503020204020204" charset="-122"/>
              </a:rPr>
              <a:t>必须是可以衡量的</a:t>
            </a:r>
            <a:endParaRPr lang="en-US" altLang="zh-CN" sz="2400" dirty="0">
              <a:latin typeface="+mn-ea"/>
              <a:ea typeface="微软雅黑" panose="020B050302020402020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latin typeface="+mn-ea"/>
                <a:ea typeface="微软雅黑" panose="020B0503020204020204" charset="-122"/>
              </a:rPr>
              <a:t>Attainable:</a:t>
            </a:r>
            <a:r>
              <a:rPr lang="zh-CN" altLang="en-US" sz="2400" dirty="0">
                <a:latin typeface="+mn-ea"/>
                <a:ea typeface="微软雅黑" panose="020B0503020204020204" charset="-122"/>
              </a:rPr>
              <a:t>必须是可以达到的</a:t>
            </a:r>
            <a:endParaRPr lang="en-US" altLang="zh-CN" sz="2400" dirty="0">
              <a:latin typeface="+mn-ea"/>
              <a:ea typeface="微软雅黑" panose="020B050302020402020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latin typeface="+mn-ea"/>
                <a:ea typeface="微软雅黑" panose="020B0503020204020204" charset="-122"/>
              </a:rPr>
              <a:t>Relevant:</a:t>
            </a:r>
            <a:r>
              <a:rPr lang="zh-CN" altLang="en-US" sz="2400" dirty="0">
                <a:latin typeface="+mn-ea"/>
                <a:ea typeface="微软雅黑" panose="020B0503020204020204" charset="-122"/>
              </a:rPr>
              <a:t>必须和岗位发展目标具有相关性</a:t>
            </a:r>
            <a:endParaRPr lang="en-US" altLang="zh-CN" sz="2400" dirty="0">
              <a:latin typeface="+mn-ea"/>
              <a:ea typeface="微软雅黑" panose="020B050302020402020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latin typeface="+mn-ea"/>
                <a:ea typeface="微软雅黑" panose="020B0503020204020204" charset="-122"/>
              </a:rPr>
              <a:t>Time-based:</a:t>
            </a:r>
            <a:r>
              <a:rPr lang="zh-CN" altLang="en-US" sz="2400" dirty="0">
                <a:latin typeface="+mn-ea"/>
                <a:ea typeface="微软雅黑" panose="020B0503020204020204" charset="-122"/>
              </a:rPr>
              <a:t>必须具有明确的截止期限</a:t>
            </a:r>
            <a:endParaRPr lang="en-US" altLang="zh-CN" sz="2400" dirty="0">
              <a:latin typeface="+mn-ea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838200" y="375285"/>
            <a:ext cx="10515600" cy="1325563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dirty="0"/>
              <a:t>如何具体的实施工作计划</a:t>
            </a:r>
            <a:endParaRPr lang="zh-CN" alt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514350" indent="-514350" eaLnBrk="1" hangingPunct="1">
              <a:lnSpc>
                <a:spcPct val="250000"/>
              </a:lnSpc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要有时间观念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eaLnBrk="1" hangingPunct="1">
              <a:lnSpc>
                <a:spcPct val="250000"/>
              </a:lnSpc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要有较强的自制能力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eaLnBrk="1" hangingPunct="1">
              <a:lnSpc>
                <a:spcPct val="250000"/>
              </a:lnSpc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定期回顾计划与总结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如何进行时间管理</a:t>
            </a:r>
            <a:endParaRPr lang="zh-CN" alt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837883" y="1691005"/>
            <a:ext cx="3898900" cy="4525963"/>
          </a:xfrm>
        </p:spPr>
        <p:txBody>
          <a:bodyPr wrap="square" lIns="91440" tIns="45720" rIns="91440" bIns="45720" anchor="t"/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时间管理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TW" altLang="en-US" dirty="0">
                <a:latin typeface="+mn-ea"/>
                <a:ea typeface="微软雅黑" panose="020B0503020204020204" charset="-122"/>
              </a:rPr>
              <a:t>常常感觉时间不够</a:t>
            </a:r>
            <a:r>
              <a:rPr lang="en-US" altLang="zh-TW" dirty="0">
                <a:latin typeface="+mn-ea"/>
                <a:ea typeface="微软雅黑" panose="020B0503020204020204" charset="-122"/>
              </a:rPr>
              <a:t>?</a:t>
            </a:r>
            <a:endParaRPr lang="en-US" altLang="zh-TW" dirty="0">
              <a:latin typeface="+mn-ea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dirty="0">
                <a:latin typeface="+mn-ea"/>
                <a:ea typeface="微软雅黑" panose="020B0503020204020204" charset="-122"/>
              </a:rPr>
              <a:t>感觉手头要处理事情太多，工作压力很大？</a:t>
            </a:r>
            <a:endParaRPr lang="en-US" altLang="zh-TW" dirty="0">
              <a:latin typeface="+mn-ea"/>
              <a:ea typeface="微软雅黑" panose="020B0503020204020204" charset="-122"/>
            </a:endParaRPr>
          </a:p>
          <a:p>
            <a:pPr lvl="1" eaLnBrk="1" hangingPunct="1"/>
            <a:r>
              <a:rPr lang="zh-TW" altLang="en-US" dirty="0">
                <a:latin typeface="+mn-ea"/>
                <a:ea typeface="微软雅黑" panose="020B0503020204020204" charset="-122"/>
              </a:rPr>
              <a:t>时间本身不是问题，因为</a:t>
            </a:r>
            <a:r>
              <a:rPr lang="zh-CN" altLang="en-US" dirty="0">
                <a:latin typeface="+mn-ea"/>
                <a:ea typeface="微软雅黑" panose="020B0503020204020204" charset="-122"/>
              </a:rPr>
              <a:t>每</a:t>
            </a:r>
            <a:r>
              <a:rPr lang="zh-TW" altLang="en-US" dirty="0">
                <a:latin typeface="+mn-ea"/>
                <a:ea typeface="微软雅黑" panose="020B0503020204020204" charset="-122"/>
              </a:rPr>
              <a:t>人所拥有的时间一样多</a:t>
            </a:r>
            <a:endParaRPr lang="zh-TW" altLang="en-US" dirty="0">
              <a:latin typeface="+mn-ea"/>
              <a:ea typeface="微软雅黑" panose="020B0503020204020204" charset="-122"/>
            </a:endParaRPr>
          </a:p>
          <a:p>
            <a:pPr lvl="1" eaLnBrk="1" hangingPunct="1"/>
            <a:r>
              <a:rPr lang="zh-TW" altLang="en-US" dirty="0">
                <a:latin typeface="+mn-ea"/>
                <a:ea typeface="微软雅黑" panose="020B0503020204020204" charset="-122"/>
              </a:rPr>
              <a:t>所以，导致“时间不够”的重点不是时间，而是在于自己如何善用和分配自己的时间</a:t>
            </a:r>
            <a:endParaRPr lang="zh-CN" altLang="en-US" dirty="0">
              <a:latin typeface="+mn-ea"/>
              <a:ea typeface="微软雅黑" panose="020B0503020204020204" charset="-122"/>
            </a:endParaRPr>
          </a:p>
        </p:txBody>
      </p:sp>
      <p:pic>
        <p:nvPicPr>
          <p:cNvPr id="2" name="图片 1" descr="887fcf49c1421dde855a7adedcbe11a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610995"/>
            <a:ext cx="3589655" cy="36360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如何进行时间管理</a:t>
            </a:r>
            <a:endParaRPr lang="zh-CN" alt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3898900" cy="5011420"/>
          </a:xfrm>
        </p:spPr>
        <p:txBody>
          <a:bodyPr wrap="square" lIns="91440" tIns="45720" rIns="91440" bIns="45720" anchor="t">
            <a:normAutofit fontScale="50000"/>
          </a:bodyPr>
          <a:p>
            <a:pPr eaLnBrk="1" hangingPunct="1"/>
            <a:r>
              <a:rPr lang="zh-CN" altLang="en-US" dirty="0">
                <a:latin typeface="+mn-ea"/>
                <a:ea typeface="微软雅黑" panose="020B0503020204020204" charset="-122"/>
              </a:rPr>
              <a:t>安排工作的优先顺序</a:t>
            </a:r>
            <a:endParaRPr lang="zh-CN" altLang="en-US" dirty="0">
              <a:latin typeface="+mn-ea"/>
              <a:ea typeface="微软雅黑" panose="020B0503020204020204" charset="-122"/>
            </a:endParaRPr>
          </a:p>
          <a:p>
            <a:pPr lvl="1" eaLnBrk="1" hangingPunct="1"/>
            <a:r>
              <a:rPr sz="2800" dirty="0">
                <a:latin typeface="+mn-ea"/>
                <a:ea typeface="微软雅黑" panose="020B0503020204020204" charset="-122"/>
                <a:sym typeface="+mn-ea"/>
              </a:rPr>
              <a:t>依工作的轻重缓急来安排优先顺序。先做紧迫而重要的事，再做不紧迫而重要的事，其次才是紧迫而不重要的事，不紧迫而不重要的事摆在最后。</a:t>
            </a:r>
            <a:endParaRPr sz="2800" dirty="0">
              <a:latin typeface="+mn-ea"/>
              <a:ea typeface="微软雅黑" panose="020B0503020204020204" charset="-122"/>
              <a:sym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微软雅黑" panose="020B0503020204020204" charset="-122"/>
              </a:rPr>
              <a:t>严格按每日计划做事</a:t>
            </a:r>
            <a:endParaRPr lang="zh-CN" altLang="en-US" dirty="0">
              <a:latin typeface="+mn-ea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sz="2800" dirty="0">
                <a:latin typeface="+mn-ea"/>
                <a:ea typeface="微软雅黑" panose="020B0503020204020204" charset="-122"/>
                <a:sym typeface="+mn-ea"/>
              </a:rPr>
              <a:t>在前一天下班时或者第二天上班之前制定每日工作计划，计划先做哪件事，后做哪件事，明确每件事情的完成时间。</a:t>
            </a:r>
            <a:endParaRPr lang="zh-CN" altLang="en-US" dirty="0">
              <a:latin typeface="+mn-ea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+mn-ea"/>
                <a:ea typeface="微软雅黑" panose="020B0503020204020204" charset="-122"/>
              </a:rPr>
              <a:t>做事的时候应集中注意力，不要被外界所干扰</a:t>
            </a:r>
            <a:endParaRPr lang="zh-CN" altLang="en-US" dirty="0">
              <a:latin typeface="+mn-ea"/>
              <a:ea typeface="微软雅黑" panose="020B0503020204020204" charset="-122"/>
            </a:endParaRPr>
          </a:p>
          <a:p>
            <a:pPr lvl="1" eaLnBrk="1" hangingPunct="1"/>
            <a:r>
              <a:rPr altLang="en-US" sz="2800" dirty="0">
                <a:latin typeface="+mn-ea"/>
                <a:ea typeface="微软雅黑" panose="020B0503020204020204" charset="-122"/>
                <a:sym typeface="+mn-ea"/>
              </a:rPr>
              <a:t>现在工作中容易导致我们分散注意力的事情太多了，比如工作环境、电话、微信、QQ等皆有可能分散我们的注意力，从而降低了工作效率，因此，工作中应尽可能的专注，在短时间内完成任务。</a:t>
            </a:r>
            <a:endParaRPr lang="zh-CN" altLang="en-US" dirty="0">
              <a:latin typeface="+mn-ea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+mn-ea"/>
                <a:ea typeface="微软雅黑" panose="020B0503020204020204" charset="-122"/>
              </a:rPr>
              <a:t>充分利用细碎的时间</a:t>
            </a:r>
            <a:endParaRPr altLang="en-US" sz="2800" dirty="0">
              <a:latin typeface="+mn-ea"/>
              <a:ea typeface="微软雅黑" panose="020B0503020204020204" charset="-122"/>
              <a:sym typeface="+mn-ea"/>
            </a:endParaRPr>
          </a:p>
          <a:p>
            <a:pPr lvl="1" eaLnBrk="1" hangingPunct="1"/>
            <a:r>
              <a:rPr altLang="en-US" sz="2800" dirty="0">
                <a:latin typeface="+mn-ea"/>
                <a:ea typeface="微软雅黑" panose="020B0503020204020204" charset="-122"/>
              </a:rPr>
              <a:t>零碎的时间总是容易被忽略，但是积累起来却是很多，充分利用就会使时间“积少成多”</a:t>
            </a:r>
            <a:endParaRPr altLang="en-US" sz="2800" dirty="0">
              <a:latin typeface="+mn-ea"/>
              <a:ea typeface="微软雅黑" panose="020B0503020204020204" charset="-122"/>
            </a:endParaRPr>
          </a:p>
        </p:txBody>
      </p:sp>
      <p:pic>
        <p:nvPicPr>
          <p:cNvPr id="2" name="图片 1" descr="887fcf49c1421dde855a7adedcbe11a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610995"/>
            <a:ext cx="3589655" cy="36360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ctr" eaLnBrk="1" hangingPunct="1"/>
            <a:r>
              <a:rPr lang="zh-CN" altLang="en-US" dirty="0"/>
              <a:t>如何提高自制力</a:t>
            </a:r>
            <a:endParaRPr lang="zh-CN" alt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0" y="1484313"/>
            <a:ext cx="3563938" cy="4525962"/>
          </a:xfrm>
        </p:spPr>
        <p:txBody>
          <a:bodyPr wrap="square" lIns="91440" tIns="45720" rIns="91440" bIns="45720" anchor="t">
            <a:normAutofit fontScale="90000" lnSpcReduction="20000"/>
          </a:bodyPr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一次只做一件事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hangingPunct="1">
              <a:buNone/>
            </a:pP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提高工作效率的技巧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专注时间要循序渐进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远离消极的环境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适当犒劳自己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积极的暗示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QQ图片20170917110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2003425"/>
            <a:ext cx="2345055" cy="28517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>
            <a:normAutofit/>
          </a:bodyPr>
          <a:p>
            <a:pPr algn="l" eaLnBrk="1" hangingPunct="1"/>
            <a:r>
              <a:rPr lang="zh-CN" altLang="en-US" dirty="0">
                <a:latin typeface="+mj-ea"/>
                <a:sym typeface="+mn-ea"/>
              </a:rPr>
              <a:t>定期回顾计划与总结</a:t>
            </a:r>
            <a:br>
              <a:rPr lang="zh-CN" altLang="en-US" dirty="0">
                <a:latin typeface="+mj-ea"/>
                <a:ea typeface="微软雅黑" panose="020B0503020204020204" charset="-122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38200" y="1632585"/>
            <a:ext cx="3564255" cy="3260725"/>
          </a:xfrm>
        </p:spPr>
        <p:txBody>
          <a:bodyPr wrap="square" lIns="91440" tIns="45720" rIns="91440" bIns="45720" anchor="t"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制定计划表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每日小结、一周或一月大结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根据实施情况适当对计划进行调整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aa024cb632e3776160037a485b2708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2110" y="2081530"/>
            <a:ext cx="6190615" cy="26949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合理的目标</a:t>
            </a:r>
            <a:endParaRPr lang="zh-CN" altLang="en-US"/>
          </a:p>
          <a:p>
            <a:pPr marL="0" indent="0">
              <a:buNone/>
            </a:pPr>
            <a:r>
              <a:rPr lang="en-US" altLang="zh-CN" sz="6600"/>
              <a:t>	</a:t>
            </a:r>
            <a:r>
              <a:rPr lang="en-US" altLang="zh-CN" sz="7200"/>
              <a:t>+</a:t>
            </a:r>
            <a:endParaRPr lang="en-US" altLang="zh-CN" sz="7200"/>
          </a:p>
          <a:p>
            <a:r>
              <a:rPr lang="zh-CN" altLang="en-US"/>
              <a:t>切实可行的计划</a:t>
            </a:r>
            <a:endParaRPr lang="zh-CN" altLang="en-US"/>
          </a:p>
          <a:p>
            <a:pPr marL="0" indent="0">
              <a:buNone/>
            </a:pPr>
            <a:r>
              <a:rPr lang="en-US" altLang="zh-CN" sz="8000">
                <a:sym typeface="+mn-ea"/>
              </a:rPr>
              <a:t>	+</a:t>
            </a:r>
            <a:endParaRPr lang="zh-CN" altLang="en-US" sz="2800">
              <a:sym typeface="+mn-ea"/>
            </a:endParaRPr>
          </a:p>
          <a:p>
            <a:r>
              <a:rPr lang="zh-CN" altLang="en-US"/>
              <a:t>坚持不懈的努力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9865" y="2997835"/>
            <a:ext cx="4970145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/>
              <a:t>= </a:t>
            </a:r>
            <a:r>
              <a:rPr lang="zh-CN" altLang="zh-CN" sz="7200"/>
              <a:t>发展</a:t>
            </a:r>
            <a:endParaRPr lang="zh-CN" altLang="zh-CN" sz="7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50080" y="2734310"/>
            <a:ext cx="55810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i="1"/>
              <a:t>谢谢！</a:t>
            </a:r>
            <a:endParaRPr lang="zh-CN" altLang="en-US" sz="66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观察对比刚入职的软件工程师和工作多年卓有成效的高级工程师，会发现他们在公司的行为没啥区别，似乎也看不出谁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高级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有时候高级工程师回家了，新手还在电脑前面干活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44790" y="4312285"/>
            <a:ext cx="2222500" cy="222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软件工程师应具备能力</a:t>
            </a:r>
            <a:endParaRPr lang="zh-CN" altLang="en-US" dirty="0"/>
          </a:p>
        </p:txBody>
      </p:sp>
      <p:sp>
        <p:nvSpPr>
          <p:cNvPr id="12290" name="Content Placeholder 2"/>
          <p:cNvSpPr>
            <a:spLocks noGrp="1"/>
          </p:cNvSpPr>
          <p:nvPr>
            <p:ph sz="half" idx="1"/>
          </p:nvPr>
        </p:nvSpPr>
        <p:spPr/>
        <p:txBody>
          <a:bodyPr wrap="square" lIns="91440" tIns="45720" rIns="91440" bIns="45720" anchor="t"/>
          <a:p>
            <a:pPr marL="0" indent="0" eaLnBrk="1" fontAlgn="base" hangingPunct="1">
              <a:buNone/>
            </a:pPr>
            <a:r>
              <a:rPr lang="zh-CN" altLang="en-US" sz="2800" strike="noStrike" noProof="1" dirty="0">
                <a:latin typeface="微软雅黑" panose="020B0503020204020204" charset="-122"/>
                <a:ea typeface="微软雅黑" panose="020B0503020204020204" charset="-122"/>
              </a:rPr>
              <a:t>（1）具有扎实的编程能力</a:t>
            </a:r>
            <a:endParaRPr lang="zh-CN" altLang="en-US" sz="28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strike="noStrike" noProof="1" dirty="0">
                <a:latin typeface="微软雅黑" panose="020B0503020204020204" charset="-122"/>
                <a:ea typeface="微软雅黑" panose="020B0503020204020204" charset="-122"/>
              </a:rPr>
              <a:t>       这是软件工程师从事一切软件开发工作最基本的前提。</a:t>
            </a:r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（2）良好的沟通交流能力</a:t>
            </a:r>
            <a:endParaRPr lang="zh-CN" altLang="en-US" strike="noStrike" noProof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1" fontAlgn="base" hangingPunct="1"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能够与用户或者客户进行良好的沟通，与团队成员进行良好沟通。</a:t>
            </a:r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/>
            <a:endParaRPr lang="zh-CN" altLang="en-US" sz="2000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664335"/>
            <a:ext cx="3528695" cy="3528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软件工程师具备的能力</a:t>
            </a:r>
            <a:endParaRPr lang="zh-CN" altLang="en-US" dirty="0"/>
          </a:p>
        </p:txBody>
      </p:sp>
      <p:sp>
        <p:nvSpPr>
          <p:cNvPr id="12290" name="Content Placeholder 2"/>
          <p:cNvSpPr>
            <a:spLocks noGrp="1"/>
          </p:cNvSpPr>
          <p:nvPr>
            <p:ph sz="half" idx="1"/>
          </p:nvPr>
        </p:nvSpPr>
        <p:spPr/>
        <p:txBody>
          <a:bodyPr wrap="square" lIns="91440" tIns="45720" rIns="91440" bIns="45720" anchor="t"/>
          <a:p>
            <a:pPr marL="0" indent="0" eaLnBrk="1" fontAlgn="base" hangingPunct="1">
              <a:buNone/>
            </a:pPr>
            <a:r>
              <a:rPr lang="zh-CN" altLang="en-US" sz="2800" strike="noStrike" noProof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strike="noStrike" noProof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strike="noStrike" noProof="1" dirty="0">
                <a:latin typeface="微软雅黑" panose="020B0503020204020204" charset="-122"/>
                <a:ea typeface="微软雅黑" panose="020B0503020204020204" charset="-122"/>
              </a:rPr>
              <a:t>）良好的学习能力</a:t>
            </a:r>
            <a:endParaRPr lang="zh-CN" altLang="en-US" sz="28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r>
              <a:rPr lang="zh-CN" altLang="en-US" sz="2400" strike="noStrike" noProof="1" dirty="0">
                <a:latin typeface="微软雅黑" panose="020B0503020204020204" charset="-122"/>
                <a:ea typeface="微软雅黑" panose="020B0503020204020204" charset="-122"/>
              </a:rPr>
              <a:t>     科技一直在发展，只有不断的学习才能保证能跟上时代的脚步</a:t>
            </a:r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r>
              <a:rPr lang="zh-CN" altLang="en-US" sz="2400" strike="noStrike" noProof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strike="noStrike" noProof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strike="noStrike" noProof="1" dirty="0">
                <a:latin typeface="微软雅黑" panose="020B0503020204020204" charset="-122"/>
                <a:ea typeface="微软雅黑" panose="020B0503020204020204" charset="-122"/>
              </a:rPr>
              <a:t>）团队协作能力</a:t>
            </a:r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fontAlgn="base" hangingPunct="1">
              <a:buNone/>
            </a:pPr>
            <a:r>
              <a:rPr lang="zh-CN" altLang="en-US" sz="2400" strike="noStrike" noProof="1" dirty="0">
                <a:latin typeface="微软雅黑" panose="020B0503020204020204" charset="-122"/>
                <a:ea typeface="微软雅黑" panose="020B0503020204020204" charset="-122"/>
              </a:rPr>
              <a:t>   软件开发并不是孤军奋战，很多时候一个软件需要几个人一起开发，这个时候就需要大家齐心协力，共同努力了</a:t>
            </a:r>
            <a:endParaRPr lang="zh-CN" altLang="en-US" sz="24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eaLnBrk="1" fontAlgn="base" hangingPunct="1">
              <a:buNone/>
            </a:pPr>
            <a:endParaRPr lang="en-US" altLang="zh-CN" sz="2400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base" hangingPunct="1"/>
            <a:endParaRPr lang="zh-CN" altLang="en-US" sz="2000" strike="noStrike" noProof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685" y="2164080"/>
            <a:ext cx="3397885" cy="3397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软件工程将开发、运营、维护中的技术、方法、习惯和思想统一到软件开发流程中。目的就是为了提高软件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开发、运营、维护效率</a:t>
            </a:r>
            <a:endParaRPr lang="zh-CN" altLang="en-US" sz="28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endParaRPr lang="zh-CN" altLang="en-US" sz="28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一个好的团队流程能把冲突的的积极方面释放出来，避免消极方面</a:t>
            </a:r>
            <a:endParaRPr lang="zh-CN" altLang="en-US" sz="28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endParaRPr lang="zh-CN" altLang="en-US" sz="28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团队是由个人组成的，个人的独立流程组成了团队的大流程</a:t>
            </a:r>
            <a:endParaRPr lang="zh-CN" altLang="en-US" sz="28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endParaRPr lang="zh-CN" altLang="en-US" sz="28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lang="zh-CN" altLang="en-US" sz="28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endParaRPr lang="zh-CN" altLang="en-US" sz="28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1600200"/>
            <a:ext cx="8275320" cy="3769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个人流程又因为各个角色不同（开发、测试、项目管理），考虑问题出发点也不同。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我们把这些单个成员叫做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Individu-al Contributor(IC)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3849</Words>
  <Application>WPS 演示</Application>
  <PresentationFormat>宽屏</PresentationFormat>
  <Paragraphs>399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Wingdings</vt:lpstr>
      <vt:lpstr>Calibri Light</vt:lpstr>
      <vt:lpstr>Arial Unicode MS</vt:lpstr>
      <vt:lpstr>PMingLiU</vt:lpstr>
      <vt:lpstr>Office 主题</vt:lpstr>
      <vt:lpstr>软件工程师的成长 </vt:lpstr>
      <vt:lpstr>PowerPoint 演示文稿</vt:lpstr>
      <vt:lpstr>软件工程师</vt:lpstr>
      <vt:lpstr>PowerPoint 演示文稿</vt:lpstr>
      <vt:lpstr>软件工程师应具备能力</vt:lpstr>
      <vt:lpstr>软件工程师具备的能力</vt:lpstr>
      <vt:lpstr>PowerPoint 演示文稿</vt:lpstr>
      <vt:lpstr>PowerPoint 演示文稿</vt:lpstr>
      <vt:lpstr>PowerPoint 演示文稿</vt:lpstr>
      <vt:lpstr>IC在团队中的流程</vt:lpstr>
      <vt:lpstr>PowerPoint 演示文稿</vt:lpstr>
      <vt:lpstr>               软件工程师需具备的素质和能力  </vt:lpstr>
      <vt:lpstr>1.准确衡量自己的能力 </vt:lpstr>
      <vt:lpstr>什么样的数据能说明一个软件工程师的技术和能力呢？ </vt:lpstr>
      <vt:lpstr>2.成长为优秀的软件工程师</vt:lpstr>
      <vt:lpstr>2.成长为优秀的软件工程师 </vt:lpstr>
      <vt:lpstr>如何提升自己的生产力</vt:lpstr>
      <vt:lpstr>如何提升自己的技术水平</vt:lpstr>
      <vt:lpstr>如何进行学习</vt:lpstr>
      <vt:lpstr>如何解决问题</vt:lpstr>
      <vt:lpstr>如何提升表达与沟通的能力</vt:lpstr>
      <vt:lpstr>PowerPoint 演示文稿</vt:lpstr>
      <vt:lpstr>考级之路</vt:lpstr>
      <vt:lpstr>考级的优缺点</vt:lpstr>
      <vt:lpstr>公司的职业认证项目</vt:lpstr>
      <vt:lpstr>成长之路</vt:lpstr>
      <vt:lpstr>总结</vt:lpstr>
      <vt:lpstr>PowerPoint 演示文稿</vt:lpstr>
      <vt:lpstr>如何实现可持续发展？</vt:lpstr>
      <vt:lpstr>如何建立发展目标</vt:lpstr>
      <vt:lpstr>如何设立个人工作计划</vt:lpstr>
      <vt:lpstr>如何具体的实施工作计划</vt:lpstr>
      <vt:lpstr>如何进行时间管理</vt:lpstr>
      <vt:lpstr>如何进行时间管理</vt:lpstr>
      <vt:lpstr>如何提高自制力</vt:lpstr>
      <vt:lpstr>定期回顾计划与总结 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Administrator</cp:lastModifiedBy>
  <cp:revision>14</cp:revision>
  <dcterms:created xsi:type="dcterms:W3CDTF">2015-05-05T08:02:00Z</dcterms:created>
  <dcterms:modified xsi:type="dcterms:W3CDTF">2017-10-30T14:40:57Z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