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3" r:id="rId6"/>
    <p:sldId id="275" r:id="rId7"/>
    <p:sldId id="276" r:id="rId8"/>
    <p:sldId id="265" r:id="rId9"/>
    <p:sldId id="266" r:id="rId10"/>
    <p:sldId id="268" r:id="rId11"/>
    <p:sldId id="281" r:id="rId12"/>
    <p:sldId id="285" r:id="rId13"/>
    <p:sldId id="277" r:id="rId14"/>
    <p:sldId id="278" r:id="rId15"/>
    <p:sldId id="279" r:id="rId16"/>
    <p:sldId id="280" r:id="rId17"/>
    <p:sldId id="284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706" autoAdjust="0"/>
  </p:normalViewPr>
  <p:slideViewPr>
    <p:cSldViewPr showGuides="1">
      <p:cViewPr varScale="1">
        <p:scale>
          <a:sx n="95" d="100"/>
          <a:sy n="95" d="100"/>
        </p:scale>
        <p:origin x="704" y="1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AF448-A3E0-4807-8737-9A137D86CD0D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</dgm:pt>
    <dgm:pt modelId="{1054D005-44A9-41D0-A7B4-ECFBA2DDCFC2}">
      <dgm:prSet phldrT="[Text]"/>
      <dgm:spPr/>
      <dgm:t>
        <a:bodyPr/>
        <a:lstStyle/>
        <a:p>
          <a:r>
            <a:rPr lang="en-US" dirty="0"/>
            <a:t>Housing supply and demand</a:t>
          </a:r>
        </a:p>
      </dgm:t>
    </dgm:pt>
    <dgm:pt modelId="{08A20039-0631-4268-A4D7-70A233FD2FC1}" type="parTrans" cxnId="{BBB01796-3C02-429D-9881-F11CAB8821E6}">
      <dgm:prSet/>
      <dgm:spPr/>
      <dgm:t>
        <a:bodyPr/>
        <a:lstStyle/>
        <a:p>
          <a:endParaRPr lang="en-US"/>
        </a:p>
      </dgm:t>
    </dgm:pt>
    <dgm:pt modelId="{D4B1DAC6-4DC3-48D5-A650-C171F520BCFB}" type="sibTrans" cxnId="{BBB01796-3C02-429D-9881-F11CAB8821E6}">
      <dgm:prSet/>
      <dgm:spPr/>
      <dgm:t>
        <a:bodyPr/>
        <a:lstStyle/>
        <a:p>
          <a:endParaRPr lang="en-US"/>
        </a:p>
      </dgm:t>
    </dgm:pt>
    <dgm:pt modelId="{525F24FA-6403-47BF-834B-C1689EBF0587}">
      <dgm:prSet phldrT="[Text]"/>
      <dgm:spPr/>
      <dgm:t>
        <a:bodyPr/>
        <a:lstStyle/>
        <a:p>
          <a:r>
            <a:rPr lang="en-US" dirty="0"/>
            <a:t>Population Density</a:t>
          </a:r>
        </a:p>
      </dgm:t>
    </dgm:pt>
    <dgm:pt modelId="{0D3C07BC-69E9-43FF-AA09-D2CD0CDB9872}" type="parTrans" cxnId="{799DDEB3-3FC9-46FA-8A55-1D7FAB4C40FE}">
      <dgm:prSet/>
      <dgm:spPr/>
      <dgm:t>
        <a:bodyPr/>
        <a:lstStyle/>
        <a:p>
          <a:endParaRPr lang="en-US"/>
        </a:p>
      </dgm:t>
    </dgm:pt>
    <dgm:pt modelId="{BAF11210-4346-4D8F-BBEB-7B5F4AA0C0BC}" type="sibTrans" cxnId="{799DDEB3-3FC9-46FA-8A55-1D7FAB4C40FE}">
      <dgm:prSet/>
      <dgm:spPr/>
      <dgm:t>
        <a:bodyPr/>
        <a:lstStyle/>
        <a:p>
          <a:endParaRPr lang="en-US"/>
        </a:p>
      </dgm:t>
    </dgm:pt>
    <dgm:pt modelId="{C87385DB-DCC4-40F8-AAA4-9EED2DD619AF}">
      <dgm:prSet phldrT="[Text]"/>
      <dgm:spPr/>
      <dgm:t>
        <a:bodyPr/>
        <a:lstStyle/>
        <a:p>
          <a:r>
            <a:rPr lang="en-US" dirty="0"/>
            <a:t>Income</a:t>
          </a:r>
        </a:p>
      </dgm:t>
    </dgm:pt>
    <dgm:pt modelId="{D0F0779E-9A85-4367-99E0-673914A04B6E}" type="parTrans" cxnId="{3F5A6C3C-1835-4CAC-8439-B3AC5854857D}">
      <dgm:prSet/>
      <dgm:spPr/>
      <dgm:t>
        <a:bodyPr/>
        <a:lstStyle/>
        <a:p>
          <a:endParaRPr lang="en-US"/>
        </a:p>
      </dgm:t>
    </dgm:pt>
    <dgm:pt modelId="{390BE18C-5626-4A58-9DE3-2B8CD6479D1C}" type="sibTrans" cxnId="{3F5A6C3C-1835-4CAC-8439-B3AC5854857D}">
      <dgm:prSet/>
      <dgm:spPr/>
      <dgm:t>
        <a:bodyPr/>
        <a:lstStyle/>
        <a:p>
          <a:endParaRPr lang="en-US"/>
        </a:p>
      </dgm:t>
    </dgm:pt>
    <dgm:pt modelId="{3E98B169-496F-445C-85F5-39DC22AB01D9}" type="pres">
      <dgm:prSet presAssocID="{5C3AF448-A3E0-4807-8737-9A137D86CD0D}" presName="compositeShape" presStyleCnt="0">
        <dgm:presLayoutVars>
          <dgm:chMax val="7"/>
          <dgm:dir/>
          <dgm:resizeHandles val="exact"/>
        </dgm:presLayoutVars>
      </dgm:prSet>
      <dgm:spPr/>
    </dgm:pt>
    <dgm:pt modelId="{6B61B459-0F74-4D1C-975F-131BB4C47839}" type="pres">
      <dgm:prSet presAssocID="{5C3AF448-A3E0-4807-8737-9A137D86CD0D}" presName="wedge1" presStyleLbl="node1" presStyleIdx="0" presStyleCnt="3"/>
      <dgm:spPr/>
      <dgm:t>
        <a:bodyPr/>
        <a:lstStyle/>
        <a:p>
          <a:endParaRPr lang="en-US"/>
        </a:p>
      </dgm:t>
    </dgm:pt>
    <dgm:pt modelId="{5B82F920-9A29-4208-9615-0225E3AE503D}" type="pres">
      <dgm:prSet presAssocID="{5C3AF448-A3E0-4807-8737-9A137D86CD0D}" presName="dummy1a" presStyleCnt="0"/>
      <dgm:spPr/>
    </dgm:pt>
    <dgm:pt modelId="{98CCBCFB-0DC7-4832-AE73-C5544920E80F}" type="pres">
      <dgm:prSet presAssocID="{5C3AF448-A3E0-4807-8737-9A137D86CD0D}" presName="dummy1b" presStyleCnt="0"/>
      <dgm:spPr/>
    </dgm:pt>
    <dgm:pt modelId="{BCF229FB-ACDB-4582-B16D-56BF0409A94F}" type="pres">
      <dgm:prSet presAssocID="{5C3AF448-A3E0-4807-8737-9A137D86CD0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A0A7A-FA7B-46D6-923C-B37BA627A058}" type="pres">
      <dgm:prSet presAssocID="{5C3AF448-A3E0-4807-8737-9A137D86CD0D}" presName="wedge2" presStyleLbl="node1" presStyleIdx="1" presStyleCnt="3"/>
      <dgm:spPr/>
      <dgm:t>
        <a:bodyPr/>
        <a:lstStyle/>
        <a:p>
          <a:endParaRPr lang="en-US"/>
        </a:p>
      </dgm:t>
    </dgm:pt>
    <dgm:pt modelId="{BF314589-D5EB-48FE-A5AC-55A30EC73750}" type="pres">
      <dgm:prSet presAssocID="{5C3AF448-A3E0-4807-8737-9A137D86CD0D}" presName="dummy2a" presStyleCnt="0"/>
      <dgm:spPr/>
    </dgm:pt>
    <dgm:pt modelId="{95FF33E8-664C-4821-B40B-9313F5228F12}" type="pres">
      <dgm:prSet presAssocID="{5C3AF448-A3E0-4807-8737-9A137D86CD0D}" presName="dummy2b" presStyleCnt="0"/>
      <dgm:spPr/>
    </dgm:pt>
    <dgm:pt modelId="{83E2BFB3-4FB3-4CED-9843-B86F66374836}" type="pres">
      <dgm:prSet presAssocID="{5C3AF448-A3E0-4807-8737-9A137D86CD0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8BCE9-29DD-47AA-A707-452B7F809D1E}" type="pres">
      <dgm:prSet presAssocID="{5C3AF448-A3E0-4807-8737-9A137D86CD0D}" presName="wedge3" presStyleLbl="node1" presStyleIdx="2" presStyleCnt="3"/>
      <dgm:spPr/>
      <dgm:t>
        <a:bodyPr/>
        <a:lstStyle/>
        <a:p>
          <a:endParaRPr lang="en-US"/>
        </a:p>
      </dgm:t>
    </dgm:pt>
    <dgm:pt modelId="{EF03BDF4-CC22-49B0-B3B0-0CB913400197}" type="pres">
      <dgm:prSet presAssocID="{5C3AF448-A3E0-4807-8737-9A137D86CD0D}" presName="dummy3a" presStyleCnt="0"/>
      <dgm:spPr/>
    </dgm:pt>
    <dgm:pt modelId="{E2C8557E-5403-413E-B8A6-187B1A60845E}" type="pres">
      <dgm:prSet presAssocID="{5C3AF448-A3E0-4807-8737-9A137D86CD0D}" presName="dummy3b" presStyleCnt="0"/>
      <dgm:spPr/>
    </dgm:pt>
    <dgm:pt modelId="{3C071558-AA73-4702-8952-F20DB12F421F}" type="pres">
      <dgm:prSet presAssocID="{5C3AF448-A3E0-4807-8737-9A137D86CD0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5636E-E3F1-4BE9-9DC8-33BE11C7E594}" type="pres">
      <dgm:prSet presAssocID="{D4B1DAC6-4DC3-48D5-A650-C171F520BCFB}" presName="arrowWedge1" presStyleLbl="fgSibTrans2D1" presStyleIdx="0" presStyleCnt="3"/>
      <dgm:spPr/>
    </dgm:pt>
    <dgm:pt modelId="{BF9FB084-3D09-441D-92FF-8687CCDCED0B}" type="pres">
      <dgm:prSet presAssocID="{BAF11210-4346-4D8F-BBEB-7B5F4AA0C0BC}" presName="arrowWedge2" presStyleLbl="fgSibTrans2D1" presStyleIdx="1" presStyleCnt="3"/>
      <dgm:spPr/>
    </dgm:pt>
    <dgm:pt modelId="{E376FD26-91FF-4249-8D94-30520F8CE6F6}" type="pres">
      <dgm:prSet presAssocID="{390BE18C-5626-4A58-9DE3-2B8CD6479D1C}" presName="arrowWedge3" presStyleLbl="fgSibTrans2D1" presStyleIdx="2" presStyleCnt="3"/>
      <dgm:spPr/>
    </dgm:pt>
  </dgm:ptLst>
  <dgm:cxnLst>
    <dgm:cxn modelId="{BBB01796-3C02-429D-9881-F11CAB8821E6}" srcId="{5C3AF448-A3E0-4807-8737-9A137D86CD0D}" destId="{1054D005-44A9-41D0-A7B4-ECFBA2DDCFC2}" srcOrd="0" destOrd="0" parTransId="{08A20039-0631-4268-A4D7-70A233FD2FC1}" sibTransId="{D4B1DAC6-4DC3-48D5-A650-C171F520BCFB}"/>
    <dgm:cxn modelId="{3F5A6C3C-1835-4CAC-8439-B3AC5854857D}" srcId="{5C3AF448-A3E0-4807-8737-9A137D86CD0D}" destId="{C87385DB-DCC4-40F8-AAA4-9EED2DD619AF}" srcOrd="2" destOrd="0" parTransId="{D0F0779E-9A85-4367-99E0-673914A04B6E}" sibTransId="{390BE18C-5626-4A58-9DE3-2B8CD6479D1C}"/>
    <dgm:cxn modelId="{3880C929-DB6D-43F6-9C04-D1A0A5103F7C}" type="presOf" srcId="{525F24FA-6403-47BF-834B-C1689EBF0587}" destId="{83E2BFB3-4FB3-4CED-9843-B86F66374836}" srcOrd="1" destOrd="0" presId="urn:microsoft.com/office/officeart/2005/8/layout/cycle8"/>
    <dgm:cxn modelId="{965B6A44-041B-461B-B680-5A753C018196}" type="presOf" srcId="{525F24FA-6403-47BF-834B-C1689EBF0587}" destId="{EE1A0A7A-FA7B-46D6-923C-B37BA627A058}" srcOrd="0" destOrd="0" presId="urn:microsoft.com/office/officeart/2005/8/layout/cycle8"/>
    <dgm:cxn modelId="{FC977399-5848-43DF-9655-F397B0500B9A}" type="presOf" srcId="{5C3AF448-A3E0-4807-8737-9A137D86CD0D}" destId="{3E98B169-496F-445C-85F5-39DC22AB01D9}" srcOrd="0" destOrd="0" presId="urn:microsoft.com/office/officeart/2005/8/layout/cycle8"/>
    <dgm:cxn modelId="{8479FDC2-5054-451B-B3B1-FB1053A7C57C}" type="presOf" srcId="{1054D005-44A9-41D0-A7B4-ECFBA2DDCFC2}" destId="{6B61B459-0F74-4D1C-975F-131BB4C47839}" srcOrd="0" destOrd="0" presId="urn:microsoft.com/office/officeart/2005/8/layout/cycle8"/>
    <dgm:cxn modelId="{52C7491A-8FCA-401B-99D6-40B19B4D9241}" type="presOf" srcId="{1054D005-44A9-41D0-A7B4-ECFBA2DDCFC2}" destId="{BCF229FB-ACDB-4582-B16D-56BF0409A94F}" srcOrd="1" destOrd="0" presId="urn:microsoft.com/office/officeart/2005/8/layout/cycle8"/>
    <dgm:cxn modelId="{CD161424-87B9-4AF9-9DBA-FCD9EAAFAEBB}" type="presOf" srcId="{C87385DB-DCC4-40F8-AAA4-9EED2DD619AF}" destId="{DDD8BCE9-29DD-47AA-A707-452B7F809D1E}" srcOrd="0" destOrd="0" presId="urn:microsoft.com/office/officeart/2005/8/layout/cycle8"/>
    <dgm:cxn modelId="{C4CD2B37-A85C-43DF-AF05-B0CDBA04917E}" type="presOf" srcId="{C87385DB-DCC4-40F8-AAA4-9EED2DD619AF}" destId="{3C071558-AA73-4702-8952-F20DB12F421F}" srcOrd="1" destOrd="0" presId="urn:microsoft.com/office/officeart/2005/8/layout/cycle8"/>
    <dgm:cxn modelId="{799DDEB3-3FC9-46FA-8A55-1D7FAB4C40FE}" srcId="{5C3AF448-A3E0-4807-8737-9A137D86CD0D}" destId="{525F24FA-6403-47BF-834B-C1689EBF0587}" srcOrd="1" destOrd="0" parTransId="{0D3C07BC-69E9-43FF-AA09-D2CD0CDB9872}" sibTransId="{BAF11210-4346-4D8F-BBEB-7B5F4AA0C0BC}"/>
    <dgm:cxn modelId="{C74181A2-DF8F-4985-B09B-EF0D356F2308}" type="presParOf" srcId="{3E98B169-496F-445C-85F5-39DC22AB01D9}" destId="{6B61B459-0F74-4D1C-975F-131BB4C47839}" srcOrd="0" destOrd="0" presId="urn:microsoft.com/office/officeart/2005/8/layout/cycle8"/>
    <dgm:cxn modelId="{5850BD10-3ABB-44FE-BF01-2AAA407AAAE4}" type="presParOf" srcId="{3E98B169-496F-445C-85F5-39DC22AB01D9}" destId="{5B82F920-9A29-4208-9615-0225E3AE503D}" srcOrd="1" destOrd="0" presId="urn:microsoft.com/office/officeart/2005/8/layout/cycle8"/>
    <dgm:cxn modelId="{1E27AA2D-8074-47B6-BDA1-55C62F1C399E}" type="presParOf" srcId="{3E98B169-496F-445C-85F5-39DC22AB01D9}" destId="{98CCBCFB-0DC7-4832-AE73-C5544920E80F}" srcOrd="2" destOrd="0" presId="urn:microsoft.com/office/officeart/2005/8/layout/cycle8"/>
    <dgm:cxn modelId="{2CADF66B-FDB2-48B7-9168-4231A46A37D8}" type="presParOf" srcId="{3E98B169-496F-445C-85F5-39DC22AB01D9}" destId="{BCF229FB-ACDB-4582-B16D-56BF0409A94F}" srcOrd="3" destOrd="0" presId="urn:microsoft.com/office/officeart/2005/8/layout/cycle8"/>
    <dgm:cxn modelId="{319A3857-4E4B-41C4-97BB-A62B00EF96FB}" type="presParOf" srcId="{3E98B169-496F-445C-85F5-39DC22AB01D9}" destId="{EE1A0A7A-FA7B-46D6-923C-B37BA627A058}" srcOrd="4" destOrd="0" presId="urn:microsoft.com/office/officeart/2005/8/layout/cycle8"/>
    <dgm:cxn modelId="{4CE971F7-5492-4539-845A-D2B015C75A87}" type="presParOf" srcId="{3E98B169-496F-445C-85F5-39DC22AB01D9}" destId="{BF314589-D5EB-48FE-A5AC-55A30EC73750}" srcOrd="5" destOrd="0" presId="urn:microsoft.com/office/officeart/2005/8/layout/cycle8"/>
    <dgm:cxn modelId="{3F3E4F1E-BBAB-426A-BB27-1C6CD839285F}" type="presParOf" srcId="{3E98B169-496F-445C-85F5-39DC22AB01D9}" destId="{95FF33E8-664C-4821-B40B-9313F5228F12}" srcOrd="6" destOrd="0" presId="urn:microsoft.com/office/officeart/2005/8/layout/cycle8"/>
    <dgm:cxn modelId="{707F04E0-469E-446C-B8FD-0D3771CB6CF7}" type="presParOf" srcId="{3E98B169-496F-445C-85F5-39DC22AB01D9}" destId="{83E2BFB3-4FB3-4CED-9843-B86F66374836}" srcOrd="7" destOrd="0" presId="urn:microsoft.com/office/officeart/2005/8/layout/cycle8"/>
    <dgm:cxn modelId="{EA9A8424-98B3-45E8-878E-36961C266EDD}" type="presParOf" srcId="{3E98B169-496F-445C-85F5-39DC22AB01D9}" destId="{DDD8BCE9-29DD-47AA-A707-452B7F809D1E}" srcOrd="8" destOrd="0" presId="urn:microsoft.com/office/officeart/2005/8/layout/cycle8"/>
    <dgm:cxn modelId="{5471912D-1439-44CB-BD9A-F1A96F038010}" type="presParOf" srcId="{3E98B169-496F-445C-85F5-39DC22AB01D9}" destId="{EF03BDF4-CC22-49B0-B3B0-0CB913400197}" srcOrd="9" destOrd="0" presId="urn:microsoft.com/office/officeart/2005/8/layout/cycle8"/>
    <dgm:cxn modelId="{4BCE8CEC-B9BD-4100-B410-C2DA83705866}" type="presParOf" srcId="{3E98B169-496F-445C-85F5-39DC22AB01D9}" destId="{E2C8557E-5403-413E-B8A6-187B1A60845E}" srcOrd="10" destOrd="0" presId="urn:microsoft.com/office/officeart/2005/8/layout/cycle8"/>
    <dgm:cxn modelId="{11708A56-4231-4691-AD08-47261ABAEC97}" type="presParOf" srcId="{3E98B169-496F-445C-85F5-39DC22AB01D9}" destId="{3C071558-AA73-4702-8952-F20DB12F421F}" srcOrd="11" destOrd="0" presId="urn:microsoft.com/office/officeart/2005/8/layout/cycle8"/>
    <dgm:cxn modelId="{D9243276-2C8C-4846-9C0D-1A93319B1BD3}" type="presParOf" srcId="{3E98B169-496F-445C-85F5-39DC22AB01D9}" destId="{42B5636E-E3F1-4BE9-9DC8-33BE11C7E594}" srcOrd="12" destOrd="0" presId="urn:microsoft.com/office/officeart/2005/8/layout/cycle8"/>
    <dgm:cxn modelId="{5C9B9896-79AA-4BEC-9E31-9249AA6ED808}" type="presParOf" srcId="{3E98B169-496F-445C-85F5-39DC22AB01D9}" destId="{BF9FB084-3D09-441D-92FF-8687CCDCED0B}" srcOrd="13" destOrd="0" presId="urn:microsoft.com/office/officeart/2005/8/layout/cycle8"/>
    <dgm:cxn modelId="{091F1DCA-04D8-4A7D-8362-394F16A31EF5}" type="presParOf" srcId="{3E98B169-496F-445C-85F5-39DC22AB01D9}" destId="{E376FD26-91FF-4249-8D94-30520F8CE6F6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1B459-0F74-4D1C-975F-131BB4C47839}">
      <dsp:nvSpPr>
        <dsp:cNvPr id="0" name=""/>
        <dsp:cNvSpPr/>
      </dsp:nvSpPr>
      <dsp:spPr>
        <a:xfrm>
          <a:off x="2655684" y="272415"/>
          <a:ext cx="3520440" cy="3520440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Housing supply and demand</a:t>
          </a:r>
        </a:p>
      </dsp:txBody>
      <dsp:txXfrm>
        <a:off x="4511040" y="1018413"/>
        <a:ext cx="1257300" cy="1047750"/>
      </dsp:txXfrm>
    </dsp:sp>
    <dsp:sp modelId="{EE1A0A7A-FA7B-46D6-923C-B37BA627A058}">
      <dsp:nvSpPr>
        <dsp:cNvPr id="0" name=""/>
        <dsp:cNvSpPr/>
      </dsp:nvSpPr>
      <dsp:spPr>
        <a:xfrm>
          <a:off x="2583180" y="398145"/>
          <a:ext cx="3520440" cy="352044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Population Density</a:t>
          </a:r>
        </a:p>
      </dsp:txBody>
      <dsp:txXfrm>
        <a:off x="3421380" y="2682240"/>
        <a:ext cx="1885950" cy="922020"/>
      </dsp:txXfrm>
    </dsp:sp>
    <dsp:sp modelId="{DDD8BCE9-29DD-47AA-A707-452B7F809D1E}">
      <dsp:nvSpPr>
        <dsp:cNvPr id="0" name=""/>
        <dsp:cNvSpPr/>
      </dsp:nvSpPr>
      <dsp:spPr>
        <a:xfrm>
          <a:off x="2510675" y="272415"/>
          <a:ext cx="3520440" cy="3520440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Income</a:t>
          </a:r>
        </a:p>
      </dsp:txBody>
      <dsp:txXfrm>
        <a:off x="2918459" y="1018413"/>
        <a:ext cx="1257300" cy="1047750"/>
      </dsp:txXfrm>
    </dsp:sp>
    <dsp:sp modelId="{42B5636E-E3F1-4BE9-9DC8-33BE11C7E594}">
      <dsp:nvSpPr>
        <dsp:cNvPr id="0" name=""/>
        <dsp:cNvSpPr/>
      </dsp:nvSpPr>
      <dsp:spPr>
        <a:xfrm>
          <a:off x="2438042" y="54482"/>
          <a:ext cx="3956304" cy="395630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FB084-3D09-441D-92FF-8687CCDCED0B}">
      <dsp:nvSpPr>
        <dsp:cNvPr id="0" name=""/>
        <dsp:cNvSpPr/>
      </dsp:nvSpPr>
      <dsp:spPr>
        <a:xfrm>
          <a:off x="2365248" y="179990"/>
          <a:ext cx="3956304" cy="395630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6FD26-91FF-4249-8D94-30520F8CE6F6}">
      <dsp:nvSpPr>
        <dsp:cNvPr id="0" name=""/>
        <dsp:cNvSpPr/>
      </dsp:nvSpPr>
      <dsp:spPr>
        <a:xfrm>
          <a:off x="2292453" y="54482"/>
          <a:ext cx="3956304" cy="395630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3/9/17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3/9/17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 flipH="1"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</p:spTree>
    <p:extLst>
      <p:ext uri="{BB962C8B-B14F-4D97-AF65-F5344CB8AC3E}">
        <p14:creationId xmlns:p14="http://schemas.microsoft.com/office/powerpoint/2010/main" val="173411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3/9/17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12" y="152400"/>
            <a:ext cx="10591800" cy="1828800"/>
          </a:xfrm>
        </p:spPr>
        <p:txBody>
          <a:bodyPr/>
          <a:lstStyle/>
          <a:p>
            <a:r>
              <a:rPr lang="en-US" dirty="0"/>
              <a:t>Housing Price of California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1" y="3657600"/>
            <a:ext cx="5029201" cy="1397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Zhihao</a:t>
            </a:r>
            <a:r>
              <a:rPr lang="en-US" dirty="0"/>
              <a:t> Li</a:t>
            </a:r>
          </a:p>
          <a:p>
            <a:r>
              <a:rPr lang="en-US" dirty="0" err="1"/>
              <a:t>Guanyu</a:t>
            </a:r>
            <a:r>
              <a:rPr lang="en-US" dirty="0"/>
              <a:t> Chen</a:t>
            </a:r>
          </a:p>
          <a:p>
            <a:r>
              <a:rPr lang="en-US" dirty="0"/>
              <a:t>Haohan Zeng</a:t>
            </a:r>
          </a:p>
          <a:p>
            <a:r>
              <a:rPr lang="en-US" dirty="0" err="1"/>
              <a:t>Yunbai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0"/>
            <a:ext cx="9372601" cy="1066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Factors may effect Housing Value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004354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531812" y="1087352"/>
            <a:ext cx="11233150" cy="360448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3207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-67412"/>
            <a:ext cx="8686801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 </a:t>
            </a:r>
            <a:r>
              <a:rPr lang="en-US" sz="4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Density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1" y="1387200"/>
            <a:ext cx="8958737" cy="4708800"/>
          </a:xfrm>
        </p:spPr>
      </p:pic>
      <p:sp>
        <p:nvSpPr>
          <p:cNvPr id="4" name="Rectangle 3"/>
          <p:cNvSpPr/>
          <p:nvPr/>
        </p:nvSpPr>
        <p:spPr>
          <a:xfrm>
            <a:off x="379412" y="1053646"/>
            <a:ext cx="11233150" cy="360448"/>
          </a:xfrm>
          <a:prstGeom prst="rect">
            <a:avLst/>
          </a:prstGeom>
          <a:solidFill>
            <a:srgbClr val="FF8A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Rank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697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54" y="-48596"/>
            <a:ext cx="8686801" cy="1066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Income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2" y="1414094"/>
            <a:ext cx="7791322" cy="4191000"/>
          </a:xfrm>
        </p:spPr>
      </p:pic>
      <p:sp>
        <p:nvSpPr>
          <p:cNvPr id="6" name="Rectangle 5"/>
          <p:cNvSpPr/>
          <p:nvPr/>
        </p:nvSpPr>
        <p:spPr>
          <a:xfrm>
            <a:off x="379412" y="1053646"/>
            <a:ext cx="11233150" cy="360448"/>
          </a:xfrm>
          <a:prstGeom prst="rect">
            <a:avLst/>
          </a:prstGeom>
          <a:solidFill>
            <a:srgbClr val="FFC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Rank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58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212" y="57341"/>
            <a:ext cx="8686801" cy="1066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Supply</a:t>
            </a:r>
            <a:r>
              <a:rPr lang="en-US" sz="4400" b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-</a:t>
            </a:r>
            <a:r>
              <a:rPr lang="en-US" sz="4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4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emand </a:t>
            </a:r>
            <a:r>
              <a:rPr lang="en-US" sz="4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  <a:r>
              <a:rPr lang="en-US" sz="4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atio</a:t>
            </a:r>
            <a:endParaRPr lang="en-US" sz="4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0412" y="1282799"/>
            <a:ext cx="11233150" cy="3604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Rank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37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248" y="457200"/>
            <a:ext cx="8686801" cy="8382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Future Strategy</a:t>
            </a:r>
            <a:endParaRPr lang="en-US" sz="4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Focus more possible Factors from customers’ perspectives</a:t>
            </a:r>
          </a:p>
          <a:p>
            <a:r>
              <a:rPr lang="en-US" sz="2800" dirty="0" smtClean="0"/>
              <a:t>Plot more graphs for </a:t>
            </a:r>
            <a:r>
              <a:rPr lang="en-US" sz="2800" dirty="0" err="1" smtClean="0"/>
              <a:t>geographs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5612" y="1295400"/>
            <a:ext cx="11233150" cy="3604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134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519243" y="1680339"/>
            <a:ext cx="4539627" cy="555072"/>
          </a:xfrm>
          <a:prstGeom prst="rect">
            <a:avLst/>
          </a:prstGeom>
          <a:noFill/>
          <a:extLst/>
        </p:spPr>
        <p:txBody>
          <a:bodyPr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80000"/>
              </a:lnSpc>
            </a:pPr>
            <a:r>
              <a:rPr lang="en-US" altLang="ko-KR" sz="4399" dirty="0">
                <a:effectLst/>
                <a:latin typeface="Calibri" panose="020F0502020204030204" pitchFamily="34" charset="0"/>
              </a:rPr>
              <a:t>Contents 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543243" y="2542106"/>
            <a:ext cx="4203196" cy="494495"/>
          </a:xfrm>
          <a:prstGeom prst="rect">
            <a:avLst/>
          </a:prstGeom>
          <a:noFill/>
          <a:extLst/>
        </p:spPr>
        <p:txBody>
          <a:bodyPr wrap="square" lIns="89977" tIns="46788" rIns="89977" bIns="46788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2599" dirty="0">
                <a:effectLst/>
                <a:latin typeface="Calibri" panose="020F0502020204030204" pitchFamily="34" charset="0"/>
              </a:rPr>
              <a:t>01. </a:t>
            </a:r>
            <a:r>
              <a:rPr lang="en-US" altLang="zh-CN" sz="2599" dirty="0" smtClean="0">
                <a:effectLst/>
                <a:latin typeface="Calibri" panose="020F0502020204030204" pitchFamily="34" charset="0"/>
              </a:rPr>
              <a:t>Introduction</a:t>
            </a:r>
            <a:endParaRPr lang="en-US" altLang="ko-KR" sz="2599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986166" y="2942785"/>
            <a:ext cx="3752316" cy="1017435"/>
          </a:xfrm>
          <a:prstGeom prst="rect">
            <a:avLst/>
          </a:prstGeom>
          <a:noFill/>
          <a:extLst/>
        </p:spPr>
        <p:txBody>
          <a:bodyPr wrap="square" lIns="89977" tIns="46788" rIns="89977" bIns="46788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999" b="0" dirty="0">
                <a:effectLst/>
                <a:latin typeface="Calibri" panose="020F0502020204030204" pitchFamily="34" charset="0"/>
              </a:rPr>
              <a:t>01-1</a:t>
            </a:r>
            <a:r>
              <a:rPr lang="en-US" altLang="ko-KR" sz="1999" b="0" dirty="0" smtClean="0">
                <a:effectLst/>
                <a:latin typeface="Calibri" panose="020F0502020204030204" pitchFamily="34" charset="0"/>
              </a:rPr>
              <a:t>. Google Trend</a:t>
            </a:r>
          </a:p>
          <a:p>
            <a:pPr algn="l" latinLnBrk="0"/>
            <a:r>
              <a:rPr lang="en-US" altLang="ko-KR" sz="1999" b="0" dirty="0" smtClean="0">
                <a:effectLst/>
                <a:latin typeface="Calibri" panose="020F0502020204030204" pitchFamily="34" charset="0"/>
              </a:rPr>
              <a:t>01-2. GDP graph </a:t>
            </a:r>
          </a:p>
          <a:p>
            <a:pPr algn="l" latinLnBrk="0"/>
            <a:r>
              <a:rPr lang="en-US" altLang="ko-KR" sz="1999" b="0" dirty="0" smtClean="0">
                <a:effectLst/>
                <a:latin typeface="Calibri" panose="020F0502020204030204" pitchFamily="34" charset="0"/>
              </a:rPr>
              <a:t>01-3. Davis Houses</a:t>
            </a:r>
            <a:endParaRPr lang="en-US" altLang="ko-KR" sz="1999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499726" y="3884744"/>
            <a:ext cx="4203196" cy="494495"/>
          </a:xfrm>
          <a:prstGeom prst="rect">
            <a:avLst/>
          </a:prstGeom>
          <a:noFill/>
          <a:extLst/>
        </p:spPr>
        <p:txBody>
          <a:bodyPr wrap="square" lIns="89977" tIns="46788" rIns="89977" bIns="46788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2599" dirty="0">
                <a:effectLst/>
                <a:latin typeface="Calibri" panose="020F0502020204030204" pitchFamily="34" charset="0"/>
              </a:rPr>
              <a:t>02. </a:t>
            </a:r>
            <a:r>
              <a:rPr lang="en-US" altLang="ko-KR" sz="2599" dirty="0" smtClean="0">
                <a:effectLst/>
                <a:latin typeface="Calibri" panose="020F0502020204030204" pitchFamily="34" charset="0"/>
              </a:rPr>
              <a:t>Fitting Time Series Model</a:t>
            </a:r>
            <a:endParaRPr lang="en-US" altLang="ko-KR" sz="2599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543243" y="4940604"/>
            <a:ext cx="4203196" cy="494495"/>
          </a:xfrm>
          <a:prstGeom prst="rect">
            <a:avLst/>
          </a:prstGeom>
          <a:noFill/>
          <a:extLst/>
        </p:spPr>
        <p:txBody>
          <a:bodyPr wrap="square" lIns="89977" tIns="46788" rIns="89977" bIns="46788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2599" dirty="0">
                <a:effectLst/>
                <a:latin typeface="Calibri" panose="020F0502020204030204" pitchFamily="34" charset="0"/>
              </a:rPr>
              <a:t>03. </a:t>
            </a:r>
            <a:r>
              <a:rPr lang="en-US" altLang="ko-KR" sz="2599" dirty="0" smtClean="0">
                <a:effectLst/>
                <a:latin typeface="Calibri" panose="020F0502020204030204" pitchFamily="34" charset="0"/>
              </a:rPr>
              <a:t>Influential Factors</a:t>
            </a:r>
            <a:endParaRPr lang="en-US" altLang="ko-KR" sz="2599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986166" y="4276169"/>
            <a:ext cx="3752316" cy="709882"/>
          </a:xfrm>
          <a:prstGeom prst="rect">
            <a:avLst/>
          </a:prstGeom>
          <a:noFill/>
          <a:extLst/>
        </p:spPr>
        <p:txBody>
          <a:bodyPr wrap="square" lIns="89977" tIns="46788" rIns="89977" bIns="46788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en-US" altLang="ko-KR" sz="1999" b="0" dirty="0">
                <a:effectLst/>
                <a:latin typeface="Calibri" panose="020F0502020204030204" pitchFamily="34" charset="0"/>
              </a:rPr>
              <a:t>02-1. </a:t>
            </a:r>
            <a:r>
              <a:rPr lang="en-US" altLang="ko-KR" sz="1999" b="0" dirty="0">
                <a:effectLst/>
                <a:latin typeface="Calibri" panose="020F0502020204030204" pitchFamily="34" charset="0"/>
              </a:rPr>
              <a:t>Pricing D</a:t>
            </a:r>
            <a:r>
              <a:rPr lang="en-US" altLang="ko-KR" sz="1999" b="0" dirty="0" smtClean="0">
                <a:effectLst/>
                <a:latin typeface="Calibri" panose="020F0502020204030204" pitchFamily="34" charset="0"/>
              </a:rPr>
              <a:t>iagnostic</a:t>
            </a:r>
          </a:p>
          <a:p>
            <a:pPr algn="l"/>
            <a:r>
              <a:rPr lang="en-US" altLang="ko-KR" sz="1999" b="0" dirty="0" smtClean="0">
                <a:effectLst/>
                <a:latin typeface="Calibri" panose="020F0502020204030204" pitchFamily="34" charset="0"/>
              </a:rPr>
              <a:t>02-2</a:t>
            </a:r>
            <a:r>
              <a:rPr lang="en-US" altLang="ko-KR" sz="1999" b="0" dirty="0">
                <a:effectLst/>
                <a:latin typeface="Calibri" panose="020F0502020204030204" pitchFamily="34" charset="0"/>
              </a:rPr>
              <a:t>. </a:t>
            </a:r>
            <a:r>
              <a:rPr lang="en-US" altLang="ko-KR" sz="1999" b="0" dirty="0" smtClean="0">
                <a:effectLst/>
                <a:latin typeface="Calibri" panose="020F0502020204030204" pitchFamily="34" charset="0"/>
              </a:rPr>
              <a:t>Predict Price in 2017</a:t>
            </a:r>
            <a:endParaRPr lang="en-US" altLang="ko-KR" sz="1999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986166" y="5326276"/>
            <a:ext cx="3752316" cy="709786"/>
          </a:xfrm>
          <a:prstGeom prst="rect">
            <a:avLst/>
          </a:prstGeom>
          <a:noFill/>
          <a:extLst/>
        </p:spPr>
        <p:txBody>
          <a:bodyPr wrap="square" lIns="89977" tIns="46788" rIns="89977" bIns="46788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1999" b="0" dirty="0">
                <a:effectLst/>
                <a:latin typeface="Calibri" panose="020F0502020204030204" pitchFamily="34" charset="0"/>
              </a:rPr>
              <a:t>03-1. </a:t>
            </a:r>
            <a:r>
              <a:rPr lang="en-US" altLang="ko-KR" sz="1999" b="0" dirty="0" smtClean="0">
                <a:effectLst/>
                <a:latin typeface="Calibri" panose="020F0502020204030204" pitchFamily="34" charset="0"/>
              </a:rPr>
              <a:t>Income factor</a:t>
            </a:r>
          </a:p>
          <a:p>
            <a:pPr algn="l" latinLnBrk="0"/>
            <a:r>
              <a:rPr lang="en-US" altLang="ko-KR" sz="1999" b="0" dirty="0" smtClean="0">
                <a:effectLst/>
                <a:latin typeface="Calibri" panose="020F0502020204030204" pitchFamily="34" charset="0"/>
              </a:rPr>
              <a:t>03-2</a:t>
            </a:r>
            <a:r>
              <a:rPr lang="en-US" altLang="ko-KR" sz="1999" b="0" dirty="0">
                <a:effectLst/>
                <a:latin typeface="Calibri" panose="020F0502020204030204" pitchFamily="34" charset="0"/>
              </a:rPr>
              <a:t>. Presentation title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550620" y="5940846"/>
            <a:ext cx="4203196" cy="494495"/>
          </a:xfrm>
          <a:prstGeom prst="rect">
            <a:avLst/>
          </a:prstGeom>
          <a:noFill/>
          <a:extLst/>
        </p:spPr>
        <p:txBody>
          <a:bodyPr wrap="square" lIns="89977" tIns="46788" rIns="89977" bIns="46788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2599" dirty="0" smtClean="0">
                <a:effectLst/>
                <a:latin typeface="Calibri" panose="020F0502020204030204" pitchFamily="34" charset="0"/>
              </a:rPr>
              <a:t>04. Future Strategy</a:t>
            </a:r>
            <a:endParaRPr lang="en-US" altLang="ko-KR" sz="2599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06325"/>
            <a:ext cx="8686801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Trend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591470" y="1219200"/>
            <a:ext cx="11233150" cy="360448"/>
          </a:xfrm>
          <a:prstGeom prst="rect">
            <a:avLst/>
          </a:prstGeom>
          <a:solidFill>
            <a:srgbClr val="FFC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Housing Price from 2011-2016</a:t>
            </a:r>
            <a:endParaRPr lang="ko-KR" altLang="en-US" sz="1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5" y="2514600"/>
            <a:ext cx="1039764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4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0"/>
            <a:ext cx="8686801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Estate Contributes to GDP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612" y="1143000"/>
            <a:ext cx="11233150" cy="360448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FF00"/>
                </a:solidFill>
              </a:rPr>
              <a:t>2015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676400"/>
            <a:ext cx="7543800" cy="46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0" y="106363"/>
            <a:ext cx="8686801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en-US" altLang="zh-CN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avis Home Price Growth Trend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1812" y="1211928"/>
            <a:ext cx="11233150" cy="360448"/>
          </a:xfrm>
          <a:prstGeom prst="rect">
            <a:avLst/>
          </a:prstGeom>
          <a:solidFill>
            <a:srgbClr val="FF8A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2008-2018</a:t>
            </a:r>
            <a:endParaRPr lang="ko-KR" altLang="en-US" sz="1200" dirty="0"/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4" y="2133600"/>
            <a:ext cx="8499475" cy="45259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45593" y="2895600"/>
            <a:ext cx="3746406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76200"/>
            <a:ext cx="9525000" cy="10668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Diagnose </a:t>
            </a:r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California Housing Price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354052"/>
            <a:ext cx="8382000" cy="50467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8012" y="1173828"/>
            <a:ext cx="11233150" cy="360448"/>
          </a:xfrm>
          <a:prstGeom prst="rect">
            <a:avLst/>
          </a:prstGeom>
          <a:solidFill>
            <a:srgbClr val="FF8A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Diagnostic Of Housing Price of 2016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5612" y="20552"/>
            <a:ext cx="8686801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 of Housing Price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531812" y="1087352"/>
            <a:ext cx="11233150" cy="3604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2017</a:t>
            </a:r>
            <a:endParaRPr lang="ko-KR" altLang="en-US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676400"/>
            <a:ext cx="7772400" cy="4749622"/>
          </a:xfrm>
        </p:spPr>
      </p:pic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10103"/>
            <a:ext cx="8686801" cy="1066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Large </a:t>
            </a:r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Cities in California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676399"/>
            <a:ext cx="7848600" cy="4451533"/>
          </a:xfrm>
        </p:spPr>
      </p:pic>
      <p:sp>
        <p:nvSpPr>
          <p:cNvPr id="4" name="Rectangle 3"/>
          <p:cNvSpPr/>
          <p:nvPr/>
        </p:nvSpPr>
        <p:spPr>
          <a:xfrm>
            <a:off x="477838" y="1094888"/>
            <a:ext cx="11233150" cy="360448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FFFF00"/>
                </a:solidFill>
              </a:rPr>
              <a:t>2016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9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228600"/>
            <a:ext cx="8686801" cy="1066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Predict housing price for large cities</a:t>
            </a:r>
            <a:endParaRPr lang="en-US" sz="4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5612" y="1354982"/>
            <a:ext cx="11233150" cy="36044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FFFF00"/>
                </a:solidFill>
              </a:rPr>
              <a:t>Forecast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2060672"/>
            <a:ext cx="8153400" cy="44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3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0262f94-9f35-4ac3-9a90-690165a166b7"/>
    <ds:schemaRef ds:uri="http://purl.org/dc/terms/"/>
    <ds:schemaRef ds:uri="a4f35948-e619-41b3-aa29-22878b09cfd2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193</TotalTime>
  <Words>144</Words>
  <Application>Microsoft Macintosh PowerPoint</Application>
  <PresentationFormat>Custom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Franklin Gothic Medium</vt:lpstr>
      <vt:lpstr>HY중고딕</vt:lpstr>
      <vt:lpstr>Tahoma</vt:lpstr>
      <vt:lpstr>幼圆</vt:lpstr>
      <vt:lpstr>Arial</vt:lpstr>
      <vt:lpstr>Business Contrast 16x9</vt:lpstr>
      <vt:lpstr>Housing Price of California</vt:lpstr>
      <vt:lpstr>PowerPoint Presentation</vt:lpstr>
      <vt:lpstr>Google Trend</vt:lpstr>
      <vt:lpstr>Real Estate Contributes to GDP</vt:lpstr>
      <vt:lpstr> Davis Home Price Growth Trend</vt:lpstr>
      <vt:lpstr>Diagnose of California Housing Price </vt:lpstr>
      <vt:lpstr>Prediction of Housing Price</vt:lpstr>
      <vt:lpstr> Large Cities in California</vt:lpstr>
      <vt:lpstr>Predict housing price for large cities</vt:lpstr>
      <vt:lpstr>Three Factors may effect Housing Value</vt:lpstr>
      <vt:lpstr>Population Density</vt:lpstr>
      <vt:lpstr>Income</vt:lpstr>
      <vt:lpstr>Supply-Demand Ratio</vt:lpstr>
      <vt:lpstr>Future Strategy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Haohan Zeng</dc:creator>
  <cp:lastModifiedBy>Guanyu Chen</cp:lastModifiedBy>
  <cp:revision>20</cp:revision>
  <dcterms:created xsi:type="dcterms:W3CDTF">2017-03-09T20:08:55Z</dcterms:created>
  <dcterms:modified xsi:type="dcterms:W3CDTF">2017-03-09T23:50:03Z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