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3" r:id="rId6"/>
    <p:sldId id="275" r:id="rId7"/>
    <p:sldId id="276" r:id="rId8"/>
    <p:sldId id="265" r:id="rId9"/>
    <p:sldId id="266" r:id="rId10"/>
    <p:sldId id="268" r:id="rId11"/>
    <p:sldId id="281" r:id="rId12"/>
    <p:sldId id="285" r:id="rId13"/>
    <p:sldId id="277" r:id="rId14"/>
    <p:sldId id="279" r:id="rId15"/>
    <p:sldId id="278" r:id="rId16"/>
    <p:sldId id="280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706" autoAdjust="0"/>
  </p:normalViewPr>
  <p:slideViewPr>
    <p:cSldViewPr showGuides="1">
      <p:cViewPr>
        <p:scale>
          <a:sx n="99" d="100"/>
          <a:sy n="99" d="100"/>
        </p:scale>
        <p:origin x="148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F448-A3E0-4807-8737-9A137D86CD0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1054D005-44A9-41D0-A7B4-ECFBA2DDCFC2}">
      <dgm:prSet phldrT="[Text]"/>
      <dgm:spPr/>
      <dgm:t>
        <a:bodyPr/>
        <a:lstStyle/>
        <a:p>
          <a:r>
            <a:rPr lang="en-US" dirty="0" smtClean="0"/>
            <a:t>House</a:t>
          </a:r>
          <a:r>
            <a:rPr lang="en-US" baseline="0" dirty="0" smtClean="0"/>
            <a:t> Units</a:t>
          </a:r>
          <a:endParaRPr lang="en-US" dirty="0"/>
        </a:p>
      </dgm:t>
    </dgm:pt>
    <dgm:pt modelId="{08A20039-0631-4268-A4D7-70A233FD2FC1}" type="parTrans" cxnId="{BBB01796-3C02-429D-9881-F11CAB8821E6}">
      <dgm:prSet/>
      <dgm:spPr/>
      <dgm:t>
        <a:bodyPr/>
        <a:lstStyle/>
        <a:p>
          <a:endParaRPr lang="en-US"/>
        </a:p>
      </dgm:t>
    </dgm:pt>
    <dgm:pt modelId="{D4B1DAC6-4DC3-48D5-A650-C171F520BCFB}" type="sibTrans" cxnId="{BBB01796-3C02-429D-9881-F11CAB8821E6}">
      <dgm:prSet/>
      <dgm:spPr/>
      <dgm:t>
        <a:bodyPr/>
        <a:lstStyle/>
        <a:p>
          <a:endParaRPr lang="en-US"/>
        </a:p>
      </dgm:t>
    </dgm:pt>
    <dgm:pt modelId="{525F24FA-6403-47BF-834B-C1689EBF0587}">
      <dgm:prSet phldrT="[Text]"/>
      <dgm:spPr/>
      <dgm:t>
        <a:bodyPr/>
        <a:lstStyle/>
        <a:p>
          <a:r>
            <a:rPr lang="en-US" dirty="0"/>
            <a:t>Population Density</a:t>
          </a:r>
        </a:p>
      </dgm:t>
    </dgm:pt>
    <dgm:pt modelId="{0D3C07BC-69E9-43FF-AA09-D2CD0CDB9872}" type="parTrans" cxnId="{799DDEB3-3FC9-46FA-8A55-1D7FAB4C40FE}">
      <dgm:prSet/>
      <dgm:spPr/>
      <dgm:t>
        <a:bodyPr/>
        <a:lstStyle/>
        <a:p>
          <a:endParaRPr lang="en-US"/>
        </a:p>
      </dgm:t>
    </dgm:pt>
    <dgm:pt modelId="{BAF11210-4346-4D8F-BBEB-7B5F4AA0C0BC}" type="sibTrans" cxnId="{799DDEB3-3FC9-46FA-8A55-1D7FAB4C40FE}">
      <dgm:prSet/>
      <dgm:spPr/>
      <dgm:t>
        <a:bodyPr/>
        <a:lstStyle/>
        <a:p>
          <a:endParaRPr lang="en-US"/>
        </a:p>
      </dgm:t>
    </dgm:pt>
    <dgm:pt modelId="{C87385DB-DCC4-40F8-AAA4-9EED2DD619A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D0F0779E-9A85-4367-99E0-673914A04B6E}" type="parTrans" cxnId="{3F5A6C3C-1835-4CAC-8439-B3AC5854857D}">
      <dgm:prSet/>
      <dgm:spPr/>
      <dgm:t>
        <a:bodyPr/>
        <a:lstStyle/>
        <a:p>
          <a:endParaRPr lang="en-US"/>
        </a:p>
      </dgm:t>
    </dgm:pt>
    <dgm:pt modelId="{390BE18C-5626-4A58-9DE3-2B8CD6479D1C}" type="sibTrans" cxnId="{3F5A6C3C-1835-4CAC-8439-B3AC5854857D}">
      <dgm:prSet/>
      <dgm:spPr/>
      <dgm:t>
        <a:bodyPr/>
        <a:lstStyle/>
        <a:p>
          <a:endParaRPr lang="en-US"/>
        </a:p>
      </dgm:t>
    </dgm:pt>
    <dgm:pt modelId="{3E98B169-496F-445C-85F5-39DC22AB01D9}" type="pres">
      <dgm:prSet presAssocID="{5C3AF448-A3E0-4807-8737-9A137D86CD0D}" presName="compositeShape" presStyleCnt="0">
        <dgm:presLayoutVars>
          <dgm:chMax val="7"/>
          <dgm:dir/>
          <dgm:resizeHandles val="exact"/>
        </dgm:presLayoutVars>
      </dgm:prSet>
      <dgm:spPr/>
    </dgm:pt>
    <dgm:pt modelId="{6B61B459-0F74-4D1C-975F-131BB4C47839}" type="pres">
      <dgm:prSet presAssocID="{5C3AF448-A3E0-4807-8737-9A137D86CD0D}" presName="wedge1" presStyleLbl="node1" presStyleIdx="0" presStyleCnt="3"/>
      <dgm:spPr/>
      <dgm:t>
        <a:bodyPr/>
        <a:lstStyle/>
        <a:p>
          <a:endParaRPr lang="en-US"/>
        </a:p>
      </dgm:t>
    </dgm:pt>
    <dgm:pt modelId="{5B82F920-9A29-4208-9615-0225E3AE503D}" type="pres">
      <dgm:prSet presAssocID="{5C3AF448-A3E0-4807-8737-9A137D86CD0D}" presName="dummy1a" presStyleCnt="0"/>
      <dgm:spPr/>
    </dgm:pt>
    <dgm:pt modelId="{98CCBCFB-0DC7-4832-AE73-C5544920E80F}" type="pres">
      <dgm:prSet presAssocID="{5C3AF448-A3E0-4807-8737-9A137D86CD0D}" presName="dummy1b" presStyleCnt="0"/>
      <dgm:spPr/>
    </dgm:pt>
    <dgm:pt modelId="{BCF229FB-ACDB-4582-B16D-56BF0409A94F}" type="pres">
      <dgm:prSet presAssocID="{5C3AF448-A3E0-4807-8737-9A137D86CD0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A0A7A-FA7B-46D6-923C-B37BA627A058}" type="pres">
      <dgm:prSet presAssocID="{5C3AF448-A3E0-4807-8737-9A137D86CD0D}" presName="wedge2" presStyleLbl="node1" presStyleIdx="1" presStyleCnt="3"/>
      <dgm:spPr/>
      <dgm:t>
        <a:bodyPr/>
        <a:lstStyle/>
        <a:p>
          <a:endParaRPr lang="en-US"/>
        </a:p>
      </dgm:t>
    </dgm:pt>
    <dgm:pt modelId="{BF314589-D5EB-48FE-A5AC-55A30EC73750}" type="pres">
      <dgm:prSet presAssocID="{5C3AF448-A3E0-4807-8737-9A137D86CD0D}" presName="dummy2a" presStyleCnt="0"/>
      <dgm:spPr/>
    </dgm:pt>
    <dgm:pt modelId="{95FF33E8-664C-4821-B40B-9313F5228F12}" type="pres">
      <dgm:prSet presAssocID="{5C3AF448-A3E0-4807-8737-9A137D86CD0D}" presName="dummy2b" presStyleCnt="0"/>
      <dgm:spPr/>
    </dgm:pt>
    <dgm:pt modelId="{83E2BFB3-4FB3-4CED-9843-B86F66374836}" type="pres">
      <dgm:prSet presAssocID="{5C3AF448-A3E0-4807-8737-9A137D86CD0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BCE9-29DD-47AA-A707-452B7F809D1E}" type="pres">
      <dgm:prSet presAssocID="{5C3AF448-A3E0-4807-8737-9A137D86CD0D}" presName="wedge3" presStyleLbl="node1" presStyleIdx="2" presStyleCnt="3"/>
      <dgm:spPr/>
      <dgm:t>
        <a:bodyPr/>
        <a:lstStyle/>
        <a:p>
          <a:endParaRPr lang="en-US"/>
        </a:p>
      </dgm:t>
    </dgm:pt>
    <dgm:pt modelId="{EF03BDF4-CC22-49B0-B3B0-0CB913400197}" type="pres">
      <dgm:prSet presAssocID="{5C3AF448-A3E0-4807-8737-9A137D86CD0D}" presName="dummy3a" presStyleCnt="0"/>
      <dgm:spPr/>
    </dgm:pt>
    <dgm:pt modelId="{E2C8557E-5403-413E-B8A6-187B1A60845E}" type="pres">
      <dgm:prSet presAssocID="{5C3AF448-A3E0-4807-8737-9A137D86CD0D}" presName="dummy3b" presStyleCnt="0"/>
      <dgm:spPr/>
    </dgm:pt>
    <dgm:pt modelId="{3C071558-AA73-4702-8952-F20DB12F421F}" type="pres">
      <dgm:prSet presAssocID="{5C3AF448-A3E0-4807-8737-9A137D86CD0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5636E-E3F1-4BE9-9DC8-33BE11C7E594}" type="pres">
      <dgm:prSet presAssocID="{D4B1DAC6-4DC3-48D5-A650-C171F520BCFB}" presName="arrowWedge1" presStyleLbl="fgSibTrans2D1" presStyleIdx="0" presStyleCnt="3"/>
      <dgm:spPr/>
    </dgm:pt>
    <dgm:pt modelId="{BF9FB084-3D09-441D-92FF-8687CCDCED0B}" type="pres">
      <dgm:prSet presAssocID="{BAF11210-4346-4D8F-BBEB-7B5F4AA0C0BC}" presName="arrowWedge2" presStyleLbl="fgSibTrans2D1" presStyleIdx="1" presStyleCnt="3"/>
      <dgm:spPr/>
    </dgm:pt>
    <dgm:pt modelId="{E376FD26-91FF-4249-8D94-30520F8CE6F6}" type="pres">
      <dgm:prSet presAssocID="{390BE18C-5626-4A58-9DE3-2B8CD6479D1C}" presName="arrowWedge3" presStyleLbl="fgSibTrans2D1" presStyleIdx="2" presStyleCnt="3"/>
      <dgm:spPr/>
    </dgm:pt>
  </dgm:ptLst>
  <dgm:cxnLst>
    <dgm:cxn modelId="{BBB01796-3C02-429D-9881-F11CAB8821E6}" srcId="{5C3AF448-A3E0-4807-8737-9A137D86CD0D}" destId="{1054D005-44A9-41D0-A7B4-ECFBA2DDCFC2}" srcOrd="0" destOrd="0" parTransId="{08A20039-0631-4268-A4D7-70A233FD2FC1}" sibTransId="{D4B1DAC6-4DC3-48D5-A650-C171F520BCFB}"/>
    <dgm:cxn modelId="{3F5A6C3C-1835-4CAC-8439-B3AC5854857D}" srcId="{5C3AF448-A3E0-4807-8737-9A137D86CD0D}" destId="{C87385DB-DCC4-40F8-AAA4-9EED2DD619AF}" srcOrd="2" destOrd="0" parTransId="{D0F0779E-9A85-4367-99E0-673914A04B6E}" sibTransId="{390BE18C-5626-4A58-9DE3-2B8CD6479D1C}"/>
    <dgm:cxn modelId="{3880C929-DB6D-43F6-9C04-D1A0A5103F7C}" type="presOf" srcId="{525F24FA-6403-47BF-834B-C1689EBF0587}" destId="{83E2BFB3-4FB3-4CED-9843-B86F66374836}" srcOrd="1" destOrd="0" presId="urn:microsoft.com/office/officeart/2005/8/layout/cycle8"/>
    <dgm:cxn modelId="{965B6A44-041B-461B-B680-5A753C018196}" type="presOf" srcId="{525F24FA-6403-47BF-834B-C1689EBF0587}" destId="{EE1A0A7A-FA7B-46D6-923C-B37BA627A058}" srcOrd="0" destOrd="0" presId="urn:microsoft.com/office/officeart/2005/8/layout/cycle8"/>
    <dgm:cxn modelId="{FC977399-5848-43DF-9655-F397B0500B9A}" type="presOf" srcId="{5C3AF448-A3E0-4807-8737-9A137D86CD0D}" destId="{3E98B169-496F-445C-85F5-39DC22AB01D9}" srcOrd="0" destOrd="0" presId="urn:microsoft.com/office/officeart/2005/8/layout/cycle8"/>
    <dgm:cxn modelId="{8479FDC2-5054-451B-B3B1-FB1053A7C57C}" type="presOf" srcId="{1054D005-44A9-41D0-A7B4-ECFBA2DDCFC2}" destId="{6B61B459-0F74-4D1C-975F-131BB4C47839}" srcOrd="0" destOrd="0" presId="urn:microsoft.com/office/officeart/2005/8/layout/cycle8"/>
    <dgm:cxn modelId="{52C7491A-8FCA-401B-99D6-40B19B4D9241}" type="presOf" srcId="{1054D005-44A9-41D0-A7B4-ECFBA2DDCFC2}" destId="{BCF229FB-ACDB-4582-B16D-56BF0409A94F}" srcOrd="1" destOrd="0" presId="urn:microsoft.com/office/officeart/2005/8/layout/cycle8"/>
    <dgm:cxn modelId="{CD161424-87B9-4AF9-9DBA-FCD9EAAFAEBB}" type="presOf" srcId="{C87385DB-DCC4-40F8-AAA4-9EED2DD619AF}" destId="{DDD8BCE9-29DD-47AA-A707-452B7F809D1E}" srcOrd="0" destOrd="0" presId="urn:microsoft.com/office/officeart/2005/8/layout/cycle8"/>
    <dgm:cxn modelId="{C4CD2B37-A85C-43DF-AF05-B0CDBA04917E}" type="presOf" srcId="{C87385DB-DCC4-40F8-AAA4-9EED2DD619AF}" destId="{3C071558-AA73-4702-8952-F20DB12F421F}" srcOrd="1" destOrd="0" presId="urn:microsoft.com/office/officeart/2005/8/layout/cycle8"/>
    <dgm:cxn modelId="{799DDEB3-3FC9-46FA-8A55-1D7FAB4C40FE}" srcId="{5C3AF448-A3E0-4807-8737-9A137D86CD0D}" destId="{525F24FA-6403-47BF-834B-C1689EBF0587}" srcOrd="1" destOrd="0" parTransId="{0D3C07BC-69E9-43FF-AA09-D2CD0CDB9872}" sibTransId="{BAF11210-4346-4D8F-BBEB-7B5F4AA0C0BC}"/>
    <dgm:cxn modelId="{C74181A2-DF8F-4985-B09B-EF0D356F2308}" type="presParOf" srcId="{3E98B169-496F-445C-85F5-39DC22AB01D9}" destId="{6B61B459-0F74-4D1C-975F-131BB4C47839}" srcOrd="0" destOrd="0" presId="urn:microsoft.com/office/officeart/2005/8/layout/cycle8"/>
    <dgm:cxn modelId="{5850BD10-3ABB-44FE-BF01-2AAA407AAAE4}" type="presParOf" srcId="{3E98B169-496F-445C-85F5-39DC22AB01D9}" destId="{5B82F920-9A29-4208-9615-0225E3AE503D}" srcOrd="1" destOrd="0" presId="urn:microsoft.com/office/officeart/2005/8/layout/cycle8"/>
    <dgm:cxn modelId="{1E27AA2D-8074-47B6-BDA1-55C62F1C399E}" type="presParOf" srcId="{3E98B169-496F-445C-85F5-39DC22AB01D9}" destId="{98CCBCFB-0DC7-4832-AE73-C5544920E80F}" srcOrd="2" destOrd="0" presId="urn:microsoft.com/office/officeart/2005/8/layout/cycle8"/>
    <dgm:cxn modelId="{2CADF66B-FDB2-48B7-9168-4231A46A37D8}" type="presParOf" srcId="{3E98B169-496F-445C-85F5-39DC22AB01D9}" destId="{BCF229FB-ACDB-4582-B16D-56BF0409A94F}" srcOrd="3" destOrd="0" presId="urn:microsoft.com/office/officeart/2005/8/layout/cycle8"/>
    <dgm:cxn modelId="{319A3857-4E4B-41C4-97BB-A62B00EF96FB}" type="presParOf" srcId="{3E98B169-496F-445C-85F5-39DC22AB01D9}" destId="{EE1A0A7A-FA7B-46D6-923C-B37BA627A058}" srcOrd="4" destOrd="0" presId="urn:microsoft.com/office/officeart/2005/8/layout/cycle8"/>
    <dgm:cxn modelId="{4CE971F7-5492-4539-845A-D2B015C75A87}" type="presParOf" srcId="{3E98B169-496F-445C-85F5-39DC22AB01D9}" destId="{BF314589-D5EB-48FE-A5AC-55A30EC73750}" srcOrd="5" destOrd="0" presId="urn:microsoft.com/office/officeart/2005/8/layout/cycle8"/>
    <dgm:cxn modelId="{3F3E4F1E-BBAB-426A-BB27-1C6CD839285F}" type="presParOf" srcId="{3E98B169-496F-445C-85F5-39DC22AB01D9}" destId="{95FF33E8-664C-4821-B40B-9313F5228F12}" srcOrd="6" destOrd="0" presId="urn:microsoft.com/office/officeart/2005/8/layout/cycle8"/>
    <dgm:cxn modelId="{707F04E0-469E-446C-B8FD-0D3771CB6CF7}" type="presParOf" srcId="{3E98B169-496F-445C-85F5-39DC22AB01D9}" destId="{83E2BFB3-4FB3-4CED-9843-B86F66374836}" srcOrd="7" destOrd="0" presId="urn:microsoft.com/office/officeart/2005/8/layout/cycle8"/>
    <dgm:cxn modelId="{EA9A8424-98B3-45E8-878E-36961C266EDD}" type="presParOf" srcId="{3E98B169-496F-445C-85F5-39DC22AB01D9}" destId="{DDD8BCE9-29DD-47AA-A707-452B7F809D1E}" srcOrd="8" destOrd="0" presId="urn:microsoft.com/office/officeart/2005/8/layout/cycle8"/>
    <dgm:cxn modelId="{5471912D-1439-44CB-BD9A-F1A96F038010}" type="presParOf" srcId="{3E98B169-496F-445C-85F5-39DC22AB01D9}" destId="{EF03BDF4-CC22-49B0-B3B0-0CB913400197}" srcOrd="9" destOrd="0" presId="urn:microsoft.com/office/officeart/2005/8/layout/cycle8"/>
    <dgm:cxn modelId="{4BCE8CEC-B9BD-4100-B410-C2DA83705866}" type="presParOf" srcId="{3E98B169-496F-445C-85F5-39DC22AB01D9}" destId="{E2C8557E-5403-413E-B8A6-187B1A60845E}" srcOrd="10" destOrd="0" presId="urn:microsoft.com/office/officeart/2005/8/layout/cycle8"/>
    <dgm:cxn modelId="{11708A56-4231-4691-AD08-47261ABAEC97}" type="presParOf" srcId="{3E98B169-496F-445C-85F5-39DC22AB01D9}" destId="{3C071558-AA73-4702-8952-F20DB12F421F}" srcOrd="11" destOrd="0" presId="urn:microsoft.com/office/officeart/2005/8/layout/cycle8"/>
    <dgm:cxn modelId="{D9243276-2C8C-4846-9C0D-1A93319B1BD3}" type="presParOf" srcId="{3E98B169-496F-445C-85F5-39DC22AB01D9}" destId="{42B5636E-E3F1-4BE9-9DC8-33BE11C7E594}" srcOrd="12" destOrd="0" presId="urn:microsoft.com/office/officeart/2005/8/layout/cycle8"/>
    <dgm:cxn modelId="{5C9B9896-79AA-4BEC-9E31-9249AA6ED808}" type="presParOf" srcId="{3E98B169-496F-445C-85F5-39DC22AB01D9}" destId="{BF9FB084-3D09-441D-92FF-8687CCDCED0B}" srcOrd="13" destOrd="0" presId="urn:microsoft.com/office/officeart/2005/8/layout/cycle8"/>
    <dgm:cxn modelId="{091F1DCA-04D8-4A7D-8362-394F16A31EF5}" type="presParOf" srcId="{3E98B169-496F-445C-85F5-39DC22AB01D9}" destId="{E376FD26-91FF-4249-8D94-30520F8CE6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1B459-0F74-4D1C-975F-131BB4C47839}">
      <dsp:nvSpPr>
        <dsp:cNvPr id="0" name=""/>
        <dsp:cNvSpPr/>
      </dsp:nvSpPr>
      <dsp:spPr>
        <a:xfrm>
          <a:off x="1992281" y="204364"/>
          <a:ext cx="2641017" cy="2641017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House</a:t>
          </a:r>
          <a:r>
            <a:rPr lang="en-US" sz="2100" kern="1200" baseline="0" dirty="0" smtClean="0"/>
            <a:t> Units</a:t>
          </a:r>
          <a:endParaRPr lang="en-US" sz="2100" kern="1200" dirty="0"/>
        </a:p>
      </dsp:txBody>
      <dsp:txXfrm>
        <a:off x="3384161" y="764008"/>
        <a:ext cx="943220" cy="786017"/>
      </dsp:txXfrm>
    </dsp:sp>
    <dsp:sp modelId="{EE1A0A7A-FA7B-46D6-923C-B37BA627A058}">
      <dsp:nvSpPr>
        <dsp:cNvPr id="0" name=""/>
        <dsp:cNvSpPr/>
      </dsp:nvSpPr>
      <dsp:spPr>
        <a:xfrm>
          <a:off x="1937889" y="298686"/>
          <a:ext cx="2641017" cy="2641017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Population Density</a:t>
          </a:r>
        </a:p>
      </dsp:txBody>
      <dsp:txXfrm>
        <a:off x="2566703" y="2012204"/>
        <a:ext cx="1414831" cy="691695"/>
      </dsp:txXfrm>
    </dsp:sp>
    <dsp:sp modelId="{DDD8BCE9-29DD-47AA-A707-452B7F809D1E}">
      <dsp:nvSpPr>
        <dsp:cNvPr id="0" name=""/>
        <dsp:cNvSpPr/>
      </dsp:nvSpPr>
      <dsp:spPr>
        <a:xfrm>
          <a:off x="1883497" y="204364"/>
          <a:ext cx="2641017" cy="2641017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Income</a:t>
          </a:r>
        </a:p>
      </dsp:txBody>
      <dsp:txXfrm>
        <a:off x="2189415" y="764008"/>
        <a:ext cx="943220" cy="786017"/>
      </dsp:txXfrm>
    </dsp:sp>
    <dsp:sp modelId="{42B5636E-E3F1-4BE9-9DC8-33BE11C7E594}">
      <dsp:nvSpPr>
        <dsp:cNvPr id="0" name=""/>
        <dsp:cNvSpPr/>
      </dsp:nvSpPr>
      <dsp:spPr>
        <a:xfrm>
          <a:off x="1829008" y="40872"/>
          <a:ext cx="2968001" cy="296800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B084-3D09-441D-92FF-8687CCDCED0B}">
      <dsp:nvSpPr>
        <dsp:cNvPr id="0" name=""/>
        <dsp:cNvSpPr/>
      </dsp:nvSpPr>
      <dsp:spPr>
        <a:xfrm>
          <a:off x="1774397" y="135027"/>
          <a:ext cx="2968001" cy="296800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6FD26-91FF-4249-8D94-30520F8CE6F6}">
      <dsp:nvSpPr>
        <dsp:cNvPr id="0" name=""/>
        <dsp:cNvSpPr/>
      </dsp:nvSpPr>
      <dsp:spPr>
        <a:xfrm>
          <a:off x="1719787" y="40872"/>
          <a:ext cx="2968001" cy="296800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3/10/17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3/10/17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341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3/10/17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39" y="970910"/>
            <a:ext cx="7945919" cy="1371957"/>
          </a:xfrm>
        </p:spPr>
        <p:txBody>
          <a:bodyPr/>
          <a:lstStyle/>
          <a:p>
            <a:r>
              <a:rPr lang="en-US" dirty="0" smtClean="0"/>
              <a:t>House </a:t>
            </a:r>
            <a:r>
              <a:rPr lang="en-US" dirty="0"/>
              <a:t>Price of California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16" y="3600495"/>
            <a:ext cx="3772883" cy="10480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Zhihao</a:t>
            </a:r>
            <a:r>
              <a:rPr lang="en-US" dirty="0"/>
              <a:t> Li</a:t>
            </a:r>
          </a:p>
          <a:p>
            <a:r>
              <a:rPr lang="en-US" dirty="0" err="1"/>
              <a:t>Guanyu</a:t>
            </a:r>
            <a:r>
              <a:rPr lang="en-US" dirty="0"/>
              <a:t> Chen</a:t>
            </a:r>
          </a:p>
          <a:p>
            <a:r>
              <a:rPr lang="en-US" dirty="0"/>
              <a:t>Haohan Zeng</a:t>
            </a:r>
          </a:p>
          <a:p>
            <a:r>
              <a:rPr lang="en-US" dirty="0" err="1"/>
              <a:t>Yunbai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90" y="318047"/>
            <a:ext cx="7031282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</a:t>
            </a:r>
            <a:r>
              <a:rPr lang="en-US" sz="330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576985"/>
              </p:ext>
            </p:extLst>
          </p:nvPr>
        </p:nvGraphicFramePr>
        <p:xfrm>
          <a:off x="799118" y="2228537"/>
          <a:ext cx="6516797" cy="314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328176" y="1118355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320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4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4846"/>
            <a:ext cx="7648038" cy="4113927"/>
          </a:xfrm>
        </p:spPr>
      </p:pic>
      <p:sp>
        <p:nvSpPr>
          <p:cNvPr id="6" name="Rectangle 5"/>
          <p:cNvSpPr/>
          <p:nvPr/>
        </p:nvSpPr>
        <p:spPr>
          <a:xfrm>
            <a:off x="284634" y="1029458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158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63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Density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3" y="1897251"/>
            <a:ext cx="7553417" cy="3970150"/>
          </a:xfrm>
        </p:spPr>
      </p:pic>
      <p:sp>
        <p:nvSpPr>
          <p:cNvPr id="4" name="Rectangle 3"/>
          <p:cNvSpPr/>
          <p:nvPr/>
        </p:nvSpPr>
        <p:spPr>
          <a:xfrm>
            <a:off x="262863" y="1010273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6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House Units </a:t>
            </a:r>
            <a:endParaRPr lang="en-US" sz="330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1428854"/>
            <a:ext cx="8195487" cy="4754231"/>
          </a:xfrm>
        </p:spPr>
      </p:pic>
      <p:sp>
        <p:nvSpPr>
          <p:cNvPr id="4" name="Rectangle 3"/>
          <p:cNvSpPr/>
          <p:nvPr/>
        </p:nvSpPr>
        <p:spPr>
          <a:xfrm>
            <a:off x="457200" y="1158448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7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152400"/>
            <a:ext cx="6516798" cy="628814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Future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516798" cy="4191000"/>
          </a:xfrm>
        </p:spPr>
        <p:txBody>
          <a:bodyPr>
            <a:normAutofit/>
          </a:bodyPr>
          <a:lstStyle/>
          <a:p>
            <a:r>
              <a:rPr lang="en-US" altLang="zh-CN" sz="2101" dirty="0"/>
              <a:t>Focus more </a:t>
            </a:r>
            <a:r>
              <a:rPr lang="en-US" altLang="zh-CN" sz="2101"/>
              <a:t>possible </a:t>
            </a:r>
            <a:r>
              <a:rPr lang="en-US" altLang="zh-CN" sz="2101" smtClean="0"/>
              <a:t>Factors</a:t>
            </a:r>
          </a:p>
          <a:p>
            <a:endParaRPr lang="en-US" altLang="zh-CN" sz="2101" smtClean="0"/>
          </a:p>
          <a:p>
            <a:endParaRPr lang="en-US" altLang="zh-CN" sz="2101" dirty="0"/>
          </a:p>
          <a:p>
            <a:r>
              <a:rPr lang="en-US" sz="2101" dirty="0"/>
              <a:t>Plot more graphs for </a:t>
            </a:r>
            <a:r>
              <a:rPr lang="en-US" sz="2101" dirty="0" err="1"/>
              <a:t>geographs</a:t>
            </a:r>
            <a:endParaRPr lang="en-US" sz="2101" dirty="0"/>
          </a:p>
          <a:p>
            <a:endParaRPr lang="en-US" sz="2101" dirty="0"/>
          </a:p>
        </p:txBody>
      </p:sp>
      <p:sp>
        <p:nvSpPr>
          <p:cNvPr id="4" name="Rectangle 3"/>
          <p:cNvSpPr/>
          <p:nvPr/>
        </p:nvSpPr>
        <p:spPr>
          <a:xfrm>
            <a:off x="341798" y="91531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890707" y="2117163"/>
            <a:ext cx="3405607" cy="406265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3300" dirty="0">
                <a:effectLst/>
                <a:latin typeface="Calibri" panose="020F0502020204030204" pitchFamily="34" charset="0"/>
              </a:rPr>
              <a:t>Contents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08711" y="2763656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01. </a:t>
            </a:r>
            <a:r>
              <a:rPr lang="en-US" altLang="zh-CN" sz="1950" dirty="0">
                <a:effectLst/>
                <a:latin typeface="Calibri" panose="020F0502020204030204" pitchFamily="34" charset="0"/>
              </a:rPr>
              <a:t>Introduction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240990" y="3064244"/>
            <a:ext cx="2814970" cy="763383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01-1. Google Trend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01-2. GDP graph 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01-3. Davis Houses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876065" y="3770897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02. Fitting Time Series Model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08711" y="4562998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03. Influential Factors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240990" y="4064543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02-1. Pricing Diagnostic</a:t>
            </a:r>
          </a:p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02-2. Predict Price in 2017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240990" y="4852328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03-1. Income factor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03-2. Presentation title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14245" y="5313375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04. 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17213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00" y="220057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Trend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286" y="1053022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Housing Price from 2011-2016</a:t>
            </a:r>
            <a:endParaRPr lang="ko-KR" altLang="en-US" sz="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6" y="1828800"/>
            <a:ext cx="7800267" cy="32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3048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Contributes to GDP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093" y="110510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2015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8007" b="16001"/>
          <a:stretch/>
        </p:blipFill>
        <p:spPr>
          <a:xfrm>
            <a:off x="533400" y="1524000"/>
            <a:ext cx="7956883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734" y="18088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zh-CN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avis Home Price Growth Trend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981196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2008-2018</a:t>
            </a:r>
            <a:endParaRPr lang="ko-KR" altLang="en-US" sz="900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676400"/>
            <a:ext cx="7011844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578" y="3885427"/>
            <a:ext cx="2810536" cy="2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8" y="152400"/>
            <a:ext cx="7145611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Diagnose of California </a:t>
            </a:r>
            <a:r>
              <a:rPr lang="en-US" sz="330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 </a:t>
            </a:r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8" y="1493779"/>
            <a:ext cx="8149932" cy="4907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128" y="1006937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/>
                </a:solidFill>
              </a:rPr>
              <a:t>Diagnostic Of Housing Price of 2016</a:t>
            </a:r>
            <a:endParaRPr lang="ko-KR" altLang="en-US" sz="900" dirty="0">
              <a:solidFill>
                <a:schemeClr val="bg1"/>
              </a:solidFill>
            </a:endParaRPr>
          </a:p>
          <a:p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7192" y="22366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</a:t>
            </a:r>
            <a:r>
              <a:rPr lang="en-US" sz="330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 </a:t>
            </a:r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306" y="102397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2017</a:t>
            </a:r>
            <a:endParaRPr lang="ko-KR" altLang="en-US" sz="9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" y="1600199"/>
            <a:ext cx="7452334" cy="4554033"/>
          </a:xfr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72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 Cities in California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9" y="1752601"/>
            <a:ext cx="7915581" cy="4489522"/>
          </a:xfrm>
        </p:spPr>
      </p:pic>
      <p:sp>
        <p:nvSpPr>
          <p:cNvPr id="4" name="Rectangle 3"/>
          <p:cNvSpPr/>
          <p:nvPr/>
        </p:nvSpPr>
        <p:spPr>
          <a:xfrm>
            <a:off x="391129" y="116594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2016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84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Predict </a:t>
            </a:r>
            <a:r>
              <a:rPr lang="en-US" sz="330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house </a:t>
            </a:r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price for large cities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455" y="1143000"/>
            <a:ext cx="8427057" cy="27040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Forecast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777351" cy="42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278</TotalTime>
  <Words>134</Words>
  <Application>Microsoft Macintosh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Franklin Gothic Medium</vt:lpstr>
      <vt:lpstr>HY중고딕</vt:lpstr>
      <vt:lpstr>Tahoma</vt:lpstr>
      <vt:lpstr>幼圆</vt:lpstr>
      <vt:lpstr>Arial</vt:lpstr>
      <vt:lpstr>Business Contrast 16x9</vt:lpstr>
      <vt:lpstr>House Price of California</vt:lpstr>
      <vt:lpstr>PowerPoint Presentation</vt:lpstr>
      <vt:lpstr>Google Trend</vt:lpstr>
      <vt:lpstr>Real Estate Contributes to GDP</vt:lpstr>
      <vt:lpstr> Davis Home Price Growth Trend</vt:lpstr>
      <vt:lpstr>Diagnose of California House Price </vt:lpstr>
      <vt:lpstr>Prediction of House Price</vt:lpstr>
      <vt:lpstr> Large Cities in California</vt:lpstr>
      <vt:lpstr>Predict house price for large cities</vt:lpstr>
      <vt:lpstr>Three Factors</vt:lpstr>
      <vt:lpstr>Income</vt:lpstr>
      <vt:lpstr>Population Density</vt:lpstr>
      <vt:lpstr>House Units </vt:lpstr>
      <vt:lpstr>Future Strategy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Haohan Zeng</dc:creator>
  <cp:lastModifiedBy>Guanyu Chen</cp:lastModifiedBy>
  <cp:revision>28</cp:revision>
  <dcterms:created xsi:type="dcterms:W3CDTF">2017-03-09T20:08:55Z</dcterms:created>
  <dcterms:modified xsi:type="dcterms:W3CDTF">2017-03-10T16:41:24Z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