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775" r:id="rId4"/>
    <p:sldId id="759" r:id="rId6"/>
    <p:sldId id="771" r:id="rId7"/>
    <p:sldId id="772" r:id="rId8"/>
    <p:sldId id="770" r:id="rId9"/>
    <p:sldId id="773" r:id="rId10"/>
    <p:sldId id="778" r:id="rId11"/>
    <p:sldId id="763" r:id="rId12"/>
    <p:sldId id="634" r:id="rId13"/>
    <p:sldId id="779" r:id="rId14"/>
    <p:sldId id="780" r:id="rId15"/>
    <p:sldId id="702" r:id="rId16"/>
    <p:sldId id="754" r:id="rId17"/>
    <p:sldId id="755" r:id="rId18"/>
    <p:sldId id="758" r:id="rId19"/>
    <p:sldId id="757" r:id="rId20"/>
    <p:sldId id="764" r:id="rId21"/>
    <p:sldId id="765" r:id="rId22"/>
    <p:sldId id="783" r:id="rId23"/>
    <p:sldId id="784" r:id="rId24"/>
    <p:sldId id="767" r:id="rId25"/>
    <p:sldId id="776" r:id="rId26"/>
    <p:sldId id="777" r:id="rId27"/>
    <p:sldId id="781" r:id="rId28"/>
    <p:sldId id="782" r:id="rId29"/>
    <p:sldId id="76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C1F26"/>
    <a:srgbClr val="AC328C"/>
    <a:srgbClr val="009A46"/>
    <a:srgbClr val="0070C0"/>
    <a:srgbClr val="F9FAFB"/>
    <a:srgbClr val="B4DD93"/>
    <a:srgbClr val="C5D8A0"/>
    <a:srgbClr val="82794A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83060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7" name="十字形 16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形 17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AID1805</a:t>
            </a:r>
            <a:br>
              <a:rPr lang="en-US" altLang="zh-CN" dirty="0" smtClean="0"/>
            </a:br>
            <a:r>
              <a:rPr lang="zh-CN" altLang="en-US" dirty="0" smtClean="0"/>
              <a:t>全国中期项目答辩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56792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512" y="1523956"/>
          <a:ext cx="8784976" cy="52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6"/>
              </a:tblGrid>
              <a:tr h="579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文件上传下载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图形界面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网络聊天室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图形界面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在线天气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图形界面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简易智能机器人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多人抢手机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高德地图租房小程序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学生信息管理系统网络版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员工后台管理系统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5797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在线词典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图形界面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81" y="976619"/>
            <a:ext cx="8695238" cy="4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24" y="890905"/>
            <a:ext cx="8980952" cy="50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0" y="829000"/>
            <a:ext cx="9000000" cy="5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39552" y="2204864"/>
            <a:ext cx="7992888" cy="1944216"/>
          </a:xfrm>
          <a:prstGeom prst="round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6" y="876619"/>
            <a:ext cx="9066667" cy="5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0" y="867095"/>
            <a:ext cx="9047619" cy="512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6" y="886143"/>
            <a:ext cx="9019048" cy="50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14" y="881381"/>
            <a:ext cx="9028571" cy="5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中期项目答辩的意义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2088778"/>
            <a:ext cx="7890100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zh-CN" altLang="en-US" sz="2400" dirty="0"/>
              <a:t>	</a:t>
            </a:r>
            <a:r>
              <a:rPr kumimoji="1" lang="en-US" altLang="zh-CN" sz="2400" dirty="0"/>
              <a:t>1. </a:t>
            </a:r>
            <a:r>
              <a:rPr kumimoji="1" lang="zh-CN" altLang="en-US" sz="2400" dirty="0"/>
              <a:t>增进学员</a:t>
            </a:r>
            <a:r>
              <a:rPr kumimoji="1" lang="zh-CN" altLang="en-US" sz="2400" dirty="0" smtClean="0"/>
              <a:t>之间相互了解和互动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	</a:t>
            </a:r>
            <a:r>
              <a:rPr kumimoji="1" lang="en-US" altLang="zh-CN" sz="2400" dirty="0"/>
              <a:t>2. </a:t>
            </a:r>
            <a:r>
              <a:rPr kumimoji="1" lang="zh-CN" altLang="en-US" sz="2400" dirty="0"/>
              <a:t>锻炼大家的协作</a:t>
            </a:r>
            <a:r>
              <a:rPr kumimoji="1" lang="zh-CN" altLang="en-US" sz="2400" dirty="0" smtClean="0"/>
              <a:t>能力和团队精神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	</a:t>
            </a:r>
            <a:r>
              <a:rPr kumimoji="1" lang="en-US" altLang="zh-CN" sz="2400" dirty="0"/>
              <a:t>3. </a:t>
            </a:r>
            <a:r>
              <a:rPr kumimoji="1" lang="zh-CN" altLang="en-US" sz="2400" dirty="0"/>
              <a:t>锻炼大家的编码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动手</a:t>
            </a:r>
            <a:r>
              <a:rPr kumimoji="1" lang="zh-CN" altLang="en-US" sz="2400" dirty="0" smtClean="0"/>
              <a:t>能力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扩展眼界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	</a:t>
            </a:r>
            <a:r>
              <a:rPr kumimoji="1" lang="en-US" altLang="zh-CN" sz="2400" dirty="0"/>
              <a:t>4. </a:t>
            </a:r>
            <a:r>
              <a:rPr kumimoji="1" lang="zh-CN" altLang="en-US" sz="2400" dirty="0" smtClean="0"/>
              <a:t>锻炼大家的表达能力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5. </a:t>
            </a:r>
            <a:r>
              <a:rPr kumimoji="1" lang="zh-CN" altLang="en-US" sz="2400" dirty="0" smtClean="0"/>
              <a:t>自我定位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07479"/>
            <a:ext cx="6840760" cy="644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034" y="605506"/>
            <a:ext cx="7969931" cy="5646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16" y="442358"/>
            <a:ext cx="9000988" cy="593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088" y="280721"/>
            <a:ext cx="7020272" cy="624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7702664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908720"/>
            <a:ext cx="7200801" cy="5141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4288"/>
            <a:ext cx="6840760" cy="5609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624" y="198884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加油吧同志们！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中期项目答辩流程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1844824"/>
            <a:ext cx="6696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、分小组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、选项目、提交项目文档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、写项目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、项目答辩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分小组 </a:t>
            </a:r>
            <a:r>
              <a:rPr lang="en-US" altLang="zh-CN" dirty="0"/>
              <a:t>VS </a:t>
            </a:r>
            <a:r>
              <a:rPr lang="zh-CN" altLang="en-US" dirty="0"/>
              <a:t>选项目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352928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zh-CN" altLang="en-US" sz="2000" dirty="0" smtClean="0"/>
              <a:t>	</a:t>
            </a:r>
            <a:r>
              <a:rPr kumimoji="1" lang="en-US" altLang="zh-CN" sz="2000" b="1" dirty="0" smtClean="0"/>
              <a:t>1. </a:t>
            </a:r>
            <a:r>
              <a:rPr kumimoji="1" lang="zh-CN" altLang="en-US" sz="2000" b="1" dirty="0" smtClean="0"/>
              <a:t>分小组选组长</a:t>
            </a:r>
            <a:endParaRPr kumimoji="1" lang="en-US" altLang="zh-CN" sz="2000" b="1" dirty="0" smtClean="0"/>
          </a:p>
          <a:p>
            <a:pPr lvl="2"/>
            <a:r>
              <a:rPr kumimoji="1" lang="en-US" altLang="zh-CN" sz="1600" dirty="0" smtClean="0"/>
              <a:t>1</a:t>
            </a:r>
            <a:r>
              <a:rPr kumimoji="1" lang="en-US" altLang="zh-CN" sz="2000" dirty="0"/>
              <a:t>. </a:t>
            </a:r>
            <a:r>
              <a:rPr kumimoji="1" lang="zh-CN" altLang="en-US" sz="2000" dirty="0"/>
              <a:t>分组时间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    脱产学习一月以后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讲完</a:t>
            </a:r>
            <a:r>
              <a:rPr kumimoji="1" lang="en-US" altLang="zh-CN" sz="2000" dirty="0"/>
              <a:t>MySQL</a:t>
            </a:r>
            <a:r>
              <a:rPr kumimoji="1" lang="zh-CN" altLang="en-US" sz="2000" dirty="0"/>
              <a:t>和网络编程之后，还没有学习多进程多线程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	 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2. </a:t>
            </a:r>
            <a:r>
              <a:rPr kumimoji="1" lang="zh-CN" altLang="en-US" sz="2000" dirty="0" smtClean="0"/>
              <a:t>分组要求  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1). </a:t>
            </a:r>
            <a:r>
              <a:rPr kumimoji="1" lang="zh-CN" altLang="en-US" sz="2000" dirty="0" smtClean="0"/>
              <a:t>自由组队（座位最好相邻或相近）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	   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2</a:t>
            </a:r>
            <a:r>
              <a:rPr kumimoji="1" lang="en-US" altLang="zh-CN" sz="2000" dirty="0"/>
              <a:t>). </a:t>
            </a:r>
            <a:r>
              <a:rPr kumimoji="1" lang="zh-CN" altLang="en-US" sz="2000" dirty="0"/>
              <a:t>每组人数</a:t>
            </a:r>
            <a:r>
              <a:rPr kumimoji="1" lang="en-US" altLang="zh-CN" sz="2000" dirty="0"/>
              <a:t>5-8</a:t>
            </a:r>
            <a:r>
              <a:rPr kumimoji="1" lang="zh-CN" altLang="en-US" sz="2000" dirty="0" smtClean="0"/>
              <a:t>人，避免</a:t>
            </a:r>
            <a:r>
              <a:rPr kumimoji="1" lang="zh-CN" altLang="en-US" sz="2000" dirty="0"/>
              <a:t>出现</a:t>
            </a:r>
            <a:r>
              <a:rPr kumimoji="1" lang="en-US" altLang="zh-CN" sz="2000" dirty="0"/>
              <a:t>1-2</a:t>
            </a:r>
            <a:r>
              <a:rPr kumimoji="1" lang="zh-CN" altLang="en-US" sz="2000" dirty="0"/>
              <a:t>人的团队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	  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/>
              <a:t>3). </a:t>
            </a:r>
            <a:r>
              <a:rPr kumimoji="1" lang="zh-CN" altLang="en-US" sz="2000" dirty="0"/>
              <a:t>项目老师对组长进行交流，了解组长的协调开发能力，通过了解判断该组长</a:t>
            </a:r>
            <a:r>
              <a:rPr kumimoji="1" lang="zh-CN" altLang="en-US" sz="2000" dirty="0" smtClean="0"/>
              <a:t>能否</a:t>
            </a:r>
            <a:r>
              <a:rPr kumimoji="1" lang="zh-CN" altLang="en-US" sz="2000" dirty="0"/>
              <a:t>带领</a:t>
            </a:r>
            <a:r>
              <a:rPr kumimoji="1" lang="zh-CN" altLang="en-US" sz="2000" dirty="0" smtClean="0"/>
              <a:t>团队</a:t>
            </a:r>
            <a:r>
              <a:rPr kumimoji="1" lang="zh-CN" altLang="en-US" sz="2000" dirty="0"/>
              <a:t>完成选择的</a:t>
            </a:r>
            <a:r>
              <a:rPr kumimoji="1" lang="zh-CN" altLang="en-US" sz="2000" dirty="0" smtClean="0"/>
              <a:t>任务</a:t>
            </a:r>
            <a:r>
              <a:rPr kumimoji="1" lang="zh-CN" altLang="en-US" sz="2000" dirty="0"/>
              <a:t>	  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4</a:t>
            </a:r>
            <a:r>
              <a:rPr kumimoji="1" lang="en-US" altLang="zh-CN" sz="2000" dirty="0"/>
              <a:t>). </a:t>
            </a:r>
            <a:r>
              <a:rPr kumimoji="1" lang="zh-CN" altLang="en-US" sz="2000" dirty="0"/>
              <a:t>确定小组</a:t>
            </a:r>
            <a:r>
              <a:rPr kumimoji="1" lang="zh-CN" altLang="en-US" sz="2000" dirty="0" smtClean="0"/>
              <a:t>名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和 口号</a:t>
            </a:r>
            <a:endParaRPr kumimoji="1" lang="zh-CN" altLang="en-US" sz="2000" dirty="0"/>
          </a:p>
          <a:p>
            <a:pPr lvl="1"/>
            <a:endParaRPr kumimoji="1" lang="en-US" altLang="zh-CN" sz="2000" dirty="0" smtClean="0"/>
          </a:p>
          <a:p>
            <a:pPr lvl="1"/>
            <a:r>
              <a:rPr kumimoji="1" lang="en-US" altLang="zh-CN" sz="2000" b="1" dirty="0" smtClean="0"/>
              <a:t>2. </a:t>
            </a:r>
            <a:r>
              <a:rPr kumimoji="1" lang="zh-CN" altLang="en-US" sz="2000" b="1" dirty="0" smtClean="0"/>
              <a:t>选项目</a:t>
            </a:r>
            <a:endParaRPr kumimoji="1" lang="en-US" altLang="zh-CN" sz="2000" b="1" dirty="0" smtClean="0"/>
          </a:p>
          <a:p>
            <a:pPr lvl="1"/>
            <a:r>
              <a:rPr kumimoji="1" lang="en-US" altLang="zh-CN" sz="2000" dirty="0" smtClean="0"/>
              <a:t>    </a:t>
            </a:r>
            <a:r>
              <a:rPr kumimoji="1" lang="en-US" altLang="zh-CN" sz="2000" dirty="0"/>
              <a:t>1. </a:t>
            </a:r>
            <a:r>
              <a:rPr kumimoji="1" lang="zh-CN" altLang="en-US" sz="2000" dirty="0"/>
              <a:t>各小组选项目时间</a:t>
            </a:r>
            <a:endParaRPr kumimoji="1" lang="en-US" altLang="zh-CN" sz="2000" dirty="0"/>
          </a:p>
          <a:p>
            <a:pPr lvl="2"/>
            <a:r>
              <a:rPr lang="en-US" altLang="zh-CN" sz="1600" dirty="0" smtClean="0"/>
              <a:t>    </a:t>
            </a:r>
            <a:r>
              <a:rPr kumimoji="1" lang="zh-CN" altLang="zh-CN" sz="2000" dirty="0"/>
              <a:t>分组后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天之内</a:t>
            </a:r>
            <a:r>
              <a:rPr kumimoji="1" lang="zh-CN" altLang="zh-CN" sz="2000" dirty="0"/>
              <a:t>选定</a:t>
            </a:r>
            <a:r>
              <a:rPr kumimoji="1" lang="zh-CN" altLang="en-US" sz="2000" dirty="0"/>
              <a:t>本组</a:t>
            </a:r>
            <a:r>
              <a:rPr kumimoji="1" lang="zh-CN" altLang="zh-CN" sz="2000" dirty="0"/>
              <a:t>项目（</a:t>
            </a:r>
            <a:r>
              <a:rPr kumimoji="1" lang="zh-CN" altLang="en-US" sz="2000" dirty="0"/>
              <a:t>多进程多线程结束，</a:t>
            </a:r>
            <a:r>
              <a:rPr kumimoji="1" lang="en-US" altLang="zh-CN" sz="2000" dirty="0"/>
              <a:t>MongoDB</a:t>
            </a:r>
            <a:r>
              <a:rPr kumimoji="1" lang="zh-CN" altLang="en-US" sz="2000" dirty="0"/>
              <a:t>开始之前，</a:t>
            </a:r>
            <a:r>
              <a:rPr kumimoji="1" lang="zh-CN" altLang="zh-CN" sz="2000" dirty="0"/>
              <a:t>提供部分项目做参考）</a:t>
            </a:r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1"/>
            <a:endParaRPr kumimoji="1"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提交项目 </a:t>
            </a:r>
            <a:r>
              <a:rPr lang="en-US" altLang="zh-CN" dirty="0"/>
              <a:t>VS </a:t>
            </a:r>
            <a:r>
              <a:rPr lang="zh-CN" altLang="en-US" dirty="0"/>
              <a:t>写项目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352928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kumimoji="1" lang="en-US" altLang="zh-CN" b="1" dirty="0"/>
              <a:t>1</a:t>
            </a:r>
            <a:r>
              <a:rPr kumimoji="1" lang="en-US" altLang="zh-CN" b="1" dirty="0" smtClean="0"/>
              <a:t>. </a:t>
            </a:r>
            <a:r>
              <a:rPr kumimoji="1" lang="zh-CN" altLang="en-US" b="1" dirty="0" smtClean="0"/>
              <a:t>各小组项目公布方式</a:t>
            </a:r>
            <a:endParaRPr kumimoji="1" lang="en-US" altLang="zh-CN" b="1" dirty="0" smtClean="0"/>
          </a:p>
          <a:p>
            <a:pPr marL="914400" lvl="2" indent="0">
              <a:buNone/>
            </a:pPr>
            <a:r>
              <a:rPr kumimoji="1" lang="zh-CN" altLang="en-US" dirty="0" smtClean="0"/>
              <a:t>    通过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天的资料</a:t>
            </a:r>
            <a:r>
              <a:rPr kumimoji="1" lang="zh-CN" altLang="en-US" dirty="0"/>
              <a:t>收集和思考，团队头脑风暴开会讨论确定项目功能</a:t>
            </a:r>
            <a:r>
              <a:rPr kumimoji="1" lang="zh-CN" altLang="en-US" dirty="0" smtClean="0"/>
              <a:t>，组长以文档</a:t>
            </a:r>
            <a:r>
              <a:rPr kumimoji="1" lang="zh-CN" altLang="en-US" dirty="0"/>
              <a:t>的方式汇报</a:t>
            </a:r>
            <a:r>
              <a:rPr kumimoji="1" lang="zh-CN" altLang="en-US" dirty="0" smtClean="0"/>
              <a:t>老师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sz="2400" dirty="0" smtClean="0"/>
          </a:p>
          <a:p>
            <a:pPr marL="457200" lvl="1" indent="0"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b="1" dirty="0"/>
              <a:t>2. </a:t>
            </a:r>
            <a:r>
              <a:rPr kumimoji="1" lang="zh-CN" altLang="en-US" sz="2400" b="1" dirty="0"/>
              <a:t>项目的设计及实现</a:t>
            </a:r>
            <a:endParaRPr kumimoji="1" lang="en-US" altLang="zh-CN" sz="2400" b="1" dirty="0"/>
          </a:p>
          <a:p>
            <a:pPr marL="457200" lvl="1" indent="0">
              <a:buNone/>
            </a:pPr>
            <a:r>
              <a:rPr kumimoji="1" lang="en-US" altLang="zh-CN" sz="2400" dirty="0"/>
              <a:t>	    1. </a:t>
            </a:r>
            <a:r>
              <a:rPr kumimoji="1" lang="zh-CN" altLang="en-US" sz="2400" dirty="0"/>
              <a:t>时间 </a:t>
            </a:r>
            <a:r>
              <a:rPr kumimoji="1" lang="en-US" altLang="zh-CN" sz="2400" dirty="0"/>
              <a:t>: 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周</a:t>
            </a:r>
            <a:endParaRPr kumimoji="1" lang="zh-CN" altLang="en-US" sz="2400" dirty="0"/>
          </a:p>
          <a:p>
            <a:pPr marL="457200" lvl="1" indent="0">
              <a:buNone/>
            </a:pPr>
            <a:r>
              <a:rPr kumimoji="1" lang="zh-CN" altLang="en-US" sz="2400" dirty="0"/>
              <a:t>	    </a:t>
            </a:r>
            <a:r>
              <a:rPr kumimoji="1" lang="en-US" altLang="zh-CN" sz="2400" dirty="0"/>
              <a:t>2. </a:t>
            </a:r>
            <a:r>
              <a:rPr kumimoji="1" lang="zh-CN" altLang="en-US" sz="2400" dirty="0"/>
              <a:t>具体的实现，数据结构的设计</a:t>
            </a:r>
            <a:endParaRPr kumimoji="1" lang="zh-CN" altLang="en-US" sz="2400" dirty="0"/>
          </a:p>
          <a:p>
            <a:pPr marL="457200" lvl="1" indent="0">
              <a:buNone/>
            </a:pPr>
            <a:r>
              <a:rPr kumimoji="1" lang="zh-CN" altLang="en-US" sz="2400" dirty="0"/>
              <a:t>	    </a:t>
            </a:r>
            <a:r>
              <a:rPr kumimoji="1" lang="en-US" altLang="zh-CN" sz="2400" dirty="0"/>
              <a:t>3. </a:t>
            </a:r>
            <a:r>
              <a:rPr kumimoji="1" lang="zh-CN" altLang="en-US" sz="2400" dirty="0"/>
              <a:t>可对设计过程中某些功能进行调整，组长向老师</a:t>
            </a:r>
            <a:r>
              <a:rPr kumimoji="1" lang="zh-CN" altLang="en-US" sz="2400" dirty="0" smtClean="0"/>
              <a:t>汇报各</a:t>
            </a:r>
            <a:r>
              <a:rPr kumimoji="1" lang="zh-CN" altLang="en-US" sz="2400" dirty="0"/>
              <a:t>成员任务的进展</a:t>
            </a:r>
            <a:endParaRPr kumimoji="1" lang="zh-CN" altLang="en-US" sz="2400" dirty="0"/>
          </a:p>
          <a:p>
            <a:pPr marL="457200" lvl="1" indent="0">
              <a:buNone/>
            </a:pPr>
            <a:r>
              <a:rPr kumimoji="1" lang="zh-CN" altLang="en-US" sz="2400" dirty="0"/>
              <a:t>	    </a:t>
            </a:r>
            <a:r>
              <a:rPr kumimoji="1" lang="en-US" altLang="zh-CN" sz="2400" dirty="0"/>
              <a:t>4. </a:t>
            </a:r>
            <a:r>
              <a:rPr kumimoji="1" lang="zh-CN" altLang="en-US" sz="2400" dirty="0"/>
              <a:t>具体的编码实现，调试测试</a:t>
            </a:r>
            <a:endParaRPr kumimoji="1" lang="zh-CN" altLang="en-US" sz="2400" dirty="0"/>
          </a:p>
          <a:p>
            <a:pPr marL="914400" lvl="2" indent="0">
              <a:buNone/>
            </a:pPr>
            <a:endParaRPr kumimoji="1" lang="en-US" altLang="zh-CN" sz="2000" dirty="0"/>
          </a:p>
          <a:p>
            <a:pPr marL="457200" lvl="1" indent="0">
              <a:buNone/>
            </a:pPr>
            <a:r>
              <a:rPr kumimoji="1" lang="en-US" altLang="zh-CN" sz="2400" b="1" dirty="0" smtClean="0"/>
              <a:t>     3. </a:t>
            </a:r>
            <a:r>
              <a:rPr kumimoji="1" lang="zh-CN" altLang="en-US" sz="2400" b="1" dirty="0"/>
              <a:t>项目交付日期（</a:t>
            </a:r>
            <a:r>
              <a:rPr kumimoji="1" lang="en-US" altLang="zh-CN" sz="2400" b="1" dirty="0"/>
              <a:t> Django</a:t>
            </a:r>
            <a:r>
              <a:rPr kumimoji="1" lang="zh-CN" altLang="en-US" sz="2400" b="1" dirty="0" smtClean="0"/>
              <a:t>框架上课之前）</a:t>
            </a:r>
            <a:endParaRPr kumimoji="1" lang="en-US" altLang="zh-CN" sz="2400" b="1" dirty="0"/>
          </a:p>
          <a:p>
            <a:pPr marL="914400" lvl="2" indent="0">
              <a:buNone/>
            </a:pPr>
            <a:endParaRPr kumimoji="1"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准备</a:t>
            </a:r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352928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sz="2400" dirty="0"/>
              <a:t>1. </a:t>
            </a:r>
            <a:r>
              <a:rPr kumimoji="1" lang="zh-CN" altLang="en-US" sz="2400" dirty="0"/>
              <a:t>准备答辩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1</a:t>
            </a:r>
            <a:r>
              <a:rPr kumimoji="1" lang="en-US" altLang="zh-CN" sz="2000" dirty="0"/>
              <a:t>. </a:t>
            </a:r>
            <a:r>
              <a:rPr kumimoji="1" lang="zh-CN" altLang="en-US" sz="2000" dirty="0" smtClean="0"/>
              <a:t>时间 </a:t>
            </a:r>
            <a:r>
              <a:rPr kumimoji="1" lang="en-US" altLang="zh-CN" sz="2000" dirty="0" smtClean="0"/>
              <a:t>: </a:t>
            </a:r>
            <a:r>
              <a:rPr kumimoji="1" lang="zh-CN" altLang="en-US" sz="2000" dirty="0" smtClean="0"/>
              <a:t>一</a:t>
            </a:r>
            <a:r>
              <a:rPr kumimoji="1" lang="zh-CN" altLang="en-US" sz="2000" dirty="0"/>
              <a:t>个周末的</a:t>
            </a:r>
            <a:r>
              <a:rPr kumimoji="1" lang="zh-CN" altLang="en-US" sz="2000" dirty="0" smtClean="0"/>
              <a:t>时间</a:t>
            </a:r>
            <a:endParaRPr kumimoji="1" lang="en-US" altLang="zh-CN" sz="2000" dirty="0" smtClean="0"/>
          </a:p>
          <a:p>
            <a:pPr marL="457200" lvl="1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2</a:t>
            </a:r>
            <a:r>
              <a:rPr kumimoji="1" lang="en-US" altLang="zh-CN" sz="2000" dirty="0"/>
              <a:t>. </a:t>
            </a:r>
            <a:r>
              <a:rPr kumimoji="1" lang="zh-CN" altLang="en-US" sz="2000" dirty="0"/>
              <a:t>根据答辩的流程设计</a:t>
            </a:r>
            <a:r>
              <a:rPr kumimoji="1" lang="en-US" altLang="zh-CN" sz="2000" dirty="0"/>
              <a:t>PPT</a:t>
            </a:r>
            <a:r>
              <a:rPr kumimoji="1" lang="zh-CN" altLang="en-US" sz="2000" dirty="0"/>
              <a:t>，流程如下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marL="457200" lvl="1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  </a:t>
            </a:r>
            <a:r>
              <a:rPr kumimoji="1" lang="zh-CN" altLang="en-US" sz="2000" dirty="0" smtClean="0"/>
              <a:t>团队</a:t>
            </a:r>
            <a:r>
              <a:rPr kumimoji="1" lang="zh-CN" altLang="en-US" sz="2000" dirty="0"/>
              <a:t>介绍 </a:t>
            </a:r>
            <a:r>
              <a:rPr kumimoji="1" lang="en-US" altLang="zh-CN" sz="2000" dirty="0"/>
              <a:t>--&gt;  </a:t>
            </a:r>
            <a:r>
              <a:rPr kumimoji="1" lang="zh-CN" altLang="en-US" sz="2000" dirty="0"/>
              <a:t>项目介绍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包括演示</a:t>
            </a:r>
            <a:r>
              <a:rPr kumimoji="1" lang="en-US" altLang="zh-CN" sz="2000" dirty="0"/>
              <a:t>) --&gt;</a:t>
            </a:r>
            <a:r>
              <a:rPr kumimoji="1" lang="zh-CN" altLang="en-US" sz="2000" dirty="0"/>
              <a:t>设计实现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原理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介绍，分工协作介绍 </a:t>
            </a:r>
            <a:r>
              <a:rPr kumimoji="1" lang="en-US" altLang="zh-CN" sz="2000" dirty="0"/>
              <a:t>--&gt; </a:t>
            </a:r>
            <a:r>
              <a:rPr kumimoji="1" lang="zh-CN" altLang="en-US" sz="2000" dirty="0"/>
              <a:t>成员介绍各自模块 </a:t>
            </a:r>
            <a:r>
              <a:rPr kumimoji="1" lang="en-US" altLang="zh-CN" sz="2000" dirty="0"/>
              <a:t>--&gt;</a:t>
            </a:r>
            <a:r>
              <a:rPr kumimoji="1" lang="zh-CN" altLang="en-US" sz="2000" dirty="0"/>
              <a:t>总结</a:t>
            </a:r>
            <a:endParaRPr kumimoji="1" lang="zh-CN" altLang="en-US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352928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kumimoji="1" lang="en-US" altLang="zh-CN" sz="2000" dirty="0" smtClean="0"/>
              <a:t>-     </a:t>
            </a:r>
            <a:r>
              <a:rPr kumimoji="1" lang="en-US" altLang="zh-CN" sz="1800" dirty="0" smtClean="0"/>
              <a:t>1</a:t>
            </a:r>
            <a:r>
              <a:rPr kumimoji="1" lang="en-US" altLang="zh-CN" sz="1800" dirty="0"/>
              <a:t>. </a:t>
            </a:r>
            <a:r>
              <a:rPr kumimoji="1" lang="zh-CN" altLang="en-US" sz="1800" dirty="0"/>
              <a:t>时间</a:t>
            </a:r>
            <a:r>
              <a:rPr kumimoji="1" lang="en-US" altLang="zh-CN" sz="1800" dirty="0" smtClean="0"/>
              <a:t>:</a:t>
            </a:r>
            <a:r>
              <a:rPr kumimoji="1" lang="en-US" altLang="zh-CN" sz="1800" dirty="0"/>
              <a:t> </a:t>
            </a:r>
            <a:r>
              <a:rPr kumimoji="1" lang="zh-CN" altLang="en-US" sz="1800" dirty="0" smtClean="0"/>
              <a:t>课程第三阶段</a:t>
            </a:r>
            <a:r>
              <a:rPr kumimoji="1" lang="en-US" altLang="zh-CN" sz="1800" dirty="0" smtClean="0"/>
              <a:t>Django</a:t>
            </a:r>
            <a:r>
              <a:rPr kumimoji="1" lang="zh-CN" altLang="en-US" sz="1800" dirty="0" smtClean="0"/>
              <a:t>授课中的第二个周末</a:t>
            </a:r>
            <a:endParaRPr kumimoji="1" lang="zh-CN" altLang="en-US" sz="1800" dirty="0"/>
          </a:p>
          <a:p>
            <a:pPr marL="457200" lvl="1" indent="0">
              <a:buNone/>
            </a:pPr>
            <a:endParaRPr kumimoji="1" lang="zh-CN" altLang="en-US" sz="1800" dirty="0"/>
          </a:p>
          <a:p>
            <a:pPr lvl="1"/>
            <a:r>
              <a:rPr kumimoji="1" lang="zh-CN" altLang="en-US" sz="1800" dirty="0"/>
              <a:t>	</a:t>
            </a:r>
            <a:r>
              <a:rPr kumimoji="1" lang="en-US" altLang="zh-CN" sz="1800" dirty="0"/>
              <a:t>2. </a:t>
            </a:r>
            <a:r>
              <a:rPr kumimoji="1" lang="zh-CN" altLang="en-US" sz="1800" dirty="0"/>
              <a:t>答辩评委</a:t>
            </a:r>
            <a:r>
              <a:rPr kumimoji="1" lang="zh-CN" altLang="en-US" sz="1800" dirty="0" smtClean="0"/>
              <a:t>介绍（老师、班主任、企业合作、项目经理</a:t>
            </a:r>
            <a:r>
              <a:rPr kumimoji="1" lang="en-US" altLang="zh-CN" sz="1800" dirty="0" smtClean="0"/>
              <a:t>… …</a:t>
            </a:r>
            <a:r>
              <a:rPr kumimoji="1" lang="zh-CN" altLang="en-US" sz="1800" dirty="0" smtClean="0"/>
              <a:t>） 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/>
              <a:t>	3. </a:t>
            </a:r>
            <a:r>
              <a:rPr kumimoji="1" lang="zh-CN" altLang="en-US" sz="1800" dirty="0"/>
              <a:t>评分规则，答辩方式介绍，分组情况介绍，分组答辩开始</a:t>
            </a:r>
            <a:r>
              <a:rPr kumimoji="1" lang="en-US" altLang="zh-CN" sz="1800" dirty="0"/>
              <a:t>....... </a:t>
            </a:r>
            <a:r>
              <a:rPr kumimoji="1" lang="zh-CN" altLang="en-US" sz="1800" dirty="0"/>
              <a:t>（每个组按下顺序循环进行）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   1). </a:t>
            </a:r>
            <a:r>
              <a:rPr kumimoji="1" lang="zh-CN" altLang="en-US" sz="1800" dirty="0"/>
              <a:t>团队介绍 （口号，梦想，兴趣爱好，成员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包括特长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介绍）  </a:t>
            </a:r>
            <a:r>
              <a:rPr kumimoji="1" lang="en-US" altLang="zh-CN" sz="1800" dirty="0"/>
              <a:t>[</a:t>
            </a:r>
            <a:r>
              <a:rPr kumimoji="1" lang="zh-CN" altLang="en-US" sz="1800" dirty="0"/>
              <a:t>组长</a:t>
            </a:r>
            <a:r>
              <a:rPr kumimoji="1" lang="en-US" altLang="zh-CN" sz="1800" dirty="0"/>
              <a:t>]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   2). </a:t>
            </a:r>
            <a:r>
              <a:rPr kumimoji="1" lang="zh-CN" altLang="en-US" sz="1800" dirty="0"/>
              <a:t>项目介绍</a:t>
            </a:r>
            <a:endParaRPr kumimoji="1" lang="zh-CN" altLang="en-US" sz="1800" dirty="0"/>
          </a:p>
          <a:p>
            <a:pPr lvl="1"/>
            <a:r>
              <a:rPr kumimoji="1" lang="zh-CN" altLang="en-US" sz="1800" dirty="0"/>
              <a:t>	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2.1 </a:t>
            </a:r>
            <a:r>
              <a:rPr kumimoji="1" lang="zh-CN" altLang="en-US" sz="1800" dirty="0"/>
              <a:t>总体功能介绍，设计思路，项目演示。</a:t>
            </a:r>
            <a:r>
              <a:rPr kumimoji="1" lang="en-US" altLang="zh-CN" sz="1800" dirty="0"/>
              <a:t>[</a:t>
            </a:r>
            <a:r>
              <a:rPr kumimoji="1" lang="zh-CN" altLang="en-US" sz="1800" dirty="0"/>
              <a:t>组长或者其委派的成员</a:t>
            </a:r>
            <a:r>
              <a:rPr kumimoji="1" lang="en-US" altLang="zh-CN" sz="1800" dirty="0"/>
              <a:t>]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       2.2 </a:t>
            </a:r>
            <a:r>
              <a:rPr kumimoji="1" lang="zh-CN" altLang="en-US" sz="1800" dirty="0"/>
              <a:t>分功能模块实现介绍，以及成员的分工介绍。</a:t>
            </a:r>
            <a:r>
              <a:rPr kumimoji="1" lang="en-US" altLang="zh-CN" sz="1800" dirty="0"/>
              <a:t>[</a:t>
            </a:r>
            <a:r>
              <a:rPr kumimoji="1" lang="zh-CN" altLang="en-US" sz="1800" dirty="0"/>
              <a:t>组长或者其委派的成员</a:t>
            </a:r>
            <a:r>
              <a:rPr kumimoji="1" lang="en-US" altLang="zh-CN" sz="1800" dirty="0"/>
              <a:t>]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       2.3 </a:t>
            </a:r>
            <a:r>
              <a:rPr kumimoji="1" lang="zh-CN" altLang="en-US" sz="1800" dirty="0"/>
              <a:t>成员介绍各自功能实现及代码展示</a:t>
            </a:r>
            <a:r>
              <a:rPr kumimoji="1" lang="en-US" altLang="zh-CN" sz="1800" dirty="0"/>
              <a:t>[</a:t>
            </a:r>
            <a:r>
              <a:rPr kumimoji="1" lang="zh-CN" altLang="en-US" sz="1800" dirty="0"/>
              <a:t>成员</a:t>
            </a:r>
            <a:r>
              <a:rPr kumimoji="1" lang="en-US" altLang="zh-CN" sz="1800" dirty="0"/>
              <a:t>]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       2.4 </a:t>
            </a:r>
            <a:r>
              <a:rPr kumimoji="1" lang="zh-CN" altLang="en-US" sz="1800" dirty="0"/>
              <a:t>项目总结</a:t>
            </a:r>
            <a:r>
              <a:rPr kumimoji="1" lang="en-US" altLang="zh-CN" sz="1800" dirty="0"/>
              <a:t>[</a:t>
            </a:r>
            <a:r>
              <a:rPr kumimoji="1" lang="zh-CN" altLang="en-US" sz="1800" dirty="0"/>
              <a:t>组长或者其委派的成员</a:t>
            </a:r>
            <a:r>
              <a:rPr kumimoji="1" lang="en-US" altLang="zh-CN" sz="1800" dirty="0"/>
              <a:t>]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    3).  </a:t>
            </a:r>
            <a:r>
              <a:rPr kumimoji="1" lang="zh-CN" altLang="en-US" sz="1800" dirty="0"/>
              <a:t>评委</a:t>
            </a:r>
            <a:r>
              <a:rPr kumimoji="1" lang="zh-CN" altLang="en-US" sz="1800" dirty="0" smtClean="0"/>
              <a:t>提问、点评、打分环节</a:t>
            </a:r>
            <a:endParaRPr kumimoji="1" lang="zh-CN" altLang="en-US" sz="1800" dirty="0"/>
          </a:p>
          <a:p>
            <a:pPr lvl="1"/>
            <a:r>
              <a:rPr kumimoji="1" lang="zh-CN" altLang="en-US" sz="1800" dirty="0"/>
              <a:t>	</a:t>
            </a:r>
            <a:r>
              <a:rPr kumimoji="1" lang="en-US" altLang="zh-CN" sz="1800" dirty="0"/>
              <a:t>4. </a:t>
            </a:r>
            <a:r>
              <a:rPr kumimoji="1" lang="zh-CN" altLang="en-US" sz="1800" dirty="0"/>
              <a:t>名次公布，</a:t>
            </a:r>
            <a:r>
              <a:rPr kumimoji="1" lang="zh-CN" altLang="en-US" sz="1800" dirty="0" smtClean="0"/>
              <a:t>颁奖</a:t>
            </a:r>
            <a:endParaRPr kumimoji="1" lang="zh-CN" altLang="en-US" sz="1800" dirty="0"/>
          </a:p>
          <a:p>
            <a:pPr lvl="1"/>
            <a:r>
              <a:rPr kumimoji="1" lang="zh-CN" altLang="en-US" sz="1800" dirty="0"/>
              <a:t>	</a:t>
            </a:r>
            <a:r>
              <a:rPr kumimoji="1" lang="en-US" altLang="zh-CN" sz="1800" dirty="0"/>
              <a:t>5. </a:t>
            </a:r>
            <a:r>
              <a:rPr kumimoji="1" lang="zh-CN" altLang="en-US" sz="1800" dirty="0"/>
              <a:t>活动总结</a:t>
            </a:r>
            <a:endParaRPr kumimoji="1" lang="zh-CN" altLang="en-US" sz="1800" dirty="0"/>
          </a:p>
          <a:p>
            <a:pPr marL="457200" lvl="1" indent="0">
              <a:buNone/>
            </a:pPr>
            <a:endParaRPr kumimoji="1" lang="zh-CN" altLang="en-US" sz="1800" dirty="0"/>
          </a:p>
          <a:p>
            <a:pPr marL="457200" lvl="1" indent="0">
              <a:buNone/>
            </a:pPr>
            <a:endParaRPr kumimoji="1"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352928" cy="35004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sz="3200" b="1" dirty="0" smtClean="0"/>
              <a:t>评分选项</a:t>
            </a:r>
            <a:endParaRPr kumimoji="1" lang="en-US" altLang="zh-CN" sz="3200" b="1" dirty="0" smtClean="0"/>
          </a:p>
          <a:p>
            <a:pPr marL="457200" lvl="1" indent="0">
              <a:buNone/>
            </a:pPr>
            <a:endParaRPr kumimoji="1"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项目功能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团队协作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表达</a:t>
            </a:r>
            <a:r>
              <a:rPr kumimoji="1" lang="zh-CN" altLang="en-US" dirty="0"/>
              <a:t>能力（小组成员答辩不</a:t>
            </a:r>
            <a:r>
              <a:rPr kumimoji="1" lang="zh-CN" altLang="en-US" dirty="0" smtClean="0"/>
              <a:t>超过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分钟）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创新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答辩应变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 smtClean="0"/>
              <a:t>PPT</a:t>
            </a:r>
            <a:r>
              <a:rPr kumimoji="1" lang="en-US" altLang="zh-CN" dirty="0"/>
              <a:t>/</a:t>
            </a:r>
            <a:r>
              <a:rPr kumimoji="1" lang="zh-CN" altLang="en-US" dirty="0"/>
              <a:t>代码</a:t>
            </a:r>
            <a:r>
              <a:rPr kumimoji="1" lang="zh-CN" altLang="en-US" dirty="0" smtClean="0"/>
              <a:t>风格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答辩项目选题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演示</Application>
  <PresentationFormat>全屏显示(4:3)</PresentationFormat>
  <Paragraphs>116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AID1804 全国中期项目答辩</vt:lpstr>
      <vt:lpstr> 中期项目答辩的意义</vt:lpstr>
      <vt:lpstr> 中期项目答辩流程</vt:lpstr>
      <vt:lpstr>分小组 VS 选项目</vt:lpstr>
      <vt:lpstr>提交项目 VS 写项目</vt:lpstr>
      <vt:lpstr>准备答辩</vt:lpstr>
      <vt:lpstr>项目答辩</vt:lpstr>
      <vt:lpstr>评分标准</vt:lpstr>
      <vt:lpstr>答辩项目选题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JAVA面向对象02</dc:title>
  <dc:creator>work</dc:creator>
  <cp:lastModifiedBy>dao</cp:lastModifiedBy>
  <cp:revision>2509</cp:revision>
  <dcterms:created xsi:type="dcterms:W3CDTF">2018-07-16T09:43:39Z</dcterms:created>
  <dcterms:modified xsi:type="dcterms:W3CDTF">2018-07-16T09:44:11Z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