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  <p:sldId id="258" r:id="rId5"/>
    <p:sldId id="263" r:id="rId6"/>
    <p:sldId id="264" r:id="rId7"/>
    <p:sldId id="265" r:id="rId8"/>
    <p:sldId id="260" r:id="rId9"/>
    <p:sldId id="272" r:id="rId10"/>
    <p:sldId id="273" r:id="rId11"/>
    <p:sldId id="261" r:id="rId12"/>
    <p:sldId id="266" r:id="rId13"/>
    <p:sldId id="267" r:id="rId14"/>
    <p:sldId id="274" r:id="rId15"/>
    <p:sldId id="268" r:id="rId16"/>
    <p:sldId id="262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Android </a:t>
            </a:r>
            <a:r>
              <a:rPr lang="zh-CN" altLang="en-US"/>
              <a:t>平台基于</a:t>
            </a:r>
            <a:r>
              <a:rPr lang="en-US" altLang="zh-CN"/>
              <a:t>OpenGL</a:t>
            </a:r>
            <a:r>
              <a:rPr lang="zh-CN" altLang="en-US"/>
              <a:t>的图形渲染与实现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542280" y="3602355"/>
            <a:ext cx="5125720" cy="1630045"/>
          </a:xfrm>
        </p:spPr>
        <p:txBody>
          <a:bodyPr>
            <a:normAutofit/>
          </a:bodyPr>
          <a:p>
            <a:r>
              <a:rPr lang="zh-CN" altLang="zh-CN"/>
              <a:t>计算机科学与技术学院</a:t>
            </a:r>
            <a:endParaRPr lang="zh-CN" altLang="zh-CN"/>
          </a:p>
          <a:p>
            <a:r>
              <a:rPr lang="zh-CN" altLang="zh-CN"/>
              <a:t>李志启</a:t>
            </a:r>
            <a:endParaRPr lang="zh-CN" altLang="zh-CN"/>
          </a:p>
          <a:p>
            <a:r>
              <a:rPr lang="zh-CN" altLang="zh-CN"/>
              <a:t>指导老师：朱允刚</a:t>
            </a:r>
            <a:endParaRPr lang="zh-CN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553720" y="433705"/>
            <a:ext cx="68326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球体数学模型</a:t>
            </a:r>
            <a:endParaRPr lang="zh-CN" altLang="en-US" sz="2400" b="1"/>
          </a:p>
        </p:txBody>
      </p:sp>
      <p:pic>
        <p:nvPicPr>
          <p:cNvPr id="47" name="图片 47" descr="QQ截图201605180623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46465" y="1000760"/>
            <a:ext cx="2278380" cy="25336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048385" y="1074420"/>
            <a:ext cx="5506720" cy="1191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在球面上经纬方向被等角度分割为</a:t>
            </a:r>
            <a:r>
              <a:rPr lang="en-US" altLang="zh-CN"/>
              <a:t>36</a:t>
            </a:r>
            <a:r>
              <a:rPr lang="zh-CN" altLang="en-US"/>
              <a:t>份，球面被分割为</a:t>
            </a:r>
            <a:r>
              <a:rPr lang="en-US" altLang="zh-CN"/>
              <a:t>36*36 </a:t>
            </a:r>
            <a:r>
              <a:rPr lang="zh-CN" altLang="en-US"/>
              <a:t>个碎片，以此拟合曲面。然后通过三角数学计算，获取每个小面的四个顶点，然后加入顶点索引数组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410" y="2329815"/>
            <a:ext cx="6340475" cy="387921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553720" y="433705"/>
            <a:ext cx="68326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纹理分割</a:t>
            </a:r>
            <a:endParaRPr lang="zh-CN" altLang="en-US" sz="2400" b="1"/>
          </a:p>
        </p:txBody>
      </p:sp>
      <p:pic>
        <p:nvPicPr>
          <p:cNvPr id="12" name="图片 12" descr="QQ截图201605180623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98168" y="1040448"/>
            <a:ext cx="2369185" cy="236537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44855" y="1056640"/>
            <a:ext cx="6313170" cy="6426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对平面图形进行对等距离分割，同球体构建一样，在纹理</a:t>
            </a:r>
            <a:r>
              <a:rPr lang="en-US" altLang="zh-CN"/>
              <a:t>S,T</a:t>
            </a:r>
            <a:r>
              <a:rPr lang="zh-CN" altLang="en-US"/>
              <a:t>方向分割为</a:t>
            </a:r>
            <a:r>
              <a:rPr lang="en-US" altLang="zh-CN"/>
              <a:t>36</a:t>
            </a:r>
            <a:r>
              <a:rPr lang="zh-CN" altLang="en-US"/>
              <a:t>份，共分为 </a:t>
            </a:r>
            <a:r>
              <a:rPr lang="en-US" altLang="zh-CN"/>
              <a:t>36*36</a:t>
            </a:r>
            <a:r>
              <a:rPr lang="zh-CN" altLang="en-US"/>
              <a:t>分矩形，然后加入纹理数组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690" y="1898650"/>
            <a:ext cx="4069715" cy="195072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901065" y="4282440"/>
            <a:ext cx="6174105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将分割的纹理碎片贴在球体上相应的球面碎片上，由于球面碎片不是矩形，在碎片贴图的过程中，要进行有必要的线性拉伸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553720" y="433705"/>
            <a:ext cx="68326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交互设计</a:t>
            </a:r>
            <a:endParaRPr lang="zh-CN" altLang="en-US" sz="2400" b="1"/>
          </a:p>
        </p:txBody>
      </p:sp>
      <p:sp>
        <p:nvSpPr>
          <p:cNvPr id="2" name="文本框 1"/>
          <p:cNvSpPr txBox="1"/>
          <p:nvPr/>
        </p:nvSpPr>
        <p:spPr>
          <a:xfrm>
            <a:off x="796925" y="1160780"/>
            <a:ext cx="8559165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charset="0"/>
              <a:buChar char="Ø"/>
            </a:pPr>
            <a:r>
              <a:rPr lang="zh-CN" altLang="en-US"/>
              <a:t>旋转</a:t>
            </a:r>
            <a:endParaRPr lang="zh-CN" altLang="en-US"/>
          </a:p>
          <a:p>
            <a:pPr marL="285750" indent="-285750">
              <a:buFont typeface="Wingdings" charset="0"/>
              <a:buChar char="Ø"/>
            </a:pPr>
            <a:r>
              <a:rPr lang="zh-CN" altLang="en-US"/>
              <a:t>缩放</a:t>
            </a:r>
            <a:endParaRPr lang="zh-CN" altLang="en-US"/>
          </a:p>
          <a:p>
            <a:pPr marL="285750" indent="-285750">
              <a:buFont typeface="Wingdings" charset="0"/>
              <a:buChar char="Ø"/>
            </a:pPr>
            <a:r>
              <a:rPr lang="zh-CN" altLang="en-US"/>
              <a:t>图片切换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1438910" y="2375535"/>
            <a:ext cx="2870200" cy="988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个性化交互事件捕捉</a:t>
            </a:r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8260080" y="3160395"/>
            <a:ext cx="2870200" cy="988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处理事件触发后的效果</a:t>
            </a:r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589280" y="4317365"/>
            <a:ext cx="2037715" cy="7975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屏幕触摸事件</a:t>
            </a:r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3221990" y="4314825"/>
            <a:ext cx="2037715" cy="7975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按钮点击事件</a:t>
            </a:r>
            <a:endParaRPr lang="zh-CN" altLang="en-US"/>
          </a:p>
        </p:txBody>
      </p:sp>
      <p:cxnSp>
        <p:nvCxnSpPr>
          <p:cNvPr id="8" name="直接箭头连接符 7"/>
          <p:cNvCxnSpPr>
            <a:stCxn id="3" idx="2"/>
          </p:cNvCxnSpPr>
          <p:nvPr/>
        </p:nvCxnSpPr>
        <p:spPr>
          <a:xfrm>
            <a:off x="2874010" y="3364230"/>
            <a:ext cx="1088390" cy="9182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3" idx="2"/>
          </p:cNvCxnSpPr>
          <p:nvPr/>
        </p:nvCxnSpPr>
        <p:spPr>
          <a:xfrm flipH="1">
            <a:off x="1828800" y="3364230"/>
            <a:ext cx="1045210" cy="9010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燕尾形箭头 9"/>
          <p:cNvSpPr/>
          <p:nvPr/>
        </p:nvSpPr>
        <p:spPr>
          <a:xfrm>
            <a:off x="5262880" y="3459480"/>
            <a:ext cx="2350135" cy="50292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文本框 10"/>
          <p:cNvSpPr txBox="1"/>
          <p:nvPr/>
        </p:nvSpPr>
        <p:spPr>
          <a:xfrm>
            <a:off x="553720" y="433705"/>
            <a:ext cx="68326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交互设计</a:t>
            </a:r>
            <a:endParaRPr lang="zh-CN" altLang="en-US" sz="2400" b="1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0635" y="1327150"/>
            <a:ext cx="5616575" cy="84582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490" y="2644775"/>
            <a:ext cx="4496435" cy="116586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146810" y="984250"/>
            <a:ext cx="343344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charset="0"/>
              <a:buChar char="Ø"/>
            </a:pPr>
            <a:r>
              <a:rPr lang="zh-CN" altLang="en-US"/>
              <a:t>拖拽旋转处理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134110" y="2295525"/>
            <a:ext cx="343344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charset="0"/>
              <a:buChar char="Ø"/>
            </a:pPr>
            <a:r>
              <a:rPr lang="zh-CN" altLang="en-US"/>
              <a:t>缩放处理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153160" y="3931920"/>
            <a:ext cx="343344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charset="0"/>
              <a:buChar char="Ø"/>
            </a:pPr>
            <a:r>
              <a:rPr lang="zh-CN" altLang="en-US"/>
              <a:t>双点击事件处理</a:t>
            </a:r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915" y="4264660"/>
            <a:ext cx="5936615" cy="208026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553720" y="433705"/>
            <a:ext cx="68326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总结</a:t>
            </a:r>
            <a:endParaRPr lang="zh-CN" altLang="en-US" sz="2400" b="1"/>
          </a:p>
        </p:txBody>
      </p:sp>
      <p:sp>
        <p:nvSpPr>
          <p:cNvPr id="2" name="文本框 1"/>
          <p:cNvSpPr txBox="1"/>
          <p:nvPr/>
        </p:nvSpPr>
        <p:spPr>
          <a:xfrm>
            <a:off x="709930" y="1121410"/>
            <a:ext cx="10719435" cy="47574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 </a:t>
            </a:r>
            <a:r>
              <a:rPr lang="zh-CN" altLang="en-US"/>
              <a:t>OpenGL说到底是一种图形库，运用它首先要熟悉其基本的API，了解基本的概念与编程流程。像这种利用底层api 的开发，运用合适的算法去组织数据非常重要，本文在第三章构建3D 球形的时候，有很多种算法可以选择，除了本文使用的经纬分割法，可以将球体绘制成足球那样五边星、六边星交替的。但是考虑到在平面绘制和纹理贴图的过程中，总是以三角形的形式来操作，矩形仅仅是两个三角形的结合。若使用足球分割法， 分割成的五边形、六边形该如何去绘制和贴图，这无疑中增加了问题的复杂性，所以经纬分割法是最合适的算法。	我们还要思考如何去分析问题：在屏幕上如何展现全景视图。人眼在观察事物的时候，所接收的画面其实也是一个局限的平面投影，那为什么人眼看世界会觉得是一个全视图呢？是因为人的眼睛是在动的，脑袋在动，眼球也在动。当人旋转一圈看到的每一帧在脑袋里合成的自然就是全景图了。了解的这个基本规律后我们自然就想三维世界的球体，在球体中每一小块显示一个画面，当球体转动时，就可以显示不同的画面了。在全景平面图的拍摄中，转动照相机，使其视角成为一个球体。每个角度拍摄一张照片，最后合成，就成为了一张全景图，然后现实在球体上面。通过这样的变换我们就模拟了现实场景， 达到了相应的效果。</a:t>
            </a:r>
            <a:endParaRPr lang="zh-CN" altLang="en-US"/>
          </a:p>
          <a:p>
            <a:r>
              <a:rPr lang="zh-CN" altLang="en-US"/>
              <a:t>        通过的上述的分析，我们也可以推演到其他场景。例如我们只想要一个可以左右转动，不要上下转动的全景视图，这时可以将图片绘制在圆柱体上就实现了效果。</a:t>
            </a:r>
            <a:endParaRPr lang="zh-CN" altLang="en-US"/>
          </a:p>
          <a:p>
            <a:r>
              <a:rPr lang="zh-CN" altLang="en-US"/>
              <a:t>        OpenGL开发让人有良好的视觉体验效果，应用非常广泛。本文从理论介绍，到问题分析，再到实践编程、架构设计与优化，最后较好的完成了课题研究之初所设定的目标。并增加了理论知识，积累了实践经验。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893185" y="2611755"/>
            <a:ext cx="469773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5400" b="1"/>
              <a:t>谢谢！</a:t>
            </a:r>
            <a:endParaRPr lang="zh-CN" altLang="en-US" sz="54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553720" y="433705"/>
            <a:ext cx="68326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研究目的及意义</a:t>
            </a:r>
            <a:endParaRPr lang="zh-CN" altLang="en-US" sz="2400" b="1"/>
          </a:p>
        </p:txBody>
      </p:sp>
      <p:sp>
        <p:nvSpPr>
          <p:cNvPr id="6" name="文本框 5"/>
          <p:cNvSpPr txBox="1"/>
          <p:nvPr/>
        </p:nvSpPr>
        <p:spPr>
          <a:xfrm>
            <a:off x="1258570" y="1111250"/>
            <a:ext cx="7145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Android</a:t>
            </a:r>
            <a:r>
              <a:rPr lang="zh-CN" altLang="en-US"/>
              <a:t>和</a:t>
            </a:r>
            <a:r>
              <a:rPr lang="en-US" altLang="zh-CN"/>
              <a:t>OpenGL </a:t>
            </a:r>
            <a:r>
              <a:rPr lang="zh-CN" altLang="en-US"/>
              <a:t>均为开源项目，应用非常广泛，有前景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1374775" y="1762760"/>
            <a:ext cx="7538085" cy="2014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charset="0"/>
              <a:buChar char="Ø"/>
            </a:pPr>
            <a:r>
              <a:rPr lang="en-US" altLang="zh-CN"/>
              <a:t>android</a:t>
            </a:r>
            <a:r>
              <a:rPr lang="zh-CN" altLang="en-US"/>
              <a:t>智能化终端</a:t>
            </a:r>
            <a:endParaRPr lang="zh-CN" altLang="en-US"/>
          </a:p>
          <a:p>
            <a:pPr marL="285750" indent="-285750">
              <a:buFont typeface="Wingdings" charset="0"/>
              <a:buChar char="Ø"/>
            </a:pPr>
            <a:r>
              <a:rPr lang="zh-CN" altLang="en-US">
                <a:sym typeface="+mn-ea"/>
              </a:rPr>
              <a:t>图形化交互界面，提升用户体验</a:t>
            </a:r>
            <a:endParaRPr lang="zh-CN" altLang="en-US">
              <a:sym typeface="+mn-ea"/>
            </a:endParaRPr>
          </a:p>
          <a:p>
            <a:pPr marL="285750" indent="-285750">
              <a:buFont typeface="Wingdings" charset="0"/>
              <a:buChar char="Ø"/>
            </a:pPr>
            <a:r>
              <a:rPr lang="zh-CN" altLang="en-US">
                <a:sym typeface="+mn-ea"/>
              </a:rPr>
              <a:t>地图导航</a:t>
            </a:r>
            <a:endParaRPr lang="zh-CN" altLang="en-US">
              <a:sym typeface="+mn-ea"/>
            </a:endParaRPr>
          </a:p>
          <a:p>
            <a:pPr marL="285750" indent="-285750">
              <a:buFont typeface="Wingdings" charset="0"/>
              <a:buChar char="Ø"/>
            </a:pPr>
            <a:r>
              <a:rPr lang="zh-CN" altLang="en-US"/>
              <a:t>游戏</a:t>
            </a:r>
            <a:endParaRPr lang="zh-CN" altLang="en-US"/>
          </a:p>
          <a:p>
            <a:pPr marL="285750" indent="-285750">
              <a:buFont typeface="Wingdings" charset="0"/>
              <a:buChar char="Ø"/>
            </a:pPr>
            <a:r>
              <a:rPr lang="zh-CN" altLang="en-US"/>
              <a:t>工程建模软件开发（机械、建筑、生物等）</a:t>
            </a:r>
            <a:endParaRPr lang="zh-CN" altLang="en-US"/>
          </a:p>
          <a:p>
            <a:pPr marL="285750" indent="-285750">
              <a:buFont typeface="Wingdings" charset="0"/>
              <a:buChar char="Ø"/>
            </a:pPr>
            <a:r>
              <a:rPr lang="zh-CN" altLang="en-US"/>
              <a:t>新科技，虚拟现实（</a:t>
            </a:r>
            <a:r>
              <a:rPr lang="en-US" altLang="zh-CN"/>
              <a:t>vitrual reality</a:t>
            </a:r>
            <a:r>
              <a:rPr lang="zh-CN" altLang="en-US"/>
              <a:t>）</a:t>
            </a:r>
            <a:endParaRPr lang="en-US" altLang="zh-CN"/>
          </a:p>
          <a:p>
            <a:pPr marL="285750" indent="-285750">
              <a:buFont typeface="Wingdings" charset="0"/>
              <a:buChar char="Ø"/>
            </a:pP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553720" y="433705"/>
            <a:ext cx="68326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OpenGL </a:t>
            </a:r>
            <a:r>
              <a:rPr lang="zh-CN" altLang="en-US" sz="2400" b="1"/>
              <a:t>绘图原理</a:t>
            </a:r>
            <a:endParaRPr lang="zh-CN" altLang="en-US" sz="2400" b="1"/>
          </a:p>
        </p:txBody>
      </p:sp>
      <p:sp>
        <p:nvSpPr>
          <p:cNvPr id="3" name="文本框 2"/>
          <p:cNvSpPr txBox="1"/>
          <p:nvPr/>
        </p:nvSpPr>
        <p:spPr>
          <a:xfrm>
            <a:off x="1258570" y="1101725"/>
            <a:ext cx="801179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charset="0"/>
              <a:buChar char="Ø"/>
            </a:pPr>
            <a:r>
              <a:rPr lang="zh-CN" altLang="en-US"/>
              <a:t>基本图现象元素（点、线、三角形）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316355" y="4290060"/>
            <a:ext cx="801179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charset="0"/>
              <a:buChar char="Ø"/>
            </a:pPr>
            <a:r>
              <a:rPr lang="zh-CN" altLang="en-US"/>
              <a:t>纹理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482090" y="1794510"/>
            <a:ext cx="1283335" cy="16992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1490980" y="1802765"/>
            <a:ext cx="1188085" cy="1595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H="1">
            <a:off x="1551305" y="1906905"/>
            <a:ext cx="1214120" cy="16040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直角三角形 7"/>
          <p:cNvSpPr/>
          <p:nvPr/>
        </p:nvSpPr>
        <p:spPr>
          <a:xfrm rot="13500000">
            <a:off x="4283075" y="2174875"/>
            <a:ext cx="763270" cy="780415"/>
          </a:xfrm>
          <a:prstGeom prst="rt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直角三角形 9"/>
          <p:cNvSpPr/>
          <p:nvPr/>
        </p:nvSpPr>
        <p:spPr>
          <a:xfrm rot="2580000">
            <a:off x="5438775" y="2143760"/>
            <a:ext cx="763270" cy="780415"/>
          </a:xfrm>
          <a:prstGeom prst="rt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直角三角形 10"/>
          <p:cNvSpPr/>
          <p:nvPr/>
        </p:nvSpPr>
        <p:spPr>
          <a:xfrm rot="7980000">
            <a:off x="4881245" y="2755900"/>
            <a:ext cx="763270" cy="780415"/>
          </a:xfrm>
          <a:prstGeom prst="rt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直角三角形 11"/>
          <p:cNvSpPr/>
          <p:nvPr/>
        </p:nvSpPr>
        <p:spPr>
          <a:xfrm rot="18840000">
            <a:off x="4833620" y="1547495"/>
            <a:ext cx="763270" cy="780415"/>
          </a:xfrm>
          <a:prstGeom prst="rt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049135" y="1993265"/>
            <a:ext cx="2887980" cy="11703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 flipV="1">
            <a:off x="7057390" y="2045335"/>
            <a:ext cx="919480" cy="11271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V="1">
            <a:off x="7990840" y="2042160"/>
            <a:ext cx="919480" cy="11271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V="1">
            <a:off x="8950325" y="2047875"/>
            <a:ext cx="919480" cy="11271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7950835" y="2035810"/>
            <a:ext cx="17780" cy="11277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8910320" y="2050415"/>
            <a:ext cx="17780" cy="11277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1142365" y="3701415"/>
            <a:ext cx="16662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GL_TRIANGLES</a:t>
            </a:r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4256405" y="3728085"/>
            <a:ext cx="20999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GL_TRIANGLE</a:t>
            </a:r>
            <a:r>
              <a:rPr lang="en-US" altLang="en-US"/>
              <a:t>_FUN</a:t>
            </a:r>
            <a:endParaRPr lang="en-US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7793355" y="3732530"/>
            <a:ext cx="27470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GL_TRIANGLES</a:t>
            </a:r>
            <a:r>
              <a:rPr lang="en-US" altLang="zh-CN"/>
              <a:t>_STRIP</a:t>
            </a:r>
            <a:endParaRPr lang="en-US" altLang="zh-CN"/>
          </a:p>
        </p:txBody>
      </p:sp>
      <p:sp>
        <p:nvSpPr>
          <p:cNvPr id="24" name="矩形 23"/>
          <p:cNvSpPr/>
          <p:nvPr/>
        </p:nvSpPr>
        <p:spPr>
          <a:xfrm>
            <a:off x="4406265" y="4608830"/>
            <a:ext cx="1738630" cy="166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5" name="直接箭头连接符 24"/>
          <p:cNvCxnSpPr/>
          <p:nvPr/>
        </p:nvCxnSpPr>
        <p:spPr>
          <a:xfrm flipH="1" flipV="1">
            <a:off x="4334510" y="4268470"/>
            <a:ext cx="11430" cy="20961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V="1">
            <a:off x="4334510" y="6330315"/>
            <a:ext cx="2652395" cy="120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3510280" y="6197600"/>
            <a:ext cx="746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(0,0)</a:t>
            </a:r>
            <a:endParaRPr lang="en-US" altLang="zh-CN"/>
          </a:p>
        </p:txBody>
      </p:sp>
      <p:sp>
        <p:nvSpPr>
          <p:cNvPr id="28" name="文本框 27"/>
          <p:cNvSpPr txBox="1"/>
          <p:nvPr/>
        </p:nvSpPr>
        <p:spPr>
          <a:xfrm>
            <a:off x="6256655" y="4151630"/>
            <a:ext cx="746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(1,1)</a:t>
            </a:r>
            <a:endParaRPr lang="en-US" altLang="zh-CN"/>
          </a:p>
        </p:txBody>
      </p:sp>
      <p:sp>
        <p:nvSpPr>
          <p:cNvPr id="29" name="文本框 28"/>
          <p:cNvSpPr txBox="1"/>
          <p:nvPr/>
        </p:nvSpPr>
        <p:spPr>
          <a:xfrm>
            <a:off x="6986905" y="6108700"/>
            <a:ext cx="368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</a:t>
            </a:r>
            <a:endParaRPr lang="en-US" altLang="zh-CN"/>
          </a:p>
        </p:txBody>
      </p:sp>
      <p:sp>
        <p:nvSpPr>
          <p:cNvPr id="30" name="文本框 29"/>
          <p:cNvSpPr txBox="1"/>
          <p:nvPr/>
        </p:nvSpPr>
        <p:spPr>
          <a:xfrm>
            <a:off x="3915410" y="4241165"/>
            <a:ext cx="368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553720" y="433705"/>
            <a:ext cx="68326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OpenGL </a:t>
            </a:r>
            <a:r>
              <a:rPr lang="zh-CN" altLang="en-US" sz="2400" b="1"/>
              <a:t>绘图原理</a:t>
            </a:r>
            <a:endParaRPr lang="zh-CN" altLang="en-US" sz="2400" b="1"/>
          </a:p>
        </p:txBody>
      </p:sp>
      <p:sp>
        <p:nvSpPr>
          <p:cNvPr id="3" name="文本框 2"/>
          <p:cNvSpPr txBox="1"/>
          <p:nvPr/>
        </p:nvSpPr>
        <p:spPr>
          <a:xfrm>
            <a:off x="1258570" y="1101725"/>
            <a:ext cx="8011795" cy="9169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charset="0"/>
              <a:buChar char="Ø"/>
            </a:pPr>
            <a:r>
              <a:rPr lang="zh-CN" altLang="en-US"/>
              <a:t>着色器（告诉</a:t>
            </a:r>
            <a:r>
              <a:rPr lang="en-US" altLang="zh-CN"/>
              <a:t>GPU</a:t>
            </a:r>
            <a:r>
              <a:rPr lang="zh-CN" altLang="en-US"/>
              <a:t>如何处理绘制数据</a:t>
            </a:r>
            <a:r>
              <a:rPr lang="zh-CN" altLang="en-US"/>
              <a:t>）</a:t>
            </a:r>
            <a:endParaRPr lang="zh-CN" altLang="en-US"/>
          </a:p>
          <a:p>
            <a:pPr marL="742950" lvl="1" indent="-285750">
              <a:buFont typeface="Wingdings" charset="0"/>
              <a:buChar char="Ø"/>
            </a:pPr>
            <a:r>
              <a:rPr lang="zh-CN" altLang="en-US"/>
              <a:t>顶点着色器，绘制顶点</a:t>
            </a:r>
            <a:endParaRPr lang="zh-CN" altLang="en-US"/>
          </a:p>
          <a:p>
            <a:pPr marL="742950" lvl="1" indent="-285750">
              <a:buFont typeface="Wingdings" charset="0"/>
              <a:buChar char="Ø"/>
            </a:pPr>
            <a:r>
              <a:rPr lang="zh-CN" altLang="en-US"/>
              <a:t>片段着色器，绘制片段（颜色，纹理等）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321435" y="2254250"/>
            <a:ext cx="64128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charset="0"/>
              <a:buChar char="Ø"/>
            </a:pPr>
            <a:r>
              <a:rPr lang="en-US" altLang="zh-CN"/>
              <a:t>GLSL(OpenGL Shading Language,</a:t>
            </a:r>
            <a:r>
              <a:rPr lang="zh-CN" altLang="zh-CN"/>
              <a:t>着色器语言</a:t>
            </a:r>
            <a:r>
              <a:rPr lang="en-US" altLang="zh-CN"/>
              <a:t>)</a:t>
            </a:r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47520" y="2677795"/>
            <a:ext cx="3963035" cy="169926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410335" y="4603115"/>
            <a:ext cx="43319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charset="0"/>
              <a:buChar char="Ø"/>
            </a:pPr>
            <a:r>
              <a:rPr lang="zh-CN" altLang="zh-CN"/>
              <a:t>着色器程序（</a:t>
            </a:r>
            <a:r>
              <a:rPr lang="en-US" altLang="zh-CN"/>
              <a:t>Program</a:t>
            </a:r>
            <a:r>
              <a:rPr lang="zh-CN" altLang="zh-CN"/>
              <a:t>）</a:t>
            </a:r>
            <a:endParaRPr lang="zh-CN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1722755" y="4960620"/>
            <a:ext cx="41979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/>
              <a:t>关联模型数据和</a:t>
            </a:r>
            <a:r>
              <a:rPr lang="en-US" altLang="zh-CN"/>
              <a:t>GLSL</a:t>
            </a:r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345" y="5420360"/>
            <a:ext cx="7971155" cy="9829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553720" y="433705"/>
            <a:ext cx="68326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OpenGL </a:t>
            </a:r>
            <a:r>
              <a:rPr lang="zh-CN" altLang="en-US" sz="2400" b="1"/>
              <a:t>绘图原理</a:t>
            </a:r>
            <a:endParaRPr lang="zh-CN" altLang="en-US" sz="2400" b="1"/>
          </a:p>
        </p:txBody>
      </p:sp>
      <p:sp>
        <p:nvSpPr>
          <p:cNvPr id="3" name="文本框 2"/>
          <p:cNvSpPr txBox="1"/>
          <p:nvPr/>
        </p:nvSpPr>
        <p:spPr>
          <a:xfrm>
            <a:off x="1258570" y="1101725"/>
            <a:ext cx="8011795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charset="0"/>
              <a:buChar char="Ø"/>
            </a:pPr>
            <a:r>
              <a:rPr lang="zh-CN" altLang="en-US"/>
              <a:t>三维世界</a:t>
            </a:r>
            <a:endParaRPr lang="zh-CN" altLang="en-US"/>
          </a:p>
          <a:p>
            <a:pPr indent="0">
              <a:buFont typeface="Wingdings" charset="0"/>
              <a:buNone/>
            </a:pP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660525" y="1628775"/>
            <a:ext cx="9020810" cy="6426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三维世界中的点（</a:t>
            </a:r>
            <a:r>
              <a:rPr lang="en-US" altLang="zh-CN"/>
              <a:t>x,y,z</a:t>
            </a:r>
            <a:r>
              <a:rPr lang="zh-CN" altLang="en-US"/>
              <a:t>）通过透视投影的手段将</a:t>
            </a:r>
            <a:r>
              <a:rPr lang="en-US" altLang="zh-CN"/>
              <a:t>3D</a:t>
            </a:r>
            <a:r>
              <a:rPr lang="zh-CN" altLang="en-US"/>
              <a:t>图像数据渲染在平面上。运用数学线性代数的方法，对模型数据进行矩阵变换。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07515" y="2599690"/>
            <a:ext cx="8883015" cy="138049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740535" y="4290695"/>
            <a:ext cx="7672705" cy="9169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charset="0"/>
              <a:buChar char="•"/>
            </a:pPr>
            <a:r>
              <a:rPr lang="en-US" altLang="zh-CN"/>
              <a:t>projectMatrix </a:t>
            </a:r>
            <a:r>
              <a:rPr lang="zh-CN" altLang="en-US"/>
              <a:t>投影矩阵，用于投影，三维转二维</a:t>
            </a:r>
            <a:endParaRPr lang="zh-CN" altLang="en-US"/>
          </a:p>
          <a:p>
            <a:pPr marL="285750" indent="-285750">
              <a:buFont typeface="Arial" charset="0"/>
              <a:buChar char="•"/>
            </a:pPr>
            <a:r>
              <a:rPr lang="en-US" altLang="zh-CN"/>
              <a:t>viewMatrix      </a:t>
            </a:r>
            <a:r>
              <a:rPr lang="zh-CN" altLang="en-US"/>
              <a:t>视点矩阵，用于模拟人眼观察的相对位置</a:t>
            </a:r>
            <a:endParaRPr lang="zh-CN" altLang="en-US"/>
          </a:p>
          <a:p>
            <a:pPr marL="285750" indent="-285750">
              <a:buFont typeface="Arial" charset="0"/>
              <a:buChar char="•"/>
            </a:pPr>
            <a:r>
              <a:rPr lang="en-US" altLang="zh-CN"/>
              <a:t>modelMatirx   </a:t>
            </a:r>
            <a:r>
              <a:rPr lang="zh-CN" altLang="en-US"/>
              <a:t>模型矩阵，用于模型的变换操作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553720" y="433705"/>
            <a:ext cx="68326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OpenGL </a:t>
            </a:r>
            <a:r>
              <a:rPr lang="zh-CN" altLang="en-US" sz="2400" b="1"/>
              <a:t>绘图原理</a:t>
            </a:r>
            <a:endParaRPr lang="zh-CN" altLang="en-US" sz="2400" b="1"/>
          </a:p>
        </p:txBody>
      </p:sp>
      <p:sp>
        <p:nvSpPr>
          <p:cNvPr id="3" name="文本框 2"/>
          <p:cNvSpPr txBox="1"/>
          <p:nvPr/>
        </p:nvSpPr>
        <p:spPr>
          <a:xfrm>
            <a:off x="1258570" y="1101725"/>
            <a:ext cx="8011795" cy="6426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charset="0"/>
              <a:buChar char="Ø"/>
            </a:pPr>
            <a:r>
              <a:rPr lang="en-US" altLang="zh-CN"/>
              <a:t>GLSurfaceView</a:t>
            </a:r>
            <a:endParaRPr lang="en-US" altLang="zh-CN"/>
          </a:p>
          <a:p>
            <a:pPr indent="0">
              <a:buFont typeface="Wingdings" charset="0"/>
              <a:buNone/>
            </a:pP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606550" y="1709420"/>
            <a:ext cx="7959725" cy="6426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android </a:t>
            </a:r>
            <a:r>
              <a:rPr lang="zh-CN" altLang="zh-CN"/>
              <a:t>中承载</a:t>
            </a:r>
            <a:r>
              <a:rPr lang="en-US" altLang="zh-CN"/>
              <a:t>OpenGL</a:t>
            </a:r>
            <a:r>
              <a:rPr lang="zh-CN" altLang="zh-CN"/>
              <a:t>绘图的容器，需要添加渲染器</a:t>
            </a:r>
            <a:r>
              <a:rPr lang="en-US" altLang="zh-CN"/>
              <a:t>Render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在</a:t>
            </a:r>
            <a:r>
              <a:rPr lang="en-US" altLang="zh-CN"/>
              <a:t>activity </a:t>
            </a:r>
            <a:r>
              <a:rPr lang="zh-CN" altLang="zh-CN"/>
              <a:t>中 新建</a:t>
            </a:r>
            <a:r>
              <a:rPr lang="en-US" altLang="zh-CN"/>
              <a:t>GLSurfaceView</a:t>
            </a:r>
            <a:r>
              <a:rPr lang="zh-CN" altLang="en-US"/>
              <a:t>对象，设置</a:t>
            </a:r>
            <a:r>
              <a:rPr lang="en-US" altLang="zh-CN"/>
              <a:t>activity</a:t>
            </a:r>
            <a:r>
              <a:rPr lang="zh-CN" altLang="zh-CN"/>
              <a:t>的</a:t>
            </a:r>
            <a:r>
              <a:rPr lang="en-US" altLang="zh-CN"/>
              <a:t>ContentView</a:t>
            </a:r>
            <a:r>
              <a:rPr lang="zh-CN" altLang="en-US"/>
              <a:t>为该对象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329690" y="2817495"/>
            <a:ext cx="41268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charset="0"/>
              <a:buChar char="Ø"/>
            </a:pPr>
            <a:r>
              <a:rPr lang="en-US" altLang="zh-CN"/>
              <a:t>Render</a:t>
            </a:r>
            <a:r>
              <a:rPr lang="zh-CN" altLang="en-US"/>
              <a:t>接口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624965" y="3192145"/>
            <a:ext cx="5537835" cy="1188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完成绘图的实现，具有生命周期</a:t>
            </a:r>
            <a:endParaRPr lang="zh-CN" altLang="en-US"/>
          </a:p>
          <a:p>
            <a:pPr marL="285750" indent="-285750">
              <a:buFont typeface="Arial" charset="0"/>
              <a:buChar char="•"/>
            </a:pPr>
            <a:r>
              <a:rPr lang="en-US" altLang="zh-CN"/>
              <a:t>onSurfaceCreated,</a:t>
            </a:r>
            <a:r>
              <a:rPr lang="zh-CN" altLang="zh-CN"/>
              <a:t>创建时调用</a:t>
            </a:r>
            <a:endParaRPr lang="zh-CN" altLang="zh-CN"/>
          </a:p>
          <a:p>
            <a:pPr marL="285750" indent="-285750">
              <a:buFont typeface="Arial" charset="0"/>
              <a:buChar char="•"/>
            </a:pPr>
            <a:r>
              <a:rPr lang="en-US" altLang="zh-CN"/>
              <a:t>onSurfaceChanged</a:t>
            </a:r>
            <a:r>
              <a:rPr lang="zh-CN" altLang="en-US"/>
              <a:t>，屏幕变化时调用</a:t>
            </a:r>
            <a:endParaRPr lang="zh-CN" altLang="en-US"/>
          </a:p>
          <a:p>
            <a:pPr marL="285750" indent="-285750">
              <a:buFont typeface="Arial" charset="0"/>
              <a:buChar char="•"/>
            </a:pPr>
            <a:r>
              <a:rPr lang="en-US" altLang="zh-CN"/>
              <a:t>onDrawFrame</a:t>
            </a:r>
            <a:r>
              <a:rPr lang="zh-CN" altLang="en-US"/>
              <a:t>，每帧都会调用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553720" y="433705"/>
            <a:ext cx="68326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全景视图构建与实现</a:t>
            </a:r>
            <a:endParaRPr lang="zh-CN" altLang="en-US" sz="2400" b="1"/>
          </a:p>
        </p:txBody>
      </p:sp>
      <p:sp>
        <p:nvSpPr>
          <p:cNvPr id="2" name="文本框 1"/>
          <p:cNvSpPr txBox="1"/>
          <p:nvPr/>
        </p:nvSpPr>
        <p:spPr>
          <a:xfrm>
            <a:off x="1099185" y="1803400"/>
            <a:ext cx="10360660" cy="1188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charset="0"/>
              <a:buChar char="Ø"/>
            </a:pPr>
            <a:r>
              <a:rPr lang="zh-CN" altLang="en-US"/>
              <a:t>基本原理</a:t>
            </a:r>
            <a:endParaRPr lang="zh-CN" altLang="en-US"/>
          </a:p>
          <a:p>
            <a:pPr indent="0">
              <a:buFont typeface="Wingdings" charset="0"/>
              <a:buNone/>
            </a:pPr>
            <a:r>
              <a:rPr lang="en-US" altLang="zh-CN"/>
              <a:t>      </a:t>
            </a:r>
            <a:r>
              <a:rPr lang="zh-CN" altLang="en-US"/>
              <a:t>人对世界的观察是通过移动有限的视野在脑海中拼接</a:t>
            </a:r>
            <a:r>
              <a:rPr lang="en-US" altLang="zh-CN"/>
              <a:t>360</a:t>
            </a:r>
            <a:r>
              <a:rPr lang="zh-CN" altLang="en-US"/>
              <a:t>度无死角的影像，就有三维立体的感觉。根据这个原理，我们可以看成人被包围在一个球体中，球体的每个方位都贴上了相应的视野的图形，这样便模拟出了身临其境的感觉。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124585" y="1075055"/>
            <a:ext cx="10111105" cy="6426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</a:t>
            </a:r>
            <a:r>
              <a:rPr lang="zh-CN" altLang="en-US"/>
              <a:t>全景视图即模拟人在三维模型中以全方位的视角进行观察的效果图，他它给人一种身临其境的真实感觉。</a:t>
            </a:r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2457450" y="5512435"/>
            <a:ext cx="1946910" cy="7594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构建</a:t>
            </a:r>
            <a:r>
              <a:rPr lang="en-US" altLang="zh-CN"/>
              <a:t>3D</a:t>
            </a:r>
            <a:r>
              <a:rPr lang="zh-CN" altLang="en-US"/>
              <a:t>球体</a:t>
            </a:r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6195060" y="5513070"/>
            <a:ext cx="1946910" cy="7594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贴图</a:t>
            </a:r>
            <a:endParaRPr lang="zh-CN" altLang="en-US"/>
          </a:p>
        </p:txBody>
      </p:sp>
      <p:pic>
        <p:nvPicPr>
          <p:cNvPr id="7" name="图片 7" descr="overall_view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05965" y="3076575"/>
            <a:ext cx="8011795" cy="19634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553720" y="433705"/>
            <a:ext cx="68326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设计程序结构 </a:t>
            </a:r>
            <a:endParaRPr lang="zh-CN" altLang="en-US" sz="2400" b="1"/>
          </a:p>
        </p:txBody>
      </p:sp>
      <p:sp>
        <p:nvSpPr>
          <p:cNvPr id="3" name="文本框 2"/>
          <p:cNvSpPr txBox="1"/>
          <p:nvPr/>
        </p:nvSpPr>
        <p:spPr>
          <a:xfrm>
            <a:off x="883920" y="1736725"/>
            <a:ext cx="10111105" cy="25628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charset="0"/>
              <a:buChar char="Ø"/>
            </a:pPr>
            <a:r>
              <a:rPr lang="en-US" altLang="zh-CN"/>
              <a:t>Model :	其作为3D图形的基本数据结构，存储了图形的顶点数据、纹理顶点数据以及构建图形的数据结构。</a:t>
            </a:r>
            <a:endParaRPr lang="en-US" altLang="zh-CN"/>
          </a:p>
          <a:p>
            <a:pPr indent="0">
              <a:buFont typeface="Wingdings" charset="0"/>
              <a:buNone/>
            </a:pPr>
            <a:endParaRPr lang="en-US" altLang="zh-CN"/>
          </a:p>
          <a:p>
            <a:pPr marL="285750" indent="-285750">
              <a:buFont typeface="Wingdings" charset="0"/>
              <a:buChar char="Ø"/>
            </a:pPr>
            <a:r>
              <a:rPr lang="en-US" altLang="zh-CN"/>
              <a:t>Program:	 在OpenGL 中，每个要绘制的图形必须对应一个着色器程序。我们对此进行封装，Program 包含了通过OpenGL API 将图形数据关联到OpenGL 上来,主要为着色器的处理。</a:t>
            </a:r>
            <a:endParaRPr lang="en-US" altLang="zh-CN"/>
          </a:p>
          <a:p>
            <a:pPr indent="0">
              <a:buFont typeface="Wingdings" charset="0"/>
              <a:buNone/>
            </a:pPr>
            <a:endParaRPr lang="en-US" altLang="zh-CN"/>
          </a:p>
          <a:p>
            <a:pPr marL="285750" indent="-285750">
              <a:buFont typeface="Wingdings" charset="0"/>
              <a:buChar char="Ø"/>
            </a:pPr>
            <a:r>
              <a:rPr lang="en-US" altLang="zh-CN"/>
              <a:t>Render:	GLsurfaceView 每秒会绘制约60帧的图像，并不断地显示在屏幕上。通过给 GLsurfaceView 增加 Render 来跟踪视图生命周期，可以很方便地处理问题，渲染器作为视图的展示，以及图形的基本交互变换最为合适。其兼并 MVC 模式中View和Controller的作用。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1052830" y="1075055"/>
            <a:ext cx="554672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/>
              <a:t>代码复用、减少耦合、结构清晰、方面维护</a:t>
            </a:r>
            <a:endParaRPr lang="zh-CN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4625" y="287655"/>
            <a:ext cx="5822315" cy="25679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60" y="3170555"/>
            <a:ext cx="4793615" cy="35356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0035" y="326390"/>
            <a:ext cx="5182235" cy="1828800"/>
          </a:xfrm>
          <a:prstGeom prst="rect">
            <a:avLst/>
          </a:prstGeom>
        </p:spPr>
      </p:pic>
      <p:sp>
        <p:nvSpPr>
          <p:cNvPr id="9" name="圆角右箭头 8"/>
          <p:cNvSpPr/>
          <p:nvPr/>
        </p:nvSpPr>
        <p:spPr>
          <a:xfrm rot="10800000">
            <a:off x="5849620" y="2727960"/>
            <a:ext cx="4304030" cy="275018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2231</Words>
  <Application>WPS 演示</Application>
  <PresentationFormat>宽屏</PresentationFormat>
  <Paragraphs>137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</vt:lpstr>
      <vt:lpstr>Android 平台基于OpenGL的图形渲染与实现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</cp:lastModifiedBy>
  <cp:revision>86</cp:revision>
  <dcterms:created xsi:type="dcterms:W3CDTF">2015-05-05T08:02:00Z</dcterms:created>
  <dcterms:modified xsi:type="dcterms:W3CDTF">2016-06-04T08:20:49Z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2052-10.1.0.5745</vt:lpwstr>
  </property>
</Properties>
</file>