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64" r:id="rId5"/>
    <p:sldId id="276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6" r:id="rId16"/>
    <p:sldId id="295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6" r:id="rId25"/>
    <p:sldId id="266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3" autoAdjust="0"/>
    <p:restoredTop sz="94280" autoAdjust="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7/29/2018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7/29/2018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6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7/29/2018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7/29/2018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7/29/2018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7/29/2018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7/29/2018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7/29/2018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7/29/2018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9" Type="http://schemas.openxmlformats.org/officeDocument/2006/relationships/image" Target="../media/image3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7.emf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5.emf"/><Relationship Id="rId10" Type="http://schemas.openxmlformats.org/officeDocument/2006/relationships/image" Target="../media/image40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25.emf"/><Relationship Id="rId3" Type="http://schemas.openxmlformats.org/officeDocument/2006/relationships/image" Target="../media/image54.png"/><Relationship Id="rId7" Type="http://schemas.openxmlformats.org/officeDocument/2006/relationships/image" Target="../media/image36.emf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3.emf"/><Relationship Id="rId5" Type="http://schemas.openxmlformats.org/officeDocument/2006/relationships/image" Target="../media/image35.emf"/><Relationship Id="rId10" Type="http://schemas.openxmlformats.org/officeDocument/2006/relationships/image" Target="../media/image40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9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image" Target="../media/image40.emf"/><Relationship Id="rId3" Type="http://schemas.openxmlformats.org/officeDocument/2006/relationships/image" Target="../media/image55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3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8.png"/><Relationship Id="rId11" Type="http://schemas.openxmlformats.org/officeDocument/2006/relationships/image" Target="../media/image38.emf"/><Relationship Id="rId5" Type="http://schemas.openxmlformats.org/officeDocument/2006/relationships/image" Target="../media/image57.png"/><Relationship Id="rId10" Type="http://schemas.openxmlformats.org/officeDocument/2006/relationships/image" Target="../media/image36.emf"/><Relationship Id="rId4" Type="http://schemas.openxmlformats.org/officeDocument/2006/relationships/image" Target="../media/image56.png"/><Relationship Id="rId9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3212" y="304801"/>
            <a:ext cx="7772400" cy="3048000"/>
          </a:xfrm>
        </p:spPr>
        <p:txBody>
          <a:bodyPr anchor="ctr">
            <a:normAutofit/>
          </a:bodyPr>
          <a:lstStyle/>
          <a:p>
            <a:r>
              <a:rPr lang="en-US" sz="3200" dirty="0"/>
              <a:t>Connecting Data with Domain Knowledge in Neural Networks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/>
              <a:t>-- Use Deep learning in Conventional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4212" y="4114800"/>
            <a:ext cx="4165229" cy="1244600"/>
          </a:xfrm>
        </p:spPr>
        <p:txBody>
          <a:bodyPr/>
          <a:lstStyle/>
          <a:p>
            <a:r>
              <a:rPr lang="en-US" sz="2400" dirty="0" err="1"/>
              <a:t>Lizhong</a:t>
            </a:r>
            <a:r>
              <a:rPr lang="en-US" sz="2400" dirty="0"/>
              <a:t> Zheng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B7D3-282E-E94E-86EC-711D3046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73A38-9755-974B-9D09-4AA9666D2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473200"/>
            <a:ext cx="7050233" cy="3708400"/>
          </a:xfrm>
        </p:spPr>
        <p:txBody>
          <a:bodyPr/>
          <a:lstStyle/>
          <a:p>
            <a:r>
              <a:rPr lang="en-US" dirty="0"/>
              <a:t>Each simply query is a vector</a:t>
            </a:r>
          </a:p>
          <a:p>
            <a:pPr lvl="1"/>
            <a:r>
              <a:rPr lang="en-US" dirty="0"/>
              <a:t>Binary decision: LLR function</a:t>
            </a:r>
          </a:p>
          <a:p>
            <a:pPr lvl="1"/>
            <a:r>
              <a:rPr lang="en-US" dirty="0"/>
              <a:t>Scalar parameter estimation: natural statistic</a:t>
            </a:r>
          </a:p>
          <a:p>
            <a:r>
              <a:rPr lang="en-US" dirty="0"/>
              <a:t>Sufficient Statistics</a:t>
            </a:r>
          </a:p>
          <a:p>
            <a:r>
              <a:rPr lang="en-US" dirty="0"/>
              <a:t>If we choose a feature function different from the sufficient statistic, relevance measured by the inner product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A6D76-4AE9-2B4A-A32D-499A475496EC}"/>
              </a:ext>
            </a:extLst>
          </p:cNvPr>
          <p:cNvSpPr txBox="1"/>
          <p:nvPr/>
        </p:nvSpPr>
        <p:spPr>
          <a:xfrm>
            <a:off x="3122612" y="518160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Shannon chose to ignore the “Semantic aspect”, to simplify the communication problem 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64BA15B3-3845-446E-87FB-613C7BCA2C44}"/>
              </a:ext>
            </a:extLst>
          </p:cNvPr>
          <p:cNvSpPr/>
          <p:nvPr/>
        </p:nvSpPr>
        <p:spPr>
          <a:xfrm>
            <a:off x="8193663" y="845403"/>
            <a:ext cx="3429000" cy="1866900"/>
          </a:xfrm>
          <a:prstGeom prst="parallelogram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0643D6-F715-4F0F-9999-3CCA8750DC8E}"/>
              </a:ext>
            </a:extLst>
          </p:cNvPr>
          <p:cNvSpPr/>
          <p:nvPr/>
        </p:nvSpPr>
        <p:spPr>
          <a:xfrm>
            <a:off x="9737532" y="1763842"/>
            <a:ext cx="161074" cy="15888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1DB7A2-1589-4C07-AE06-E5521BA93CCB}"/>
              </a:ext>
            </a:extLst>
          </p:cNvPr>
          <p:cNvCxnSpPr>
            <a:endCxn id="13" idx="7"/>
          </p:cNvCxnSpPr>
          <p:nvPr/>
        </p:nvCxnSpPr>
        <p:spPr>
          <a:xfrm flipH="1">
            <a:off x="9211840" y="1868819"/>
            <a:ext cx="549282" cy="379541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038021-F527-4C75-BECA-6194565EDD21}"/>
              </a:ext>
            </a:extLst>
          </p:cNvPr>
          <p:cNvCxnSpPr>
            <a:endCxn id="14" idx="3"/>
          </p:cNvCxnSpPr>
          <p:nvPr/>
        </p:nvCxnSpPr>
        <p:spPr>
          <a:xfrm flipV="1">
            <a:off x="9884574" y="1420925"/>
            <a:ext cx="559174" cy="376398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7A6A555-9A7E-4E02-98FA-C24E370C6B81}"/>
              </a:ext>
            </a:extLst>
          </p:cNvPr>
          <p:cNvSpPr/>
          <p:nvPr/>
        </p:nvSpPr>
        <p:spPr>
          <a:xfrm>
            <a:off x="9140680" y="2231697"/>
            <a:ext cx="83369" cy="113775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3F0167-3BF5-4E63-8B0D-24D909846077}"/>
              </a:ext>
            </a:extLst>
          </p:cNvPr>
          <p:cNvSpPr/>
          <p:nvPr/>
        </p:nvSpPr>
        <p:spPr>
          <a:xfrm>
            <a:off x="10430140" y="1336164"/>
            <a:ext cx="92927" cy="99303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9F3DD4-C0B1-4077-B0CA-DB94EECEC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128" y="1976602"/>
            <a:ext cx="274532" cy="1977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C33E08-35E2-4A71-B0F4-6B633E2C7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149" y="2376478"/>
            <a:ext cx="659059" cy="2347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AC30F4-4B54-4CC2-85A8-1B4CC47B1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3930" y="1052248"/>
            <a:ext cx="1092796" cy="23476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05CFA1D-A636-40AF-8901-D6DA03368C45}"/>
              </a:ext>
            </a:extLst>
          </p:cNvPr>
          <p:cNvGrpSpPr/>
          <p:nvPr/>
        </p:nvGrpSpPr>
        <p:grpSpPr>
          <a:xfrm>
            <a:off x="8715678" y="1441183"/>
            <a:ext cx="2555912" cy="776183"/>
            <a:chOff x="8715678" y="1441183"/>
            <a:chExt cx="2555912" cy="776183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75EB6FA-75AB-4AE0-A795-DE657FB6C944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9898606" y="1797323"/>
              <a:ext cx="1072606" cy="4596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F1F1A90-F7C1-4984-B26C-7C5708B5E9D2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8715678" y="1843284"/>
              <a:ext cx="1021854" cy="2553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365E11C-5502-4F46-9F4C-BA1EA2DCE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65346" y="1873007"/>
              <a:ext cx="706244" cy="267291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24E3255-AF82-41E4-AF36-12FE0415B863}"/>
                </a:ext>
              </a:extLst>
            </p:cNvPr>
            <p:cNvCxnSpPr/>
            <p:nvPr/>
          </p:nvCxnSpPr>
          <p:spPr>
            <a:xfrm flipV="1">
              <a:off x="9182337" y="1843284"/>
              <a:ext cx="0" cy="374082"/>
            </a:xfrm>
            <a:prstGeom prst="straightConnector1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  <a:prstDash val="sysDash"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B067B68-1B88-4E9C-A2C4-2283F51E98C2}"/>
                </a:ext>
              </a:extLst>
            </p:cNvPr>
            <p:cNvCxnSpPr/>
            <p:nvPr/>
          </p:nvCxnSpPr>
          <p:spPr>
            <a:xfrm flipV="1">
              <a:off x="10481510" y="1441183"/>
              <a:ext cx="0" cy="374082"/>
            </a:xfrm>
            <a:prstGeom prst="straightConnector1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  <a:prstDash val="sysDash"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451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798F-04B4-714B-8132-DC919F31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62000"/>
          </a:xfrm>
        </p:spPr>
        <p:txBody>
          <a:bodyPr/>
          <a:lstStyle/>
          <a:p>
            <a:r>
              <a:rPr lang="en-US" dirty="0"/>
              <a:t>Back to the Inference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AE62D-8744-EB46-A4B5-5A7EBDAD5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4724400"/>
            <a:ext cx="10157354" cy="1066800"/>
          </a:xfrm>
        </p:spPr>
        <p:txBody>
          <a:bodyPr/>
          <a:lstStyle/>
          <a:p>
            <a:r>
              <a:rPr lang="en-US" dirty="0"/>
              <a:t>Can and should use sufficient statistic when we have the full model. </a:t>
            </a:r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478A0E9A-2D5B-D54D-A5DD-CBFC17BCE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012" y="1010349"/>
            <a:ext cx="5579897" cy="7733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C6E576-61AB-5F48-9E95-D82C422BF5EF}"/>
              </a:ext>
            </a:extLst>
          </p:cNvPr>
          <p:cNvSpPr txBox="1"/>
          <p:nvPr/>
        </p:nvSpPr>
        <p:spPr>
          <a:xfrm>
            <a:off x="6195985" y="57912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The Newton-side of the story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AF768F-1C4B-467B-9F98-0D9330BC36B7}"/>
              </a:ext>
            </a:extLst>
          </p:cNvPr>
          <p:cNvGrpSpPr/>
          <p:nvPr/>
        </p:nvGrpSpPr>
        <p:grpSpPr>
          <a:xfrm>
            <a:off x="2360612" y="1828800"/>
            <a:ext cx="6676869" cy="2362200"/>
            <a:chOff x="1551720" y="3725684"/>
            <a:chExt cx="5498306" cy="1922777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4FA7CA9E-321D-4F7C-8E7C-B45685A04B45}"/>
                </a:ext>
              </a:extLst>
            </p:cNvPr>
            <p:cNvSpPr/>
            <p:nvPr/>
          </p:nvSpPr>
          <p:spPr>
            <a:xfrm>
              <a:off x="1551720" y="4349779"/>
              <a:ext cx="2343150" cy="1193800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64884C8-FBDE-451D-84FA-90B9AF277AA7}"/>
                </a:ext>
              </a:extLst>
            </p:cNvPr>
            <p:cNvSpPr/>
            <p:nvPr/>
          </p:nvSpPr>
          <p:spPr>
            <a:xfrm>
              <a:off x="2606697" y="4937080"/>
              <a:ext cx="110067" cy="1016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CCE44902-CE46-4F48-A639-C2A5CB394DA6}"/>
                </a:ext>
              </a:extLst>
            </p:cNvPr>
            <p:cNvSpPr/>
            <p:nvPr/>
          </p:nvSpPr>
          <p:spPr>
            <a:xfrm>
              <a:off x="4706876" y="4238761"/>
              <a:ext cx="2343150" cy="1409700"/>
            </a:xfrm>
            <a:prstGeom prst="parallelogram">
              <a:avLst>
                <a:gd name="adj" fmla="val 39184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476CA5-12DC-4F0C-BA4A-78A1EEE6C451}"/>
                </a:ext>
              </a:extLst>
            </p:cNvPr>
            <p:cNvSpPr/>
            <p:nvPr/>
          </p:nvSpPr>
          <p:spPr>
            <a:xfrm>
              <a:off x="5830614" y="4842011"/>
              <a:ext cx="110067" cy="10160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rved Down Arrow 43">
              <a:extLst>
                <a:ext uri="{FF2B5EF4-FFF2-40B4-BE49-F238E27FC236}">
                  <a16:creationId xmlns:a16="http://schemas.microsoft.com/office/drawing/2014/main" id="{AEF82231-A1E7-4BB9-8CF8-6C23F1C2D7F5}"/>
                </a:ext>
              </a:extLst>
            </p:cNvPr>
            <p:cNvSpPr/>
            <p:nvPr/>
          </p:nvSpPr>
          <p:spPr>
            <a:xfrm>
              <a:off x="4017901" y="3924329"/>
              <a:ext cx="990600" cy="425450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1C045EF-F792-4F21-83FF-F6ACC744C96B}"/>
                </a:ext>
              </a:extLst>
            </p:cNvPr>
            <p:cNvCxnSpPr>
              <a:endCxn id="15" idx="7"/>
            </p:cNvCxnSpPr>
            <p:nvPr/>
          </p:nvCxnSpPr>
          <p:spPr>
            <a:xfrm flipH="1">
              <a:off x="2247474" y="5004208"/>
              <a:ext cx="375343" cy="24270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3261CC3-D7DF-4242-ACE1-542597D7FA4C}"/>
                </a:ext>
              </a:extLst>
            </p:cNvPr>
            <p:cNvCxnSpPr>
              <a:endCxn id="16" idx="3"/>
            </p:cNvCxnSpPr>
            <p:nvPr/>
          </p:nvCxnSpPr>
          <p:spPr>
            <a:xfrm flipV="1">
              <a:off x="2707176" y="4717800"/>
              <a:ext cx="382102" cy="240690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CB0D49-9B91-499A-891D-51F292A972B2}"/>
                </a:ext>
              </a:extLst>
            </p:cNvPr>
            <p:cNvSpPr/>
            <p:nvPr/>
          </p:nvSpPr>
          <p:spPr>
            <a:xfrm>
              <a:off x="2198848" y="5236253"/>
              <a:ext cx="56969" cy="72754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BCFE61A-839D-4785-82F0-4B17D86CE725}"/>
                </a:ext>
              </a:extLst>
            </p:cNvPr>
            <p:cNvSpPr/>
            <p:nvPr/>
          </p:nvSpPr>
          <p:spPr>
            <a:xfrm>
              <a:off x="3079979" y="4663599"/>
              <a:ext cx="63500" cy="635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C871AA3-58AD-4227-8947-ED41529B07A5}"/>
                </a:ext>
              </a:extLst>
            </p:cNvPr>
            <p:cNvCxnSpPr/>
            <p:nvPr/>
          </p:nvCxnSpPr>
          <p:spPr>
            <a:xfrm flipH="1" flipV="1">
              <a:off x="5727699" y="4571095"/>
              <a:ext cx="138627" cy="279264"/>
            </a:xfrm>
            <a:prstGeom prst="straightConnector1">
              <a:avLst/>
            </a:prstGeom>
            <a:ln w="12700"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A14CCE-090A-4B4F-8DB3-3A204F3EA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6121" y="5073131"/>
              <a:ext cx="187597" cy="12642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B0434B4-8192-41CB-A3DA-C74EF963E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3669" y="5328834"/>
              <a:ext cx="450357" cy="15011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7934C82-69DA-4EB0-AD43-27D080A58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75069" y="4482047"/>
              <a:ext cx="746744" cy="150119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92ACC04-9991-4B19-9C69-B9EA350A706F}"/>
                </a:ext>
              </a:extLst>
            </p:cNvPr>
            <p:cNvCxnSpPr/>
            <p:nvPr/>
          </p:nvCxnSpPr>
          <p:spPr>
            <a:xfrm flipH="1" flipV="1">
              <a:off x="5912754" y="4939032"/>
              <a:ext cx="138627" cy="279264"/>
            </a:xfrm>
            <a:prstGeom prst="straightConnector1">
              <a:avLst/>
            </a:prstGeom>
            <a:ln w="12700">
              <a:headEnd type="stealth" w="med" len="lg"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420E3BF-9068-4D78-9026-9DF21EC82B10}"/>
                </a:ext>
              </a:extLst>
            </p:cNvPr>
            <p:cNvSpPr/>
            <p:nvPr/>
          </p:nvSpPr>
          <p:spPr>
            <a:xfrm>
              <a:off x="6028368" y="5204866"/>
              <a:ext cx="63500" cy="635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E8A45E4-F431-43D2-B681-056369B42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25437" y="5318614"/>
              <a:ext cx="831985" cy="16639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F599016-8ADD-4CEE-A511-2A8C0EB4D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22149" y="4339369"/>
              <a:ext cx="482781" cy="16527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0A43012-E45C-4C8C-949E-9D2733861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37896" y="4728352"/>
              <a:ext cx="166093" cy="11702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C1824EA-AF76-4C82-9873-86775C51F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38057" y="3725684"/>
              <a:ext cx="150288" cy="139156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2AF431F-4776-4AE0-8E58-D8E92FE6D583}"/>
                </a:ext>
              </a:extLst>
            </p:cNvPr>
            <p:cNvSpPr/>
            <p:nvPr/>
          </p:nvSpPr>
          <p:spPr>
            <a:xfrm>
              <a:off x="5680029" y="4516894"/>
              <a:ext cx="63500" cy="63500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F2BE7C6-C720-49DA-9B05-394B325D88D2}"/>
                </a:ext>
              </a:extLst>
            </p:cNvPr>
            <p:cNvCxnSpPr>
              <a:stCxn id="9" idx="1"/>
            </p:cNvCxnSpPr>
            <p:nvPr/>
          </p:nvCxnSpPr>
          <p:spPr>
            <a:xfrm flipH="1" flipV="1">
              <a:off x="2101273" y="4728353"/>
              <a:ext cx="521543" cy="223606"/>
            </a:xfrm>
            <a:prstGeom prst="straightConnector1">
              <a:avLst/>
            </a:prstGeom>
            <a:ln w="12700">
              <a:solidFill>
                <a:srgbClr val="800000"/>
              </a:solidFill>
              <a:prstDash val="sysDash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9BB0CB-D8A7-4682-B2F6-F83A47262E5A}"/>
                </a:ext>
              </a:extLst>
            </p:cNvPr>
            <p:cNvSpPr txBox="1"/>
            <p:nvPr/>
          </p:nvSpPr>
          <p:spPr>
            <a:xfrm>
              <a:off x="1697136" y="4440893"/>
              <a:ext cx="1071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800000"/>
                  </a:solidFill>
                </a:rPr>
                <a:t>Observation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00A8402-76F7-45E2-81E7-DEF4B4D55319}"/>
                </a:ext>
              </a:extLst>
            </p:cNvPr>
            <p:cNvCxnSpPr>
              <a:stCxn id="11" idx="2"/>
            </p:cNvCxnSpPr>
            <p:nvPr/>
          </p:nvCxnSpPr>
          <p:spPr>
            <a:xfrm flipH="1" flipV="1">
              <a:off x="5418667" y="4748670"/>
              <a:ext cx="411947" cy="144141"/>
            </a:xfrm>
            <a:prstGeom prst="straightConnector1">
              <a:avLst/>
            </a:prstGeom>
            <a:ln w="12700">
              <a:solidFill>
                <a:srgbClr val="800000"/>
              </a:solidFill>
              <a:prstDash val="sysDash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C1E2C24-9D6B-4855-A513-1CFC711F8ED6}"/>
                </a:ext>
              </a:extLst>
            </p:cNvPr>
            <p:cNvSpPr txBox="1"/>
            <p:nvPr/>
          </p:nvSpPr>
          <p:spPr>
            <a:xfrm>
              <a:off x="4551052" y="4472552"/>
              <a:ext cx="1071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800000"/>
                  </a:solidFill>
                </a:rPr>
                <a:t>Observation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993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2773-D59C-504D-A67C-F6F59DE9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 Attention to the Linear Map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89FBD-61F3-E14C-BCB2-74328670C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812" y="2133600"/>
            <a:ext cx="6369440" cy="3772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9D6315-F00B-3141-8638-B48B780D4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1905000"/>
            <a:ext cx="4318552" cy="838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443B9E-9AD4-8149-928E-B8E1C5479CB5}"/>
              </a:ext>
            </a:extLst>
          </p:cNvPr>
          <p:cNvSpPr txBox="1"/>
          <p:nvPr/>
        </p:nvSpPr>
        <p:spPr>
          <a:xfrm>
            <a:off x="874825" y="3932817"/>
            <a:ext cx="4280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Dependence between X, Y</a:t>
            </a:r>
          </a:p>
          <a:p>
            <a:r>
              <a:rPr lang="en-US" dirty="0">
                <a:solidFill>
                  <a:srgbClr val="C00000"/>
                </a:solidFill>
              </a:rPr>
              <a:t>-- in terms of info. vectors</a:t>
            </a:r>
          </a:p>
        </p:txBody>
      </p:sp>
    </p:spTree>
    <p:extLst>
      <p:ext uri="{BB962C8B-B14F-4D97-AF65-F5344CB8AC3E}">
        <p14:creationId xmlns:p14="http://schemas.microsoft.com/office/powerpoint/2010/main" val="13696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A703-CAB1-234D-8771-2540A20E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152400"/>
            <a:ext cx="10157354" cy="6858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if we don’t know what is the attribute of interest?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9C13C-E140-B14F-8E1A-71224B89C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219200"/>
            <a:ext cx="10157354" cy="3657600"/>
          </a:xfrm>
        </p:spPr>
        <p:txBody>
          <a:bodyPr/>
          <a:lstStyle/>
          <a:p>
            <a:r>
              <a:rPr lang="en-US" dirty="0"/>
              <a:t>Processing data to serve multiple purposes</a:t>
            </a:r>
          </a:p>
          <a:p>
            <a:r>
              <a:rPr lang="en-US" dirty="0"/>
              <a:t>Dimension reduction without model</a:t>
            </a:r>
          </a:p>
          <a:p>
            <a:r>
              <a:rPr lang="en-US" dirty="0"/>
              <a:t>Refuse to have preference between possible simple queries (</a:t>
            </a:r>
            <a:r>
              <a:rPr lang="en-US" dirty="0">
                <a:solidFill>
                  <a:srgbClr val="C00000"/>
                </a:solidFill>
              </a:rPr>
              <a:t>assume</a:t>
            </a:r>
            <a:r>
              <a:rPr lang="en-US" dirty="0"/>
              <a:t> all elements are equally important)</a:t>
            </a:r>
          </a:p>
          <a:p>
            <a:endParaRPr lang="en-US" dirty="0"/>
          </a:p>
          <a:p>
            <a:r>
              <a:rPr lang="en-US" dirty="0"/>
              <a:t>Most of </a:t>
            </a:r>
            <a:r>
              <a:rPr lang="en-US" dirty="0" err="1"/>
              <a:t>lossy</a:t>
            </a:r>
            <a:r>
              <a:rPr lang="en-US" dirty="0"/>
              <a:t> data processing have this flavor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0149B-3A8A-8142-A5A0-62F0A33165CA}"/>
              </a:ext>
            </a:extLst>
          </p:cNvPr>
          <p:cNvSpPr txBox="1"/>
          <p:nvPr/>
        </p:nvSpPr>
        <p:spPr>
          <a:xfrm>
            <a:off x="5637212" y="502696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Universal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304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5B0B-EB1A-4145-8C23-AEC5AD26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066800"/>
          </a:xfrm>
        </p:spPr>
        <p:txBody>
          <a:bodyPr/>
          <a:lstStyle/>
          <a:p>
            <a:r>
              <a:rPr lang="en-US" dirty="0"/>
              <a:t>The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FDBE2-1CC7-A245-A7D4-50E869986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765" y="3413450"/>
            <a:ext cx="10157354" cy="1752600"/>
          </a:xfrm>
        </p:spPr>
        <p:txBody>
          <a:bodyPr/>
          <a:lstStyle/>
          <a:p>
            <a:r>
              <a:rPr lang="en-US" dirty="0"/>
              <a:t>Choose feature functions along the dominating singular vectors of B</a:t>
            </a:r>
          </a:p>
          <a:p>
            <a:r>
              <a:rPr lang="en-US" dirty="0"/>
              <a:t>Low rank approximation of B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2A03B2-2A3B-CA44-9B43-F60761DA9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505" y="5166050"/>
            <a:ext cx="9302962" cy="105941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DD53A6C-18C4-40BC-954B-22D0E3144789}"/>
              </a:ext>
            </a:extLst>
          </p:cNvPr>
          <p:cNvSpPr/>
          <p:nvPr/>
        </p:nvSpPr>
        <p:spPr>
          <a:xfrm rot="1765962">
            <a:off x="7477018" y="1635204"/>
            <a:ext cx="603250" cy="1013654"/>
          </a:xfrm>
          <a:prstGeom prst="ellipse">
            <a:avLst/>
          </a:prstGeom>
          <a:noFill/>
          <a:ln w="19050" cmpd="sng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75DA93-9F2F-43C0-AFA9-38F3DAC2BDD5}"/>
              </a:ext>
            </a:extLst>
          </p:cNvPr>
          <p:cNvSpPr/>
          <p:nvPr/>
        </p:nvSpPr>
        <p:spPr>
          <a:xfrm>
            <a:off x="3992139" y="1737916"/>
            <a:ext cx="1073150" cy="1013654"/>
          </a:xfrm>
          <a:prstGeom prst="ellipse">
            <a:avLst/>
          </a:prstGeom>
          <a:noFill/>
          <a:ln w="19050" cmpd="sng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86E5AA9-5C7B-41E1-A471-858C935EC2C4}"/>
              </a:ext>
            </a:extLst>
          </p:cNvPr>
          <p:cNvSpPr/>
          <p:nvPr/>
        </p:nvSpPr>
        <p:spPr>
          <a:xfrm>
            <a:off x="3446833" y="1596918"/>
            <a:ext cx="2343150" cy="1193800"/>
          </a:xfrm>
          <a:prstGeom prst="parallelogram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183FB3-4F31-4F4B-8C35-29FF9E1DCB4A}"/>
              </a:ext>
            </a:extLst>
          </p:cNvPr>
          <p:cNvSpPr/>
          <p:nvPr/>
        </p:nvSpPr>
        <p:spPr>
          <a:xfrm>
            <a:off x="4475777" y="2206643"/>
            <a:ext cx="110067" cy="101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1C3A1263-1BA8-4AEE-8BDA-1EFC570FAE53}"/>
              </a:ext>
            </a:extLst>
          </p:cNvPr>
          <p:cNvSpPr/>
          <p:nvPr/>
        </p:nvSpPr>
        <p:spPr>
          <a:xfrm>
            <a:off x="6601989" y="1485900"/>
            <a:ext cx="2343150" cy="1409700"/>
          </a:xfrm>
          <a:prstGeom prst="parallelogram">
            <a:avLst>
              <a:gd name="adj" fmla="val 3918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E7203C-B21D-4B96-9806-2C88E7C77ECA}"/>
              </a:ext>
            </a:extLst>
          </p:cNvPr>
          <p:cNvSpPr/>
          <p:nvPr/>
        </p:nvSpPr>
        <p:spPr>
          <a:xfrm>
            <a:off x="7725727" y="2089150"/>
            <a:ext cx="110067" cy="1016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rved Down Arrow 7">
            <a:extLst>
              <a:ext uri="{FF2B5EF4-FFF2-40B4-BE49-F238E27FC236}">
                <a16:creationId xmlns:a16="http://schemas.microsoft.com/office/drawing/2014/main" id="{D1B9A6A8-A51C-46B2-AD01-A9D98C67540D}"/>
              </a:ext>
            </a:extLst>
          </p:cNvPr>
          <p:cNvSpPr/>
          <p:nvPr/>
        </p:nvSpPr>
        <p:spPr>
          <a:xfrm>
            <a:off x="5913014" y="1171468"/>
            <a:ext cx="990600" cy="42545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DE488D0B-9F36-4FD8-9964-FA37CCABC6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028892"/>
              </p:ext>
            </p:extLst>
          </p:nvPr>
        </p:nvGraphicFramePr>
        <p:xfrm>
          <a:off x="4459658" y="1921369"/>
          <a:ext cx="261144" cy="246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4" imgW="190500" imgH="177800" progId="Equation.3">
                  <p:embed/>
                </p:oleObj>
              </mc:Choice>
              <mc:Fallback>
                <p:oleObj name="Equation" r:id="rId4" imgW="190500" imgH="177800" progId="Equation.3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789380E0-EA8C-4F80-A9AB-07140AF7FF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658" y="1921369"/>
                        <a:ext cx="261144" cy="2460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77EA7AEF-A95F-4FF2-BCDE-FCBF8E94DE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513314"/>
              </p:ext>
            </p:extLst>
          </p:nvPr>
        </p:nvGraphicFramePr>
        <p:xfrm>
          <a:off x="7602695" y="1808163"/>
          <a:ext cx="246063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6" imgW="177800" imgH="203200" progId="Equation.3">
                  <p:embed/>
                </p:oleObj>
              </mc:Choice>
              <mc:Fallback>
                <p:oleObj name="Equation" r:id="rId6" imgW="177800" imgH="203200" progId="Equation.3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97FB3FA7-AD89-48F9-BDF1-284CC5ADCB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2695" y="1808163"/>
                        <a:ext cx="246063" cy="280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2428E0-F1D2-459A-BDAF-40E053A9D4DE}"/>
              </a:ext>
            </a:extLst>
          </p:cNvPr>
          <p:cNvCxnSpPr>
            <a:stCxn id="13" idx="6"/>
          </p:cNvCxnSpPr>
          <p:nvPr/>
        </p:nvCxnSpPr>
        <p:spPr>
          <a:xfrm flipV="1">
            <a:off x="7835794" y="2060869"/>
            <a:ext cx="814070" cy="79081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latex-image-1.pdf">
            <a:extLst>
              <a:ext uri="{FF2B5EF4-FFF2-40B4-BE49-F238E27FC236}">
                <a16:creationId xmlns:a16="http://schemas.microsoft.com/office/drawing/2014/main" id="{5196919A-63CE-492D-BB56-E55379EE28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14" y="1649439"/>
            <a:ext cx="235937" cy="17695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4C9CF8-B325-4743-86C1-7919B9470B09}"/>
              </a:ext>
            </a:extLst>
          </p:cNvPr>
          <p:cNvCxnSpPr>
            <a:stCxn id="11" idx="1"/>
            <a:endCxn id="9" idx="1"/>
          </p:cNvCxnSpPr>
          <p:nvPr/>
        </p:nvCxnSpPr>
        <p:spPr>
          <a:xfrm flipH="1" flipV="1">
            <a:off x="4149298" y="1886362"/>
            <a:ext cx="342598" cy="335160"/>
          </a:xfrm>
          <a:prstGeom prst="straightConnector1">
            <a:avLst/>
          </a:prstGeom>
          <a:ln>
            <a:solidFill>
              <a:srgbClr val="0000FF"/>
            </a:solidFill>
            <a:prstDash val="sysDash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latex-image-1.pdf">
            <a:extLst>
              <a:ext uri="{FF2B5EF4-FFF2-40B4-BE49-F238E27FC236}">
                <a16:creationId xmlns:a16="http://schemas.microsoft.com/office/drawing/2014/main" id="{88EF9BC4-C657-4170-B630-02DDB8CA4EB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564" y="1785094"/>
            <a:ext cx="117678" cy="16884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96FFCB-856B-4D17-97EF-BFE4647D4CF0}"/>
              </a:ext>
            </a:extLst>
          </p:cNvPr>
          <p:cNvCxnSpPr/>
          <p:nvPr/>
        </p:nvCxnSpPr>
        <p:spPr>
          <a:xfrm>
            <a:off x="8135514" y="1808163"/>
            <a:ext cx="107950" cy="982555"/>
          </a:xfrm>
          <a:prstGeom prst="line">
            <a:avLst/>
          </a:prstGeom>
          <a:ln w="12700" cmpd="sng">
            <a:solidFill>
              <a:srgbClr val="000000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FE2EBE-3F85-4590-B1ED-23832662DB81}"/>
              </a:ext>
            </a:extLst>
          </p:cNvPr>
          <p:cNvCxnSpPr/>
          <p:nvPr/>
        </p:nvCxnSpPr>
        <p:spPr>
          <a:xfrm>
            <a:off x="7405264" y="2299440"/>
            <a:ext cx="57150" cy="546207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7FEFBD-18FA-424A-A6D5-1122AA1C8A43}"/>
              </a:ext>
            </a:extLst>
          </p:cNvPr>
          <p:cNvCxnSpPr/>
          <p:nvPr/>
        </p:nvCxnSpPr>
        <p:spPr>
          <a:xfrm flipV="1">
            <a:off x="7422673" y="2621689"/>
            <a:ext cx="814070" cy="79081"/>
          </a:xfrm>
          <a:prstGeom prst="straightConnector1">
            <a:avLst/>
          </a:prstGeom>
          <a:ln w="12700" cmpd="sng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latex-image-1.pdf">
            <a:extLst>
              <a:ext uri="{FF2B5EF4-FFF2-40B4-BE49-F238E27FC236}">
                <a16:creationId xmlns:a16="http://schemas.microsoft.com/office/drawing/2014/main" id="{C6CDB2D7-5D5D-42DF-ACC0-2B9F32548BD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933" y="2695868"/>
            <a:ext cx="501650" cy="1897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C644B42-0631-429F-9A65-21727EB32F4B}"/>
              </a:ext>
            </a:extLst>
          </p:cNvPr>
          <p:cNvSpPr txBox="1"/>
          <p:nvPr/>
        </p:nvSpPr>
        <p:spPr>
          <a:xfrm>
            <a:off x="6223346" y="783275"/>
            <a:ext cx="289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3966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C3BD-6C26-D04C-95D9-BFBE61BE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8200"/>
          </a:xfrm>
        </p:spPr>
        <p:txBody>
          <a:bodyPr/>
          <a:lstStyle/>
          <a:p>
            <a:r>
              <a:rPr lang="en-US" dirty="0"/>
              <a:t>Theorem: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7EF9E-4F56-A148-8497-9CB2B626E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459100"/>
            <a:ext cx="10157354" cy="5094099"/>
          </a:xfrm>
        </p:spPr>
        <p:txBody>
          <a:bodyPr/>
          <a:lstStyle/>
          <a:p>
            <a:r>
              <a:rPr lang="en-US" dirty="0"/>
              <a:t>Let             be the error exponent of detecting attribute U from statistic</a:t>
            </a:r>
          </a:p>
          <a:p>
            <a:endParaRPr lang="en-US" dirty="0"/>
          </a:p>
          <a:p>
            <a:r>
              <a:rPr lang="en-US" dirty="0"/>
              <a:t>Average performance over rotational invariant ensemble (RIE) </a:t>
            </a:r>
          </a:p>
          <a:p>
            <a:r>
              <a:rPr lang="en-US" dirty="0"/>
              <a:t>The universally optimal feature function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 are the SVD solutions: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DA356558-5B7C-2E4F-8556-1EAF4EC10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577877"/>
            <a:ext cx="5579897" cy="773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AD57D3-9521-D549-94CA-C7318E48D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957" y="1543048"/>
            <a:ext cx="816429" cy="3072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557B06-FA88-C54A-BB63-A0D86A155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386" y="1850324"/>
            <a:ext cx="1181100" cy="715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B7FA2-172A-8C43-AA8F-B503FB9BB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2583" y="4618334"/>
            <a:ext cx="3086806" cy="476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1F65E8-73A0-B940-BCD2-1A37BE43DC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0486" y="5799674"/>
            <a:ext cx="4191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8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8C25-D54A-0244-AA72-8C54023B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Same Solutions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1B8A8-BCE1-7043-9490-C1B3DB35D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Renyi</a:t>
            </a:r>
            <a:r>
              <a:rPr lang="en-US" dirty="0"/>
              <a:t> (HGR) maximal correlation: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SVD solutions</a:t>
            </a:r>
          </a:p>
          <a:p>
            <a:r>
              <a:rPr lang="en-US" dirty="0"/>
              <a:t>Decompose dependence into modes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A637CE-CC24-B145-829D-DD1AC017F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780" y="2438400"/>
            <a:ext cx="5965371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0A2761-0493-DA4A-B8D8-240E52903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2" y="3276600"/>
            <a:ext cx="7010400" cy="351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6FE16A-4FF2-1E48-BE93-8022F18C3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612" y="3856598"/>
            <a:ext cx="5344948" cy="35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8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67D1-0AB0-F742-A0F3-991DAF6B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Same Solutions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52E62-7F5C-DF4F-ABA7-465878F84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information with k-dimensional scores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most information (generically) features</a:t>
            </a:r>
          </a:p>
          <a:p>
            <a:r>
              <a:rPr lang="en-US" dirty="0"/>
              <a:t>Decompose mutual information, common information into modes and pick the stronger modes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F0A11-9226-6B46-A2F4-9A58EEA0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12" y="2286000"/>
            <a:ext cx="53086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3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441DB-C24D-6844-9A0D-ED61B02A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90600"/>
          </a:xfrm>
        </p:spPr>
        <p:txBody>
          <a:bodyPr/>
          <a:lstStyle/>
          <a:p>
            <a:r>
              <a:rPr lang="en-US" dirty="0"/>
              <a:t>Problem with Same Solutions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5BC61-D2E3-5746-916F-D6412F2A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295400"/>
            <a:ext cx="6120103" cy="48768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should neural networks do?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Hidden layer outputs S(x): selected feature functions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 weights v(y): selected function of Y to correlate with S(x)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did NN compute SVD?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Fix S(x):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Fix v(y):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713C59-6A8A-E448-A160-8285DBD47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012" y="1273444"/>
            <a:ext cx="4189651" cy="3271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69A7D7-420B-9C49-A812-7F61A0AB0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12" y="3505200"/>
            <a:ext cx="1667510" cy="742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F02F86-0D37-C64C-8F83-022ECD33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054" y="4441613"/>
            <a:ext cx="3615733" cy="23815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6F4F99-91BC-7B4D-ADBA-AB8E09EB0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2612" y="5029200"/>
            <a:ext cx="3055938" cy="314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06BA97-ECF5-2546-B03B-8DA712553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2612" y="5478661"/>
            <a:ext cx="3055938" cy="31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2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27CF-1314-CE43-9923-41A0F928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Problems with Same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6E0F-DF42-2742-8A3E-69794143E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775200"/>
          </a:xfrm>
        </p:spPr>
        <p:txBody>
          <a:bodyPr>
            <a:normAutofit/>
          </a:bodyPr>
          <a:lstStyle/>
          <a:p>
            <a:r>
              <a:rPr lang="en-US" dirty="0"/>
              <a:t>Many machine learning algorithms:</a:t>
            </a:r>
          </a:p>
          <a:p>
            <a:pPr lvl="1"/>
            <a:r>
              <a:rPr lang="en-US" dirty="0"/>
              <a:t>PCA, ICA, </a:t>
            </a:r>
            <a:r>
              <a:rPr lang="en-US" dirty="0" err="1"/>
              <a:t>Oja’s</a:t>
            </a:r>
            <a:r>
              <a:rPr lang="en-US" dirty="0"/>
              <a:t> rule</a:t>
            </a:r>
          </a:p>
          <a:p>
            <a:pPr lvl="1"/>
            <a:r>
              <a:rPr lang="en-US" dirty="0"/>
              <a:t>CCA</a:t>
            </a:r>
          </a:p>
          <a:p>
            <a:pPr lvl="1"/>
            <a:r>
              <a:rPr lang="en-US" dirty="0"/>
              <a:t>Correspondence analysis</a:t>
            </a:r>
          </a:p>
          <a:p>
            <a:pPr lvl="1"/>
            <a:r>
              <a:rPr lang="en-US" dirty="0"/>
              <a:t>Deep CCA</a:t>
            </a:r>
          </a:p>
          <a:p>
            <a:pPr lvl="1"/>
            <a:r>
              <a:rPr lang="en-US" dirty="0"/>
              <a:t>Low rank matrix completion</a:t>
            </a:r>
          </a:p>
          <a:p>
            <a:pPr lvl="2"/>
            <a:r>
              <a:rPr lang="en-US" dirty="0"/>
              <a:t>Compressed sensing, recommendation systems</a:t>
            </a:r>
          </a:p>
          <a:p>
            <a:pPr lvl="2"/>
            <a:r>
              <a:rPr lang="en-US" dirty="0"/>
              <a:t>Word2Vec, embedding</a:t>
            </a:r>
          </a:p>
          <a:p>
            <a:r>
              <a:rPr lang="en-US" dirty="0"/>
              <a:t>The first thing one can learn from data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   What are we optimizing vs. How do we optimize it</a:t>
            </a:r>
          </a:p>
          <a:p>
            <a:pPr marL="42664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8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672103-932A-9049-BD34-56830E035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517" y="1066800"/>
            <a:ext cx="8083095" cy="4007868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90600"/>
          </a:xfrm>
        </p:spPr>
        <p:txBody>
          <a:bodyPr/>
          <a:lstStyle/>
          <a:p>
            <a:r>
              <a:rPr lang="en-US" dirty="0"/>
              <a:t>The so-called “Scientific Approach”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1F20A-3171-43E0-8C92-ACA939094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49" y="2506766"/>
            <a:ext cx="2286000" cy="2924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E25AEA-3285-4CD4-B83B-5404F045EB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517" y="1135166"/>
            <a:ext cx="2412124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F96DBB-3FC1-466C-BB9D-93A19E8975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227" y="1121643"/>
            <a:ext cx="1235399" cy="14725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74D85C-2416-4172-8681-946AB2842B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4495800"/>
            <a:ext cx="3128963" cy="20822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976D3F9-4B86-4BC0-B903-867EC1A26B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12" y="1128540"/>
            <a:ext cx="1308178" cy="14686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22A782-7C45-4D87-BB8C-65DA758D32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481" y="1121643"/>
            <a:ext cx="1088931" cy="14725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A5EBF2B-A738-4FA7-9F0E-45C80278D7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062" y="1121643"/>
            <a:ext cx="1083515" cy="14725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59F61E-E4E9-425C-B5F3-D38F53ADAA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764" y="4208143"/>
            <a:ext cx="1952625" cy="23431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8B37742-FDEB-48D3-AE82-9BD192152C1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20" y="4208144"/>
            <a:ext cx="1668261" cy="234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16E9-3A8E-1644-9055-20C144A5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90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did Newton Buy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CD8AD-2740-034A-AB07-42773A7B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447800"/>
            <a:ext cx="5662903" cy="472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Information in Y about X</a:t>
            </a:r>
          </a:p>
          <a:p>
            <a:r>
              <a:rPr lang="en-US" dirty="0"/>
              <a:t>Everything about X</a:t>
            </a:r>
          </a:p>
          <a:p>
            <a:r>
              <a:rPr lang="en-US" dirty="0"/>
              <a:t>Generic information vs. specific information</a:t>
            </a:r>
          </a:p>
          <a:p>
            <a:r>
              <a:rPr lang="en-US" dirty="0"/>
              <a:t>Semantics and Shannon’s simplification</a:t>
            </a:r>
          </a:p>
          <a:p>
            <a:r>
              <a:rPr lang="en-US" dirty="0"/>
              <a:t>Avoid repetition</a:t>
            </a:r>
          </a:p>
          <a:p>
            <a:r>
              <a:rPr lang="en-US" dirty="0"/>
              <a:t>Decision without a full model</a:t>
            </a:r>
          </a:p>
          <a:p>
            <a:r>
              <a:rPr lang="en-US" dirty="0"/>
              <a:t>Performance metric and optimality</a:t>
            </a:r>
          </a:p>
          <a:p>
            <a:r>
              <a:rPr lang="en-US" dirty="0"/>
              <a:t>Sharp target (constraint) vs. Preferred target (regulation)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78BAA2-0348-5C42-809D-C8234B98B6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437" y="2879725"/>
            <a:ext cx="2927350" cy="186055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932A79B8-2376-4D55-82D9-0745F8880036}"/>
              </a:ext>
            </a:extLst>
          </p:cNvPr>
          <p:cNvGrpSpPr/>
          <p:nvPr/>
        </p:nvGrpSpPr>
        <p:grpSpPr>
          <a:xfrm>
            <a:off x="7008812" y="591232"/>
            <a:ext cx="4572000" cy="1713135"/>
            <a:chOff x="7008812" y="591232"/>
            <a:chExt cx="4572000" cy="1713135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3CA5BF17-BA42-400C-BBE2-614C6D46CA00}"/>
                </a:ext>
              </a:extLst>
            </p:cNvPr>
            <p:cNvSpPr/>
            <p:nvPr/>
          </p:nvSpPr>
          <p:spPr>
            <a:xfrm>
              <a:off x="9632415" y="1161074"/>
              <a:ext cx="1948397" cy="1143293"/>
            </a:xfrm>
            <a:prstGeom prst="parallelogram">
              <a:avLst>
                <a:gd name="adj" fmla="val 39184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0F8C51CA-CF36-4AEB-BCCC-577D18632E79}"/>
                </a:ext>
              </a:extLst>
            </p:cNvPr>
            <p:cNvSpPr/>
            <p:nvPr/>
          </p:nvSpPr>
          <p:spPr>
            <a:xfrm>
              <a:off x="7008812" y="1251112"/>
              <a:ext cx="1948397" cy="968194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53447EE-9436-4013-B7F4-432FE04FB922}"/>
                </a:ext>
              </a:extLst>
            </p:cNvPr>
            <p:cNvSpPr/>
            <p:nvPr/>
          </p:nvSpPr>
          <p:spPr>
            <a:xfrm rot="1765962">
              <a:off x="10360027" y="1282162"/>
              <a:ext cx="501620" cy="822092"/>
            </a:xfrm>
            <a:prstGeom prst="ellipse">
              <a:avLst/>
            </a:prstGeom>
            <a:noFill/>
            <a:ln w="19050" cmpd="sng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AC5EFD-87F6-43A6-9666-121752C760A8}"/>
                </a:ext>
              </a:extLst>
            </p:cNvPr>
            <p:cNvSpPr/>
            <p:nvPr/>
          </p:nvSpPr>
          <p:spPr>
            <a:xfrm>
              <a:off x="7462250" y="1365464"/>
              <a:ext cx="892355" cy="822092"/>
            </a:xfrm>
            <a:prstGeom prst="ellipse">
              <a:avLst/>
            </a:prstGeom>
            <a:noFill/>
            <a:ln w="19050" cmpd="sng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436B10A-0719-4A3F-90F2-DB31ADAD5610}"/>
                </a:ext>
              </a:extLst>
            </p:cNvPr>
            <p:cNvSpPr/>
            <p:nvPr/>
          </p:nvSpPr>
          <p:spPr>
            <a:xfrm>
              <a:off x="7864409" y="1745610"/>
              <a:ext cx="91524" cy="82399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24B3532-26B0-483C-A3B7-ACD29D84483D}"/>
                </a:ext>
              </a:extLst>
            </p:cNvPr>
            <p:cNvSpPr/>
            <p:nvPr/>
          </p:nvSpPr>
          <p:spPr>
            <a:xfrm>
              <a:off x="10566836" y="1650321"/>
              <a:ext cx="91524" cy="82399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rved Down Arrow 7">
              <a:extLst>
                <a:ext uri="{FF2B5EF4-FFF2-40B4-BE49-F238E27FC236}">
                  <a16:creationId xmlns:a16="http://schemas.microsoft.com/office/drawing/2014/main" id="{61D86305-9F00-48DC-BCED-A33DC925B87B}"/>
                </a:ext>
              </a:extLst>
            </p:cNvPr>
            <p:cNvSpPr/>
            <p:nvPr/>
          </p:nvSpPr>
          <p:spPr>
            <a:xfrm>
              <a:off x="9059513" y="906064"/>
              <a:ext cx="823712" cy="345048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FD3D5630-CD14-41E1-A854-3BB10A5103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2463031"/>
                </p:ext>
              </p:extLst>
            </p:nvPr>
          </p:nvGraphicFramePr>
          <p:xfrm>
            <a:off x="7851005" y="1514247"/>
            <a:ext cx="217149" cy="199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Equation" r:id="rId4" imgW="190500" imgH="177800" progId="Equation.3">
                    <p:embed/>
                  </p:oleObj>
                </mc:Choice>
                <mc:Fallback>
                  <p:oleObj name="Equation" r:id="rId4" imgW="190500" imgH="177800" progId="Equation.3">
                    <p:embed/>
                    <p:pic>
                      <p:nvPicPr>
                        <p:cNvPr id="31" name="Object 30">
                          <a:extLst>
                            <a:ext uri="{FF2B5EF4-FFF2-40B4-BE49-F238E27FC236}">
                              <a16:creationId xmlns:a16="http://schemas.microsoft.com/office/drawing/2014/main" id="{789380E0-EA8C-4F80-A9AB-07140AF7FF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1005" y="1514247"/>
                          <a:ext cx="217149" cy="1995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>
              <a:extLst>
                <a:ext uri="{FF2B5EF4-FFF2-40B4-BE49-F238E27FC236}">
                  <a16:creationId xmlns:a16="http://schemas.microsoft.com/office/drawing/2014/main" id="{A2D313D4-0E76-4608-A3ED-33A260FDA3F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3879126"/>
                </p:ext>
              </p:extLst>
            </p:nvPr>
          </p:nvGraphicFramePr>
          <p:xfrm>
            <a:off x="10464531" y="1422435"/>
            <a:ext cx="204608" cy="2278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Equation" r:id="rId6" imgW="177800" imgH="203200" progId="Equation.3">
                    <p:embed/>
                  </p:oleObj>
                </mc:Choice>
                <mc:Fallback>
                  <p:oleObj name="Equation" r:id="rId6" imgW="177800" imgH="203200" progId="Equation.3">
                    <p:embed/>
                    <p:pic>
                      <p:nvPicPr>
                        <p:cNvPr id="32" name="Object 31">
                          <a:extLst>
                            <a:ext uri="{FF2B5EF4-FFF2-40B4-BE49-F238E27FC236}">
                              <a16:creationId xmlns:a16="http://schemas.microsoft.com/office/drawing/2014/main" id="{97FB3FA7-AD89-48F9-BDF1-284CC5ADCB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64531" y="1422435"/>
                          <a:ext cx="204608" cy="2278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C3EA895-B2FB-439D-B504-41362E49CC6E}"/>
                </a:ext>
              </a:extLst>
            </p:cNvPr>
            <p:cNvCxnSpPr>
              <a:stCxn id="15" idx="6"/>
            </p:cNvCxnSpPr>
            <p:nvPr/>
          </p:nvCxnSpPr>
          <p:spPr>
            <a:xfrm flipV="1">
              <a:off x="10658360" y="1627385"/>
              <a:ext cx="676923" cy="64136"/>
            </a:xfrm>
            <a:prstGeom prst="straightConnector1">
              <a:avLst/>
            </a:prstGeom>
            <a:ln>
              <a:solidFill>
                <a:srgbClr val="008000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 descr="latex-image-1.pdf">
              <a:extLst>
                <a:ext uri="{FF2B5EF4-FFF2-40B4-BE49-F238E27FC236}">
                  <a16:creationId xmlns:a16="http://schemas.microsoft.com/office/drawing/2014/main" id="{BAF63744-0B7E-4B11-955E-5A83E41E5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2088" y="1293707"/>
              <a:ext cx="196188" cy="143512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F476E8B-4619-4E6B-B611-7E6C0BCB5894}"/>
                </a:ext>
              </a:extLst>
            </p:cNvPr>
            <p:cNvCxnSpPr>
              <a:stCxn id="13" idx="1"/>
              <a:endCxn id="11" idx="1"/>
            </p:cNvCxnSpPr>
            <p:nvPr/>
          </p:nvCxnSpPr>
          <p:spPr>
            <a:xfrm flipH="1" flipV="1">
              <a:off x="7592932" y="1485856"/>
              <a:ext cx="284880" cy="271821"/>
            </a:xfrm>
            <a:prstGeom prst="straightConnector1">
              <a:avLst/>
            </a:prstGeom>
            <a:ln>
              <a:solidFill>
                <a:srgbClr val="0000FF"/>
              </a:solidFill>
              <a:prstDash val="sysDash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 descr="latex-image-1.pdf">
              <a:extLst>
                <a:ext uri="{FF2B5EF4-FFF2-40B4-BE49-F238E27FC236}">
                  <a16:creationId xmlns:a16="http://schemas.microsoft.com/office/drawing/2014/main" id="{732ACBCC-283B-423F-8CAB-3D641DA1D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0239" y="1403726"/>
              <a:ext cx="97853" cy="136935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F6C00F3-C6CA-4ACF-8620-3DAA1B7FBA67}"/>
                </a:ext>
              </a:extLst>
            </p:cNvPr>
            <p:cNvCxnSpPr/>
            <p:nvPr/>
          </p:nvCxnSpPr>
          <p:spPr>
            <a:xfrm>
              <a:off x="10907585" y="1422435"/>
              <a:ext cx="89764" cy="796870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707CA0-F288-42D2-9C5A-60EE9728C5E3}"/>
                </a:ext>
              </a:extLst>
            </p:cNvPr>
            <p:cNvCxnSpPr/>
            <p:nvPr/>
          </p:nvCxnSpPr>
          <p:spPr>
            <a:xfrm>
              <a:off x="10300362" y="1820870"/>
              <a:ext cx="47522" cy="44298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71BB146-3678-48DD-AE7D-5FD8F50D965A}"/>
                </a:ext>
              </a:extLst>
            </p:cNvPr>
            <p:cNvCxnSpPr/>
            <p:nvPr/>
          </p:nvCxnSpPr>
          <p:spPr>
            <a:xfrm flipV="1">
              <a:off x="10314838" y="2082220"/>
              <a:ext cx="676923" cy="6413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 descr="latex-image-1.pdf">
              <a:extLst>
                <a:ext uri="{FF2B5EF4-FFF2-40B4-BE49-F238E27FC236}">
                  <a16:creationId xmlns:a16="http://schemas.microsoft.com/office/drawing/2014/main" id="{0321549F-9CCE-45E4-9E4F-0EB7DA429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0571" y="2142381"/>
              <a:ext cx="417136" cy="15385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064032-0EC6-4C4C-AF3C-5418F70799E2}"/>
                </a:ext>
              </a:extLst>
            </p:cNvPr>
            <p:cNvSpPr txBox="1"/>
            <p:nvPr/>
          </p:nvSpPr>
          <p:spPr>
            <a:xfrm>
              <a:off x="9317563" y="591232"/>
              <a:ext cx="240777" cy="324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B</a:t>
              </a:r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D3AC218C-2E33-426F-B42D-21811668D258}"/>
              </a:ext>
            </a:extLst>
          </p:cNvPr>
          <p:cNvSpPr/>
          <p:nvPr/>
        </p:nvSpPr>
        <p:spPr>
          <a:xfrm>
            <a:off x="8117421" y="4978400"/>
            <a:ext cx="2874340" cy="1390488"/>
          </a:xfrm>
          <a:prstGeom prst="parallelogram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3307568-B066-458C-8C8C-A43069A88186}"/>
              </a:ext>
            </a:extLst>
          </p:cNvPr>
          <p:cNvSpPr/>
          <p:nvPr/>
        </p:nvSpPr>
        <p:spPr>
          <a:xfrm>
            <a:off x="9702412" y="5249233"/>
            <a:ext cx="77895" cy="73962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7C9C5E-4D0F-4579-BFC4-3ED6AF6BB810}"/>
              </a:ext>
            </a:extLst>
          </p:cNvPr>
          <p:cNvSpPr/>
          <p:nvPr/>
        </p:nvSpPr>
        <p:spPr>
          <a:xfrm>
            <a:off x="8820745" y="5958581"/>
            <a:ext cx="135019" cy="11833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7EFBC8B-5590-4070-88BC-DD78F79748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69327" y="6117766"/>
            <a:ext cx="237853" cy="200032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FED4B5-AB60-40BB-BF7E-8ABB1740BB6B}"/>
              </a:ext>
            </a:extLst>
          </p:cNvPr>
          <p:cNvCxnSpPr/>
          <p:nvPr/>
        </p:nvCxnSpPr>
        <p:spPr>
          <a:xfrm flipV="1">
            <a:off x="8945248" y="5317780"/>
            <a:ext cx="777828" cy="663547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61D53474-32CC-47BF-B634-835FCCAE8B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20825" y="5047658"/>
            <a:ext cx="620566" cy="280587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5AD440-4F6A-4358-A6E0-935A807AE002}"/>
              </a:ext>
            </a:extLst>
          </p:cNvPr>
          <p:cNvCxnSpPr>
            <a:stCxn id="32" idx="6"/>
          </p:cNvCxnSpPr>
          <p:nvPr/>
        </p:nvCxnSpPr>
        <p:spPr>
          <a:xfrm flipV="1">
            <a:off x="8955764" y="5888100"/>
            <a:ext cx="1411471" cy="129650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4BC9EBBB-1974-4DB7-A10A-B55271FD15E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38325" y="5994237"/>
            <a:ext cx="592005" cy="199082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D397F1-4F60-4D80-85F3-76C566514BF3}"/>
              </a:ext>
            </a:extLst>
          </p:cNvPr>
          <p:cNvCxnSpPr>
            <a:endCxn id="31" idx="4"/>
          </p:cNvCxnSpPr>
          <p:nvPr/>
        </p:nvCxnSpPr>
        <p:spPr>
          <a:xfrm flipH="1" flipV="1">
            <a:off x="9741360" y="5323195"/>
            <a:ext cx="69144" cy="623425"/>
          </a:xfrm>
          <a:prstGeom prst="straightConnector1">
            <a:avLst/>
          </a:prstGeom>
          <a:ln w="12700"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7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0E5B7-DC9A-6A47-9E9B-F35ECEB3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0157354" cy="1207030"/>
          </a:xfrm>
        </p:spPr>
        <p:txBody>
          <a:bodyPr/>
          <a:lstStyle/>
          <a:p>
            <a:r>
              <a:rPr lang="en-US" dirty="0"/>
              <a:t>Build Neural Networks with Newton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A86A-E2ED-0F4A-B99B-C44F8A464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809" y="1676400"/>
            <a:ext cx="6196304" cy="4546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Regulator, polling, other loss functions all as the result of preference in the queries. </a:t>
            </a:r>
          </a:p>
          <a:p>
            <a:r>
              <a:rPr lang="en-US" dirty="0"/>
              <a:t>Transfer knowledge:</a:t>
            </a:r>
          </a:p>
          <a:p>
            <a:pPr lvl="1"/>
            <a:r>
              <a:rPr lang="en-US" dirty="0"/>
              <a:t>Use pattern and symmetry</a:t>
            </a:r>
          </a:p>
          <a:p>
            <a:pPr lvl="1"/>
            <a:r>
              <a:rPr lang="en-US" dirty="0"/>
              <a:t>Select and preprocessing</a:t>
            </a:r>
          </a:p>
          <a:p>
            <a:r>
              <a:rPr lang="en-US" dirty="0"/>
              <a:t>More general structure, more variety of prior/domain knowledge</a:t>
            </a:r>
          </a:p>
          <a:p>
            <a:pPr lvl="1"/>
            <a:r>
              <a:rPr lang="en-US" dirty="0"/>
              <a:t>Multiple modality</a:t>
            </a:r>
          </a:p>
          <a:p>
            <a:pPr lvl="1"/>
            <a:r>
              <a:rPr lang="en-US" dirty="0"/>
              <a:t>Regularity / integer programming</a:t>
            </a:r>
          </a:p>
          <a:p>
            <a:r>
              <a:rPr lang="en-US" dirty="0"/>
              <a:t>Choose hyper-parameters with performance metric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733A8-7669-2749-B443-02549F42D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073" y="1175837"/>
            <a:ext cx="5429250" cy="192055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23B60FF-3E51-9244-92D6-78A4446F0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201" y="3234611"/>
            <a:ext cx="2679700" cy="1295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7B8160B-4FAE-8C4B-8BA8-1F9CF177A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956" y="3238500"/>
            <a:ext cx="3670300" cy="30226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8B1F8DF-7A18-C44B-BD42-701801FA2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956" y="3272711"/>
            <a:ext cx="3670300" cy="32639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83F583E-17CD-470E-8ABC-9F796224394B}"/>
              </a:ext>
            </a:extLst>
          </p:cNvPr>
          <p:cNvGrpSpPr/>
          <p:nvPr/>
        </p:nvGrpSpPr>
        <p:grpSpPr>
          <a:xfrm>
            <a:off x="6785201" y="1069252"/>
            <a:ext cx="5131041" cy="1937280"/>
            <a:chOff x="7008812" y="591232"/>
            <a:chExt cx="4572000" cy="1713135"/>
          </a:xfrm>
        </p:grpSpPr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6E213638-FA46-431B-8940-2DCE7758EC80}"/>
                </a:ext>
              </a:extLst>
            </p:cNvPr>
            <p:cNvSpPr/>
            <p:nvPr/>
          </p:nvSpPr>
          <p:spPr>
            <a:xfrm>
              <a:off x="9632415" y="1161074"/>
              <a:ext cx="1948397" cy="1143293"/>
            </a:xfrm>
            <a:prstGeom prst="parallelogram">
              <a:avLst>
                <a:gd name="adj" fmla="val 39184"/>
              </a:avLst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6CF3E87F-022A-4F3D-A1A2-342BDD9DA913}"/>
                </a:ext>
              </a:extLst>
            </p:cNvPr>
            <p:cNvSpPr/>
            <p:nvPr/>
          </p:nvSpPr>
          <p:spPr>
            <a:xfrm>
              <a:off x="7008812" y="1251112"/>
              <a:ext cx="1948397" cy="968194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271F21-BA11-4F8D-BE9D-53361779FBF9}"/>
                </a:ext>
              </a:extLst>
            </p:cNvPr>
            <p:cNvSpPr/>
            <p:nvPr/>
          </p:nvSpPr>
          <p:spPr>
            <a:xfrm rot="1765962">
              <a:off x="10360027" y="1282162"/>
              <a:ext cx="501620" cy="822092"/>
            </a:xfrm>
            <a:prstGeom prst="ellipse">
              <a:avLst/>
            </a:prstGeom>
            <a:noFill/>
            <a:ln w="19050" cmpd="sng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E8E9BD8-8DE6-4BA9-B3E5-07B607319CBB}"/>
                </a:ext>
              </a:extLst>
            </p:cNvPr>
            <p:cNvSpPr/>
            <p:nvPr/>
          </p:nvSpPr>
          <p:spPr>
            <a:xfrm>
              <a:off x="7462250" y="1365464"/>
              <a:ext cx="892355" cy="822092"/>
            </a:xfrm>
            <a:prstGeom prst="ellipse">
              <a:avLst/>
            </a:prstGeom>
            <a:noFill/>
            <a:ln w="19050" cmpd="sng">
              <a:solidFill>
                <a:srgbClr val="0000FF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61F748C-B2F2-467B-8A33-DADEFFAF1BEC}"/>
                </a:ext>
              </a:extLst>
            </p:cNvPr>
            <p:cNvSpPr/>
            <p:nvPr/>
          </p:nvSpPr>
          <p:spPr>
            <a:xfrm>
              <a:off x="7864409" y="1745610"/>
              <a:ext cx="91524" cy="82399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595215D-CF45-4F12-AFE8-88EFCA18A85A}"/>
                </a:ext>
              </a:extLst>
            </p:cNvPr>
            <p:cNvSpPr/>
            <p:nvPr/>
          </p:nvSpPr>
          <p:spPr>
            <a:xfrm>
              <a:off x="10566836" y="1650321"/>
              <a:ext cx="91524" cy="82399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rved Down Arrow 7">
              <a:extLst>
                <a:ext uri="{FF2B5EF4-FFF2-40B4-BE49-F238E27FC236}">
                  <a16:creationId xmlns:a16="http://schemas.microsoft.com/office/drawing/2014/main" id="{A1E5E02D-EAD4-4EB9-A2C5-93337C3308BA}"/>
                </a:ext>
              </a:extLst>
            </p:cNvPr>
            <p:cNvSpPr/>
            <p:nvPr/>
          </p:nvSpPr>
          <p:spPr>
            <a:xfrm>
              <a:off x="9059513" y="906064"/>
              <a:ext cx="823712" cy="345048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2F55F8F5-6D0E-4C1F-B2E5-7C7415F9880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1350426"/>
                </p:ext>
              </p:extLst>
            </p:nvPr>
          </p:nvGraphicFramePr>
          <p:xfrm>
            <a:off x="7851005" y="1514247"/>
            <a:ext cx="217149" cy="199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Equation" r:id="rId7" imgW="190500" imgH="177800" progId="Equation.3">
                    <p:embed/>
                  </p:oleObj>
                </mc:Choice>
                <mc:Fallback>
                  <p:oleObj name="Equation" r:id="rId7" imgW="190500" imgH="177800" progId="Equation.3">
                    <p:embed/>
                    <p:pic>
                      <p:nvPicPr>
                        <p:cNvPr id="17" name="Object 16">
                          <a:extLst>
                            <a:ext uri="{FF2B5EF4-FFF2-40B4-BE49-F238E27FC236}">
                              <a16:creationId xmlns:a16="http://schemas.microsoft.com/office/drawing/2014/main" id="{FD3D5630-CD14-41E1-A854-3BB10A5103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1005" y="1514247"/>
                          <a:ext cx="217149" cy="1995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7">
              <a:extLst>
                <a:ext uri="{FF2B5EF4-FFF2-40B4-BE49-F238E27FC236}">
                  <a16:creationId xmlns:a16="http://schemas.microsoft.com/office/drawing/2014/main" id="{F82310B4-C475-4D1E-8368-D5387590C3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3819379"/>
                </p:ext>
              </p:extLst>
            </p:nvPr>
          </p:nvGraphicFramePr>
          <p:xfrm>
            <a:off x="10464531" y="1422435"/>
            <a:ext cx="204608" cy="2278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Equation" r:id="rId9" imgW="177800" imgH="203200" progId="Equation.3">
                    <p:embed/>
                  </p:oleObj>
                </mc:Choice>
                <mc:Fallback>
                  <p:oleObj name="Equation" r:id="rId9" imgW="177800" imgH="203200" progId="Equation.3">
                    <p:embed/>
                    <p:pic>
                      <p:nvPicPr>
                        <p:cNvPr id="18" name="Object 17">
                          <a:extLst>
                            <a:ext uri="{FF2B5EF4-FFF2-40B4-BE49-F238E27FC236}">
                              <a16:creationId xmlns:a16="http://schemas.microsoft.com/office/drawing/2014/main" id="{A2D313D4-0E76-4608-A3ED-33A260FDA3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64531" y="1422435"/>
                          <a:ext cx="204608" cy="2278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D80C293-8ABE-45DB-9F68-9B1EE946D9C9}"/>
                </a:ext>
              </a:extLst>
            </p:cNvPr>
            <p:cNvCxnSpPr>
              <a:stCxn id="15" idx="6"/>
            </p:cNvCxnSpPr>
            <p:nvPr/>
          </p:nvCxnSpPr>
          <p:spPr>
            <a:xfrm flipV="1">
              <a:off x="10658360" y="1627385"/>
              <a:ext cx="676923" cy="64136"/>
            </a:xfrm>
            <a:prstGeom prst="straightConnector1">
              <a:avLst/>
            </a:prstGeom>
            <a:ln>
              <a:solidFill>
                <a:srgbClr val="008000"/>
              </a:solidFill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 descr="latex-image-1.pdf">
              <a:extLst>
                <a:ext uri="{FF2B5EF4-FFF2-40B4-BE49-F238E27FC236}">
                  <a16:creationId xmlns:a16="http://schemas.microsoft.com/office/drawing/2014/main" id="{D85859B1-AF8B-4B13-A4D5-C50C5AE7C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2088" y="1293707"/>
              <a:ext cx="196188" cy="143512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2DA832C-7975-48DA-A0FE-DC3CB3B4AE39}"/>
                </a:ext>
              </a:extLst>
            </p:cNvPr>
            <p:cNvCxnSpPr>
              <a:stCxn id="14" idx="1"/>
              <a:endCxn id="13" idx="1"/>
            </p:cNvCxnSpPr>
            <p:nvPr/>
          </p:nvCxnSpPr>
          <p:spPr>
            <a:xfrm flipH="1" flipV="1">
              <a:off x="7592932" y="1485856"/>
              <a:ext cx="284880" cy="271821"/>
            </a:xfrm>
            <a:prstGeom prst="straightConnector1">
              <a:avLst/>
            </a:prstGeom>
            <a:ln>
              <a:solidFill>
                <a:srgbClr val="0000FF"/>
              </a:solidFill>
              <a:prstDash val="sysDash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 descr="latex-image-1.pdf">
              <a:extLst>
                <a:ext uri="{FF2B5EF4-FFF2-40B4-BE49-F238E27FC236}">
                  <a16:creationId xmlns:a16="http://schemas.microsoft.com/office/drawing/2014/main" id="{0EE8A855-06ED-45A6-AC98-3C4D5792F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40239" y="1403726"/>
              <a:ext cx="97853" cy="136935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A2A718-B425-4F19-81E2-51C393949F1C}"/>
                </a:ext>
              </a:extLst>
            </p:cNvPr>
            <p:cNvCxnSpPr/>
            <p:nvPr/>
          </p:nvCxnSpPr>
          <p:spPr>
            <a:xfrm>
              <a:off x="10907585" y="1422435"/>
              <a:ext cx="89764" cy="796870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197AE7E-4E69-48C4-843B-135BC4AA50D1}"/>
                </a:ext>
              </a:extLst>
            </p:cNvPr>
            <p:cNvCxnSpPr/>
            <p:nvPr/>
          </p:nvCxnSpPr>
          <p:spPr>
            <a:xfrm>
              <a:off x="10300362" y="1820870"/>
              <a:ext cx="47522" cy="44298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A6628A-E68D-4092-BF34-56E3C158E2EF}"/>
                </a:ext>
              </a:extLst>
            </p:cNvPr>
            <p:cNvCxnSpPr/>
            <p:nvPr/>
          </p:nvCxnSpPr>
          <p:spPr>
            <a:xfrm flipV="1">
              <a:off x="10314838" y="2082220"/>
              <a:ext cx="676923" cy="6413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 descr="latex-image-1.pdf">
              <a:extLst>
                <a:ext uri="{FF2B5EF4-FFF2-40B4-BE49-F238E27FC236}">
                  <a16:creationId xmlns:a16="http://schemas.microsoft.com/office/drawing/2014/main" id="{6210D1FA-4D1A-4881-A5CB-9B8CD93F9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0571" y="2142381"/>
              <a:ext cx="417136" cy="15385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B83A62-DF97-4506-AB7D-5DE8F82C4955}"/>
                </a:ext>
              </a:extLst>
            </p:cNvPr>
            <p:cNvSpPr txBox="1"/>
            <p:nvPr/>
          </p:nvSpPr>
          <p:spPr>
            <a:xfrm>
              <a:off x="9317563" y="591232"/>
              <a:ext cx="240777" cy="324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374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2133600"/>
            <a:ext cx="7239000" cy="19304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pple Symbols"/>
                <a:cs typeface="Apple Symbols"/>
              </a:rPr>
              <a:t>Where would the next big step in data science be made?</a:t>
            </a:r>
            <a:br>
              <a:rPr lang="en-US" sz="3600" dirty="0">
                <a:latin typeface="Apple Symbols"/>
                <a:cs typeface="Apple Symbols"/>
              </a:rPr>
            </a:br>
            <a:br>
              <a:rPr lang="en-US" sz="3600" dirty="0">
                <a:latin typeface="Apple Symbols"/>
                <a:cs typeface="Apple Symbols"/>
              </a:rPr>
            </a:br>
            <a:r>
              <a:rPr lang="en-US" sz="3600" dirty="0">
                <a:latin typeface="Apple Symbols"/>
                <a:cs typeface="Apple Symbols"/>
              </a:rPr>
              <a:t>and How?</a:t>
            </a:r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C8EF-0932-C842-822E-F6B231EC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Why We Should NOT Use NN for Physical-Layer Communication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88538-067D-EE45-BED9-0F5CE9BE0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12" y="1676400"/>
            <a:ext cx="4672303" cy="403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Clearly defined models</a:t>
            </a:r>
          </a:p>
          <a:p>
            <a:pPr lvl="1"/>
            <a:r>
              <a:rPr lang="en-US" dirty="0"/>
              <a:t>Since we design it</a:t>
            </a:r>
          </a:p>
          <a:p>
            <a:r>
              <a:rPr lang="en-US" dirty="0"/>
              <a:t>Performance limits and optimality guarantees</a:t>
            </a:r>
          </a:p>
          <a:p>
            <a:r>
              <a:rPr lang="en-US" dirty="0"/>
              <a:t>Intuition, insights to guide designs</a:t>
            </a:r>
          </a:p>
          <a:p>
            <a:r>
              <a:rPr lang="en-US" dirty="0"/>
              <a:t>Minimum resource</a:t>
            </a:r>
          </a:p>
          <a:p>
            <a:r>
              <a:rPr lang="en-US" dirty="0"/>
              <a:t>Robustness, generalization, reusable solutions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CA7A99-2166-8747-A875-F2303ADD6BBF}"/>
              </a:ext>
            </a:extLst>
          </p:cNvPr>
          <p:cNvSpPr txBox="1">
            <a:spLocks/>
          </p:cNvSpPr>
          <p:nvPr/>
        </p:nvSpPr>
        <p:spPr>
          <a:xfrm>
            <a:off x="6323012" y="1694481"/>
            <a:ext cx="4672303" cy="3868119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 based on models</a:t>
            </a:r>
          </a:p>
          <a:p>
            <a:pPr lvl="1"/>
            <a:r>
              <a:rPr lang="en-US" dirty="0"/>
              <a:t>Avoid separations </a:t>
            </a:r>
          </a:p>
          <a:p>
            <a:r>
              <a:rPr lang="en-US" dirty="0"/>
              <a:t>Empirical performance that is good enough</a:t>
            </a:r>
          </a:p>
          <a:p>
            <a:r>
              <a:rPr lang="en-US" dirty="0"/>
              <a:t>Research = Development</a:t>
            </a:r>
          </a:p>
          <a:p>
            <a:r>
              <a:rPr lang="en-US" dirty="0"/>
              <a:t>Fast growing computation and data acquisition</a:t>
            </a:r>
          </a:p>
          <a:p>
            <a:r>
              <a:rPr lang="en-US" dirty="0"/>
              <a:t>Start to see the problems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C07F37-DA27-8B4A-B7EE-290BDF855F3D}"/>
              </a:ext>
            </a:extLst>
          </p:cNvPr>
          <p:cNvCxnSpPr/>
          <p:nvPr/>
        </p:nvCxnSpPr>
        <p:spPr>
          <a:xfrm>
            <a:off x="6018212" y="1676400"/>
            <a:ext cx="0" cy="3886200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03612" y="6019800"/>
            <a:ext cx="5163493" cy="461665"/>
          </a:xfrm>
          <a:prstGeom prst="rect">
            <a:avLst/>
          </a:prstGeom>
          <a:solidFill>
            <a:srgbClr val="E4967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And why we really should do that</a:t>
            </a:r>
          </a:p>
        </p:txBody>
      </p:sp>
    </p:spTree>
    <p:extLst>
      <p:ext uri="{BB962C8B-B14F-4D97-AF65-F5344CB8AC3E}">
        <p14:creationId xmlns:p14="http://schemas.microsoft.com/office/powerpoint/2010/main" val="200504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34D0-257E-8C42-BACA-6D6358EC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066800"/>
          </a:xfrm>
        </p:spPr>
        <p:txBody>
          <a:bodyPr/>
          <a:lstStyle/>
          <a:p>
            <a:r>
              <a:rPr lang="en-US" dirty="0"/>
              <a:t>Let Newton Help us to Design NN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BFE89-A0E9-CD42-9F27-AC4CDCE0B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371600"/>
            <a:ext cx="10157354" cy="4800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problem we try to solve?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design decision comes from assumptions, which from logic?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the intermediate outcomes?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resources are used?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well are we doing? Is there alternatives?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Does it bring any new concepts?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83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2574-32E6-DD4D-A55B-068999CC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8200"/>
          </a:xfrm>
        </p:spPr>
        <p:txBody>
          <a:bodyPr/>
          <a:lstStyle/>
          <a:p>
            <a:r>
              <a:rPr lang="en-US" dirty="0"/>
              <a:t>A Detection Problem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EF22F5-BE1B-FA45-98B9-5A17C73FF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12" y="1676400"/>
            <a:ext cx="5579897" cy="773301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298BCF-36BF-2F41-B9AC-7BECB643CED3}"/>
              </a:ext>
            </a:extLst>
          </p:cNvPr>
          <p:cNvSpPr txBox="1">
            <a:spLocks/>
          </p:cNvSpPr>
          <p:nvPr/>
        </p:nvSpPr>
        <p:spPr>
          <a:xfrm>
            <a:off x="1117309" y="3429000"/>
            <a:ext cx="10157354" cy="2743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Think of X and Y both from rather large alphabets, but U is a binary valued attribute</a:t>
            </a:r>
          </a:p>
          <a:p>
            <a:r>
              <a:rPr lang="en-US" dirty="0"/>
              <a:t>Sometimes we would like to detect U from observations of X, sometimes from Y</a:t>
            </a:r>
          </a:p>
          <a:p>
            <a:r>
              <a:rPr lang="en-US" dirty="0">
                <a:solidFill>
                  <a:srgbClr val="C00000"/>
                </a:solidFill>
              </a:rPr>
              <a:t>Suppose</a:t>
            </a:r>
            <a:r>
              <a:rPr lang="en-US" dirty="0"/>
              <a:t> we observe n </a:t>
            </a:r>
            <a:r>
              <a:rPr lang="en-US" dirty="0" err="1"/>
              <a:t>i.i.d</a:t>
            </a:r>
            <a:r>
              <a:rPr lang="en-US" dirty="0"/>
              <a:t>. samples for the same value of U</a:t>
            </a:r>
          </a:p>
        </p:txBody>
      </p:sp>
    </p:spTree>
    <p:extLst>
      <p:ext uri="{BB962C8B-B14F-4D97-AF65-F5344CB8AC3E}">
        <p14:creationId xmlns:p14="http://schemas.microsoft.com/office/powerpoint/2010/main" val="327909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24E7-159C-6B46-B30E-4409E418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14400"/>
          </a:xfrm>
        </p:spPr>
        <p:txBody>
          <a:bodyPr/>
          <a:lstStyle/>
          <a:p>
            <a:r>
              <a:rPr lang="en-US" dirty="0"/>
              <a:t>Empirical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F5805-E77D-6A4D-BD29-FB747AC0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316064"/>
            <a:ext cx="7110703" cy="4856136"/>
          </a:xfrm>
        </p:spPr>
        <p:txBody>
          <a:bodyPr/>
          <a:lstStyle/>
          <a:p>
            <a:r>
              <a:rPr lang="en-US" dirty="0"/>
              <a:t>All the information we get is in the empirical distribution 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Assume</a:t>
            </a:r>
            <a:r>
              <a:rPr lang="en-US" dirty="0"/>
              <a:t> in a small neighborhood:</a:t>
            </a:r>
          </a:p>
          <a:p>
            <a:pPr lvl="1"/>
            <a:r>
              <a:rPr lang="en-US" dirty="0"/>
              <a:t>Difference: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LLR: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Information Vector: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FEC9A-7011-3D4F-B386-C5CA06B8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812" y="838200"/>
            <a:ext cx="3643630" cy="193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244044-FD01-DA4F-85A4-B3407B482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12" y="2895600"/>
            <a:ext cx="3729318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6EA86B-0FC5-DA4B-9B86-DC5BDD118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412" y="3733800"/>
            <a:ext cx="6648012" cy="615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D7A474-3D7D-BE47-8934-3F1FD29D8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471" y="5306986"/>
            <a:ext cx="2997474" cy="71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0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3800DD-C69B-E344-96DF-A6AF8A5D7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126713"/>
              </p:ext>
            </p:extLst>
          </p:nvPr>
        </p:nvGraphicFramePr>
        <p:xfrm>
          <a:off x="1446212" y="1828800"/>
          <a:ext cx="9296400" cy="4267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255289238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447936266"/>
                    </a:ext>
                  </a:extLst>
                </a:gridCol>
              </a:tblGrid>
              <a:tr h="142240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Distribution 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157691"/>
                  </a:ext>
                </a:extLst>
              </a:tr>
              <a:tr h="1422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Information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49109"/>
                  </a:ext>
                </a:extLst>
              </a:tr>
              <a:tr h="1422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 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9301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E242330-C474-2E42-91AD-32B123D9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Vector, Three Meanings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255D0-57AF-6248-BC1A-EA0E55EAF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211" y="2438400"/>
            <a:ext cx="413753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3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C229-031A-E849-82F7-23B71075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F72DD-F2A7-1E46-8A80-CD1005B75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P and Q are two distributions both in the neighborhood</a:t>
            </a:r>
          </a:p>
          <a:p>
            <a:r>
              <a:rPr lang="en-US" dirty="0"/>
              <a:t>Let the corresponding vector form be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Squared norm of information vector = volume of information (bits)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BECE9-87CC-5144-87B3-178E84764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2286000"/>
            <a:ext cx="1019313" cy="450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3E53B7-D4A1-2D43-B095-73F26F7B6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12" y="3062853"/>
            <a:ext cx="4169833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4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FF64-1A02-D34D-828E-260F375C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Inner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2177E-70CB-C748-AAB1-E1D56B2D2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348" y="1603986"/>
            <a:ext cx="7034503" cy="4470400"/>
          </a:xfrm>
        </p:spPr>
        <p:txBody>
          <a:bodyPr/>
          <a:lstStyle/>
          <a:p>
            <a:r>
              <a:rPr lang="en-US" dirty="0"/>
              <a:t>Evaluating the empirical average of a feature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B5302-A1CA-3F4C-89C2-2BEB168DC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2514600"/>
            <a:ext cx="5638800" cy="3275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365B78-5232-8743-949C-E154EED39293}"/>
              </a:ext>
            </a:extLst>
          </p:cNvPr>
          <p:cNvSpPr txBox="1"/>
          <p:nvPr/>
        </p:nvSpPr>
        <p:spPr>
          <a:xfrm>
            <a:off x="6932612" y="55626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element of the information do we want?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4EC3EECF-4C78-4C7A-92A8-253241653518}"/>
              </a:ext>
            </a:extLst>
          </p:cNvPr>
          <p:cNvSpPr/>
          <p:nvPr/>
        </p:nvSpPr>
        <p:spPr>
          <a:xfrm>
            <a:off x="7694612" y="1001588"/>
            <a:ext cx="3276600" cy="1665411"/>
          </a:xfrm>
          <a:prstGeom prst="parallelogram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26A30D-73E7-4DEE-A5D6-01E0DA0B7A83}"/>
              </a:ext>
            </a:extLst>
          </p:cNvPr>
          <p:cNvSpPr/>
          <p:nvPr/>
        </p:nvSpPr>
        <p:spPr>
          <a:xfrm>
            <a:off x="9501420" y="1325969"/>
            <a:ext cx="88797" cy="88586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85C89F-B595-444C-A72D-4001E3E11660}"/>
              </a:ext>
            </a:extLst>
          </p:cNvPr>
          <p:cNvSpPr/>
          <p:nvPr/>
        </p:nvSpPr>
        <p:spPr>
          <a:xfrm>
            <a:off x="8496366" y="2175567"/>
            <a:ext cx="153915" cy="14173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FF0029-343A-4CAA-A35F-DC28B5AE7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751" y="2366226"/>
            <a:ext cx="271141" cy="2395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8BE0C1-0581-4AD7-BFEA-419DE9512E9E}"/>
              </a:ext>
            </a:extLst>
          </p:cNvPr>
          <p:cNvCxnSpPr/>
          <p:nvPr/>
        </p:nvCxnSpPr>
        <p:spPr>
          <a:xfrm flipV="1">
            <a:off x="8638292" y="1408069"/>
            <a:ext cx="886684" cy="794742"/>
          </a:xfrm>
          <a:prstGeom prst="straightConnector1">
            <a:avLst/>
          </a:prstGeom>
          <a:ln w="12700"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4FC1C96-659C-474A-8A24-29326C077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6405" y="1084539"/>
            <a:ext cx="707414" cy="33606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8602BA-A63C-4FB4-BB1B-855311F68FF9}"/>
              </a:ext>
            </a:extLst>
          </p:cNvPr>
          <p:cNvCxnSpPr>
            <a:stCxn id="12" idx="6"/>
          </p:cNvCxnSpPr>
          <p:nvPr/>
        </p:nvCxnSpPr>
        <p:spPr>
          <a:xfrm flipV="1">
            <a:off x="8650280" y="2091152"/>
            <a:ext cx="1609004" cy="155284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D3121AD-75EE-4153-904D-979ADEFC1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4344" y="2218273"/>
            <a:ext cx="674855" cy="23844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3338B4-1617-4D03-A9F1-0E0E8E696AFE}"/>
              </a:ext>
            </a:extLst>
          </p:cNvPr>
          <p:cNvCxnSpPr>
            <a:endCxn id="11" idx="4"/>
          </p:cNvCxnSpPr>
          <p:nvPr/>
        </p:nvCxnSpPr>
        <p:spPr>
          <a:xfrm flipH="1" flipV="1">
            <a:off x="9545819" y="1414555"/>
            <a:ext cx="78821" cy="746687"/>
          </a:xfrm>
          <a:prstGeom prst="straightConnector1">
            <a:avLst/>
          </a:prstGeom>
          <a:ln w="12700">
            <a:prstDash val="dash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4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7626</TotalTime>
  <Words>734</Words>
  <Application>Microsoft Office PowerPoint</Application>
  <PresentationFormat>Custom</PresentationFormat>
  <Paragraphs>141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Apple Symbols</vt:lpstr>
      <vt:lpstr>Arial</vt:lpstr>
      <vt:lpstr>Century Gothic</vt:lpstr>
      <vt:lpstr>Books 16x9</vt:lpstr>
      <vt:lpstr>Equation</vt:lpstr>
      <vt:lpstr>Connecting Data with Domain Knowledge in Neural Networks  -- Use Deep learning in Conventional problems</vt:lpstr>
      <vt:lpstr>The so-called “Scientific Approach”</vt:lpstr>
      <vt:lpstr>Why We Should NOT Use NN for Physical-Layer Communication Problems</vt:lpstr>
      <vt:lpstr>Let Newton Help us to Design NN </vt:lpstr>
      <vt:lpstr>A Detection Problem</vt:lpstr>
      <vt:lpstr>Empirical Distribution</vt:lpstr>
      <vt:lpstr>One Vector, Three Meanings</vt:lpstr>
      <vt:lpstr>The Norm</vt:lpstr>
      <vt:lpstr>The Inner Product</vt:lpstr>
      <vt:lpstr>Relevance</vt:lpstr>
      <vt:lpstr>Back to the Inference Problem</vt:lpstr>
      <vt:lpstr>Pay Attention to the Linear Map B</vt:lpstr>
      <vt:lpstr>What if we don’t know what is the attribute of interest?</vt:lpstr>
      <vt:lpstr>The Solution:</vt:lpstr>
      <vt:lpstr>Theorem:</vt:lpstr>
      <vt:lpstr>Problem with Same Solutions (I)</vt:lpstr>
      <vt:lpstr>Problem with Same Solutions (II)</vt:lpstr>
      <vt:lpstr>Problem with Same Solutions (III)</vt:lpstr>
      <vt:lpstr>More Problems with Same Solutions</vt:lpstr>
      <vt:lpstr>What did Newton Buy Us?</vt:lpstr>
      <vt:lpstr>Build Neural Networks with Newton</vt:lpstr>
      <vt:lpstr>Where would the next big step in data science be made?  and How?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Data with Domain Knowledge  ----  in Neural Networks</dc:title>
  <dc:creator>Lizhong Zheng</dc:creator>
  <cp:lastModifiedBy>Lizhong Zheng</cp:lastModifiedBy>
  <cp:revision>61</cp:revision>
  <dcterms:created xsi:type="dcterms:W3CDTF">2018-06-26T14:33:46Z</dcterms:created>
  <dcterms:modified xsi:type="dcterms:W3CDTF">2018-07-29T15:19:22Z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