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</p:sldIdLst>
  <p:sldSz cx="6858000" cy="12192635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995694"/>
            <a:ext cx="5143500" cy="424543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6404848"/>
            <a:ext cx="5143500" cy="29441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6" y="649235"/>
            <a:ext cx="1478756" cy="103341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649235"/>
            <a:ext cx="4350544" cy="103341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3040116"/>
            <a:ext cx="5915025" cy="50725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8160606"/>
            <a:ext cx="5915025" cy="26675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8" y="3246176"/>
            <a:ext cx="2914650" cy="77371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863" y="3246176"/>
            <a:ext cx="2914650" cy="773719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49235"/>
            <a:ext cx="5915025" cy="235700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989306"/>
            <a:ext cx="2901255" cy="14650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4454318"/>
            <a:ext cx="2901255" cy="6551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989306"/>
            <a:ext cx="2915543" cy="14650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4454318"/>
            <a:ext cx="2915543" cy="65516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812955"/>
            <a:ext cx="2211883" cy="284534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755758"/>
            <a:ext cx="3471863" cy="86658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658300"/>
            <a:ext cx="2211883" cy="677745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812955"/>
            <a:ext cx="2211883" cy="284534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755758"/>
            <a:ext cx="3471863" cy="866587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3658300"/>
            <a:ext cx="2211883" cy="677745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649235"/>
            <a:ext cx="5915025" cy="2357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3246176"/>
            <a:ext cx="5915025" cy="7737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11302339"/>
            <a:ext cx="1543050" cy="64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11302339"/>
            <a:ext cx="2314575" cy="64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11302339"/>
            <a:ext cx="1543050" cy="6492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1715" y="739775"/>
            <a:ext cx="3578225" cy="1156335"/>
          </a:xfrm>
        </p:spPr>
        <p:txBody>
          <a:bodyPr/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Welcome!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838200"/>
            <a:ext cx="1156335" cy="1156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8325" y="2500630"/>
            <a:ext cx="58343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You will be asked to select the cultural group of the dishes you are familiar with. Based on your chosen cultural group, you will be provided with a selection of related dishes, each paired with its English dish name and a golden ingredient label sourced from Wikidata.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Your task is to evaluate whether the predicted ingredients provided are indeed ingredients of the respective dishes.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8325" y="4237990"/>
            <a:ext cx="557657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Evaluation Criteria: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A predicted ingredient should be considered </a:t>
            </a:r>
            <a:r>
              <a:rPr lang="zh-CN" altLang="en-US" sz="1400" b="1">
                <a:latin typeface="Times New Roman" panose="02020603050405020304" charset="0"/>
                <a:cs typeface="Times New Roman" panose="02020603050405020304" charset="0"/>
              </a:rPr>
              <a:t>correct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if it meets any of the following three conditions for the corresponding dish: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00" b="1">
                <a:latin typeface="Times New Roman" panose="02020603050405020304" charset="0"/>
                <a:cs typeface="Times New Roman" panose="02020603050405020304" charset="0"/>
              </a:rPr>
              <a:t>Direct Match: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The predicted ingredient is explicitly listed in the golden label sourced from Wikidata for that dish.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00" b="1">
                <a:latin typeface="Times New Roman" panose="02020603050405020304" charset="0"/>
                <a:cs typeface="Times New Roman" panose="02020603050405020304" charset="0"/>
              </a:rPr>
              <a:t>Substitutability: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The predicted ingredient can effectively replace a certain ingredient in the golden label during the cooking process for that dish.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00" b="1">
                <a:latin typeface="Times New Roman" panose="02020603050405020304" charset="0"/>
                <a:cs typeface="Times New Roman" panose="02020603050405020304" charset="0"/>
              </a:rPr>
              <a:t>Dish-Specific Ingredient: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 The predicted ingredient is traditionally or commonly used in the dish, even if it is not listed in the golden label from Wikidata.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325" y="7267575"/>
            <a:ext cx="58343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Additional Instructions: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If you are not familiar with the ingredients of a particular dish, you are encouraged to search for the recipe online to gather accurate information.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Please do not directly ask ChatGPT or other AI models for the answer.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00" b="1">
                <a:latin typeface="Times New Roman" panose="02020603050405020304" charset="0"/>
                <a:cs typeface="Times New Roman" panose="02020603050405020304" charset="0"/>
              </a:rPr>
              <a:t>Timing: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Please keep track of the time you spend on the evaluation. At the end of the task, you will be asked to provide the total time taken.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8325" y="9004935"/>
            <a:ext cx="583438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Confirmation: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Before starting the evaluation, please confirm the following: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I have thoroughly read and understood the guidelines, and I am clear about my task and the evaluation criteria.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○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Yes, I have read and understood the guidelines.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Please confirm that you are ready to start the timer and begin the evaluation.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○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Yes, I am ready to start the timer and begin the evaluation.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0" y="356870"/>
            <a:ext cx="5915025" cy="7864475"/>
          </a:xfrm>
        </p:spPr>
        <p:txBody>
          <a:bodyPr>
            <a:noAutofit/>
          </a:bodyPr>
          <a:p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Please select the cultural group of the cuisine you are familiar with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 firstly</a:t>
            </a: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 You can only choose one cultural group at a time.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下拉菜单（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14</a:t>
            </a: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个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cultural group</a:t>
            </a: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）：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Italy,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United States of America,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Turkey,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Japan,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France,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United Kingdom,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Mexico,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India,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Germany,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People's Republic of China,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Iran,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Greece,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Spain,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</a:rPr>
              <a:t>Russia,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>
            <a:spLocks noGrp="1"/>
          </p:cNvSpPr>
          <p:nvPr/>
        </p:nvSpPr>
        <p:spPr>
          <a:xfrm>
            <a:off x="568325" y="3340418"/>
            <a:ext cx="5915025" cy="7864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Dish name: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    bolognese sauce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800" b="1">
                <a:latin typeface="Times New Roman" panose="02020603050405020304" charset="0"/>
                <a:cs typeface="Times New Roman" panose="02020603050405020304" charset="0"/>
              </a:rPr>
              <a:t>Golden ingredient label: </a:t>
            </a:r>
            <a:endParaRPr lang="en-US" altLang="zh-CN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     carrot, wine, milk, celery, 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     minced meat,  onion, tomato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Please determine whether the following predicted ingredient is </a:t>
            </a:r>
            <a:r>
              <a:rPr lang="en-US" altLang="zh-CN" sz="18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correct</a:t>
            </a:r>
            <a:r>
              <a:rPr lang="en-US" altLang="zh-CN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zh-CN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0" y="3212783"/>
            <a:ext cx="2403475" cy="18688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8325" y="220345"/>
            <a:ext cx="557657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Evaluation Criteria:</a:t>
            </a:r>
            <a:endParaRPr lang="zh-CN" altLang="en-US" sz="2000" b="1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 predicted ingredient should be considered </a:t>
            </a: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correct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if it meets any of the following three conditions for the corresponding dish:</a:t>
            </a:r>
            <a:endParaRPr lang="zh-CN" altLang="en-US" sz="140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zh-CN" altLang="en-US" sz="140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Direct Match: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predicted ingredient is explicitly listed in the golden label sourced from Wikidata for that dish.</a:t>
            </a:r>
            <a:endParaRPr lang="zh-CN" altLang="en-US" sz="140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Substitutability: 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predicted ingredient can effectively replace a certain ingredient in the golden label during the cooking process for that dish.</a:t>
            </a:r>
            <a:endParaRPr lang="zh-CN" altLang="en-US" sz="140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Dish-Specific Ingredient:</a:t>
            </a: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The predicted ingredient is traditionally or commonly used in the dish, even if it is not listed in the golden label from Wikidata.</a:t>
            </a:r>
            <a:endParaRPr lang="zh-CN" altLang="en-US" sz="140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03580" y="3164840"/>
            <a:ext cx="55733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2400" y="7573645"/>
            <a:ext cx="3429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 algn="ctr">
              <a:buNone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Predicted ingredient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indent="0" algn="ctr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ground beef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 algn="ctr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minced meat       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 algn="ctr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meat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 algn="ctr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beef                    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 algn="ctr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pasta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8625" y="7475220"/>
            <a:ext cx="3429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 algn="ctr">
              <a:buNone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label             correct reason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indent="0" algn="ctr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568325" y="3340418"/>
            <a:ext cx="5915025" cy="7864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How long do you spend for these dishes evaluation?</a:t>
            </a:r>
            <a:endParaRPr lang="zh-CN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ZlOGJjYjg0MWExOTY5MDUxMWM1M2JiODkxM2IzMz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2993</Words>
  <Application>WPS 演示</Application>
  <PresentationFormat>宽屏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Wingdings</vt:lpstr>
      <vt:lpstr>微软雅黑</vt:lpstr>
      <vt:lpstr>Arial Unicode MS</vt:lpstr>
      <vt:lpstr>Calibri</vt:lpstr>
      <vt:lpstr>WPS</vt:lpstr>
      <vt:lpstr>Welcome!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 zhou</dc:creator>
  <cp:lastModifiedBy>Lily</cp:lastModifiedBy>
  <cp:revision>15</cp:revision>
  <dcterms:created xsi:type="dcterms:W3CDTF">2023-08-09T12:44:00Z</dcterms:created>
  <dcterms:modified xsi:type="dcterms:W3CDTF">2024-09-07T11:26:03Z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48D9ABD4AF6F4EF3A56366F51C6B692B_12</vt:lpwstr>
  </property>
  <property fmtid="{D5CDD505-2E9C-101B-9397-08002B2CF9AE}" pid="3" name="KSOProductBuildVer">
    <vt:lpwstr>2052-12.1.0.17857</vt:lpwstr>
  </property>
</Properties>
</file>