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media/image1.jpg" ContentType="image/png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1207" r:id="rId2"/>
    <p:sldId id="1206" r:id="rId3"/>
    <p:sldId id="1140" r:id="rId4"/>
    <p:sldId id="1210" r:id="rId5"/>
    <p:sldId id="1224" r:id="rId6"/>
    <p:sldId id="1225" r:id="rId7"/>
    <p:sldId id="1226" r:id="rId8"/>
    <p:sldId id="1227" r:id="rId9"/>
    <p:sldId id="1228" r:id="rId10"/>
    <p:sldId id="1229" r:id="rId11"/>
    <p:sldId id="1234" r:id="rId12"/>
    <p:sldId id="1235" r:id="rId13"/>
    <p:sldId id="1236" r:id="rId14"/>
    <p:sldId id="1237" r:id="rId15"/>
    <p:sldId id="1231" r:id="rId16"/>
    <p:sldId id="1230" r:id="rId17"/>
    <p:sldId id="1232" r:id="rId18"/>
    <p:sldId id="1211" r:id="rId19"/>
    <p:sldId id="1233" r:id="rId20"/>
    <p:sldId id="1212" r:id="rId21"/>
    <p:sldId id="1238" r:id="rId22"/>
    <p:sldId id="1239" r:id="rId23"/>
    <p:sldId id="1240" r:id="rId24"/>
    <p:sldId id="1241" r:id="rId25"/>
    <p:sldId id="1223" r:id="rId26"/>
    <p:sldId id="1242" r:id="rId27"/>
    <p:sldId id="1243" r:id="rId28"/>
    <p:sldId id="1244" r:id="rId34"/>
  </p:sldIdLst>
  <p:sldSz cx="9144000" cy="6858000" type="screen4x3"/>
  <p:notesSz cx="6681788" cy="9812338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A50021"/>
    <a:srgbClr val="993366"/>
    <a:srgbClr val="FF7C80"/>
    <a:srgbClr val="CC3300"/>
    <a:srgbClr val="FF5050"/>
    <a:srgbClr val="0066FF"/>
    <a:srgbClr val="A3A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4"/>
    <p:restoredTop sz="94634"/>
  </p:normalViewPr>
  <p:slideViewPr>
    <p:cSldViewPr showGuides="1">
      <p:cViewPr varScale="1">
        <p:scale>
          <a:sx n="81" d="100"/>
          <a:sy n="81" d="100"/>
        </p:scale>
        <p:origin x="90" y="204"/>
      </p:cViewPr>
      <p:guideLst>
        <p:guide orient="horz" pos="2160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Relationship Id="rId34" Type="http://schemas.openxmlformats.org/officeDocument/2006/relationships/slide" Target="slides/slide28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9.2</c:v>
                </c:pt>
                <c:pt idx="1">
                  <c:v>2.4</c:v>
                </c:pt>
                <c:pt idx="2">
                  <c:v>6.7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84600" y="0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736600"/>
            <a:ext cx="4902200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8338" y="4660900"/>
            <a:ext cx="5345113" cy="441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20213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84600" y="9320213"/>
            <a:ext cx="2895600" cy="4905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pPr lvl="0" algn="r" eaLnBrk="1" hangingPunct="1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96970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0963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0964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965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6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11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11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11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3729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13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47154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15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15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15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58319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29075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19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19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19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37218475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500034" y="71414"/>
            <a:ext cx="6929460" cy="428628"/>
          </a:xfrm>
        </p:spPr>
        <p:txBody>
          <a:bodyPr/>
          <a:lstStyle>
            <a:lvl1pPr>
              <a:buNone/>
              <a:defRPr sz="2000" b="1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FEEACB-C5AB-44A9-8E93-59563FB3C1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512" y="6329443"/>
            <a:ext cx="1180952" cy="4571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D30994-559F-4A8D-A1B5-4F8D0A712A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5" y="6326107"/>
            <a:ext cx="979364" cy="4604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18.png"/></Relationships>
</file>

<file path=ppt/slides/_rels/slide1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1.xml.rels><?xml version='1.0' encoding='UTF-8' standalone='yes'?>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2.xml.rels><?xml version='1.0' encoding='UTF-8' standalone='yes'?>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4.xml.rels><?xml version='1.0' encoding='UTF-8' standalone='yes'?>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219BB334-5740-4691-91A3-BFA9ABB8D042}"/>
              </a:ext>
            </a:extLst>
          </p:cNvPr>
          <p:cNvSpPr txBox="1"/>
          <p:nvPr/>
        </p:nvSpPr>
        <p:spPr>
          <a:xfrm>
            <a:off x="2771875" y="2535748"/>
            <a:ext cx="6215062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defTabSz="1279525">
              <a:spcBef>
                <a:spcPct val="50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惠州市仲恺新区居住用地项目简报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9336F-483E-4BD8-A5CF-A8A6D6F23FB3}"/>
              </a:ext>
            </a:extLst>
          </p:cNvPr>
          <p:cNvSpPr txBox="1"/>
          <p:nvPr/>
        </p:nvSpPr>
        <p:spPr>
          <a:xfrm>
            <a:off x="5866590" y="4881758"/>
            <a:ext cx="2929383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地云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E71BFAB9-B61C-4551-AA54-379CDA8C7068}"/>
              </a:ext>
            </a:extLst>
          </p:cNvPr>
          <p:cNvSpPr txBox="1"/>
          <p:nvPr/>
        </p:nvSpPr>
        <p:spPr>
          <a:xfrm>
            <a:off x="0" y="2573338"/>
            <a:ext cx="9067800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defTabSz="1279525">
              <a:spcBef>
                <a:spcPct val="50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惠州市仲恺新区居住用地项目简报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3D75FD37-6C56-4886-9862-F7780C97D4F0}"/>
              </a:ext>
            </a:extLst>
          </p:cNvPr>
          <p:cNvSpPr txBox="1"/>
          <p:nvPr/>
        </p:nvSpPr>
        <p:spPr>
          <a:xfrm>
            <a:off x="6732240" y="5402589"/>
            <a:ext cx="2343014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sz="1800" b="1">
                <a:solidFill>
                  <a:srgbClr val="000000"/>
                </a:solidFill>
                <a:latin typeface="微软雅黑"/>
              </a:rPr>
              <a:t>2019年10 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E5DCAB-ADB1-4CD2-BB6C-062D73DFBB7A}"/>
              </a:ext>
            </a:extLst>
          </p:cNvPr>
          <p:cNvSpPr txBox="1"/>
          <p:nvPr/>
        </p:nvSpPr>
        <p:spPr>
          <a:xfrm>
            <a:off x="0" y="2312920"/>
            <a:ext cx="9144000" cy="223215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E49259D-0D31-4A9D-8518-317F517E985E}"/>
              </a:ext>
            </a:extLst>
          </p:cNvPr>
          <p:cNvSpPr txBox="1"/>
          <p:nvPr/>
        </p:nvSpPr>
        <p:spPr>
          <a:xfrm>
            <a:off x="107504" y="2933473"/>
            <a:ext cx="877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b="1">
                <a:solidFill>
                  <a:srgbClr val="FFFFFF"/>
                </a:solidFill>
                <a:latin typeface="微软雅黑"/>
              </a:rPr>
              <a:t>白云区白云新城AB2906009地块项目简报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931BC7-DB4B-4FB4-8F0B-D64BC2AE2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415" y="561452"/>
            <a:ext cx="1460222" cy="6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8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商品住宅市场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2018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年全市商品住宅销售面积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，销售均价为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平方米；商品住宅开工面积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万平方米，竣工面积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B8A4D0-D8E3-49EE-BD2F-C324582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13863"/>
              </p:ext>
            </p:extLst>
          </p:nvPr>
        </p:nvGraphicFramePr>
        <p:xfrm>
          <a:off x="396554" y="4540210"/>
          <a:ext cx="395942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554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35199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15370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销售面积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销售均价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/m²)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04FA7FB2-455A-40E6-9128-282C30DD5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293" y="1607456"/>
            <a:ext cx="4151597" cy="253342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1986789-105F-4B45-BAF4-7E9603421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94503"/>
            <a:ext cx="3632987" cy="2731182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2B5CD51-5CF6-48B9-B26C-243A7124B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194451"/>
              </p:ext>
            </p:extLst>
          </p:nvPr>
        </p:nvGraphicFramePr>
        <p:xfrm>
          <a:off x="4658294" y="4540210"/>
          <a:ext cx="4089155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03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621828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21828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52735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21828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35533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施工面积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竣工面积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42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地理位置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69023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zh-CN" altLang="en-US" dirty="0"/>
              <a:t>地理位置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66B3F8-B7E9-475C-871C-A0B26B5C8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764704"/>
            <a:ext cx="8648700" cy="5238750"/>
          </a:xfrm>
          <a:prstGeom prst="rect">
            <a:avLst/>
          </a:prstGeom>
        </p:spPr>
      </p:pic>
      <p:pic>
        <p:nvPicPr>
          <p:cNvPr id="8" name="Picture 7" descr="baidu_maps_in_ppt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40080"/>
            <a:ext cx="5486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63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土地概况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5616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zh-CN" altLang="en-US" dirty="0"/>
              <a:t>土地概况</a:t>
            </a:r>
          </a:p>
        </p:txBody>
      </p:sp>
      <p:graphicFrame>
        <p:nvGraphicFramePr>
          <p:cNvPr id="4" name="New Table">
            <a:extLst>
              <a:ext uri="{FF2B5EF4-FFF2-40B4-BE49-F238E27FC236}">
                <a16:creationId xmlns:a16="http://schemas.microsoft.com/office/drawing/2014/main" id="{C30F4FB4-EAF9-4698-A817-C6363DFC7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715205"/>
              </p:ext>
            </p:extLst>
          </p:nvPr>
        </p:nvGraphicFramePr>
        <p:xfrm>
          <a:off x="251519" y="692696"/>
          <a:ext cx="8669166" cy="3651571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33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4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61">
                <a:tc gridSpan="2"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技术经济指标</a:t>
                      </a:r>
                      <a:endParaRPr sz="1200" b="1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地块名称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白云区白云新城AB2906009地块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地块编号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ab2906009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用地性质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城镇住宅用地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出让方式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挂牌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用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+mn-lt"/>
                        </a:rPr>
                        <a:t>地</a:t>
                      </a:r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面积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67695.0000平米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3478773896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出让年限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70年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容积率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大于1并且小于或等于5.5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建筑密度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小于或等于30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绿化率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大于或等于35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限高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小于或等于120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New Table">
            <a:extLst>
              <a:ext uri="{FF2B5EF4-FFF2-40B4-BE49-F238E27FC236}">
                <a16:creationId xmlns:a16="http://schemas.microsoft.com/office/drawing/2014/main" id="{4D62C465-9A3B-40A5-8603-D5702E619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321917"/>
              </p:ext>
            </p:extLst>
          </p:nvPr>
        </p:nvGraphicFramePr>
        <p:xfrm>
          <a:off x="4942789" y="4437112"/>
          <a:ext cx="3977896" cy="1853374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994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4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043">
                <a:tc gridSpan="4"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成交信息</a:t>
                      </a:r>
                      <a:endParaRPr sz="1200" b="1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成交时间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2019-06-25 00:00:00</a:t>
                      </a: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成交价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280807.0000万元</a:t>
                      </a:r>
                    </a:p>
                  </a:txBody>
                  <a:tcPr marL="91436" marR="91436" marT="45722" marB="4572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>
                          <a:solidFill>
                            <a:srgbClr val="000000"/>
                          </a:solidFill>
                        </a:rPr>
                        <a:t>成交楼面价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元/m²</a:t>
                      </a: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>
                          <a:solidFill>
                            <a:srgbClr val="000000"/>
                          </a:solidFill>
                        </a:rPr>
                        <a:t>溢价率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/>
                  </a:txBody>
                  <a:tcPr marL="91436" marR="91436" marT="45722" marB="4572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</a:rPr>
                        <a:t>竞得方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 gridSpan="3"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广州市瑞业房地产开发有限公司</a:t>
                      </a:r>
                    </a:p>
                  </a:txBody>
                  <a:tcPr marL="91436" marR="91436" marT="45722" marB="45722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rgbClr val="F6F7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New Table">
            <a:extLst>
              <a:ext uri="{FF2B5EF4-FFF2-40B4-BE49-F238E27FC236}">
                <a16:creationId xmlns:a16="http://schemas.microsoft.com/office/drawing/2014/main" id="{F53ECD82-3DB0-4C58-9130-B3359C66F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904658"/>
              </p:ext>
            </p:extLst>
          </p:nvPr>
        </p:nvGraphicFramePr>
        <p:xfrm>
          <a:off x="231206" y="4437112"/>
          <a:ext cx="4628828" cy="1749505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157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7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043">
                <a:tc gridSpan="4"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挂牌信息</a:t>
                      </a:r>
                      <a:endParaRPr sz="1200" b="1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截止时间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2019-06-14 10:00:00</a:t>
                      </a: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保证金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12300.0000万元</a:t>
                      </a: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公告时间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2019-05-16 00:00:00</a:t>
                      </a: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起始时间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2019-06-04 00:00:00</a:t>
                      </a: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起始价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193660.0000万元</a:t>
                      </a: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加价幅度</a:t>
                      </a:r>
                      <a:endParaRPr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3000.0000万元</a:t>
                      </a: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730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周边土地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663108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6">
            <a:extLst>
              <a:ext uri="{FF2B5EF4-FFF2-40B4-BE49-F238E27FC236}">
                <a16:creationId xmlns:a16="http://schemas.microsoft.com/office/drawing/2014/main" id="{0CBEF490-335D-4FB7-B299-B198E3C88755}"/>
              </a:ext>
            </a:extLst>
          </p:cNvPr>
          <p:cNvGrpSpPr>
            <a:grpSpLocks/>
          </p:cNvGrpSpPr>
          <p:nvPr/>
        </p:nvGrpSpPr>
        <p:grpSpPr bwMode="auto">
          <a:xfrm>
            <a:off x="2210732" y="605632"/>
            <a:ext cx="4800411" cy="5161310"/>
            <a:chOff x="-35153" y="591210"/>
            <a:chExt cx="5047488" cy="5426050"/>
          </a:xfrm>
        </p:grpSpPr>
        <p:pic>
          <p:nvPicPr>
            <p:cNvPr id="42" name="New picture">
              <a:extLst>
                <a:ext uri="{FF2B5EF4-FFF2-40B4-BE49-F238E27FC236}">
                  <a16:creationId xmlns:a16="http://schemas.microsoft.com/office/drawing/2014/main" id="{A3B512C5-F14D-422D-B713-015F3A43924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153" y="591210"/>
              <a:ext cx="5047488" cy="542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New picture">
              <a:extLst>
                <a:ext uri="{FF2B5EF4-FFF2-40B4-BE49-F238E27FC236}">
                  <a16:creationId xmlns:a16="http://schemas.microsoft.com/office/drawing/2014/main" id="{309DA0A9-CBF6-43AE-B95B-64DB5BC86D7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9835" y="3082099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4" name="组合 9">
              <a:extLst>
                <a:ext uri="{FF2B5EF4-FFF2-40B4-BE49-F238E27FC236}">
                  <a16:creationId xmlns:a16="http://schemas.microsoft.com/office/drawing/2014/main" id="{2091A4D8-8927-4ED1-9EF2-8DDE204F34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996" y="3034482"/>
              <a:ext cx="257175" cy="352425"/>
              <a:chOff x="2362996" y="3034482"/>
              <a:chExt cx="257175" cy="352425"/>
            </a:xfrm>
          </p:grpSpPr>
          <p:pic>
            <p:nvPicPr>
              <p:cNvPr id="73" name="New picture">
                <a:extLst>
                  <a:ext uri="{FF2B5EF4-FFF2-40B4-BE49-F238E27FC236}">
                    <a16:creationId xmlns:a16="http://schemas.microsoft.com/office/drawing/2014/main" id="{43564D02-163F-440C-B171-22D8221A1F60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996" y="303448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" name="New shape">
                <a:extLst>
                  <a:ext uri="{FF2B5EF4-FFF2-40B4-BE49-F238E27FC236}">
                    <a16:creationId xmlns:a16="http://schemas.microsoft.com/office/drawing/2014/main" id="{138F6160-1A4E-48A1-8ADF-A56F88B00E97}"/>
                  </a:ext>
                </a:extLst>
              </p:cNvPr>
              <p:cNvSpPr/>
              <p:nvPr/>
            </p:nvSpPr>
            <p:spPr>
              <a:xfrm>
                <a:off x="2373479" y="3040711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45" name="组合 12">
              <a:extLst>
                <a:ext uri="{FF2B5EF4-FFF2-40B4-BE49-F238E27FC236}">
                  <a16:creationId xmlns:a16="http://schemas.microsoft.com/office/drawing/2014/main" id="{BCEDAC0A-5F48-4CFB-B9E6-8C6606CA99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8392" y="3048259"/>
              <a:ext cx="257175" cy="352425"/>
              <a:chOff x="2428392" y="3048259"/>
              <a:chExt cx="257175" cy="352425"/>
            </a:xfrm>
          </p:grpSpPr>
          <p:pic>
            <p:nvPicPr>
              <p:cNvPr id="71" name="New picture">
                <a:extLst>
                  <a:ext uri="{FF2B5EF4-FFF2-40B4-BE49-F238E27FC236}">
                    <a16:creationId xmlns:a16="http://schemas.microsoft.com/office/drawing/2014/main" id="{86A5E74B-0D36-4273-995D-458A83CD6A8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8392" y="304825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" name="New shape">
                <a:extLst>
                  <a:ext uri="{FF2B5EF4-FFF2-40B4-BE49-F238E27FC236}">
                    <a16:creationId xmlns:a16="http://schemas.microsoft.com/office/drawing/2014/main" id="{702EEDA7-FFE1-4F78-BDA7-F2443737260F}"/>
                  </a:ext>
                </a:extLst>
              </p:cNvPr>
              <p:cNvSpPr/>
              <p:nvPr/>
            </p:nvSpPr>
            <p:spPr>
              <a:xfrm>
                <a:off x="2440165" y="3054998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46" name="组合 15">
              <a:extLst>
                <a:ext uri="{FF2B5EF4-FFF2-40B4-BE49-F238E27FC236}">
                  <a16:creationId xmlns:a16="http://schemas.microsoft.com/office/drawing/2014/main" id="{9915AE84-A1F3-4E1A-8165-C93339D0E1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2413" y="2998860"/>
              <a:ext cx="257175" cy="352425"/>
              <a:chOff x="2182413" y="2998860"/>
              <a:chExt cx="257175" cy="352425"/>
            </a:xfrm>
          </p:grpSpPr>
          <p:pic>
            <p:nvPicPr>
              <p:cNvPr id="69" name="New picture">
                <a:extLst>
                  <a:ext uri="{FF2B5EF4-FFF2-40B4-BE49-F238E27FC236}">
                    <a16:creationId xmlns:a16="http://schemas.microsoft.com/office/drawing/2014/main" id="{FBF94744-C7B4-4B6C-9444-D89D4110AD15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2413" y="2998860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0" name="New shape">
                <a:extLst>
                  <a:ext uri="{FF2B5EF4-FFF2-40B4-BE49-F238E27FC236}">
                    <a16:creationId xmlns:a16="http://schemas.microsoft.com/office/drawing/2014/main" id="{F7215835-F000-461B-9DA4-759C620B2A01}"/>
                  </a:ext>
                </a:extLst>
              </p:cNvPr>
              <p:cNvSpPr/>
              <p:nvPr/>
            </p:nvSpPr>
            <p:spPr>
              <a:xfrm>
                <a:off x="2194061" y="3005786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47" name="组合 18">
              <a:extLst>
                <a:ext uri="{FF2B5EF4-FFF2-40B4-BE49-F238E27FC236}">
                  <a16:creationId xmlns:a16="http://schemas.microsoft.com/office/drawing/2014/main" id="{120C7FA9-D863-4432-9EFA-CAE788B6EE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2219" y="2875612"/>
              <a:ext cx="279366" cy="356254"/>
              <a:chOff x="2132219" y="2875612"/>
              <a:chExt cx="279366" cy="356254"/>
            </a:xfrm>
          </p:grpSpPr>
          <p:pic>
            <p:nvPicPr>
              <p:cNvPr id="67" name="New picture">
                <a:extLst>
                  <a:ext uri="{FF2B5EF4-FFF2-40B4-BE49-F238E27FC236}">
                    <a16:creationId xmlns:a16="http://schemas.microsoft.com/office/drawing/2014/main" id="{1D949EF6-AB6C-40CB-A6CC-DF54128EBB7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2219" y="287944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" name="New shape">
                <a:extLst>
                  <a:ext uri="{FF2B5EF4-FFF2-40B4-BE49-F238E27FC236}">
                    <a16:creationId xmlns:a16="http://schemas.microsoft.com/office/drawing/2014/main" id="{51584907-4377-40E6-A5F3-8218025C3B52}"/>
                  </a:ext>
                </a:extLst>
              </p:cNvPr>
              <p:cNvSpPr/>
              <p:nvPr/>
            </p:nvSpPr>
            <p:spPr>
              <a:xfrm>
                <a:off x="2176597" y="28756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48" name="组合 21">
              <a:extLst>
                <a:ext uri="{FF2B5EF4-FFF2-40B4-BE49-F238E27FC236}">
                  <a16:creationId xmlns:a16="http://schemas.microsoft.com/office/drawing/2014/main" id="{23F3E37E-43A7-479C-AF45-F847AB3B10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9176" y="2970433"/>
              <a:ext cx="257175" cy="352425"/>
              <a:chOff x="2519176" y="2970433"/>
              <a:chExt cx="257175" cy="352425"/>
            </a:xfrm>
          </p:grpSpPr>
          <p:pic>
            <p:nvPicPr>
              <p:cNvPr id="65" name="New picture">
                <a:extLst>
                  <a:ext uri="{FF2B5EF4-FFF2-40B4-BE49-F238E27FC236}">
                    <a16:creationId xmlns:a16="http://schemas.microsoft.com/office/drawing/2014/main" id="{CAE300BA-1200-42FA-AB78-B3B9A7CA42F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9176" y="2970433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New shape">
                <a:extLst>
                  <a:ext uri="{FF2B5EF4-FFF2-40B4-BE49-F238E27FC236}">
                    <a16:creationId xmlns:a16="http://schemas.microsoft.com/office/drawing/2014/main" id="{9F63D4AF-8A52-4961-9472-2D9A1F791FCC}"/>
                  </a:ext>
                </a:extLst>
              </p:cNvPr>
              <p:cNvSpPr/>
              <p:nvPr/>
            </p:nvSpPr>
            <p:spPr>
              <a:xfrm>
                <a:off x="2530666" y="29772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sp>
          <p:nvSpPr>
            <p:cNvPr id="62" name="New shape">
              <a:extLst>
                <a:ext uri="{FF2B5EF4-FFF2-40B4-BE49-F238E27FC236}">
                  <a16:creationId xmlns:a16="http://schemas.microsoft.com/office/drawing/2014/main" id="{9DB1A522-7BA6-4BBB-B647-7BD190D2CAE0}"/>
                </a:ext>
              </a:extLst>
            </p:cNvPr>
            <p:cNvSpPr/>
            <p:nvPr/>
          </p:nvSpPr>
          <p:spPr bwMode="auto">
            <a:xfrm>
              <a:off x="2560872" y="2832062"/>
              <a:ext cx="161877" cy="242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58" name="New shape">
              <a:extLst>
                <a:ext uri="{FF2B5EF4-FFF2-40B4-BE49-F238E27FC236}">
                  <a16:creationId xmlns:a16="http://schemas.microsoft.com/office/drawing/2014/main" id="{6CA66406-4CE8-4A9B-8CA2-DA97FB862A59}"/>
                </a:ext>
              </a:extLst>
            </p:cNvPr>
            <p:cNvSpPr/>
            <p:nvPr/>
          </p:nvSpPr>
          <p:spPr bwMode="auto">
            <a:xfrm>
              <a:off x="2475133" y="2711414"/>
              <a:ext cx="161877" cy="242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54" name="New shape">
              <a:extLst>
                <a:ext uri="{FF2B5EF4-FFF2-40B4-BE49-F238E27FC236}">
                  <a16:creationId xmlns:a16="http://schemas.microsoft.com/office/drawing/2014/main" id="{B8A4284A-B5D9-4C08-8CBC-695939B3B364}"/>
                </a:ext>
              </a:extLst>
            </p:cNvPr>
            <p:cNvSpPr/>
            <p:nvPr/>
          </p:nvSpPr>
          <p:spPr>
            <a:xfrm>
              <a:off x="3645274" y="3324872"/>
              <a:ext cx="427108" cy="23018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3km</a:t>
              </a:r>
            </a:p>
          </p:txBody>
        </p:sp>
      </p:grp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周边土地</a:t>
            </a:r>
          </a:p>
          <a:p>
            <a:endParaRPr lang="zh-CN" altLang="en-US" dirty="0"/>
          </a:p>
        </p:txBody>
      </p:sp>
      <p:sp>
        <p:nvSpPr>
          <p:cNvPr id="36" name="New shape">
            <a:extLst>
              <a:ext uri="{FF2B5EF4-FFF2-40B4-BE49-F238E27FC236}">
                <a16:creationId xmlns:a16="http://schemas.microsoft.com/office/drawing/2014/main" id="{42E9D5AE-1A14-4416-9CFF-991FDE2DFC19}"/>
              </a:ext>
            </a:extLst>
          </p:cNvPr>
          <p:cNvSpPr/>
          <p:nvPr/>
        </p:nvSpPr>
        <p:spPr>
          <a:xfrm>
            <a:off x="148233" y="1475135"/>
            <a:ext cx="2695575" cy="14652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1.A811-0323
用地性质:居住用地
规划建面:9万m²
容积率:≤4.5
成交时间:2017-11-10
成交楼面价:11199.81元/m²
溢价率:30.0%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:深圳市人才安居集团有限公司
</a:t>
            </a:r>
          </a:p>
        </p:txBody>
      </p:sp>
      <p:sp>
        <p:nvSpPr>
          <p:cNvPr id="37" name="New shape">
            <a:extLst>
              <a:ext uri="{FF2B5EF4-FFF2-40B4-BE49-F238E27FC236}">
                <a16:creationId xmlns:a16="http://schemas.microsoft.com/office/drawing/2014/main" id="{EE8D9516-649E-4F0B-BC91-ED5C05C6DFE9}"/>
              </a:ext>
            </a:extLst>
          </p:cNvPr>
          <p:cNvSpPr/>
          <p:nvPr/>
        </p:nvSpPr>
        <p:spPr>
          <a:xfrm>
            <a:off x="148233" y="4526310"/>
            <a:ext cx="2695575" cy="14652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2.A826-0221
用地性质:商业用地
规划建面:4.4万m²
容积率:≤4.58
成交时间:2017-06-28
成交楼面价:42320.40元/m²
溢价率:189.6%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:深圳首创投资置业有限公司
</a:t>
            </a:r>
          </a:p>
        </p:txBody>
      </p:sp>
      <p:sp>
        <p:nvSpPr>
          <p:cNvPr id="38" name="New shape">
            <a:extLst>
              <a:ext uri="{FF2B5EF4-FFF2-40B4-BE49-F238E27FC236}">
                <a16:creationId xmlns:a16="http://schemas.microsoft.com/office/drawing/2014/main" id="{E4537537-FA85-4167-9D92-8BA639D6B7CD}"/>
              </a:ext>
            </a:extLst>
          </p:cNvPr>
          <p:cNvSpPr/>
          <p:nvPr/>
        </p:nvSpPr>
        <p:spPr>
          <a:xfrm>
            <a:off x="3403600" y="4648547"/>
            <a:ext cx="2695575" cy="14652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3..A811-0322
用地性质:商业用地
规划建面:16万m²
容积率:≤10
成交时间:2017-02-15
成交楼面价:37316.69元/m²
溢价率:0.0%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:深圳华侨城房地产有限公司
</a:t>
            </a:r>
          </a:p>
        </p:txBody>
      </p:sp>
      <p:sp>
        <p:nvSpPr>
          <p:cNvPr id="39" name="New shape">
            <a:extLst>
              <a:ext uri="{FF2B5EF4-FFF2-40B4-BE49-F238E27FC236}">
                <a16:creationId xmlns:a16="http://schemas.microsoft.com/office/drawing/2014/main" id="{FE9EF370-2773-435B-809A-3CADEA7416BC}"/>
              </a:ext>
            </a:extLst>
          </p:cNvPr>
          <p:cNvSpPr/>
          <p:nvPr/>
        </p:nvSpPr>
        <p:spPr>
          <a:xfrm>
            <a:off x="6319838" y="4648547"/>
            <a:ext cx="2695575" cy="13128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4.A808-0020
用地性质:居住用地
规划建面:11.8万m²
容积率:5
截止时间:2016-12-14
推出楼面价:18252.82元/m²
保证金:107500
</a:t>
            </a:r>
          </a:p>
        </p:txBody>
      </p:sp>
      <p:sp>
        <p:nvSpPr>
          <p:cNvPr id="40" name="New shape">
            <a:extLst>
              <a:ext uri="{FF2B5EF4-FFF2-40B4-BE49-F238E27FC236}">
                <a16:creationId xmlns:a16="http://schemas.microsoft.com/office/drawing/2014/main" id="{81F39326-73FD-43A1-829D-3196B6270AEA}"/>
              </a:ext>
            </a:extLst>
          </p:cNvPr>
          <p:cNvSpPr/>
          <p:nvPr/>
        </p:nvSpPr>
        <p:spPr>
          <a:xfrm>
            <a:off x="6231709" y="605632"/>
            <a:ext cx="2693987" cy="16176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5.A816-0060
用地性质:居住用地、商业用地
规划建面:14.6万m²
容积率:4.09
成交时间:2016-06-02
成交楼面价:56780.81元/m²
溢价率:0.0%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:广州方荣房地产有限公司和中国电建地产集团有限公司联合体
</a:t>
            </a:r>
          </a:p>
        </p:txBody>
      </p:sp>
    </p:spTree>
    <p:extLst>
      <p:ext uri="{BB962C8B-B14F-4D97-AF65-F5344CB8AC3E}">
        <p14:creationId xmlns:p14="http://schemas.microsoft.com/office/powerpoint/2010/main" val="493841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周边楼盘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134399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2048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1.2  </a:t>
            </a:r>
            <a:r>
              <a:rPr lang="zh-CN" altLang="en-US" dirty="0">
                <a:latin typeface="Arial" panose="020B0604020202020204" pitchFamily="34" charset="0"/>
              </a:rPr>
              <a:t>周边楼盘</a:t>
            </a:r>
          </a:p>
          <a:p>
            <a:endParaRPr lang="zh-CN" altLang="en-US" dirty="0"/>
          </a:p>
        </p:txBody>
      </p:sp>
      <p:grpSp>
        <p:nvGrpSpPr>
          <p:cNvPr id="4" name="组合 6">
            <a:extLst>
              <a:ext uri="{FF2B5EF4-FFF2-40B4-BE49-F238E27FC236}">
                <a16:creationId xmlns:a16="http://schemas.microsoft.com/office/drawing/2014/main" id="{B7CDC520-4878-4A87-98B7-40A5727AF8B6}"/>
              </a:ext>
            </a:extLst>
          </p:cNvPr>
          <p:cNvGrpSpPr>
            <a:grpSpLocks/>
          </p:cNvGrpSpPr>
          <p:nvPr/>
        </p:nvGrpSpPr>
        <p:grpSpPr bwMode="auto">
          <a:xfrm>
            <a:off x="251520" y="715962"/>
            <a:ext cx="4800411" cy="5161309"/>
            <a:chOff x="-35153" y="591210"/>
            <a:chExt cx="5047488" cy="5426049"/>
          </a:xfrm>
        </p:grpSpPr>
        <p:pic>
          <p:nvPicPr>
            <p:cNvPr id="5" name="New picture">
              <a:extLst>
                <a:ext uri="{FF2B5EF4-FFF2-40B4-BE49-F238E27FC236}">
                  <a16:creationId xmlns:a16="http://schemas.microsoft.com/office/drawing/2014/main" id="{3B859ADC-13D8-4FCF-AA42-CD3B24809E7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153" y="591210"/>
              <a:ext cx="5047488" cy="542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New picture">
              <a:extLst>
                <a:ext uri="{FF2B5EF4-FFF2-40B4-BE49-F238E27FC236}">
                  <a16:creationId xmlns:a16="http://schemas.microsoft.com/office/drawing/2014/main" id="{46269ED5-4878-444F-BED9-B73315DB617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9835" y="3082099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组合 9">
              <a:extLst>
                <a:ext uri="{FF2B5EF4-FFF2-40B4-BE49-F238E27FC236}">
                  <a16:creationId xmlns:a16="http://schemas.microsoft.com/office/drawing/2014/main" id="{8D96E694-B57E-49DD-AF53-DA49A0BE58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996" y="3034482"/>
              <a:ext cx="257175" cy="352425"/>
              <a:chOff x="2362996" y="3034482"/>
              <a:chExt cx="257175" cy="352425"/>
            </a:xfrm>
          </p:grpSpPr>
          <p:pic>
            <p:nvPicPr>
              <p:cNvPr id="36" name="New picture">
                <a:extLst>
                  <a:ext uri="{FF2B5EF4-FFF2-40B4-BE49-F238E27FC236}">
                    <a16:creationId xmlns:a16="http://schemas.microsoft.com/office/drawing/2014/main" id="{F1151EE7-9A8D-4E72-922D-F1A861065BBA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996" y="303448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New shape">
                <a:extLst>
                  <a:ext uri="{FF2B5EF4-FFF2-40B4-BE49-F238E27FC236}">
                    <a16:creationId xmlns:a16="http://schemas.microsoft.com/office/drawing/2014/main" id="{866C7D7D-F7E7-42FE-BB2A-DB347FA0E9EC}"/>
                  </a:ext>
                </a:extLst>
              </p:cNvPr>
              <p:cNvSpPr/>
              <p:nvPr/>
            </p:nvSpPr>
            <p:spPr>
              <a:xfrm>
                <a:off x="2373479" y="3040711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8" name="组合 12">
              <a:extLst>
                <a:ext uri="{FF2B5EF4-FFF2-40B4-BE49-F238E27FC236}">
                  <a16:creationId xmlns:a16="http://schemas.microsoft.com/office/drawing/2014/main" id="{06D17208-7785-49A5-A9D0-5FD0977735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8392" y="3048259"/>
              <a:ext cx="257175" cy="352425"/>
              <a:chOff x="2428392" y="3048259"/>
              <a:chExt cx="257175" cy="352425"/>
            </a:xfrm>
          </p:grpSpPr>
          <p:pic>
            <p:nvPicPr>
              <p:cNvPr id="34" name="New picture">
                <a:extLst>
                  <a:ext uri="{FF2B5EF4-FFF2-40B4-BE49-F238E27FC236}">
                    <a16:creationId xmlns:a16="http://schemas.microsoft.com/office/drawing/2014/main" id="{EF1689D3-90DC-4A15-B101-7103FF9F34F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8392" y="304825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New shape">
                <a:extLst>
                  <a:ext uri="{FF2B5EF4-FFF2-40B4-BE49-F238E27FC236}">
                    <a16:creationId xmlns:a16="http://schemas.microsoft.com/office/drawing/2014/main" id="{F52918F8-5E72-4534-ABF2-EF2AF3DE659C}"/>
                  </a:ext>
                </a:extLst>
              </p:cNvPr>
              <p:cNvSpPr/>
              <p:nvPr/>
            </p:nvSpPr>
            <p:spPr>
              <a:xfrm>
                <a:off x="2440165" y="3054998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9" name="组合 15">
              <a:extLst>
                <a:ext uri="{FF2B5EF4-FFF2-40B4-BE49-F238E27FC236}">
                  <a16:creationId xmlns:a16="http://schemas.microsoft.com/office/drawing/2014/main" id="{3299E97F-97D4-47DB-B7B1-155E057816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2413" y="2998860"/>
              <a:ext cx="257175" cy="352425"/>
              <a:chOff x="2182413" y="2998860"/>
              <a:chExt cx="257175" cy="352425"/>
            </a:xfrm>
          </p:grpSpPr>
          <p:pic>
            <p:nvPicPr>
              <p:cNvPr id="32" name="New picture">
                <a:extLst>
                  <a:ext uri="{FF2B5EF4-FFF2-40B4-BE49-F238E27FC236}">
                    <a16:creationId xmlns:a16="http://schemas.microsoft.com/office/drawing/2014/main" id="{07F79078-625E-4CBD-9247-95062806C037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2413" y="2998860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New shape">
                <a:extLst>
                  <a:ext uri="{FF2B5EF4-FFF2-40B4-BE49-F238E27FC236}">
                    <a16:creationId xmlns:a16="http://schemas.microsoft.com/office/drawing/2014/main" id="{293AFCBB-3F73-4132-A14F-235D61FC3A38}"/>
                  </a:ext>
                </a:extLst>
              </p:cNvPr>
              <p:cNvSpPr/>
              <p:nvPr/>
            </p:nvSpPr>
            <p:spPr>
              <a:xfrm>
                <a:off x="2194061" y="3005786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10" name="组合 18">
              <a:extLst>
                <a:ext uri="{FF2B5EF4-FFF2-40B4-BE49-F238E27FC236}">
                  <a16:creationId xmlns:a16="http://schemas.microsoft.com/office/drawing/2014/main" id="{39557EB8-4D48-404E-9020-E09F48B1A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5933" y="2868987"/>
              <a:ext cx="257175" cy="352425"/>
              <a:chOff x="2165933" y="2868987"/>
              <a:chExt cx="257175" cy="352425"/>
            </a:xfrm>
          </p:grpSpPr>
          <p:pic>
            <p:nvPicPr>
              <p:cNvPr id="30" name="New picture">
                <a:extLst>
                  <a:ext uri="{FF2B5EF4-FFF2-40B4-BE49-F238E27FC236}">
                    <a16:creationId xmlns:a16="http://schemas.microsoft.com/office/drawing/2014/main" id="{44DB119E-A3D0-4770-8330-60671221A3A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5933" y="286898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New shape">
                <a:extLst>
                  <a:ext uri="{FF2B5EF4-FFF2-40B4-BE49-F238E27FC236}">
                    <a16:creationId xmlns:a16="http://schemas.microsoft.com/office/drawing/2014/main" id="{5C12D003-6AE5-4A44-9827-5D5AA20FF3FF}"/>
                  </a:ext>
                </a:extLst>
              </p:cNvPr>
              <p:cNvSpPr/>
              <p:nvPr/>
            </p:nvSpPr>
            <p:spPr>
              <a:xfrm>
                <a:off x="2176597" y="28756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11" name="组合 21">
              <a:extLst>
                <a:ext uri="{FF2B5EF4-FFF2-40B4-BE49-F238E27FC236}">
                  <a16:creationId xmlns:a16="http://schemas.microsoft.com/office/drawing/2014/main" id="{5818433F-8486-4551-BE59-18391442F3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9176" y="2970433"/>
              <a:ext cx="257175" cy="352425"/>
              <a:chOff x="2519176" y="2970433"/>
              <a:chExt cx="257175" cy="352425"/>
            </a:xfrm>
          </p:grpSpPr>
          <p:pic>
            <p:nvPicPr>
              <p:cNvPr id="28" name="New picture">
                <a:extLst>
                  <a:ext uri="{FF2B5EF4-FFF2-40B4-BE49-F238E27FC236}">
                    <a16:creationId xmlns:a16="http://schemas.microsoft.com/office/drawing/2014/main" id="{2B08AC1F-C646-4EF8-A150-5184B1A0D33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9176" y="2970433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New shape">
                <a:extLst>
                  <a:ext uri="{FF2B5EF4-FFF2-40B4-BE49-F238E27FC236}">
                    <a16:creationId xmlns:a16="http://schemas.microsoft.com/office/drawing/2014/main" id="{B47D3F88-5980-46C2-8EF4-490BFAD230F4}"/>
                  </a:ext>
                </a:extLst>
              </p:cNvPr>
              <p:cNvSpPr/>
              <p:nvPr/>
            </p:nvSpPr>
            <p:spPr>
              <a:xfrm>
                <a:off x="2530666" y="29772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grpSp>
          <p:nvGrpSpPr>
            <p:cNvPr id="12" name="组合 24">
              <a:extLst>
                <a:ext uri="{FF2B5EF4-FFF2-40B4-BE49-F238E27FC236}">
                  <a16:creationId xmlns:a16="http://schemas.microsoft.com/office/drawing/2014/main" id="{894AF996-1188-4B9B-8C32-7FA5E6CF71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6034" y="2923492"/>
              <a:ext cx="257175" cy="352425"/>
              <a:chOff x="2546034" y="2923492"/>
              <a:chExt cx="257175" cy="352425"/>
            </a:xfrm>
          </p:grpSpPr>
          <p:pic>
            <p:nvPicPr>
              <p:cNvPr id="26" name="New picture">
                <a:extLst>
                  <a:ext uri="{FF2B5EF4-FFF2-40B4-BE49-F238E27FC236}">
                    <a16:creationId xmlns:a16="http://schemas.microsoft.com/office/drawing/2014/main" id="{11F40D3A-A046-4385-A192-DA27BF73565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6034" y="292349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New shape">
                <a:extLst>
                  <a:ext uri="{FF2B5EF4-FFF2-40B4-BE49-F238E27FC236}">
                    <a16:creationId xmlns:a16="http://schemas.microsoft.com/office/drawing/2014/main" id="{F684F3D6-CC7A-4304-966E-A909F044A5E0}"/>
                  </a:ext>
                </a:extLst>
              </p:cNvPr>
              <p:cNvSpPr/>
              <p:nvPr/>
            </p:nvSpPr>
            <p:spPr>
              <a:xfrm>
                <a:off x="2557659" y="2929587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6</a:t>
                </a:r>
              </a:p>
            </p:txBody>
          </p:sp>
        </p:grpSp>
        <p:grpSp>
          <p:nvGrpSpPr>
            <p:cNvPr id="13" name="组合 27">
              <a:extLst>
                <a:ext uri="{FF2B5EF4-FFF2-40B4-BE49-F238E27FC236}">
                  <a16:creationId xmlns:a16="http://schemas.microsoft.com/office/drawing/2014/main" id="{FCC6027C-76FD-4C2D-98D4-E2C9CA9A8A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3866" y="2832237"/>
              <a:ext cx="257175" cy="352425"/>
              <a:chOff x="2513866" y="2832237"/>
              <a:chExt cx="257175" cy="352425"/>
            </a:xfrm>
          </p:grpSpPr>
          <p:pic>
            <p:nvPicPr>
              <p:cNvPr id="24" name="New picture">
                <a:extLst>
                  <a:ext uri="{FF2B5EF4-FFF2-40B4-BE49-F238E27FC236}">
                    <a16:creationId xmlns:a16="http://schemas.microsoft.com/office/drawing/2014/main" id="{A6E618E6-87F0-41CB-9AE1-72B47128353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3866" y="283223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New shape">
                <a:extLst>
                  <a:ext uri="{FF2B5EF4-FFF2-40B4-BE49-F238E27FC236}">
                    <a16:creationId xmlns:a16="http://schemas.microsoft.com/office/drawing/2014/main" id="{C18F4707-5C32-4C15-8132-0E31AF3D805E}"/>
                  </a:ext>
                </a:extLst>
              </p:cNvPr>
              <p:cNvSpPr/>
              <p:nvPr/>
            </p:nvSpPr>
            <p:spPr>
              <a:xfrm>
                <a:off x="2524316" y="2839099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7</a:t>
                </a:r>
              </a:p>
            </p:txBody>
          </p:sp>
        </p:grpSp>
        <p:grpSp>
          <p:nvGrpSpPr>
            <p:cNvPr id="14" name="组合 30">
              <a:extLst>
                <a:ext uri="{FF2B5EF4-FFF2-40B4-BE49-F238E27FC236}">
                  <a16:creationId xmlns:a16="http://schemas.microsoft.com/office/drawing/2014/main" id="{33E26268-DCD5-4DA7-9FD7-860EAD4EE4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3866" y="2832237"/>
              <a:ext cx="257175" cy="352425"/>
              <a:chOff x="2513866" y="2832237"/>
              <a:chExt cx="257175" cy="352425"/>
            </a:xfrm>
          </p:grpSpPr>
          <p:pic>
            <p:nvPicPr>
              <p:cNvPr id="22" name="New picture">
                <a:extLst>
                  <a:ext uri="{FF2B5EF4-FFF2-40B4-BE49-F238E27FC236}">
                    <a16:creationId xmlns:a16="http://schemas.microsoft.com/office/drawing/2014/main" id="{FC166350-2525-46B8-9E57-C95AC4023E8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3866" y="283223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New shape">
                <a:extLst>
                  <a:ext uri="{FF2B5EF4-FFF2-40B4-BE49-F238E27FC236}">
                    <a16:creationId xmlns:a16="http://schemas.microsoft.com/office/drawing/2014/main" id="{F8EB95E7-E12B-46F9-9451-B7E82106F770}"/>
                  </a:ext>
                </a:extLst>
              </p:cNvPr>
              <p:cNvSpPr/>
              <p:nvPr/>
            </p:nvSpPr>
            <p:spPr>
              <a:xfrm>
                <a:off x="2524316" y="2839099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8</a:t>
                </a:r>
              </a:p>
            </p:txBody>
          </p:sp>
        </p:grpSp>
        <p:grpSp>
          <p:nvGrpSpPr>
            <p:cNvPr id="15" name="组合 33">
              <a:extLst>
                <a:ext uri="{FF2B5EF4-FFF2-40B4-BE49-F238E27FC236}">
                  <a16:creationId xmlns:a16="http://schemas.microsoft.com/office/drawing/2014/main" id="{50C0E5D9-96F1-48D8-B072-881EA759DE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7766" y="2712847"/>
              <a:ext cx="257175" cy="352425"/>
              <a:chOff x="2427766" y="2712847"/>
              <a:chExt cx="257175" cy="352425"/>
            </a:xfrm>
          </p:grpSpPr>
          <p:pic>
            <p:nvPicPr>
              <p:cNvPr id="20" name="New picture">
                <a:extLst>
                  <a:ext uri="{FF2B5EF4-FFF2-40B4-BE49-F238E27FC236}">
                    <a16:creationId xmlns:a16="http://schemas.microsoft.com/office/drawing/2014/main" id="{D8C6AB6F-FFB6-4377-B3CD-080C88C36A3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7766" y="271284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New shape">
                <a:extLst>
                  <a:ext uri="{FF2B5EF4-FFF2-40B4-BE49-F238E27FC236}">
                    <a16:creationId xmlns:a16="http://schemas.microsoft.com/office/drawing/2014/main" id="{1DEC20D0-A7D3-450D-8A8D-3E918406FB42}"/>
                  </a:ext>
                </a:extLst>
              </p:cNvPr>
              <p:cNvSpPr/>
              <p:nvPr/>
            </p:nvSpPr>
            <p:spPr>
              <a:xfrm>
                <a:off x="2438577" y="2718450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9</a:t>
                </a:r>
              </a:p>
            </p:txBody>
          </p:sp>
        </p:grpSp>
        <p:grpSp>
          <p:nvGrpSpPr>
            <p:cNvPr id="16" name="组合 36">
              <a:extLst>
                <a:ext uri="{FF2B5EF4-FFF2-40B4-BE49-F238E27FC236}">
                  <a16:creationId xmlns:a16="http://schemas.microsoft.com/office/drawing/2014/main" id="{F07C7DB0-3415-4634-98EA-918FAA5B09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3323" y="2879351"/>
              <a:ext cx="257175" cy="352425"/>
              <a:chOff x="2603323" y="2879351"/>
              <a:chExt cx="257175" cy="352425"/>
            </a:xfrm>
          </p:grpSpPr>
          <p:pic>
            <p:nvPicPr>
              <p:cNvPr id="18" name="New picture">
                <a:extLst>
                  <a:ext uri="{FF2B5EF4-FFF2-40B4-BE49-F238E27FC236}">
                    <a16:creationId xmlns:a16="http://schemas.microsoft.com/office/drawing/2014/main" id="{5D9F6BF2-9434-48E6-98D6-A240999212B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3323" y="287935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New shape">
                <a:extLst>
                  <a:ext uri="{FF2B5EF4-FFF2-40B4-BE49-F238E27FC236}">
                    <a16:creationId xmlns:a16="http://schemas.microsoft.com/office/drawing/2014/main" id="{9892304A-02BB-4762-8223-BE41CC7561FF}"/>
                  </a:ext>
                </a:extLst>
              </p:cNvPr>
              <p:cNvSpPr/>
              <p:nvPr/>
            </p:nvSpPr>
            <p:spPr>
              <a:xfrm>
                <a:off x="2575123" y="2885137"/>
                <a:ext cx="314376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10</a:t>
                </a:r>
              </a:p>
            </p:txBody>
          </p:sp>
        </p:grpSp>
        <p:sp>
          <p:nvSpPr>
            <p:cNvPr id="17" name="New shape">
              <a:extLst>
                <a:ext uri="{FF2B5EF4-FFF2-40B4-BE49-F238E27FC236}">
                  <a16:creationId xmlns:a16="http://schemas.microsoft.com/office/drawing/2014/main" id="{A1B3E13A-38AA-4F83-8326-D7BF2C805523}"/>
                </a:ext>
              </a:extLst>
            </p:cNvPr>
            <p:cNvSpPr/>
            <p:nvPr/>
          </p:nvSpPr>
          <p:spPr>
            <a:xfrm>
              <a:off x="3645274" y="3324872"/>
              <a:ext cx="427108" cy="23018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3km</a:t>
              </a:r>
            </a:p>
          </p:txBody>
        </p:sp>
      </p:grpSp>
      <p:graphicFrame>
        <p:nvGraphicFramePr>
          <p:cNvPr id="39" name="New Table">
            <a:extLst>
              <a:ext uri="{FF2B5EF4-FFF2-40B4-BE49-F238E27FC236}">
                <a16:creationId xmlns:a16="http://schemas.microsoft.com/office/drawing/2014/main" id="{6D32B1A0-FCAD-4589-A493-BED4AB574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84854"/>
              </p:ext>
            </p:extLst>
          </p:nvPr>
        </p:nvGraphicFramePr>
        <p:xfrm>
          <a:off x="5076056" y="652848"/>
          <a:ext cx="3960440" cy="5248276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58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606002429"/>
                    </a:ext>
                  </a:extLst>
                </a:gridCol>
                <a:gridCol w="928628">
                  <a:extLst>
                    <a:ext uri="{9D8B030D-6E8A-4147-A177-3AD203B41FA5}">
                      <a16:colId xmlns:a16="http://schemas.microsoft.com/office/drawing/2014/main" val="4282673147"/>
                    </a:ext>
                  </a:extLst>
                </a:gridCol>
              </a:tblGrid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编号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名称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开盘时间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产品类型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成交价格</a:t>
                      </a:r>
                      <a:r>
                        <a:rPr lang="en-US" altLang="zh-CN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(元/㎡)</a:t>
                      </a:r>
                    </a:p>
                  </a:txBody>
                  <a:tcPr marL="91445" marR="91445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粤海城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2018-12-07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实地剑兰郡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2018-10-08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板楼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73638.73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深业泰富广场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2018-09-28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阳光城天悦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2018-10-08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板塔结合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国速中心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2018-10-01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凯旋TRC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2017-11-26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塔楼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56000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宝树台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2018-01-21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塔楼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东方盛世花园二期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2017-05-13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塔楼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59228.69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中电迪富大厦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2018-10-28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恒邦壹峯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2017-04-28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周边配套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20477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027363" y="836613"/>
            <a:ext cx="5257800" cy="8112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R="0" fontAlgn="auto">
              <a:lnSpc>
                <a:spcPts val="82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07720" algn="l"/>
              </a:tabLst>
              <a:defRPr/>
            </a:pPr>
            <a:r>
              <a:rPr kumimoji="0" lang="en-US" altLang="zh-CN" sz="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	</a:t>
            </a:r>
            <a:endParaRPr kumimoji="0" lang="en-US" altLang="zh-CN" sz="4400" b="1" kern="0" cap="none" spc="0" normalizeH="0" baseline="0" noProof="0" dirty="0">
              <a:solidFill>
                <a:srgbClr val="6D6F71"/>
              </a:solidFill>
              <a:latin typeface="Arial Black" panose="020B0A040201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3850" y="692150"/>
            <a:ext cx="3168650" cy="5545138"/>
          </a:xfrm>
          <a:prstGeom prst="rect">
            <a:avLst/>
          </a:prstGeom>
          <a:solidFill>
            <a:srgbClr val="A5002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流程图: 联系 18"/>
          <p:cNvSpPr/>
          <p:nvPr/>
        </p:nvSpPr>
        <p:spPr>
          <a:xfrm>
            <a:off x="2627865" y="2489442"/>
            <a:ext cx="1728120" cy="172812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1" i="0" u="none" strike="noStrike" kern="1200" cap="all" spc="0" normalizeH="0" baseline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目录</a:t>
            </a:r>
            <a:endParaRPr kumimoji="0" lang="en-US" altLang="zh-CN" sz="4000" b="1" i="0" u="none" strike="noStrike" kern="1200" cap="all" spc="0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1" i="0" u="none" strike="noStrike" kern="1200" cap="all" spc="0" normalizeH="0" baseline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CONTENTS</a:t>
            </a:r>
            <a:endParaRPr kumimoji="0" lang="zh-CN" altLang="en-US" sz="1000" b="1" i="0" u="none" strike="noStrike" kern="1200" cap="all" spc="0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79838" y="1068388"/>
            <a:ext cx="4752975" cy="144463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3" name="TextBox 24"/>
          <p:cNvSpPr txBox="1"/>
          <p:nvPr/>
        </p:nvSpPr>
        <p:spPr>
          <a:xfrm>
            <a:off x="4716016" y="2276872"/>
            <a:ext cx="3744912" cy="397031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800" b="1" dirty="0">
                <a:latin typeface="Arial" panose="020B0604020202020204" pitchFamily="34" charset="0"/>
              </a:rPr>
              <a:t>Part1  </a:t>
            </a:r>
            <a:r>
              <a:rPr lang="zh-CN" altLang="en-US" sz="1800" b="1" dirty="0"/>
              <a:t>城市分析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Part2  </a:t>
            </a:r>
            <a:r>
              <a:rPr lang="zh-CN" altLang="en-US" sz="1800" b="1" dirty="0">
                <a:latin typeface="Arial" panose="020B0604020202020204" pitchFamily="34" charset="0"/>
              </a:rPr>
              <a:t>地理位置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Part3  </a:t>
            </a:r>
            <a:r>
              <a:rPr lang="zh-CN" altLang="en-US" sz="1800" b="1" dirty="0">
                <a:latin typeface="Arial" panose="020B0604020202020204" pitchFamily="34" charset="0"/>
              </a:rPr>
              <a:t>项目概况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Part4  </a:t>
            </a:r>
            <a:r>
              <a:rPr lang="zh-CN" altLang="en-US" sz="1800" b="1" dirty="0">
                <a:latin typeface="Arial" panose="020B0604020202020204" pitchFamily="34" charset="0"/>
              </a:rPr>
              <a:t>周边土地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/>
          </a:p>
          <a:p>
            <a:r>
              <a:rPr lang="en-US" altLang="zh-CN" sz="1800" b="1" dirty="0"/>
              <a:t>Part5  </a:t>
            </a:r>
            <a:r>
              <a:rPr lang="zh-CN" altLang="en-US" sz="1800" b="1" dirty="0"/>
              <a:t>周边楼盘</a:t>
            </a:r>
            <a:endParaRPr lang="en-US" altLang="zh-CN" sz="1800" b="1" dirty="0"/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/>
              <a:t>Part4  </a:t>
            </a:r>
            <a:r>
              <a:rPr lang="zh-CN" altLang="en-US" sz="1800" b="1" dirty="0"/>
              <a:t>周边配套</a:t>
            </a:r>
            <a:endParaRPr lang="en-US" altLang="zh-CN" sz="1800" b="1" dirty="0"/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endParaRPr lang="zh-CN" altLang="en-US" sz="1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交通条件</a:t>
            </a:r>
          </a:p>
          <a:p>
            <a:endParaRPr lang="zh-CN" altLang="en-US" dirty="0"/>
          </a:p>
        </p:txBody>
      </p:sp>
      <p:graphicFrame>
        <p:nvGraphicFramePr>
          <p:cNvPr id="55" name="New Table">
            <a:extLst>
              <a:ext uri="{FF2B5EF4-FFF2-40B4-BE49-F238E27FC236}">
                <a16:creationId xmlns:a16="http://schemas.microsoft.com/office/drawing/2014/main" id="{CF24F27A-CE1D-4D0E-892C-672EFAE38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133888"/>
              </p:ext>
            </p:extLst>
          </p:nvPr>
        </p:nvGraphicFramePr>
        <p:xfrm>
          <a:off x="5814986" y="745067"/>
          <a:ext cx="3240909" cy="5411226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80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编号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名称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
(km)</a:t>
                      </a:r>
                    </a:p>
                  </a:txBody>
                  <a:tcPr marL="91445" marR="91445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宝安国际机场（飞机场）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红山</a:t>
                      </a:r>
                      <a:r>
                        <a:rPr lang="en-US" altLang="zh-CN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地铁站</a:t>
                      </a:r>
                      <a:r>
                        <a:rPr lang="en-US" altLang="zh-CN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福田火车站（火车站）</a:t>
                      </a:r>
                      <a:endParaRPr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龙塘新村西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公交站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龙华新区大道总站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公交站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红山地铁站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公交站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龙塘新村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公交站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润达圆庭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公交站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中央原著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公交站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龙塘新村北(公交站)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94" name="图片 93">
            <a:extLst>
              <a:ext uri="{FF2B5EF4-FFF2-40B4-BE49-F238E27FC236}">
                <a16:creationId xmlns:a16="http://schemas.microsoft.com/office/drawing/2014/main" id="{C7A27144-3BB9-40AB-AF9A-21F43EB34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95" name="组合 5">
            <a:extLst>
              <a:ext uri="{FF2B5EF4-FFF2-40B4-BE49-F238E27FC236}">
                <a16:creationId xmlns:a16="http://schemas.microsoft.com/office/drawing/2014/main" id="{CFBAC2EE-94A2-40A0-AFD8-079D153A81A3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1844824"/>
            <a:ext cx="2727808" cy="2246786"/>
            <a:chOff x="1924788" y="1989579"/>
            <a:chExt cx="2727922" cy="2247145"/>
          </a:xfrm>
        </p:grpSpPr>
        <p:pic>
          <p:nvPicPr>
            <p:cNvPr id="96" name="New picture">
              <a:extLst>
                <a:ext uri="{FF2B5EF4-FFF2-40B4-BE49-F238E27FC236}">
                  <a16:creationId xmlns:a16="http://schemas.microsoft.com/office/drawing/2014/main" id="{0A20FE62-9AF7-4EC5-ABA1-980D1432112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07" y="3170506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7" name="组合 8">
              <a:extLst>
                <a:ext uri="{FF2B5EF4-FFF2-40B4-BE49-F238E27FC236}">
                  <a16:creationId xmlns:a16="http://schemas.microsoft.com/office/drawing/2014/main" id="{3178CE6D-A836-489B-8E55-BA6FDC5437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26" name="New picture">
                <a:extLst>
                  <a:ext uri="{FF2B5EF4-FFF2-40B4-BE49-F238E27FC236}">
                    <a16:creationId xmlns:a16="http://schemas.microsoft.com/office/drawing/2014/main" id="{4543E932-9DC6-45A8-9202-2D803F7A900B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7" name="New shape">
                <a:extLst>
                  <a:ext uri="{FF2B5EF4-FFF2-40B4-BE49-F238E27FC236}">
                    <a16:creationId xmlns:a16="http://schemas.microsoft.com/office/drawing/2014/main" id="{578359E9-F689-45AF-A838-3EF0CEBAE243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98" name="组合 11">
              <a:extLst>
                <a:ext uri="{FF2B5EF4-FFF2-40B4-BE49-F238E27FC236}">
                  <a16:creationId xmlns:a16="http://schemas.microsoft.com/office/drawing/2014/main" id="{C3AC26D1-1DE6-4BF9-B5A4-EF45C9C8CF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9861" y="3214575"/>
              <a:ext cx="257175" cy="352425"/>
              <a:chOff x="2479861" y="3214575"/>
              <a:chExt cx="257175" cy="352425"/>
            </a:xfrm>
          </p:grpSpPr>
          <p:pic>
            <p:nvPicPr>
              <p:cNvPr id="124" name="New picture">
                <a:extLst>
                  <a:ext uri="{FF2B5EF4-FFF2-40B4-BE49-F238E27FC236}">
                    <a16:creationId xmlns:a16="http://schemas.microsoft.com/office/drawing/2014/main" id="{61835C88-CB51-4754-8C41-A005CE96764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861" y="3214575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" name="New shape">
                <a:extLst>
                  <a:ext uri="{FF2B5EF4-FFF2-40B4-BE49-F238E27FC236}">
                    <a16:creationId xmlns:a16="http://schemas.microsoft.com/office/drawing/2014/main" id="{23CBB8E7-AC35-4A53-BA36-5AD44DA66077}"/>
                  </a:ext>
                </a:extLst>
              </p:cNvPr>
              <p:cNvSpPr/>
              <p:nvPr/>
            </p:nvSpPr>
            <p:spPr>
              <a:xfrm>
                <a:off x="2491214" y="3221227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99" name="组合 14">
              <a:extLst>
                <a:ext uri="{FF2B5EF4-FFF2-40B4-BE49-F238E27FC236}">
                  <a16:creationId xmlns:a16="http://schemas.microsoft.com/office/drawing/2014/main" id="{788AEE49-80A7-4008-9944-FF60F1A59D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229" y="3665627"/>
              <a:ext cx="257175" cy="352425"/>
              <a:chOff x="2534229" y="3665627"/>
              <a:chExt cx="257175" cy="352425"/>
            </a:xfrm>
          </p:grpSpPr>
          <p:pic>
            <p:nvPicPr>
              <p:cNvPr id="122" name="New picture">
                <a:extLst>
                  <a:ext uri="{FF2B5EF4-FFF2-40B4-BE49-F238E27FC236}">
                    <a16:creationId xmlns:a16="http://schemas.microsoft.com/office/drawing/2014/main" id="{F075BA81-D590-4B28-BC0C-8A7054D77E1C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229" y="366562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" name="New shape">
                <a:extLst>
                  <a:ext uri="{FF2B5EF4-FFF2-40B4-BE49-F238E27FC236}">
                    <a16:creationId xmlns:a16="http://schemas.microsoft.com/office/drawing/2014/main" id="{FA9FD116-FE1F-4246-A54D-18957E1D50DF}"/>
                  </a:ext>
                </a:extLst>
              </p:cNvPr>
              <p:cNvSpPr/>
              <p:nvPr/>
            </p:nvSpPr>
            <p:spPr>
              <a:xfrm>
                <a:off x="2545192" y="367214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100" name="组合 17">
              <a:extLst>
                <a:ext uri="{FF2B5EF4-FFF2-40B4-BE49-F238E27FC236}">
                  <a16:creationId xmlns:a16="http://schemas.microsoft.com/office/drawing/2014/main" id="{7922F599-9F12-4928-9B76-F76D62C1F1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120" name="New picture">
                <a:extLst>
                  <a:ext uri="{FF2B5EF4-FFF2-40B4-BE49-F238E27FC236}">
                    <a16:creationId xmlns:a16="http://schemas.microsoft.com/office/drawing/2014/main" id="{2538B7F8-8603-404E-97BF-53199855AAC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New shape">
                <a:extLst>
                  <a:ext uri="{FF2B5EF4-FFF2-40B4-BE49-F238E27FC236}">
                    <a16:creationId xmlns:a16="http://schemas.microsoft.com/office/drawing/2014/main" id="{100AE1AA-25A6-47BE-800C-2256FD3746DF}"/>
                  </a:ext>
                </a:extLst>
              </p:cNvPr>
              <p:cNvSpPr/>
              <p:nvPr/>
            </p:nvSpPr>
            <p:spPr>
              <a:xfrm>
                <a:off x="1935566" y="268297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101" name="组合 20">
              <a:extLst>
                <a:ext uri="{FF2B5EF4-FFF2-40B4-BE49-F238E27FC236}">
                  <a16:creationId xmlns:a16="http://schemas.microsoft.com/office/drawing/2014/main" id="{87DA20F2-27D0-4FBF-A422-893521491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7"/>
              <a:ext cx="257175" cy="352425"/>
              <a:chOff x="2302022" y="3770257"/>
              <a:chExt cx="257175" cy="352425"/>
            </a:xfrm>
          </p:grpSpPr>
          <p:pic>
            <p:nvPicPr>
              <p:cNvPr id="118" name="New picture">
                <a:extLst>
                  <a:ext uri="{FF2B5EF4-FFF2-40B4-BE49-F238E27FC236}">
                    <a16:creationId xmlns:a16="http://schemas.microsoft.com/office/drawing/2014/main" id="{4F6D2A0C-4779-4197-8A3E-63D3A67A85D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New shape">
                <a:extLst>
                  <a:ext uri="{FF2B5EF4-FFF2-40B4-BE49-F238E27FC236}">
                    <a16:creationId xmlns:a16="http://schemas.microsoft.com/office/drawing/2014/main" id="{A9EFAB4B-417B-42A8-A0DD-EB57366004F8}"/>
                  </a:ext>
                </a:extLst>
              </p:cNvPr>
              <p:cNvSpPr/>
              <p:nvPr/>
            </p:nvSpPr>
            <p:spPr>
              <a:xfrm>
                <a:off x="2313407" y="3776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grpSp>
          <p:nvGrpSpPr>
            <p:cNvPr id="102" name="组合 23">
              <a:extLst>
                <a:ext uri="{FF2B5EF4-FFF2-40B4-BE49-F238E27FC236}">
                  <a16:creationId xmlns:a16="http://schemas.microsoft.com/office/drawing/2014/main" id="{93252FF0-FC7C-47CE-AFC7-F632B4CCA4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8032" y="3573731"/>
              <a:ext cx="257175" cy="352425"/>
              <a:chOff x="2978032" y="3573731"/>
              <a:chExt cx="257175" cy="352425"/>
            </a:xfrm>
          </p:grpSpPr>
          <p:pic>
            <p:nvPicPr>
              <p:cNvPr id="116" name="New picture">
                <a:extLst>
                  <a:ext uri="{FF2B5EF4-FFF2-40B4-BE49-F238E27FC236}">
                    <a16:creationId xmlns:a16="http://schemas.microsoft.com/office/drawing/2014/main" id="{7052F39B-E8AE-4549-A01E-191B61685C1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8032" y="357373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7" name="New shape">
                <a:extLst>
                  <a:ext uri="{FF2B5EF4-FFF2-40B4-BE49-F238E27FC236}">
                    <a16:creationId xmlns:a16="http://schemas.microsoft.com/office/drawing/2014/main" id="{A32427EB-9E20-475C-AF5C-430DBAE00BDB}"/>
                  </a:ext>
                </a:extLst>
              </p:cNvPr>
              <p:cNvSpPr/>
              <p:nvPr/>
            </p:nvSpPr>
            <p:spPr>
              <a:xfrm>
                <a:off x="2989710" y="358005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6</a:t>
                </a:r>
              </a:p>
            </p:txBody>
          </p:sp>
        </p:grpSp>
        <p:grpSp>
          <p:nvGrpSpPr>
            <p:cNvPr id="103" name="组合 26">
              <a:extLst>
                <a:ext uri="{FF2B5EF4-FFF2-40B4-BE49-F238E27FC236}">
                  <a16:creationId xmlns:a16="http://schemas.microsoft.com/office/drawing/2014/main" id="{86A20928-7871-4F17-94E5-F0EE02DB2B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3350" y="2220367"/>
              <a:ext cx="257175" cy="352425"/>
              <a:chOff x="2263350" y="2220367"/>
              <a:chExt cx="257175" cy="352425"/>
            </a:xfrm>
          </p:grpSpPr>
          <p:pic>
            <p:nvPicPr>
              <p:cNvPr id="114" name="New picture">
                <a:extLst>
                  <a:ext uri="{FF2B5EF4-FFF2-40B4-BE49-F238E27FC236}">
                    <a16:creationId xmlns:a16="http://schemas.microsoft.com/office/drawing/2014/main" id="{91D30401-251F-43B6-AFE9-134AA8842E1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3350" y="222036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5" name="New shape">
                <a:extLst>
                  <a:ext uri="{FF2B5EF4-FFF2-40B4-BE49-F238E27FC236}">
                    <a16:creationId xmlns:a16="http://schemas.microsoft.com/office/drawing/2014/main" id="{D3B3C6BD-8A9C-4A6D-88C9-DAFB1EBA66A2}"/>
                  </a:ext>
                </a:extLst>
              </p:cNvPr>
              <p:cNvSpPr/>
              <p:nvPr/>
            </p:nvSpPr>
            <p:spPr>
              <a:xfrm>
                <a:off x="2273717" y="2227293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7</a:t>
                </a:r>
              </a:p>
            </p:txBody>
          </p:sp>
        </p:grpSp>
        <p:grpSp>
          <p:nvGrpSpPr>
            <p:cNvPr id="104" name="组合 29">
              <a:extLst>
                <a:ext uri="{FF2B5EF4-FFF2-40B4-BE49-F238E27FC236}">
                  <a16:creationId xmlns:a16="http://schemas.microsoft.com/office/drawing/2014/main" id="{51C048E1-5843-40DE-9630-BE2AD8D7E9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8915" y="3382022"/>
              <a:ext cx="257175" cy="352425"/>
              <a:chOff x="3248915" y="3382022"/>
              <a:chExt cx="257175" cy="352425"/>
            </a:xfrm>
          </p:grpSpPr>
          <p:pic>
            <p:nvPicPr>
              <p:cNvPr id="112" name="New picture">
                <a:extLst>
                  <a:ext uri="{FF2B5EF4-FFF2-40B4-BE49-F238E27FC236}">
                    <a16:creationId xmlns:a16="http://schemas.microsoft.com/office/drawing/2014/main" id="{977DBD5C-BC02-4CC1-81D3-9FE588E67002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8915" y="338202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" name="New shape">
                <a:extLst>
                  <a:ext uri="{FF2B5EF4-FFF2-40B4-BE49-F238E27FC236}">
                    <a16:creationId xmlns:a16="http://schemas.microsoft.com/office/drawing/2014/main" id="{720E47E0-21E8-49A7-95B1-4E757B7639D5}"/>
                  </a:ext>
                </a:extLst>
              </p:cNvPr>
              <p:cNvSpPr/>
              <p:nvPr/>
            </p:nvSpPr>
            <p:spPr>
              <a:xfrm>
                <a:off x="3259597" y="3387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8</a:t>
                </a:r>
              </a:p>
            </p:txBody>
          </p:sp>
        </p:grpSp>
        <p:grpSp>
          <p:nvGrpSpPr>
            <p:cNvPr id="105" name="组合 32">
              <a:extLst>
                <a:ext uri="{FF2B5EF4-FFF2-40B4-BE49-F238E27FC236}">
                  <a16:creationId xmlns:a16="http://schemas.microsoft.com/office/drawing/2014/main" id="{24C91E5A-673A-4938-878E-14BA073424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9520" y="2651304"/>
              <a:ext cx="257175" cy="352425"/>
              <a:chOff x="3269520" y="2651304"/>
              <a:chExt cx="257175" cy="352425"/>
            </a:xfrm>
          </p:grpSpPr>
          <p:pic>
            <p:nvPicPr>
              <p:cNvPr id="110" name="New picture">
                <a:extLst>
                  <a:ext uri="{FF2B5EF4-FFF2-40B4-BE49-F238E27FC236}">
                    <a16:creationId xmlns:a16="http://schemas.microsoft.com/office/drawing/2014/main" id="{D36E80F6-1674-4A20-B49F-F05CD342C8E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9520" y="26513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1" name="New shape">
                <a:extLst>
                  <a:ext uri="{FF2B5EF4-FFF2-40B4-BE49-F238E27FC236}">
                    <a16:creationId xmlns:a16="http://schemas.microsoft.com/office/drawing/2014/main" id="{93378017-B096-4D04-895C-2B536BB3051E}"/>
                  </a:ext>
                </a:extLst>
              </p:cNvPr>
              <p:cNvSpPr/>
              <p:nvPr/>
            </p:nvSpPr>
            <p:spPr>
              <a:xfrm>
                <a:off x="3280234" y="2657574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9</a:t>
                </a:r>
              </a:p>
            </p:txBody>
          </p:sp>
        </p:grpSp>
        <p:grpSp>
          <p:nvGrpSpPr>
            <p:cNvPr id="106" name="组合 35">
              <a:extLst>
                <a:ext uri="{FF2B5EF4-FFF2-40B4-BE49-F238E27FC236}">
                  <a16:creationId xmlns:a16="http://schemas.microsoft.com/office/drawing/2014/main" id="{39B8E921-E8BF-4DF3-B6EA-84954502E8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7713" y="1989579"/>
              <a:ext cx="257175" cy="352425"/>
              <a:chOff x="2097713" y="1989579"/>
              <a:chExt cx="257175" cy="352425"/>
            </a:xfrm>
          </p:grpSpPr>
          <p:pic>
            <p:nvPicPr>
              <p:cNvPr id="108" name="New picture">
                <a:extLst>
                  <a:ext uri="{FF2B5EF4-FFF2-40B4-BE49-F238E27FC236}">
                    <a16:creationId xmlns:a16="http://schemas.microsoft.com/office/drawing/2014/main" id="{F6F9DB19-B522-4541-9066-7F25D82E96D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7713" y="198957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9" name="New shape">
                <a:extLst>
                  <a:ext uri="{FF2B5EF4-FFF2-40B4-BE49-F238E27FC236}">
                    <a16:creationId xmlns:a16="http://schemas.microsoft.com/office/drawing/2014/main" id="{97152BCB-7B52-465C-A273-A7A95C1D890B}"/>
                  </a:ext>
                </a:extLst>
              </p:cNvPr>
              <p:cNvSpPr/>
              <p:nvPr/>
            </p:nvSpPr>
            <p:spPr>
              <a:xfrm>
                <a:off x="2068923" y="1995481"/>
                <a:ext cx="314338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10</a:t>
                </a:r>
              </a:p>
            </p:txBody>
          </p:sp>
        </p:grpSp>
        <p:sp>
          <p:nvSpPr>
            <p:cNvPr id="107" name="New shape">
              <a:extLst>
                <a:ext uri="{FF2B5EF4-FFF2-40B4-BE49-F238E27FC236}">
                  <a16:creationId xmlns:a16="http://schemas.microsoft.com/office/drawing/2014/main" id="{012CC940-424F-4DEE-951B-476685A1863F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85D118DE-E0B6-404C-9222-3C805A636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学校配套</a:t>
            </a:r>
          </a:p>
          <a:p>
            <a:endParaRPr lang="zh-CN" altLang="en-US" dirty="0"/>
          </a:p>
        </p:txBody>
      </p:sp>
      <p:graphicFrame>
        <p:nvGraphicFramePr>
          <p:cNvPr id="55" name="New Table">
            <a:extLst>
              <a:ext uri="{FF2B5EF4-FFF2-40B4-BE49-F238E27FC236}">
                <a16:creationId xmlns:a16="http://schemas.microsoft.com/office/drawing/2014/main" id="{0B10C579-3D7C-4D0A-ABAB-D56455961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706452"/>
              </p:ext>
            </p:extLst>
          </p:nvPr>
        </p:nvGraphicFramePr>
        <p:xfrm>
          <a:off x="5814986" y="745067"/>
          <a:ext cx="3240909" cy="3979876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80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编号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名称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
(km)</a:t>
                      </a:r>
                    </a:p>
                  </a:txBody>
                  <a:tcPr marL="91445" marR="91445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和平实验小学</a:t>
                      </a:r>
                      <a:endParaRPr sz="1200" b="0" dirty="0">
                        <a:solidFill>
                          <a:srgbClr val="3A4043"/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2" marB="45712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民治小学</a:t>
                      </a:r>
                      <a:endParaRPr sz="1200" b="0" dirty="0">
                        <a:solidFill>
                          <a:srgbClr val="3A4043"/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2" marB="45712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伟民小学</a:t>
                      </a:r>
                      <a:endParaRPr sz="1200" b="0" dirty="0">
                        <a:solidFill>
                          <a:srgbClr val="3A4043"/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2" marB="45712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六一学校</a:t>
                      </a:r>
                      <a:endParaRPr sz="1200" b="0" dirty="0">
                        <a:solidFill>
                          <a:srgbClr val="3A4043"/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2" marB="45712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上芬小学</a:t>
                      </a:r>
                    </a:p>
                  </a:txBody>
                  <a:tcPr marL="91445" marR="91445" marT="45712" marB="45712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民顺小学</a:t>
                      </a:r>
                    </a:p>
                  </a:txBody>
                  <a:tcPr marL="91445" marR="91445" marT="45712" marB="45712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深圳高级中学</a:t>
                      </a:r>
                      <a:r>
                        <a:rPr sz="1200" b="0" dirty="0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集团</a:t>
                      </a:r>
                      <a:r>
                        <a:rPr sz="1200" b="0" dirty="0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北校区</a:t>
                      </a:r>
                      <a:endParaRPr sz="1200" b="0" dirty="0">
                        <a:solidFill>
                          <a:srgbClr val="3A4043"/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2" marB="45712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6" name="组合 5">
            <a:extLst>
              <a:ext uri="{FF2B5EF4-FFF2-40B4-BE49-F238E27FC236}">
                <a16:creationId xmlns:a16="http://schemas.microsoft.com/office/drawing/2014/main" id="{1D04E7F1-A2FC-45C2-A28D-C97066460993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075575"/>
            <a:ext cx="2727808" cy="2016035"/>
            <a:chOff x="1924788" y="2220367"/>
            <a:chExt cx="2727922" cy="2016357"/>
          </a:xfrm>
        </p:grpSpPr>
        <p:pic>
          <p:nvPicPr>
            <p:cNvPr id="58" name="New picture">
              <a:extLst>
                <a:ext uri="{FF2B5EF4-FFF2-40B4-BE49-F238E27FC236}">
                  <a16:creationId xmlns:a16="http://schemas.microsoft.com/office/drawing/2014/main" id="{BB05DA40-DC61-4F78-800C-8786D245A3F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07" y="3170506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2" name="组合 8">
              <a:extLst>
                <a:ext uri="{FF2B5EF4-FFF2-40B4-BE49-F238E27FC236}">
                  <a16:creationId xmlns:a16="http://schemas.microsoft.com/office/drawing/2014/main" id="{8FF8247B-FCAA-4732-B1CF-219D2A8DB2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91" name="New picture">
                <a:extLst>
                  <a:ext uri="{FF2B5EF4-FFF2-40B4-BE49-F238E27FC236}">
                    <a16:creationId xmlns:a16="http://schemas.microsoft.com/office/drawing/2014/main" id="{44768010-7D32-4324-82E7-2F9E4183207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" name="New shape">
                <a:extLst>
                  <a:ext uri="{FF2B5EF4-FFF2-40B4-BE49-F238E27FC236}">
                    <a16:creationId xmlns:a16="http://schemas.microsoft.com/office/drawing/2014/main" id="{46BDF1C5-0051-42B2-B2F8-011D38F5871F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63" name="组合 11">
              <a:extLst>
                <a:ext uri="{FF2B5EF4-FFF2-40B4-BE49-F238E27FC236}">
                  <a16:creationId xmlns:a16="http://schemas.microsoft.com/office/drawing/2014/main" id="{527B66FA-A6EF-4067-A017-821B6475A4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9861" y="3214575"/>
              <a:ext cx="257175" cy="352425"/>
              <a:chOff x="2479861" y="3214575"/>
              <a:chExt cx="257175" cy="352425"/>
            </a:xfrm>
          </p:grpSpPr>
          <p:pic>
            <p:nvPicPr>
              <p:cNvPr id="89" name="New picture">
                <a:extLst>
                  <a:ext uri="{FF2B5EF4-FFF2-40B4-BE49-F238E27FC236}">
                    <a16:creationId xmlns:a16="http://schemas.microsoft.com/office/drawing/2014/main" id="{26EC6FA0-452E-42F7-8F43-CAA468579C2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861" y="3214575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" name="New shape">
                <a:extLst>
                  <a:ext uri="{FF2B5EF4-FFF2-40B4-BE49-F238E27FC236}">
                    <a16:creationId xmlns:a16="http://schemas.microsoft.com/office/drawing/2014/main" id="{46798B11-08E7-476E-BA3A-E1719E2C2DC1}"/>
                  </a:ext>
                </a:extLst>
              </p:cNvPr>
              <p:cNvSpPr/>
              <p:nvPr/>
            </p:nvSpPr>
            <p:spPr>
              <a:xfrm>
                <a:off x="2491214" y="3221227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64" name="组合 14">
              <a:extLst>
                <a:ext uri="{FF2B5EF4-FFF2-40B4-BE49-F238E27FC236}">
                  <a16:creationId xmlns:a16="http://schemas.microsoft.com/office/drawing/2014/main" id="{4A88E2C1-CE7F-4168-B2D1-426A964DBC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229" y="3665627"/>
              <a:ext cx="257175" cy="352425"/>
              <a:chOff x="2534229" y="3665627"/>
              <a:chExt cx="257175" cy="352425"/>
            </a:xfrm>
          </p:grpSpPr>
          <p:pic>
            <p:nvPicPr>
              <p:cNvPr id="87" name="New picture">
                <a:extLst>
                  <a:ext uri="{FF2B5EF4-FFF2-40B4-BE49-F238E27FC236}">
                    <a16:creationId xmlns:a16="http://schemas.microsoft.com/office/drawing/2014/main" id="{57211C71-C3B6-46EF-9B7F-1B571B72526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229" y="366562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8" name="New shape">
                <a:extLst>
                  <a:ext uri="{FF2B5EF4-FFF2-40B4-BE49-F238E27FC236}">
                    <a16:creationId xmlns:a16="http://schemas.microsoft.com/office/drawing/2014/main" id="{B2A9F200-0573-4566-8307-3B4620BDCCEB}"/>
                  </a:ext>
                </a:extLst>
              </p:cNvPr>
              <p:cNvSpPr/>
              <p:nvPr/>
            </p:nvSpPr>
            <p:spPr>
              <a:xfrm>
                <a:off x="2545192" y="367214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65" name="组合 17">
              <a:extLst>
                <a:ext uri="{FF2B5EF4-FFF2-40B4-BE49-F238E27FC236}">
                  <a16:creationId xmlns:a16="http://schemas.microsoft.com/office/drawing/2014/main" id="{BDDCD9F4-5037-4694-B11B-EA53F02310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85" name="New picture">
                <a:extLst>
                  <a:ext uri="{FF2B5EF4-FFF2-40B4-BE49-F238E27FC236}">
                    <a16:creationId xmlns:a16="http://schemas.microsoft.com/office/drawing/2014/main" id="{DF4DC27F-AB3A-4B8E-8022-32896684FF10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" name="New shape">
                <a:extLst>
                  <a:ext uri="{FF2B5EF4-FFF2-40B4-BE49-F238E27FC236}">
                    <a16:creationId xmlns:a16="http://schemas.microsoft.com/office/drawing/2014/main" id="{E20BD1E9-4440-4DFD-BDBC-D3B4E3AE0A9B}"/>
                  </a:ext>
                </a:extLst>
              </p:cNvPr>
              <p:cNvSpPr/>
              <p:nvPr/>
            </p:nvSpPr>
            <p:spPr>
              <a:xfrm>
                <a:off x="1935566" y="268297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66" name="组合 20">
              <a:extLst>
                <a:ext uri="{FF2B5EF4-FFF2-40B4-BE49-F238E27FC236}">
                  <a16:creationId xmlns:a16="http://schemas.microsoft.com/office/drawing/2014/main" id="{A1F036B8-39E4-4963-ACA0-9456E93E1C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7"/>
              <a:ext cx="257175" cy="352425"/>
              <a:chOff x="2302022" y="3770257"/>
              <a:chExt cx="257175" cy="352425"/>
            </a:xfrm>
          </p:grpSpPr>
          <p:pic>
            <p:nvPicPr>
              <p:cNvPr id="83" name="New picture">
                <a:extLst>
                  <a:ext uri="{FF2B5EF4-FFF2-40B4-BE49-F238E27FC236}">
                    <a16:creationId xmlns:a16="http://schemas.microsoft.com/office/drawing/2014/main" id="{ED96A949-C3EF-4E78-845D-EAD3A324D47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New shape">
                <a:extLst>
                  <a:ext uri="{FF2B5EF4-FFF2-40B4-BE49-F238E27FC236}">
                    <a16:creationId xmlns:a16="http://schemas.microsoft.com/office/drawing/2014/main" id="{042474F2-C87E-4819-8561-E1DB278490A7}"/>
                  </a:ext>
                </a:extLst>
              </p:cNvPr>
              <p:cNvSpPr/>
              <p:nvPr/>
            </p:nvSpPr>
            <p:spPr>
              <a:xfrm>
                <a:off x="2313407" y="3776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grpSp>
          <p:nvGrpSpPr>
            <p:cNvPr id="67" name="组合 23">
              <a:extLst>
                <a:ext uri="{FF2B5EF4-FFF2-40B4-BE49-F238E27FC236}">
                  <a16:creationId xmlns:a16="http://schemas.microsoft.com/office/drawing/2014/main" id="{2BC2743C-8E31-460A-B5B9-D3226F464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8032" y="3573731"/>
              <a:ext cx="257175" cy="352425"/>
              <a:chOff x="2978032" y="3573731"/>
              <a:chExt cx="257175" cy="352425"/>
            </a:xfrm>
          </p:grpSpPr>
          <p:pic>
            <p:nvPicPr>
              <p:cNvPr id="81" name="New picture">
                <a:extLst>
                  <a:ext uri="{FF2B5EF4-FFF2-40B4-BE49-F238E27FC236}">
                    <a16:creationId xmlns:a16="http://schemas.microsoft.com/office/drawing/2014/main" id="{BF321C25-A2E1-4CFC-B6A4-C88C5E4084CE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8032" y="357373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New shape">
                <a:extLst>
                  <a:ext uri="{FF2B5EF4-FFF2-40B4-BE49-F238E27FC236}">
                    <a16:creationId xmlns:a16="http://schemas.microsoft.com/office/drawing/2014/main" id="{063FEF0E-B0DA-4673-BDA9-EE81F9742954}"/>
                  </a:ext>
                </a:extLst>
              </p:cNvPr>
              <p:cNvSpPr/>
              <p:nvPr/>
            </p:nvSpPr>
            <p:spPr>
              <a:xfrm>
                <a:off x="2989710" y="358005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6</a:t>
                </a:r>
              </a:p>
            </p:txBody>
          </p:sp>
        </p:grpSp>
        <p:grpSp>
          <p:nvGrpSpPr>
            <p:cNvPr id="68" name="组合 26">
              <a:extLst>
                <a:ext uri="{FF2B5EF4-FFF2-40B4-BE49-F238E27FC236}">
                  <a16:creationId xmlns:a16="http://schemas.microsoft.com/office/drawing/2014/main" id="{5D9C3217-22F7-4A31-B701-3764204C33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3350" y="2220367"/>
              <a:ext cx="257175" cy="352425"/>
              <a:chOff x="2263350" y="2220367"/>
              <a:chExt cx="257175" cy="352425"/>
            </a:xfrm>
          </p:grpSpPr>
          <p:pic>
            <p:nvPicPr>
              <p:cNvPr id="79" name="New picture">
                <a:extLst>
                  <a:ext uri="{FF2B5EF4-FFF2-40B4-BE49-F238E27FC236}">
                    <a16:creationId xmlns:a16="http://schemas.microsoft.com/office/drawing/2014/main" id="{B89C99B8-DF62-4971-AF1D-A10D65F9EC3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3350" y="222036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" name="New shape">
                <a:extLst>
                  <a:ext uri="{FF2B5EF4-FFF2-40B4-BE49-F238E27FC236}">
                    <a16:creationId xmlns:a16="http://schemas.microsoft.com/office/drawing/2014/main" id="{C0889E83-A699-4A98-A6B1-967887828F91}"/>
                  </a:ext>
                </a:extLst>
              </p:cNvPr>
              <p:cNvSpPr/>
              <p:nvPr/>
            </p:nvSpPr>
            <p:spPr>
              <a:xfrm>
                <a:off x="2273717" y="2227293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7</a:t>
                </a:r>
              </a:p>
            </p:txBody>
          </p:sp>
        </p:grpSp>
        <p:sp>
          <p:nvSpPr>
            <p:cNvPr id="78" name="New shape">
              <a:extLst>
                <a:ext uri="{FF2B5EF4-FFF2-40B4-BE49-F238E27FC236}">
                  <a16:creationId xmlns:a16="http://schemas.microsoft.com/office/drawing/2014/main" id="{86B14C9D-0287-47C0-A8A2-1E0EF7876207}"/>
                </a:ext>
              </a:extLst>
            </p:cNvPr>
            <p:cNvSpPr/>
            <p:nvPr/>
          </p:nvSpPr>
          <p:spPr bwMode="auto">
            <a:xfrm>
              <a:off x="3300096" y="3386824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76" name="New shape">
              <a:extLst>
                <a:ext uri="{FF2B5EF4-FFF2-40B4-BE49-F238E27FC236}">
                  <a16:creationId xmlns:a16="http://schemas.microsoft.com/office/drawing/2014/main" id="{409F29DB-A0CF-4309-8AAE-F2C07E8E24E1}"/>
                </a:ext>
              </a:extLst>
            </p:cNvPr>
            <p:cNvSpPr/>
            <p:nvPr/>
          </p:nvSpPr>
          <p:spPr bwMode="auto">
            <a:xfrm>
              <a:off x="3320733" y="2656458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72" name="New shape">
              <a:extLst>
                <a:ext uri="{FF2B5EF4-FFF2-40B4-BE49-F238E27FC236}">
                  <a16:creationId xmlns:a16="http://schemas.microsoft.com/office/drawing/2014/main" id="{AF310C21-3A03-4F1C-A37B-2876C48D8B23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280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医疗配套</a:t>
            </a:r>
          </a:p>
          <a:p>
            <a:endParaRPr lang="zh-CN" altLang="en-US" dirty="0"/>
          </a:p>
        </p:txBody>
      </p:sp>
      <p:graphicFrame>
        <p:nvGraphicFramePr>
          <p:cNvPr id="55" name="New Table">
            <a:extLst>
              <a:ext uri="{FF2B5EF4-FFF2-40B4-BE49-F238E27FC236}">
                <a16:creationId xmlns:a16="http://schemas.microsoft.com/office/drawing/2014/main" id="{F5C88DF3-F6B9-4513-8162-E7A45D450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045279"/>
              </p:ext>
            </p:extLst>
          </p:nvPr>
        </p:nvGraphicFramePr>
        <p:xfrm>
          <a:off x="5796136" y="745067"/>
          <a:ext cx="3259758" cy="1431348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86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编号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名称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
(km)</a:t>
                      </a:r>
                    </a:p>
                  </a:txBody>
                  <a:tcPr marL="91445" marR="91445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深圳市第一人民医院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龙岗人民医院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4" name="图片 93">
            <a:extLst>
              <a:ext uri="{FF2B5EF4-FFF2-40B4-BE49-F238E27FC236}">
                <a16:creationId xmlns:a16="http://schemas.microsoft.com/office/drawing/2014/main" id="{4D0CE012-F46D-4D7A-9CFD-1B99E65BF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95" name="组合 5">
            <a:extLst>
              <a:ext uri="{FF2B5EF4-FFF2-40B4-BE49-F238E27FC236}">
                <a16:creationId xmlns:a16="http://schemas.microsoft.com/office/drawing/2014/main" id="{579C1613-6ABC-49D1-A4F1-E2AEF6C600E1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420888"/>
            <a:ext cx="2727808" cy="1559871"/>
            <a:chOff x="1924788" y="2676604"/>
            <a:chExt cx="2727922" cy="1560120"/>
          </a:xfrm>
        </p:grpSpPr>
        <p:grpSp>
          <p:nvGrpSpPr>
            <p:cNvPr id="97" name="组合 8">
              <a:extLst>
                <a:ext uri="{FF2B5EF4-FFF2-40B4-BE49-F238E27FC236}">
                  <a16:creationId xmlns:a16="http://schemas.microsoft.com/office/drawing/2014/main" id="{61257AFD-692F-44A5-95BA-B9B170D9AE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26" name="New picture">
                <a:extLst>
                  <a:ext uri="{FF2B5EF4-FFF2-40B4-BE49-F238E27FC236}">
                    <a16:creationId xmlns:a16="http://schemas.microsoft.com/office/drawing/2014/main" id="{770C7F7B-2A18-4C05-9A82-7CFD0B19223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7" name="New shape">
                <a:extLst>
                  <a:ext uri="{FF2B5EF4-FFF2-40B4-BE49-F238E27FC236}">
                    <a16:creationId xmlns:a16="http://schemas.microsoft.com/office/drawing/2014/main" id="{EA52455D-5F26-41BD-9B26-9060D1E25AB2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100" name="组合 17">
              <a:extLst>
                <a:ext uri="{FF2B5EF4-FFF2-40B4-BE49-F238E27FC236}">
                  <a16:creationId xmlns:a16="http://schemas.microsoft.com/office/drawing/2014/main" id="{5916510F-E253-4529-96D6-264EB3ACAF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120" name="New picture">
                <a:extLst>
                  <a:ext uri="{FF2B5EF4-FFF2-40B4-BE49-F238E27FC236}">
                    <a16:creationId xmlns:a16="http://schemas.microsoft.com/office/drawing/2014/main" id="{1BD78DF3-2EB1-4E5C-9B40-2DD2356B7E2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New shape">
                <a:extLst>
                  <a:ext uri="{FF2B5EF4-FFF2-40B4-BE49-F238E27FC236}">
                    <a16:creationId xmlns:a16="http://schemas.microsoft.com/office/drawing/2014/main" id="{79D82D43-CC50-43FB-97F2-9AF97559F1DA}"/>
                  </a:ext>
                </a:extLst>
              </p:cNvPr>
              <p:cNvSpPr/>
              <p:nvPr/>
            </p:nvSpPr>
            <p:spPr>
              <a:xfrm>
                <a:off x="1945640" y="2681862"/>
                <a:ext cx="214812" cy="2308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lang="en-US" altLang="zh-CN"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  <a:endParaRPr sz="1000" noProof="1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endParaRPr>
              </a:p>
            </p:txBody>
          </p:sp>
        </p:grpSp>
        <p:sp>
          <p:nvSpPr>
            <p:cNvPr id="117" name="New shape">
              <a:extLst>
                <a:ext uri="{FF2B5EF4-FFF2-40B4-BE49-F238E27FC236}">
                  <a16:creationId xmlns:a16="http://schemas.microsoft.com/office/drawing/2014/main" id="{0334D580-42B1-4699-B4B3-A28F3D2F3FC2}"/>
                </a:ext>
              </a:extLst>
            </p:cNvPr>
            <p:cNvSpPr/>
            <p:nvPr/>
          </p:nvSpPr>
          <p:spPr bwMode="auto">
            <a:xfrm>
              <a:off x="3030210" y="3578943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07" name="New shape">
              <a:extLst>
                <a:ext uri="{FF2B5EF4-FFF2-40B4-BE49-F238E27FC236}">
                  <a16:creationId xmlns:a16="http://schemas.microsoft.com/office/drawing/2014/main" id="{D6CA5DAD-8238-4236-9073-81D8D5118D34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6140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生活服务</a:t>
            </a:r>
          </a:p>
          <a:p>
            <a:endParaRPr lang="zh-CN" altLang="en-US" dirty="0"/>
          </a:p>
        </p:txBody>
      </p:sp>
      <p:graphicFrame>
        <p:nvGraphicFramePr>
          <p:cNvPr id="55" name="New Table">
            <a:extLst>
              <a:ext uri="{FF2B5EF4-FFF2-40B4-BE49-F238E27FC236}">
                <a16:creationId xmlns:a16="http://schemas.microsoft.com/office/drawing/2014/main" id="{2489164E-8A43-4337-80C7-C6ABD37D5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37532"/>
              </p:ext>
            </p:extLst>
          </p:nvPr>
        </p:nvGraphicFramePr>
        <p:xfrm>
          <a:off x="5794744" y="745067"/>
          <a:ext cx="3261150" cy="2862696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8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编号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名称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
(km)</a:t>
                      </a:r>
                    </a:p>
                  </a:txBody>
                  <a:tcPr marL="91445" marR="91445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九方购物中心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人民路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0" marB="4571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中海环宇新天地</a:t>
                      </a:r>
                      <a:endParaRPr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0" marB="4571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U·ONE优城</a:t>
                      </a:r>
                      <a:endParaRPr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0" marB="4571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嘉熙业广场</a:t>
                      </a:r>
                      <a:endParaRPr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0" marB="4571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汇龙时代广场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5" name="图片 94">
            <a:extLst>
              <a:ext uri="{FF2B5EF4-FFF2-40B4-BE49-F238E27FC236}">
                <a16:creationId xmlns:a16="http://schemas.microsoft.com/office/drawing/2014/main" id="{F88FFC6E-6DEA-4D34-A75B-5EA23C11E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96" name="组合 5">
            <a:extLst>
              <a:ext uri="{FF2B5EF4-FFF2-40B4-BE49-F238E27FC236}">
                <a16:creationId xmlns:a16="http://schemas.microsoft.com/office/drawing/2014/main" id="{3A5F4B16-314D-4C81-B867-213F8C0F76EA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081384"/>
            <a:ext cx="2727808" cy="2010226"/>
            <a:chOff x="1924788" y="2226177"/>
            <a:chExt cx="2727922" cy="2010547"/>
          </a:xfrm>
        </p:grpSpPr>
        <p:pic>
          <p:nvPicPr>
            <p:cNvPr id="97" name="New picture">
              <a:extLst>
                <a:ext uri="{FF2B5EF4-FFF2-40B4-BE49-F238E27FC236}">
                  <a16:creationId xmlns:a16="http://schemas.microsoft.com/office/drawing/2014/main" id="{D4283EC5-EACD-4B30-BE17-25549580002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07" y="3170506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" name="组合 8">
              <a:extLst>
                <a:ext uri="{FF2B5EF4-FFF2-40B4-BE49-F238E27FC236}">
                  <a16:creationId xmlns:a16="http://schemas.microsoft.com/office/drawing/2014/main" id="{288D5578-2B3F-4F8E-B53E-3E63FBA7C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27" name="New picture">
                <a:extLst>
                  <a:ext uri="{FF2B5EF4-FFF2-40B4-BE49-F238E27FC236}">
                    <a16:creationId xmlns:a16="http://schemas.microsoft.com/office/drawing/2014/main" id="{20CB115E-6754-4A04-ABDB-66D25CABA74D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" name="New shape">
                <a:extLst>
                  <a:ext uri="{FF2B5EF4-FFF2-40B4-BE49-F238E27FC236}">
                    <a16:creationId xmlns:a16="http://schemas.microsoft.com/office/drawing/2014/main" id="{7B59A602-9153-4E36-A973-F929DB714D30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99" name="组合 11">
              <a:extLst>
                <a:ext uri="{FF2B5EF4-FFF2-40B4-BE49-F238E27FC236}">
                  <a16:creationId xmlns:a16="http://schemas.microsoft.com/office/drawing/2014/main" id="{8DCA1353-5776-43CF-94B3-1427477116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9861" y="3214575"/>
              <a:ext cx="257175" cy="352425"/>
              <a:chOff x="2479861" y="3214575"/>
              <a:chExt cx="257175" cy="352425"/>
            </a:xfrm>
          </p:grpSpPr>
          <p:pic>
            <p:nvPicPr>
              <p:cNvPr id="125" name="New picture">
                <a:extLst>
                  <a:ext uri="{FF2B5EF4-FFF2-40B4-BE49-F238E27FC236}">
                    <a16:creationId xmlns:a16="http://schemas.microsoft.com/office/drawing/2014/main" id="{B53A01B0-7EF4-4543-A31B-302C23F54A0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861" y="3214575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" name="New shape">
                <a:extLst>
                  <a:ext uri="{FF2B5EF4-FFF2-40B4-BE49-F238E27FC236}">
                    <a16:creationId xmlns:a16="http://schemas.microsoft.com/office/drawing/2014/main" id="{BAEF3C2F-2675-4315-AE20-3D87E552F7EB}"/>
                  </a:ext>
                </a:extLst>
              </p:cNvPr>
              <p:cNvSpPr/>
              <p:nvPr/>
            </p:nvSpPr>
            <p:spPr>
              <a:xfrm>
                <a:off x="2491214" y="3221227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100" name="组合 14">
              <a:extLst>
                <a:ext uri="{FF2B5EF4-FFF2-40B4-BE49-F238E27FC236}">
                  <a16:creationId xmlns:a16="http://schemas.microsoft.com/office/drawing/2014/main" id="{FBD70A0B-A85B-4222-86FF-71F25E71EE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229" y="3665627"/>
              <a:ext cx="257175" cy="352425"/>
              <a:chOff x="2534229" y="3665627"/>
              <a:chExt cx="257175" cy="352425"/>
            </a:xfrm>
          </p:grpSpPr>
          <p:pic>
            <p:nvPicPr>
              <p:cNvPr id="123" name="New picture">
                <a:extLst>
                  <a:ext uri="{FF2B5EF4-FFF2-40B4-BE49-F238E27FC236}">
                    <a16:creationId xmlns:a16="http://schemas.microsoft.com/office/drawing/2014/main" id="{96739904-7226-4388-80B2-84DC6DD5DAA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229" y="366562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New shape">
                <a:extLst>
                  <a:ext uri="{FF2B5EF4-FFF2-40B4-BE49-F238E27FC236}">
                    <a16:creationId xmlns:a16="http://schemas.microsoft.com/office/drawing/2014/main" id="{4AA2D37B-6398-4CAA-85D0-5106D668DA61}"/>
                  </a:ext>
                </a:extLst>
              </p:cNvPr>
              <p:cNvSpPr/>
              <p:nvPr/>
            </p:nvSpPr>
            <p:spPr>
              <a:xfrm>
                <a:off x="2545192" y="367214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101" name="组合 17">
              <a:extLst>
                <a:ext uri="{FF2B5EF4-FFF2-40B4-BE49-F238E27FC236}">
                  <a16:creationId xmlns:a16="http://schemas.microsoft.com/office/drawing/2014/main" id="{66730469-B3FE-4116-AABB-8CAC2B8888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121" name="New picture">
                <a:extLst>
                  <a:ext uri="{FF2B5EF4-FFF2-40B4-BE49-F238E27FC236}">
                    <a16:creationId xmlns:a16="http://schemas.microsoft.com/office/drawing/2014/main" id="{FE69698B-BF5F-4E75-A794-A02E732B32B2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" name="New shape">
                <a:extLst>
                  <a:ext uri="{FF2B5EF4-FFF2-40B4-BE49-F238E27FC236}">
                    <a16:creationId xmlns:a16="http://schemas.microsoft.com/office/drawing/2014/main" id="{C24E0851-F377-46DF-BAEF-67139EBE7C27}"/>
                  </a:ext>
                </a:extLst>
              </p:cNvPr>
              <p:cNvSpPr/>
              <p:nvPr/>
            </p:nvSpPr>
            <p:spPr>
              <a:xfrm>
                <a:off x="1935566" y="268297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102" name="组合 20">
              <a:extLst>
                <a:ext uri="{FF2B5EF4-FFF2-40B4-BE49-F238E27FC236}">
                  <a16:creationId xmlns:a16="http://schemas.microsoft.com/office/drawing/2014/main" id="{A0596221-2DD4-4C86-BCA9-3263DE9C0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7"/>
              <a:ext cx="257175" cy="352425"/>
              <a:chOff x="2302022" y="3770257"/>
              <a:chExt cx="257175" cy="352425"/>
            </a:xfrm>
          </p:grpSpPr>
          <p:pic>
            <p:nvPicPr>
              <p:cNvPr id="119" name="New picture">
                <a:extLst>
                  <a:ext uri="{FF2B5EF4-FFF2-40B4-BE49-F238E27FC236}">
                    <a16:creationId xmlns:a16="http://schemas.microsoft.com/office/drawing/2014/main" id="{B6FBCA0A-F0F9-4F50-9D5C-548FD46BCA7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0" name="New shape">
                <a:extLst>
                  <a:ext uri="{FF2B5EF4-FFF2-40B4-BE49-F238E27FC236}">
                    <a16:creationId xmlns:a16="http://schemas.microsoft.com/office/drawing/2014/main" id="{2C92823C-15EE-4C81-B4FE-45AC1EFD0A23}"/>
                  </a:ext>
                </a:extLst>
              </p:cNvPr>
              <p:cNvSpPr/>
              <p:nvPr/>
            </p:nvSpPr>
            <p:spPr>
              <a:xfrm>
                <a:off x="2313407" y="3776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sp>
          <p:nvSpPr>
            <p:cNvPr id="118" name="New shape">
              <a:extLst>
                <a:ext uri="{FF2B5EF4-FFF2-40B4-BE49-F238E27FC236}">
                  <a16:creationId xmlns:a16="http://schemas.microsoft.com/office/drawing/2014/main" id="{635182F9-ABF0-43DF-A4A1-9C4863EF8858}"/>
                </a:ext>
              </a:extLst>
            </p:cNvPr>
            <p:cNvSpPr/>
            <p:nvPr/>
          </p:nvSpPr>
          <p:spPr bwMode="auto">
            <a:xfrm>
              <a:off x="3030210" y="3578943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6" name="New shape">
              <a:extLst>
                <a:ext uri="{FF2B5EF4-FFF2-40B4-BE49-F238E27FC236}">
                  <a16:creationId xmlns:a16="http://schemas.microsoft.com/office/drawing/2014/main" id="{97CB0CA4-D318-4D8D-839C-265E1AB5AF1E}"/>
                </a:ext>
              </a:extLst>
            </p:cNvPr>
            <p:cNvSpPr/>
            <p:nvPr/>
          </p:nvSpPr>
          <p:spPr bwMode="auto">
            <a:xfrm>
              <a:off x="2314216" y="2226177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4" name="New shape">
              <a:extLst>
                <a:ext uri="{FF2B5EF4-FFF2-40B4-BE49-F238E27FC236}">
                  <a16:creationId xmlns:a16="http://schemas.microsoft.com/office/drawing/2014/main" id="{9D7FEB8C-6BAF-479C-A0F0-CC4489DBE81A}"/>
                </a:ext>
              </a:extLst>
            </p:cNvPr>
            <p:cNvSpPr/>
            <p:nvPr/>
          </p:nvSpPr>
          <p:spPr bwMode="auto">
            <a:xfrm>
              <a:off x="3300096" y="3386824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2" name="New shape">
              <a:extLst>
                <a:ext uri="{FF2B5EF4-FFF2-40B4-BE49-F238E27FC236}">
                  <a16:creationId xmlns:a16="http://schemas.microsoft.com/office/drawing/2014/main" id="{9EAD6D24-125E-4ECB-A606-95FC9DA7821E}"/>
                </a:ext>
              </a:extLst>
            </p:cNvPr>
            <p:cNvSpPr/>
            <p:nvPr/>
          </p:nvSpPr>
          <p:spPr bwMode="auto">
            <a:xfrm>
              <a:off x="3320734" y="2656458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08" name="New shape">
              <a:extLst>
                <a:ext uri="{FF2B5EF4-FFF2-40B4-BE49-F238E27FC236}">
                  <a16:creationId xmlns:a16="http://schemas.microsoft.com/office/drawing/2014/main" id="{BDCC679B-3B7F-4E76-952C-557D6FE78576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969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政府机构</a:t>
            </a:r>
          </a:p>
          <a:p>
            <a:endParaRPr lang="zh-CN" altLang="en-US" dirty="0"/>
          </a:p>
        </p:txBody>
      </p:sp>
      <p:graphicFrame>
        <p:nvGraphicFramePr>
          <p:cNvPr id="96" name="New Table">
            <a:extLst>
              <a:ext uri="{FF2B5EF4-FFF2-40B4-BE49-F238E27FC236}">
                <a16:creationId xmlns:a16="http://schemas.microsoft.com/office/drawing/2014/main" id="{23C73494-72FF-4652-ADC1-B9F2C95B7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3416"/>
              </p:ext>
            </p:extLst>
          </p:nvPr>
        </p:nvGraphicFramePr>
        <p:xfrm>
          <a:off x="5794744" y="745067"/>
          <a:ext cx="3261150" cy="1431348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8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编号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名称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
(km)</a:t>
                      </a:r>
                    </a:p>
                  </a:txBody>
                  <a:tcPr marL="91445" marR="91445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深圳市福田区政府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宝山街道居委会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7" name="图片 96">
            <a:extLst>
              <a:ext uri="{FF2B5EF4-FFF2-40B4-BE49-F238E27FC236}">
                <a16:creationId xmlns:a16="http://schemas.microsoft.com/office/drawing/2014/main" id="{976A7BE9-502A-4CAB-9F7B-2289EA7D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131" name="组合 5">
            <a:extLst>
              <a:ext uri="{FF2B5EF4-FFF2-40B4-BE49-F238E27FC236}">
                <a16:creationId xmlns:a16="http://schemas.microsoft.com/office/drawing/2014/main" id="{2395D864-6DC6-48E2-AE21-B6F8F27A6C1F}"/>
              </a:ext>
            </a:extLst>
          </p:cNvPr>
          <p:cNvGrpSpPr>
            <a:grpSpLocks/>
          </p:cNvGrpSpPr>
          <p:nvPr/>
        </p:nvGrpSpPr>
        <p:grpSpPr bwMode="auto">
          <a:xfrm>
            <a:off x="2771800" y="1988840"/>
            <a:ext cx="2350589" cy="2018985"/>
            <a:chOff x="2302022" y="2226177"/>
            <a:chExt cx="2350688" cy="2019307"/>
          </a:xfrm>
        </p:grpSpPr>
        <p:pic>
          <p:nvPicPr>
            <p:cNvPr id="132" name="New picture">
              <a:extLst>
                <a:ext uri="{FF2B5EF4-FFF2-40B4-BE49-F238E27FC236}">
                  <a16:creationId xmlns:a16="http://schemas.microsoft.com/office/drawing/2014/main" id="{08EA522E-D309-4662-8058-EE83B658891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118" y="3912109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" name="组合 8">
              <a:extLst>
                <a:ext uri="{FF2B5EF4-FFF2-40B4-BE49-F238E27FC236}">
                  <a16:creationId xmlns:a16="http://schemas.microsoft.com/office/drawing/2014/main" id="{8B972954-D2C3-4DFE-8585-7348F2D2A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62" name="New picture">
                <a:extLst>
                  <a:ext uri="{FF2B5EF4-FFF2-40B4-BE49-F238E27FC236}">
                    <a16:creationId xmlns:a16="http://schemas.microsoft.com/office/drawing/2014/main" id="{555EB1E3-BB5C-4252-A583-124468244C7E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" name="New shape">
                <a:extLst>
                  <a:ext uri="{FF2B5EF4-FFF2-40B4-BE49-F238E27FC236}">
                    <a16:creationId xmlns:a16="http://schemas.microsoft.com/office/drawing/2014/main" id="{4CFC7F46-B51A-4DA9-96E8-97EFBE2B1B64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sp>
          <p:nvSpPr>
            <p:cNvPr id="161" name="New shape">
              <a:extLst>
                <a:ext uri="{FF2B5EF4-FFF2-40B4-BE49-F238E27FC236}">
                  <a16:creationId xmlns:a16="http://schemas.microsoft.com/office/drawing/2014/main" id="{958B324B-257D-4F9E-9860-B33A0F9D5212}"/>
                </a:ext>
              </a:extLst>
            </p:cNvPr>
            <p:cNvSpPr/>
            <p:nvPr/>
          </p:nvSpPr>
          <p:spPr bwMode="auto">
            <a:xfrm>
              <a:off x="2531714" y="3220111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grpSp>
          <p:nvGrpSpPr>
            <p:cNvPr id="137" name="组合 20">
              <a:extLst>
                <a:ext uri="{FF2B5EF4-FFF2-40B4-BE49-F238E27FC236}">
                  <a16:creationId xmlns:a16="http://schemas.microsoft.com/office/drawing/2014/main" id="{2DA669D7-3AC6-45DA-B3D2-313F87CB87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6"/>
              <a:ext cx="257175" cy="352425"/>
              <a:chOff x="2302022" y="3770256"/>
              <a:chExt cx="257175" cy="352425"/>
            </a:xfrm>
          </p:grpSpPr>
          <p:pic>
            <p:nvPicPr>
              <p:cNvPr id="154" name="New picture">
                <a:extLst>
                  <a:ext uri="{FF2B5EF4-FFF2-40B4-BE49-F238E27FC236}">
                    <a16:creationId xmlns:a16="http://schemas.microsoft.com/office/drawing/2014/main" id="{D48BE397-EF8E-4153-A751-C33A1EBBB9E6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6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5" name="New shape">
                <a:extLst>
                  <a:ext uri="{FF2B5EF4-FFF2-40B4-BE49-F238E27FC236}">
                    <a16:creationId xmlns:a16="http://schemas.microsoft.com/office/drawing/2014/main" id="{614776EA-03AB-4983-BDB9-D1E7B3F50E37}"/>
                  </a:ext>
                </a:extLst>
              </p:cNvPr>
              <p:cNvSpPr/>
              <p:nvPr/>
            </p:nvSpPr>
            <p:spPr>
              <a:xfrm>
                <a:off x="2323481" y="3775824"/>
                <a:ext cx="214812" cy="2308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lang="en-US" altLang="zh-CN"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  <a:endParaRPr sz="1000" noProof="1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endParaRPr>
              </a:p>
            </p:txBody>
          </p:sp>
        </p:grpSp>
        <p:sp>
          <p:nvSpPr>
            <p:cNvPr id="151" name="New shape">
              <a:extLst>
                <a:ext uri="{FF2B5EF4-FFF2-40B4-BE49-F238E27FC236}">
                  <a16:creationId xmlns:a16="http://schemas.microsoft.com/office/drawing/2014/main" id="{2CDBD8B7-7AFA-4A31-9BED-3048BA8BF15C}"/>
                </a:ext>
              </a:extLst>
            </p:cNvPr>
            <p:cNvSpPr/>
            <p:nvPr/>
          </p:nvSpPr>
          <p:spPr bwMode="auto">
            <a:xfrm>
              <a:off x="2314217" y="2226177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49" name="New shape">
              <a:extLst>
                <a:ext uri="{FF2B5EF4-FFF2-40B4-BE49-F238E27FC236}">
                  <a16:creationId xmlns:a16="http://schemas.microsoft.com/office/drawing/2014/main" id="{3B7E9153-AEA3-4566-B1D8-C18B7745CACA}"/>
                </a:ext>
              </a:extLst>
            </p:cNvPr>
            <p:cNvSpPr/>
            <p:nvPr/>
          </p:nvSpPr>
          <p:spPr bwMode="auto">
            <a:xfrm>
              <a:off x="3300096" y="3386824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43" name="New shape">
              <a:extLst>
                <a:ext uri="{FF2B5EF4-FFF2-40B4-BE49-F238E27FC236}">
                  <a16:creationId xmlns:a16="http://schemas.microsoft.com/office/drawing/2014/main" id="{3509FB3D-EA86-4386-B095-3E67FEF5D2FE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8179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BBD79723-9994-4EA9-A449-6D866F4DFBA3}"/>
              </a:ext>
            </a:extLst>
          </p:cNvPr>
          <p:cNvSpPr txBox="1"/>
          <p:nvPr/>
        </p:nvSpPr>
        <p:spPr>
          <a:xfrm>
            <a:off x="428625" y="2435225"/>
            <a:ext cx="8286750" cy="2289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>
                <a:latin typeface="华文细黑" panose="02010600040101010101" pitchFamily="2" charset="-122"/>
              </a:rPr>
              <a:t>THANKS</a:t>
            </a:r>
            <a:br>
              <a:rPr lang="en-US" altLang="zh-CN" sz="4800" b="1" dirty="0">
                <a:latin typeface="华文细黑" panose="02010600040101010101" pitchFamily="2" charset="-122"/>
              </a:rPr>
            </a:br>
            <a:endParaRPr lang="en-US" altLang="zh-CN" sz="4800" b="1" dirty="0">
              <a:latin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901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63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849161"/>
      </p:ext>
    </p:extLst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" y="914400"/>
          <a:ext cx="41148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0000" y="4500000"/>
          <a:ext cx="4320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080000"/>
                <a:gridCol w="1080000"/>
              </a:tblGrid>
              <a:tr h="72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object1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object2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object3</a:t>
                      </a:r>
                    </a:p>
                  </a:txBody>
                  <a:tcPr/>
                </a:tc>
              </a:tr>
              <a:tr h="72000">
                <a:tc>
                  <a:txBody>
                    <a:bodyPr/>
                    <a:lstStyle/>
                    <a:p>
                      <a:r>
                        <a:t>AI1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16.7</a:t>
                      </a:r>
                    </a:p>
                  </a:txBody>
                  <a:tcPr/>
                </a:tc>
              </a:tr>
              <a:tr h="72000">
                <a:tc>
                  <a:txBody>
                    <a:bodyPr/>
                    <a:lstStyle/>
                    <a:p>
                      <a:r>
                        <a:t>AI2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15.2</a:t>
                      </a:r>
                    </a:p>
                  </a:txBody>
                  <a:tcPr/>
                </a:tc>
              </a:tr>
              <a:tr h="72000">
                <a:tc>
                  <a:txBody>
                    <a:bodyPr/>
                    <a:lstStyle/>
                    <a:p>
                      <a:r>
                        <a:t>AI3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城市分析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地区生产总值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t> 2018年，广东省深圳市GDP为13351.35亿元，增速6.5%，人均GDP为86552元，增速7.6%。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A6165B3-700D-49CA-B590-E54A85C6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064" y="1154210"/>
            <a:ext cx="3495675" cy="3600450"/>
          </a:xfrm>
          <a:prstGeom prst="rect">
            <a:avLst/>
          </a:prstGeom>
        </p:spPr>
      </p:pic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54571EB-9BD0-44AF-A439-9A820CE57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67243"/>
              </p:ext>
            </p:extLst>
          </p:nvPr>
        </p:nvGraphicFramePr>
        <p:xfrm>
          <a:off x="396554" y="4980776"/>
          <a:ext cx="3959423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102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525552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35199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15370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地区生产总值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增长速度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(%)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B59ACF9-04EF-4161-BDCC-14D68A461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937737"/>
              </p:ext>
            </p:extLst>
          </p:nvPr>
        </p:nvGraphicFramePr>
        <p:xfrm>
          <a:off x="4788024" y="4980776"/>
          <a:ext cx="3959423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554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35199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15370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人均生产总值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增长速度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(%)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EC4C1A4A-03A2-4733-85F1-D27E5B155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28" y="1154210"/>
            <a:ext cx="3495675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产业结构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全市第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一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产业生产总值为14237.94亿元，占全市生产总值58.8%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；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第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二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产业生产总值为14237.94亿元，占全市生产总值58.8%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；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第三产业生产总值为14237.94亿元，占全市生产总值58.8%。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  <a:p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BFE390-BD67-41D8-8534-C3BB67484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258" y="1268760"/>
            <a:ext cx="5040560" cy="3377606"/>
          </a:xfrm>
          <a:prstGeom prst="rect">
            <a:avLst/>
          </a:prstGeom>
        </p:spPr>
      </p:pic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8FA9228-C075-493D-8BB1-0D64D8E0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12642"/>
              </p:ext>
            </p:extLst>
          </p:nvPr>
        </p:nvGraphicFramePr>
        <p:xfrm>
          <a:off x="755575" y="4609936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第一产业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第二产业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第三产业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3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人口走势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 2018年，深圳市常住人口为1302.66万人，户籍人口为422.61万人。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人口密度为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1653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平方千米。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8FA9228-C075-493D-8BB1-0D64D8E0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581908"/>
              </p:ext>
            </p:extLst>
          </p:nvPr>
        </p:nvGraphicFramePr>
        <p:xfrm>
          <a:off x="755575" y="4609936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常住人口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户籍人口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人口密度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/km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²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6ECF9A17-78EE-4C33-82FF-17D748265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152525"/>
            <a:ext cx="57816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1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1666C42-C64B-493F-9B0C-DBBE64808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908720"/>
            <a:ext cx="4705350" cy="371475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居民收支情况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全市城镇人均可支配收入为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--元，较上年同比为减少100%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；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人均消费支出为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元，人均消费支出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人均可支配收入约为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--%。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8FA9228-C075-493D-8BB1-0D64D8E0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454789"/>
              </p:ext>
            </p:extLst>
          </p:nvPr>
        </p:nvGraphicFramePr>
        <p:xfrm>
          <a:off x="755575" y="4941168"/>
          <a:ext cx="76328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人均可支配收入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人均消费性支出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39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固定资产投资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2018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年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全市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固定资产投资额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为--元，较上年同比为减少100%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；其房地产开发投资额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为--元，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占全市固定资产投资的比例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约为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--%。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75E44B-4FB0-4D29-A7CB-306F12579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75" y="1341438"/>
            <a:ext cx="4524375" cy="3000375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B8A4D0-D8E3-49EE-BD2F-C324582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12009"/>
              </p:ext>
            </p:extLst>
          </p:nvPr>
        </p:nvGraphicFramePr>
        <p:xfrm>
          <a:off x="755575" y="4584300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固定资产投资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房地产开发投资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房投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固投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04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土地市场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2018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年全市土地供应面积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；土地成交面积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。平均成交楼面价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57623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平方米。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B8A4D0-D8E3-49EE-BD2F-C324582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031039"/>
              </p:ext>
            </p:extLst>
          </p:nvPr>
        </p:nvGraphicFramePr>
        <p:xfrm>
          <a:off x="755575" y="4584300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供应面积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成交面积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成交楼面价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/m²)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6B9D5BDB-9999-4138-B22A-19C81BDC3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58" y="1052736"/>
            <a:ext cx="52959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405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>
            <a:alpha val="20000"/>
          </a:srgbClr>
        </a:solidFill>
        <a:ln>
          <a:solidFill>
            <a:srgbClr val="C00000"/>
          </a:solidFill>
          <a:prstDash val="sysDot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956</Words>
  <Application>Microsoft Office PowerPoint</Application>
  <PresentationFormat>全屏显示(4:3)</PresentationFormat>
  <Paragraphs>391</Paragraphs>
  <Slides>27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4YEOSPORT</vt:lpstr>
      <vt:lpstr>Swis721 BlkCn BT</vt:lpstr>
      <vt:lpstr>黑体</vt:lpstr>
      <vt:lpstr>华文楷体</vt:lpstr>
      <vt:lpstr>华文细黑</vt:lpstr>
      <vt:lpstr>楷体</vt:lpstr>
      <vt:lpstr>宋体</vt:lpstr>
      <vt:lpstr>微软雅黑</vt:lpstr>
      <vt:lpstr>Arial</vt:lpstr>
      <vt:lpstr>Arial Black</vt:lpstr>
      <vt:lpstr>Calibri</vt:lpstr>
      <vt:lpstr>Impact</vt:lpstr>
      <vt:lpstr>Verdana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xtzj</cp:lastModifiedBy>
  <cp:revision>1173</cp:revision>
  <dcterms:created xsi:type="dcterms:W3CDTF">2015-01-22T04:15:00Z</dcterms:created>
  <dcterms:modified xsi:type="dcterms:W3CDTF">2019-10-11T09:16:19Z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