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207" r:id="rId2"/>
    <p:sldId id="1206" r:id="rId3"/>
    <p:sldId id="1140" r:id="rId4"/>
    <p:sldId id="1210" r:id="rId5"/>
    <p:sldId id="1224" r:id="rId6"/>
    <p:sldId id="1225" r:id="rId7"/>
    <p:sldId id="1226" r:id="rId8"/>
    <p:sldId id="1227" r:id="rId9"/>
    <p:sldId id="1228" r:id="rId10"/>
    <p:sldId id="1229" r:id="rId11"/>
    <p:sldId id="1234" r:id="rId12"/>
    <p:sldId id="1235" r:id="rId13"/>
    <p:sldId id="1236" r:id="rId14"/>
    <p:sldId id="1237" r:id="rId15"/>
    <p:sldId id="1231" r:id="rId16"/>
    <p:sldId id="1230" r:id="rId17"/>
    <p:sldId id="1232" r:id="rId18"/>
    <p:sldId id="1211" r:id="rId19"/>
    <p:sldId id="1233" r:id="rId20"/>
    <p:sldId id="1212" r:id="rId21"/>
    <p:sldId id="1238" r:id="rId22"/>
    <p:sldId id="1239" r:id="rId23"/>
    <p:sldId id="1240" r:id="rId24"/>
    <p:sldId id="1241" r:id="rId25"/>
    <p:sldId id="1223" r:id="rId26"/>
    <p:sldId id="1242" r:id="rId27"/>
    <p:sldId id="1243" r:id="rId28"/>
  </p:sldIdLst>
  <p:sldSz cx="9144000" cy="6858000" type="screen4x3"/>
  <p:notesSz cx="6681788" cy="9812338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/>
    <p:restoredTop sz="94634"/>
  </p:normalViewPr>
  <p:slideViewPr>
    <p:cSldViewPr showGuides="1">
      <p:cViewPr varScale="1">
        <p:scale>
          <a:sx n="86" d="100"/>
          <a:sy n="86" d="100"/>
        </p:scale>
        <p:origin x="336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0964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096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6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11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729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13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471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15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5831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290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1988" name="Rectangle 7"/>
          <p:cNvSpPr txBox="1">
            <a:spLocks noGrp="1"/>
          </p:cNvSpPr>
          <p:nvPr/>
        </p:nvSpPr>
        <p:spPr>
          <a:xfrm>
            <a:off x="3784600" y="9320213"/>
            <a:ext cx="2895600" cy="490537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 anchor="b"/>
          <a:lstStyle/>
          <a:p>
            <a:pPr lvl="0" algn="r" eaLnBrk="1" hangingPunct="1"/>
            <a:fld id="{9A0DB2DC-4C9A-4742-B13C-FB6460FD3503}" type="slidenum"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</a:rPr>
              <a:pPr lvl="0" algn="r" eaLnBrk="1" hangingPunct="1"/>
              <a:t>19</a:t>
            </a:fld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90" name="Rectangle 3"/>
          <p:cNvSpPr>
            <a:spLocks noGrp="1"/>
          </p:cNvSpPr>
          <p:nvPr>
            <p:ph type="body"/>
          </p:nvPr>
        </p:nvSpPr>
        <p:spPr>
          <a:xfrm>
            <a:off x="668338" y="4660900"/>
            <a:ext cx="5345112" cy="4414838"/>
          </a:xfrm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21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sz="20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pPr lvl="0" eaLnBrk="1" hangingPunct="1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惠州市仲恺新区居住用地项目简报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732240" y="5402589"/>
            <a:ext cx="234301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{year}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{month}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107504" y="2933473"/>
            <a:ext cx="877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landLocation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商品住宅市场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年全市商品住宅销售面积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，销售均价为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平方米；商品住宅开工面积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万平方米，竣工面积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13863"/>
              </p:ext>
            </p:extLst>
          </p:nvPr>
        </p:nvGraphicFramePr>
        <p:xfrm>
          <a:off x="396554" y="454021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销售均价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4FA7FB2-455A-40E6-9128-282C30DD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93" y="1607456"/>
            <a:ext cx="4151597" cy="25334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986789-105F-4B45-BAF4-7E960342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4503"/>
            <a:ext cx="3632987" cy="2731182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2B5CD51-5CF6-48B9-B26C-243A7124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94451"/>
              </p:ext>
            </p:extLst>
          </p:nvPr>
        </p:nvGraphicFramePr>
        <p:xfrm>
          <a:off x="4658294" y="4540210"/>
          <a:ext cx="408915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03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52735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21828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35533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施工面积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竣工面积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2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902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地理位置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66B3F8-B7E9-475C-871C-A0B26B5C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64704"/>
            <a:ext cx="8648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6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土地概况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56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zh-CN" altLang="en-US" dirty="0"/>
              <a:t>土地概况</a:t>
            </a:r>
          </a:p>
        </p:txBody>
      </p:sp>
      <p:graphicFrame>
        <p:nvGraphicFramePr>
          <p:cNvPr id="4" name="New Table">
            <a:extLst>
              <a:ext uri="{FF2B5EF4-FFF2-40B4-BE49-F238E27FC236}">
                <a16:creationId xmlns:a16="http://schemas.microsoft.com/office/drawing/2014/main" id="{C30F4FB4-EAF9-4698-A817-C6363DFC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5205"/>
              </p:ext>
            </p:extLst>
          </p:nvPr>
        </p:nvGraphicFramePr>
        <p:xfrm>
          <a:off x="251519" y="692696"/>
          <a:ext cx="8669166" cy="365157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33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61">
                <a:tc gridSpan="2"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技术经济指标</a:t>
                      </a:r>
                      <a:endParaRPr sz="1200" b="1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地块名称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land_location</a:t>
                      </a:r>
                      <a:r>
                        <a:rPr lang="en-US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地块编号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land_sn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用地性质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land_use_details</a:t>
                      </a: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出让方式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{type}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用</a:t>
                      </a:r>
                      <a:r>
                        <a:rPr lang="zh-CN" altLang="en-US" sz="1200" dirty="0">
                          <a:latin typeface="+mn-lt"/>
                        </a:rPr>
                        <a:t>地</a:t>
                      </a:r>
                      <a:r>
                        <a:rPr sz="1200" dirty="0" err="1">
                          <a:latin typeface="+mn-lt"/>
                        </a:rPr>
                        <a:t>面积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land_total_area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平米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347877389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</a:rPr>
                        <a:t>出让年限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sale_time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容积率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plot_ratio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建筑密度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building_density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绿化率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greening_rate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61"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latin typeface="+mn-lt"/>
                        </a:rPr>
                        <a:t>限高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building_limited_height</a:t>
                      </a:r>
                      <a:r>
                        <a:rPr lang="en-US" altLang="zh-CN" sz="1200" b="0" dirty="0" smtClean="0">
                          <a:solidFill>
                            <a:srgbClr val="3A4043"/>
                          </a:solidFill>
                          <a:latin typeface="+mn-lt"/>
                          <a:ea typeface="楷体" panose="02010609060101010101" charset="-122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+mn-lt"/>
                        <a:ea typeface="楷体" panose="02010609060101010101" charset="-122"/>
                      </a:endParaRPr>
                    </a:p>
                  </a:txBody>
                  <a:tcPr marL="91445" marR="91445" marT="45732" marB="457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New Table">
            <a:extLst>
              <a:ext uri="{FF2B5EF4-FFF2-40B4-BE49-F238E27FC236}">
                <a16:creationId xmlns:a16="http://schemas.microsoft.com/office/drawing/2014/main" id="{4D62C465-9A3B-40A5-8603-D5702E61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1917"/>
              </p:ext>
            </p:extLst>
          </p:nvPr>
        </p:nvGraphicFramePr>
        <p:xfrm>
          <a:off x="4942789" y="4437112"/>
          <a:ext cx="3977896" cy="18533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9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contract_signing_date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成交价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transaction_price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成交楼面价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floor_area_price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lang="zh-CN" altLang="en-US" sz="1200" dirty="0" smtClean="0"/>
                        <a:t>元</a:t>
                      </a:r>
                      <a:r>
                        <a:rPr lang="en-US" altLang="zh-CN" sz="1200" dirty="0" smtClean="0"/>
                        <a:t>/m²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/>
                        <a:t>溢价率</a:t>
                      </a:r>
                      <a:endParaRPr sz="1200" b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premium_rate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竞得方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land_owner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36" marR="91436" marT="45722" marB="45722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F6F7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New Table">
            <a:extLst>
              <a:ext uri="{FF2B5EF4-FFF2-40B4-BE49-F238E27FC236}">
                <a16:creationId xmlns:a16="http://schemas.microsoft.com/office/drawing/2014/main" id="{F53ECD82-3DB0-4C58-9130-B3359C66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1714"/>
              </p:ext>
            </p:extLst>
          </p:nvPr>
        </p:nvGraphicFramePr>
        <p:xfrm>
          <a:off x="231206" y="4437112"/>
          <a:ext cx="4628828" cy="174950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15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3">
                <a:tc gridSpan="4"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挂牌信息</a:t>
                      </a:r>
                      <a:endParaRPr sz="1200" b="1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截止时间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open_end_time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保证金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{</a:t>
                      </a:r>
                      <a:r>
                        <a:rPr lang="en-US" altLang="zh-CN" sz="1200" b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cash_deposit</a:t>
                      </a:r>
                      <a:r>
                        <a:rPr lang="en-US" altLang="zh-CN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}</a:t>
                      </a:r>
                      <a:r>
                        <a:rPr lang="zh-CN" altLang="en-US" sz="1200" b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公告时间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publish_time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起始时间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open_start_time</a:t>
                      </a:r>
                      <a:r>
                        <a:rPr lang="en-US" altLang="zh-CN" sz="1200" dirty="0" smtClean="0"/>
                        <a:t>}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3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起始价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{</a:t>
                      </a:r>
                      <a:r>
                        <a:rPr lang="en-US" altLang="zh-CN" sz="1200" dirty="0" err="1" smtClean="0"/>
                        <a:t>starting_price</a:t>
                      </a:r>
                      <a:r>
                        <a:rPr lang="en-US" altLang="zh-CN" sz="1200" dirty="0" smtClean="0"/>
                        <a:t>}</a:t>
                      </a:r>
                      <a:r>
                        <a:rPr sz="1200" dirty="0" err="1" smtClean="0"/>
                        <a:t>万元</a:t>
                      </a:r>
                      <a:endParaRPr sz="1200" b="0" dirty="0">
                        <a:solidFill>
                          <a:srgbClr val="3A4043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加价幅度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price_increase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万元</a:t>
                      </a:r>
                      <a:endParaRPr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周边土地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66310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6">
            <a:extLst>
              <a:ext uri="{FF2B5EF4-FFF2-40B4-BE49-F238E27FC236}">
                <a16:creationId xmlns:a16="http://schemas.microsoft.com/office/drawing/2014/main" id="{0CBEF490-335D-4FB7-B299-B198E3C88755}"/>
              </a:ext>
            </a:extLst>
          </p:cNvPr>
          <p:cNvGrpSpPr>
            <a:grpSpLocks/>
          </p:cNvGrpSpPr>
          <p:nvPr/>
        </p:nvGrpSpPr>
        <p:grpSpPr bwMode="auto">
          <a:xfrm>
            <a:off x="2210732" y="605632"/>
            <a:ext cx="4800411" cy="5161310"/>
            <a:chOff x="-35153" y="591210"/>
            <a:chExt cx="5047488" cy="5426050"/>
          </a:xfrm>
        </p:grpSpPr>
        <p:pic>
          <p:nvPicPr>
            <p:cNvPr id="42" name="New picture">
              <a:extLst>
                <a:ext uri="{FF2B5EF4-FFF2-40B4-BE49-F238E27FC236}">
                  <a16:creationId xmlns:a16="http://schemas.microsoft.com/office/drawing/2014/main" id="{A3B512C5-F14D-422D-B713-015F3A43924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New picture">
              <a:extLst>
                <a:ext uri="{FF2B5EF4-FFF2-40B4-BE49-F238E27FC236}">
                  <a16:creationId xmlns:a16="http://schemas.microsoft.com/office/drawing/2014/main" id="{309DA0A9-CBF6-43AE-B95B-64DB5BC86D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组合 9">
              <a:extLst>
                <a:ext uri="{FF2B5EF4-FFF2-40B4-BE49-F238E27FC236}">
                  <a16:creationId xmlns:a16="http://schemas.microsoft.com/office/drawing/2014/main" id="{2091A4D8-8927-4ED1-9EF2-8DDE204F3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73" name="New picture">
                <a:extLst>
                  <a:ext uri="{FF2B5EF4-FFF2-40B4-BE49-F238E27FC236}">
                    <a16:creationId xmlns:a16="http://schemas.microsoft.com/office/drawing/2014/main" id="{43564D02-163F-440C-B171-22D8221A1F6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New shape">
                <a:extLst>
                  <a:ext uri="{FF2B5EF4-FFF2-40B4-BE49-F238E27FC236}">
                    <a16:creationId xmlns:a16="http://schemas.microsoft.com/office/drawing/2014/main" id="{138F6160-1A4E-48A1-8ADF-A56F88B00E97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45" name="组合 12">
              <a:extLst>
                <a:ext uri="{FF2B5EF4-FFF2-40B4-BE49-F238E27FC236}">
                  <a16:creationId xmlns:a16="http://schemas.microsoft.com/office/drawing/2014/main" id="{BCEDAC0A-5F48-4CFB-B9E6-8C6606CA9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71" name="New picture">
                <a:extLst>
                  <a:ext uri="{FF2B5EF4-FFF2-40B4-BE49-F238E27FC236}">
                    <a16:creationId xmlns:a16="http://schemas.microsoft.com/office/drawing/2014/main" id="{86A5E74B-0D36-4273-995D-458A83CD6A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New shape">
                <a:extLst>
                  <a:ext uri="{FF2B5EF4-FFF2-40B4-BE49-F238E27FC236}">
                    <a16:creationId xmlns:a16="http://schemas.microsoft.com/office/drawing/2014/main" id="{702EEDA7-FFE1-4F78-BDA7-F2443737260F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46" name="组合 15">
              <a:extLst>
                <a:ext uri="{FF2B5EF4-FFF2-40B4-BE49-F238E27FC236}">
                  <a16:creationId xmlns:a16="http://schemas.microsoft.com/office/drawing/2014/main" id="{9915AE84-A1F3-4E1A-8165-C93339D0E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69" name="New picture">
                <a:extLst>
                  <a:ext uri="{FF2B5EF4-FFF2-40B4-BE49-F238E27FC236}">
                    <a16:creationId xmlns:a16="http://schemas.microsoft.com/office/drawing/2014/main" id="{FBF94744-C7B4-4B6C-9444-D89D4110AD1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New shape">
                <a:extLst>
                  <a:ext uri="{FF2B5EF4-FFF2-40B4-BE49-F238E27FC236}">
                    <a16:creationId xmlns:a16="http://schemas.microsoft.com/office/drawing/2014/main" id="{F7215835-F000-461B-9DA4-759C620B2A01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47" name="组合 18">
              <a:extLst>
                <a:ext uri="{FF2B5EF4-FFF2-40B4-BE49-F238E27FC236}">
                  <a16:creationId xmlns:a16="http://schemas.microsoft.com/office/drawing/2014/main" id="{120C7FA9-D863-4432-9EFA-CAE788B6E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19" y="2875612"/>
              <a:ext cx="279366" cy="356254"/>
              <a:chOff x="2132219" y="2875612"/>
              <a:chExt cx="279366" cy="356254"/>
            </a:xfrm>
          </p:grpSpPr>
          <p:pic>
            <p:nvPicPr>
              <p:cNvPr id="67" name="New picture">
                <a:extLst>
                  <a:ext uri="{FF2B5EF4-FFF2-40B4-BE49-F238E27FC236}">
                    <a16:creationId xmlns:a16="http://schemas.microsoft.com/office/drawing/2014/main" id="{1D949EF6-AB6C-40CB-A6CC-DF54128EBB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2219" y="287944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New shape">
                <a:extLst>
                  <a:ext uri="{FF2B5EF4-FFF2-40B4-BE49-F238E27FC236}">
                    <a16:creationId xmlns:a16="http://schemas.microsoft.com/office/drawing/2014/main" id="{51584907-4377-40E6-A5F3-8218025C3B52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48" name="组合 21">
              <a:extLst>
                <a:ext uri="{FF2B5EF4-FFF2-40B4-BE49-F238E27FC236}">
                  <a16:creationId xmlns:a16="http://schemas.microsoft.com/office/drawing/2014/main" id="{23F3E37E-43A7-479C-AF45-F847AB3B1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65" name="New picture">
                <a:extLst>
                  <a:ext uri="{FF2B5EF4-FFF2-40B4-BE49-F238E27FC236}">
                    <a16:creationId xmlns:a16="http://schemas.microsoft.com/office/drawing/2014/main" id="{CAE300BA-1200-42FA-AB78-B3B9A7CA42F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New shape">
                <a:extLst>
                  <a:ext uri="{FF2B5EF4-FFF2-40B4-BE49-F238E27FC236}">
                    <a16:creationId xmlns:a16="http://schemas.microsoft.com/office/drawing/2014/main" id="{9F63D4AF-8A52-4961-9472-2D9A1F791FCC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62" name="New shape">
              <a:extLst>
                <a:ext uri="{FF2B5EF4-FFF2-40B4-BE49-F238E27FC236}">
                  <a16:creationId xmlns:a16="http://schemas.microsoft.com/office/drawing/2014/main" id="{9DB1A522-7BA6-4BBB-B647-7BD190D2CAE0}"/>
                </a:ext>
              </a:extLst>
            </p:cNvPr>
            <p:cNvSpPr/>
            <p:nvPr/>
          </p:nvSpPr>
          <p:spPr bwMode="auto">
            <a:xfrm>
              <a:off x="2560872" y="2832062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8" name="New shape">
              <a:extLst>
                <a:ext uri="{FF2B5EF4-FFF2-40B4-BE49-F238E27FC236}">
                  <a16:creationId xmlns:a16="http://schemas.microsoft.com/office/drawing/2014/main" id="{6CA66406-4CE8-4A9B-8CA2-DA97FB862A59}"/>
                </a:ext>
              </a:extLst>
            </p:cNvPr>
            <p:cNvSpPr/>
            <p:nvPr/>
          </p:nvSpPr>
          <p:spPr bwMode="auto">
            <a:xfrm>
              <a:off x="2475133" y="2711414"/>
              <a:ext cx="161877" cy="242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4" name="New shape">
              <a:extLst>
                <a:ext uri="{FF2B5EF4-FFF2-40B4-BE49-F238E27FC236}">
                  <a16:creationId xmlns:a16="http://schemas.microsoft.com/office/drawing/2014/main" id="{B8A4284A-B5D9-4C08-8CBC-695939B3B364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周边土地</a:t>
            </a:r>
          </a:p>
          <a:p>
            <a:endParaRPr lang="zh-CN" altLang="en-US" dirty="0"/>
          </a:p>
        </p:txBody>
      </p:sp>
      <p:sp>
        <p:nvSpPr>
          <p:cNvPr id="36" name="New shape">
            <a:extLst>
              <a:ext uri="{FF2B5EF4-FFF2-40B4-BE49-F238E27FC236}">
                <a16:creationId xmlns:a16="http://schemas.microsoft.com/office/drawing/2014/main" id="{42E9D5AE-1A14-4416-9CFF-991FDE2DFC19}"/>
              </a:ext>
            </a:extLst>
          </p:cNvPr>
          <p:cNvSpPr/>
          <p:nvPr/>
        </p:nvSpPr>
        <p:spPr>
          <a:xfrm>
            <a:off x="148233" y="1475135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1.A811-0323
用地性质:居住用地
规划建面:9万m²
容积率:≤4.5
成交时间:2017-11-10
成交楼面价:11199.81元/m²
溢价率:30.0%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:深圳市人才安居集团有限公司
</a:t>
            </a: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EE8D9516-649E-4F0B-BC91-ED5C05C6DFE9}"/>
              </a:ext>
            </a:extLst>
          </p:cNvPr>
          <p:cNvSpPr/>
          <p:nvPr/>
        </p:nvSpPr>
        <p:spPr>
          <a:xfrm>
            <a:off x="148233" y="4526310"/>
            <a:ext cx="2695575" cy="14652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2.A826-0221
用地性质:商业用地
规划建面:4.4万m²
容积率:≤4.58
成交时间:2017-06-28
成交楼面价:42320.40元/m²
溢价率:189.6%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:深圳首创投资置业有限公司
</a:t>
            </a:r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E4537537-FA85-4167-9D92-8BA639D6B7CD}"/>
              </a:ext>
            </a:extLst>
          </p:cNvPr>
          <p:cNvSpPr/>
          <p:nvPr/>
        </p:nvSpPr>
        <p:spPr>
          <a:xfrm>
            <a:off x="3403600" y="4648547"/>
            <a:ext cx="2695575" cy="14652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3..A811-0322
用地性质:商业用地
规划建面:16万m²
容积率:≤10
成交时间:2017-02-15
成交楼面价:37316.69元/m²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:深圳华侨城房地产有限公司
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FE9EF370-2773-435B-809A-3CADEA7416BC}"/>
              </a:ext>
            </a:extLst>
          </p:cNvPr>
          <p:cNvSpPr/>
          <p:nvPr/>
        </p:nvSpPr>
        <p:spPr>
          <a:xfrm>
            <a:off x="6319838" y="4648547"/>
            <a:ext cx="2695575" cy="13128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4.A808-0020
用地性质:居住用地
规划建面:11.8万m²
容积率:5
截止时间:2016-12-14
推出楼面价:18252.82元/m²
保证金:107500
</a:t>
            </a:r>
          </a:p>
        </p:txBody>
      </p:sp>
      <p:sp>
        <p:nvSpPr>
          <p:cNvPr id="40" name="New shape">
            <a:extLst>
              <a:ext uri="{FF2B5EF4-FFF2-40B4-BE49-F238E27FC236}">
                <a16:creationId xmlns:a16="http://schemas.microsoft.com/office/drawing/2014/main" id="{81F39326-73FD-43A1-829D-3196B6270AEA}"/>
              </a:ext>
            </a:extLst>
          </p:cNvPr>
          <p:cNvSpPr/>
          <p:nvPr/>
        </p:nvSpPr>
        <p:spPr>
          <a:xfrm>
            <a:off x="6231709" y="605632"/>
            <a:ext cx="2693987" cy="16176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prstDash val="solid"/>
          </a:ln>
          <a:effectLst>
            <a:outerShdw blurRad="63500" algn="ctr">
              <a:srgbClr val="808080"/>
            </a:outerShdw>
          </a:effectLst>
        </p:spPr>
        <p:style>
          <a:lnRef idx="0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5.A816-0060
用地性质:居住用地、商业用地
规划建面:14.6万m²
容积率:4.09
成交时间:2016-06-02
成交楼面价:56780.81元/m²
溢价率:0.0%
</a:t>
            </a:r>
            <a:r>
              <a:rPr lang="zh-CN" altLang="en-US" sz="1000" dirty="0">
                <a:solidFill>
                  <a:srgbClr val="000000"/>
                </a:solidFill>
                <a:ea typeface="楷体" panose="02010609060101010101" pitchFamily="49" charset="-122"/>
              </a:rPr>
              <a:t>竞得方</a:t>
            </a:r>
            <a:r>
              <a:rPr lang="zh-CN" altLang="zh-CN" sz="1000" dirty="0">
                <a:solidFill>
                  <a:srgbClr val="000000"/>
                </a:solidFill>
                <a:ea typeface="楷体" panose="02010609060101010101" pitchFamily="49" charset="-122"/>
              </a:rPr>
              <a:t>:广州方荣房地产有限公司和中国电建地产集团有限公司联合体
</a:t>
            </a:r>
          </a:p>
        </p:txBody>
      </p:sp>
    </p:spTree>
    <p:extLst>
      <p:ext uri="{BB962C8B-B14F-4D97-AF65-F5344CB8AC3E}">
        <p14:creationId xmlns:p14="http://schemas.microsoft.com/office/powerpoint/2010/main" val="4938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周边楼盘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3439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048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1.2  </a:t>
            </a:r>
            <a:r>
              <a:rPr lang="zh-CN" altLang="en-US" dirty="0">
                <a:latin typeface="Arial" panose="020B0604020202020204" pitchFamily="34" charset="0"/>
              </a:rPr>
              <a:t>周边楼盘</a:t>
            </a:r>
          </a:p>
          <a:p>
            <a:endParaRPr lang="zh-CN" altLang="en-US" dirty="0"/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B7CDC520-4878-4A87-98B7-40A5727AF8B6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620688"/>
            <a:ext cx="4800411" cy="5161309"/>
            <a:chOff x="-35153" y="591210"/>
            <a:chExt cx="5047488" cy="5426049"/>
          </a:xfrm>
        </p:grpSpPr>
        <p:pic>
          <p:nvPicPr>
            <p:cNvPr id="5" name="New picture">
              <a:extLst>
                <a:ext uri="{FF2B5EF4-FFF2-40B4-BE49-F238E27FC236}">
                  <a16:creationId xmlns:a16="http://schemas.microsoft.com/office/drawing/2014/main" id="{3B859ADC-13D8-4FCF-AA42-CD3B24809E7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153" y="591210"/>
              <a:ext cx="5047488" cy="54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New picture">
              <a:extLst>
                <a:ext uri="{FF2B5EF4-FFF2-40B4-BE49-F238E27FC236}">
                  <a16:creationId xmlns:a16="http://schemas.microsoft.com/office/drawing/2014/main" id="{46269ED5-4878-444F-BED9-B73315DB61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835" y="308209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8D96E694-B57E-49DD-AF53-DA49A0BE5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996" y="3034482"/>
              <a:ext cx="257175" cy="352425"/>
              <a:chOff x="2362996" y="3034482"/>
              <a:chExt cx="257175" cy="352425"/>
            </a:xfrm>
          </p:grpSpPr>
          <p:pic>
            <p:nvPicPr>
              <p:cNvPr id="36" name="New picture">
                <a:extLst>
                  <a:ext uri="{FF2B5EF4-FFF2-40B4-BE49-F238E27FC236}">
                    <a16:creationId xmlns:a16="http://schemas.microsoft.com/office/drawing/2014/main" id="{F1151EE7-9A8D-4E72-922D-F1A861065BB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2996" y="303448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New shape">
                <a:extLst>
                  <a:ext uri="{FF2B5EF4-FFF2-40B4-BE49-F238E27FC236}">
                    <a16:creationId xmlns:a16="http://schemas.microsoft.com/office/drawing/2014/main" id="{866C7D7D-F7E7-42FE-BB2A-DB347FA0E9EC}"/>
                  </a:ext>
                </a:extLst>
              </p:cNvPr>
              <p:cNvSpPr/>
              <p:nvPr/>
            </p:nvSpPr>
            <p:spPr>
              <a:xfrm>
                <a:off x="2373479" y="3040711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8" name="组合 12">
              <a:extLst>
                <a:ext uri="{FF2B5EF4-FFF2-40B4-BE49-F238E27FC236}">
                  <a16:creationId xmlns:a16="http://schemas.microsoft.com/office/drawing/2014/main" id="{06D17208-7785-49A5-A9D0-5FD097773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392" y="3048259"/>
              <a:ext cx="257175" cy="352425"/>
              <a:chOff x="2428392" y="3048259"/>
              <a:chExt cx="257175" cy="352425"/>
            </a:xfrm>
          </p:grpSpPr>
          <p:pic>
            <p:nvPicPr>
              <p:cNvPr id="34" name="New picture">
                <a:extLst>
                  <a:ext uri="{FF2B5EF4-FFF2-40B4-BE49-F238E27FC236}">
                    <a16:creationId xmlns:a16="http://schemas.microsoft.com/office/drawing/2014/main" id="{EF1689D3-90DC-4A15-B101-7103FF9F34F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392" y="304825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New shape">
                <a:extLst>
                  <a:ext uri="{FF2B5EF4-FFF2-40B4-BE49-F238E27FC236}">
                    <a16:creationId xmlns:a16="http://schemas.microsoft.com/office/drawing/2014/main" id="{F52918F8-5E72-4534-ABF2-EF2AF3DE659C}"/>
                  </a:ext>
                </a:extLst>
              </p:cNvPr>
              <p:cNvSpPr/>
              <p:nvPr/>
            </p:nvSpPr>
            <p:spPr>
              <a:xfrm>
                <a:off x="2440165" y="3054998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" name="组合 15">
              <a:extLst>
                <a:ext uri="{FF2B5EF4-FFF2-40B4-BE49-F238E27FC236}">
                  <a16:creationId xmlns:a16="http://schemas.microsoft.com/office/drawing/2014/main" id="{3299E97F-97D4-47DB-B7B1-155E05781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413" y="2998860"/>
              <a:ext cx="257175" cy="352425"/>
              <a:chOff x="2182413" y="2998860"/>
              <a:chExt cx="257175" cy="352425"/>
            </a:xfrm>
          </p:grpSpPr>
          <p:pic>
            <p:nvPicPr>
              <p:cNvPr id="32" name="New picture">
                <a:extLst>
                  <a:ext uri="{FF2B5EF4-FFF2-40B4-BE49-F238E27FC236}">
                    <a16:creationId xmlns:a16="http://schemas.microsoft.com/office/drawing/2014/main" id="{07F79078-625E-4CBD-9247-95062806C03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2413" y="2998860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New shape">
                <a:extLst>
                  <a:ext uri="{FF2B5EF4-FFF2-40B4-BE49-F238E27FC236}">
                    <a16:creationId xmlns:a16="http://schemas.microsoft.com/office/drawing/2014/main" id="{293AFCBB-3F73-4132-A14F-235D61FC3A38}"/>
                  </a:ext>
                </a:extLst>
              </p:cNvPr>
              <p:cNvSpPr/>
              <p:nvPr/>
            </p:nvSpPr>
            <p:spPr>
              <a:xfrm>
                <a:off x="2194061" y="3005786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" name="组合 18">
              <a:extLst>
                <a:ext uri="{FF2B5EF4-FFF2-40B4-BE49-F238E27FC236}">
                  <a16:creationId xmlns:a16="http://schemas.microsoft.com/office/drawing/2014/main" id="{39557EB8-4D48-404E-9020-E09F48B1A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5933" y="2868987"/>
              <a:ext cx="257175" cy="352425"/>
              <a:chOff x="2165933" y="2868987"/>
              <a:chExt cx="257175" cy="352425"/>
            </a:xfrm>
          </p:grpSpPr>
          <p:pic>
            <p:nvPicPr>
              <p:cNvPr id="30" name="New picture">
                <a:extLst>
                  <a:ext uri="{FF2B5EF4-FFF2-40B4-BE49-F238E27FC236}">
                    <a16:creationId xmlns:a16="http://schemas.microsoft.com/office/drawing/2014/main" id="{44DB119E-A3D0-4770-8330-60671221A3A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5933" y="286898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New shape">
                <a:extLst>
                  <a:ext uri="{FF2B5EF4-FFF2-40B4-BE49-F238E27FC236}">
                    <a16:creationId xmlns:a16="http://schemas.microsoft.com/office/drawing/2014/main" id="{5C12D003-6AE5-4A44-9827-5D5AA20FF3FF}"/>
                  </a:ext>
                </a:extLst>
              </p:cNvPr>
              <p:cNvSpPr/>
              <p:nvPr/>
            </p:nvSpPr>
            <p:spPr>
              <a:xfrm>
                <a:off x="2176597" y="28756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1" name="组合 21">
              <a:extLst>
                <a:ext uri="{FF2B5EF4-FFF2-40B4-BE49-F238E27FC236}">
                  <a16:creationId xmlns:a16="http://schemas.microsoft.com/office/drawing/2014/main" id="{5818433F-8486-4551-BE59-18391442F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176" y="2970433"/>
              <a:ext cx="257175" cy="352425"/>
              <a:chOff x="2519176" y="2970433"/>
              <a:chExt cx="257175" cy="352425"/>
            </a:xfrm>
          </p:grpSpPr>
          <p:pic>
            <p:nvPicPr>
              <p:cNvPr id="28" name="New picture">
                <a:extLst>
                  <a:ext uri="{FF2B5EF4-FFF2-40B4-BE49-F238E27FC236}">
                    <a16:creationId xmlns:a16="http://schemas.microsoft.com/office/drawing/2014/main" id="{2B08AC1F-C646-4EF8-A150-5184B1A0D33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9176" y="2970433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New shape">
                <a:extLst>
                  <a:ext uri="{FF2B5EF4-FFF2-40B4-BE49-F238E27FC236}">
                    <a16:creationId xmlns:a16="http://schemas.microsoft.com/office/drawing/2014/main" id="{B47D3F88-5980-46C2-8EF4-490BFAD230F4}"/>
                  </a:ext>
                </a:extLst>
              </p:cNvPr>
              <p:cNvSpPr/>
              <p:nvPr/>
            </p:nvSpPr>
            <p:spPr>
              <a:xfrm>
                <a:off x="2530666" y="2977212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2" name="组合 24">
              <a:extLst>
                <a:ext uri="{FF2B5EF4-FFF2-40B4-BE49-F238E27FC236}">
                  <a16:creationId xmlns:a16="http://schemas.microsoft.com/office/drawing/2014/main" id="{894AF996-1188-4B9B-8C32-7FA5E6CF7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6034" y="2923492"/>
              <a:ext cx="257175" cy="352425"/>
              <a:chOff x="2546034" y="2923492"/>
              <a:chExt cx="257175" cy="352425"/>
            </a:xfrm>
          </p:grpSpPr>
          <p:pic>
            <p:nvPicPr>
              <p:cNvPr id="26" name="New picture">
                <a:extLst>
                  <a:ext uri="{FF2B5EF4-FFF2-40B4-BE49-F238E27FC236}">
                    <a16:creationId xmlns:a16="http://schemas.microsoft.com/office/drawing/2014/main" id="{11F40D3A-A046-4385-A192-DA27BF73565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6034" y="292349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New shape">
                <a:extLst>
                  <a:ext uri="{FF2B5EF4-FFF2-40B4-BE49-F238E27FC236}">
                    <a16:creationId xmlns:a16="http://schemas.microsoft.com/office/drawing/2014/main" id="{F684F3D6-CC7A-4304-966E-A909F044A5E0}"/>
                  </a:ext>
                </a:extLst>
              </p:cNvPr>
              <p:cNvSpPr/>
              <p:nvPr/>
            </p:nvSpPr>
            <p:spPr>
              <a:xfrm>
                <a:off x="2557659" y="2929587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3" name="组合 27">
              <a:extLst>
                <a:ext uri="{FF2B5EF4-FFF2-40B4-BE49-F238E27FC236}">
                  <a16:creationId xmlns:a16="http://schemas.microsoft.com/office/drawing/2014/main" id="{FCC6027C-76FD-4C2D-98D4-E2C9CA9A8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4" name="New picture">
                <a:extLst>
                  <a:ext uri="{FF2B5EF4-FFF2-40B4-BE49-F238E27FC236}">
                    <a16:creationId xmlns:a16="http://schemas.microsoft.com/office/drawing/2014/main" id="{A6E618E6-87F0-41CB-9AE1-72B4712835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New shape">
                <a:extLst>
                  <a:ext uri="{FF2B5EF4-FFF2-40B4-BE49-F238E27FC236}">
                    <a16:creationId xmlns:a16="http://schemas.microsoft.com/office/drawing/2014/main" id="{C18F4707-5C32-4C15-8132-0E31AF3D805E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4" name="组合 30">
              <a:extLst>
                <a:ext uri="{FF2B5EF4-FFF2-40B4-BE49-F238E27FC236}">
                  <a16:creationId xmlns:a16="http://schemas.microsoft.com/office/drawing/2014/main" id="{33E26268-DCD5-4DA7-9FD7-860EAD4EE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3866" y="2832237"/>
              <a:ext cx="257175" cy="352425"/>
              <a:chOff x="2513866" y="2832237"/>
              <a:chExt cx="257175" cy="352425"/>
            </a:xfrm>
          </p:grpSpPr>
          <p:pic>
            <p:nvPicPr>
              <p:cNvPr id="22" name="New picture">
                <a:extLst>
                  <a:ext uri="{FF2B5EF4-FFF2-40B4-BE49-F238E27FC236}">
                    <a16:creationId xmlns:a16="http://schemas.microsoft.com/office/drawing/2014/main" id="{FC166350-2525-46B8-9E57-C95AC4023E8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866" y="283223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New shape">
                <a:extLst>
                  <a:ext uri="{FF2B5EF4-FFF2-40B4-BE49-F238E27FC236}">
                    <a16:creationId xmlns:a16="http://schemas.microsoft.com/office/drawing/2014/main" id="{F8EB95E7-E12B-46F9-9451-B7E82106F770}"/>
                  </a:ext>
                </a:extLst>
              </p:cNvPr>
              <p:cNvSpPr/>
              <p:nvPr/>
            </p:nvSpPr>
            <p:spPr>
              <a:xfrm>
                <a:off x="2524316" y="2839099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5" name="组合 33">
              <a:extLst>
                <a:ext uri="{FF2B5EF4-FFF2-40B4-BE49-F238E27FC236}">
                  <a16:creationId xmlns:a16="http://schemas.microsoft.com/office/drawing/2014/main" id="{50C0E5D9-96F1-48D8-B072-881EA759D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766" y="2712847"/>
              <a:ext cx="257175" cy="352425"/>
              <a:chOff x="2427766" y="2712847"/>
              <a:chExt cx="257175" cy="352425"/>
            </a:xfrm>
          </p:grpSpPr>
          <p:pic>
            <p:nvPicPr>
              <p:cNvPr id="20" name="New picture">
                <a:extLst>
                  <a:ext uri="{FF2B5EF4-FFF2-40B4-BE49-F238E27FC236}">
                    <a16:creationId xmlns:a16="http://schemas.microsoft.com/office/drawing/2014/main" id="{D8C6AB6F-FFB6-4377-B3CD-080C88C36A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7766" y="271284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New shape">
                <a:extLst>
                  <a:ext uri="{FF2B5EF4-FFF2-40B4-BE49-F238E27FC236}">
                    <a16:creationId xmlns:a16="http://schemas.microsoft.com/office/drawing/2014/main" id="{1DEC20D0-A7D3-450D-8A8D-3E918406FB42}"/>
                  </a:ext>
                </a:extLst>
              </p:cNvPr>
              <p:cNvSpPr/>
              <p:nvPr/>
            </p:nvSpPr>
            <p:spPr>
              <a:xfrm>
                <a:off x="2438577" y="2718450"/>
                <a:ext cx="234988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6" name="组合 36">
              <a:extLst>
                <a:ext uri="{FF2B5EF4-FFF2-40B4-BE49-F238E27FC236}">
                  <a16:creationId xmlns:a16="http://schemas.microsoft.com/office/drawing/2014/main" id="{F07C7DB0-3415-4634-98EA-918FAA5B0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3323" y="2879351"/>
              <a:ext cx="257175" cy="352425"/>
              <a:chOff x="2603323" y="2879351"/>
              <a:chExt cx="257175" cy="352425"/>
            </a:xfrm>
          </p:grpSpPr>
          <p:pic>
            <p:nvPicPr>
              <p:cNvPr id="18" name="New picture">
                <a:extLst>
                  <a:ext uri="{FF2B5EF4-FFF2-40B4-BE49-F238E27FC236}">
                    <a16:creationId xmlns:a16="http://schemas.microsoft.com/office/drawing/2014/main" id="{5D9F6BF2-9434-48E6-98D6-A240999212B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3323" y="287935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New shape">
                <a:extLst>
                  <a:ext uri="{FF2B5EF4-FFF2-40B4-BE49-F238E27FC236}">
                    <a16:creationId xmlns:a16="http://schemas.microsoft.com/office/drawing/2014/main" id="{9892304A-02BB-4762-8223-BE41CC7561FF}"/>
                  </a:ext>
                </a:extLst>
              </p:cNvPr>
              <p:cNvSpPr/>
              <p:nvPr/>
            </p:nvSpPr>
            <p:spPr>
              <a:xfrm>
                <a:off x="2575123" y="2885137"/>
                <a:ext cx="314376" cy="2285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7" name="New shape">
              <a:extLst>
                <a:ext uri="{FF2B5EF4-FFF2-40B4-BE49-F238E27FC236}">
                  <a16:creationId xmlns:a16="http://schemas.microsoft.com/office/drawing/2014/main" id="{A1B3E13A-38AA-4F83-8326-D7BF2C805523}"/>
                </a:ext>
              </a:extLst>
            </p:cNvPr>
            <p:cNvSpPr/>
            <p:nvPr/>
          </p:nvSpPr>
          <p:spPr>
            <a:xfrm>
              <a:off x="3645274" y="3324872"/>
              <a:ext cx="427108" cy="2301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3km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周边配套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20477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027363" y="836613"/>
            <a:ext cx="5257800" cy="811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fontAlgn="auto">
              <a:lnSpc>
                <a:spcPts val="8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07720" algn="l"/>
              </a:tabLst>
              <a:defRPr/>
            </a:pPr>
            <a:r>
              <a:rPr kumimoji="0" lang="en-US" altLang="zh-CN" sz="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4400" b="1" kern="0" cap="none" spc="0" normalizeH="0" baseline="0" noProof="0" dirty="0">
              <a:solidFill>
                <a:srgbClr val="6D6F7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3850" y="692150"/>
            <a:ext cx="3168650" cy="5545138"/>
          </a:xfrm>
          <a:prstGeom prst="rect">
            <a:avLst/>
          </a:prstGeom>
          <a:solidFill>
            <a:srgbClr val="A5002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627865" y="2489442"/>
            <a:ext cx="1728120" cy="1728120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目录</a:t>
            </a:r>
            <a:endParaRPr kumimoji="0" lang="en-US" altLang="zh-CN" sz="4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zh-CN" altLang="en-US" sz="10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9838" y="1068388"/>
            <a:ext cx="4752975" cy="1444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TextBox 24"/>
          <p:cNvSpPr txBox="1"/>
          <p:nvPr/>
        </p:nvSpPr>
        <p:spPr>
          <a:xfrm>
            <a:off x="4716016" y="2276872"/>
            <a:ext cx="3744912" cy="39703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</a:rPr>
              <a:t>Part1  </a:t>
            </a:r>
            <a:r>
              <a:rPr lang="zh-CN" altLang="en-US" sz="1800" b="1" dirty="0"/>
              <a:t>城市分析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Part2  </a:t>
            </a:r>
            <a:r>
              <a:rPr lang="zh-CN" altLang="en-US" sz="1800" b="1" dirty="0">
                <a:latin typeface="Arial" panose="020B0604020202020204" pitchFamily="34" charset="0"/>
              </a:rPr>
              <a:t>地理位置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Part3  </a:t>
            </a:r>
            <a:r>
              <a:rPr lang="zh-CN" altLang="en-US" sz="1800" b="1" dirty="0">
                <a:latin typeface="Arial" panose="020B0604020202020204" pitchFamily="34" charset="0"/>
              </a:rPr>
              <a:t>项目概况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>
                <a:latin typeface="Arial" panose="020B0604020202020204" pitchFamily="34" charset="0"/>
              </a:rPr>
              <a:t>Part4  </a:t>
            </a:r>
            <a:r>
              <a:rPr lang="zh-CN" altLang="en-US" sz="1800" b="1" dirty="0">
                <a:latin typeface="Arial" panose="020B0604020202020204" pitchFamily="34" charset="0"/>
              </a:rPr>
              <a:t>周边土地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/>
          </a:p>
          <a:p>
            <a:r>
              <a:rPr lang="en-US" altLang="zh-CN" sz="1800" b="1" dirty="0"/>
              <a:t>Part5  </a:t>
            </a:r>
            <a:r>
              <a:rPr lang="zh-CN" altLang="en-US" sz="1800" b="1" dirty="0"/>
              <a:t>周边楼盘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r>
              <a:rPr lang="en-US" altLang="zh-CN" sz="1800" b="1" dirty="0"/>
              <a:t>Part4  </a:t>
            </a:r>
            <a:r>
              <a:rPr lang="zh-CN" altLang="en-US" sz="1800" b="1" dirty="0"/>
              <a:t>周边配套</a:t>
            </a:r>
            <a:endParaRPr lang="en-US" altLang="zh-CN" sz="1800" b="1" dirty="0"/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en-US" altLang="zh-CN" sz="1800" b="1" dirty="0">
              <a:latin typeface="Arial" panose="020B0604020202020204" pitchFamily="34" charset="0"/>
            </a:endParaRPr>
          </a:p>
          <a:p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交通条件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C7A27144-3BB9-40AB-AF9A-21F43EB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CFBAC2EE-94A2-40A0-AFD8-079D153A81A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844824"/>
            <a:ext cx="2727808" cy="2246786"/>
            <a:chOff x="1924788" y="1989579"/>
            <a:chExt cx="2727922" cy="2247145"/>
          </a:xfrm>
        </p:grpSpPr>
        <p:pic>
          <p:nvPicPr>
            <p:cNvPr id="96" name="New picture">
              <a:extLst>
                <a:ext uri="{FF2B5EF4-FFF2-40B4-BE49-F238E27FC236}">
                  <a16:creationId xmlns:a16="http://schemas.microsoft.com/office/drawing/2014/main" id="{0A20FE62-9AF7-4EC5-ABA1-980D143211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3178CE6D-A836-489B-8E55-BA6FDC543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4543E932-9DC6-45A8-9202-2D803F7A90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578359E9-F689-45AF-A838-3EF0CEBAE243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8" name="组合 11">
              <a:extLst>
                <a:ext uri="{FF2B5EF4-FFF2-40B4-BE49-F238E27FC236}">
                  <a16:creationId xmlns:a16="http://schemas.microsoft.com/office/drawing/2014/main" id="{C3AC26D1-1DE6-4BF9-B5A4-EF45C9C8C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4" name="New picture">
                <a:extLst>
                  <a:ext uri="{FF2B5EF4-FFF2-40B4-BE49-F238E27FC236}">
                    <a16:creationId xmlns:a16="http://schemas.microsoft.com/office/drawing/2014/main" id="{61835C88-CB51-4754-8C41-A005CE96764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New shape">
                <a:extLst>
                  <a:ext uri="{FF2B5EF4-FFF2-40B4-BE49-F238E27FC236}">
                    <a16:creationId xmlns:a16="http://schemas.microsoft.com/office/drawing/2014/main" id="{23CBB8E7-AC35-4A53-BA36-5AD44DA66077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99" name="组合 14">
              <a:extLst>
                <a:ext uri="{FF2B5EF4-FFF2-40B4-BE49-F238E27FC236}">
                  <a16:creationId xmlns:a16="http://schemas.microsoft.com/office/drawing/2014/main" id="{788AEE49-80A7-4008-9944-FF60F1A59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2" name="New picture">
                <a:extLst>
                  <a:ext uri="{FF2B5EF4-FFF2-40B4-BE49-F238E27FC236}">
                    <a16:creationId xmlns:a16="http://schemas.microsoft.com/office/drawing/2014/main" id="{F075BA81-D590-4B28-BC0C-8A7054D77E1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New shape">
                <a:extLst>
                  <a:ext uri="{FF2B5EF4-FFF2-40B4-BE49-F238E27FC236}">
                    <a16:creationId xmlns:a16="http://schemas.microsoft.com/office/drawing/2014/main" id="{FA9FD116-FE1F-4246-A54D-18957E1D50DF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7922F599-9F12-4928-9B76-F76D62C1F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2538B7F8-8603-404E-97BF-53199855AAC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100AE1AA-25A6-47BE-800C-2256FD3746DF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1" name="组合 20">
              <a:extLst>
                <a:ext uri="{FF2B5EF4-FFF2-40B4-BE49-F238E27FC236}">
                  <a16:creationId xmlns:a16="http://schemas.microsoft.com/office/drawing/2014/main" id="{87DA20F2-27D0-4FBF-A422-893521491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8" name="New picture">
                <a:extLst>
                  <a:ext uri="{FF2B5EF4-FFF2-40B4-BE49-F238E27FC236}">
                    <a16:creationId xmlns:a16="http://schemas.microsoft.com/office/drawing/2014/main" id="{4F6D2A0C-4779-4197-8A3E-63D3A67A85D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New shape">
                <a:extLst>
                  <a:ext uri="{FF2B5EF4-FFF2-40B4-BE49-F238E27FC236}">
                    <a16:creationId xmlns:a16="http://schemas.microsoft.com/office/drawing/2014/main" id="{A9EFAB4B-417B-42A8-A0DD-EB57366004F8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102" name="组合 23">
              <a:extLst>
                <a:ext uri="{FF2B5EF4-FFF2-40B4-BE49-F238E27FC236}">
                  <a16:creationId xmlns:a16="http://schemas.microsoft.com/office/drawing/2014/main" id="{93252FF0-FC7C-47CE-AFC7-F632B4CCA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116" name="New picture">
                <a:extLst>
                  <a:ext uri="{FF2B5EF4-FFF2-40B4-BE49-F238E27FC236}">
                    <a16:creationId xmlns:a16="http://schemas.microsoft.com/office/drawing/2014/main" id="{7052F39B-E8AE-4549-A01E-191B61685C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New shape">
                <a:extLst>
                  <a:ext uri="{FF2B5EF4-FFF2-40B4-BE49-F238E27FC236}">
                    <a16:creationId xmlns:a16="http://schemas.microsoft.com/office/drawing/2014/main" id="{A32427EB-9E20-475C-AF5C-430DBAE00BDB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103" name="组合 26">
              <a:extLst>
                <a:ext uri="{FF2B5EF4-FFF2-40B4-BE49-F238E27FC236}">
                  <a16:creationId xmlns:a16="http://schemas.microsoft.com/office/drawing/2014/main" id="{86A20928-7871-4F17-94E5-F0EE02DB2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114" name="New picture">
                <a:extLst>
                  <a:ext uri="{FF2B5EF4-FFF2-40B4-BE49-F238E27FC236}">
                    <a16:creationId xmlns:a16="http://schemas.microsoft.com/office/drawing/2014/main" id="{91D30401-251F-43B6-AFE9-134AA8842E1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" name="New shape">
                <a:extLst>
                  <a:ext uri="{FF2B5EF4-FFF2-40B4-BE49-F238E27FC236}">
                    <a16:creationId xmlns:a16="http://schemas.microsoft.com/office/drawing/2014/main" id="{D3B3C6BD-8A9C-4A6D-88C9-DAFB1EBA66A2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grpSp>
          <p:nvGrpSpPr>
            <p:cNvPr id="104" name="组合 29">
              <a:extLst>
                <a:ext uri="{FF2B5EF4-FFF2-40B4-BE49-F238E27FC236}">
                  <a16:creationId xmlns:a16="http://schemas.microsoft.com/office/drawing/2014/main" id="{51C048E1-5843-40DE-9630-BE2AD8D7E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8915" y="3382022"/>
              <a:ext cx="257175" cy="352425"/>
              <a:chOff x="3248915" y="3382022"/>
              <a:chExt cx="257175" cy="352425"/>
            </a:xfrm>
          </p:grpSpPr>
          <p:pic>
            <p:nvPicPr>
              <p:cNvPr id="112" name="New picture">
                <a:extLst>
                  <a:ext uri="{FF2B5EF4-FFF2-40B4-BE49-F238E27FC236}">
                    <a16:creationId xmlns:a16="http://schemas.microsoft.com/office/drawing/2014/main" id="{977DBD5C-BC02-4CC1-81D3-9FE588E6700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915" y="3382022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New shape">
                <a:extLst>
                  <a:ext uri="{FF2B5EF4-FFF2-40B4-BE49-F238E27FC236}">
                    <a16:creationId xmlns:a16="http://schemas.microsoft.com/office/drawing/2014/main" id="{720E47E0-21E8-49A7-95B1-4E757B7639D5}"/>
                  </a:ext>
                </a:extLst>
              </p:cNvPr>
              <p:cNvSpPr/>
              <p:nvPr/>
            </p:nvSpPr>
            <p:spPr>
              <a:xfrm>
                <a:off x="3259597" y="3387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8</a:t>
                </a:r>
              </a:p>
            </p:txBody>
          </p:sp>
        </p:grpSp>
        <p:grpSp>
          <p:nvGrpSpPr>
            <p:cNvPr id="105" name="组合 32">
              <a:extLst>
                <a:ext uri="{FF2B5EF4-FFF2-40B4-BE49-F238E27FC236}">
                  <a16:creationId xmlns:a16="http://schemas.microsoft.com/office/drawing/2014/main" id="{24C91E5A-673A-4938-878E-14BA0734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520" y="2651304"/>
              <a:ext cx="257175" cy="352425"/>
              <a:chOff x="3269520" y="2651304"/>
              <a:chExt cx="257175" cy="352425"/>
            </a:xfrm>
          </p:grpSpPr>
          <p:pic>
            <p:nvPicPr>
              <p:cNvPr id="110" name="New picture">
                <a:extLst>
                  <a:ext uri="{FF2B5EF4-FFF2-40B4-BE49-F238E27FC236}">
                    <a16:creationId xmlns:a16="http://schemas.microsoft.com/office/drawing/2014/main" id="{D36E80F6-1674-4A20-B49F-F05CD342C8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9520" y="26513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New shape">
                <a:extLst>
                  <a:ext uri="{FF2B5EF4-FFF2-40B4-BE49-F238E27FC236}">
                    <a16:creationId xmlns:a16="http://schemas.microsoft.com/office/drawing/2014/main" id="{93378017-B096-4D04-895C-2B536BB3051E}"/>
                  </a:ext>
                </a:extLst>
              </p:cNvPr>
              <p:cNvSpPr/>
              <p:nvPr/>
            </p:nvSpPr>
            <p:spPr>
              <a:xfrm>
                <a:off x="3280234" y="2657574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9</a:t>
                </a:r>
              </a:p>
            </p:txBody>
          </p:sp>
        </p:grpSp>
        <p:grpSp>
          <p:nvGrpSpPr>
            <p:cNvPr id="106" name="组合 35">
              <a:extLst>
                <a:ext uri="{FF2B5EF4-FFF2-40B4-BE49-F238E27FC236}">
                  <a16:creationId xmlns:a16="http://schemas.microsoft.com/office/drawing/2014/main" id="{39B8E921-E8BF-4DF3-B6EA-84954502E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713" y="1989579"/>
              <a:ext cx="257175" cy="352425"/>
              <a:chOff x="2097713" y="1989579"/>
              <a:chExt cx="257175" cy="352425"/>
            </a:xfrm>
          </p:grpSpPr>
          <p:pic>
            <p:nvPicPr>
              <p:cNvPr id="108" name="New picture">
                <a:extLst>
                  <a:ext uri="{FF2B5EF4-FFF2-40B4-BE49-F238E27FC236}">
                    <a16:creationId xmlns:a16="http://schemas.microsoft.com/office/drawing/2014/main" id="{F6F9DB19-B522-4541-9066-7F25D82E96D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713" y="198957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New shape">
                <a:extLst>
                  <a:ext uri="{FF2B5EF4-FFF2-40B4-BE49-F238E27FC236}">
                    <a16:creationId xmlns:a16="http://schemas.microsoft.com/office/drawing/2014/main" id="{97152BCB-7B52-465C-A273-A7A95C1D890B}"/>
                  </a:ext>
                </a:extLst>
              </p:cNvPr>
              <p:cNvSpPr/>
              <p:nvPr/>
            </p:nvSpPr>
            <p:spPr>
              <a:xfrm>
                <a:off x="2068923" y="1995481"/>
                <a:ext cx="314338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10</a:t>
                </a:r>
              </a:p>
            </p:txBody>
          </p:sp>
        </p:grp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012CC940-424F-4DEE-951B-476685A1863F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5D118DE-E0B6-404C-9222-3C805A63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学校配套</a:t>
            </a:r>
          </a:p>
          <a:p>
            <a:endParaRPr lang="zh-CN" altLang="en-US" dirty="0"/>
          </a:p>
        </p:txBody>
      </p:sp>
      <p:grpSp>
        <p:nvGrpSpPr>
          <p:cNvPr id="56" name="组合 5">
            <a:extLst>
              <a:ext uri="{FF2B5EF4-FFF2-40B4-BE49-F238E27FC236}">
                <a16:creationId xmlns:a16="http://schemas.microsoft.com/office/drawing/2014/main" id="{1D04E7F1-A2FC-45C2-A28D-C97066460993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75575"/>
            <a:ext cx="2727808" cy="2016035"/>
            <a:chOff x="1924788" y="2220367"/>
            <a:chExt cx="2727922" cy="2016357"/>
          </a:xfrm>
        </p:grpSpPr>
        <p:pic>
          <p:nvPicPr>
            <p:cNvPr id="58" name="New picture">
              <a:extLst>
                <a:ext uri="{FF2B5EF4-FFF2-40B4-BE49-F238E27FC236}">
                  <a16:creationId xmlns:a16="http://schemas.microsoft.com/office/drawing/2014/main" id="{BB05DA40-DC61-4F78-800C-8786D245A3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2" name="组合 8">
              <a:extLst>
                <a:ext uri="{FF2B5EF4-FFF2-40B4-BE49-F238E27FC236}">
                  <a16:creationId xmlns:a16="http://schemas.microsoft.com/office/drawing/2014/main" id="{8FF8247B-FCAA-4732-B1CF-219D2A8DB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91" name="New picture">
                <a:extLst>
                  <a:ext uri="{FF2B5EF4-FFF2-40B4-BE49-F238E27FC236}">
                    <a16:creationId xmlns:a16="http://schemas.microsoft.com/office/drawing/2014/main" id="{44768010-7D32-4324-82E7-2F9E418320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New shape">
                <a:extLst>
                  <a:ext uri="{FF2B5EF4-FFF2-40B4-BE49-F238E27FC236}">
                    <a16:creationId xmlns:a16="http://schemas.microsoft.com/office/drawing/2014/main" id="{46BDF1C5-0051-42B2-B2F8-011D38F5871F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527B66FA-A6EF-4067-A017-821B6475A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89" name="New picture">
                <a:extLst>
                  <a:ext uri="{FF2B5EF4-FFF2-40B4-BE49-F238E27FC236}">
                    <a16:creationId xmlns:a16="http://schemas.microsoft.com/office/drawing/2014/main" id="{26EC6FA0-452E-42F7-8F43-CAA468579C2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New shape">
                <a:extLst>
                  <a:ext uri="{FF2B5EF4-FFF2-40B4-BE49-F238E27FC236}">
                    <a16:creationId xmlns:a16="http://schemas.microsoft.com/office/drawing/2014/main" id="{46798B11-08E7-476E-BA3A-E1719E2C2DC1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64" name="组合 14">
              <a:extLst>
                <a:ext uri="{FF2B5EF4-FFF2-40B4-BE49-F238E27FC236}">
                  <a16:creationId xmlns:a16="http://schemas.microsoft.com/office/drawing/2014/main" id="{4A88E2C1-CE7F-4168-B2D1-426A964DB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87" name="New picture">
                <a:extLst>
                  <a:ext uri="{FF2B5EF4-FFF2-40B4-BE49-F238E27FC236}">
                    <a16:creationId xmlns:a16="http://schemas.microsoft.com/office/drawing/2014/main" id="{57211C71-C3B6-46EF-9B7F-1B571B72526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New shape">
                <a:extLst>
                  <a:ext uri="{FF2B5EF4-FFF2-40B4-BE49-F238E27FC236}">
                    <a16:creationId xmlns:a16="http://schemas.microsoft.com/office/drawing/2014/main" id="{B2A9F200-0573-4566-8307-3B4620BDCCEB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65" name="组合 17">
              <a:extLst>
                <a:ext uri="{FF2B5EF4-FFF2-40B4-BE49-F238E27FC236}">
                  <a16:creationId xmlns:a16="http://schemas.microsoft.com/office/drawing/2014/main" id="{BDDCD9F4-5037-4694-B11B-EA53F0231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85" name="New picture">
                <a:extLst>
                  <a:ext uri="{FF2B5EF4-FFF2-40B4-BE49-F238E27FC236}">
                    <a16:creationId xmlns:a16="http://schemas.microsoft.com/office/drawing/2014/main" id="{DF4DC27F-AB3A-4B8E-8022-32896684FF1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New shape">
                <a:extLst>
                  <a:ext uri="{FF2B5EF4-FFF2-40B4-BE49-F238E27FC236}">
                    <a16:creationId xmlns:a16="http://schemas.microsoft.com/office/drawing/2014/main" id="{E20BD1E9-4440-4DFD-BDBC-D3B4E3AE0A9B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66" name="组合 20">
              <a:extLst>
                <a:ext uri="{FF2B5EF4-FFF2-40B4-BE49-F238E27FC236}">
                  <a16:creationId xmlns:a16="http://schemas.microsoft.com/office/drawing/2014/main" id="{A1F036B8-39E4-4963-ACA0-9456E93E1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83" name="New picture">
                <a:extLst>
                  <a:ext uri="{FF2B5EF4-FFF2-40B4-BE49-F238E27FC236}">
                    <a16:creationId xmlns:a16="http://schemas.microsoft.com/office/drawing/2014/main" id="{ED96A949-C3EF-4E78-845D-EAD3A324D47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New shape">
                <a:extLst>
                  <a:ext uri="{FF2B5EF4-FFF2-40B4-BE49-F238E27FC236}">
                    <a16:creationId xmlns:a16="http://schemas.microsoft.com/office/drawing/2014/main" id="{042474F2-C87E-4819-8561-E1DB278490A7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2BC2743C-8E31-460A-B5B9-D3226F464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032" y="3573731"/>
              <a:ext cx="257175" cy="352425"/>
              <a:chOff x="2978032" y="3573731"/>
              <a:chExt cx="257175" cy="352425"/>
            </a:xfrm>
          </p:grpSpPr>
          <p:pic>
            <p:nvPicPr>
              <p:cNvPr id="81" name="New picture">
                <a:extLst>
                  <a:ext uri="{FF2B5EF4-FFF2-40B4-BE49-F238E27FC236}">
                    <a16:creationId xmlns:a16="http://schemas.microsoft.com/office/drawing/2014/main" id="{BF321C25-A2E1-4CFC-B6A4-C88C5E4084C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8032" y="3573731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New shape">
                <a:extLst>
                  <a:ext uri="{FF2B5EF4-FFF2-40B4-BE49-F238E27FC236}">
                    <a16:creationId xmlns:a16="http://schemas.microsoft.com/office/drawing/2014/main" id="{063FEF0E-B0DA-4673-BDA9-EE81F9742954}"/>
                  </a:ext>
                </a:extLst>
              </p:cNvPr>
              <p:cNvSpPr/>
              <p:nvPr/>
            </p:nvSpPr>
            <p:spPr>
              <a:xfrm>
                <a:off x="2989710" y="358005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6</a:t>
                </a:r>
              </a:p>
            </p:txBody>
          </p:sp>
        </p:grpSp>
        <p:grpSp>
          <p:nvGrpSpPr>
            <p:cNvPr id="68" name="组合 26">
              <a:extLst>
                <a:ext uri="{FF2B5EF4-FFF2-40B4-BE49-F238E27FC236}">
                  <a16:creationId xmlns:a16="http://schemas.microsoft.com/office/drawing/2014/main" id="{5D9C3217-22F7-4A31-B701-3764204C3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350" y="2220367"/>
              <a:ext cx="257175" cy="352425"/>
              <a:chOff x="2263350" y="2220367"/>
              <a:chExt cx="257175" cy="352425"/>
            </a:xfrm>
          </p:grpSpPr>
          <p:pic>
            <p:nvPicPr>
              <p:cNvPr id="79" name="New picture">
                <a:extLst>
                  <a:ext uri="{FF2B5EF4-FFF2-40B4-BE49-F238E27FC236}">
                    <a16:creationId xmlns:a16="http://schemas.microsoft.com/office/drawing/2014/main" id="{B89C99B8-DF62-4971-AF1D-A10D65F9EC3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3350" y="222036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New shape">
                <a:extLst>
                  <a:ext uri="{FF2B5EF4-FFF2-40B4-BE49-F238E27FC236}">
                    <a16:creationId xmlns:a16="http://schemas.microsoft.com/office/drawing/2014/main" id="{C0889E83-A699-4A98-A6B1-967887828F91}"/>
                  </a:ext>
                </a:extLst>
              </p:cNvPr>
              <p:cNvSpPr/>
              <p:nvPr/>
            </p:nvSpPr>
            <p:spPr>
              <a:xfrm>
                <a:off x="2273717" y="2227293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7</a:t>
                </a:r>
              </a:p>
            </p:txBody>
          </p:sp>
        </p:grpSp>
        <p:sp>
          <p:nvSpPr>
            <p:cNvPr id="78" name="New shape">
              <a:extLst>
                <a:ext uri="{FF2B5EF4-FFF2-40B4-BE49-F238E27FC236}">
                  <a16:creationId xmlns:a16="http://schemas.microsoft.com/office/drawing/2014/main" id="{86B14C9D-0287-47C0-A8A2-1E0EF7876207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6" name="New shape">
              <a:extLst>
                <a:ext uri="{FF2B5EF4-FFF2-40B4-BE49-F238E27FC236}">
                  <a16:creationId xmlns:a16="http://schemas.microsoft.com/office/drawing/2014/main" id="{409F29DB-A0CF-4309-8AAE-F2C07E8E24E1}"/>
                </a:ext>
              </a:extLst>
            </p:cNvPr>
            <p:cNvSpPr/>
            <p:nvPr/>
          </p:nvSpPr>
          <p:spPr bwMode="auto">
            <a:xfrm>
              <a:off x="3320733" y="2656458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72" name="New shape">
              <a:extLst>
                <a:ext uri="{FF2B5EF4-FFF2-40B4-BE49-F238E27FC236}">
                  <a16:creationId xmlns:a16="http://schemas.microsoft.com/office/drawing/2014/main" id="{AF310C21-3A03-4F1C-A37B-2876C48D8B23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医疗配套</a:t>
            </a:r>
          </a:p>
          <a:p>
            <a:endParaRPr lang="zh-CN" altLang="en-US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4D0CE012-F46D-4D7A-9CFD-1B99E65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5" name="组合 5">
            <a:extLst>
              <a:ext uri="{FF2B5EF4-FFF2-40B4-BE49-F238E27FC236}">
                <a16:creationId xmlns:a16="http://schemas.microsoft.com/office/drawing/2014/main" id="{579C1613-6ABC-49D1-A4F1-E2AEF6C600E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420888"/>
            <a:ext cx="2727808" cy="1559871"/>
            <a:chOff x="1924788" y="2676604"/>
            <a:chExt cx="2727922" cy="1560120"/>
          </a:xfrm>
        </p:grpSpPr>
        <p:grpSp>
          <p:nvGrpSpPr>
            <p:cNvPr id="97" name="组合 8">
              <a:extLst>
                <a:ext uri="{FF2B5EF4-FFF2-40B4-BE49-F238E27FC236}">
                  <a16:creationId xmlns:a16="http://schemas.microsoft.com/office/drawing/2014/main" id="{61257AFD-692F-44A5-95BA-B9B170D9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6" name="New picture">
                <a:extLst>
                  <a:ext uri="{FF2B5EF4-FFF2-40B4-BE49-F238E27FC236}">
                    <a16:creationId xmlns:a16="http://schemas.microsoft.com/office/drawing/2014/main" id="{770C7F7B-2A18-4C05-9A82-7CFD0B19223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" name="New shape">
                <a:extLst>
                  <a:ext uri="{FF2B5EF4-FFF2-40B4-BE49-F238E27FC236}">
                    <a16:creationId xmlns:a16="http://schemas.microsoft.com/office/drawing/2014/main" id="{EA52455D-5F26-41BD-9B26-9060D1E25AB2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100" name="组合 17">
              <a:extLst>
                <a:ext uri="{FF2B5EF4-FFF2-40B4-BE49-F238E27FC236}">
                  <a16:creationId xmlns:a16="http://schemas.microsoft.com/office/drawing/2014/main" id="{5916510F-E253-4529-96D6-264EB3ACAF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0" name="New picture">
                <a:extLst>
                  <a:ext uri="{FF2B5EF4-FFF2-40B4-BE49-F238E27FC236}">
                    <a16:creationId xmlns:a16="http://schemas.microsoft.com/office/drawing/2014/main" id="{1BD78DF3-2EB1-4E5C-9B40-2DD2356B7E28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New shape">
                <a:extLst>
                  <a:ext uri="{FF2B5EF4-FFF2-40B4-BE49-F238E27FC236}">
                    <a16:creationId xmlns:a16="http://schemas.microsoft.com/office/drawing/2014/main" id="{79D82D43-CC50-43FB-97F2-9AF97559F1DA}"/>
                  </a:ext>
                </a:extLst>
              </p:cNvPr>
              <p:cNvSpPr/>
              <p:nvPr/>
            </p:nvSpPr>
            <p:spPr>
              <a:xfrm>
                <a:off x="1945640" y="2681862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17" name="New shape">
              <a:extLst>
                <a:ext uri="{FF2B5EF4-FFF2-40B4-BE49-F238E27FC236}">
                  <a16:creationId xmlns:a16="http://schemas.microsoft.com/office/drawing/2014/main" id="{0334D580-42B1-4699-B4B3-A28F3D2F3FC2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7" name="New shape">
              <a:extLst>
                <a:ext uri="{FF2B5EF4-FFF2-40B4-BE49-F238E27FC236}">
                  <a16:creationId xmlns:a16="http://schemas.microsoft.com/office/drawing/2014/main" id="{D6CA5DAD-8238-4236-9073-81D8D5118D34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140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生活服务</a:t>
            </a:r>
          </a:p>
          <a:p>
            <a:endParaRPr lang="zh-CN" altLang="en-US" dirty="0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F88FFC6E-6DEA-4D34-A75B-5EA23C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96" name="组合 5">
            <a:extLst>
              <a:ext uri="{FF2B5EF4-FFF2-40B4-BE49-F238E27FC236}">
                <a16:creationId xmlns:a16="http://schemas.microsoft.com/office/drawing/2014/main" id="{3A5F4B16-314D-4C81-B867-213F8C0F76EA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081384"/>
            <a:ext cx="2727808" cy="2010226"/>
            <a:chOff x="1924788" y="2226177"/>
            <a:chExt cx="2727922" cy="2010547"/>
          </a:xfrm>
        </p:grpSpPr>
        <p:pic>
          <p:nvPicPr>
            <p:cNvPr id="97" name="New picture">
              <a:extLst>
                <a:ext uri="{FF2B5EF4-FFF2-40B4-BE49-F238E27FC236}">
                  <a16:creationId xmlns:a16="http://schemas.microsoft.com/office/drawing/2014/main" id="{D4283EC5-EACD-4B30-BE17-25549580002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007" y="3170506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" name="组合 8">
              <a:extLst>
                <a:ext uri="{FF2B5EF4-FFF2-40B4-BE49-F238E27FC236}">
                  <a16:creationId xmlns:a16="http://schemas.microsoft.com/office/drawing/2014/main" id="{288D5578-2B3F-4F8E-B53E-3E63FBA7C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27" name="New picture">
                <a:extLst>
                  <a:ext uri="{FF2B5EF4-FFF2-40B4-BE49-F238E27FC236}">
                    <a16:creationId xmlns:a16="http://schemas.microsoft.com/office/drawing/2014/main" id="{20CB115E-6754-4A04-ABDB-66D25CABA74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New shape">
                <a:extLst>
                  <a:ext uri="{FF2B5EF4-FFF2-40B4-BE49-F238E27FC236}">
                    <a16:creationId xmlns:a16="http://schemas.microsoft.com/office/drawing/2014/main" id="{7B59A602-9153-4E36-A973-F929DB714D30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grpSp>
          <p:nvGrpSpPr>
            <p:cNvPr id="99" name="组合 11">
              <a:extLst>
                <a:ext uri="{FF2B5EF4-FFF2-40B4-BE49-F238E27FC236}">
                  <a16:creationId xmlns:a16="http://schemas.microsoft.com/office/drawing/2014/main" id="{8DCA1353-5776-43CF-94B3-142747711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9861" y="3214575"/>
              <a:ext cx="257175" cy="352425"/>
              <a:chOff x="2479861" y="3214575"/>
              <a:chExt cx="257175" cy="352425"/>
            </a:xfrm>
          </p:grpSpPr>
          <p:pic>
            <p:nvPicPr>
              <p:cNvPr id="125" name="New picture">
                <a:extLst>
                  <a:ext uri="{FF2B5EF4-FFF2-40B4-BE49-F238E27FC236}">
                    <a16:creationId xmlns:a16="http://schemas.microsoft.com/office/drawing/2014/main" id="{B53A01B0-7EF4-4543-A31B-302C23F54A0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9861" y="3214575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New shape">
                <a:extLst>
                  <a:ext uri="{FF2B5EF4-FFF2-40B4-BE49-F238E27FC236}">
                    <a16:creationId xmlns:a16="http://schemas.microsoft.com/office/drawing/2014/main" id="{BAEF3C2F-2675-4315-AE20-3D87E552F7EB}"/>
                  </a:ext>
                </a:extLst>
              </p:cNvPr>
              <p:cNvSpPr/>
              <p:nvPr/>
            </p:nvSpPr>
            <p:spPr>
              <a:xfrm>
                <a:off x="2491214" y="3221227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</a:p>
            </p:txBody>
          </p:sp>
        </p:grpSp>
        <p:grpSp>
          <p:nvGrpSpPr>
            <p:cNvPr id="100" name="组合 14">
              <a:extLst>
                <a:ext uri="{FF2B5EF4-FFF2-40B4-BE49-F238E27FC236}">
                  <a16:creationId xmlns:a16="http://schemas.microsoft.com/office/drawing/2014/main" id="{FBD70A0B-A85B-4222-86FF-71F25E71E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229" y="3665627"/>
              <a:ext cx="257175" cy="352425"/>
              <a:chOff x="2534229" y="3665627"/>
              <a:chExt cx="257175" cy="352425"/>
            </a:xfrm>
          </p:grpSpPr>
          <p:pic>
            <p:nvPicPr>
              <p:cNvPr id="123" name="New picture">
                <a:extLst>
                  <a:ext uri="{FF2B5EF4-FFF2-40B4-BE49-F238E27FC236}">
                    <a16:creationId xmlns:a16="http://schemas.microsoft.com/office/drawing/2014/main" id="{96739904-7226-4388-80B2-84DC6DD5DA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4229" y="366562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New shape">
                <a:extLst>
                  <a:ext uri="{FF2B5EF4-FFF2-40B4-BE49-F238E27FC236}">
                    <a16:creationId xmlns:a16="http://schemas.microsoft.com/office/drawing/2014/main" id="{4AA2D37B-6398-4CAA-85D0-5106D668DA61}"/>
                  </a:ext>
                </a:extLst>
              </p:cNvPr>
              <p:cNvSpPr/>
              <p:nvPr/>
            </p:nvSpPr>
            <p:spPr>
              <a:xfrm>
                <a:off x="2545192" y="3672149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3</a:t>
                </a:r>
              </a:p>
            </p:txBody>
          </p:sp>
        </p:grpSp>
        <p:grpSp>
          <p:nvGrpSpPr>
            <p:cNvPr id="101" name="组合 17">
              <a:extLst>
                <a:ext uri="{FF2B5EF4-FFF2-40B4-BE49-F238E27FC236}">
                  <a16:creationId xmlns:a16="http://schemas.microsoft.com/office/drawing/2014/main" id="{66730469-B3FE-4116-AABB-8CAC2B888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788" y="2676604"/>
              <a:ext cx="257175" cy="352425"/>
              <a:chOff x="1924788" y="2676604"/>
              <a:chExt cx="257175" cy="352425"/>
            </a:xfrm>
          </p:grpSpPr>
          <p:pic>
            <p:nvPicPr>
              <p:cNvPr id="121" name="New picture">
                <a:extLst>
                  <a:ext uri="{FF2B5EF4-FFF2-40B4-BE49-F238E27FC236}">
                    <a16:creationId xmlns:a16="http://schemas.microsoft.com/office/drawing/2014/main" id="{FE69698B-BF5F-4E75-A794-A02E732B32B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788" y="2676604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New shape">
                <a:extLst>
                  <a:ext uri="{FF2B5EF4-FFF2-40B4-BE49-F238E27FC236}">
                    <a16:creationId xmlns:a16="http://schemas.microsoft.com/office/drawing/2014/main" id="{C24E0851-F377-46DF-BAEF-67139EBE7C27}"/>
                  </a:ext>
                </a:extLst>
              </p:cNvPr>
              <p:cNvSpPr/>
              <p:nvPr/>
            </p:nvSpPr>
            <p:spPr>
              <a:xfrm>
                <a:off x="1935566" y="268297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4</a:t>
                </a:r>
              </a:p>
            </p:txBody>
          </p:sp>
        </p:grpSp>
        <p:grpSp>
          <p:nvGrpSpPr>
            <p:cNvPr id="102" name="组合 20">
              <a:extLst>
                <a:ext uri="{FF2B5EF4-FFF2-40B4-BE49-F238E27FC236}">
                  <a16:creationId xmlns:a16="http://schemas.microsoft.com/office/drawing/2014/main" id="{A0596221-2DD4-4C86-BCA9-3263DE9C0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7"/>
              <a:ext cx="257175" cy="352425"/>
              <a:chOff x="2302022" y="3770257"/>
              <a:chExt cx="257175" cy="352425"/>
            </a:xfrm>
          </p:grpSpPr>
          <p:pic>
            <p:nvPicPr>
              <p:cNvPr id="119" name="New picture">
                <a:extLst>
                  <a:ext uri="{FF2B5EF4-FFF2-40B4-BE49-F238E27FC236}">
                    <a16:creationId xmlns:a16="http://schemas.microsoft.com/office/drawing/2014/main" id="{B6FBCA0A-F0F9-4F50-9D5C-548FD46BCA7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7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New shape">
                <a:extLst>
                  <a:ext uri="{FF2B5EF4-FFF2-40B4-BE49-F238E27FC236}">
                    <a16:creationId xmlns:a16="http://schemas.microsoft.com/office/drawing/2014/main" id="{2C92823C-15EE-4C81-B4FE-45AC1EFD0A23}"/>
                  </a:ext>
                </a:extLst>
              </p:cNvPr>
              <p:cNvSpPr/>
              <p:nvPr/>
            </p:nvSpPr>
            <p:spPr>
              <a:xfrm>
                <a:off x="2313407" y="3776940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5</a:t>
                </a:r>
              </a:p>
            </p:txBody>
          </p:sp>
        </p:grpSp>
        <p:sp>
          <p:nvSpPr>
            <p:cNvPr id="118" name="New shape">
              <a:extLst>
                <a:ext uri="{FF2B5EF4-FFF2-40B4-BE49-F238E27FC236}">
                  <a16:creationId xmlns:a16="http://schemas.microsoft.com/office/drawing/2014/main" id="{635182F9-ABF0-43DF-A4A1-9C4863EF8858}"/>
                </a:ext>
              </a:extLst>
            </p:cNvPr>
            <p:cNvSpPr/>
            <p:nvPr/>
          </p:nvSpPr>
          <p:spPr bwMode="auto">
            <a:xfrm>
              <a:off x="3030210" y="3578943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6" name="New shape">
              <a:extLst>
                <a:ext uri="{FF2B5EF4-FFF2-40B4-BE49-F238E27FC236}">
                  <a16:creationId xmlns:a16="http://schemas.microsoft.com/office/drawing/2014/main" id="{97CB0CA4-D318-4D8D-839C-265E1AB5AF1E}"/>
                </a:ext>
              </a:extLst>
            </p:cNvPr>
            <p:cNvSpPr/>
            <p:nvPr/>
          </p:nvSpPr>
          <p:spPr bwMode="auto">
            <a:xfrm>
              <a:off x="2314216" y="2226177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4" name="New shape">
              <a:extLst>
                <a:ext uri="{FF2B5EF4-FFF2-40B4-BE49-F238E27FC236}">
                  <a16:creationId xmlns:a16="http://schemas.microsoft.com/office/drawing/2014/main" id="{9D7FEB8C-6BAF-479C-A0F0-CC4489DBE81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12" name="New shape">
              <a:extLst>
                <a:ext uri="{FF2B5EF4-FFF2-40B4-BE49-F238E27FC236}">
                  <a16:creationId xmlns:a16="http://schemas.microsoft.com/office/drawing/2014/main" id="{9EAD6D24-125E-4ECB-A606-95FC9DA7821E}"/>
                </a:ext>
              </a:extLst>
            </p:cNvPr>
            <p:cNvSpPr/>
            <p:nvPr/>
          </p:nvSpPr>
          <p:spPr bwMode="auto">
            <a:xfrm>
              <a:off x="3320734" y="2656458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8" name="New shape">
              <a:extLst>
                <a:ext uri="{FF2B5EF4-FFF2-40B4-BE49-F238E27FC236}">
                  <a16:creationId xmlns:a16="http://schemas.microsoft.com/office/drawing/2014/main" id="{BDCC679B-3B7F-4E76-952C-557D6FE78576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6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0" y="44624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1.3  </a:t>
            </a:r>
            <a:r>
              <a:rPr lang="zh-CN" altLang="en-US" dirty="0">
                <a:latin typeface="Arial" panose="020B0604020202020204" pitchFamily="34" charset="0"/>
              </a:rPr>
              <a:t>周边配套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zh-CN" altLang="en-US" dirty="0">
                <a:latin typeface="Arial" panose="020B0604020202020204" pitchFamily="34" charset="0"/>
              </a:rPr>
              <a:t>政府机构</a:t>
            </a:r>
          </a:p>
          <a:p>
            <a:endParaRPr lang="zh-CN" altLang="en-US" dirty="0"/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976A7BE9-502A-4CAB-9F7B-2289EA7D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1" y="712006"/>
            <a:ext cx="5476875" cy="5238750"/>
          </a:xfrm>
          <a:prstGeom prst="rect">
            <a:avLst/>
          </a:prstGeom>
        </p:spPr>
      </p:pic>
      <p:grpSp>
        <p:nvGrpSpPr>
          <p:cNvPr id="131" name="组合 5">
            <a:extLst>
              <a:ext uri="{FF2B5EF4-FFF2-40B4-BE49-F238E27FC236}">
                <a16:creationId xmlns:a16="http://schemas.microsoft.com/office/drawing/2014/main" id="{2395D864-6DC6-48E2-AE21-B6F8F27A6C1F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1988840"/>
            <a:ext cx="2350589" cy="2018985"/>
            <a:chOff x="2302022" y="2226177"/>
            <a:chExt cx="2350688" cy="2019307"/>
          </a:xfrm>
        </p:grpSpPr>
        <p:pic>
          <p:nvPicPr>
            <p:cNvPr id="132" name="New picture">
              <a:extLst>
                <a:ext uri="{FF2B5EF4-FFF2-40B4-BE49-F238E27FC236}">
                  <a16:creationId xmlns:a16="http://schemas.microsoft.com/office/drawing/2014/main" id="{08EA522E-D309-4662-8058-EE83B65889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118" y="3912109"/>
              <a:ext cx="3333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" name="组合 8">
              <a:extLst>
                <a:ext uri="{FF2B5EF4-FFF2-40B4-BE49-F238E27FC236}">
                  <a16:creationId xmlns:a16="http://schemas.microsoft.com/office/drawing/2014/main" id="{8B972954-D2C3-4DFE-8585-7348F2D2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118" y="3884299"/>
              <a:ext cx="257175" cy="352425"/>
              <a:chOff x="3412118" y="3884299"/>
              <a:chExt cx="257175" cy="352425"/>
            </a:xfrm>
          </p:grpSpPr>
          <p:pic>
            <p:nvPicPr>
              <p:cNvPr id="162" name="New picture">
                <a:extLst>
                  <a:ext uri="{FF2B5EF4-FFF2-40B4-BE49-F238E27FC236}">
                    <a16:creationId xmlns:a16="http://schemas.microsoft.com/office/drawing/2014/main" id="{555EB1E3-BB5C-4252-A583-124468244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2118" y="3884299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" name="New shape">
                <a:extLst>
                  <a:ext uri="{FF2B5EF4-FFF2-40B4-BE49-F238E27FC236}">
                    <a16:creationId xmlns:a16="http://schemas.microsoft.com/office/drawing/2014/main" id="{4CFC7F46-B51A-4DA9-96E8-97EFBE2B1B64}"/>
                  </a:ext>
                </a:extLst>
              </p:cNvPr>
              <p:cNvSpPr/>
              <p:nvPr/>
            </p:nvSpPr>
            <p:spPr>
              <a:xfrm>
                <a:off x="3423115" y="3891258"/>
                <a:ext cx="234960" cy="2286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1</a:t>
                </a:r>
              </a:p>
            </p:txBody>
          </p:sp>
        </p:grpSp>
        <p:sp>
          <p:nvSpPr>
            <p:cNvPr id="161" name="New shape">
              <a:extLst>
                <a:ext uri="{FF2B5EF4-FFF2-40B4-BE49-F238E27FC236}">
                  <a16:creationId xmlns:a16="http://schemas.microsoft.com/office/drawing/2014/main" id="{958B324B-257D-4F9E-9860-B33A0F9D5212}"/>
                </a:ext>
              </a:extLst>
            </p:cNvPr>
            <p:cNvSpPr/>
            <p:nvPr/>
          </p:nvSpPr>
          <p:spPr bwMode="auto">
            <a:xfrm>
              <a:off x="2531714" y="3220111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pSp>
          <p:nvGrpSpPr>
            <p:cNvPr id="137" name="组合 20">
              <a:extLst>
                <a:ext uri="{FF2B5EF4-FFF2-40B4-BE49-F238E27FC236}">
                  <a16:creationId xmlns:a16="http://schemas.microsoft.com/office/drawing/2014/main" id="{2DA669D7-3AC6-45DA-B3D2-313F87CB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022" y="3770256"/>
              <a:ext cx="257175" cy="352425"/>
              <a:chOff x="2302022" y="3770256"/>
              <a:chExt cx="257175" cy="352425"/>
            </a:xfrm>
          </p:grpSpPr>
          <p:pic>
            <p:nvPicPr>
              <p:cNvPr id="154" name="New picture">
                <a:extLst>
                  <a:ext uri="{FF2B5EF4-FFF2-40B4-BE49-F238E27FC236}">
                    <a16:creationId xmlns:a16="http://schemas.microsoft.com/office/drawing/2014/main" id="{D48BE397-EF8E-4153-A751-C33A1EBBB9E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022" y="3770256"/>
                <a:ext cx="25717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New shape">
                <a:extLst>
                  <a:ext uri="{FF2B5EF4-FFF2-40B4-BE49-F238E27FC236}">
                    <a16:creationId xmlns:a16="http://schemas.microsoft.com/office/drawing/2014/main" id="{614776EA-03AB-4983-BDB9-D1E7B3F50E37}"/>
                  </a:ext>
                </a:extLst>
              </p:cNvPr>
              <p:cNvSpPr/>
              <p:nvPr/>
            </p:nvSpPr>
            <p:spPr>
              <a:xfrm>
                <a:off x="2323481" y="3775824"/>
                <a:ext cx="214812" cy="230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6200" tIns="38100" rIns="76200" bIns="38100" anchor="ctr">
                <a:spAutoFit/>
              </a:bodyPr>
              <a:lstStyle/>
              <a:p>
                <a:pPr algn="ctr" fontAlgn="auto"/>
                <a:r>
                  <a:rPr lang="en-US" altLang="zh-CN" sz="1000" noProof="1">
                    <a:solidFill>
                      <a:srgbClr val="FF0000"/>
                    </a:solidFill>
                    <a:latin typeface="华文楷体" panose="02010600040101010101" charset="-122"/>
                    <a:ea typeface="华文楷体" panose="02010600040101010101" charset="-122"/>
                  </a:rPr>
                  <a:t>2</a:t>
                </a:r>
                <a:endParaRPr sz="1000" noProof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</a:endParaRPr>
              </a:p>
            </p:txBody>
          </p:sp>
        </p:grpSp>
        <p:sp>
          <p:nvSpPr>
            <p:cNvPr id="151" name="New shape">
              <a:extLst>
                <a:ext uri="{FF2B5EF4-FFF2-40B4-BE49-F238E27FC236}">
                  <a16:creationId xmlns:a16="http://schemas.microsoft.com/office/drawing/2014/main" id="{2CDBD8B7-7AFA-4A31-9BED-3048BA8BF15C}"/>
                </a:ext>
              </a:extLst>
            </p:cNvPr>
            <p:cNvSpPr/>
            <p:nvPr/>
          </p:nvSpPr>
          <p:spPr bwMode="auto">
            <a:xfrm>
              <a:off x="2314217" y="2226177"/>
              <a:ext cx="153960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9" name="New shape">
              <a:extLst>
                <a:ext uri="{FF2B5EF4-FFF2-40B4-BE49-F238E27FC236}">
                  <a16:creationId xmlns:a16="http://schemas.microsoft.com/office/drawing/2014/main" id="{3B7E9153-AEA3-4566-B1D8-C18B7745CACA}"/>
                </a:ext>
              </a:extLst>
            </p:cNvPr>
            <p:cNvSpPr/>
            <p:nvPr/>
          </p:nvSpPr>
          <p:spPr bwMode="auto">
            <a:xfrm>
              <a:off x="3300096" y="3386824"/>
              <a:ext cx="153959" cy="230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algn="ctr" fontAlgn="auto"/>
              <a:endParaRPr sz="100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3" name="New shape">
              <a:extLst>
                <a:ext uri="{FF2B5EF4-FFF2-40B4-BE49-F238E27FC236}">
                  <a16:creationId xmlns:a16="http://schemas.microsoft.com/office/drawing/2014/main" id="{3509FB3D-EA86-4386-B095-3E67FEF5D2FE}"/>
                </a:ext>
              </a:extLst>
            </p:cNvPr>
            <p:cNvSpPr/>
            <p:nvPr/>
          </p:nvSpPr>
          <p:spPr>
            <a:xfrm>
              <a:off x="4277591" y="2983706"/>
              <a:ext cx="375119" cy="23086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6200" tIns="38100" rIns="76200" bIns="38100" anchor="ctr">
              <a:spAutoFit/>
            </a:bodyPr>
            <a:lstStyle/>
            <a:p>
              <a:pPr fontAlgn="auto"/>
              <a:r>
                <a:rPr lang="en-US" altLang="zh-CN"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3</a:t>
              </a:r>
              <a:r>
                <a:rPr sz="1000" noProof="1">
                  <a:solidFill>
                    <a:prstClr val="black"/>
                  </a:solidFill>
                  <a:latin typeface="华文楷体" panose="02010600040101010101" charset="-122"/>
                  <a:ea typeface="华文楷体" panose="02010600040101010101" charset="-122"/>
                </a:rPr>
                <a:t>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17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BBD79723-9994-4EA9-A449-6D866F4DFBA3}"/>
              </a:ext>
            </a:extLst>
          </p:cNvPr>
          <p:cNvSpPr txBox="1"/>
          <p:nvPr/>
        </p:nvSpPr>
        <p:spPr>
          <a:xfrm>
            <a:off x="428625" y="2435225"/>
            <a:ext cx="828675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latin typeface="华文细黑" panose="02010600040101010101" pitchFamily="2" charset="-122"/>
              </a:rPr>
              <a:t>THANKS</a:t>
            </a:r>
            <a:br>
              <a:rPr lang="en-US" altLang="zh-CN" sz="4800" b="1" dirty="0">
                <a:latin typeface="华文细黑" panose="02010600040101010101" pitchFamily="2" charset="-122"/>
              </a:rPr>
            </a:br>
            <a:endParaRPr lang="en-US" altLang="zh-CN" sz="4800" b="1" dirty="0">
              <a:latin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9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4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"/>
          <p:cNvSpPr/>
          <p:nvPr/>
        </p:nvSpPr>
        <p:spPr>
          <a:xfrm>
            <a:off x="441325" y="3446463"/>
            <a:ext cx="3087688" cy="346075"/>
          </a:xfrm>
          <a:prstGeom prst="rect">
            <a:avLst/>
          </a:prstGeom>
          <a:solidFill>
            <a:srgbClr val="BE0648"/>
          </a:solidFill>
          <a:ln w="9525">
            <a:noFill/>
          </a:ln>
        </p:spPr>
        <p:txBody>
          <a:bodyPr wrap="none" lIns="28317" tIns="14158" rIns="28317" bIns="14158" anchor="ctr"/>
          <a:lstStyle/>
          <a:p>
            <a:pPr algn="ctr"/>
            <a:endParaRPr lang="zh-CN" altLang="zh-CN" b="1" dirty="0">
              <a:solidFill>
                <a:srgbClr val="BE06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 Box 17"/>
          <p:cNvSpPr txBox="1"/>
          <p:nvPr/>
        </p:nvSpPr>
        <p:spPr>
          <a:xfrm>
            <a:off x="-147637" y="3316288"/>
            <a:ext cx="3175000" cy="642937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40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Part</a:t>
            </a:r>
            <a:r>
              <a:rPr lang="en-US" altLang="zh-CN" sz="37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Swis721 BlkCn BT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100" b="1" dirty="0">
                <a:solidFill>
                  <a:srgbClr val="FFFFFF"/>
                </a:solidFill>
                <a:latin typeface="4YEOSPORT"/>
                <a:ea typeface="黑体" panose="02010609060101010101" pitchFamily="49" charset="-122"/>
              </a:rPr>
              <a:t> </a:t>
            </a:r>
            <a:r>
              <a:rPr lang="en-US" altLang="zh-CN" sz="2700" b="1" dirty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4" name="Rectangle 19"/>
          <p:cNvSpPr/>
          <p:nvPr/>
        </p:nvSpPr>
        <p:spPr>
          <a:xfrm>
            <a:off x="3549650" y="3516313"/>
            <a:ext cx="5165725" cy="458470"/>
          </a:xfrm>
          <a:prstGeom prst="rect">
            <a:avLst/>
          </a:prstGeom>
          <a:noFill/>
          <a:ln w="9525">
            <a:noFill/>
          </a:ln>
        </p:spPr>
        <p:txBody>
          <a:bodyPr lIns="28317" tIns="14158" rIns="28317" bIns="14158">
            <a:spAutoFit/>
          </a:bodyPr>
          <a:lstStyle/>
          <a:p>
            <a:r>
              <a:rPr lang="zh-CN" altLang="en-US" sz="2800" b="1" dirty="0">
                <a:solidFill>
                  <a:srgbClr val="BE06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城市分析</a:t>
            </a:r>
          </a:p>
        </p:txBody>
      </p:sp>
      <p:sp>
        <p:nvSpPr>
          <p:cNvPr id="5125" name="Line 21"/>
          <p:cNvSpPr/>
          <p:nvPr/>
        </p:nvSpPr>
        <p:spPr>
          <a:xfrm>
            <a:off x="3224213" y="3400425"/>
            <a:ext cx="0" cy="439738"/>
          </a:xfrm>
          <a:prstGeom prst="line">
            <a:avLst/>
          </a:prstGeom>
          <a:ln w="1905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6" name="Line 31"/>
          <p:cNvSpPr/>
          <p:nvPr/>
        </p:nvSpPr>
        <p:spPr>
          <a:xfrm>
            <a:off x="3529013" y="3470275"/>
            <a:ext cx="5173662" cy="0"/>
          </a:xfrm>
          <a:prstGeom prst="line">
            <a:avLst/>
          </a:prstGeom>
          <a:ln w="12700" cap="flat" cmpd="sng">
            <a:solidFill>
              <a:srgbClr val="BE0648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127" name="Text Box 4"/>
          <p:cNvSpPr txBox="1"/>
          <p:nvPr/>
        </p:nvSpPr>
        <p:spPr>
          <a:xfrm>
            <a:off x="441325" y="1462405"/>
            <a:ext cx="28194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5000" b="1" dirty="0">
                <a:solidFill>
                  <a:srgbClr val="BE0648"/>
                </a:solidFill>
                <a:latin typeface="Arial Black" panose="020B0A04020102020204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地区生产总值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{year}年，{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city_name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亿元，增速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year_gdp_speed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</a:t>
            </a:r>
            <a:r>
              <a:rPr lang="zh-CN" altLang="en-US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</a:t>
            </a:r>
            <a:r>
              <a:rPr lang="zh-CN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gdp</a:t>
            </a:r>
            <a:r>
              <a:rPr lang="en-US" altLang="zh-CN" dirty="0" smtClean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元，增速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{</a:t>
            </a:r>
            <a:r>
              <a:rPr lang="zh-CN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per_person_gdp_speed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}%。</a:t>
            </a:r>
            <a:endParaRPr lang="zh-CN" altLang="en-US" dirty="0">
              <a:solidFill>
                <a:srgbClr val="000000"/>
              </a:solidFill>
              <a:ea typeface="Arial" panose="020B0604020202020204" pitchFamily="34" charset="-122"/>
              <a:cs typeface="Arial" panose="020B0604020202020204" pitchFamily="34" charset="-12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6165B3-700D-49CA-B590-E54A85C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64" y="1154210"/>
            <a:ext cx="3495675" cy="36004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54571EB-9BD0-44AF-A439-9A820CE57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9708"/>
              </p:ext>
            </p:extLst>
          </p:nvPr>
        </p:nvGraphicFramePr>
        <p:xfrm>
          <a:off x="396553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02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地区生产总值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{area_14}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{area_15}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{area_16}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{area_17}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{area_18}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{area_14s}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{area_15s}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{area_16s}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{area_17s}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{area_18s}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59ACF9-04EF-4161-BDCC-14D68A46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8035"/>
              </p:ext>
            </p:extLst>
          </p:nvPr>
        </p:nvGraphicFramePr>
        <p:xfrm>
          <a:off x="4760189" y="4869160"/>
          <a:ext cx="395942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54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535199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602100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615370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人均生产总值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{per_14}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{per_15}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{per_16}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{per_17}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{per_18}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增长速度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(%)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{per_14s}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{per_15s}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{per_16s}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{per_17s}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+mn-lt"/>
                          <a:ea typeface="微软雅黑" panose="020B0503020204020204" pitchFamily="34" charset="-122"/>
                        </a:rPr>
                        <a:t>{per_18s}</a:t>
                      </a:r>
                      <a:endParaRPr lang="zh-CN" altLang="en-US" sz="1200" dirty="0" smtClean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C4C1A4A-03A2-4733-85F1-D27E5B15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8" y="1154210"/>
            <a:ext cx="34956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产业结构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全市第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产业生产总值为14237.94亿元，占全市生产总值58.8%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Arial" panose="020B0604020202020204" pitchFamily="34" charset="-122"/>
                <a:cs typeface="Arial" panose="020B0604020202020204" pitchFamily="34" charset="-120"/>
              </a:rPr>
              <a:t>第三产业生产总值为14237.94亿元，占全市生产总值58.8%。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  <a:p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2642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第一产业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第二产业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第三产业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人口走势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 2018年，深圳市常住人口为1302.66万人，户籍人口为422.61万人。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人口密度为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1653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平方千米。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81908"/>
              </p:ext>
            </p:extLst>
          </p:nvPr>
        </p:nvGraphicFramePr>
        <p:xfrm>
          <a:off x="755575" y="4609936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常住人口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户籍人口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人口密度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/km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²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6ECF9A17-78EE-4C33-82FF-17D74826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525"/>
            <a:ext cx="5781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1666C42-C64B-493F-9B0C-DBBE648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8720"/>
            <a:ext cx="4705350" cy="371475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居民收支情况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全市城镇人均可支配收入为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人均消费支出为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元，人均消费支出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人均可支配收入约为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08FA9228-C075-493D-8BB1-0D64D8E0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54789"/>
              </p:ext>
            </p:extLst>
          </p:nvPr>
        </p:nvGraphicFramePr>
        <p:xfrm>
          <a:off x="755575" y="4941168"/>
          <a:ext cx="76328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人均可支配收入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人均消费性支出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固定资产投资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全市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固定资产投资额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；其房地产开发投资额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为--元，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占全市固定资产投资的比例</a:t>
            </a:r>
            <a:r>
              <a:rPr lang="en-US" altLang="zh-CN" dirty="0" err="1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约为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--%。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5E44B-4FB0-4D29-A7CB-306F1257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341438"/>
            <a:ext cx="4524375" cy="30003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200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固定资产投资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房地产开发投资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房投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固投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1098" y="69848"/>
            <a:ext cx="6929460" cy="42862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1.1  </a:t>
            </a:r>
            <a:r>
              <a:rPr lang="zh-CN" altLang="en-US" dirty="0">
                <a:latin typeface="Arial" panose="020B0604020202020204" pitchFamily="34" charset="0"/>
              </a:rPr>
              <a:t>城市分析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</a:rPr>
              <a:t>土地市场</a:t>
            </a:r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71550" y="1341438"/>
            <a:ext cx="184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39750" y="249237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011863" y="3284538"/>
            <a:ext cx="73025" cy="7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6152A91-C5C3-4650-B3A2-A38ED1E088C5}"/>
              </a:ext>
            </a:extLst>
          </p:cNvPr>
          <p:cNvSpPr/>
          <p:nvPr/>
        </p:nvSpPr>
        <p:spPr>
          <a:xfrm>
            <a:off x="396553" y="575731"/>
            <a:ext cx="849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2018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年全市土地供应面积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；土地成交面积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xxx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万平方米，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较上年同比为减少100%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。平均成交楼面价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57623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元</a:t>
            </a:r>
            <a:r>
              <a:rPr lang="en-US" altLang="zh-CN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/</a:t>
            </a:r>
            <a:r>
              <a:rPr lang="zh-CN" altLang="en-US" dirty="0">
                <a:solidFill>
                  <a:srgbClr val="000000"/>
                </a:solidFill>
                <a:ea typeface="Arial" panose="020B0604020202020204" pitchFamily="34" charset="-122"/>
                <a:cs typeface="Arial" panose="020B0604020202020204" pitchFamily="34" charset="-120"/>
              </a:rPr>
              <a:t>平方米。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B8A4D0-D8E3-49EE-BD2F-C324582B7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31039"/>
              </p:ext>
            </p:extLst>
          </p:nvPr>
        </p:nvGraphicFramePr>
        <p:xfrm>
          <a:off x="755575" y="4584300"/>
          <a:ext cx="7632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56">
                  <a:extLst>
                    <a:ext uri="{9D8B030D-6E8A-4147-A177-3AD203B41FA5}">
                      <a16:colId xmlns:a16="http://schemas.microsoft.com/office/drawing/2014/main" val="3109247"/>
                    </a:ext>
                  </a:extLst>
                </a:gridCol>
                <a:gridCol w="931326">
                  <a:extLst>
                    <a:ext uri="{9D8B030D-6E8A-4147-A177-3AD203B41FA5}">
                      <a16:colId xmlns:a16="http://schemas.microsoft.com/office/drawing/2014/main" val="407868153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915844198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2791978805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741427492"/>
                    </a:ext>
                  </a:extLst>
                </a:gridCol>
                <a:gridCol w="1272142">
                  <a:extLst>
                    <a:ext uri="{9D8B030D-6E8A-4147-A177-3AD203B41FA5}">
                      <a16:colId xmlns:a16="http://schemas.microsoft.com/office/drawing/2014/main" val="47653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2015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2016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7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供应面积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6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成交面积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万平方米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6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成交楼面价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+mn-lt"/>
                          <a:ea typeface="微软雅黑" panose="020B0503020204020204" pitchFamily="34" charset="-122"/>
                        </a:rPr>
                        <a:t>元</a:t>
                      </a:r>
                      <a:r>
                        <a:rPr lang="en-US" altLang="zh-CN" sz="1200" dirty="0">
                          <a:latin typeface="+mn-lt"/>
                          <a:ea typeface="微软雅黑" panose="020B0503020204020204" pitchFamily="34" charset="-122"/>
                        </a:rPr>
                        <a:t>/m²)</a:t>
                      </a:r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91874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B9D5BDB-9999-4138-B22A-19C81BD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58" y="1052736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0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806</Words>
  <Application>Microsoft Office PowerPoint</Application>
  <PresentationFormat>全屏显示(4:3)</PresentationFormat>
  <Paragraphs>268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4YEOSPORT</vt:lpstr>
      <vt:lpstr>Swis721 BlkCn BT</vt:lpstr>
      <vt:lpstr>黑体</vt:lpstr>
      <vt:lpstr>华文楷体</vt:lpstr>
      <vt:lpstr>华文细黑</vt:lpstr>
      <vt:lpstr>楷体</vt:lpstr>
      <vt:lpstr>宋体</vt:lpstr>
      <vt:lpstr>微软雅黑</vt:lpstr>
      <vt:lpstr>Arial</vt:lpstr>
      <vt:lpstr>Arial Black</vt:lpstr>
      <vt:lpstr>Calibri</vt:lpstr>
      <vt:lpstr>Impact</vt:lpstr>
      <vt:lpstr>Verdana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xtzj</cp:lastModifiedBy>
  <cp:revision>1180</cp:revision>
  <dcterms:created xsi:type="dcterms:W3CDTF">2015-01-22T04:15:00Z</dcterms:created>
  <dcterms:modified xsi:type="dcterms:W3CDTF">2019-10-12T08:24:13Z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