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6" autoAdjust="0"/>
    <p:restoredTop sz="94660"/>
  </p:normalViewPr>
  <p:slideViewPr>
    <p:cSldViewPr snapToGrid="0">
      <p:cViewPr>
        <p:scale>
          <a:sx n="75" d="100"/>
          <a:sy n="75" d="100"/>
        </p:scale>
        <p:origin x="143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4C823F4-1268-7EDD-4BC8-C9C466F99514}"/>
              </a:ext>
            </a:extLst>
          </p:cNvPr>
          <p:cNvSpPr txBox="1"/>
          <p:nvPr/>
        </p:nvSpPr>
        <p:spPr>
          <a:xfrm>
            <a:off x="568569" y="30184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选题的初衷（为什么要选这个问题？）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E65042-27FA-CF6C-CDCB-AF4A250CE461}"/>
              </a:ext>
            </a:extLst>
          </p:cNvPr>
          <p:cNvSpPr txBox="1"/>
          <p:nvPr/>
        </p:nvSpPr>
        <p:spPr>
          <a:xfrm>
            <a:off x="4334374" y="1540743"/>
            <a:ext cx="7685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深入了解大气污染的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时空特征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，并提供准确的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大气质量预测</a:t>
            </a:r>
            <a:endParaRPr lang="zh-CN" altLang="en-US" sz="14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EC69F6-0F8B-6BF5-F4F4-D785D4CD6A14}"/>
              </a:ext>
            </a:extLst>
          </p:cNvPr>
          <p:cNvSpPr txBox="1"/>
          <p:nvPr/>
        </p:nvSpPr>
        <p:spPr>
          <a:xfrm>
            <a:off x="676775" y="925911"/>
            <a:ext cx="7131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气象因素、工业排放和交通状况等因素对大气质量具有显著影响</a:t>
            </a:r>
            <a:endParaRPr lang="zh-CN" altLang="en-US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1BA82D-119E-0454-F03A-2A5619C24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47" y="2155575"/>
            <a:ext cx="9780906" cy="44005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箭头: 上 7">
            <a:extLst>
              <a:ext uri="{FF2B5EF4-FFF2-40B4-BE49-F238E27FC236}">
                <a16:creationId xmlns:a16="http://schemas.microsoft.com/office/drawing/2014/main" id="{B39A9128-6AE6-E4DD-FB10-A3EAE8A2FF2E}"/>
              </a:ext>
            </a:extLst>
          </p:cNvPr>
          <p:cNvSpPr/>
          <p:nvPr/>
        </p:nvSpPr>
        <p:spPr>
          <a:xfrm rot="5400000">
            <a:off x="3665503" y="1325312"/>
            <a:ext cx="369332" cy="80019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9A28A86-EBBA-5044-84B7-D15D8E2B44F1}"/>
              </a:ext>
            </a:extLst>
          </p:cNvPr>
          <p:cNvSpPr txBox="1"/>
          <p:nvPr/>
        </p:nvSpPr>
        <p:spPr>
          <a:xfrm>
            <a:off x="466345" y="349834"/>
            <a:ext cx="10822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简介所使用的模型（为什么使用该模型？该模型的优势是什么？）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60077E-82BF-4B22-4546-F35FEDFC5D92}"/>
              </a:ext>
            </a:extLst>
          </p:cNvPr>
          <p:cNvSpPr txBox="1"/>
          <p:nvPr/>
        </p:nvSpPr>
        <p:spPr>
          <a:xfrm>
            <a:off x="1712299" y="3667621"/>
            <a:ext cx="1607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随机森林</a:t>
            </a:r>
            <a:endParaRPr lang="zh-CN" altLang="en-US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8D131B-AA61-7F48-B268-118A8E2376C1}"/>
              </a:ext>
            </a:extLst>
          </p:cNvPr>
          <p:cNvSpPr txBox="1"/>
          <p:nvPr/>
        </p:nvSpPr>
        <p:spPr>
          <a:xfrm>
            <a:off x="586992" y="1106942"/>
            <a:ext cx="1912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灰色关联度</a:t>
            </a:r>
            <a:endParaRPr lang="zh-CN" altLang="en-US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9EA7E5-02AE-2F86-1A3A-BC47CDB4BAA9}"/>
              </a:ext>
            </a:extLst>
          </p:cNvPr>
          <p:cNvSpPr txBox="1"/>
          <p:nvPr/>
        </p:nvSpPr>
        <p:spPr>
          <a:xfrm>
            <a:off x="452878" y="1807260"/>
            <a:ext cx="2404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逐步回归分析</a:t>
            </a:r>
            <a:endParaRPr lang="zh-CN" altLang="en-US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3D0C11-DEC7-2D59-2298-0C42514EBFCD}"/>
              </a:ext>
            </a:extLst>
          </p:cNvPr>
          <p:cNvSpPr txBox="1"/>
          <p:nvPr/>
        </p:nvSpPr>
        <p:spPr>
          <a:xfrm>
            <a:off x="3228590" y="1106942"/>
            <a:ext cx="2056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相关性分析</a:t>
            </a:r>
            <a:endParaRPr lang="zh-CN" altLang="en-US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202F25-77FD-3E11-11B2-945C6940A219}"/>
              </a:ext>
            </a:extLst>
          </p:cNvPr>
          <p:cNvSpPr txBox="1"/>
          <p:nvPr/>
        </p:nvSpPr>
        <p:spPr>
          <a:xfrm>
            <a:off x="5768255" y="1106942"/>
            <a:ext cx="2674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去除不相关的量</a:t>
            </a:r>
            <a:endParaRPr lang="zh-CN" altLang="en-US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0F453E-A5C8-4F75-5C4B-5AEF83C783D5}"/>
              </a:ext>
            </a:extLst>
          </p:cNvPr>
          <p:cNvSpPr txBox="1"/>
          <p:nvPr/>
        </p:nvSpPr>
        <p:spPr>
          <a:xfrm>
            <a:off x="3228590" y="1792741"/>
            <a:ext cx="2056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判断共线性</a:t>
            </a:r>
            <a:endParaRPr lang="zh-CN" altLang="en-US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6F0023-CA00-4156-99B9-FDA0DA070732}"/>
              </a:ext>
            </a:extLst>
          </p:cNvPr>
          <p:cNvSpPr txBox="1"/>
          <p:nvPr/>
        </p:nvSpPr>
        <p:spPr>
          <a:xfrm>
            <a:off x="5768255" y="1807260"/>
            <a:ext cx="2674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去除共线性的量</a:t>
            </a:r>
            <a:endParaRPr lang="zh-CN" altLang="en-US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E10DC5-77D1-5637-495F-C63D2DB494D2}"/>
              </a:ext>
            </a:extLst>
          </p:cNvPr>
          <p:cNvSpPr txBox="1"/>
          <p:nvPr/>
        </p:nvSpPr>
        <p:spPr>
          <a:xfrm>
            <a:off x="373889" y="2646555"/>
            <a:ext cx="1607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拟合模型：</a:t>
            </a:r>
            <a:endParaRPr lang="zh-CN" altLang="en-US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103512-EC87-2F47-5678-02842D162011}"/>
              </a:ext>
            </a:extLst>
          </p:cNvPr>
          <p:cNvSpPr txBox="1"/>
          <p:nvPr/>
        </p:nvSpPr>
        <p:spPr>
          <a:xfrm>
            <a:off x="1712299" y="3108220"/>
            <a:ext cx="2724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多元有序逻辑回归</a:t>
            </a:r>
            <a:endParaRPr lang="zh-CN" altLang="en-US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491F58-8D13-CF63-8DA6-3D89EB78AFB6}"/>
              </a:ext>
            </a:extLst>
          </p:cNvPr>
          <p:cNvSpPr txBox="1"/>
          <p:nvPr/>
        </p:nvSpPr>
        <p:spPr>
          <a:xfrm>
            <a:off x="1347895" y="4349785"/>
            <a:ext cx="17268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0130" indent="-683895" algn="just" fontAlgn="ctr">
              <a:lnSpc>
                <a:spcPts val="2400"/>
              </a:lnSpc>
            </a:pPr>
            <a:r>
              <a:rPr lang="en-US" altLang="zh-CN" sz="24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XGBoost</a:t>
            </a:r>
            <a:endParaRPr lang="zh-CN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F913AF-2289-0355-45A1-9E68337C1BE6}"/>
              </a:ext>
            </a:extLst>
          </p:cNvPr>
          <p:cNvSpPr txBox="1"/>
          <p:nvPr/>
        </p:nvSpPr>
        <p:spPr>
          <a:xfrm>
            <a:off x="1738376" y="4892800"/>
            <a:ext cx="1439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LightGBM</a:t>
            </a:r>
            <a:endParaRPr lang="zh-CN" altLang="en-US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97DEB6-D8B4-D84B-4744-B280A3383B59}"/>
              </a:ext>
            </a:extLst>
          </p:cNvPr>
          <p:cNvSpPr txBox="1"/>
          <p:nvPr/>
        </p:nvSpPr>
        <p:spPr>
          <a:xfrm>
            <a:off x="1738376" y="5481982"/>
            <a:ext cx="1016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LSTM</a:t>
            </a:r>
            <a:endParaRPr lang="zh-CN" altLang="en-US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8A4A99-9005-28F3-BBC1-3579B4997DF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499780" y="1337775"/>
            <a:ext cx="728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ED48223-FA91-CA4D-4AAD-1821ACDEC0B3}"/>
              </a:ext>
            </a:extLst>
          </p:cNvPr>
          <p:cNvCxnSpPr>
            <a:cxnSpLocks/>
          </p:cNvCxnSpPr>
          <p:nvPr/>
        </p:nvCxnSpPr>
        <p:spPr>
          <a:xfrm>
            <a:off x="3550323" y="2163844"/>
            <a:ext cx="728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AEC9390-ACF2-560B-4BA4-51828060C48B}"/>
              </a:ext>
            </a:extLst>
          </p:cNvPr>
          <p:cNvCxnSpPr>
            <a:cxnSpLocks/>
          </p:cNvCxnSpPr>
          <p:nvPr/>
        </p:nvCxnSpPr>
        <p:spPr>
          <a:xfrm>
            <a:off x="4920908" y="1337773"/>
            <a:ext cx="728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26AC1FF-D5F2-2FB1-10D1-F2ED99BEFB9F}"/>
              </a:ext>
            </a:extLst>
          </p:cNvPr>
          <p:cNvCxnSpPr>
            <a:cxnSpLocks/>
          </p:cNvCxnSpPr>
          <p:nvPr/>
        </p:nvCxnSpPr>
        <p:spPr>
          <a:xfrm>
            <a:off x="4905752" y="1780871"/>
            <a:ext cx="728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" descr="descript">
            <a:extLst>
              <a:ext uri="{FF2B5EF4-FFF2-40B4-BE49-F238E27FC236}">
                <a16:creationId xmlns:a16="http://schemas.microsoft.com/office/drawing/2014/main" id="{657E0E99-2CA0-B647-92E9-829D6BC9E332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5071194" y="2468141"/>
            <a:ext cx="2019300" cy="1423670"/>
          </a:xfrm>
          <a:prstGeom prst="rect">
            <a:avLst/>
          </a:prstGeom>
          <a:ln/>
        </p:spPr>
      </p:pic>
      <p:pic>
        <p:nvPicPr>
          <p:cNvPr id="26" name="picture" descr="descript">
            <a:extLst>
              <a:ext uri="{FF2B5EF4-FFF2-40B4-BE49-F238E27FC236}">
                <a16:creationId xmlns:a16="http://schemas.microsoft.com/office/drawing/2014/main" id="{B7A6BD3A-2014-D6DD-ED2D-4BA36ABF5923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7250196" y="2468141"/>
            <a:ext cx="1979295" cy="1379855"/>
          </a:xfrm>
          <a:prstGeom prst="rect">
            <a:avLst/>
          </a:prstGeom>
          <a:ln/>
        </p:spPr>
      </p:pic>
      <p:pic>
        <p:nvPicPr>
          <p:cNvPr id="27" name="picture" descr="descript">
            <a:extLst>
              <a:ext uri="{FF2B5EF4-FFF2-40B4-BE49-F238E27FC236}">
                <a16:creationId xmlns:a16="http://schemas.microsoft.com/office/drawing/2014/main" id="{E8A79649-46CD-85C4-7E32-45D019BFEFA7}"/>
              </a:ext>
            </a:extLst>
          </p:cNvPr>
          <p:cNvPicPr/>
          <p:nvPr/>
        </p:nvPicPr>
        <p:blipFill rotWithShape="1">
          <a:blip r:embed="rId4"/>
          <a:srcRect/>
          <a:stretch/>
        </p:blipFill>
        <p:spPr>
          <a:xfrm>
            <a:off x="9262487" y="2463844"/>
            <a:ext cx="2011680" cy="1364615"/>
          </a:xfrm>
          <a:prstGeom prst="rect">
            <a:avLst/>
          </a:prstGeom>
          <a:ln/>
        </p:spPr>
      </p:pic>
      <p:pic>
        <p:nvPicPr>
          <p:cNvPr id="28" name="picture" descr="descript">
            <a:extLst>
              <a:ext uri="{FF2B5EF4-FFF2-40B4-BE49-F238E27FC236}">
                <a16:creationId xmlns:a16="http://schemas.microsoft.com/office/drawing/2014/main" id="{FF076E1A-FACE-0453-81FB-6CFE0BBEBD8B}"/>
              </a:ext>
            </a:extLst>
          </p:cNvPr>
          <p:cNvPicPr/>
          <p:nvPr/>
        </p:nvPicPr>
        <p:blipFill rotWithShape="1">
          <a:blip r:embed="rId5"/>
          <a:srcRect/>
          <a:stretch/>
        </p:blipFill>
        <p:spPr>
          <a:xfrm>
            <a:off x="8641930" y="1058601"/>
            <a:ext cx="2100580" cy="1102826"/>
          </a:xfrm>
          <a:prstGeom prst="rect">
            <a:avLst/>
          </a:prstGeom>
          <a:ln/>
        </p:spPr>
      </p:pic>
      <p:pic>
        <p:nvPicPr>
          <p:cNvPr id="29" name="picture" descr="descript">
            <a:extLst>
              <a:ext uri="{FF2B5EF4-FFF2-40B4-BE49-F238E27FC236}">
                <a16:creationId xmlns:a16="http://schemas.microsoft.com/office/drawing/2014/main" id="{1C55AE68-71DA-2844-6791-7AEA0DC38AE7}"/>
              </a:ext>
            </a:extLst>
          </p:cNvPr>
          <p:cNvPicPr/>
          <p:nvPr/>
        </p:nvPicPr>
        <p:blipFill rotWithShape="1">
          <a:blip r:embed="rId6"/>
          <a:srcRect/>
          <a:stretch/>
        </p:blipFill>
        <p:spPr>
          <a:xfrm>
            <a:off x="3729951" y="3958756"/>
            <a:ext cx="2351602" cy="1263712"/>
          </a:xfrm>
          <a:prstGeom prst="rect">
            <a:avLst/>
          </a:prstGeom>
          <a:ln/>
        </p:spPr>
      </p:pic>
      <p:pic>
        <p:nvPicPr>
          <p:cNvPr id="30" name="picture" descr="descript">
            <a:extLst>
              <a:ext uri="{FF2B5EF4-FFF2-40B4-BE49-F238E27FC236}">
                <a16:creationId xmlns:a16="http://schemas.microsoft.com/office/drawing/2014/main" id="{67D890B2-C2DC-F412-92F0-9945E0813F59}"/>
              </a:ext>
            </a:extLst>
          </p:cNvPr>
          <p:cNvPicPr/>
          <p:nvPr/>
        </p:nvPicPr>
        <p:blipFill rotWithShape="1">
          <a:blip r:embed="rId7"/>
          <a:srcRect/>
          <a:stretch/>
        </p:blipFill>
        <p:spPr>
          <a:xfrm>
            <a:off x="3907268" y="5354465"/>
            <a:ext cx="1913467" cy="1141042"/>
          </a:xfrm>
          <a:prstGeom prst="rect">
            <a:avLst/>
          </a:prstGeom>
          <a:ln/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B7921B9-191E-4332-A216-119A1A85A441}"/>
              </a:ext>
            </a:extLst>
          </p:cNvPr>
          <p:cNvSpPr txBox="1"/>
          <p:nvPr/>
        </p:nvSpPr>
        <p:spPr>
          <a:xfrm>
            <a:off x="758900" y="6037410"/>
            <a:ext cx="1607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空间：</a:t>
            </a:r>
            <a:endParaRPr lang="zh-CN" altLang="en-US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437A8F6-E2EB-0F49-9718-E560E6AE49C4}"/>
              </a:ext>
            </a:extLst>
          </p:cNvPr>
          <p:cNvSpPr txBox="1"/>
          <p:nvPr/>
        </p:nvSpPr>
        <p:spPr>
          <a:xfrm>
            <a:off x="1738375" y="6044647"/>
            <a:ext cx="2378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空间插值算法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4612936-0D78-F9BD-6814-B376008E44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536" y="4012146"/>
            <a:ext cx="5735822" cy="2607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8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EC51B1-1F1F-6481-8E75-339511A46175}"/>
              </a:ext>
            </a:extLst>
          </p:cNvPr>
          <p:cNvSpPr txBox="1"/>
          <p:nvPr/>
        </p:nvSpPr>
        <p:spPr>
          <a:xfrm>
            <a:off x="329230" y="279099"/>
            <a:ext cx="9318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结果分析（所得到的结果是否满足预期或是否贴合实际）</a:t>
            </a:r>
          </a:p>
        </p:txBody>
      </p:sp>
      <p:pic>
        <p:nvPicPr>
          <p:cNvPr id="2" name="picture" descr="descript">
            <a:extLst>
              <a:ext uri="{FF2B5EF4-FFF2-40B4-BE49-F238E27FC236}">
                <a16:creationId xmlns:a16="http://schemas.microsoft.com/office/drawing/2014/main" id="{01B69AE1-B2D0-DE9B-76B6-E6CBA039D471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389466" y="802319"/>
            <a:ext cx="6764867" cy="3344227"/>
          </a:xfrm>
          <a:prstGeom prst="rect">
            <a:avLst/>
          </a:prstGeom>
          <a:ln/>
        </p:spPr>
      </p:pic>
      <p:pic>
        <p:nvPicPr>
          <p:cNvPr id="3" name="picture" descr="descript">
            <a:extLst>
              <a:ext uri="{FF2B5EF4-FFF2-40B4-BE49-F238E27FC236}">
                <a16:creationId xmlns:a16="http://schemas.microsoft.com/office/drawing/2014/main" id="{8DDCB39F-0BEF-59AF-BA3E-A37FA33B81AA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472017" y="4146546"/>
            <a:ext cx="3371850" cy="2398818"/>
          </a:xfrm>
          <a:prstGeom prst="rect">
            <a:avLst/>
          </a:prstGeom>
          <a:ln/>
        </p:spPr>
      </p:pic>
      <p:pic>
        <p:nvPicPr>
          <p:cNvPr id="4" name="picture" descr="descript">
            <a:extLst>
              <a:ext uri="{FF2B5EF4-FFF2-40B4-BE49-F238E27FC236}">
                <a16:creationId xmlns:a16="http://schemas.microsoft.com/office/drawing/2014/main" id="{983A23FA-A30D-4F28-B2E7-D46506BAE345}"/>
              </a:ext>
            </a:extLst>
          </p:cNvPr>
          <p:cNvPicPr/>
          <p:nvPr/>
        </p:nvPicPr>
        <p:blipFill rotWithShape="1">
          <a:blip r:embed="rId4"/>
          <a:srcRect/>
          <a:stretch/>
        </p:blipFill>
        <p:spPr>
          <a:xfrm>
            <a:off x="3655266" y="4206079"/>
            <a:ext cx="3930867" cy="2279751"/>
          </a:xfrm>
          <a:prstGeom prst="rect">
            <a:avLst/>
          </a:prstGeom>
          <a:ln/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C20697-EDD6-62E7-3AEE-463FF41B47CC}"/>
              </a:ext>
            </a:extLst>
          </p:cNvPr>
          <p:cNvSpPr txBox="1"/>
          <p:nvPr/>
        </p:nvSpPr>
        <p:spPr>
          <a:xfrm>
            <a:off x="7340600" y="2474432"/>
            <a:ext cx="47413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随机森林Train R^2 Score: 0.9757477919112507</a:t>
            </a:r>
            <a:endParaRPr lang="en-US" altLang="zh-CN" dirty="0"/>
          </a:p>
          <a:p>
            <a:r>
              <a:rPr lang="zh-CN" altLang="en-US" dirty="0"/>
              <a:t>Test R^2 Score: 0.9208221928727248        </a:t>
            </a:r>
            <a:endParaRPr lang="en-US" altLang="zh-CN" dirty="0"/>
          </a:p>
          <a:p>
            <a:r>
              <a:rPr lang="zh-CN" altLang="en-US" dirty="0"/>
              <a:t>XGBoost Train R^2 Score: 0.9999999971717937</a:t>
            </a:r>
            <a:endParaRPr lang="en-US" altLang="zh-CN" dirty="0"/>
          </a:p>
          <a:p>
            <a:r>
              <a:rPr lang="zh-CN" altLang="en-US" dirty="0"/>
              <a:t>Test R^2 Score: 0.8999337510900779  </a:t>
            </a:r>
            <a:endParaRPr lang="en-US" altLang="zh-CN" dirty="0"/>
          </a:p>
          <a:p>
            <a:r>
              <a:rPr lang="zh-CN" altLang="en-US" dirty="0"/>
              <a:t>LightGBM Train R^2 Score: 0.8766610200363871</a:t>
            </a:r>
            <a:endParaRPr lang="en-US" altLang="zh-CN" dirty="0"/>
          </a:p>
          <a:p>
            <a:r>
              <a:rPr lang="zh-CN" altLang="en-US" dirty="0"/>
              <a:t>Test R^2 Score: 0.7713688256175901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最后的模型：LSTM＋随机森林</a:t>
            </a:r>
            <a:endParaRPr lang="en-US" altLang="zh-CN" dirty="0"/>
          </a:p>
          <a:p>
            <a:r>
              <a:rPr lang="zh-CN" altLang="en-US" dirty="0"/>
              <a:t>Train R^2 Score: 0.977653914328056</a:t>
            </a:r>
            <a:endParaRPr lang="en-US" altLang="zh-CN" dirty="0"/>
          </a:p>
          <a:p>
            <a:r>
              <a:rPr lang="zh-CN" altLang="en-US" dirty="0"/>
              <a:t>Test R^2 Score: 0.9115190859292949</a:t>
            </a:r>
          </a:p>
        </p:txBody>
      </p:sp>
    </p:spTree>
    <p:extLst>
      <p:ext uri="{BB962C8B-B14F-4D97-AF65-F5344CB8AC3E}">
        <p14:creationId xmlns:p14="http://schemas.microsoft.com/office/powerpoint/2010/main" val="59984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B98C2E-4A7E-E054-1787-3BC1684D2EEA}"/>
              </a:ext>
            </a:extLst>
          </p:cNvPr>
          <p:cNvSpPr txBox="1"/>
          <p:nvPr/>
        </p:nvSpPr>
        <p:spPr>
          <a:xfrm>
            <a:off x="469439" y="307046"/>
            <a:ext cx="89266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结论（论文工作的亮点在哪？若遇到问题也可以列出）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CD48D9-B547-9DCF-03F3-8116B87B8385}"/>
              </a:ext>
            </a:extLst>
          </p:cNvPr>
          <p:cNvSpPr txBox="1"/>
          <p:nvPr/>
        </p:nvSpPr>
        <p:spPr>
          <a:xfrm>
            <a:off x="1137324" y="1454075"/>
            <a:ext cx="4535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实现了</a:t>
            </a:r>
            <a:r>
              <a:rPr lang="zh-CN" altLang="en-US" sz="32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时空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预测</a:t>
            </a:r>
            <a:endParaRPr lang="zh-CN" altLang="en-US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5F9FF7-A56D-9172-D048-3112575C65C0}"/>
              </a:ext>
            </a:extLst>
          </p:cNvPr>
          <p:cNvSpPr txBox="1"/>
          <p:nvPr/>
        </p:nvSpPr>
        <p:spPr>
          <a:xfrm>
            <a:off x="1137324" y="2366326"/>
            <a:ext cx="66858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使用的方法 </a:t>
            </a: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全面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分析的步骤 </a:t>
            </a:r>
            <a:r>
              <a:rPr lang="zh-CN" altLang="en-US" sz="32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完整清晰</a:t>
            </a:r>
            <a:endParaRPr lang="zh-CN" altLang="en-US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E6132-B381-6174-A7DD-1F904E18E7FC}"/>
              </a:ext>
            </a:extLst>
          </p:cNvPr>
          <p:cNvSpPr txBox="1"/>
          <p:nvPr/>
        </p:nvSpPr>
        <p:spPr>
          <a:xfrm>
            <a:off x="1137324" y="3266345"/>
            <a:ext cx="1033501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亮点：优化算法（随机森林＋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LSTM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sz="24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问题：优化算法没有被很好地完善，现在仅仅是将随机森林的结果输入到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LSTM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模型中，小范围的提高了最后的预测效果。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zh-CN" altLang="en-US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20794B-A529-776F-D41A-585D3C5F072D}"/>
              </a:ext>
            </a:extLst>
          </p:cNvPr>
          <p:cNvSpPr txBox="1"/>
          <p:nvPr/>
        </p:nvSpPr>
        <p:spPr>
          <a:xfrm>
            <a:off x="1137323" y="5090847"/>
            <a:ext cx="10504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社会意义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针对天津市的大气污染问题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分层面提出了我们的意见和解决方案</a:t>
            </a:r>
          </a:p>
        </p:txBody>
      </p:sp>
    </p:spTree>
    <p:extLst>
      <p:ext uri="{BB962C8B-B14F-4D97-AF65-F5344CB8AC3E}">
        <p14:creationId xmlns:p14="http://schemas.microsoft.com/office/powerpoint/2010/main" val="171244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284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zhuohang Li</dc:creator>
  <cp:lastModifiedBy>zhuohang Li</cp:lastModifiedBy>
  <cp:revision>32</cp:revision>
  <dcterms:created xsi:type="dcterms:W3CDTF">2024-05-11T03:21:46Z</dcterms:created>
  <dcterms:modified xsi:type="dcterms:W3CDTF">2024-05-11T08:51:11Z</dcterms:modified>
</cp:coreProperties>
</file>