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>
        <p:scale>
          <a:sx n="75" d="100"/>
          <a:sy n="75" d="100"/>
        </p:scale>
        <p:origin x="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779B-0460-754F-6F0C-E7AFE9FA3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3BF402-83CD-C24D-AFEB-6CEE71198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5C489-C89D-5F35-3952-9FD93AFA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8B450-53EB-E3F6-83E2-F9852C20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32382-447B-B8B0-C93E-7AB70BC3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D0CF7-0951-9373-13BD-8B3ED1AC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1D8DDF-DA64-86EE-81F8-B8F8782C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476CE-5A25-90A6-0DAF-FD8CFF93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6F28D-26FE-1ADF-BEF5-553F700B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84899-5032-535B-324D-2AF34403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0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8F7458-5A6D-1682-F308-7EB34E53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C22CD7-9393-637E-5817-13A47B833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4C3AC-776F-8FF6-84BF-139DF13D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5C815-0498-8611-6E5A-5C779D11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74122-39C0-B85E-BA42-D5474687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4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FFBF-37A9-EDAF-AADC-E977152A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6372C-02E0-42CF-CE91-C8457943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25812-702F-9513-64C9-9B816660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BD35C-EDB2-04EB-F453-0184DE3C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CAA60-AEE0-0D5F-3D2D-DA34D6BF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1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5883E-62A6-81C3-5C0D-96A1B126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796A6-6DE6-CE84-13B7-A5A0BF31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66467-930F-0440-9762-52F75403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78865-C116-81ED-E538-87B6A1A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25D4F-7E97-0725-84F9-18F1C7B6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1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EA2C9-49AC-93F8-D2CE-F80133AB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6BDB8-545D-D2D4-5C9A-DED80934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6CE5E-1047-0D85-50F6-0C92190A0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3DB76-A2D8-31E3-154A-3BB4ACCF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90BF2-479C-72C4-215E-EED4196D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7779C-EBC3-3E16-5B05-8C9D3BD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D81E2-53AB-E9E9-D2B3-79610BE1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64CF7-B1B3-4BB3-AA22-050B0A55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927FD-9662-6FF0-5831-543DCDBB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34C45-ADEA-1C1E-43F9-6CD37B4BB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026355-7B78-890C-1B7E-639D4B0CB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5EA00C-91F7-DDBE-61C7-2B7C3576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DC9CB7-4D69-B199-F9DE-C1566D8D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B8A0C0-7864-40B6-6B9F-5D9C8393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3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FA949-0653-2B70-0C4D-CE86B11B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0C29C-DCFE-85C9-75A4-9B5BB429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3D0FB2-AAB9-3E2B-8CC5-2A045EA2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C3B05-5EF6-4E8A-C1D8-96634788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6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1884C8-C310-10EF-5D89-19EB471B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CA32B-32A3-579E-64F9-5866AF5D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88DD8C-FA71-C24C-8E2C-8EA478F4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6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1AE67-9F81-3FF2-6843-0DC60B40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B4DF6-6EB1-391A-EA69-09467F00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FE68E-B2C6-0EC1-789D-8D057A0F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E1D29-95DC-5F08-0395-C77C2426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7628F-D78E-5E32-2653-AB4A60D9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7647E-0A56-FAE0-EDA3-30A6B79F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3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2D23-7718-F328-1BF2-E218B6C6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59E9AB-7EBD-90D3-C1A4-9EAE185FC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93B6B-65B3-B392-367B-984B5153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2A29B-8C00-4273-5FD7-C5E6B904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1132A-F212-2E2F-1CB5-3CF0DCAE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3EEB5-9DB0-6D8E-01D9-CB7669D2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0C3D06-88DB-9873-0A43-330B0246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05658-75A3-9102-EE9A-12F6BF18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50C30-38B6-F68A-F56F-4545251E3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964E-5011-44EF-A1EE-C3C0A792249B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E726D-018E-79E7-744A-0A9933256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88690-CE87-8F69-764B-4F0080A21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3DC9-EB4A-4C57-BCB5-7D1AAC473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2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EDBD7D-9753-68F0-1DD0-915CFC11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5" y="297769"/>
            <a:ext cx="3535298" cy="26514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350846-FFC3-A665-8EDF-0DF8C8012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17" y="277361"/>
            <a:ext cx="3562509" cy="26718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BAF59F-1287-1D5E-8788-DE586D9AB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0" y="258989"/>
            <a:ext cx="3638710" cy="27290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EBB2E-340C-532E-A0E1-2EFE8A02A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2" y="2949242"/>
            <a:ext cx="3725757" cy="27943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798BF4-40ED-6F8F-1F38-54EE7D40D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94" y="2949242"/>
            <a:ext cx="3725757" cy="27943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5F37F6-4651-D3B9-6548-A5AFB763A9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26" y="2949242"/>
            <a:ext cx="3725758" cy="27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8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523EF-817C-97A5-4144-41365908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142C0-03D3-3ED0-8A3B-751F8532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| Variable        | Definition                                              | Levels                                            |</a:t>
            </a:r>
          </a:p>
          <a:p>
            <a:r>
              <a:rPr lang="en-US" altLang="zh-CN" dirty="0"/>
              <a:t>|-----------------|---------------------------------------------------------|----------------------------------------------------|</a:t>
            </a:r>
          </a:p>
          <a:p>
            <a:r>
              <a:rPr lang="en-US" altLang="zh-CN" dirty="0"/>
              <a:t>| Gender          | Sex                                                     | {female, male}                                    |</a:t>
            </a:r>
          </a:p>
          <a:p>
            <a:r>
              <a:rPr lang="en-US" altLang="zh-CN" dirty="0"/>
              <a:t>| Age Level       | Age groups                                              | min-35, 36-40, 41-45, 46-50, 51-55, 56-60, 60-max   |</a:t>
            </a:r>
          </a:p>
          <a:p>
            <a:r>
              <a:rPr lang="en-US" altLang="zh-CN" dirty="0"/>
              <a:t>| BMI Level       | Body Mass Index (BMI)                                   | {[18.5,23.9], (23.9,27.9], (27.9,32.0], (32.0,max]} |</a:t>
            </a:r>
          </a:p>
          <a:p>
            <a:r>
              <a:rPr lang="en-US" altLang="zh-CN" dirty="0"/>
              <a:t>| AP Level        | Blood Pressure                                          | {Yes, No} (High pressure &gt;= 140 and low pressure &gt;= 90 is Yes, otherwise No) |</a:t>
            </a:r>
          </a:p>
          <a:p>
            <a:r>
              <a:rPr lang="en-US" altLang="zh-CN" dirty="0"/>
              <a:t>| Cholesterol     | Cholesterol levels                                      | {1 (Normal), 2 (Above normal), 3 (Significantly above normal)} |</a:t>
            </a:r>
          </a:p>
          <a:p>
            <a:r>
              <a:rPr lang="en-US" altLang="zh-CN" dirty="0"/>
              <a:t>| Glucose         | Glucose levels                                          | {1 (Normal), 2 (Above normal), 3 (Significantly above normal)} |</a:t>
            </a:r>
          </a:p>
          <a:p>
            <a:r>
              <a:rPr lang="en-US" altLang="zh-CN" dirty="0"/>
              <a:t>| Smoke           | Smoking habit                                           | {0 (Not often), 1 (Often)}                        |</a:t>
            </a:r>
          </a:p>
          <a:p>
            <a:r>
              <a:rPr lang="en-US" altLang="zh-CN" dirty="0"/>
              <a:t>| Alco            | Alcohol consumption                                    | {0 (Not often), 1 (Often)}                        |</a:t>
            </a:r>
          </a:p>
          <a:p>
            <a:r>
              <a:rPr lang="en-US" altLang="zh-CN" dirty="0"/>
              <a:t>| Active          | Physical activity                                       | {0 (Not often), 1 (Often)}                        |</a:t>
            </a:r>
          </a:p>
          <a:p>
            <a:r>
              <a:rPr lang="en-US" altLang="zh-CN" dirty="0"/>
              <a:t>| Cardio          | Cardiovascular disease                                   | {0 (No), 1 (Yes)}                                |</a:t>
            </a:r>
          </a:p>
          <a:p>
            <a:r>
              <a:rPr lang="en-US" altLang="zh-CN" dirty="0"/>
              <a:t>| Physiological   | Physiological indicators                                | -                                                |</a:t>
            </a:r>
          </a:p>
          <a:p>
            <a:r>
              <a:rPr lang="en-US" altLang="zh-CN" dirty="0"/>
              <a:t>| Medical         | Medical indicators                                      | -                                                |</a:t>
            </a:r>
          </a:p>
          <a:p>
            <a:r>
              <a:rPr lang="en-US" altLang="zh-CN" dirty="0"/>
              <a:t>| Subjective      | Subjective information                                   | -                                                |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37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1FDF36A7-2DE9-DCD9-4389-A0335B8B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9" y="3345581"/>
            <a:ext cx="298468" cy="298468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  <a:softEdge rad="2540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F784B4-6F95-89C5-839D-4005A88E352D}"/>
              </a:ext>
            </a:extLst>
          </p:cNvPr>
          <p:cNvSpPr/>
          <p:nvPr/>
        </p:nvSpPr>
        <p:spPr>
          <a:xfrm>
            <a:off x="1613217" y="2823235"/>
            <a:ext cx="1811547" cy="448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9DE63D-65FC-C04A-BCCC-E42CDCEE0440}"/>
              </a:ext>
            </a:extLst>
          </p:cNvPr>
          <p:cNvSpPr/>
          <p:nvPr/>
        </p:nvSpPr>
        <p:spPr>
          <a:xfrm>
            <a:off x="1613219" y="3287624"/>
            <a:ext cx="1811547" cy="448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3C155-ECF8-FE81-BAFB-53CB7ABB1CB5}"/>
              </a:ext>
            </a:extLst>
          </p:cNvPr>
          <p:cNvSpPr/>
          <p:nvPr/>
        </p:nvSpPr>
        <p:spPr>
          <a:xfrm>
            <a:off x="1613218" y="3752013"/>
            <a:ext cx="1811547" cy="448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4A2988-41EE-CE23-A743-BEB991AAA7DC}"/>
              </a:ext>
            </a:extLst>
          </p:cNvPr>
          <p:cNvSpPr/>
          <p:nvPr/>
        </p:nvSpPr>
        <p:spPr>
          <a:xfrm>
            <a:off x="1509607" y="2743201"/>
            <a:ext cx="2006600" cy="1544320"/>
          </a:xfrm>
          <a:prstGeom prst="round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865BDB3-1B31-42EF-6F11-026B4586D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66" y="2907743"/>
            <a:ext cx="18477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Logistic regression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E2C8FC9-7792-7CCB-0F3A-EFD3C4DF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829" y="3356316"/>
            <a:ext cx="10752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200" b="1" dirty="0">
                <a:solidFill>
                  <a:srgbClr val="24292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Bayesian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D956E0C-A801-0760-3156-EE8A915D6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607" y="3827274"/>
            <a:ext cx="99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200" b="1" dirty="0">
                <a:solidFill>
                  <a:srgbClr val="24292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XGboost</a:t>
            </a:r>
          </a:p>
        </p:txBody>
      </p:sp>
      <p:sp>
        <p:nvSpPr>
          <p:cNvPr id="13" name="流程图: 准备 12">
            <a:extLst>
              <a:ext uri="{FF2B5EF4-FFF2-40B4-BE49-F238E27FC236}">
                <a16:creationId xmlns:a16="http://schemas.microsoft.com/office/drawing/2014/main" id="{20CBDD3A-B236-3784-C698-C55B43766246}"/>
              </a:ext>
            </a:extLst>
          </p:cNvPr>
          <p:cNvSpPr/>
          <p:nvPr/>
        </p:nvSpPr>
        <p:spPr>
          <a:xfrm>
            <a:off x="5524500" y="1320800"/>
            <a:ext cx="1143000" cy="575733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4292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endParaRPr lang="zh-CN" altLang="en-US" b="1" dirty="0">
              <a:solidFill>
                <a:srgbClr val="24292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7B415972-43D3-EA6E-71D1-0188379BEC7D}"/>
              </a:ext>
            </a:extLst>
          </p:cNvPr>
          <p:cNvSpPr/>
          <p:nvPr/>
        </p:nvSpPr>
        <p:spPr>
          <a:xfrm>
            <a:off x="5325533" y="3066987"/>
            <a:ext cx="1540933" cy="76969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4292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Train</a:t>
            </a:r>
            <a:endParaRPr lang="zh-CN" altLang="en-US" sz="1600" b="1" dirty="0">
              <a:solidFill>
                <a:srgbClr val="24292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22256DA9-ED38-2203-B6A2-785EE9D50645}"/>
              </a:ext>
            </a:extLst>
          </p:cNvPr>
          <p:cNvSpPr/>
          <p:nvPr/>
        </p:nvSpPr>
        <p:spPr>
          <a:xfrm rot="10800000">
            <a:off x="5911849" y="2237288"/>
            <a:ext cx="368300" cy="67045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4161AE-DC47-1266-0E15-3596A76969BE}"/>
              </a:ext>
            </a:extLst>
          </p:cNvPr>
          <p:cNvSpPr/>
          <p:nvPr/>
        </p:nvSpPr>
        <p:spPr>
          <a:xfrm>
            <a:off x="7608810" y="4960828"/>
            <a:ext cx="921887" cy="4067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Accuracy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595A1A-4730-252D-1D56-851AFDB217EB}"/>
              </a:ext>
            </a:extLst>
          </p:cNvPr>
          <p:cNvSpPr/>
          <p:nvPr/>
        </p:nvSpPr>
        <p:spPr>
          <a:xfrm>
            <a:off x="7740358" y="3251205"/>
            <a:ext cx="1337734" cy="500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95338EE7-7231-51B2-4440-08261CAED29F}"/>
              </a:ext>
            </a:extLst>
          </p:cNvPr>
          <p:cNvSpPr/>
          <p:nvPr/>
        </p:nvSpPr>
        <p:spPr>
          <a:xfrm>
            <a:off x="5359003" y="4779364"/>
            <a:ext cx="1540933" cy="76969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24292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Test</a:t>
            </a:r>
            <a:endParaRPr lang="zh-CN" altLang="en-US" sz="1600" b="1" dirty="0">
              <a:solidFill>
                <a:srgbClr val="24292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B0912A2-7E34-8BD4-85DC-8473FFDF31E7}"/>
              </a:ext>
            </a:extLst>
          </p:cNvPr>
          <p:cNvSpPr/>
          <p:nvPr/>
        </p:nvSpPr>
        <p:spPr>
          <a:xfrm>
            <a:off x="3136053" y="3260753"/>
            <a:ext cx="1134533" cy="5023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Models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箭头: 上 28">
            <a:extLst>
              <a:ext uri="{FF2B5EF4-FFF2-40B4-BE49-F238E27FC236}">
                <a16:creationId xmlns:a16="http://schemas.microsoft.com/office/drawing/2014/main" id="{014C7BDF-4533-5789-EEFB-82599AD85CA8}"/>
              </a:ext>
            </a:extLst>
          </p:cNvPr>
          <p:cNvSpPr/>
          <p:nvPr/>
        </p:nvSpPr>
        <p:spPr>
          <a:xfrm rot="10800000">
            <a:off x="5939365" y="3995923"/>
            <a:ext cx="368300" cy="67045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直角上 30">
            <a:extLst>
              <a:ext uri="{FF2B5EF4-FFF2-40B4-BE49-F238E27FC236}">
                <a16:creationId xmlns:a16="http://schemas.microsoft.com/office/drawing/2014/main" id="{3D59065B-B8AD-46BD-9E85-CB23BE10EFDF}"/>
              </a:ext>
            </a:extLst>
          </p:cNvPr>
          <p:cNvSpPr/>
          <p:nvPr/>
        </p:nvSpPr>
        <p:spPr>
          <a:xfrm rot="10800000">
            <a:off x="2205567" y="1643463"/>
            <a:ext cx="3132664" cy="1099737"/>
          </a:xfrm>
          <a:prstGeom prst="bentUpArrow">
            <a:avLst>
              <a:gd name="adj1" fmla="val 17754"/>
              <a:gd name="adj2" fmla="val 25000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1C901678-7C0E-91CE-76C9-C489DF6E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611" y="1609595"/>
            <a:ext cx="6604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箭头: 直角上 35">
            <a:extLst>
              <a:ext uri="{FF2B5EF4-FFF2-40B4-BE49-F238E27FC236}">
                <a16:creationId xmlns:a16="http://schemas.microsoft.com/office/drawing/2014/main" id="{1074C7C1-811C-DAB1-033B-CC92FAF992ED}"/>
              </a:ext>
            </a:extLst>
          </p:cNvPr>
          <p:cNvSpPr/>
          <p:nvPr/>
        </p:nvSpPr>
        <p:spPr>
          <a:xfrm rot="5400000">
            <a:off x="3089220" y="3613309"/>
            <a:ext cx="1261534" cy="2609959"/>
          </a:xfrm>
          <a:prstGeom prst="bentUpArrow">
            <a:avLst>
              <a:gd name="adj1" fmla="val 15514"/>
              <a:gd name="adj2" fmla="val 30768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C02702E6-E0E0-CD27-4370-C3D60429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096" y="5025709"/>
            <a:ext cx="9547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Predict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946C2-D9B3-FFE6-AE7F-94229131E419}"/>
              </a:ext>
            </a:extLst>
          </p:cNvPr>
          <p:cNvSpPr/>
          <p:nvPr/>
        </p:nvSpPr>
        <p:spPr>
          <a:xfrm>
            <a:off x="7591214" y="795440"/>
            <a:ext cx="702998" cy="3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Age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2CB971-3224-5817-6858-AE4BE6D77890}"/>
              </a:ext>
            </a:extLst>
          </p:cNvPr>
          <p:cNvSpPr/>
          <p:nvPr/>
        </p:nvSpPr>
        <p:spPr>
          <a:xfrm>
            <a:off x="8537471" y="795440"/>
            <a:ext cx="781790" cy="3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Height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D88576-55D2-067D-E67F-7478D6998915}"/>
              </a:ext>
            </a:extLst>
          </p:cNvPr>
          <p:cNvSpPr/>
          <p:nvPr/>
        </p:nvSpPr>
        <p:spPr>
          <a:xfrm>
            <a:off x="9401656" y="795440"/>
            <a:ext cx="781791" cy="3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Weight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B069D3-2034-A9C2-CA36-C6F9BEE656F0}"/>
              </a:ext>
            </a:extLst>
          </p:cNvPr>
          <p:cNvSpPr/>
          <p:nvPr/>
        </p:nvSpPr>
        <p:spPr>
          <a:xfrm>
            <a:off x="7591214" y="1244254"/>
            <a:ext cx="785442" cy="3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98F8199-6DB9-A102-CCE5-3424532B714C}"/>
              </a:ext>
            </a:extLst>
          </p:cNvPr>
          <p:cNvSpPr/>
          <p:nvPr/>
        </p:nvSpPr>
        <p:spPr>
          <a:xfrm>
            <a:off x="8530697" y="1244254"/>
            <a:ext cx="785442" cy="3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Ap-hi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2CD2B0D-F928-090A-10BA-784B5D6B6DEB}"/>
              </a:ext>
            </a:extLst>
          </p:cNvPr>
          <p:cNvSpPr/>
          <p:nvPr/>
        </p:nvSpPr>
        <p:spPr>
          <a:xfrm>
            <a:off x="9398005" y="1258188"/>
            <a:ext cx="785442" cy="29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Ap-lo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BFC395-71AC-EE87-1227-EA2435D76EE8}"/>
              </a:ext>
            </a:extLst>
          </p:cNvPr>
          <p:cNvSpPr/>
          <p:nvPr/>
        </p:nvSpPr>
        <p:spPr>
          <a:xfrm>
            <a:off x="7591214" y="1693068"/>
            <a:ext cx="1109977" cy="324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Cholesterol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A7D7911-9F58-B9B3-BDAB-CBD1244AE093}"/>
              </a:ext>
            </a:extLst>
          </p:cNvPr>
          <p:cNvSpPr/>
          <p:nvPr/>
        </p:nvSpPr>
        <p:spPr>
          <a:xfrm>
            <a:off x="8760462" y="1675938"/>
            <a:ext cx="555677" cy="3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Gluc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3AFAF8C-9EC3-F261-DFE2-3565BDE1D7C7}"/>
              </a:ext>
            </a:extLst>
          </p:cNvPr>
          <p:cNvSpPr/>
          <p:nvPr/>
        </p:nvSpPr>
        <p:spPr>
          <a:xfrm>
            <a:off x="9396600" y="1692804"/>
            <a:ext cx="785442" cy="3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Smoke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6F5E773-B395-55A4-C072-8CB7C874A16D}"/>
              </a:ext>
            </a:extLst>
          </p:cNvPr>
          <p:cNvSpPr/>
          <p:nvPr/>
        </p:nvSpPr>
        <p:spPr>
          <a:xfrm>
            <a:off x="8522808" y="2130219"/>
            <a:ext cx="629206" cy="3240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Alco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0963519-41F5-7466-97B4-88C0F061C58F}"/>
              </a:ext>
            </a:extLst>
          </p:cNvPr>
          <p:cNvSpPr/>
          <p:nvPr/>
        </p:nvSpPr>
        <p:spPr>
          <a:xfrm>
            <a:off x="9399175" y="2129955"/>
            <a:ext cx="785442" cy="324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Active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6CD4233-855F-4CB9-315A-FC25B1444B09}"/>
              </a:ext>
            </a:extLst>
          </p:cNvPr>
          <p:cNvSpPr/>
          <p:nvPr/>
        </p:nvSpPr>
        <p:spPr>
          <a:xfrm>
            <a:off x="7591811" y="2121242"/>
            <a:ext cx="785442" cy="324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cardio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A827A1D-BB36-33F3-7847-7D397D71DD8A}"/>
              </a:ext>
            </a:extLst>
          </p:cNvPr>
          <p:cNvSpPr/>
          <p:nvPr/>
        </p:nvSpPr>
        <p:spPr>
          <a:xfrm>
            <a:off x="7373355" y="662033"/>
            <a:ext cx="2989845" cy="1924134"/>
          </a:xfrm>
          <a:prstGeom prst="round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上 51">
            <a:extLst>
              <a:ext uri="{FF2B5EF4-FFF2-40B4-BE49-F238E27FC236}">
                <a16:creationId xmlns:a16="http://schemas.microsoft.com/office/drawing/2014/main" id="{F7F2E27F-CD65-07A2-2891-607C135CC1B0}"/>
              </a:ext>
            </a:extLst>
          </p:cNvPr>
          <p:cNvSpPr/>
          <p:nvPr/>
        </p:nvSpPr>
        <p:spPr>
          <a:xfrm rot="5400000">
            <a:off x="6842060" y="1372240"/>
            <a:ext cx="368300" cy="527183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4B2B5E54-43D9-08D4-CF69-4EDBBE2301F2}"/>
              </a:ext>
            </a:extLst>
          </p:cNvPr>
          <p:cNvSpPr/>
          <p:nvPr/>
        </p:nvSpPr>
        <p:spPr>
          <a:xfrm rot="5400000">
            <a:off x="7007027" y="4900616"/>
            <a:ext cx="368300" cy="527183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 descr="Collection of HQ Python Logo PNG. | PlusPNG">
            <a:extLst>
              <a:ext uri="{FF2B5EF4-FFF2-40B4-BE49-F238E27FC236}">
                <a16:creationId xmlns:a16="http://schemas.microsoft.com/office/drawing/2014/main" id="{C1AF51B5-F59D-3F53-4C6D-79A157A1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14" y="3218330"/>
            <a:ext cx="517867" cy="51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箭头: 上 54">
            <a:extLst>
              <a:ext uri="{FF2B5EF4-FFF2-40B4-BE49-F238E27FC236}">
                <a16:creationId xmlns:a16="http://schemas.microsoft.com/office/drawing/2014/main" id="{79DD3E99-3CE9-1C38-A243-5F2FB1510B87}"/>
              </a:ext>
            </a:extLst>
          </p:cNvPr>
          <p:cNvSpPr/>
          <p:nvPr/>
        </p:nvSpPr>
        <p:spPr>
          <a:xfrm rot="16200000">
            <a:off x="7105651" y="3198259"/>
            <a:ext cx="368300" cy="527183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0BF4A648-7AE4-7699-DC7D-A7B018E9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99" y="4012783"/>
            <a:ext cx="424639" cy="429221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D6861F19-C64E-21B8-DD26-FA10E4433EB9}"/>
              </a:ext>
            </a:extLst>
          </p:cNvPr>
          <p:cNvSpPr txBox="1"/>
          <p:nvPr/>
        </p:nvSpPr>
        <p:spPr>
          <a:xfrm>
            <a:off x="886919" y="3533628"/>
            <a:ext cx="820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N</a:t>
            </a:r>
            <a:r>
              <a:rPr lang="zh-CN" altLang="en-US" sz="1400" b="1" dirty="0"/>
              <a:t>etica</a:t>
            </a:r>
            <a:endParaRPr lang="zh-CN" altLang="en-US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0803623-8EF0-3CBD-861C-D9ACCFE1C7C0}"/>
              </a:ext>
            </a:extLst>
          </p:cNvPr>
          <p:cNvSpPr txBox="1"/>
          <p:nvPr/>
        </p:nvSpPr>
        <p:spPr>
          <a:xfrm>
            <a:off x="3862717" y="4073504"/>
            <a:ext cx="820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SPSS</a:t>
            </a:r>
            <a:endParaRPr lang="zh-CN" altLang="en-US" b="1" dirty="0"/>
          </a:p>
        </p:txBody>
      </p:sp>
      <p:sp>
        <p:nvSpPr>
          <p:cNvPr id="1024" name="矩形 1023">
            <a:extLst>
              <a:ext uri="{FF2B5EF4-FFF2-40B4-BE49-F238E27FC236}">
                <a16:creationId xmlns:a16="http://schemas.microsoft.com/office/drawing/2014/main" id="{66E2D311-AD3A-9F71-18B5-050BFCD26652}"/>
              </a:ext>
            </a:extLst>
          </p:cNvPr>
          <p:cNvSpPr/>
          <p:nvPr/>
        </p:nvSpPr>
        <p:spPr>
          <a:xfrm>
            <a:off x="9178847" y="4486130"/>
            <a:ext cx="1607687" cy="406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Confusion matrix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25" name="矩形 1024">
            <a:extLst>
              <a:ext uri="{FF2B5EF4-FFF2-40B4-BE49-F238E27FC236}">
                <a16:creationId xmlns:a16="http://schemas.microsoft.com/office/drawing/2014/main" id="{4896533E-A758-9635-17CB-C3EEF01D2B42}"/>
              </a:ext>
            </a:extLst>
          </p:cNvPr>
          <p:cNvSpPr/>
          <p:nvPr/>
        </p:nvSpPr>
        <p:spPr>
          <a:xfrm>
            <a:off x="9178847" y="4962277"/>
            <a:ext cx="1607687" cy="406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ROC Curve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26" name="矩形 1025">
            <a:extLst>
              <a:ext uri="{FF2B5EF4-FFF2-40B4-BE49-F238E27FC236}">
                <a16:creationId xmlns:a16="http://schemas.microsoft.com/office/drawing/2014/main" id="{432308F3-C5D7-5737-217A-6C07D6AA2937}"/>
              </a:ext>
            </a:extLst>
          </p:cNvPr>
          <p:cNvSpPr/>
          <p:nvPr/>
        </p:nvSpPr>
        <p:spPr>
          <a:xfrm>
            <a:off x="9178847" y="5438424"/>
            <a:ext cx="1607687" cy="406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Learning Curve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85E7CB33-D057-A19E-D0BC-EEC83289FFF3}"/>
                  </a:ext>
                </a:extLst>
              </p:cNvPr>
              <p:cNvSpPr txBox="1"/>
              <p:nvPr/>
            </p:nvSpPr>
            <p:spPr>
              <a:xfrm>
                <a:off x="8518495" y="4555449"/>
                <a:ext cx="81438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7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7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7200" dirty="0"/>
              </a:p>
            </p:txBody>
          </p:sp>
        </mc:Choice>
        <mc:Fallback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85E7CB33-D057-A19E-D0BC-EEC83289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495" y="4555449"/>
                <a:ext cx="814389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3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266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zhuohang Li</dc:creator>
  <cp:lastModifiedBy>zhuohang Li</cp:lastModifiedBy>
  <cp:revision>8</cp:revision>
  <dcterms:created xsi:type="dcterms:W3CDTF">2024-01-18T14:19:08Z</dcterms:created>
  <dcterms:modified xsi:type="dcterms:W3CDTF">2024-01-19T16:57:27Z</dcterms:modified>
</cp:coreProperties>
</file>