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5" r:id="rId2"/>
    <p:sldId id="272" r:id="rId3"/>
    <p:sldId id="260" r:id="rId4"/>
    <p:sldId id="262" r:id="rId5"/>
    <p:sldId id="257" r:id="rId6"/>
    <p:sldId id="269" r:id="rId7"/>
    <p:sldId id="281" r:id="rId8"/>
    <p:sldId id="279" r:id="rId9"/>
    <p:sldId id="280" r:id="rId10"/>
    <p:sldId id="267" r:id="rId11"/>
    <p:sldId id="263" r:id="rId12"/>
    <p:sldId id="274" r:id="rId13"/>
    <p:sldId id="265" r:id="rId14"/>
    <p:sldId id="278" r:id="rId15"/>
    <p:sldId id="266"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Donovan" initials="WD" lastIdx="1" clrIdx="0">
    <p:extLst>
      <p:ext uri="{19B8F6BF-5375-455C-9EA6-DF929625EA0E}">
        <p15:presenceInfo xmlns:p15="http://schemas.microsoft.com/office/powerpoint/2012/main" userId="ec4b3a0eec7628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8" autoAdjust="0"/>
    <p:restoredTop sz="95366" autoAdjust="0"/>
  </p:normalViewPr>
  <p:slideViewPr>
    <p:cSldViewPr snapToGrid="0">
      <p:cViewPr varScale="1">
        <p:scale>
          <a:sx n="93" d="100"/>
          <a:sy n="93" d="100"/>
        </p:scale>
        <p:origin x="24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979A2-60CD-4286-AB6F-BC44FD09229C}" type="datetimeFigureOut">
              <a:rPr lang="en-US" smtClean="0"/>
              <a:t>7/29/2017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85FE7-5CF2-4363-A92F-9CC616C01138}" type="slidenum">
              <a:rPr lang="en-US" smtClean="0"/>
              <a:t>‹#›</a:t>
            </a:fld>
            <a:endParaRPr lang="en-US"/>
          </a:p>
        </p:txBody>
      </p:sp>
    </p:spTree>
    <p:extLst>
      <p:ext uri="{BB962C8B-B14F-4D97-AF65-F5344CB8AC3E}">
        <p14:creationId xmlns:p14="http://schemas.microsoft.com/office/powerpoint/2010/main" val="1857109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jstor.org.ezproxy.neu.edu/stable/pdf/41837359.pdf?refreqid=excelsior:a9109a22bcaa87ebea4be802f2aaff9f"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www.jstor.org.ezproxy.neu.edu/stable/pdf/42926618.pdf?refreqid=excelsior:68b210f96bd3ca4e5bc6c20774d5fe7f" TargetMode="External"/><Relationship Id="rId4" Type="http://schemas.openxmlformats.org/officeDocument/2006/relationships/hyperlink" Target="http://www.jstor.org.ezproxy.neu.edu/stable/40604624?Search=yes&amp;resultItemClick=true&amp;searchText=job&amp;searchText=bias&amp;searchUri=/action/doBasicSearch?so%3Drel%26amp;acc%3Don%26amp;wc%3Don%26amp;hp%3D25%26amp;fc%3Doff%26amp;ed%3D2017%26amp;Query%3Djob%2Bbias%26amp;page%3D1%26amp;prq%3Djob%2Bsearch%2Bbias%26amp;sd%3D2000&amp;refreqid=search:2bb85f866c3008a3975f72bcbcf876a5&amp;seq=1#fndtn-page_scan_tab_content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u="sng" kern="1200" dirty="0">
                <a:solidFill>
                  <a:schemeClr val="tx1"/>
                </a:solidFill>
                <a:effectLst/>
                <a:latin typeface="+mn-lt"/>
                <a:ea typeface="+mn-ea"/>
                <a:cs typeface="+mn-cs"/>
                <a:hlinkClick r:id="rId3"/>
              </a:rPr>
              <a:t>http://www.jstor.org.ezproxy.neu.edu/stable/pdf/41837359.pdf?refreqid=excelsior%3Aa9109a22bcaa87ebea4be802f2aaff9f</a:t>
            </a:r>
            <a:endParaRPr lang="en-US" sz="1200" kern="1200" dirty="0">
              <a:solidFill>
                <a:schemeClr val="tx1"/>
              </a:solidFill>
              <a:effectLst/>
              <a:latin typeface="+mn-lt"/>
              <a:ea typeface="+mn-ea"/>
              <a:cs typeface="+mn-cs"/>
            </a:endParaRPr>
          </a:p>
          <a:p>
            <a:pPr lvl="0"/>
            <a:r>
              <a:rPr lang="en-US" sz="1200" u="sng" kern="1200" dirty="0">
                <a:solidFill>
                  <a:schemeClr val="tx1"/>
                </a:solidFill>
                <a:effectLst/>
                <a:latin typeface="+mn-lt"/>
                <a:ea typeface="+mn-ea"/>
                <a:cs typeface="+mn-cs"/>
                <a:hlinkClick r:id="rId4"/>
              </a:rPr>
              <a:t>http://www.jstor.org.ezproxy.neu.edu/stable/40604624?Search=yes&amp;resultItemClick=true&amp;searchText=job&amp;searchText=bias&amp;searchUri=%2Faction%2FdoBasicSearch%3Fso%3Drel%26amp%3Bacc%3Don%26amp%3Bwc%3Don%26amp%3Bhp%3D25%26amp%3Bfc%3Doff%26amp%3Bed%3D2017%26amp%3BQuery%3Djob%2Bbias%26amp%3Bpage%3D1%26amp%3Bprq%3Djob%2Bsearch%2Bbias%26amp%3Bsd%3D2000&amp;refreqid=search%3A2bb85f866c3008a3975f72bcbcf876a5&amp;seq=1#fndtn-page_scan_tab_contents</a:t>
            </a:r>
            <a:endParaRPr lang="en-US" sz="1200" kern="1200" dirty="0">
              <a:solidFill>
                <a:schemeClr val="tx1"/>
              </a:solidFill>
              <a:effectLst/>
              <a:latin typeface="+mn-lt"/>
              <a:ea typeface="+mn-ea"/>
              <a:cs typeface="+mn-cs"/>
            </a:endParaRPr>
          </a:p>
          <a:p>
            <a:pPr lvl="0"/>
            <a:r>
              <a:rPr lang="en-US" sz="1200" u="sng" kern="1200" dirty="0">
                <a:solidFill>
                  <a:schemeClr val="tx1"/>
                </a:solidFill>
                <a:effectLst/>
                <a:latin typeface="+mn-lt"/>
                <a:ea typeface="+mn-ea"/>
                <a:cs typeface="+mn-cs"/>
                <a:hlinkClick r:id="rId5"/>
              </a:rPr>
              <a:t>http://www.jstor.org.ezproxy.neu.edu/stable/pdf/42926618.pdf?refreqid=excelsior%3A68b210f96bd3ca4e5bc6c20774d5fe7f</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https://papers.ssrn.com/sol3/papers.cfm?abstract_id=2031979</a:t>
            </a:r>
          </a:p>
          <a:p>
            <a:endParaRPr lang="en-US" dirty="0"/>
          </a:p>
        </p:txBody>
      </p:sp>
      <p:sp>
        <p:nvSpPr>
          <p:cNvPr id="4" name="Slide Number Placeholder 3"/>
          <p:cNvSpPr>
            <a:spLocks noGrp="1"/>
          </p:cNvSpPr>
          <p:nvPr>
            <p:ph type="sldNum" sz="quarter" idx="10"/>
          </p:nvPr>
        </p:nvSpPr>
        <p:spPr/>
        <p:txBody>
          <a:bodyPr/>
          <a:lstStyle/>
          <a:p>
            <a:fld id="{EF685FE7-5CF2-4363-A92F-9CC616C01138}" type="slidenum">
              <a:rPr lang="en-US" smtClean="0"/>
              <a:t>3</a:t>
            </a:fld>
            <a:endParaRPr lang="en-US"/>
          </a:p>
        </p:txBody>
      </p:sp>
    </p:spTree>
    <p:extLst>
      <p:ext uri="{BB962C8B-B14F-4D97-AF65-F5344CB8AC3E}">
        <p14:creationId xmlns:p14="http://schemas.microsoft.com/office/powerpoint/2010/main" val="4011142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switched</a:t>
            </a:r>
            <a:r>
              <a:rPr lang="en-US" baseline="0" dirty="0"/>
              <a:t> order with last slide</a:t>
            </a:r>
            <a:endParaRPr lang="en-US" dirty="0"/>
          </a:p>
        </p:txBody>
      </p:sp>
      <p:sp>
        <p:nvSpPr>
          <p:cNvPr id="4" name="Slide Number Placeholder 3"/>
          <p:cNvSpPr>
            <a:spLocks noGrp="1"/>
          </p:cNvSpPr>
          <p:nvPr>
            <p:ph type="sldNum" sz="quarter" idx="10"/>
          </p:nvPr>
        </p:nvSpPr>
        <p:spPr/>
        <p:txBody>
          <a:bodyPr/>
          <a:lstStyle/>
          <a:p>
            <a:fld id="{EF685FE7-5CF2-4363-A92F-9CC616C01138}" type="slidenum">
              <a:rPr lang="en-US" smtClean="0"/>
              <a:t>6</a:t>
            </a:fld>
            <a:endParaRPr lang="en-US"/>
          </a:p>
        </p:txBody>
      </p:sp>
    </p:spTree>
    <p:extLst>
      <p:ext uri="{BB962C8B-B14F-4D97-AF65-F5344CB8AC3E}">
        <p14:creationId xmlns:p14="http://schemas.microsoft.com/office/powerpoint/2010/main" val="422736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switched</a:t>
            </a:r>
            <a:r>
              <a:rPr lang="en-US" baseline="0" dirty="0"/>
              <a:t> order with last slide</a:t>
            </a:r>
            <a:endParaRPr lang="en-US" dirty="0"/>
          </a:p>
        </p:txBody>
      </p:sp>
      <p:sp>
        <p:nvSpPr>
          <p:cNvPr id="4" name="Slide Number Placeholder 3"/>
          <p:cNvSpPr>
            <a:spLocks noGrp="1"/>
          </p:cNvSpPr>
          <p:nvPr>
            <p:ph type="sldNum" sz="quarter" idx="10"/>
          </p:nvPr>
        </p:nvSpPr>
        <p:spPr/>
        <p:txBody>
          <a:bodyPr/>
          <a:lstStyle/>
          <a:p>
            <a:fld id="{EF685FE7-5CF2-4363-A92F-9CC616C01138}" type="slidenum">
              <a:rPr lang="en-US" smtClean="0"/>
              <a:t>7</a:t>
            </a:fld>
            <a:endParaRPr lang="en-US"/>
          </a:p>
        </p:txBody>
      </p:sp>
    </p:spTree>
    <p:extLst>
      <p:ext uri="{BB962C8B-B14F-4D97-AF65-F5344CB8AC3E}">
        <p14:creationId xmlns:p14="http://schemas.microsoft.com/office/powerpoint/2010/main" val="119498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switched</a:t>
            </a:r>
            <a:r>
              <a:rPr lang="en-US" baseline="0" dirty="0"/>
              <a:t> order with last slide</a:t>
            </a:r>
            <a:endParaRPr lang="en-US" dirty="0"/>
          </a:p>
        </p:txBody>
      </p:sp>
      <p:sp>
        <p:nvSpPr>
          <p:cNvPr id="4" name="Slide Number Placeholder 3"/>
          <p:cNvSpPr>
            <a:spLocks noGrp="1"/>
          </p:cNvSpPr>
          <p:nvPr>
            <p:ph type="sldNum" sz="quarter" idx="10"/>
          </p:nvPr>
        </p:nvSpPr>
        <p:spPr/>
        <p:txBody>
          <a:bodyPr/>
          <a:lstStyle/>
          <a:p>
            <a:fld id="{EF685FE7-5CF2-4363-A92F-9CC616C01138}" type="slidenum">
              <a:rPr lang="en-US" smtClean="0"/>
              <a:t>9</a:t>
            </a:fld>
            <a:endParaRPr lang="en-US"/>
          </a:p>
        </p:txBody>
      </p:sp>
    </p:spTree>
    <p:extLst>
      <p:ext uri="{BB962C8B-B14F-4D97-AF65-F5344CB8AC3E}">
        <p14:creationId xmlns:p14="http://schemas.microsoft.com/office/powerpoint/2010/main" val="252618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85FE7-5CF2-4363-A92F-9CC616C01138}" type="slidenum">
              <a:rPr lang="en-US" smtClean="0"/>
              <a:t>15</a:t>
            </a:fld>
            <a:endParaRPr lang="en-US"/>
          </a:p>
        </p:txBody>
      </p:sp>
    </p:spTree>
    <p:extLst>
      <p:ext uri="{BB962C8B-B14F-4D97-AF65-F5344CB8AC3E}">
        <p14:creationId xmlns:p14="http://schemas.microsoft.com/office/powerpoint/2010/main" val="1430931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0C4731F-9816-416A-B500-72B3CB121A54}"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A0498-47D0-49D2-B454-ADE6568841CB}" type="slidenum">
              <a:rPr lang="en-US" smtClean="0"/>
              <a:t>‹#›</a:t>
            </a:fld>
            <a:endParaRPr lang="en-US"/>
          </a:p>
        </p:txBody>
      </p:sp>
    </p:spTree>
    <p:extLst>
      <p:ext uri="{BB962C8B-B14F-4D97-AF65-F5344CB8AC3E}">
        <p14:creationId xmlns:p14="http://schemas.microsoft.com/office/powerpoint/2010/main" val="213523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4731F-9816-416A-B500-72B3CB121A54}"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A0498-47D0-49D2-B454-ADE6568841CB}" type="slidenum">
              <a:rPr lang="en-US" smtClean="0"/>
              <a:t>‹#›</a:t>
            </a:fld>
            <a:endParaRPr lang="en-US"/>
          </a:p>
        </p:txBody>
      </p:sp>
    </p:spTree>
    <p:extLst>
      <p:ext uri="{BB962C8B-B14F-4D97-AF65-F5344CB8AC3E}">
        <p14:creationId xmlns:p14="http://schemas.microsoft.com/office/powerpoint/2010/main" val="340371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4731F-9816-416A-B500-72B3CB121A54}"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A0498-47D0-49D2-B454-ADE6568841CB}" type="slidenum">
              <a:rPr lang="en-US" smtClean="0"/>
              <a:t>‹#›</a:t>
            </a:fld>
            <a:endParaRPr lang="en-US"/>
          </a:p>
        </p:txBody>
      </p:sp>
    </p:spTree>
    <p:extLst>
      <p:ext uri="{BB962C8B-B14F-4D97-AF65-F5344CB8AC3E}">
        <p14:creationId xmlns:p14="http://schemas.microsoft.com/office/powerpoint/2010/main" val="130473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4731F-9816-416A-B500-72B3CB121A54}"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A0498-47D0-49D2-B454-ADE6568841CB}" type="slidenum">
              <a:rPr lang="en-US" smtClean="0"/>
              <a:t>‹#›</a:t>
            </a:fld>
            <a:endParaRPr lang="en-US"/>
          </a:p>
        </p:txBody>
      </p:sp>
    </p:spTree>
    <p:extLst>
      <p:ext uri="{BB962C8B-B14F-4D97-AF65-F5344CB8AC3E}">
        <p14:creationId xmlns:p14="http://schemas.microsoft.com/office/powerpoint/2010/main" val="353879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4731F-9816-416A-B500-72B3CB121A54}"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A0498-47D0-49D2-B454-ADE6568841CB}" type="slidenum">
              <a:rPr lang="en-US" smtClean="0"/>
              <a:t>‹#›</a:t>
            </a:fld>
            <a:endParaRPr lang="en-US"/>
          </a:p>
        </p:txBody>
      </p:sp>
    </p:spTree>
    <p:extLst>
      <p:ext uri="{BB962C8B-B14F-4D97-AF65-F5344CB8AC3E}">
        <p14:creationId xmlns:p14="http://schemas.microsoft.com/office/powerpoint/2010/main" val="345127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C4731F-9816-416A-B500-72B3CB121A54}"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A0498-47D0-49D2-B454-ADE6568841CB}" type="slidenum">
              <a:rPr lang="en-US" smtClean="0"/>
              <a:t>‹#›</a:t>
            </a:fld>
            <a:endParaRPr lang="en-US"/>
          </a:p>
        </p:txBody>
      </p:sp>
    </p:spTree>
    <p:extLst>
      <p:ext uri="{BB962C8B-B14F-4D97-AF65-F5344CB8AC3E}">
        <p14:creationId xmlns:p14="http://schemas.microsoft.com/office/powerpoint/2010/main" val="421310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C4731F-9816-416A-B500-72B3CB121A54}" type="datetimeFigureOut">
              <a:rPr lang="en-US" smtClean="0"/>
              <a:t>7/29/2017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A0498-47D0-49D2-B454-ADE6568841CB}" type="slidenum">
              <a:rPr lang="en-US" smtClean="0"/>
              <a:t>‹#›</a:t>
            </a:fld>
            <a:endParaRPr lang="en-US"/>
          </a:p>
        </p:txBody>
      </p:sp>
    </p:spTree>
    <p:extLst>
      <p:ext uri="{BB962C8B-B14F-4D97-AF65-F5344CB8AC3E}">
        <p14:creationId xmlns:p14="http://schemas.microsoft.com/office/powerpoint/2010/main" val="978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C4731F-9816-416A-B500-72B3CB121A54}" type="datetimeFigureOut">
              <a:rPr lang="en-US" smtClean="0"/>
              <a:t>7/29/2017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A0498-47D0-49D2-B454-ADE6568841CB}" type="slidenum">
              <a:rPr lang="en-US" smtClean="0"/>
              <a:t>‹#›</a:t>
            </a:fld>
            <a:endParaRPr lang="en-US"/>
          </a:p>
        </p:txBody>
      </p:sp>
    </p:spTree>
    <p:extLst>
      <p:ext uri="{BB962C8B-B14F-4D97-AF65-F5344CB8AC3E}">
        <p14:creationId xmlns:p14="http://schemas.microsoft.com/office/powerpoint/2010/main" val="198039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4731F-9816-416A-B500-72B3CB121A54}" type="datetimeFigureOut">
              <a:rPr lang="en-US" smtClean="0"/>
              <a:t>7/29/2017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A0498-47D0-49D2-B454-ADE6568841CB}" type="slidenum">
              <a:rPr lang="en-US" smtClean="0"/>
              <a:t>‹#›</a:t>
            </a:fld>
            <a:endParaRPr lang="en-US"/>
          </a:p>
        </p:txBody>
      </p:sp>
    </p:spTree>
    <p:extLst>
      <p:ext uri="{BB962C8B-B14F-4D97-AF65-F5344CB8AC3E}">
        <p14:creationId xmlns:p14="http://schemas.microsoft.com/office/powerpoint/2010/main" val="52968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4731F-9816-416A-B500-72B3CB121A54}"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A0498-47D0-49D2-B454-ADE6568841CB}" type="slidenum">
              <a:rPr lang="en-US" smtClean="0"/>
              <a:t>‹#›</a:t>
            </a:fld>
            <a:endParaRPr lang="en-US"/>
          </a:p>
        </p:txBody>
      </p:sp>
    </p:spTree>
    <p:extLst>
      <p:ext uri="{BB962C8B-B14F-4D97-AF65-F5344CB8AC3E}">
        <p14:creationId xmlns:p14="http://schemas.microsoft.com/office/powerpoint/2010/main" val="265943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4731F-9816-416A-B500-72B3CB121A54}"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A0498-47D0-49D2-B454-ADE6568841CB}" type="slidenum">
              <a:rPr lang="en-US" smtClean="0"/>
              <a:t>‹#›</a:t>
            </a:fld>
            <a:endParaRPr lang="en-US"/>
          </a:p>
        </p:txBody>
      </p:sp>
    </p:spTree>
    <p:extLst>
      <p:ext uri="{BB962C8B-B14F-4D97-AF65-F5344CB8AC3E}">
        <p14:creationId xmlns:p14="http://schemas.microsoft.com/office/powerpoint/2010/main" val="10834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4731F-9816-416A-B500-72B3CB121A54}" type="datetimeFigureOut">
              <a:rPr lang="en-US" smtClean="0"/>
              <a:t>7/29/2017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A0498-47D0-49D2-B454-ADE6568841CB}" type="slidenum">
              <a:rPr lang="en-US" smtClean="0"/>
              <a:t>‹#›</a:t>
            </a:fld>
            <a:endParaRPr lang="en-US"/>
          </a:p>
        </p:txBody>
      </p:sp>
    </p:spTree>
    <p:extLst>
      <p:ext uri="{BB962C8B-B14F-4D97-AF65-F5344CB8AC3E}">
        <p14:creationId xmlns:p14="http://schemas.microsoft.com/office/powerpoint/2010/main" val="2092853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itsyourturnblog.com/lets-stop-calling-them-soft-skills-9cc27ec09ecb"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Learn how Neo4j can be used as a critical part of human capital management (HCM) and human resources">
            <a:extLst>
              <a:ext uri="{FF2B5EF4-FFF2-40B4-BE49-F238E27FC236}">
                <a16:creationId xmlns:a16="http://schemas.microsoft.com/office/drawing/2014/main" id="{AC916269-8757-45E7-A08B-B1D34F7DC3B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119703" y="-529194"/>
            <a:ext cx="12159304" cy="79842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4C68D21-9E46-4122-99A5-E1FD6FCCE5E2}"/>
              </a:ext>
            </a:extLst>
          </p:cNvPr>
          <p:cNvSpPr txBox="1"/>
          <p:nvPr/>
        </p:nvSpPr>
        <p:spPr>
          <a:xfrm>
            <a:off x="369313" y="2767281"/>
            <a:ext cx="11453393" cy="1323439"/>
          </a:xfrm>
          <a:prstGeom prst="rect">
            <a:avLst/>
          </a:prstGeom>
          <a:noFill/>
        </p:spPr>
        <p:txBody>
          <a:bodyPr wrap="none" rtlCol="0">
            <a:spAutoFit/>
          </a:bodyPr>
          <a:lstStyle/>
          <a:p>
            <a:pPr algn="ctr"/>
            <a:r>
              <a:rPr lang="en-US" sz="8000" b="1" dirty="0">
                <a:solidFill>
                  <a:srgbClr val="FF0000"/>
                </a:solidFill>
                <a:effectLst>
                  <a:outerShdw blurRad="50800" dist="38100" dir="2700000" algn="tl" rotWithShape="0">
                    <a:prstClr val="black">
                      <a:alpha val="40000"/>
                    </a:prstClr>
                  </a:outerShdw>
                </a:effectLst>
              </a:rPr>
              <a:t>Talent Graph Strategy Plan</a:t>
            </a:r>
          </a:p>
        </p:txBody>
      </p:sp>
    </p:spTree>
    <p:extLst>
      <p:ext uri="{BB962C8B-B14F-4D97-AF65-F5344CB8AC3E}">
        <p14:creationId xmlns:p14="http://schemas.microsoft.com/office/powerpoint/2010/main" val="8981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EE80-2902-3243-B709-983F6ACA078A}"/>
              </a:ext>
            </a:extLst>
          </p:cNvPr>
          <p:cNvSpPr>
            <a:spLocks noGrp="1"/>
          </p:cNvSpPr>
          <p:nvPr>
            <p:ph type="title"/>
          </p:nvPr>
        </p:nvSpPr>
        <p:spPr/>
        <p:txBody>
          <a:bodyPr/>
          <a:lstStyle/>
          <a:p>
            <a:r>
              <a:rPr lang="en-US" dirty="0"/>
              <a:t>Product Map Based on Talent Graph</a:t>
            </a:r>
          </a:p>
        </p:txBody>
      </p:sp>
      <p:sp>
        <p:nvSpPr>
          <p:cNvPr id="16" name="Rectangle 15">
            <a:extLst>
              <a:ext uri="{FF2B5EF4-FFF2-40B4-BE49-F238E27FC236}">
                <a16:creationId xmlns:a16="http://schemas.microsoft.com/office/drawing/2014/main" id="{9F74D21C-0173-48EB-8859-96C11059B420}"/>
              </a:ext>
            </a:extLst>
          </p:cNvPr>
          <p:cNvSpPr/>
          <p:nvPr/>
        </p:nvSpPr>
        <p:spPr>
          <a:xfrm>
            <a:off x="6367015" y="3326862"/>
            <a:ext cx="1586208"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Match</a:t>
            </a:r>
          </a:p>
        </p:txBody>
      </p:sp>
      <p:sp>
        <p:nvSpPr>
          <p:cNvPr id="17" name="Rectangle 16">
            <a:extLst>
              <a:ext uri="{FF2B5EF4-FFF2-40B4-BE49-F238E27FC236}">
                <a16:creationId xmlns:a16="http://schemas.microsoft.com/office/drawing/2014/main" id="{5591D3F6-9D9D-4AC3-BABB-6C8E9B865D2D}"/>
              </a:ext>
            </a:extLst>
          </p:cNvPr>
          <p:cNvSpPr/>
          <p:nvPr/>
        </p:nvSpPr>
        <p:spPr>
          <a:xfrm>
            <a:off x="8429020" y="3326862"/>
            <a:ext cx="1586208"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Vision</a:t>
            </a:r>
          </a:p>
        </p:txBody>
      </p:sp>
      <p:sp>
        <p:nvSpPr>
          <p:cNvPr id="15" name="Rectangle 14">
            <a:extLst>
              <a:ext uri="{FF2B5EF4-FFF2-40B4-BE49-F238E27FC236}">
                <a16:creationId xmlns:a16="http://schemas.microsoft.com/office/drawing/2014/main" id="{6C87BE26-2B1C-41D2-A83D-8B0B50A1CF77}"/>
              </a:ext>
            </a:extLst>
          </p:cNvPr>
          <p:cNvSpPr/>
          <p:nvPr/>
        </p:nvSpPr>
        <p:spPr>
          <a:xfrm>
            <a:off x="4265410" y="3326862"/>
            <a:ext cx="1586208"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360</a:t>
            </a:r>
          </a:p>
        </p:txBody>
      </p:sp>
      <p:sp>
        <p:nvSpPr>
          <p:cNvPr id="14" name="Rectangle 13">
            <a:extLst>
              <a:ext uri="{FF2B5EF4-FFF2-40B4-BE49-F238E27FC236}">
                <a16:creationId xmlns:a16="http://schemas.microsoft.com/office/drawing/2014/main" id="{906D3EC0-580F-482F-8392-44F5B551EFF1}"/>
              </a:ext>
            </a:extLst>
          </p:cNvPr>
          <p:cNvSpPr/>
          <p:nvPr/>
        </p:nvSpPr>
        <p:spPr>
          <a:xfrm>
            <a:off x="2176773" y="3326862"/>
            <a:ext cx="1586208"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Stories</a:t>
            </a:r>
          </a:p>
        </p:txBody>
      </p:sp>
      <p:pic>
        <p:nvPicPr>
          <p:cNvPr id="9" name="Picture 12" descr="21036-200.png (200×200)">
            <a:extLst>
              <a:ext uri="{FF2B5EF4-FFF2-40B4-BE49-F238E27FC236}">
                <a16:creationId xmlns:a16="http://schemas.microsoft.com/office/drawing/2014/main" id="{9729EC65-C785-4102-BB0C-239BD6FFC066}"/>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811386" y="2582598"/>
            <a:ext cx="697466" cy="6974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vision7.png (512×512)">
            <a:extLst>
              <a:ext uri="{FF2B5EF4-FFF2-40B4-BE49-F238E27FC236}">
                <a16:creationId xmlns:a16="http://schemas.microsoft.com/office/drawing/2014/main" id="{AD5634E4-D004-478C-8FCF-1FC5509074C2}"/>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8764924" y="2417627"/>
            <a:ext cx="1027408" cy="10274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engineering-icon-01-350x350.png (350×350)">
            <a:extLst>
              <a:ext uri="{FF2B5EF4-FFF2-40B4-BE49-F238E27FC236}">
                <a16:creationId xmlns:a16="http://schemas.microsoft.com/office/drawing/2014/main" id="{5BC61B41-6319-4F4B-8E83-37C50681F64E}"/>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61714" y="2434528"/>
            <a:ext cx="993600" cy="993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w-evangelism-bubble.png (300×300)">
            <a:extLst>
              <a:ext uri="{FF2B5EF4-FFF2-40B4-BE49-F238E27FC236}">
                <a16:creationId xmlns:a16="http://schemas.microsoft.com/office/drawing/2014/main" id="{3C0C1439-3546-4CE4-9F28-8E8ECF370E0E}"/>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630660" y="2593840"/>
            <a:ext cx="674982" cy="67497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1DFEA65-BE05-4933-868B-3D8B953A8DAE}"/>
              </a:ext>
            </a:extLst>
          </p:cNvPr>
          <p:cNvSpPr/>
          <p:nvPr/>
        </p:nvSpPr>
        <p:spPr>
          <a:xfrm>
            <a:off x="2179328" y="4337363"/>
            <a:ext cx="7835900" cy="856342"/>
          </a:xfrm>
          <a:prstGeom prst="rect">
            <a:avLst/>
          </a:prstGeom>
          <a:blipFill dpi="0" rotWithShape="1">
            <a:blip r:embed="rId6"/>
            <a:srcRect/>
            <a:tile tx="0" ty="0" sx="50000" sy="50000" flip="none" algn="ctr"/>
          </a:blipFill>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rPr>
              <a:t>Talent Graph </a:t>
            </a:r>
          </a:p>
        </p:txBody>
      </p:sp>
      <p:sp>
        <p:nvSpPr>
          <p:cNvPr id="18" name="Rectangle 17">
            <a:extLst>
              <a:ext uri="{FF2B5EF4-FFF2-40B4-BE49-F238E27FC236}">
                <a16:creationId xmlns:a16="http://schemas.microsoft.com/office/drawing/2014/main" id="{05475D5E-005C-48B2-B7E4-795EA91B6A5A}"/>
              </a:ext>
            </a:extLst>
          </p:cNvPr>
          <p:cNvSpPr/>
          <p:nvPr/>
        </p:nvSpPr>
        <p:spPr>
          <a:xfrm>
            <a:off x="2179328" y="5298531"/>
            <a:ext cx="7835900" cy="856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rPr>
              <a:t>Social Graph (e.g. LinkedIn)</a:t>
            </a:r>
          </a:p>
        </p:txBody>
      </p:sp>
      <p:sp>
        <p:nvSpPr>
          <p:cNvPr id="21" name="Speech Bubble: Oval 20">
            <a:extLst>
              <a:ext uri="{FF2B5EF4-FFF2-40B4-BE49-F238E27FC236}">
                <a16:creationId xmlns:a16="http://schemas.microsoft.com/office/drawing/2014/main" id="{2BFBDB36-DBC3-4D96-962A-12522971B254}"/>
              </a:ext>
            </a:extLst>
          </p:cNvPr>
          <p:cNvSpPr/>
          <p:nvPr/>
        </p:nvSpPr>
        <p:spPr>
          <a:xfrm>
            <a:off x="9231342" y="1472436"/>
            <a:ext cx="2948268" cy="1151110"/>
          </a:xfrm>
          <a:prstGeom prst="wedgeEllipseCallout">
            <a:avLst>
              <a:gd name="adj1" fmla="val -33501"/>
              <a:gd name="adj2" fmla="val 5983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Vision provide What If’s and Line of Sight to ROI, based on Talent Graph investments and likely outcomes, fed by Big Data Sources</a:t>
            </a:r>
          </a:p>
        </p:txBody>
      </p:sp>
      <p:sp>
        <p:nvSpPr>
          <p:cNvPr id="22" name="Speech Bubble: Oval 21">
            <a:extLst>
              <a:ext uri="{FF2B5EF4-FFF2-40B4-BE49-F238E27FC236}">
                <a16:creationId xmlns:a16="http://schemas.microsoft.com/office/drawing/2014/main" id="{CB6ACDCE-1F7A-4A34-8291-CBFB703BFAA4}"/>
              </a:ext>
            </a:extLst>
          </p:cNvPr>
          <p:cNvSpPr/>
          <p:nvPr/>
        </p:nvSpPr>
        <p:spPr>
          <a:xfrm>
            <a:off x="5919732" y="1315950"/>
            <a:ext cx="2975706" cy="1161822"/>
          </a:xfrm>
          <a:prstGeom prst="wedgeEllipseCallout">
            <a:avLst>
              <a:gd name="adj1" fmla="val -2418"/>
              <a:gd name="adj2" fmla="val 5842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Match provides Talent Graph-powered supply and demand selections that mask bias-producing data from the Administrator</a:t>
            </a:r>
          </a:p>
        </p:txBody>
      </p:sp>
      <p:sp>
        <p:nvSpPr>
          <p:cNvPr id="23" name="Speech Bubble: Oval 22">
            <a:extLst>
              <a:ext uri="{FF2B5EF4-FFF2-40B4-BE49-F238E27FC236}">
                <a16:creationId xmlns:a16="http://schemas.microsoft.com/office/drawing/2014/main" id="{155A2D65-FE6A-4327-8B7B-C461DD9191BC}"/>
              </a:ext>
            </a:extLst>
          </p:cNvPr>
          <p:cNvSpPr/>
          <p:nvPr/>
        </p:nvSpPr>
        <p:spPr>
          <a:xfrm>
            <a:off x="2565225" y="1461196"/>
            <a:ext cx="3037438" cy="1185924"/>
          </a:xfrm>
          <a:prstGeom prst="wedgeEllipseCallout">
            <a:avLst>
              <a:gd name="adj1" fmla="val 18913"/>
              <a:gd name="adj2" fmla="val 5591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360 utilizes Talent Graphs to give a user’s peers, mentors, bosses, etc., a structured way to Baseline their Talent </a:t>
            </a:r>
          </a:p>
        </p:txBody>
      </p:sp>
      <p:sp>
        <p:nvSpPr>
          <p:cNvPr id="24" name="Speech Bubble: Oval 23">
            <a:extLst>
              <a:ext uri="{FF2B5EF4-FFF2-40B4-BE49-F238E27FC236}">
                <a16:creationId xmlns:a16="http://schemas.microsoft.com/office/drawing/2014/main" id="{16D291D9-D645-4F26-BF8A-1321B72A17F8}"/>
              </a:ext>
            </a:extLst>
          </p:cNvPr>
          <p:cNvSpPr/>
          <p:nvPr/>
        </p:nvSpPr>
        <p:spPr>
          <a:xfrm>
            <a:off x="0" y="1802724"/>
            <a:ext cx="2565225" cy="1199422"/>
          </a:xfrm>
          <a:prstGeom prst="wedgeEllipseCallout">
            <a:avLst>
              <a:gd name="adj1" fmla="val 54653"/>
              <a:gd name="adj2" fmla="val 3466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Stories leverage Social Media to provide a portfolio of ongoing and completed projects that </a:t>
            </a:r>
            <a:r>
              <a:rPr lang="en-US" sz="1200" dirty="0" err="1"/>
              <a:t>credentialize</a:t>
            </a:r>
            <a:r>
              <a:rPr lang="en-US" sz="1200" dirty="0"/>
              <a:t> 360 rankings</a:t>
            </a:r>
          </a:p>
        </p:txBody>
      </p:sp>
      <p:sp>
        <p:nvSpPr>
          <p:cNvPr id="5" name="Arrow: Pentagon 4">
            <a:extLst>
              <a:ext uri="{FF2B5EF4-FFF2-40B4-BE49-F238E27FC236}">
                <a16:creationId xmlns:a16="http://schemas.microsoft.com/office/drawing/2014/main" id="{E5BEF17F-6FA5-401F-8593-316AB36FD60F}"/>
              </a:ext>
            </a:extLst>
          </p:cNvPr>
          <p:cNvSpPr/>
          <p:nvPr/>
        </p:nvSpPr>
        <p:spPr>
          <a:xfrm>
            <a:off x="2864014" y="4171163"/>
            <a:ext cx="1108083" cy="246708"/>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Qualifies</a:t>
            </a:r>
          </a:p>
        </p:txBody>
      </p:sp>
      <p:sp>
        <p:nvSpPr>
          <p:cNvPr id="6" name="Arrow: Chevron 5">
            <a:extLst>
              <a:ext uri="{FF2B5EF4-FFF2-40B4-BE49-F238E27FC236}">
                <a16:creationId xmlns:a16="http://schemas.microsoft.com/office/drawing/2014/main" id="{73B7675D-8F39-4718-B741-790E87FDB8BC}"/>
              </a:ext>
            </a:extLst>
          </p:cNvPr>
          <p:cNvSpPr/>
          <p:nvPr/>
        </p:nvSpPr>
        <p:spPr>
          <a:xfrm>
            <a:off x="3930933" y="4171163"/>
            <a:ext cx="5017805" cy="246708"/>
          </a:xfrm>
          <a:prstGeom prst="chevron">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Leverages Talent Models</a:t>
            </a:r>
          </a:p>
        </p:txBody>
      </p:sp>
      <p:sp>
        <p:nvSpPr>
          <p:cNvPr id="26" name="Arrow: Chevron 25">
            <a:extLst>
              <a:ext uri="{FF2B5EF4-FFF2-40B4-BE49-F238E27FC236}">
                <a16:creationId xmlns:a16="http://schemas.microsoft.com/office/drawing/2014/main" id="{C8E0139F-DEFB-471B-9FA1-7F9BCB4A015A}"/>
              </a:ext>
            </a:extLst>
          </p:cNvPr>
          <p:cNvSpPr/>
          <p:nvPr/>
        </p:nvSpPr>
        <p:spPr>
          <a:xfrm>
            <a:off x="8895438" y="4171163"/>
            <a:ext cx="1091526" cy="246708"/>
          </a:xfrm>
          <a:prstGeom prst="chevron">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Enhances</a:t>
            </a:r>
          </a:p>
        </p:txBody>
      </p:sp>
      <p:sp>
        <p:nvSpPr>
          <p:cNvPr id="7" name="Right Brace 6">
            <a:extLst>
              <a:ext uri="{FF2B5EF4-FFF2-40B4-BE49-F238E27FC236}">
                <a16:creationId xmlns:a16="http://schemas.microsoft.com/office/drawing/2014/main" id="{C44F063A-4843-412F-81D9-1BF37C93BF64}"/>
              </a:ext>
            </a:extLst>
          </p:cNvPr>
          <p:cNvSpPr/>
          <p:nvPr/>
        </p:nvSpPr>
        <p:spPr>
          <a:xfrm>
            <a:off x="10097678" y="3326863"/>
            <a:ext cx="253454" cy="1866842"/>
          </a:xfrm>
          <a:prstGeom prst="rightBrace">
            <a:avLst>
              <a:gd name="adj1" fmla="val 80989"/>
              <a:gd name="adj2"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E2EB0B8-FE68-4832-B8FC-7C0221C91978}"/>
              </a:ext>
            </a:extLst>
          </p:cNvPr>
          <p:cNvSpPr txBox="1"/>
          <p:nvPr/>
        </p:nvSpPr>
        <p:spPr>
          <a:xfrm>
            <a:off x="10423891" y="3798619"/>
            <a:ext cx="1139459" cy="923330"/>
          </a:xfrm>
          <a:prstGeom prst="rect">
            <a:avLst/>
          </a:prstGeom>
          <a:noFill/>
        </p:spPr>
        <p:txBody>
          <a:bodyPr wrap="square" rtlCol="0">
            <a:spAutoFit/>
          </a:bodyPr>
          <a:lstStyle/>
          <a:p>
            <a:r>
              <a:rPr lang="en-US" b="1" dirty="0"/>
              <a:t>Results in a Talent Market</a:t>
            </a:r>
          </a:p>
        </p:txBody>
      </p:sp>
      <p:pic>
        <p:nvPicPr>
          <p:cNvPr id="20" name="Picture 19">
            <a:extLst>
              <a:ext uri="{FF2B5EF4-FFF2-40B4-BE49-F238E27FC236}">
                <a16:creationId xmlns:a16="http://schemas.microsoft.com/office/drawing/2014/main" id="{477295DC-577C-4201-BD8F-C43AF6B0EB55}"/>
              </a:ext>
            </a:extLst>
          </p:cNvPr>
          <p:cNvPicPr>
            <a:picLocks noChangeAspect="1"/>
          </p:cNvPicPr>
          <p:nvPr/>
        </p:nvPicPr>
        <p:blipFill>
          <a:blip r:embed="rId7"/>
          <a:stretch>
            <a:fillRect/>
          </a:stretch>
        </p:blipFill>
        <p:spPr>
          <a:xfrm>
            <a:off x="178717" y="3783822"/>
            <a:ext cx="2182868" cy="1019706"/>
          </a:xfrm>
          <a:prstGeom prst="rect">
            <a:avLst/>
          </a:prstGeom>
        </p:spPr>
      </p:pic>
      <p:cxnSp>
        <p:nvCxnSpPr>
          <p:cNvPr id="28" name="Straight Arrow Connector 27">
            <a:extLst>
              <a:ext uri="{FF2B5EF4-FFF2-40B4-BE49-F238E27FC236}">
                <a16:creationId xmlns:a16="http://schemas.microsoft.com/office/drawing/2014/main" id="{6CF8B601-971F-4249-9A39-4EC5A48F99A3}"/>
              </a:ext>
            </a:extLst>
          </p:cNvPr>
          <p:cNvCxnSpPr>
            <a:stCxn id="20" idx="3"/>
            <a:endCxn id="5" idx="1"/>
          </p:cNvCxnSpPr>
          <p:nvPr/>
        </p:nvCxnSpPr>
        <p:spPr>
          <a:xfrm>
            <a:off x="2361585" y="4293675"/>
            <a:ext cx="502429" cy="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4041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9D6C-CFBC-1C4A-98FF-EC551DC35DAD}"/>
              </a:ext>
            </a:extLst>
          </p:cNvPr>
          <p:cNvSpPr>
            <a:spLocks noGrp="1"/>
          </p:cNvSpPr>
          <p:nvPr>
            <p:ph type="title"/>
          </p:nvPr>
        </p:nvSpPr>
        <p:spPr/>
        <p:txBody>
          <a:bodyPr/>
          <a:lstStyle/>
          <a:p>
            <a:r>
              <a:rPr lang="en-US" dirty="0"/>
              <a:t>Our Timeline</a:t>
            </a:r>
          </a:p>
        </p:txBody>
      </p:sp>
      <p:sp>
        <p:nvSpPr>
          <p:cNvPr id="3" name="Content Placeholder 2">
            <a:extLst>
              <a:ext uri="{FF2B5EF4-FFF2-40B4-BE49-F238E27FC236}">
                <a16:creationId xmlns:a16="http://schemas.microsoft.com/office/drawing/2014/main" id="{79DAC92C-FB58-7C4C-8B4F-E379428A24FF}"/>
              </a:ext>
            </a:extLst>
          </p:cNvPr>
          <p:cNvSpPr>
            <a:spLocks noGrp="1"/>
          </p:cNvSpPr>
          <p:nvPr>
            <p:ph idx="1"/>
          </p:nvPr>
        </p:nvSpPr>
        <p:spPr/>
        <p:txBody>
          <a:bodyPr>
            <a:normAutofit lnSpcReduction="10000"/>
          </a:bodyPr>
          <a:lstStyle/>
          <a:p>
            <a:r>
              <a:rPr lang="en-US" dirty="0"/>
              <a:t>6/17 – Submission of </a:t>
            </a:r>
            <a:r>
              <a:rPr lang="en-US" dirty="0" err="1"/>
              <a:t>Linkedin</a:t>
            </a:r>
            <a:r>
              <a:rPr lang="en-US" dirty="0"/>
              <a:t> Data Analytics Proposal</a:t>
            </a:r>
          </a:p>
          <a:p>
            <a:r>
              <a:rPr lang="en-US" dirty="0"/>
              <a:t>7/21 – Completion of first draft of Data Strategy Plan</a:t>
            </a:r>
          </a:p>
          <a:p>
            <a:r>
              <a:rPr lang="en-US" dirty="0"/>
              <a:t>8/1 – Kickoff of Curriculum Utilization at MC2 Highschool in Cleveland</a:t>
            </a:r>
          </a:p>
          <a:p>
            <a:r>
              <a:rPr lang="en-US" dirty="0"/>
              <a:t>8/18 – Target Completion of second draft of Data Strategy Plan</a:t>
            </a:r>
          </a:p>
          <a:p>
            <a:r>
              <a:rPr lang="en-US" dirty="0"/>
              <a:t>10/1 – Target award of LinkedIn Data and Analysis Kickoff</a:t>
            </a:r>
          </a:p>
          <a:p>
            <a:r>
              <a:rPr lang="en-US" dirty="0"/>
              <a:t>12/1 – First insights from LinkedIn Data Analysis</a:t>
            </a:r>
          </a:p>
          <a:p>
            <a:r>
              <a:rPr lang="en-US" dirty="0"/>
              <a:t>12/1 – Target Kickoff of National PAL Curriculum National Distribution</a:t>
            </a:r>
          </a:p>
          <a:p>
            <a:r>
              <a:rPr lang="en-US" dirty="0"/>
              <a:t>2/1/18 - Target Executive Brief of Data Strategy Plan at major Social Media platforms, including Insights from LinkedIn Data</a:t>
            </a:r>
          </a:p>
        </p:txBody>
      </p:sp>
      <p:cxnSp>
        <p:nvCxnSpPr>
          <p:cNvPr id="5" name="Straight Connector 4">
            <a:extLst>
              <a:ext uri="{FF2B5EF4-FFF2-40B4-BE49-F238E27FC236}">
                <a16:creationId xmlns:a16="http://schemas.microsoft.com/office/drawing/2014/main" id="{D00D2F19-AE96-41FA-9E83-D3883D4FFEE7}"/>
              </a:ext>
            </a:extLst>
          </p:cNvPr>
          <p:cNvCxnSpPr/>
          <p:nvPr/>
        </p:nvCxnSpPr>
        <p:spPr>
          <a:xfrm flipV="1">
            <a:off x="457200" y="3179255"/>
            <a:ext cx="1124410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8986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0D97-CE44-42BA-B76C-AA15781A91DE}"/>
              </a:ext>
            </a:extLst>
          </p:cNvPr>
          <p:cNvSpPr>
            <a:spLocks noGrp="1"/>
          </p:cNvSpPr>
          <p:nvPr>
            <p:ph type="title"/>
          </p:nvPr>
        </p:nvSpPr>
        <p:spPr>
          <a:blipFill dpi="0" rotWithShape="1">
            <a:blip r:embed="rId2"/>
            <a:srcRect/>
            <a:tile tx="0" ty="0" sx="50000" sy="50000" flip="none" algn="ctr"/>
          </a:blipFill>
        </p:spPr>
        <p:style>
          <a:lnRef idx="2">
            <a:schemeClr val="dk1"/>
          </a:lnRef>
          <a:fillRef idx="1">
            <a:schemeClr val="lt1"/>
          </a:fillRef>
          <a:effectRef idx="0">
            <a:schemeClr val="dk1"/>
          </a:effectRef>
          <a:fontRef idx="minor">
            <a:schemeClr val="dk1"/>
          </a:fontRef>
        </p:style>
        <p:txBody>
          <a:bodyPr rtlCol="0" anchor="ctr">
            <a:normAutofit/>
          </a:bodyPr>
          <a:lstStyle/>
          <a:p>
            <a:r>
              <a:rPr lang="en-US" dirty="0">
                <a:solidFill>
                  <a:schemeClr val="tx1"/>
                </a:solidFill>
                <a:latin typeface="+mj-lt"/>
                <a:ea typeface="+mj-ea"/>
                <a:cs typeface="+mj-cs"/>
              </a:rPr>
              <a:t>Day in the Life of the Talent Graph</a:t>
            </a:r>
          </a:p>
        </p:txBody>
      </p:sp>
      <p:sp>
        <p:nvSpPr>
          <p:cNvPr id="5" name="Content Placeholder 4">
            <a:extLst>
              <a:ext uri="{FF2B5EF4-FFF2-40B4-BE49-F238E27FC236}">
                <a16:creationId xmlns:a16="http://schemas.microsoft.com/office/drawing/2014/main" id="{9E47523E-7711-4893-BD50-77596545ECFA}"/>
              </a:ext>
            </a:extLst>
          </p:cNvPr>
          <p:cNvSpPr>
            <a:spLocks noGrp="1"/>
          </p:cNvSpPr>
          <p:nvPr>
            <p:ph sz="half" idx="2"/>
          </p:nvPr>
        </p:nvSpPr>
        <p:spPr>
          <a:xfrm>
            <a:off x="1240132" y="2867392"/>
            <a:ext cx="4517924" cy="3684588"/>
          </a:xfrm>
        </p:spPr>
        <p:txBody>
          <a:bodyPr>
            <a:normAutofit/>
          </a:bodyPr>
          <a:lstStyle/>
          <a:p>
            <a:pPr marL="514350" indent="-514350">
              <a:buFont typeface="+mj-lt"/>
              <a:buAutoNum type="arabicPeriod"/>
            </a:pPr>
            <a:r>
              <a:rPr lang="en-US" sz="1600" dirty="0"/>
              <a:t>Applicant owns accounts in various social media that shows her involvements and achievements that may or may not reveal her political views, gender, and race, etc.</a:t>
            </a:r>
          </a:p>
          <a:p>
            <a:pPr marL="514350" indent="-514350">
              <a:buFont typeface="+mj-lt"/>
              <a:buAutoNum type="arabicPeriod"/>
            </a:pPr>
            <a:r>
              <a:rPr lang="en-US" sz="1600" dirty="0"/>
              <a:t>User’s 360 endorsements are structured based on Talent Model Skill Trees</a:t>
            </a:r>
          </a:p>
          <a:p>
            <a:pPr marL="514350" indent="-514350">
              <a:buFont typeface="+mj-lt"/>
              <a:buAutoNum type="arabicPeriod"/>
            </a:pPr>
            <a:r>
              <a:rPr lang="en-US" sz="1600" dirty="0"/>
              <a:t>User integrates Stories from other Social Media to </a:t>
            </a:r>
            <a:r>
              <a:rPr lang="en-US" sz="1600" dirty="0" err="1"/>
              <a:t>credentialize</a:t>
            </a:r>
            <a:r>
              <a:rPr lang="en-US" sz="1600" dirty="0"/>
              <a:t> their Skill Trees</a:t>
            </a:r>
          </a:p>
          <a:p>
            <a:pPr marL="514350" indent="-514350">
              <a:buFont typeface="+mj-lt"/>
              <a:buAutoNum type="arabicPeriod"/>
            </a:pPr>
            <a:r>
              <a:rPr lang="en-US" sz="1600" dirty="0"/>
              <a:t>User views Matches to jobs and opportunities knowing that the Administrator cannot bias their initial decision on political views, gender, race, etc.</a:t>
            </a:r>
          </a:p>
          <a:p>
            <a:pPr marL="514350" indent="-514350">
              <a:buFont typeface="+mj-lt"/>
              <a:buAutoNum type="arabicPeriod"/>
            </a:pPr>
            <a:r>
              <a:rPr lang="en-US" sz="1600" dirty="0"/>
              <a:t>User simulates their choices in “What If” analysis in Vision </a:t>
            </a:r>
          </a:p>
        </p:txBody>
      </p:sp>
      <p:sp>
        <p:nvSpPr>
          <p:cNvPr id="7" name="Content Placeholder 6">
            <a:extLst>
              <a:ext uri="{FF2B5EF4-FFF2-40B4-BE49-F238E27FC236}">
                <a16:creationId xmlns:a16="http://schemas.microsoft.com/office/drawing/2014/main" id="{80DCD79B-02B3-4D3E-AABA-B5CC526FCEFA}"/>
              </a:ext>
            </a:extLst>
          </p:cNvPr>
          <p:cNvSpPr>
            <a:spLocks noGrp="1"/>
          </p:cNvSpPr>
          <p:nvPr>
            <p:ph sz="quarter" idx="4"/>
          </p:nvPr>
        </p:nvSpPr>
        <p:spPr>
          <a:xfrm>
            <a:off x="6870700" y="2941522"/>
            <a:ext cx="4540174" cy="3684588"/>
          </a:xfrm>
        </p:spPr>
        <p:txBody>
          <a:bodyPr>
            <a:normAutofit/>
          </a:bodyPr>
          <a:lstStyle/>
          <a:p>
            <a:pPr marL="514350" indent="-514350">
              <a:buFont typeface="+mj-lt"/>
              <a:buAutoNum type="arabicPeriod"/>
            </a:pPr>
            <a:r>
              <a:rPr lang="en-US" sz="1600" dirty="0"/>
              <a:t>New job or grant listing is placed</a:t>
            </a:r>
          </a:p>
          <a:p>
            <a:pPr marL="514350" indent="-514350">
              <a:buFont typeface="+mj-lt"/>
              <a:buAutoNum type="arabicPeriod"/>
            </a:pPr>
            <a:r>
              <a:rPr lang="en-US" sz="1600" dirty="0"/>
              <a:t>The opportunity is tied to specific Talent Graph Skills</a:t>
            </a:r>
          </a:p>
          <a:p>
            <a:pPr marL="514350" indent="-514350">
              <a:buFont typeface="+mj-lt"/>
              <a:buAutoNum type="arabicPeriod"/>
            </a:pPr>
            <a:r>
              <a:rPr lang="en-US" sz="1600" dirty="0"/>
              <a:t>Applicants are matched against Talent Graph, but their demographics are hidden</a:t>
            </a:r>
          </a:p>
          <a:p>
            <a:pPr marL="514350" indent="-514350">
              <a:buFont typeface="+mj-lt"/>
              <a:buAutoNum type="arabicPeriod"/>
            </a:pPr>
            <a:r>
              <a:rPr lang="en-US" sz="1600" dirty="0"/>
              <a:t>Early applicant decisions are made blind to anything other than structured data around the Talent Graph</a:t>
            </a:r>
          </a:p>
          <a:p>
            <a:pPr marL="514350" indent="-514350">
              <a:buFont typeface="+mj-lt"/>
              <a:buAutoNum type="arabicPeriod"/>
            </a:pPr>
            <a:r>
              <a:rPr lang="en-US" sz="1600" dirty="0"/>
              <a:t>Once certain milestones have been crossed, the Administrator is able to see the demographics of the applicants</a:t>
            </a:r>
          </a:p>
        </p:txBody>
      </p:sp>
      <p:sp>
        <p:nvSpPr>
          <p:cNvPr id="8" name="Text Placeholder 2">
            <a:extLst>
              <a:ext uri="{FF2B5EF4-FFF2-40B4-BE49-F238E27FC236}">
                <a16:creationId xmlns:a16="http://schemas.microsoft.com/office/drawing/2014/main" id="{63799044-28EC-484D-AF00-994629CCB89E}"/>
              </a:ext>
            </a:extLst>
          </p:cNvPr>
          <p:cNvSpPr>
            <a:spLocks noGrp="1"/>
          </p:cNvSpPr>
          <p:nvPr>
            <p:ph type="body" idx="1"/>
          </p:nvPr>
        </p:nvSpPr>
        <p:spPr>
          <a:xfrm>
            <a:off x="839788" y="1681163"/>
            <a:ext cx="5157787" cy="823912"/>
          </a:xfrm>
        </p:spPr>
        <p:txBody>
          <a:bodyPr/>
          <a:lstStyle/>
          <a:p>
            <a:pPr algn="ctr"/>
            <a:r>
              <a:rPr lang="en-US" dirty="0"/>
              <a:t>Talented People with </a:t>
            </a:r>
            <a:br>
              <a:rPr lang="en-US" dirty="0"/>
            </a:br>
            <a:r>
              <a:rPr lang="en-US" dirty="0"/>
              <a:t>Limited-to-no Experience</a:t>
            </a:r>
          </a:p>
        </p:txBody>
      </p:sp>
      <p:sp>
        <p:nvSpPr>
          <p:cNvPr id="9" name="Text Placeholder 11">
            <a:extLst>
              <a:ext uri="{FF2B5EF4-FFF2-40B4-BE49-F238E27FC236}">
                <a16:creationId xmlns:a16="http://schemas.microsoft.com/office/drawing/2014/main" id="{B9E9FFEC-E8C8-443A-8E1D-E186419EE1C2}"/>
              </a:ext>
            </a:extLst>
          </p:cNvPr>
          <p:cNvSpPr>
            <a:spLocks noGrp="1"/>
          </p:cNvSpPr>
          <p:nvPr>
            <p:ph type="body" sz="quarter" idx="3"/>
          </p:nvPr>
        </p:nvSpPr>
        <p:spPr>
          <a:xfrm>
            <a:off x="6172200" y="1681163"/>
            <a:ext cx="5183188" cy="823912"/>
          </a:xfrm>
        </p:spPr>
        <p:txBody>
          <a:bodyPr/>
          <a:lstStyle/>
          <a:p>
            <a:pPr algn="ctr"/>
            <a:r>
              <a:rPr lang="en-US" dirty="0"/>
              <a:t>University, Grant, or </a:t>
            </a:r>
            <a:br>
              <a:rPr lang="en-US" dirty="0"/>
            </a:br>
            <a:r>
              <a:rPr lang="en-US" dirty="0"/>
              <a:t>Hiring, Administrators</a:t>
            </a:r>
          </a:p>
        </p:txBody>
      </p:sp>
      <p:pic>
        <p:nvPicPr>
          <p:cNvPr id="14" name="Picture 12" descr="21036-200.png (200×200)">
            <a:extLst>
              <a:ext uri="{FF2B5EF4-FFF2-40B4-BE49-F238E27FC236}">
                <a16:creationId xmlns:a16="http://schemas.microsoft.com/office/drawing/2014/main" id="{9ACA534D-8947-4477-931B-03DE16FC1233}"/>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1558682" y="382577"/>
            <a:ext cx="467132" cy="46712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vision7.png (512×512)">
            <a:extLst>
              <a:ext uri="{FF2B5EF4-FFF2-40B4-BE49-F238E27FC236}">
                <a16:creationId xmlns:a16="http://schemas.microsoft.com/office/drawing/2014/main" id="{04B4055A-181C-4A37-9614-3CB7A89FA22C}"/>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1503886" y="1002578"/>
            <a:ext cx="688114" cy="68811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6" descr="engineering-icon-01-350x350.png (350×350)">
            <a:extLst>
              <a:ext uri="{FF2B5EF4-FFF2-40B4-BE49-F238E27FC236}">
                <a16:creationId xmlns:a16="http://schemas.microsoft.com/office/drawing/2014/main" id="{C331A1CF-4CF2-4188-88BB-F560D899CAEB}"/>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87006" y="1050617"/>
            <a:ext cx="665470" cy="6654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bw-evangelism-bubble.png (300×300)">
            <a:extLst>
              <a:ext uri="{FF2B5EF4-FFF2-40B4-BE49-F238E27FC236}">
                <a16:creationId xmlns:a16="http://schemas.microsoft.com/office/drawing/2014/main" id="{24F1E846-070E-46F2-BC28-A23DB91E20B2}"/>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84420" y="409942"/>
            <a:ext cx="452074" cy="452070"/>
          </a:xfrm>
          <a:prstGeom prst="rect">
            <a:avLst/>
          </a:prstGeom>
          <a:noFill/>
          <a:extLst>
            <a:ext uri="{909E8E84-426E-40DD-AFC4-6F175D3DCCD1}">
              <a14:hiddenFill xmlns:a14="http://schemas.microsoft.com/office/drawing/2010/main">
                <a:solidFill>
                  <a:srgbClr val="FFFFFF"/>
                </a:solidFill>
              </a14:hiddenFill>
            </a:ext>
          </a:extLst>
        </p:spPr>
      </p:pic>
      <p:sp>
        <p:nvSpPr>
          <p:cNvPr id="26" name="Oval 25">
            <a:extLst>
              <a:ext uri="{FF2B5EF4-FFF2-40B4-BE49-F238E27FC236}">
                <a16:creationId xmlns:a16="http://schemas.microsoft.com/office/drawing/2014/main" id="{716D09DA-957C-498C-BFA1-01D89451BFE1}"/>
              </a:ext>
            </a:extLst>
          </p:cNvPr>
          <p:cNvSpPr/>
          <p:nvPr/>
        </p:nvSpPr>
        <p:spPr>
          <a:xfrm>
            <a:off x="1687285" y="1637239"/>
            <a:ext cx="348344" cy="3483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7" name="Oval 26">
            <a:extLst>
              <a:ext uri="{FF2B5EF4-FFF2-40B4-BE49-F238E27FC236}">
                <a16:creationId xmlns:a16="http://schemas.microsoft.com/office/drawing/2014/main" id="{4014912B-E6B7-4515-A42B-DF1911720A71}"/>
              </a:ext>
            </a:extLst>
          </p:cNvPr>
          <p:cNvSpPr/>
          <p:nvPr/>
        </p:nvSpPr>
        <p:spPr>
          <a:xfrm>
            <a:off x="7108370" y="1637239"/>
            <a:ext cx="348344" cy="3483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2486388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8B57-9FF3-644C-8A42-C9E152BEA7BF}"/>
              </a:ext>
            </a:extLst>
          </p:cNvPr>
          <p:cNvSpPr>
            <a:spLocks noGrp="1"/>
          </p:cNvSpPr>
          <p:nvPr>
            <p:ph type="title"/>
          </p:nvPr>
        </p:nvSpPr>
        <p:spPr/>
        <p:txBody>
          <a:bodyPr/>
          <a:lstStyle/>
          <a:p>
            <a:r>
              <a:rPr lang="en-US" dirty="0"/>
              <a:t>Talent Graph Data Enrichment Processes</a:t>
            </a:r>
          </a:p>
        </p:txBody>
      </p:sp>
      <p:sp>
        <p:nvSpPr>
          <p:cNvPr id="5" name="TextBox 4"/>
          <p:cNvSpPr txBox="1"/>
          <p:nvPr/>
        </p:nvSpPr>
        <p:spPr>
          <a:xfrm>
            <a:off x="3520531" y="1875145"/>
            <a:ext cx="1419043" cy="477054"/>
          </a:xfrm>
          <a:prstGeom prst="rect">
            <a:avLst/>
          </a:prstGeom>
          <a:noFill/>
        </p:spPr>
        <p:txBody>
          <a:bodyPr wrap="none" rtlCol="0">
            <a:spAutoFit/>
          </a:bodyPr>
          <a:lstStyle/>
          <a:p>
            <a:r>
              <a:rPr lang="en-US" sz="2500" b="1" dirty="0"/>
              <a:t>1. Stories</a:t>
            </a:r>
          </a:p>
        </p:txBody>
      </p:sp>
      <p:sp>
        <p:nvSpPr>
          <p:cNvPr id="6" name="TextBox 5"/>
          <p:cNvSpPr txBox="1"/>
          <p:nvPr/>
        </p:nvSpPr>
        <p:spPr>
          <a:xfrm>
            <a:off x="7543104" y="2253049"/>
            <a:ext cx="1061509" cy="477054"/>
          </a:xfrm>
          <a:prstGeom prst="rect">
            <a:avLst/>
          </a:prstGeom>
          <a:noFill/>
        </p:spPr>
        <p:txBody>
          <a:bodyPr wrap="none" rtlCol="0">
            <a:spAutoFit/>
          </a:bodyPr>
          <a:lstStyle/>
          <a:p>
            <a:r>
              <a:rPr lang="en-US" sz="2500" b="1" dirty="0"/>
              <a:t>2. 360 </a:t>
            </a:r>
          </a:p>
        </p:txBody>
      </p:sp>
      <p:cxnSp>
        <p:nvCxnSpPr>
          <p:cNvPr id="8" name="Straight Arrow Connector 7"/>
          <p:cNvCxnSpPr>
            <a:cxnSpLocks/>
            <a:stCxn id="5" idx="3"/>
          </p:cNvCxnSpPr>
          <p:nvPr/>
        </p:nvCxnSpPr>
        <p:spPr>
          <a:xfrm>
            <a:off x="4939574" y="2113672"/>
            <a:ext cx="2434667" cy="333362"/>
          </a:xfrm>
          <a:prstGeom prst="straightConnector1">
            <a:avLst/>
          </a:prstGeom>
          <a:ln w="38100">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cxnSpLocks/>
            <a:stCxn id="6" idx="2"/>
            <a:endCxn id="16" idx="0"/>
          </p:cNvCxnSpPr>
          <p:nvPr/>
        </p:nvCxnSpPr>
        <p:spPr>
          <a:xfrm flipH="1">
            <a:off x="6704694" y="2730103"/>
            <a:ext cx="1369165" cy="1446567"/>
          </a:xfrm>
          <a:prstGeom prst="straightConnector1">
            <a:avLst/>
          </a:prstGeom>
          <a:ln w="38100">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6094800" y="4661876"/>
            <a:ext cx="0" cy="918889"/>
          </a:xfrm>
          <a:prstGeom prst="straightConnector1">
            <a:avLst/>
          </a:prstGeom>
          <a:ln w="38100">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5698030" y="1967227"/>
            <a:ext cx="1085490" cy="307777"/>
          </a:xfrm>
          <a:prstGeom prst="rect">
            <a:avLst/>
          </a:prstGeom>
          <a:noFill/>
        </p:spPr>
        <p:txBody>
          <a:bodyPr wrap="none" rtlCol="0">
            <a:spAutoFit/>
          </a:bodyPr>
          <a:lstStyle/>
          <a:p>
            <a:r>
              <a:rPr lang="en-US" sz="1400" b="1" dirty="0">
                <a:solidFill>
                  <a:schemeClr val="accent6">
                    <a:lumMod val="75000"/>
                  </a:schemeClr>
                </a:solidFill>
              </a:rPr>
              <a:t>Supplement</a:t>
            </a:r>
          </a:p>
        </p:txBody>
      </p:sp>
      <p:sp>
        <p:nvSpPr>
          <p:cNvPr id="16" name="TextBox 15"/>
          <p:cNvSpPr txBox="1"/>
          <p:nvPr/>
        </p:nvSpPr>
        <p:spPr>
          <a:xfrm>
            <a:off x="6191733" y="4176670"/>
            <a:ext cx="1025922" cy="369332"/>
          </a:xfrm>
          <a:prstGeom prst="rect">
            <a:avLst/>
          </a:prstGeom>
          <a:noFill/>
        </p:spPr>
        <p:txBody>
          <a:bodyPr wrap="none" rtlCol="0">
            <a:spAutoFit/>
          </a:bodyPr>
          <a:lstStyle/>
          <a:p>
            <a:r>
              <a:rPr lang="en-US" b="1" dirty="0"/>
              <a:t>3. Match</a:t>
            </a:r>
          </a:p>
        </p:txBody>
      </p:sp>
      <p:sp>
        <p:nvSpPr>
          <p:cNvPr id="17" name="TextBox 16"/>
          <p:cNvSpPr txBox="1"/>
          <p:nvPr/>
        </p:nvSpPr>
        <p:spPr>
          <a:xfrm>
            <a:off x="6075594" y="4967992"/>
            <a:ext cx="711670" cy="307777"/>
          </a:xfrm>
          <a:prstGeom prst="rect">
            <a:avLst/>
          </a:prstGeom>
          <a:noFill/>
        </p:spPr>
        <p:txBody>
          <a:bodyPr wrap="none" rtlCol="0">
            <a:spAutoFit/>
          </a:bodyPr>
          <a:lstStyle/>
          <a:p>
            <a:r>
              <a:rPr lang="en-US" sz="1400" b="1" dirty="0">
                <a:solidFill>
                  <a:schemeClr val="accent6">
                    <a:lumMod val="75000"/>
                  </a:schemeClr>
                </a:solidFill>
              </a:rPr>
              <a:t>Predict</a:t>
            </a:r>
          </a:p>
        </p:txBody>
      </p:sp>
      <p:sp>
        <p:nvSpPr>
          <p:cNvPr id="19" name="TextBox 18"/>
          <p:cNvSpPr txBox="1"/>
          <p:nvPr/>
        </p:nvSpPr>
        <p:spPr>
          <a:xfrm>
            <a:off x="5570256" y="5815913"/>
            <a:ext cx="1002197" cy="369332"/>
          </a:xfrm>
          <a:prstGeom prst="rect">
            <a:avLst/>
          </a:prstGeom>
          <a:noFill/>
        </p:spPr>
        <p:txBody>
          <a:bodyPr wrap="none" rtlCol="0">
            <a:spAutoFit/>
          </a:bodyPr>
          <a:lstStyle/>
          <a:p>
            <a:r>
              <a:rPr lang="en-US" b="1" dirty="0"/>
              <a:t>4. Vision</a:t>
            </a:r>
          </a:p>
        </p:txBody>
      </p:sp>
      <p:sp>
        <p:nvSpPr>
          <p:cNvPr id="20" name="Arrow: Curved Down 19"/>
          <p:cNvSpPr/>
          <p:nvPr/>
        </p:nvSpPr>
        <p:spPr>
          <a:xfrm rot="14461965">
            <a:off x="2303576" y="4336133"/>
            <a:ext cx="3160738" cy="1459642"/>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3253503" y="5065954"/>
            <a:ext cx="811441" cy="307777"/>
          </a:xfrm>
          <a:prstGeom prst="rect">
            <a:avLst/>
          </a:prstGeom>
          <a:noFill/>
        </p:spPr>
        <p:txBody>
          <a:bodyPr wrap="none" rtlCol="0">
            <a:spAutoFit/>
          </a:bodyPr>
          <a:lstStyle>
            <a:defPPr>
              <a:defRPr lang="en-US"/>
            </a:defPPr>
            <a:lvl1pPr>
              <a:defRPr sz="1400" b="1"/>
            </a:lvl1pPr>
          </a:lstStyle>
          <a:p>
            <a:r>
              <a:rPr lang="en-US" dirty="0">
                <a:solidFill>
                  <a:schemeClr val="accent6">
                    <a:lumMod val="75000"/>
                  </a:schemeClr>
                </a:solidFill>
              </a:rPr>
              <a:t>Enriches</a:t>
            </a:r>
          </a:p>
        </p:txBody>
      </p:sp>
      <p:pic>
        <p:nvPicPr>
          <p:cNvPr id="15" name="Picture 12" descr="21036-200.png (200×200)">
            <a:extLst>
              <a:ext uri="{FF2B5EF4-FFF2-40B4-BE49-F238E27FC236}">
                <a16:creationId xmlns:a16="http://schemas.microsoft.com/office/drawing/2014/main" id="{01B3090E-BBCF-4FA4-92AE-8884E05AD23D}"/>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54381" y="3826829"/>
            <a:ext cx="697466" cy="6974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vision7.png (512×512)">
            <a:extLst>
              <a:ext uri="{FF2B5EF4-FFF2-40B4-BE49-F238E27FC236}">
                <a16:creationId xmlns:a16="http://schemas.microsoft.com/office/drawing/2014/main" id="{AD54D673-AD81-40D4-82DB-551D5A10B670}"/>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6431429" y="5540739"/>
            <a:ext cx="1027408" cy="10274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engineering-icon-01-350x350.png (350×350)">
            <a:extLst>
              <a:ext uri="{FF2B5EF4-FFF2-40B4-BE49-F238E27FC236}">
                <a16:creationId xmlns:a16="http://schemas.microsoft.com/office/drawing/2014/main" id="{F992965A-95ED-4A2F-AEDC-2BCDEB051575}"/>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8526961" y="1930141"/>
            <a:ext cx="993600" cy="9936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bw-evangelism-bubble.png (300×300)">
            <a:extLst>
              <a:ext uri="{FF2B5EF4-FFF2-40B4-BE49-F238E27FC236}">
                <a16:creationId xmlns:a16="http://schemas.microsoft.com/office/drawing/2014/main" id="{B21FB12D-72A8-4895-A52B-983C7473D4E0}"/>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963391" y="1611243"/>
            <a:ext cx="674982" cy="6749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481676" y="3237893"/>
            <a:ext cx="1184363" cy="307777"/>
          </a:xfrm>
          <a:prstGeom prst="rect">
            <a:avLst/>
          </a:prstGeom>
          <a:noFill/>
        </p:spPr>
        <p:txBody>
          <a:bodyPr wrap="none" rtlCol="0">
            <a:spAutoFit/>
          </a:bodyPr>
          <a:lstStyle/>
          <a:p>
            <a:r>
              <a:rPr lang="en-US" sz="1400" b="1" dirty="0">
                <a:solidFill>
                  <a:schemeClr val="accent6">
                    <a:lumMod val="75000"/>
                  </a:schemeClr>
                </a:solidFill>
              </a:rPr>
              <a:t>Runs through</a:t>
            </a:r>
          </a:p>
        </p:txBody>
      </p:sp>
      <p:sp>
        <p:nvSpPr>
          <p:cNvPr id="10" name="Speech Bubble: Oval 9">
            <a:extLst>
              <a:ext uri="{FF2B5EF4-FFF2-40B4-BE49-F238E27FC236}">
                <a16:creationId xmlns:a16="http://schemas.microsoft.com/office/drawing/2014/main" id="{D1CD1606-77CC-44B9-9573-5770AB132A55}"/>
              </a:ext>
            </a:extLst>
          </p:cNvPr>
          <p:cNvSpPr/>
          <p:nvPr/>
        </p:nvSpPr>
        <p:spPr>
          <a:xfrm>
            <a:off x="7716031" y="5491173"/>
            <a:ext cx="2948268" cy="1151110"/>
          </a:xfrm>
          <a:prstGeom prst="wedgeEllipseCallout">
            <a:avLst>
              <a:gd name="adj1" fmla="val -59562"/>
              <a:gd name="adj2" fmla="val 687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Vision provide What If’s and Line of Sight to ROI, based on Talent Graph investments and likely outcomes, fed by Big Data Sources</a:t>
            </a:r>
          </a:p>
        </p:txBody>
      </p:sp>
      <p:sp>
        <p:nvSpPr>
          <p:cNvPr id="23" name="Speech Bubble: Oval 22">
            <a:extLst>
              <a:ext uri="{FF2B5EF4-FFF2-40B4-BE49-F238E27FC236}">
                <a16:creationId xmlns:a16="http://schemas.microsoft.com/office/drawing/2014/main" id="{8A69F77F-C066-4423-93A5-1143CA5DEEB8}"/>
              </a:ext>
            </a:extLst>
          </p:cNvPr>
          <p:cNvSpPr/>
          <p:nvPr/>
        </p:nvSpPr>
        <p:spPr>
          <a:xfrm>
            <a:off x="7476995" y="3933215"/>
            <a:ext cx="2975706" cy="1161822"/>
          </a:xfrm>
          <a:prstGeom prst="wedgeEllipseCallout">
            <a:avLst>
              <a:gd name="adj1" fmla="val -58114"/>
              <a:gd name="adj2" fmla="val -934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Match provides Talent Graph-powered supply and demand selections that mask bias-producing data from the Administrator</a:t>
            </a:r>
          </a:p>
        </p:txBody>
      </p:sp>
      <p:sp>
        <p:nvSpPr>
          <p:cNvPr id="24" name="Rectangle 23">
            <a:extLst>
              <a:ext uri="{FF2B5EF4-FFF2-40B4-BE49-F238E27FC236}">
                <a16:creationId xmlns:a16="http://schemas.microsoft.com/office/drawing/2014/main" id="{56BE97C1-8DC4-44AD-ABB0-C057F2279237}"/>
              </a:ext>
            </a:extLst>
          </p:cNvPr>
          <p:cNvSpPr/>
          <p:nvPr/>
        </p:nvSpPr>
        <p:spPr>
          <a:xfrm>
            <a:off x="4002589" y="2667419"/>
            <a:ext cx="2042146" cy="856342"/>
          </a:xfrm>
          <a:prstGeom prst="rect">
            <a:avLst/>
          </a:prstGeom>
          <a:blipFill dpi="0" rotWithShape="1">
            <a:blip r:embed="rId6"/>
            <a:srcRect/>
            <a:tile tx="0" ty="0" sx="25000" sy="25000" flip="none" algn="ctr"/>
          </a:blipFill>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rPr>
              <a:t>Talent Graph</a:t>
            </a:r>
          </a:p>
        </p:txBody>
      </p:sp>
      <p:cxnSp>
        <p:nvCxnSpPr>
          <p:cNvPr id="25" name="Straight Arrow Connector 24">
            <a:extLst>
              <a:ext uri="{FF2B5EF4-FFF2-40B4-BE49-F238E27FC236}">
                <a16:creationId xmlns:a16="http://schemas.microsoft.com/office/drawing/2014/main" id="{060C5A0D-9FF9-4912-8DC9-90A9F5631AFF}"/>
              </a:ext>
            </a:extLst>
          </p:cNvPr>
          <p:cNvCxnSpPr>
            <a:cxnSpLocks/>
            <a:stCxn id="24" idx="3"/>
          </p:cNvCxnSpPr>
          <p:nvPr/>
        </p:nvCxnSpPr>
        <p:spPr>
          <a:xfrm flipV="1">
            <a:off x="6044735" y="2614116"/>
            <a:ext cx="1432260" cy="481474"/>
          </a:xfrm>
          <a:prstGeom prst="straightConnector1">
            <a:avLst/>
          </a:prstGeom>
          <a:ln w="38100">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F1CE76A7-C26B-4AF7-9E39-D61A88B9C9F3}"/>
              </a:ext>
            </a:extLst>
          </p:cNvPr>
          <p:cNvSpPr txBox="1"/>
          <p:nvPr/>
        </p:nvSpPr>
        <p:spPr>
          <a:xfrm>
            <a:off x="6151847" y="2603457"/>
            <a:ext cx="729302" cy="307777"/>
          </a:xfrm>
          <a:prstGeom prst="rect">
            <a:avLst/>
          </a:prstGeom>
          <a:noFill/>
        </p:spPr>
        <p:txBody>
          <a:bodyPr wrap="none" rtlCol="0">
            <a:spAutoFit/>
          </a:bodyPr>
          <a:lstStyle/>
          <a:p>
            <a:r>
              <a:rPr lang="en-US" sz="1400" b="1" dirty="0">
                <a:solidFill>
                  <a:schemeClr val="accent6">
                    <a:lumMod val="75000"/>
                  </a:schemeClr>
                </a:solidFill>
              </a:rPr>
              <a:t>Powers</a:t>
            </a:r>
          </a:p>
        </p:txBody>
      </p:sp>
      <p:sp>
        <p:nvSpPr>
          <p:cNvPr id="33" name="Speech Bubble: Oval 32">
            <a:extLst>
              <a:ext uri="{FF2B5EF4-FFF2-40B4-BE49-F238E27FC236}">
                <a16:creationId xmlns:a16="http://schemas.microsoft.com/office/drawing/2014/main" id="{8AA0CEF6-C86B-4A1C-858E-F685F62BB03F}"/>
              </a:ext>
            </a:extLst>
          </p:cNvPr>
          <p:cNvSpPr/>
          <p:nvPr/>
        </p:nvSpPr>
        <p:spPr>
          <a:xfrm>
            <a:off x="9154562" y="2475297"/>
            <a:ext cx="3037438" cy="1185924"/>
          </a:xfrm>
          <a:prstGeom prst="wedgeEllipseCallout">
            <a:avLst>
              <a:gd name="adj1" fmla="val -35442"/>
              <a:gd name="adj2" fmla="val -517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360 utilizes Talent Graphs to give a user’s peers, mentors, bosses, etc., a structured way to Baseline their Talent </a:t>
            </a:r>
          </a:p>
        </p:txBody>
      </p:sp>
      <p:sp>
        <p:nvSpPr>
          <p:cNvPr id="34" name="Speech Bubble: Oval 33">
            <a:extLst>
              <a:ext uri="{FF2B5EF4-FFF2-40B4-BE49-F238E27FC236}">
                <a16:creationId xmlns:a16="http://schemas.microsoft.com/office/drawing/2014/main" id="{C2C5ADB8-64DB-434D-AD4B-D09CE19CA17F}"/>
              </a:ext>
            </a:extLst>
          </p:cNvPr>
          <p:cNvSpPr/>
          <p:nvPr/>
        </p:nvSpPr>
        <p:spPr>
          <a:xfrm>
            <a:off x="196850" y="1404035"/>
            <a:ext cx="2565225" cy="1199422"/>
          </a:xfrm>
          <a:prstGeom prst="wedgeEllipseCallout">
            <a:avLst>
              <a:gd name="adj1" fmla="val 56138"/>
              <a:gd name="adj2" fmla="val 766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Stories leverage Social Media to provide a portfolio of ongoing and completed projects that </a:t>
            </a:r>
            <a:r>
              <a:rPr lang="en-US" sz="1200" dirty="0" err="1"/>
              <a:t>credentialize</a:t>
            </a:r>
            <a:r>
              <a:rPr lang="en-US" sz="1200" dirty="0"/>
              <a:t> 360 rankings</a:t>
            </a:r>
          </a:p>
        </p:txBody>
      </p:sp>
      <p:sp>
        <p:nvSpPr>
          <p:cNvPr id="35" name="Speech Bubble: Oval 34">
            <a:extLst>
              <a:ext uri="{FF2B5EF4-FFF2-40B4-BE49-F238E27FC236}">
                <a16:creationId xmlns:a16="http://schemas.microsoft.com/office/drawing/2014/main" id="{A8790B68-E3CD-4CA2-9CCD-E6FA8D2580AB}"/>
              </a:ext>
            </a:extLst>
          </p:cNvPr>
          <p:cNvSpPr/>
          <p:nvPr/>
        </p:nvSpPr>
        <p:spPr>
          <a:xfrm>
            <a:off x="364928" y="2820516"/>
            <a:ext cx="2975706" cy="1161822"/>
          </a:xfrm>
          <a:prstGeom prst="wedgeEllipseCallout">
            <a:avLst>
              <a:gd name="adj1" fmla="val 68002"/>
              <a:gd name="adj2" fmla="val -1809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Talent Graphs are defined by institutions that develop them and certify their effectiveness on some basis.</a:t>
            </a:r>
          </a:p>
        </p:txBody>
      </p:sp>
    </p:spTree>
    <p:extLst>
      <p:ext uri="{BB962C8B-B14F-4D97-AF65-F5344CB8AC3E}">
        <p14:creationId xmlns:p14="http://schemas.microsoft.com/office/powerpoint/2010/main" val="9494594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8C9E9B-7D4D-47A1-ACB8-96686FE2DE5D}"/>
              </a:ext>
            </a:extLst>
          </p:cNvPr>
          <p:cNvSpPr/>
          <p:nvPr/>
        </p:nvSpPr>
        <p:spPr>
          <a:xfrm>
            <a:off x="6350000" y="1690688"/>
            <a:ext cx="5143500" cy="434816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Example Supply Chain Planning What-If Outcomes Application</a:t>
            </a:r>
          </a:p>
        </p:txBody>
      </p:sp>
      <p:sp>
        <p:nvSpPr>
          <p:cNvPr id="4" name="Rectangle 3">
            <a:extLst>
              <a:ext uri="{FF2B5EF4-FFF2-40B4-BE49-F238E27FC236}">
                <a16:creationId xmlns:a16="http://schemas.microsoft.com/office/drawing/2014/main" id="{244532E1-17F9-460E-B1B4-DC8AC4F583C7}"/>
              </a:ext>
            </a:extLst>
          </p:cNvPr>
          <p:cNvSpPr/>
          <p:nvPr/>
        </p:nvSpPr>
        <p:spPr>
          <a:xfrm>
            <a:off x="698500" y="1690688"/>
            <a:ext cx="5143500" cy="434816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Example Supply Chain Performance Modeling </a:t>
            </a:r>
          </a:p>
        </p:txBody>
      </p:sp>
      <p:sp>
        <p:nvSpPr>
          <p:cNvPr id="2" name="Title 1">
            <a:extLst>
              <a:ext uri="{FF2B5EF4-FFF2-40B4-BE49-F238E27FC236}">
                <a16:creationId xmlns:a16="http://schemas.microsoft.com/office/drawing/2014/main" id="{5478E948-B187-4A9E-BB6E-B19D87E5C1C9}"/>
              </a:ext>
            </a:extLst>
          </p:cNvPr>
          <p:cNvSpPr>
            <a:spLocks noGrp="1"/>
          </p:cNvSpPr>
          <p:nvPr>
            <p:ph type="title"/>
          </p:nvPr>
        </p:nvSpPr>
        <p:spPr>
          <a:xfrm>
            <a:off x="395287" y="365125"/>
            <a:ext cx="11401426" cy="1325563"/>
          </a:xfrm>
        </p:spPr>
        <p:txBody>
          <a:bodyPr>
            <a:normAutofit fontScale="90000"/>
          </a:bodyPr>
          <a:lstStyle/>
          <a:p>
            <a:r>
              <a:rPr lang="en-US" dirty="0"/>
              <a:t>Vision Product Case Study: Supply Chain Management</a:t>
            </a:r>
            <a:br>
              <a:rPr lang="en-US" dirty="0"/>
            </a:br>
            <a:r>
              <a:rPr lang="en-US" sz="3200" b="1" dirty="0"/>
              <a:t>“Sandboxing The Future” –Supply Chain Performance Tools as Example</a:t>
            </a:r>
            <a:endParaRPr lang="en-US" dirty="0"/>
          </a:p>
        </p:txBody>
      </p:sp>
      <p:cxnSp>
        <p:nvCxnSpPr>
          <p:cNvPr id="9" name="Straight Arrow Connector 8">
            <a:extLst>
              <a:ext uri="{FF2B5EF4-FFF2-40B4-BE49-F238E27FC236}">
                <a16:creationId xmlns:a16="http://schemas.microsoft.com/office/drawing/2014/main" id="{21A08B05-9E59-4EA0-924D-3D966A34461F}"/>
              </a:ext>
            </a:extLst>
          </p:cNvPr>
          <p:cNvCxnSpPr>
            <a:stCxn id="4" idx="3"/>
            <a:endCxn id="6" idx="1"/>
          </p:cNvCxnSpPr>
          <p:nvPr/>
        </p:nvCxnSpPr>
        <p:spPr>
          <a:xfrm>
            <a:off x="5842000" y="3864769"/>
            <a:ext cx="508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1" name="Picture 10">
            <a:extLst>
              <a:ext uri="{FF2B5EF4-FFF2-40B4-BE49-F238E27FC236}">
                <a16:creationId xmlns:a16="http://schemas.microsoft.com/office/drawing/2014/main" id="{348B1132-9777-4F7A-8D38-5E1C649951CC}"/>
              </a:ext>
            </a:extLst>
          </p:cNvPr>
          <p:cNvPicPr>
            <a:picLocks noChangeAspect="1"/>
          </p:cNvPicPr>
          <p:nvPr/>
        </p:nvPicPr>
        <p:blipFill>
          <a:blip r:embed="rId2"/>
          <a:stretch>
            <a:fillRect/>
          </a:stretch>
        </p:blipFill>
        <p:spPr>
          <a:xfrm>
            <a:off x="785789" y="2550026"/>
            <a:ext cx="4846740" cy="3078747"/>
          </a:xfrm>
          <a:prstGeom prst="rect">
            <a:avLst/>
          </a:prstGeom>
        </p:spPr>
      </p:pic>
      <p:pic>
        <p:nvPicPr>
          <p:cNvPr id="17" name="Picture 14" descr="vision7.png (512×512)">
            <a:extLst>
              <a:ext uri="{FF2B5EF4-FFF2-40B4-BE49-F238E27FC236}">
                <a16:creationId xmlns:a16="http://schemas.microsoft.com/office/drawing/2014/main" id="{98B34EFE-965A-4B62-BDAB-45101969C952}"/>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3616" y="-23990"/>
            <a:ext cx="778234" cy="7782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3EAA47F7-B55C-4D8A-80FE-5644880E00A9}"/>
              </a:ext>
            </a:extLst>
          </p:cNvPr>
          <p:cNvPicPr>
            <a:picLocks noChangeAspect="1"/>
          </p:cNvPicPr>
          <p:nvPr/>
        </p:nvPicPr>
        <p:blipFill>
          <a:blip r:embed="rId4"/>
          <a:stretch>
            <a:fillRect/>
          </a:stretch>
        </p:blipFill>
        <p:spPr>
          <a:xfrm>
            <a:off x="6621448" y="2667838"/>
            <a:ext cx="4600604" cy="2316144"/>
          </a:xfrm>
          <a:prstGeom prst="rect">
            <a:avLst/>
          </a:prstGeom>
        </p:spPr>
      </p:pic>
      <p:sp>
        <p:nvSpPr>
          <p:cNvPr id="19" name="Rectangle 18">
            <a:extLst>
              <a:ext uri="{FF2B5EF4-FFF2-40B4-BE49-F238E27FC236}">
                <a16:creationId xmlns:a16="http://schemas.microsoft.com/office/drawing/2014/main" id="{5044642D-FE8D-48BD-B327-1E811F6389AA}"/>
              </a:ext>
            </a:extLst>
          </p:cNvPr>
          <p:cNvSpPr/>
          <p:nvPr/>
        </p:nvSpPr>
        <p:spPr>
          <a:xfrm>
            <a:off x="6350000" y="5822950"/>
            <a:ext cx="5143500" cy="7683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Example Insight for Vision Product: Provide </a:t>
            </a:r>
            <a:r>
              <a:rPr lang="en-US" sz="1400" b="1" dirty="0"/>
              <a:t>Clear Line of Sight to Return on Investment</a:t>
            </a:r>
            <a:r>
              <a:rPr lang="en-US" sz="1400" dirty="0"/>
              <a:t> for a user to take into account the Cost and Benefit Factors of pursuing talents and then leveraging them</a:t>
            </a:r>
          </a:p>
        </p:txBody>
      </p:sp>
      <p:sp>
        <p:nvSpPr>
          <p:cNvPr id="20" name="Rectangle 19">
            <a:extLst>
              <a:ext uri="{FF2B5EF4-FFF2-40B4-BE49-F238E27FC236}">
                <a16:creationId xmlns:a16="http://schemas.microsoft.com/office/drawing/2014/main" id="{40FD20A3-3B95-424E-A09D-AD4F2C7198EF}"/>
              </a:ext>
            </a:extLst>
          </p:cNvPr>
          <p:cNvSpPr/>
          <p:nvPr/>
        </p:nvSpPr>
        <p:spPr>
          <a:xfrm>
            <a:off x="698500" y="5822950"/>
            <a:ext cx="5143500" cy="7683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Example Insight for Vision Product: Leverage Talent Graph to Strategically Balance Supply and Demand in Talent Chain on an </a:t>
            </a:r>
            <a:r>
              <a:rPr lang="en-US" sz="1400" b="1" dirty="0"/>
              <a:t>individual</a:t>
            </a:r>
            <a:r>
              <a:rPr lang="en-US" sz="1400" dirty="0"/>
              <a:t> level, or even on an </a:t>
            </a:r>
            <a:r>
              <a:rPr lang="en-US" sz="1400" b="1" dirty="0"/>
              <a:t>aggregate</a:t>
            </a:r>
            <a:r>
              <a:rPr lang="en-US" sz="1400" dirty="0"/>
              <a:t> level</a:t>
            </a:r>
          </a:p>
        </p:txBody>
      </p:sp>
    </p:spTree>
    <p:extLst>
      <p:ext uri="{BB962C8B-B14F-4D97-AF65-F5344CB8AC3E}">
        <p14:creationId xmlns:p14="http://schemas.microsoft.com/office/powerpoint/2010/main" val="2432696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82B7-8471-7744-B6A6-48D8F0EFDE88}"/>
              </a:ext>
            </a:extLst>
          </p:cNvPr>
          <p:cNvSpPr>
            <a:spLocks noGrp="1"/>
          </p:cNvSpPr>
          <p:nvPr>
            <p:ph type="title"/>
          </p:nvPr>
        </p:nvSpPr>
        <p:spPr>
          <a:xfrm>
            <a:off x="467497" y="467202"/>
            <a:ext cx="10515600" cy="1325563"/>
          </a:xfrm>
        </p:spPr>
        <p:txBody>
          <a:bodyPr/>
          <a:lstStyle/>
          <a:p>
            <a:r>
              <a:rPr lang="en-US" dirty="0"/>
              <a:t>The Talent Graph strategy is self-sustaining and self-fulfilling</a:t>
            </a:r>
          </a:p>
        </p:txBody>
      </p:sp>
      <p:sp>
        <p:nvSpPr>
          <p:cNvPr id="37" name="Arrow: Circular 36">
            <a:extLst>
              <a:ext uri="{FF2B5EF4-FFF2-40B4-BE49-F238E27FC236}">
                <a16:creationId xmlns:a16="http://schemas.microsoft.com/office/drawing/2014/main" id="{F89D566E-3AA2-435A-8C95-579E4A7DDAA4}"/>
              </a:ext>
            </a:extLst>
          </p:cNvPr>
          <p:cNvSpPr/>
          <p:nvPr/>
        </p:nvSpPr>
        <p:spPr bwMode="gray">
          <a:xfrm flipV="1">
            <a:off x="604298" y="1831975"/>
            <a:ext cx="11847444" cy="4861070"/>
          </a:xfrm>
          <a:prstGeom prst="circularArrow">
            <a:avLst>
              <a:gd name="adj1" fmla="val 11585"/>
              <a:gd name="adj2" fmla="val 3420130"/>
              <a:gd name="adj3" fmla="val 4188153"/>
              <a:gd name="adj4" fmla="val 8268897"/>
              <a:gd name="adj5" fmla="val 12500"/>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algn="ctr">
            <a:noFill/>
            <a:miter lim="800000"/>
            <a:headEnd/>
            <a:tailEnd/>
          </a:ln>
          <a:effectLst>
            <a:outerShdw blurRad="76200" dir="13500000" sy="23000" kx="1200000" algn="br" rotWithShape="0">
              <a:prstClr val="black">
                <a:alpha val="20000"/>
              </a:prstClr>
            </a:outerShdw>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8" name="Rectangle 37">
            <a:extLst>
              <a:ext uri="{FF2B5EF4-FFF2-40B4-BE49-F238E27FC236}">
                <a16:creationId xmlns:a16="http://schemas.microsoft.com/office/drawing/2014/main" id="{880E8780-FE08-400B-AC10-A00E832C856E}"/>
              </a:ext>
            </a:extLst>
          </p:cNvPr>
          <p:cNvSpPr/>
          <p:nvPr/>
        </p:nvSpPr>
        <p:spPr bwMode="gray">
          <a:xfrm>
            <a:off x="227215" y="2809882"/>
            <a:ext cx="2974916" cy="1041502"/>
          </a:xfrm>
          <a:prstGeom prst="rect">
            <a:avLst/>
          </a:prstGeom>
          <a:solidFill>
            <a:schemeClr val="tx1"/>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b="1" dirty="0">
                <a:solidFill>
                  <a:schemeClr val="bg1"/>
                </a:solidFill>
              </a:rPr>
              <a:t>Talent Graph-enriched Products</a:t>
            </a:r>
          </a:p>
        </p:txBody>
      </p:sp>
      <p:sp>
        <p:nvSpPr>
          <p:cNvPr id="39" name="Rectangle 38">
            <a:extLst>
              <a:ext uri="{FF2B5EF4-FFF2-40B4-BE49-F238E27FC236}">
                <a16:creationId xmlns:a16="http://schemas.microsoft.com/office/drawing/2014/main" id="{531F6335-599D-48A1-A76D-32D9276448C7}"/>
              </a:ext>
            </a:extLst>
          </p:cNvPr>
          <p:cNvSpPr/>
          <p:nvPr/>
        </p:nvSpPr>
        <p:spPr bwMode="gray">
          <a:xfrm>
            <a:off x="8350879" y="2098845"/>
            <a:ext cx="2974916" cy="711037"/>
          </a:xfrm>
          <a:prstGeom prst="rect">
            <a:avLst/>
          </a:prstGeom>
          <a:solidFill>
            <a:schemeClr val="tx1"/>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Outcomes for Talented People with </a:t>
            </a:r>
            <a:br>
              <a:rPr lang="en-US" sz="1200" b="1" dirty="0">
                <a:solidFill>
                  <a:schemeClr val="bg1"/>
                </a:solidFill>
              </a:rPr>
            </a:br>
            <a:r>
              <a:rPr lang="en-US" sz="1200" b="1" dirty="0">
                <a:solidFill>
                  <a:schemeClr val="bg1"/>
                </a:solidFill>
              </a:rPr>
              <a:t>Limited-to-no Experience</a:t>
            </a:r>
          </a:p>
        </p:txBody>
      </p:sp>
      <p:sp>
        <p:nvSpPr>
          <p:cNvPr id="40" name="Rectangle 39">
            <a:extLst>
              <a:ext uri="{FF2B5EF4-FFF2-40B4-BE49-F238E27FC236}">
                <a16:creationId xmlns:a16="http://schemas.microsoft.com/office/drawing/2014/main" id="{F7D5C191-DC2A-445C-B366-03F41C67D0F9}"/>
              </a:ext>
            </a:extLst>
          </p:cNvPr>
          <p:cNvSpPr/>
          <p:nvPr/>
        </p:nvSpPr>
        <p:spPr bwMode="gray">
          <a:xfrm>
            <a:off x="8350879" y="4109002"/>
            <a:ext cx="2974916" cy="711037"/>
          </a:xfrm>
          <a:prstGeom prst="rect">
            <a:avLst/>
          </a:prstGeom>
          <a:solidFill>
            <a:schemeClr val="tx1"/>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b="1" dirty="0">
                <a:solidFill>
                  <a:schemeClr val="bg1"/>
                </a:solidFill>
              </a:rPr>
              <a:t>Outcomes for University, Grant, or </a:t>
            </a:r>
            <a:br>
              <a:rPr lang="en-US" sz="1200" b="1" dirty="0">
                <a:solidFill>
                  <a:schemeClr val="bg1"/>
                </a:solidFill>
              </a:rPr>
            </a:br>
            <a:r>
              <a:rPr lang="en-US" sz="1200" b="1" dirty="0">
                <a:solidFill>
                  <a:schemeClr val="bg1"/>
                </a:solidFill>
              </a:rPr>
              <a:t>Hiring, Administrators</a:t>
            </a:r>
          </a:p>
        </p:txBody>
      </p:sp>
      <p:sp>
        <p:nvSpPr>
          <p:cNvPr id="41" name="Rectangle 40">
            <a:extLst>
              <a:ext uri="{FF2B5EF4-FFF2-40B4-BE49-F238E27FC236}">
                <a16:creationId xmlns:a16="http://schemas.microsoft.com/office/drawing/2014/main" id="{DB0AD104-60C2-4BEF-96E1-BF5D8ABEB1AB}"/>
              </a:ext>
            </a:extLst>
          </p:cNvPr>
          <p:cNvSpPr/>
          <p:nvPr/>
        </p:nvSpPr>
        <p:spPr bwMode="gray">
          <a:xfrm>
            <a:off x="8521198" y="2836856"/>
            <a:ext cx="2974916" cy="1118860"/>
          </a:xfrm>
          <a:prstGeom prst="rect">
            <a:avLst/>
          </a:prstGeom>
          <a:solidFill>
            <a:schemeClr val="tx1"/>
          </a:solidFill>
          <a:ln w="19050" algn="ctr">
            <a:solidFill>
              <a:schemeClr val="bg1"/>
            </a:solidFill>
            <a:miter lim="800000"/>
            <a:headEnd/>
            <a:tailEnd/>
          </a:ln>
        </p:spPr>
        <p:txBody>
          <a:bodyPr wrap="square" lIns="88900" tIns="88900" rIns="88900" bIns="88900" rtlCol="0" anchor="t"/>
          <a:lstStyle/>
          <a:p>
            <a:pPr marL="285750" indent="-285750">
              <a:lnSpc>
                <a:spcPct val="106000"/>
              </a:lnSpc>
              <a:buFont typeface="Arial" panose="020B0604020202020204" pitchFamily="34" charset="0"/>
              <a:buChar char="↑"/>
            </a:pPr>
            <a:r>
              <a:rPr lang="en-US" sz="1200" b="1" dirty="0">
                <a:solidFill>
                  <a:schemeClr val="bg1"/>
                </a:solidFill>
              </a:rPr>
              <a:t>Value</a:t>
            </a:r>
          </a:p>
          <a:p>
            <a:pPr marL="285750" indent="-285750">
              <a:lnSpc>
                <a:spcPct val="106000"/>
              </a:lnSpc>
              <a:buFont typeface="Arial" panose="020B0604020202020204" pitchFamily="34" charset="0"/>
              <a:buChar char="↑"/>
            </a:pPr>
            <a:r>
              <a:rPr lang="en-US" sz="1200" b="1" dirty="0">
                <a:solidFill>
                  <a:schemeClr val="bg1"/>
                </a:solidFill>
              </a:rPr>
              <a:t>Line of Sight to ROI</a:t>
            </a:r>
          </a:p>
          <a:p>
            <a:pPr marL="285750" indent="-285750">
              <a:lnSpc>
                <a:spcPct val="106000"/>
              </a:lnSpc>
              <a:buFont typeface="Arial" panose="020B0604020202020204" pitchFamily="34" charset="0"/>
              <a:buChar char="↑"/>
            </a:pPr>
            <a:r>
              <a:rPr lang="en-US" sz="1200" b="1" dirty="0">
                <a:solidFill>
                  <a:schemeClr val="bg1"/>
                </a:solidFill>
              </a:rPr>
              <a:t>Merit-based Opportunity</a:t>
            </a:r>
          </a:p>
          <a:p>
            <a:pPr marL="285750" indent="-285750">
              <a:lnSpc>
                <a:spcPct val="106000"/>
              </a:lnSpc>
              <a:buFont typeface="Arial" panose="020B0604020202020204" pitchFamily="34" charset="0"/>
              <a:buChar char="↓"/>
            </a:pPr>
            <a:r>
              <a:rPr lang="en-US" sz="1200" b="1" dirty="0">
                <a:solidFill>
                  <a:schemeClr val="bg1"/>
                </a:solidFill>
              </a:rPr>
              <a:t>Uncertainty in Career Choices</a:t>
            </a:r>
          </a:p>
          <a:p>
            <a:pPr marL="285750" indent="-285750">
              <a:lnSpc>
                <a:spcPct val="106000"/>
              </a:lnSpc>
              <a:buFont typeface="Arial" panose="020B0604020202020204" pitchFamily="34" charset="0"/>
              <a:buChar char="↓"/>
            </a:pPr>
            <a:r>
              <a:rPr lang="en-US" sz="1200" b="1" dirty="0">
                <a:solidFill>
                  <a:schemeClr val="bg1"/>
                </a:solidFill>
              </a:rPr>
              <a:t>Uncertainty in Up-Skill Investment</a:t>
            </a:r>
          </a:p>
        </p:txBody>
      </p:sp>
      <p:sp>
        <p:nvSpPr>
          <p:cNvPr id="42" name="Rectangle 41">
            <a:extLst>
              <a:ext uri="{FF2B5EF4-FFF2-40B4-BE49-F238E27FC236}">
                <a16:creationId xmlns:a16="http://schemas.microsoft.com/office/drawing/2014/main" id="{B763DE55-E56B-4179-BAD5-2C1F9F55FE83}"/>
              </a:ext>
            </a:extLst>
          </p:cNvPr>
          <p:cNvSpPr/>
          <p:nvPr/>
        </p:nvSpPr>
        <p:spPr bwMode="gray">
          <a:xfrm>
            <a:off x="8521198" y="4854492"/>
            <a:ext cx="2974916" cy="987508"/>
          </a:xfrm>
          <a:prstGeom prst="rect">
            <a:avLst/>
          </a:prstGeom>
          <a:solidFill>
            <a:schemeClr val="tx1"/>
          </a:solidFill>
          <a:ln w="19050" algn="ctr">
            <a:solidFill>
              <a:schemeClr val="bg1"/>
            </a:solidFill>
            <a:miter lim="800000"/>
            <a:headEnd/>
            <a:tailEnd/>
          </a:ln>
          <a:effectLst>
            <a:outerShdw blurRad="76200" dir="13500000" sy="23000" kx="1200000" algn="br" rotWithShape="0">
              <a:prstClr val="black">
                <a:alpha val="20000"/>
              </a:prstClr>
            </a:outerShdw>
          </a:effectLst>
        </p:spPr>
        <p:txBody>
          <a:bodyPr wrap="square" lIns="88900" tIns="88900" rIns="88900" bIns="88900" rtlCol="0" anchor="t"/>
          <a:lstStyle/>
          <a:p>
            <a:pPr marL="285750" indent="-285750">
              <a:lnSpc>
                <a:spcPct val="106000"/>
              </a:lnSpc>
              <a:buFont typeface="Arial" panose="020B0604020202020204" pitchFamily="34" charset="0"/>
              <a:buChar char="↑"/>
            </a:pPr>
            <a:r>
              <a:rPr lang="en-US" sz="1200" b="1" dirty="0">
                <a:solidFill>
                  <a:schemeClr val="bg1"/>
                </a:solidFill>
              </a:rPr>
              <a:t>Value</a:t>
            </a:r>
          </a:p>
          <a:p>
            <a:pPr marL="285750" indent="-285750">
              <a:lnSpc>
                <a:spcPct val="106000"/>
              </a:lnSpc>
              <a:buFont typeface="Arial" panose="020B0604020202020204" pitchFamily="34" charset="0"/>
              <a:buChar char="↑"/>
            </a:pPr>
            <a:r>
              <a:rPr lang="en-US" sz="1200" b="1" dirty="0">
                <a:solidFill>
                  <a:schemeClr val="bg1"/>
                </a:solidFill>
              </a:rPr>
              <a:t>Workforce Talent</a:t>
            </a:r>
          </a:p>
          <a:p>
            <a:pPr marL="285750" indent="-285750">
              <a:lnSpc>
                <a:spcPct val="106000"/>
              </a:lnSpc>
              <a:buFont typeface="Arial" panose="020B0604020202020204" pitchFamily="34" charset="0"/>
              <a:buChar char="↓"/>
            </a:pPr>
            <a:r>
              <a:rPr lang="en-US" sz="1200" b="1" dirty="0">
                <a:solidFill>
                  <a:schemeClr val="bg1"/>
                </a:solidFill>
              </a:rPr>
              <a:t>Cost</a:t>
            </a:r>
          </a:p>
          <a:p>
            <a:pPr marL="285750" indent="-285750">
              <a:lnSpc>
                <a:spcPct val="106000"/>
              </a:lnSpc>
              <a:buFont typeface="Arial" panose="020B0604020202020204" pitchFamily="34" charset="0"/>
              <a:buChar char="↓"/>
            </a:pPr>
            <a:r>
              <a:rPr lang="en-US" sz="1200" b="1" dirty="0">
                <a:solidFill>
                  <a:schemeClr val="bg1"/>
                </a:solidFill>
              </a:rPr>
              <a:t>Risk</a:t>
            </a:r>
          </a:p>
        </p:txBody>
      </p:sp>
      <p:sp>
        <p:nvSpPr>
          <p:cNvPr id="43" name="Rectangle 42">
            <a:extLst>
              <a:ext uri="{FF2B5EF4-FFF2-40B4-BE49-F238E27FC236}">
                <a16:creationId xmlns:a16="http://schemas.microsoft.com/office/drawing/2014/main" id="{CC50C852-9074-4BA8-8AA0-500881118AD1}"/>
              </a:ext>
            </a:extLst>
          </p:cNvPr>
          <p:cNvSpPr/>
          <p:nvPr/>
        </p:nvSpPr>
        <p:spPr bwMode="gray">
          <a:xfrm>
            <a:off x="4519270" y="3404131"/>
            <a:ext cx="2974916" cy="475201"/>
          </a:xfrm>
          <a:prstGeom prst="rect">
            <a:avLst/>
          </a:prstGeom>
          <a:blipFill dpi="0" rotWithShape="1">
            <a:blip r:embed="rId3"/>
            <a:srcRect/>
            <a:tile tx="0" ty="444500" sx="25000" sy="25000" flip="none" algn="ctr"/>
          </a:blip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New Talent Graphs</a:t>
            </a:r>
          </a:p>
        </p:txBody>
      </p:sp>
      <p:sp>
        <p:nvSpPr>
          <p:cNvPr id="44" name="Rectangle 43">
            <a:extLst>
              <a:ext uri="{FF2B5EF4-FFF2-40B4-BE49-F238E27FC236}">
                <a16:creationId xmlns:a16="http://schemas.microsoft.com/office/drawing/2014/main" id="{416E4F24-0AD8-4AA7-AF87-D09E155AEB21}"/>
              </a:ext>
            </a:extLst>
          </p:cNvPr>
          <p:cNvSpPr/>
          <p:nvPr/>
        </p:nvSpPr>
        <p:spPr bwMode="gray">
          <a:xfrm>
            <a:off x="4519270" y="3924883"/>
            <a:ext cx="2974916" cy="475201"/>
          </a:xfrm>
          <a:prstGeom prst="rect">
            <a:avLst/>
          </a:prstGeom>
          <a:blipFill dpi="0" rotWithShape="1">
            <a:blip r:embed="rId3"/>
            <a:srcRect/>
            <a:tile tx="0" ty="-57150" sx="25000" sy="25000" flip="none" algn="ctr"/>
          </a:blip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Increased Talent Graph Density </a:t>
            </a:r>
          </a:p>
        </p:txBody>
      </p:sp>
      <p:sp>
        <p:nvSpPr>
          <p:cNvPr id="45" name="Rectangle 44">
            <a:extLst>
              <a:ext uri="{FF2B5EF4-FFF2-40B4-BE49-F238E27FC236}">
                <a16:creationId xmlns:a16="http://schemas.microsoft.com/office/drawing/2014/main" id="{6A1323D7-9FC0-4F6D-93BD-D463EAC48106}"/>
              </a:ext>
            </a:extLst>
          </p:cNvPr>
          <p:cNvSpPr/>
          <p:nvPr/>
        </p:nvSpPr>
        <p:spPr bwMode="gray">
          <a:xfrm>
            <a:off x="4519270" y="4445634"/>
            <a:ext cx="2974916" cy="475201"/>
          </a:xfrm>
          <a:prstGeom prst="rect">
            <a:avLst/>
          </a:prstGeom>
          <a:blipFill dpi="0" rotWithShape="1">
            <a:blip r:embed="rId3"/>
            <a:srcRect/>
            <a:tile tx="0" ty="-558800" sx="25000" sy="25000" flip="none" algn="ctr"/>
          </a:blip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Increased Utilization of Talent Graph</a:t>
            </a:r>
          </a:p>
        </p:txBody>
      </p:sp>
      <p:cxnSp>
        <p:nvCxnSpPr>
          <p:cNvPr id="46" name="Straight Connector 45">
            <a:extLst>
              <a:ext uri="{FF2B5EF4-FFF2-40B4-BE49-F238E27FC236}">
                <a16:creationId xmlns:a16="http://schemas.microsoft.com/office/drawing/2014/main" id="{85F6F9F4-D1FC-462D-B022-A2CB34AA01D7}"/>
              </a:ext>
            </a:extLst>
          </p:cNvPr>
          <p:cNvCxnSpPr>
            <a:cxnSpLocks/>
            <a:stCxn id="45" idx="3"/>
            <a:endCxn id="42" idx="1"/>
          </p:cNvCxnSpPr>
          <p:nvPr/>
        </p:nvCxnSpPr>
        <p:spPr>
          <a:xfrm>
            <a:off x="7494186" y="4683235"/>
            <a:ext cx="1027012" cy="665011"/>
          </a:xfrm>
          <a:prstGeom prst="line">
            <a:avLst/>
          </a:prstGeom>
          <a:ln w="28575">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C826549-193C-4255-9590-304B918FE92F}"/>
              </a:ext>
            </a:extLst>
          </p:cNvPr>
          <p:cNvCxnSpPr>
            <a:cxnSpLocks/>
            <a:stCxn id="44" idx="3"/>
            <a:endCxn id="41" idx="1"/>
          </p:cNvCxnSpPr>
          <p:nvPr/>
        </p:nvCxnSpPr>
        <p:spPr>
          <a:xfrm flipV="1">
            <a:off x="7494186" y="3396286"/>
            <a:ext cx="1027013" cy="766198"/>
          </a:xfrm>
          <a:prstGeom prst="line">
            <a:avLst/>
          </a:prstGeom>
          <a:ln w="28575">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3A9A776-AE2E-49B2-8611-FC62F26637ED}"/>
              </a:ext>
            </a:extLst>
          </p:cNvPr>
          <p:cNvCxnSpPr>
            <a:cxnSpLocks/>
            <a:stCxn id="44" idx="3"/>
            <a:endCxn id="42" idx="1"/>
          </p:cNvCxnSpPr>
          <p:nvPr/>
        </p:nvCxnSpPr>
        <p:spPr>
          <a:xfrm>
            <a:off x="7494186" y="4162484"/>
            <a:ext cx="1027012" cy="1185762"/>
          </a:xfrm>
          <a:prstGeom prst="line">
            <a:avLst/>
          </a:prstGeom>
          <a:ln w="28575">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1851EDC-AC90-4932-A2F3-B18361A1E90F}"/>
              </a:ext>
            </a:extLst>
          </p:cNvPr>
          <p:cNvCxnSpPr>
            <a:cxnSpLocks/>
            <a:stCxn id="45" idx="3"/>
            <a:endCxn id="41" idx="1"/>
          </p:cNvCxnSpPr>
          <p:nvPr/>
        </p:nvCxnSpPr>
        <p:spPr>
          <a:xfrm flipV="1">
            <a:off x="7494186" y="3396286"/>
            <a:ext cx="1027013" cy="1286949"/>
          </a:xfrm>
          <a:prstGeom prst="line">
            <a:avLst/>
          </a:prstGeom>
          <a:ln w="28575">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A75049E-86AB-43A6-89A8-3DE8CCEE126B}"/>
              </a:ext>
            </a:extLst>
          </p:cNvPr>
          <p:cNvCxnSpPr>
            <a:cxnSpLocks/>
            <a:stCxn id="43" idx="3"/>
            <a:endCxn id="41" idx="1"/>
          </p:cNvCxnSpPr>
          <p:nvPr/>
        </p:nvCxnSpPr>
        <p:spPr>
          <a:xfrm flipV="1">
            <a:off x="7494186" y="3396286"/>
            <a:ext cx="1027012" cy="245446"/>
          </a:xfrm>
          <a:prstGeom prst="line">
            <a:avLst/>
          </a:prstGeom>
          <a:ln w="28575">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9DC8F6C-2C1A-4653-BD29-2A01B6E1407F}"/>
              </a:ext>
            </a:extLst>
          </p:cNvPr>
          <p:cNvCxnSpPr>
            <a:cxnSpLocks/>
            <a:stCxn id="43" idx="3"/>
            <a:endCxn id="42" idx="1"/>
          </p:cNvCxnSpPr>
          <p:nvPr/>
        </p:nvCxnSpPr>
        <p:spPr>
          <a:xfrm>
            <a:off x="7494186" y="3641732"/>
            <a:ext cx="1027012" cy="1706514"/>
          </a:xfrm>
          <a:prstGeom prst="line">
            <a:avLst/>
          </a:prstGeom>
          <a:ln w="28575">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C2AEEBB-B8DF-4523-86D1-58AB02CEE74F}"/>
              </a:ext>
            </a:extLst>
          </p:cNvPr>
          <p:cNvCxnSpPr>
            <a:cxnSpLocks/>
            <a:stCxn id="38" idx="3"/>
            <a:endCxn id="45" idx="1"/>
          </p:cNvCxnSpPr>
          <p:nvPr/>
        </p:nvCxnSpPr>
        <p:spPr>
          <a:xfrm>
            <a:off x="3202131" y="3330633"/>
            <a:ext cx="1317139" cy="135260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E243263-DCE6-4382-9209-56CE9CD8AA05}"/>
              </a:ext>
            </a:extLst>
          </p:cNvPr>
          <p:cNvCxnSpPr>
            <a:cxnSpLocks/>
            <a:stCxn id="38" idx="3"/>
            <a:endCxn id="44" idx="1"/>
          </p:cNvCxnSpPr>
          <p:nvPr/>
        </p:nvCxnSpPr>
        <p:spPr>
          <a:xfrm>
            <a:off x="3202131" y="3330633"/>
            <a:ext cx="1317139" cy="83185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441392F-F466-45DC-9D06-F2026E33871F}"/>
              </a:ext>
            </a:extLst>
          </p:cNvPr>
          <p:cNvCxnSpPr>
            <a:cxnSpLocks/>
            <a:stCxn id="38" idx="3"/>
            <a:endCxn id="43" idx="1"/>
          </p:cNvCxnSpPr>
          <p:nvPr/>
        </p:nvCxnSpPr>
        <p:spPr>
          <a:xfrm>
            <a:off x="3202131" y="3330633"/>
            <a:ext cx="1317139" cy="31109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FEB550-635A-43B0-91A2-94E8B82B8CA5}"/>
              </a:ext>
            </a:extLst>
          </p:cNvPr>
          <p:cNvCxnSpPr>
            <a:cxnSpLocks/>
            <a:stCxn id="38" idx="3"/>
            <a:endCxn id="43" idx="1"/>
          </p:cNvCxnSpPr>
          <p:nvPr/>
        </p:nvCxnSpPr>
        <p:spPr>
          <a:xfrm>
            <a:off x="3202131" y="3330633"/>
            <a:ext cx="1317139" cy="31109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B26E0DE1-A5B3-419D-B460-427C49E7C87F}"/>
              </a:ext>
            </a:extLst>
          </p:cNvPr>
          <p:cNvSpPr/>
          <p:nvPr/>
        </p:nvSpPr>
        <p:spPr bwMode="gray">
          <a:xfrm>
            <a:off x="245438" y="4049319"/>
            <a:ext cx="2974916" cy="1041502"/>
          </a:xfrm>
          <a:prstGeom prst="rect">
            <a:avLst/>
          </a:prstGeom>
          <a:solidFill>
            <a:schemeClr val="tx1"/>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b="1" dirty="0">
                <a:solidFill>
                  <a:schemeClr val="bg1"/>
                </a:solidFill>
              </a:rPr>
              <a:t>Talent Graph-enabled Users</a:t>
            </a:r>
          </a:p>
        </p:txBody>
      </p:sp>
      <p:cxnSp>
        <p:nvCxnSpPr>
          <p:cNvPr id="57" name="Straight Connector 56">
            <a:extLst>
              <a:ext uri="{FF2B5EF4-FFF2-40B4-BE49-F238E27FC236}">
                <a16:creationId xmlns:a16="http://schemas.microsoft.com/office/drawing/2014/main" id="{A3225C87-52EB-4B79-8ECB-AC9B73804C39}"/>
              </a:ext>
            </a:extLst>
          </p:cNvPr>
          <p:cNvCxnSpPr>
            <a:cxnSpLocks/>
            <a:stCxn id="56" idx="3"/>
            <a:endCxn id="45" idx="1"/>
          </p:cNvCxnSpPr>
          <p:nvPr/>
        </p:nvCxnSpPr>
        <p:spPr>
          <a:xfrm>
            <a:off x="3220354" y="4570070"/>
            <a:ext cx="1298916" cy="11316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BD5DE8E-0421-4235-8CEA-9A36F7126E83}"/>
              </a:ext>
            </a:extLst>
          </p:cNvPr>
          <p:cNvCxnSpPr>
            <a:cxnSpLocks/>
            <a:stCxn id="56" idx="3"/>
            <a:endCxn id="44" idx="1"/>
          </p:cNvCxnSpPr>
          <p:nvPr/>
        </p:nvCxnSpPr>
        <p:spPr>
          <a:xfrm flipV="1">
            <a:off x="3220354" y="4162484"/>
            <a:ext cx="1298916" cy="40758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A9B5C2-40F3-46E5-8BD3-B1D52A1932C0}"/>
              </a:ext>
            </a:extLst>
          </p:cNvPr>
          <p:cNvCxnSpPr>
            <a:cxnSpLocks/>
            <a:stCxn id="56" idx="3"/>
            <a:endCxn id="43" idx="1"/>
          </p:cNvCxnSpPr>
          <p:nvPr/>
        </p:nvCxnSpPr>
        <p:spPr>
          <a:xfrm flipV="1">
            <a:off x="3220354" y="3641732"/>
            <a:ext cx="1298916" cy="92833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3F477FD9-AD0C-4052-94A0-14363C181535}"/>
              </a:ext>
            </a:extLst>
          </p:cNvPr>
          <p:cNvSpPr/>
          <p:nvPr/>
        </p:nvSpPr>
        <p:spPr>
          <a:xfrm>
            <a:off x="8247742" y="1993511"/>
            <a:ext cx="348344" cy="3483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2" name="Oval 61">
            <a:extLst>
              <a:ext uri="{FF2B5EF4-FFF2-40B4-BE49-F238E27FC236}">
                <a16:creationId xmlns:a16="http://schemas.microsoft.com/office/drawing/2014/main" id="{18C682AE-6A70-49B0-BE14-245F027856E0}"/>
              </a:ext>
            </a:extLst>
          </p:cNvPr>
          <p:cNvSpPr/>
          <p:nvPr/>
        </p:nvSpPr>
        <p:spPr>
          <a:xfrm>
            <a:off x="8247742" y="4014062"/>
            <a:ext cx="348344" cy="3483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298470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3885F8-74D0-4A96-B221-EAD756EB4D14}"/>
              </a:ext>
            </a:extLst>
          </p:cNvPr>
          <p:cNvSpPr>
            <a:spLocks noGrp="1"/>
          </p:cNvSpPr>
          <p:nvPr>
            <p:ph type="title"/>
          </p:nvPr>
        </p:nvSpPr>
        <p:spPr/>
        <p:txBody>
          <a:bodyPr/>
          <a:lstStyle/>
          <a:p>
            <a:r>
              <a:rPr lang="en-US" dirty="0"/>
              <a:t>Summary</a:t>
            </a:r>
          </a:p>
        </p:txBody>
      </p:sp>
      <p:sp>
        <p:nvSpPr>
          <p:cNvPr id="5" name="Text Placeholder 4">
            <a:extLst>
              <a:ext uri="{FF2B5EF4-FFF2-40B4-BE49-F238E27FC236}">
                <a16:creationId xmlns:a16="http://schemas.microsoft.com/office/drawing/2014/main" id="{E5733FB1-707A-46FA-8A35-8A41AEFDE51B}"/>
              </a:ext>
            </a:extLst>
          </p:cNvPr>
          <p:cNvSpPr>
            <a:spLocks noGrp="1"/>
          </p:cNvSpPr>
          <p:nvPr>
            <p:ph type="body" idx="1"/>
          </p:nvPr>
        </p:nvSpPr>
        <p:spPr/>
        <p:txBody>
          <a:bodyPr/>
          <a:lstStyle/>
          <a:p>
            <a:pPr algn="ctr"/>
            <a:r>
              <a:rPr lang="en-US" dirty="0"/>
              <a:t>Formula</a:t>
            </a:r>
          </a:p>
        </p:txBody>
      </p:sp>
      <p:sp>
        <p:nvSpPr>
          <p:cNvPr id="6" name="Content Placeholder 5">
            <a:extLst>
              <a:ext uri="{FF2B5EF4-FFF2-40B4-BE49-F238E27FC236}">
                <a16:creationId xmlns:a16="http://schemas.microsoft.com/office/drawing/2014/main" id="{C5ED59AF-1885-4827-9CDB-92B466999D59}"/>
              </a:ext>
            </a:extLst>
          </p:cNvPr>
          <p:cNvSpPr>
            <a:spLocks noGrp="1"/>
          </p:cNvSpPr>
          <p:nvPr>
            <p:ph sz="half" idx="2"/>
          </p:nvPr>
        </p:nvSpPr>
        <p:spPr/>
        <p:txBody>
          <a:bodyPr>
            <a:normAutofit fontScale="77500" lnSpcReduction="20000"/>
          </a:bodyPr>
          <a:lstStyle/>
          <a:p>
            <a:pPr marL="0" indent="0">
              <a:buNone/>
            </a:pPr>
            <a:r>
              <a:rPr lang="en-US" dirty="0"/>
              <a:t>Trust = Credibility + Reliability + Intimacy </a:t>
            </a:r>
          </a:p>
          <a:p>
            <a:pPr marL="0" indent="0">
              <a:buNone/>
            </a:pPr>
            <a:endParaRPr lang="en-US" dirty="0"/>
          </a:p>
          <a:p>
            <a:r>
              <a:rPr lang="en-US" b="1" dirty="0"/>
              <a:t>Credibility</a:t>
            </a:r>
            <a:r>
              <a:rPr lang="en-US" dirty="0"/>
              <a:t>: Talent Graph-powered 360, coupled with Stories, to capture a holistic view of individual</a:t>
            </a:r>
          </a:p>
          <a:p>
            <a:r>
              <a:rPr lang="en-US" b="1" dirty="0"/>
              <a:t>Reliability</a:t>
            </a:r>
            <a:r>
              <a:rPr lang="en-US" dirty="0"/>
              <a:t>: Using anti-bias, data driven, and self improved algorithm</a:t>
            </a:r>
          </a:p>
          <a:p>
            <a:r>
              <a:rPr lang="en-US" b="1" dirty="0"/>
              <a:t>Intimacy</a:t>
            </a:r>
            <a:r>
              <a:rPr lang="en-US" dirty="0"/>
              <a:t>: Using Talent Graph to Vision one’s success and potential future</a:t>
            </a:r>
          </a:p>
          <a:p>
            <a:pPr marL="0" indent="0">
              <a:buNone/>
            </a:pPr>
            <a:r>
              <a:rPr lang="en-US" dirty="0"/>
              <a:t>Result: Minimization of Self Orientation to Maximize Trust</a:t>
            </a:r>
          </a:p>
        </p:txBody>
      </p:sp>
      <p:sp>
        <p:nvSpPr>
          <p:cNvPr id="7" name="Text Placeholder 6">
            <a:extLst>
              <a:ext uri="{FF2B5EF4-FFF2-40B4-BE49-F238E27FC236}">
                <a16:creationId xmlns:a16="http://schemas.microsoft.com/office/drawing/2014/main" id="{49AE897F-BAA0-49EF-B590-EC7B72FCCA3B}"/>
              </a:ext>
            </a:extLst>
          </p:cNvPr>
          <p:cNvSpPr>
            <a:spLocks noGrp="1"/>
          </p:cNvSpPr>
          <p:nvPr>
            <p:ph type="body" sz="quarter" idx="3"/>
          </p:nvPr>
        </p:nvSpPr>
        <p:spPr/>
        <p:txBody>
          <a:bodyPr/>
          <a:lstStyle/>
          <a:p>
            <a:pPr algn="ctr"/>
            <a:r>
              <a:rPr lang="en-US"/>
              <a:t>Ask</a:t>
            </a:r>
          </a:p>
        </p:txBody>
      </p:sp>
      <p:sp>
        <p:nvSpPr>
          <p:cNvPr id="8" name="Content Placeholder 7">
            <a:extLst>
              <a:ext uri="{FF2B5EF4-FFF2-40B4-BE49-F238E27FC236}">
                <a16:creationId xmlns:a16="http://schemas.microsoft.com/office/drawing/2014/main" id="{1E19AD83-16D1-4A52-A426-601891C93405}"/>
              </a:ext>
            </a:extLst>
          </p:cNvPr>
          <p:cNvSpPr>
            <a:spLocks noGrp="1"/>
          </p:cNvSpPr>
          <p:nvPr>
            <p:ph sz="quarter" idx="4"/>
          </p:nvPr>
        </p:nvSpPr>
        <p:spPr/>
        <p:txBody>
          <a:bodyPr/>
          <a:lstStyle/>
          <a:p>
            <a:r>
              <a:rPr lang="en-US" dirty="0" err="1"/>
              <a:t>Tbd</a:t>
            </a:r>
            <a:r>
              <a:rPr lang="en-US" dirty="0"/>
              <a:t> </a:t>
            </a:r>
          </a:p>
        </p:txBody>
      </p:sp>
    </p:spTree>
    <p:extLst>
      <p:ext uri="{BB962C8B-B14F-4D97-AF65-F5344CB8AC3E}">
        <p14:creationId xmlns:p14="http://schemas.microsoft.com/office/powerpoint/2010/main" val="38339665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8B43209D-2430-43A8-ACAC-B97B8E05C1A6}"/>
              </a:ext>
            </a:extLst>
          </p:cNvPr>
          <p:cNvPicPr>
            <a:picLocks noChangeAspect="1"/>
          </p:cNvPicPr>
          <p:nvPr/>
        </p:nvPicPr>
        <p:blipFill>
          <a:blip r:embed="rId2"/>
          <a:stretch>
            <a:fillRect/>
          </a:stretch>
        </p:blipFill>
        <p:spPr>
          <a:xfrm>
            <a:off x="6710532" y="2917259"/>
            <a:ext cx="2888845" cy="1807708"/>
          </a:xfrm>
          <a:prstGeom prst="rect">
            <a:avLst/>
          </a:prstGeom>
        </p:spPr>
      </p:pic>
      <p:sp>
        <p:nvSpPr>
          <p:cNvPr id="2" name="Title 1">
            <a:extLst>
              <a:ext uri="{FF2B5EF4-FFF2-40B4-BE49-F238E27FC236}">
                <a16:creationId xmlns:a16="http://schemas.microsoft.com/office/drawing/2014/main" id="{EE37744E-DE82-8442-86F1-AD2E72E72671}"/>
              </a:ext>
            </a:extLst>
          </p:cNvPr>
          <p:cNvSpPr>
            <a:spLocks noGrp="1"/>
          </p:cNvSpPr>
          <p:nvPr>
            <p:ph type="title"/>
          </p:nvPr>
        </p:nvSpPr>
        <p:spPr>
          <a:xfrm>
            <a:off x="584282" y="365125"/>
            <a:ext cx="11026612" cy="1325563"/>
          </a:xfrm>
        </p:spPr>
        <p:txBody>
          <a:bodyPr/>
          <a:lstStyle/>
          <a:p>
            <a:pPr algn="ctr"/>
            <a:r>
              <a:rPr lang="en-US" dirty="0"/>
              <a:t>Introducing the Customers of the Talent Graph</a:t>
            </a:r>
          </a:p>
        </p:txBody>
      </p:sp>
      <p:sp>
        <p:nvSpPr>
          <p:cNvPr id="3" name="Text Placeholder 2">
            <a:extLst>
              <a:ext uri="{FF2B5EF4-FFF2-40B4-BE49-F238E27FC236}">
                <a16:creationId xmlns:a16="http://schemas.microsoft.com/office/drawing/2014/main" id="{DF86C6CB-6A5D-402F-BFB3-1B1C5ACB8B79}"/>
              </a:ext>
            </a:extLst>
          </p:cNvPr>
          <p:cNvSpPr>
            <a:spLocks noGrp="1"/>
          </p:cNvSpPr>
          <p:nvPr>
            <p:ph type="body" idx="1"/>
          </p:nvPr>
        </p:nvSpPr>
        <p:spPr/>
        <p:txBody>
          <a:bodyPr/>
          <a:lstStyle/>
          <a:p>
            <a:pPr algn="ctr"/>
            <a:r>
              <a:rPr lang="en-US" dirty="0"/>
              <a:t>Talented People with </a:t>
            </a:r>
            <a:br>
              <a:rPr lang="en-US" dirty="0"/>
            </a:br>
            <a:r>
              <a:rPr lang="en-US" dirty="0"/>
              <a:t>Limited-to-no Experience</a:t>
            </a:r>
          </a:p>
        </p:txBody>
      </p:sp>
      <p:sp>
        <p:nvSpPr>
          <p:cNvPr id="12" name="Text Placeholder 11">
            <a:extLst>
              <a:ext uri="{FF2B5EF4-FFF2-40B4-BE49-F238E27FC236}">
                <a16:creationId xmlns:a16="http://schemas.microsoft.com/office/drawing/2014/main" id="{8E485D1C-92E5-4D3C-846D-2ABBBFA7CAD7}"/>
              </a:ext>
            </a:extLst>
          </p:cNvPr>
          <p:cNvSpPr>
            <a:spLocks noGrp="1"/>
          </p:cNvSpPr>
          <p:nvPr>
            <p:ph type="body" sz="quarter" idx="3"/>
          </p:nvPr>
        </p:nvSpPr>
        <p:spPr/>
        <p:txBody>
          <a:bodyPr/>
          <a:lstStyle/>
          <a:p>
            <a:pPr algn="ctr"/>
            <a:r>
              <a:rPr lang="en-US" dirty="0"/>
              <a:t>University, Grant, or </a:t>
            </a:r>
            <a:br>
              <a:rPr lang="en-US" dirty="0"/>
            </a:br>
            <a:r>
              <a:rPr lang="en-US" dirty="0"/>
              <a:t>Hiring, Administrators</a:t>
            </a:r>
          </a:p>
        </p:txBody>
      </p:sp>
      <p:sp>
        <p:nvSpPr>
          <p:cNvPr id="16" name="TextBox 15">
            <a:extLst>
              <a:ext uri="{FF2B5EF4-FFF2-40B4-BE49-F238E27FC236}">
                <a16:creationId xmlns:a16="http://schemas.microsoft.com/office/drawing/2014/main" id="{E39F0D38-1993-40D8-A67F-3CB38C5E2589}"/>
              </a:ext>
            </a:extLst>
          </p:cNvPr>
          <p:cNvSpPr txBox="1"/>
          <p:nvPr/>
        </p:nvSpPr>
        <p:spPr>
          <a:xfrm>
            <a:off x="4058407" y="3821113"/>
            <a:ext cx="2249334" cy="1277273"/>
          </a:xfrm>
          <a:prstGeom prst="rect">
            <a:avLst/>
          </a:prstGeom>
          <a:noFill/>
        </p:spPr>
        <p:txBody>
          <a:bodyPr wrap="none" rtlCol="0">
            <a:spAutoFit/>
          </a:bodyPr>
          <a:lstStyle/>
          <a:p>
            <a:r>
              <a:rPr lang="en-US" sz="1100" b="1" dirty="0"/>
              <a:t>Inspirations:</a:t>
            </a:r>
          </a:p>
          <a:p>
            <a:pPr marL="285750" indent="-285750">
              <a:buFont typeface="Arial" panose="020B0604020202020204" pitchFamily="34" charset="0"/>
              <a:buChar char="•"/>
            </a:pPr>
            <a:r>
              <a:rPr lang="en-US" sz="1100" dirty="0"/>
              <a:t>Mentors</a:t>
            </a:r>
          </a:p>
          <a:p>
            <a:pPr marL="285750" indent="-285750">
              <a:buFont typeface="Arial" panose="020B0604020202020204" pitchFamily="34" charset="0"/>
              <a:buChar char="•"/>
            </a:pPr>
            <a:r>
              <a:rPr lang="en-US" sz="1100" dirty="0"/>
              <a:t>Teachers</a:t>
            </a:r>
          </a:p>
          <a:p>
            <a:pPr marL="285750" indent="-285750">
              <a:buFont typeface="Arial" panose="020B0604020202020204" pitchFamily="34" charset="0"/>
              <a:buChar char="•"/>
            </a:pPr>
            <a:r>
              <a:rPr lang="en-US" sz="1100" dirty="0"/>
              <a:t>Coaches</a:t>
            </a:r>
          </a:p>
          <a:p>
            <a:pPr marL="285750" indent="-285750">
              <a:buFont typeface="Arial" panose="020B0604020202020204" pitchFamily="34" charset="0"/>
              <a:buChar char="•"/>
            </a:pPr>
            <a:r>
              <a:rPr lang="en-US" sz="1100" dirty="0"/>
              <a:t>Friends</a:t>
            </a:r>
          </a:p>
          <a:p>
            <a:pPr marL="285750" indent="-285750">
              <a:buFont typeface="Arial" panose="020B0604020202020204" pitchFamily="34" charset="0"/>
              <a:buChar char="•"/>
            </a:pPr>
            <a:r>
              <a:rPr lang="en-US" sz="1100" dirty="0"/>
              <a:t>Artists and other Public Figures</a:t>
            </a:r>
          </a:p>
          <a:p>
            <a:pPr marL="285750" indent="-285750">
              <a:buFont typeface="Arial" panose="020B0604020202020204" pitchFamily="34" charset="0"/>
              <a:buChar char="•"/>
            </a:pPr>
            <a:r>
              <a:rPr lang="en-US" sz="1100" dirty="0"/>
              <a:t>A great future</a:t>
            </a:r>
          </a:p>
        </p:txBody>
      </p:sp>
      <p:sp>
        <p:nvSpPr>
          <p:cNvPr id="17" name="TextBox 16">
            <a:extLst>
              <a:ext uri="{FF2B5EF4-FFF2-40B4-BE49-F238E27FC236}">
                <a16:creationId xmlns:a16="http://schemas.microsoft.com/office/drawing/2014/main" id="{7577A2E8-7403-4358-974E-B2A5207DD6C1}"/>
              </a:ext>
            </a:extLst>
          </p:cNvPr>
          <p:cNvSpPr txBox="1"/>
          <p:nvPr/>
        </p:nvSpPr>
        <p:spPr>
          <a:xfrm>
            <a:off x="4028861" y="2613205"/>
            <a:ext cx="2837162" cy="1277273"/>
          </a:xfrm>
          <a:prstGeom prst="rect">
            <a:avLst/>
          </a:prstGeom>
          <a:noFill/>
        </p:spPr>
        <p:txBody>
          <a:bodyPr wrap="square" rtlCol="0">
            <a:spAutoFit/>
          </a:bodyPr>
          <a:lstStyle/>
          <a:p>
            <a:r>
              <a:rPr lang="en-US" sz="1100" b="1" dirty="0"/>
              <a:t>Frustrations:</a:t>
            </a:r>
          </a:p>
          <a:p>
            <a:pPr marL="285750" indent="-285750">
              <a:buFont typeface="Arial" panose="020B0604020202020204" pitchFamily="34" charset="0"/>
              <a:buChar char="•"/>
            </a:pPr>
            <a:r>
              <a:rPr lang="en-US" sz="1100" dirty="0"/>
              <a:t>Bias in Selection Processes</a:t>
            </a:r>
          </a:p>
          <a:p>
            <a:pPr marL="285750" indent="-285750">
              <a:buFont typeface="Arial" panose="020B0604020202020204" pitchFamily="34" charset="0"/>
              <a:buChar char="•"/>
            </a:pPr>
            <a:r>
              <a:rPr lang="en-US" sz="1100" dirty="0"/>
              <a:t>Lack of Experience</a:t>
            </a:r>
          </a:p>
          <a:p>
            <a:pPr marL="285750" indent="-285750">
              <a:buFont typeface="Arial" panose="020B0604020202020204" pitchFamily="34" charset="0"/>
              <a:buChar char="•"/>
            </a:pPr>
            <a:r>
              <a:rPr lang="en-US" sz="1100" dirty="0"/>
              <a:t>No structured way to show talent</a:t>
            </a:r>
          </a:p>
          <a:p>
            <a:pPr marL="285750" indent="-285750">
              <a:buFont typeface="Arial" panose="020B0604020202020204" pitchFamily="34" charset="0"/>
              <a:buChar char="•"/>
            </a:pPr>
            <a:r>
              <a:rPr lang="en-US" sz="1100" dirty="0"/>
              <a:t>Limited options for talent portfolio</a:t>
            </a:r>
          </a:p>
          <a:p>
            <a:pPr marL="285750" indent="-285750">
              <a:buFont typeface="Arial" panose="020B0604020202020204" pitchFamily="34" charset="0"/>
              <a:buChar char="•"/>
            </a:pPr>
            <a:r>
              <a:rPr lang="en-US" sz="1100" dirty="0"/>
              <a:t>No line of sight to different future scenarios – especially to ROI </a:t>
            </a:r>
          </a:p>
        </p:txBody>
      </p:sp>
      <p:sp>
        <p:nvSpPr>
          <p:cNvPr id="18" name="TextBox 17">
            <a:extLst>
              <a:ext uri="{FF2B5EF4-FFF2-40B4-BE49-F238E27FC236}">
                <a16:creationId xmlns:a16="http://schemas.microsoft.com/office/drawing/2014/main" id="{428042B2-5B42-42E4-A46B-F298F193559C}"/>
              </a:ext>
            </a:extLst>
          </p:cNvPr>
          <p:cNvSpPr txBox="1"/>
          <p:nvPr/>
        </p:nvSpPr>
        <p:spPr>
          <a:xfrm>
            <a:off x="9488197" y="4329115"/>
            <a:ext cx="2122697" cy="938719"/>
          </a:xfrm>
          <a:prstGeom prst="rect">
            <a:avLst/>
          </a:prstGeom>
          <a:noFill/>
        </p:spPr>
        <p:txBody>
          <a:bodyPr wrap="none" rtlCol="0">
            <a:spAutoFit/>
          </a:bodyPr>
          <a:lstStyle/>
          <a:p>
            <a:r>
              <a:rPr lang="en-US" sz="1100" b="1" dirty="0"/>
              <a:t>Inspirations:</a:t>
            </a:r>
          </a:p>
          <a:p>
            <a:pPr marL="171450" indent="-171450">
              <a:buFont typeface="Arial" panose="020B0604020202020204" pitchFamily="34" charset="0"/>
              <a:buChar char="•"/>
            </a:pPr>
            <a:r>
              <a:rPr lang="en-US" sz="1100" dirty="0"/>
              <a:t>Applicants who are passionate</a:t>
            </a:r>
          </a:p>
          <a:p>
            <a:pPr marL="171450" indent="-171450">
              <a:buFont typeface="Arial" panose="020B0604020202020204" pitchFamily="34" charset="0"/>
              <a:buChar char="•"/>
            </a:pPr>
            <a:r>
              <a:rPr lang="en-US" sz="1100" dirty="0"/>
              <a:t>Applicants to have vision</a:t>
            </a:r>
          </a:p>
          <a:p>
            <a:pPr marL="171450" indent="-171450">
              <a:buFont typeface="Arial" panose="020B0604020202020204" pitchFamily="34" charset="0"/>
              <a:buChar char="•"/>
            </a:pPr>
            <a:r>
              <a:rPr lang="en-US" sz="1100" dirty="0"/>
              <a:t>Applicants that break the mold</a:t>
            </a:r>
          </a:p>
          <a:p>
            <a:pPr marL="171450" indent="-171450">
              <a:buFont typeface="Arial" panose="020B0604020202020204" pitchFamily="34" charset="0"/>
              <a:buChar char="•"/>
            </a:pPr>
            <a:r>
              <a:rPr lang="en-US" sz="1100" dirty="0"/>
              <a:t>Bets that pay off</a:t>
            </a:r>
          </a:p>
        </p:txBody>
      </p:sp>
      <p:sp>
        <p:nvSpPr>
          <p:cNvPr id="19" name="TextBox 18">
            <a:extLst>
              <a:ext uri="{FF2B5EF4-FFF2-40B4-BE49-F238E27FC236}">
                <a16:creationId xmlns:a16="http://schemas.microsoft.com/office/drawing/2014/main" id="{61802521-057F-4C6C-85D7-1D27DB2CCB64}"/>
              </a:ext>
            </a:extLst>
          </p:cNvPr>
          <p:cNvSpPr txBox="1"/>
          <p:nvPr/>
        </p:nvSpPr>
        <p:spPr>
          <a:xfrm>
            <a:off x="9488198" y="2613205"/>
            <a:ext cx="2703801" cy="1785104"/>
          </a:xfrm>
          <a:prstGeom prst="rect">
            <a:avLst/>
          </a:prstGeom>
          <a:noFill/>
        </p:spPr>
        <p:txBody>
          <a:bodyPr wrap="square" rtlCol="0">
            <a:spAutoFit/>
          </a:bodyPr>
          <a:lstStyle/>
          <a:p>
            <a:r>
              <a:rPr lang="en-US" sz="1100" b="1" dirty="0"/>
              <a:t>Frustrations:</a:t>
            </a:r>
          </a:p>
          <a:p>
            <a:pPr marL="285750" indent="-285750">
              <a:buFont typeface="Arial" panose="020B0604020202020204" pitchFamily="34" charset="0"/>
              <a:buChar char="•"/>
            </a:pPr>
            <a:r>
              <a:rPr lang="en-US" sz="1100" dirty="0"/>
              <a:t>No structured way to asses talent</a:t>
            </a:r>
            <a:br>
              <a:rPr lang="en-US" sz="1100" dirty="0"/>
            </a:br>
            <a:r>
              <a:rPr lang="en-US" sz="1100" dirty="0"/>
              <a:t>when they don’t have experience</a:t>
            </a:r>
            <a:br>
              <a:rPr lang="en-US" sz="1100" dirty="0"/>
            </a:br>
            <a:r>
              <a:rPr lang="en-US" sz="1100" dirty="0"/>
              <a:t>leads to intended or unintended bias</a:t>
            </a:r>
          </a:p>
          <a:p>
            <a:pPr marL="285750" indent="-285750">
              <a:buFont typeface="Arial" panose="020B0604020202020204" pitchFamily="34" charset="0"/>
              <a:buChar char="•"/>
            </a:pPr>
            <a:r>
              <a:rPr lang="en-US" sz="1100" dirty="0"/>
              <a:t>Pressure to get the best</a:t>
            </a:r>
          </a:p>
          <a:p>
            <a:pPr marL="285750" indent="-285750">
              <a:buFont typeface="Arial" panose="020B0604020202020204" pitchFamily="34" charset="0"/>
              <a:buChar char="•"/>
            </a:pPr>
            <a:r>
              <a:rPr lang="en-US" sz="1100" dirty="0"/>
              <a:t>Paradoxical regulation</a:t>
            </a:r>
          </a:p>
          <a:p>
            <a:pPr marL="285750" indent="-285750">
              <a:buFont typeface="Arial" panose="020B0604020202020204" pitchFamily="34" charset="0"/>
              <a:buChar char="•"/>
            </a:pPr>
            <a:r>
              <a:rPr lang="en-US" sz="1100" dirty="0"/>
              <a:t>Time pressures</a:t>
            </a:r>
          </a:p>
          <a:p>
            <a:pPr marL="285750" indent="-285750">
              <a:buFont typeface="Arial" panose="020B0604020202020204" pitchFamily="34" charset="0"/>
              <a:buChar char="•"/>
            </a:pPr>
            <a:r>
              <a:rPr lang="en-US" sz="1100" dirty="0"/>
              <a:t>Financial pressures</a:t>
            </a:r>
          </a:p>
          <a:p>
            <a:pPr marL="285750" indent="-285750">
              <a:buFont typeface="Arial" panose="020B0604020202020204" pitchFamily="34" charset="0"/>
              <a:buChar char="•"/>
            </a:pPr>
            <a:r>
              <a:rPr lang="en-US" sz="1100" dirty="0"/>
              <a:t>Awareness of the imperfections and tradeoffs in the choice process</a:t>
            </a:r>
          </a:p>
        </p:txBody>
      </p:sp>
      <p:pic>
        <p:nvPicPr>
          <p:cNvPr id="21" name="Picture 20">
            <a:extLst>
              <a:ext uri="{FF2B5EF4-FFF2-40B4-BE49-F238E27FC236}">
                <a16:creationId xmlns:a16="http://schemas.microsoft.com/office/drawing/2014/main" id="{1916C76C-FAF1-4F88-A1B5-277F6ACC6794}"/>
              </a:ext>
            </a:extLst>
          </p:cNvPr>
          <p:cNvPicPr>
            <a:picLocks noChangeAspect="1"/>
          </p:cNvPicPr>
          <p:nvPr/>
        </p:nvPicPr>
        <p:blipFill>
          <a:blip r:embed="rId3"/>
          <a:stretch>
            <a:fillRect/>
          </a:stretch>
        </p:blipFill>
        <p:spPr>
          <a:xfrm>
            <a:off x="209945" y="2774563"/>
            <a:ext cx="3726375" cy="2093099"/>
          </a:xfrm>
          <a:prstGeom prst="roundRect">
            <a:avLst>
              <a:gd name="adj" fmla="val 8594"/>
            </a:avLst>
          </a:prstGeom>
          <a:solidFill>
            <a:srgbClr val="FFFFFF">
              <a:shade val="85000"/>
            </a:srgbClr>
          </a:solidFill>
          <a:ln>
            <a:noFill/>
          </a:ln>
          <a:effectLst>
            <a:softEdge rad="241300"/>
          </a:effectLst>
        </p:spPr>
      </p:pic>
      <p:sp>
        <p:nvSpPr>
          <p:cNvPr id="24" name="Oval 23">
            <a:extLst>
              <a:ext uri="{FF2B5EF4-FFF2-40B4-BE49-F238E27FC236}">
                <a16:creationId xmlns:a16="http://schemas.microsoft.com/office/drawing/2014/main" id="{3DAEB311-B669-4A8E-8713-9268F0E3C5C7}"/>
              </a:ext>
            </a:extLst>
          </p:cNvPr>
          <p:cNvSpPr/>
          <p:nvPr/>
        </p:nvSpPr>
        <p:spPr>
          <a:xfrm>
            <a:off x="1669142" y="1772397"/>
            <a:ext cx="348344" cy="3483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5" name="Oval 24">
            <a:extLst>
              <a:ext uri="{FF2B5EF4-FFF2-40B4-BE49-F238E27FC236}">
                <a16:creationId xmlns:a16="http://schemas.microsoft.com/office/drawing/2014/main" id="{19E2ABED-F110-4470-A699-9147A8529A3B}"/>
              </a:ext>
            </a:extLst>
          </p:cNvPr>
          <p:cNvSpPr/>
          <p:nvPr/>
        </p:nvSpPr>
        <p:spPr>
          <a:xfrm>
            <a:off x="7039429" y="1772397"/>
            <a:ext cx="348344" cy="3483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6" name="Rectangle 25">
            <a:extLst>
              <a:ext uri="{FF2B5EF4-FFF2-40B4-BE49-F238E27FC236}">
                <a16:creationId xmlns:a16="http://schemas.microsoft.com/office/drawing/2014/main" id="{0FBB0250-EB43-425C-8A82-DA1674BF8974}"/>
              </a:ext>
            </a:extLst>
          </p:cNvPr>
          <p:cNvSpPr/>
          <p:nvPr/>
        </p:nvSpPr>
        <p:spPr>
          <a:xfrm>
            <a:off x="387295" y="5406570"/>
            <a:ext cx="11417411" cy="8563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rgbClr val="FF0000"/>
                </a:solidFill>
              </a:rPr>
              <a:t>Shared Problem: Bias </a:t>
            </a:r>
            <a:r>
              <a:rPr lang="en-US" sz="2400" b="1" dirty="0">
                <a:solidFill>
                  <a:schemeClr val="tx1"/>
                </a:solidFill>
              </a:rPr>
              <a:t>|</a:t>
            </a:r>
            <a:r>
              <a:rPr lang="en-US" sz="2400" b="1" dirty="0">
                <a:solidFill>
                  <a:srgbClr val="FF0000"/>
                </a:solidFill>
              </a:rPr>
              <a:t> </a:t>
            </a:r>
            <a:r>
              <a:rPr lang="en-US" sz="2400" b="1" dirty="0">
                <a:solidFill>
                  <a:schemeClr val="accent6"/>
                </a:solidFill>
              </a:rPr>
              <a:t>Shared Opportunity: Data</a:t>
            </a:r>
          </a:p>
        </p:txBody>
      </p:sp>
    </p:spTree>
    <p:extLst>
      <p:ext uri="{BB962C8B-B14F-4D97-AF65-F5344CB8AC3E}">
        <p14:creationId xmlns:p14="http://schemas.microsoft.com/office/powerpoint/2010/main" val="2881044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Left 4"/>
          <p:cNvSpPr/>
          <p:nvPr/>
        </p:nvSpPr>
        <p:spPr>
          <a:xfrm>
            <a:off x="6014586" y="1907782"/>
            <a:ext cx="5431743" cy="4630599"/>
          </a:xfrm>
          <a:prstGeom prst="lef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200" dirty="0"/>
              <a:t>Up to a third of U.S businesses are checking applicants out on social media early in the hiring process [..] before they ever get an interview</a:t>
            </a:r>
          </a:p>
          <a:p>
            <a:endParaRPr lang="en-US" sz="1200" dirty="0"/>
          </a:p>
          <a:p>
            <a:pPr marL="285750" indent="-285750">
              <a:buFont typeface="Arial" panose="020B0604020202020204" pitchFamily="34" charset="0"/>
              <a:buChar char="•"/>
            </a:pPr>
            <a:r>
              <a:rPr lang="en-US" sz="1200" dirty="0"/>
              <a:t>A 2009 survey conducted by CareerBuilder.com found that 45% of hiring managers reported searching social networking sites to learn about job candidates, an increase from the 22% reported from 2008.”</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solidFill>
                  <a:srgbClr val="FF0000"/>
                </a:solidFill>
              </a:rPr>
              <a:t>Social Media data includes age, race, gender, and can include sexual orientation, political perspective, etc.</a:t>
            </a:r>
          </a:p>
        </p:txBody>
      </p:sp>
      <p:sp>
        <p:nvSpPr>
          <p:cNvPr id="2" name="Title 1"/>
          <p:cNvSpPr>
            <a:spLocks noGrp="1"/>
          </p:cNvSpPr>
          <p:nvPr>
            <p:ph type="title"/>
          </p:nvPr>
        </p:nvSpPr>
        <p:spPr>
          <a:xfrm>
            <a:off x="429986" y="365125"/>
            <a:ext cx="11332028" cy="1325563"/>
          </a:xfrm>
        </p:spPr>
        <p:txBody>
          <a:bodyPr>
            <a:normAutofit fontScale="90000"/>
          </a:bodyPr>
          <a:lstStyle/>
          <a:p>
            <a:r>
              <a:rPr lang="en-US" dirty="0"/>
              <a:t>Unforeseen consequence of Social Media: It encourages Bias despite increased availability of Data </a:t>
            </a:r>
          </a:p>
        </p:txBody>
      </p:sp>
      <p:sp>
        <p:nvSpPr>
          <p:cNvPr id="4" name="Arrow: Right 3"/>
          <p:cNvSpPr/>
          <p:nvPr/>
        </p:nvSpPr>
        <p:spPr>
          <a:xfrm>
            <a:off x="429986" y="1791686"/>
            <a:ext cx="5738322" cy="4746695"/>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1200" dirty="0"/>
              <a:t>- “…whites who rely more on informal sources have higher wages than do whites who use formal sources, the opposite is true for black workforce”</a:t>
            </a:r>
          </a:p>
          <a:p>
            <a:endParaRPr lang="en-US" sz="1200" dirty="0"/>
          </a:p>
          <a:p>
            <a:pPr marL="285750" indent="-285750">
              <a:buFont typeface="Arial" panose="020B0604020202020204" pitchFamily="34" charset="0"/>
              <a:buChar char="•"/>
            </a:pPr>
            <a:r>
              <a:rPr lang="en-US" sz="1200" dirty="0"/>
              <a:t>“The level of publicly available data obtainable by employers is highly unstandardized across applicants…potential discrimination may result through employer’s access to publicly available pictures, videos, biographical information, or other shared information that often allows easy identification of applicant membership to a protected class.”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solidFill>
                  <a:srgbClr val="FF0000"/>
                </a:solidFill>
              </a:rPr>
              <a:t>Experience is a “chicken and egg game”</a:t>
            </a:r>
          </a:p>
          <a:p>
            <a:pPr marL="285750" indent="-285750">
              <a:buFont typeface="Arial" panose="020B0604020202020204" pitchFamily="34" charset="0"/>
              <a:buChar char="•"/>
            </a:pPr>
            <a:endParaRPr lang="en-US" sz="1200" dirty="0"/>
          </a:p>
        </p:txBody>
      </p:sp>
      <p:sp>
        <p:nvSpPr>
          <p:cNvPr id="3" name="Title 1">
            <a:extLst>
              <a:ext uri="{FF2B5EF4-FFF2-40B4-BE49-F238E27FC236}">
                <a16:creationId xmlns:a16="http://schemas.microsoft.com/office/drawing/2014/main" id="{E4604520-C231-6744-A46A-75DDFE4DBA7D}"/>
              </a:ext>
            </a:extLst>
          </p:cNvPr>
          <p:cNvSpPr txBox="1">
            <a:spLocks/>
          </p:cNvSpPr>
          <p:nvPr/>
        </p:nvSpPr>
        <p:spPr>
          <a:xfrm>
            <a:off x="-918029" y="-7783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7" name="TextBox 6">
            <a:extLst>
              <a:ext uri="{FF2B5EF4-FFF2-40B4-BE49-F238E27FC236}">
                <a16:creationId xmlns:a16="http://schemas.microsoft.com/office/drawing/2014/main" id="{99BC7342-C6C8-43FA-82A2-F9A33DB621B6}"/>
              </a:ext>
            </a:extLst>
          </p:cNvPr>
          <p:cNvSpPr txBox="1"/>
          <p:nvPr/>
        </p:nvSpPr>
        <p:spPr>
          <a:xfrm>
            <a:off x="8337857" y="1907783"/>
            <a:ext cx="3108472" cy="1143454"/>
          </a:xfrm>
          <a:prstGeom prst="rect">
            <a:avLst/>
          </a:prstGeom>
          <a:noFill/>
        </p:spPr>
        <p:txBody>
          <a:bodyPr wrap="square" rtlCol="0">
            <a:noAutofit/>
          </a:bodyPr>
          <a:lstStyle/>
          <a:p>
            <a:pPr algn="r"/>
            <a:r>
              <a:rPr lang="en-US" b="1" dirty="0"/>
              <a:t>Social Media vastly increases the amount of Applicant-Generated Content and Data that </a:t>
            </a:r>
            <a:r>
              <a:rPr lang="en-US" b="1" u="sng" dirty="0"/>
              <a:t>creates bias</a:t>
            </a:r>
          </a:p>
        </p:txBody>
      </p:sp>
      <p:sp>
        <p:nvSpPr>
          <p:cNvPr id="10" name="TextBox 9">
            <a:extLst>
              <a:ext uri="{FF2B5EF4-FFF2-40B4-BE49-F238E27FC236}">
                <a16:creationId xmlns:a16="http://schemas.microsoft.com/office/drawing/2014/main" id="{502F660A-3A95-4DA8-8B2E-0DC6D8598733}"/>
              </a:ext>
            </a:extLst>
          </p:cNvPr>
          <p:cNvSpPr txBox="1"/>
          <p:nvPr/>
        </p:nvSpPr>
        <p:spPr>
          <a:xfrm>
            <a:off x="429987" y="1907782"/>
            <a:ext cx="3356156" cy="1143454"/>
          </a:xfrm>
          <a:prstGeom prst="rect">
            <a:avLst/>
          </a:prstGeom>
          <a:noFill/>
        </p:spPr>
        <p:txBody>
          <a:bodyPr wrap="square" rtlCol="0">
            <a:noAutofit/>
          </a:bodyPr>
          <a:lstStyle/>
          <a:p>
            <a:r>
              <a:rPr lang="en-US" b="1" dirty="0"/>
              <a:t>The presence of bias in selection processes is well-known</a:t>
            </a:r>
          </a:p>
        </p:txBody>
      </p:sp>
      <p:pic>
        <p:nvPicPr>
          <p:cNvPr id="16" name="Picture 15">
            <a:extLst>
              <a:ext uri="{FF2B5EF4-FFF2-40B4-BE49-F238E27FC236}">
                <a16:creationId xmlns:a16="http://schemas.microsoft.com/office/drawing/2014/main" id="{600C6619-A00D-4A8B-8BD4-AF7AB276DA70}"/>
              </a:ext>
            </a:extLst>
          </p:cNvPr>
          <p:cNvPicPr>
            <a:picLocks noChangeAspect="1"/>
          </p:cNvPicPr>
          <p:nvPr/>
        </p:nvPicPr>
        <p:blipFill rotWithShape="1">
          <a:blip r:embed="rId3">
            <a:extLst>
              <a:ext uri="{28A0092B-C50C-407E-A947-70E740481C1C}">
                <a14:useLocalDpi xmlns:a14="http://schemas.microsoft.com/office/drawing/2010/main" val="0"/>
              </a:ext>
            </a:extLst>
          </a:blip>
          <a:srcRect t="6428"/>
          <a:stretch/>
        </p:blipFill>
        <p:spPr>
          <a:xfrm>
            <a:off x="5268915" y="2641939"/>
            <a:ext cx="1830286" cy="3046188"/>
          </a:xfrm>
          <a:prstGeom prst="rect">
            <a:avLst/>
          </a:prstGeom>
          <a:ln>
            <a:noFill/>
          </a:ln>
          <a:effectLst>
            <a:outerShdw blurRad="63500" sx="102000" sy="102000" algn="ctr" rotWithShape="0">
              <a:prstClr val="black">
                <a:alpha val="40000"/>
              </a:prstClr>
            </a:outerShdw>
          </a:effectLst>
        </p:spPr>
      </p:pic>
      <p:sp>
        <p:nvSpPr>
          <p:cNvPr id="6" name="TextBox 5"/>
          <p:cNvSpPr txBox="1"/>
          <p:nvPr/>
        </p:nvSpPr>
        <p:spPr>
          <a:xfrm>
            <a:off x="6482499" y="6414344"/>
            <a:ext cx="5709501" cy="461665"/>
          </a:xfrm>
          <a:prstGeom prst="rect">
            <a:avLst/>
          </a:prstGeom>
          <a:noFill/>
        </p:spPr>
        <p:txBody>
          <a:bodyPr wrap="square" rtlCol="0">
            <a:spAutoFit/>
          </a:bodyPr>
          <a:lstStyle/>
          <a:p>
            <a:pPr algn="r"/>
            <a:r>
              <a:rPr lang="en-US" sz="800" dirty="0"/>
              <a:t>Source: An Experiment in Hiring Discrimination Via online Social Networks</a:t>
            </a:r>
          </a:p>
          <a:p>
            <a:pPr algn="r"/>
            <a:r>
              <a:rPr lang="en-US" sz="800" dirty="0"/>
              <a:t>The Writing on the Facebook Wall: The use of Social Networking Sites in Hiring Decisions</a:t>
            </a:r>
          </a:p>
          <a:p>
            <a:pPr algn="r"/>
            <a:r>
              <a:rPr lang="en-US" sz="800" dirty="0"/>
              <a:t>Differences in Professional Informal Help Seeking Among Older African Americans, Black </a:t>
            </a:r>
            <a:r>
              <a:rPr lang="en-US" sz="800" dirty="0" err="1"/>
              <a:t>Caribbeans</a:t>
            </a:r>
            <a:r>
              <a:rPr lang="en-US" sz="800" dirty="0"/>
              <a:t>, and Non-Hispanic Whites</a:t>
            </a:r>
          </a:p>
        </p:txBody>
      </p:sp>
      <p:sp>
        <p:nvSpPr>
          <p:cNvPr id="8" name="Speech Bubble: Rectangle with Corners Rounded 7">
            <a:extLst>
              <a:ext uri="{FF2B5EF4-FFF2-40B4-BE49-F238E27FC236}">
                <a16:creationId xmlns:a16="http://schemas.microsoft.com/office/drawing/2014/main" id="{92DD92CD-0017-4552-B9B8-9957A62266AE}"/>
              </a:ext>
            </a:extLst>
          </p:cNvPr>
          <p:cNvSpPr/>
          <p:nvPr/>
        </p:nvSpPr>
        <p:spPr>
          <a:xfrm>
            <a:off x="5544994" y="2110581"/>
            <a:ext cx="914400" cy="612648"/>
          </a:xfrm>
          <a:prstGeom prst="wedgeRoundRectCallout">
            <a:avLst>
              <a:gd name="adj1" fmla="val 3472"/>
              <a:gd name="adj2" fmla="val 157857"/>
              <a:gd name="adj3" fmla="val 16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Race</a:t>
            </a:r>
          </a:p>
        </p:txBody>
      </p:sp>
      <p:sp>
        <p:nvSpPr>
          <p:cNvPr id="13" name="Speech Bubble: Rectangle with Corners Rounded 12">
            <a:extLst>
              <a:ext uri="{FF2B5EF4-FFF2-40B4-BE49-F238E27FC236}">
                <a16:creationId xmlns:a16="http://schemas.microsoft.com/office/drawing/2014/main" id="{8F6580A6-D928-45A1-A6E5-09262CDAC7CD}"/>
              </a:ext>
            </a:extLst>
          </p:cNvPr>
          <p:cNvSpPr/>
          <p:nvPr/>
        </p:nvSpPr>
        <p:spPr>
          <a:xfrm>
            <a:off x="6554073" y="2110581"/>
            <a:ext cx="914400" cy="612648"/>
          </a:xfrm>
          <a:prstGeom prst="wedgeRoundRectCallout">
            <a:avLst>
              <a:gd name="adj1" fmla="val -103472"/>
              <a:gd name="adj2" fmla="val 170294"/>
              <a:gd name="adj3" fmla="val 16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Gender</a:t>
            </a:r>
          </a:p>
        </p:txBody>
      </p:sp>
      <p:sp>
        <p:nvSpPr>
          <p:cNvPr id="14" name="Speech Bubble: Rectangle with Corners Rounded 13">
            <a:extLst>
              <a:ext uri="{FF2B5EF4-FFF2-40B4-BE49-F238E27FC236}">
                <a16:creationId xmlns:a16="http://schemas.microsoft.com/office/drawing/2014/main" id="{AABF5142-9D03-4E69-9295-B4E019FC0F06}"/>
              </a:ext>
            </a:extLst>
          </p:cNvPr>
          <p:cNvSpPr/>
          <p:nvPr/>
        </p:nvSpPr>
        <p:spPr>
          <a:xfrm>
            <a:off x="7193880" y="5270890"/>
            <a:ext cx="914400" cy="612648"/>
          </a:xfrm>
          <a:prstGeom prst="wedgeRoundRectCallout">
            <a:avLst>
              <a:gd name="adj1" fmla="val -149305"/>
              <a:gd name="adj2" fmla="val -32858"/>
              <a:gd name="adj3" fmla="val 16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Posts could be Political</a:t>
            </a:r>
          </a:p>
        </p:txBody>
      </p:sp>
      <p:sp>
        <p:nvSpPr>
          <p:cNvPr id="15" name="Speech Bubble: Rectangle with Corners Rounded 14">
            <a:extLst>
              <a:ext uri="{FF2B5EF4-FFF2-40B4-BE49-F238E27FC236}">
                <a16:creationId xmlns:a16="http://schemas.microsoft.com/office/drawing/2014/main" id="{DB998E29-236C-455F-885E-07C4FC234BC1}"/>
              </a:ext>
            </a:extLst>
          </p:cNvPr>
          <p:cNvSpPr/>
          <p:nvPr/>
        </p:nvSpPr>
        <p:spPr>
          <a:xfrm>
            <a:off x="4531814" y="2118521"/>
            <a:ext cx="914400" cy="612648"/>
          </a:xfrm>
          <a:prstGeom prst="wedgeRoundRectCallout">
            <a:avLst>
              <a:gd name="adj1" fmla="val 104861"/>
              <a:gd name="adj2" fmla="val 164076"/>
              <a:gd name="adj3" fmla="val 16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Relative Age</a:t>
            </a:r>
          </a:p>
        </p:txBody>
      </p:sp>
      <p:sp>
        <p:nvSpPr>
          <p:cNvPr id="18" name="Speech Bubble: Rectangle with Corners Rounded 17">
            <a:extLst>
              <a:ext uri="{FF2B5EF4-FFF2-40B4-BE49-F238E27FC236}">
                <a16:creationId xmlns:a16="http://schemas.microsoft.com/office/drawing/2014/main" id="{DA5A04D9-731B-461E-B2F3-B8B931F92E20}"/>
              </a:ext>
            </a:extLst>
          </p:cNvPr>
          <p:cNvSpPr/>
          <p:nvPr/>
        </p:nvSpPr>
        <p:spPr>
          <a:xfrm>
            <a:off x="4161034" y="4964566"/>
            <a:ext cx="999801" cy="612648"/>
          </a:xfrm>
          <a:prstGeom prst="wedgeRoundRectCallout">
            <a:avLst>
              <a:gd name="adj1" fmla="val 79347"/>
              <a:gd name="adj2" fmla="val -73106"/>
              <a:gd name="adj3" fmla="val 16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Experience but no listed Talents</a:t>
            </a:r>
          </a:p>
        </p:txBody>
      </p:sp>
    </p:spTree>
    <p:extLst>
      <p:ext uri="{BB962C8B-B14F-4D97-AF65-F5344CB8AC3E}">
        <p14:creationId xmlns:p14="http://schemas.microsoft.com/office/powerpoint/2010/main" val="4064146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BED783F-B43A-41DF-817E-C51D96B898F0}"/>
              </a:ext>
            </a:extLst>
          </p:cNvPr>
          <p:cNvSpPr/>
          <p:nvPr/>
        </p:nvSpPr>
        <p:spPr>
          <a:xfrm>
            <a:off x="5303907" y="2004814"/>
            <a:ext cx="2441279" cy="5694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07000"/>
              </a:lnSpc>
            </a:pPr>
            <a:r>
              <a:rPr lang="en-US" sz="1200" dirty="0">
                <a:latin typeface="Calibri" panose="020F0502020204030204" pitchFamily="34" charset="0"/>
                <a:ea typeface="DengXian"/>
                <a:cs typeface="Times New Roman" panose="02020603050405020304" pitchFamily="18" charset="0"/>
              </a:rPr>
              <a:t>Definitions</a:t>
            </a:r>
          </a:p>
        </p:txBody>
      </p:sp>
      <p:sp>
        <p:nvSpPr>
          <p:cNvPr id="2" name="Title 1"/>
          <p:cNvSpPr>
            <a:spLocks noGrp="1"/>
          </p:cNvSpPr>
          <p:nvPr>
            <p:ph type="title"/>
          </p:nvPr>
        </p:nvSpPr>
        <p:spPr>
          <a:xfrm>
            <a:off x="636814" y="365125"/>
            <a:ext cx="10918372" cy="1325563"/>
          </a:xfrm>
        </p:spPr>
        <p:txBody>
          <a:bodyPr>
            <a:normAutofit/>
          </a:bodyPr>
          <a:lstStyle/>
          <a:p>
            <a:r>
              <a:rPr lang="en-US" dirty="0"/>
              <a:t>Those that use Social Media sites can expect intrinsic bias in their hiring process</a:t>
            </a:r>
          </a:p>
        </p:txBody>
      </p:sp>
      <p:sp>
        <p:nvSpPr>
          <p:cNvPr id="3" name="Content Placeholder 2"/>
          <p:cNvSpPr>
            <a:spLocks noGrp="1"/>
          </p:cNvSpPr>
          <p:nvPr>
            <p:ph idx="1"/>
          </p:nvPr>
        </p:nvSpPr>
        <p:spPr>
          <a:xfrm>
            <a:off x="825414" y="2693887"/>
            <a:ext cx="3036450" cy="3946398"/>
          </a:xfrm>
        </p:spPr>
        <p:txBody>
          <a:bodyPr>
            <a:noAutofit/>
          </a:bodyPr>
          <a:lstStyle/>
          <a:p>
            <a:r>
              <a:rPr lang="en-US" sz="1400" dirty="0"/>
              <a:t>Deviations from best reasoning and judgement lowers performance </a:t>
            </a:r>
          </a:p>
          <a:p>
            <a:r>
              <a:rPr lang="en-US" sz="1400" dirty="0"/>
              <a:t>Homogenous workplace limits creativity</a:t>
            </a:r>
          </a:p>
          <a:p>
            <a:r>
              <a:rPr lang="en-US" sz="1400" dirty="0"/>
              <a:t>Self selection occurs when individuals don’t apply for jobs they qualify… out of knowledge of the low possibility of getting the job </a:t>
            </a:r>
          </a:p>
          <a:p>
            <a:r>
              <a:rPr lang="en-US" sz="1400" dirty="0"/>
              <a:t>Accessing sources that simply confirmed their opinions without considering the opposite view, creating a vicious cycle of one sided views and lack of empathy for the other side</a:t>
            </a:r>
          </a:p>
          <a:p>
            <a:r>
              <a:rPr lang="en-US" sz="1400" dirty="0"/>
              <a:t>Development of unconscious bias – bias that we don’t even know we have </a:t>
            </a:r>
          </a:p>
          <a:p>
            <a:endParaRPr lang="en-US" sz="1400" dirty="0"/>
          </a:p>
          <a:p>
            <a:endParaRPr lang="en-US" sz="1400" dirty="0"/>
          </a:p>
          <a:p>
            <a:endParaRPr lang="en-US" sz="1400" dirty="0"/>
          </a:p>
          <a:p>
            <a:endParaRPr lang="en-US" sz="1400" dirty="0"/>
          </a:p>
        </p:txBody>
      </p:sp>
      <p:grpSp>
        <p:nvGrpSpPr>
          <p:cNvPr id="37" name="Group 36">
            <a:extLst>
              <a:ext uri="{FF2B5EF4-FFF2-40B4-BE49-F238E27FC236}">
                <a16:creationId xmlns:a16="http://schemas.microsoft.com/office/drawing/2014/main" id="{13B94842-C683-4261-9B9D-E0A7656F02F5}"/>
              </a:ext>
            </a:extLst>
          </p:cNvPr>
          <p:cNvGrpSpPr/>
          <p:nvPr/>
        </p:nvGrpSpPr>
        <p:grpSpPr>
          <a:xfrm>
            <a:off x="3962400" y="3164755"/>
            <a:ext cx="7282544" cy="569425"/>
            <a:chOff x="3962400" y="3158056"/>
            <a:chExt cx="7282544" cy="569425"/>
          </a:xfrm>
          <a:solidFill>
            <a:schemeClr val="bg1">
              <a:lumMod val="95000"/>
            </a:schemeClr>
          </a:solidFill>
        </p:grpSpPr>
        <p:sp>
          <p:nvSpPr>
            <p:cNvPr id="24" name="Rectangle 23">
              <a:extLst>
                <a:ext uri="{FF2B5EF4-FFF2-40B4-BE49-F238E27FC236}">
                  <a16:creationId xmlns:a16="http://schemas.microsoft.com/office/drawing/2014/main" id="{5596B091-0C76-48FA-AEC1-D4540CAF4335}"/>
                </a:ext>
              </a:extLst>
            </p:cNvPr>
            <p:cNvSpPr/>
            <p:nvPr/>
          </p:nvSpPr>
          <p:spPr>
            <a:xfrm>
              <a:off x="5303907" y="3158056"/>
              <a:ext cx="2441279" cy="569425"/>
            </a:xfrm>
            <a:prstGeom prst="rect">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100" dirty="0"/>
                <a:t>physically. attractive individuals are rewarded socially</a:t>
              </a:r>
              <a:endParaRPr lang="en-US" sz="1100" dirty="0">
                <a:latin typeface="Calibri" panose="020F0502020204030204" pitchFamily="34" charset="0"/>
                <a:ea typeface="DengXian"/>
                <a:cs typeface="Times New Roman" panose="02020603050405020304" pitchFamily="18" charset="0"/>
              </a:endParaRPr>
            </a:p>
          </p:txBody>
        </p:sp>
        <p:sp>
          <p:nvSpPr>
            <p:cNvPr id="4" name="Rectangle 3">
              <a:extLst>
                <a:ext uri="{FF2B5EF4-FFF2-40B4-BE49-F238E27FC236}">
                  <a16:creationId xmlns:a16="http://schemas.microsoft.com/office/drawing/2014/main" id="{C4EE1675-AB52-4582-AB99-E49D952CA239}"/>
                </a:ext>
              </a:extLst>
            </p:cNvPr>
            <p:cNvSpPr/>
            <p:nvPr/>
          </p:nvSpPr>
          <p:spPr>
            <a:xfrm>
              <a:off x="3962400" y="3158056"/>
              <a:ext cx="1240971" cy="569425"/>
            </a:xfrm>
            <a:prstGeom prst="rect">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200">
                  <a:latin typeface="Calibri" panose="020F0502020204030204" pitchFamily="34" charset="0"/>
                  <a:ea typeface="DengXian"/>
                  <a:cs typeface="Times New Roman" panose="02020603050405020304" pitchFamily="18" charset="0"/>
                </a:rPr>
                <a:t>Beauty Bias</a:t>
              </a:r>
              <a:endParaRPr lang="en-US" sz="1200" dirty="0">
                <a:latin typeface="Calibri" panose="020F0502020204030204" pitchFamily="34" charset="0"/>
                <a:ea typeface="DengXian"/>
                <a:cs typeface="Times New Roman" panose="02020603050405020304" pitchFamily="18" charset="0"/>
              </a:endParaRPr>
            </a:p>
          </p:txBody>
        </p:sp>
        <p:sp>
          <p:nvSpPr>
            <p:cNvPr id="15" name="Rectangle 14">
              <a:extLst>
                <a:ext uri="{FF2B5EF4-FFF2-40B4-BE49-F238E27FC236}">
                  <a16:creationId xmlns:a16="http://schemas.microsoft.com/office/drawing/2014/main" id="{20EF5F21-77E1-46B7-9BEA-CCB3B0E0DD17}"/>
                </a:ext>
              </a:extLst>
            </p:cNvPr>
            <p:cNvSpPr/>
            <p:nvPr/>
          </p:nvSpPr>
          <p:spPr>
            <a:xfrm>
              <a:off x="7810502" y="3158056"/>
              <a:ext cx="3434442" cy="569425"/>
            </a:xfrm>
            <a:prstGeom prst="rect">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pPr>
              <a:r>
                <a:rPr lang="en-US" sz="1100" dirty="0">
                  <a:latin typeface="Calibri" panose="020F0502020204030204" pitchFamily="34" charset="0"/>
                  <a:ea typeface="DengXian"/>
                  <a:cs typeface="Times New Roman" panose="02020603050405020304" pitchFamily="18" charset="0"/>
                </a:rPr>
                <a:t>Remove visuals and images during selection process</a:t>
              </a:r>
            </a:p>
          </p:txBody>
        </p:sp>
      </p:grpSp>
      <p:grpSp>
        <p:nvGrpSpPr>
          <p:cNvPr id="38" name="Group 37">
            <a:extLst>
              <a:ext uri="{FF2B5EF4-FFF2-40B4-BE49-F238E27FC236}">
                <a16:creationId xmlns:a16="http://schemas.microsoft.com/office/drawing/2014/main" id="{3BC86589-F3DB-4E2C-9F7D-E07CA3D5FD5D}"/>
              </a:ext>
            </a:extLst>
          </p:cNvPr>
          <p:cNvGrpSpPr/>
          <p:nvPr/>
        </p:nvGrpSpPr>
        <p:grpSpPr>
          <a:xfrm>
            <a:off x="3962400" y="3755271"/>
            <a:ext cx="7282544" cy="569425"/>
            <a:chOff x="3962400" y="3741873"/>
            <a:chExt cx="7282544" cy="569425"/>
          </a:xfrm>
        </p:grpSpPr>
        <p:sp>
          <p:nvSpPr>
            <p:cNvPr id="25" name="Rectangle 24">
              <a:extLst>
                <a:ext uri="{FF2B5EF4-FFF2-40B4-BE49-F238E27FC236}">
                  <a16:creationId xmlns:a16="http://schemas.microsoft.com/office/drawing/2014/main" id="{F38644C6-8774-451F-8B8E-38BB68A07704}"/>
                </a:ext>
              </a:extLst>
            </p:cNvPr>
            <p:cNvSpPr/>
            <p:nvPr/>
          </p:nvSpPr>
          <p:spPr>
            <a:xfrm>
              <a:off x="5303907" y="3741873"/>
              <a:ext cx="2441279" cy="5694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100" dirty="0"/>
                <a:t>biased towards “people who make me comfortable” or “people who are like me,” </a:t>
              </a:r>
              <a:endParaRPr lang="en-US" sz="1100" dirty="0">
                <a:latin typeface="Calibri" panose="020F0502020204030204" pitchFamily="34" charset="0"/>
                <a:ea typeface="DengXian"/>
                <a:cs typeface="Times New Roman" panose="02020603050405020304" pitchFamily="18" charset="0"/>
              </a:endParaRPr>
            </a:p>
          </p:txBody>
        </p:sp>
        <p:sp>
          <p:nvSpPr>
            <p:cNvPr id="8" name="Rectangle 7">
              <a:extLst>
                <a:ext uri="{FF2B5EF4-FFF2-40B4-BE49-F238E27FC236}">
                  <a16:creationId xmlns:a16="http://schemas.microsoft.com/office/drawing/2014/main" id="{126A45FD-EF44-43AF-8AA8-5C2DBB2D8346}"/>
                </a:ext>
              </a:extLst>
            </p:cNvPr>
            <p:cNvSpPr/>
            <p:nvPr/>
          </p:nvSpPr>
          <p:spPr>
            <a:xfrm>
              <a:off x="3962400" y="3741873"/>
              <a:ext cx="1240971" cy="5694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200">
                  <a:latin typeface="Calibri" panose="020F0502020204030204" pitchFamily="34" charset="0"/>
                  <a:ea typeface="DengXian"/>
                  <a:cs typeface="Times New Roman" panose="02020603050405020304" pitchFamily="18" charset="0"/>
                </a:rPr>
                <a:t>Affinity Bias</a:t>
              </a:r>
              <a:endParaRPr lang="en-US" sz="1200" dirty="0">
                <a:latin typeface="Calibri" panose="020F0502020204030204" pitchFamily="34" charset="0"/>
                <a:ea typeface="DengXian"/>
                <a:cs typeface="Times New Roman" panose="02020603050405020304" pitchFamily="18" charset="0"/>
              </a:endParaRPr>
            </a:p>
          </p:txBody>
        </p:sp>
        <p:sp>
          <p:nvSpPr>
            <p:cNvPr id="16" name="Rectangle 15">
              <a:extLst>
                <a:ext uri="{FF2B5EF4-FFF2-40B4-BE49-F238E27FC236}">
                  <a16:creationId xmlns:a16="http://schemas.microsoft.com/office/drawing/2014/main" id="{AF2DBF73-CF9C-460E-9FC7-B0265C38318F}"/>
                </a:ext>
              </a:extLst>
            </p:cNvPr>
            <p:cNvSpPr/>
            <p:nvPr/>
          </p:nvSpPr>
          <p:spPr>
            <a:xfrm>
              <a:off x="7810502" y="3741873"/>
              <a:ext cx="3434442" cy="56942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tabLst>
                  <a:tab pos="533400" algn="l"/>
                </a:tabLst>
              </a:pPr>
              <a:r>
                <a:rPr lang="en-US" sz="1100" dirty="0">
                  <a:latin typeface="Calibri" panose="020F0502020204030204" pitchFamily="34" charset="0"/>
                  <a:ea typeface="DengXian"/>
                  <a:cs typeface="Times New Roman" panose="02020603050405020304" pitchFamily="18" charset="0"/>
                </a:rPr>
                <a:t>Move unconscious preferences to the surface and align them with objective goals and needs</a:t>
              </a:r>
            </a:p>
          </p:txBody>
        </p:sp>
      </p:grpSp>
      <p:grpSp>
        <p:nvGrpSpPr>
          <p:cNvPr id="39" name="Group 38">
            <a:extLst>
              <a:ext uri="{FF2B5EF4-FFF2-40B4-BE49-F238E27FC236}">
                <a16:creationId xmlns:a16="http://schemas.microsoft.com/office/drawing/2014/main" id="{FCE8B2E1-357E-452F-AB3C-277B33E96772}"/>
              </a:ext>
            </a:extLst>
          </p:cNvPr>
          <p:cNvGrpSpPr/>
          <p:nvPr/>
        </p:nvGrpSpPr>
        <p:grpSpPr>
          <a:xfrm>
            <a:off x="3962400" y="4345787"/>
            <a:ext cx="7282544" cy="569425"/>
            <a:chOff x="3962400" y="4325690"/>
            <a:chExt cx="7282544" cy="569425"/>
          </a:xfrm>
          <a:solidFill>
            <a:schemeClr val="bg1">
              <a:lumMod val="95000"/>
            </a:schemeClr>
          </a:solidFill>
        </p:grpSpPr>
        <p:sp>
          <p:nvSpPr>
            <p:cNvPr id="26" name="Rectangle 25">
              <a:extLst>
                <a:ext uri="{FF2B5EF4-FFF2-40B4-BE49-F238E27FC236}">
                  <a16:creationId xmlns:a16="http://schemas.microsoft.com/office/drawing/2014/main" id="{59352984-548F-4A2F-8AF0-5D2B94450DA1}"/>
                </a:ext>
              </a:extLst>
            </p:cNvPr>
            <p:cNvSpPr/>
            <p:nvPr/>
          </p:nvSpPr>
          <p:spPr>
            <a:xfrm>
              <a:off x="5303907" y="4325690"/>
              <a:ext cx="2441279" cy="569425"/>
            </a:xfrm>
            <a:prstGeom prst="rect">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100" dirty="0"/>
                <a:t>for an impression created in one area to influence opinion in another area</a:t>
              </a:r>
              <a:endParaRPr lang="en-US" sz="1100" dirty="0">
                <a:latin typeface="Calibri" panose="020F0502020204030204" pitchFamily="34" charset="0"/>
                <a:ea typeface="DengXian"/>
                <a:cs typeface="Times New Roman" panose="02020603050405020304" pitchFamily="18" charset="0"/>
              </a:endParaRPr>
            </a:p>
          </p:txBody>
        </p:sp>
        <p:sp>
          <p:nvSpPr>
            <p:cNvPr id="10" name="Rectangle 9">
              <a:extLst>
                <a:ext uri="{FF2B5EF4-FFF2-40B4-BE49-F238E27FC236}">
                  <a16:creationId xmlns:a16="http://schemas.microsoft.com/office/drawing/2014/main" id="{D56163C9-3768-425A-91A1-D957BB8C6A56}"/>
                </a:ext>
              </a:extLst>
            </p:cNvPr>
            <p:cNvSpPr/>
            <p:nvPr/>
          </p:nvSpPr>
          <p:spPr>
            <a:xfrm>
              <a:off x="3962400" y="4325690"/>
              <a:ext cx="1240971" cy="569425"/>
            </a:xfrm>
            <a:prstGeom prst="rect">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200">
                  <a:latin typeface="Calibri" panose="020F0502020204030204" pitchFamily="34" charset="0"/>
                  <a:ea typeface="DengXian"/>
                  <a:cs typeface="Times New Roman" panose="02020603050405020304" pitchFamily="18" charset="0"/>
                </a:rPr>
                <a:t>Halo Effect</a:t>
              </a:r>
              <a:endParaRPr lang="en-US" sz="1200" dirty="0">
                <a:latin typeface="Calibri" panose="020F0502020204030204" pitchFamily="34" charset="0"/>
                <a:ea typeface="DengXian"/>
                <a:cs typeface="Times New Roman" panose="02020603050405020304" pitchFamily="18" charset="0"/>
              </a:endParaRPr>
            </a:p>
          </p:txBody>
        </p:sp>
        <p:sp>
          <p:nvSpPr>
            <p:cNvPr id="17" name="Rectangle 16">
              <a:extLst>
                <a:ext uri="{FF2B5EF4-FFF2-40B4-BE49-F238E27FC236}">
                  <a16:creationId xmlns:a16="http://schemas.microsoft.com/office/drawing/2014/main" id="{BDA228BE-3EF4-4303-B4EA-C1DFCA3B491A}"/>
                </a:ext>
              </a:extLst>
            </p:cNvPr>
            <p:cNvSpPr/>
            <p:nvPr/>
          </p:nvSpPr>
          <p:spPr>
            <a:xfrm>
              <a:off x="7810502" y="4325690"/>
              <a:ext cx="3434442" cy="569425"/>
            </a:xfrm>
            <a:prstGeom prst="rect">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pPr>
              <a:r>
                <a:rPr lang="en-US" sz="1100" dirty="0">
                  <a:latin typeface="Calibri" panose="020F0502020204030204" pitchFamily="34" charset="0"/>
                  <a:ea typeface="DengXian"/>
                  <a:cs typeface="Times New Roman" panose="02020603050405020304" pitchFamily="18" charset="0"/>
                </a:rPr>
                <a:t>Utilize data-backed evidence and go through multivariate analysis to look across entire sample size</a:t>
              </a:r>
            </a:p>
          </p:txBody>
        </p:sp>
      </p:grpSp>
      <p:grpSp>
        <p:nvGrpSpPr>
          <p:cNvPr id="40" name="Group 39">
            <a:extLst>
              <a:ext uri="{FF2B5EF4-FFF2-40B4-BE49-F238E27FC236}">
                <a16:creationId xmlns:a16="http://schemas.microsoft.com/office/drawing/2014/main" id="{9ED0C1F4-984D-4C32-BE45-591C7C0E8150}"/>
              </a:ext>
            </a:extLst>
          </p:cNvPr>
          <p:cNvGrpSpPr/>
          <p:nvPr/>
        </p:nvGrpSpPr>
        <p:grpSpPr>
          <a:xfrm>
            <a:off x="3962400" y="4936303"/>
            <a:ext cx="7282544" cy="569425"/>
            <a:chOff x="3962400" y="4909507"/>
            <a:chExt cx="7282544" cy="569425"/>
          </a:xfrm>
        </p:grpSpPr>
        <p:sp>
          <p:nvSpPr>
            <p:cNvPr id="27" name="Rectangle 26">
              <a:extLst>
                <a:ext uri="{FF2B5EF4-FFF2-40B4-BE49-F238E27FC236}">
                  <a16:creationId xmlns:a16="http://schemas.microsoft.com/office/drawing/2014/main" id="{5742DF6B-F811-4A36-A8D3-9EAB830F1E21}"/>
                </a:ext>
              </a:extLst>
            </p:cNvPr>
            <p:cNvSpPr/>
            <p:nvPr/>
          </p:nvSpPr>
          <p:spPr>
            <a:xfrm>
              <a:off x="5303907" y="4909507"/>
              <a:ext cx="2441279" cy="5694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100" dirty="0"/>
                <a:t> You hold a relatively positive perception of people who are similar to you</a:t>
              </a:r>
              <a:endParaRPr lang="en-US" sz="1100" dirty="0">
                <a:latin typeface="Calibri" panose="020F0502020204030204" pitchFamily="34" charset="0"/>
                <a:ea typeface="DengXian"/>
                <a:cs typeface="Times New Roman" panose="02020603050405020304" pitchFamily="18" charset="0"/>
              </a:endParaRPr>
            </a:p>
          </p:txBody>
        </p:sp>
        <p:sp>
          <p:nvSpPr>
            <p:cNvPr id="11" name="Rectangle 10">
              <a:extLst>
                <a:ext uri="{FF2B5EF4-FFF2-40B4-BE49-F238E27FC236}">
                  <a16:creationId xmlns:a16="http://schemas.microsoft.com/office/drawing/2014/main" id="{D1AC5F39-73AF-48D4-877A-A2F4DC2778E8}"/>
                </a:ext>
              </a:extLst>
            </p:cNvPr>
            <p:cNvSpPr/>
            <p:nvPr/>
          </p:nvSpPr>
          <p:spPr>
            <a:xfrm>
              <a:off x="3962400" y="4909507"/>
              <a:ext cx="1240971" cy="5694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200">
                  <a:latin typeface="Calibri" panose="020F0502020204030204" pitchFamily="34" charset="0"/>
                  <a:ea typeface="DengXian"/>
                  <a:cs typeface="Times New Roman" panose="02020603050405020304" pitchFamily="18" charset="0"/>
                </a:rPr>
                <a:t>Similarity Bias</a:t>
              </a:r>
              <a:endParaRPr lang="en-US" sz="1200" dirty="0">
                <a:latin typeface="Calibri" panose="020F0502020204030204" pitchFamily="34" charset="0"/>
                <a:ea typeface="DengXian"/>
                <a:cs typeface="Times New Roman" panose="02020603050405020304" pitchFamily="18" charset="0"/>
              </a:endParaRPr>
            </a:p>
          </p:txBody>
        </p:sp>
        <p:sp>
          <p:nvSpPr>
            <p:cNvPr id="18" name="Rectangle 17">
              <a:extLst>
                <a:ext uri="{FF2B5EF4-FFF2-40B4-BE49-F238E27FC236}">
                  <a16:creationId xmlns:a16="http://schemas.microsoft.com/office/drawing/2014/main" id="{01A13AA5-B9B0-4F87-9FFB-A6B84C0EA065}"/>
                </a:ext>
              </a:extLst>
            </p:cNvPr>
            <p:cNvSpPr/>
            <p:nvPr/>
          </p:nvSpPr>
          <p:spPr>
            <a:xfrm>
              <a:off x="7810502" y="4909507"/>
              <a:ext cx="3434442" cy="56942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tabLst>
                  <a:tab pos="533400" algn="l"/>
                </a:tabLst>
              </a:pPr>
              <a:r>
                <a:rPr lang="en-US" sz="1100" dirty="0">
                  <a:latin typeface="Calibri" panose="020F0502020204030204" pitchFamily="34" charset="0"/>
                  <a:ea typeface="DengXian"/>
                  <a:cs typeface="Times New Roman" panose="02020603050405020304" pitchFamily="18" charset="0"/>
                </a:rPr>
                <a:t>Move unconscious preferences to the surface and align them with objective goals and needs</a:t>
              </a:r>
            </a:p>
          </p:txBody>
        </p:sp>
      </p:grpSp>
      <p:grpSp>
        <p:nvGrpSpPr>
          <p:cNvPr id="41" name="Group 40">
            <a:extLst>
              <a:ext uri="{FF2B5EF4-FFF2-40B4-BE49-F238E27FC236}">
                <a16:creationId xmlns:a16="http://schemas.microsoft.com/office/drawing/2014/main" id="{0268C4F6-0003-4AD0-A8A8-A6C48EA2E83F}"/>
              </a:ext>
            </a:extLst>
          </p:cNvPr>
          <p:cNvGrpSpPr/>
          <p:nvPr/>
        </p:nvGrpSpPr>
        <p:grpSpPr>
          <a:xfrm>
            <a:off x="3962400" y="5526819"/>
            <a:ext cx="7282544" cy="569425"/>
            <a:chOff x="3962400" y="5493324"/>
            <a:chExt cx="7282544" cy="569425"/>
          </a:xfrm>
          <a:solidFill>
            <a:schemeClr val="bg1">
              <a:lumMod val="95000"/>
            </a:schemeClr>
          </a:solidFill>
        </p:grpSpPr>
        <p:sp>
          <p:nvSpPr>
            <p:cNvPr id="28" name="Rectangle 27">
              <a:extLst>
                <a:ext uri="{FF2B5EF4-FFF2-40B4-BE49-F238E27FC236}">
                  <a16:creationId xmlns:a16="http://schemas.microsoft.com/office/drawing/2014/main" id="{FDB96F7C-8507-4670-A70A-AEDE3BD173D1}"/>
                </a:ext>
              </a:extLst>
            </p:cNvPr>
            <p:cNvSpPr/>
            <p:nvPr/>
          </p:nvSpPr>
          <p:spPr>
            <a:xfrm>
              <a:off x="5303907" y="5493324"/>
              <a:ext cx="2441279" cy="569425"/>
            </a:xfrm>
            <a:prstGeom prst="rect">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100" dirty="0"/>
                <a:t>the enhancement relative to normal as a result of exposure to a stimulus of the same dimension</a:t>
              </a:r>
              <a:endParaRPr lang="en-US" sz="1100" dirty="0">
                <a:latin typeface="Calibri" panose="020F0502020204030204" pitchFamily="34" charset="0"/>
                <a:ea typeface="DengXian"/>
                <a:cs typeface="Times New Roman" panose="02020603050405020304" pitchFamily="18" charset="0"/>
              </a:endParaRPr>
            </a:p>
          </p:txBody>
        </p:sp>
        <p:sp>
          <p:nvSpPr>
            <p:cNvPr id="12" name="Rectangle 11">
              <a:extLst>
                <a:ext uri="{FF2B5EF4-FFF2-40B4-BE49-F238E27FC236}">
                  <a16:creationId xmlns:a16="http://schemas.microsoft.com/office/drawing/2014/main" id="{2583ED66-BB40-44C4-8573-91618EA55037}"/>
                </a:ext>
              </a:extLst>
            </p:cNvPr>
            <p:cNvSpPr/>
            <p:nvPr/>
          </p:nvSpPr>
          <p:spPr>
            <a:xfrm>
              <a:off x="3962400" y="5493324"/>
              <a:ext cx="1240971" cy="569425"/>
            </a:xfrm>
            <a:prstGeom prst="rect">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200">
                  <a:latin typeface="Calibri" panose="020F0502020204030204" pitchFamily="34" charset="0"/>
                  <a:ea typeface="DengXian"/>
                  <a:cs typeface="Times New Roman" panose="02020603050405020304" pitchFamily="18" charset="0"/>
                </a:rPr>
                <a:t>Contrast Effect</a:t>
              </a:r>
              <a:endParaRPr lang="en-US" sz="1200" dirty="0">
                <a:latin typeface="Calibri" panose="020F0502020204030204" pitchFamily="34" charset="0"/>
                <a:ea typeface="DengXian"/>
                <a:cs typeface="Times New Roman" panose="02020603050405020304" pitchFamily="18" charset="0"/>
              </a:endParaRPr>
            </a:p>
          </p:txBody>
        </p:sp>
        <p:sp>
          <p:nvSpPr>
            <p:cNvPr id="19" name="Rectangle 18">
              <a:extLst>
                <a:ext uri="{FF2B5EF4-FFF2-40B4-BE49-F238E27FC236}">
                  <a16:creationId xmlns:a16="http://schemas.microsoft.com/office/drawing/2014/main" id="{1662FD2F-E611-4835-858D-CF19F5957101}"/>
                </a:ext>
              </a:extLst>
            </p:cNvPr>
            <p:cNvSpPr/>
            <p:nvPr/>
          </p:nvSpPr>
          <p:spPr>
            <a:xfrm>
              <a:off x="7810502" y="5493324"/>
              <a:ext cx="3434442" cy="569425"/>
            </a:xfrm>
            <a:prstGeom prst="rect">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pPr>
              <a:r>
                <a:rPr lang="en-US" sz="1100" dirty="0">
                  <a:latin typeface="Calibri" panose="020F0502020204030204" pitchFamily="34" charset="0"/>
                  <a:ea typeface="DengXian"/>
                  <a:cs typeface="Times New Roman" panose="02020603050405020304" pitchFamily="18" charset="0"/>
                </a:rPr>
                <a:t>Cluster candidates based on non-bias metrics, then use data driven talent model to differentiate candidate based on merit</a:t>
              </a:r>
            </a:p>
          </p:txBody>
        </p:sp>
      </p:grpSp>
      <p:grpSp>
        <p:nvGrpSpPr>
          <p:cNvPr id="42" name="Group 41">
            <a:extLst>
              <a:ext uri="{FF2B5EF4-FFF2-40B4-BE49-F238E27FC236}">
                <a16:creationId xmlns:a16="http://schemas.microsoft.com/office/drawing/2014/main" id="{A723AA63-4F04-444A-9881-5D1266EA2118}"/>
              </a:ext>
            </a:extLst>
          </p:cNvPr>
          <p:cNvGrpSpPr/>
          <p:nvPr/>
        </p:nvGrpSpPr>
        <p:grpSpPr>
          <a:xfrm>
            <a:off x="3962400" y="6117333"/>
            <a:ext cx="7282544" cy="569425"/>
            <a:chOff x="3962400" y="6077141"/>
            <a:chExt cx="7282544" cy="569425"/>
          </a:xfrm>
        </p:grpSpPr>
        <p:sp>
          <p:nvSpPr>
            <p:cNvPr id="29" name="Rectangle 28">
              <a:extLst>
                <a:ext uri="{FF2B5EF4-FFF2-40B4-BE49-F238E27FC236}">
                  <a16:creationId xmlns:a16="http://schemas.microsoft.com/office/drawing/2014/main" id="{3FEE7808-E959-4071-9939-58A6A68F709C}"/>
                </a:ext>
              </a:extLst>
            </p:cNvPr>
            <p:cNvSpPr/>
            <p:nvPr/>
          </p:nvSpPr>
          <p:spPr>
            <a:xfrm>
              <a:off x="5303907" y="6077141"/>
              <a:ext cx="2441279" cy="5694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100" dirty="0"/>
                <a:t>systematic errors made when people try to find reasons for their own and others' behaviors</a:t>
              </a:r>
              <a:endParaRPr lang="en-US" sz="1100" dirty="0">
                <a:latin typeface="Calibri" panose="020F0502020204030204" pitchFamily="34" charset="0"/>
                <a:ea typeface="DengXian"/>
                <a:cs typeface="Times New Roman" panose="02020603050405020304" pitchFamily="18" charset="0"/>
              </a:endParaRPr>
            </a:p>
          </p:txBody>
        </p:sp>
        <p:sp>
          <p:nvSpPr>
            <p:cNvPr id="13" name="Rectangle 12">
              <a:extLst>
                <a:ext uri="{FF2B5EF4-FFF2-40B4-BE49-F238E27FC236}">
                  <a16:creationId xmlns:a16="http://schemas.microsoft.com/office/drawing/2014/main" id="{4F4C85B5-437B-479F-87EB-3733811E791B}"/>
                </a:ext>
              </a:extLst>
            </p:cNvPr>
            <p:cNvSpPr/>
            <p:nvPr/>
          </p:nvSpPr>
          <p:spPr>
            <a:xfrm>
              <a:off x="3962400" y="6077141"/>
              <a:ext cx="1240971" cy="5694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200">
                  <a:latin typeface="Calibri" panose="020F0502020204030204" pitchFamily="34" charset="0"/>
                  <a:ea typeface="DengXian"/>
                  <a:cs typeface="Times New Roman" panose="02020603050405020304" pitchFamily="18" charset="0"/>
                </a:rPr>
                <a:t>Attribution Bias</a:t>
              </a:r>
              <a:endParaRPr lang="en-US" sz="1200" dirty="0">
                <a:latin typeface="Calibri" panose="020F0502020204030204" pitchFamily="34" charset="0"/>
                <a:ea typeface="DengXian"/>
                <a:cs typeface="Times New Roman" panose="02020603050405020304" pitchFamily="18" charset="0"/>
              </a:endParaRPr>
            </a:p>
          </p:txBody>
        </p:sp>
        <p:sp>
          <p:nvSpPr>
            <p:cNvPr id="20" name="Rectangle 19">
              <a:extLst>
                <a:ext uri="{FF2B5EF4-FFF2-40B4-BE49-F238E27FC236}">
                  <a16:creationId xmlns:a16="http://schemas.microsoft.com/office/drawing/2014/main" id="{9AB9CA52-3382-461A-B223-72E49B401F34}"/>
                </a:ext>
              </a:extLst>
            </p:cNvPr>
            <p:cNvSpPr/>
            <p:nvPr/>
          </p:nvSpPr>
          <p:spPr>
            <a:xfrm>
              <a:off x="7810502" y="6077141"/>
              <a:ext cx="3434442" cy="56942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pPr>
              <a:r>
                <a:rPr lang="en-US" sz="1100" dirty="0">
                  <a:latin typeface="Calibri" panose="020F0502020204030204" pitchFamily="34" charset="0"/>
                  <a:ea typeface="DengXian"/>
                  <a:cs typeface="Times New Roman" panose="02020603050405020304" pitchFamily="18" charset="0"/>
                </a:rPr>
                <a:t>Perform statistical analysis that informs objective reasoning and can avoid group think</a:t>
              </a:r>
            </a:p>
          </p:txBody>
        </p:sp>
      </p:grpSp>
      <p:grpSp>
        <p:nvGrpSpPr>
          <p:cNvPr id="36" name="Group 35">
            <a:extLst>
              <a:ext uri="{FF2B5EF4-FFF2-40B4-BE49-F238E27FC236}">
                <a16:creationId xmlns:a16="http://schemas.microsoft.com/office/drawing/2014/main" id="{9DEAD007-CBEE-4F33-9337-909BEF1A5DF2}"/>
              </a:ext>
            </a:extLst>
          </p:cNvPr>
          <p:cNvGrpSpPr/>
          <p:nvPr/>
        </p:nvGrpSpPr>
        <p:grpSpPr>
          <a:xfrm>
            <a:off x="3962400" y="2574238"/>
            <a:ext cx="7282544" cy="569426"/>
            <a:chOff x="3962400" y="2574238"/>
            <a:chExt cx="7282544" cy="569426"/>
          </a:xfrm>
        </p:grpSpPr>
        <p:sp>
          <p:nvSpPr>
            <p:cNvPr id="30" name="Rectangle 29">
              <a:extLst>
                <a:ext uri="{FF2B5EF4-FFF2-40B4-BE49-F238E27FC236}">
                  <a16:creationId xmlns:a16="http://schemas.microsoft.com/office/drawing/2014/main" id="{EFE43CE6-6870-462B-8629-033D1A7963BF}"/>
                </a:ext>
              </a:extLst>
            </p:cNvPr>
            <p:cNvSpPr/>
            <p:nvPr/>
          </p:nvSpPr>
          <p:spPr>
            <a:xfrm>
              <a:off x="5303907" y="2574238"/>
              <a:ext cx="2441279" cy="5694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100" dirty="0">
                  <a:latin typeface="Calibri" panose="020F0502020204030204" pitchFamily="34" charset="0"/>
                  <a:ea typeface="DengXian"/>
                  <a:cs typeface="Times New Roman" panose="02020603050405020304" pitchFamily="18" charset="0"/>
                </a:rPr>
                <a:t>Taking cues from the actions of others rather than exercise our own independent judgment.</a:t>
              </a:r>
            </a:p>
          </p:txBody>
        </p:sp>
        <p:sp>
          <p:nvSpPr>
            <p:cNvPr id="14" name="Rectangle 13">
              <a:extLst>
                <a:ext uri="{FF2B5EF4-FFF2-40B4-BE49-F238E27FC236}">
                  <a16:creationId xmlns:a16="http://schemas.microsoft.com/office/drawing/2014/main" id="{2B272BF6-6267-4EE8-B502-521B6263B1EF}"/>
                </a:ext>
              </a:extLst>
            </p:cNvPr>
            <p:cNvSpPr/>
            <p:nvPr/>
          </p:nvSpPr>
          <p:spPr>
            <a:xfrm>
              <a:off x="3962400" y="2574239"/>
              <a:ext cx="1240971" cy="5694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200" dirty="0">
                  <a:latin typeface="Calibri" panose="020F0502020204030204" pitchFamily="34" charset="0"/>
                  <a:ea typeface="DengXian"/>
                  <a:cs typeface="Times New Roman" panose="02020603050405020304" pitchFamily="18" charset="0"/>
                </a:rPr>
                <a:t>Conformity Bias</a:t>
              </a:r>
            </a:p>
          </p:txBody>
        </p:sp>
        <p:sp>
          <p:nvSpPr>
            <p:cNvPr id="21" name="Rectangle 20">
              <a:extLst>
                <a:ext uri="{FF2B5EF4-FFF2-40B4-BE49-F238E27FC236}">
                  <a16:creationId xmlns:a16="http://schemas.microsoft.com/office/drawing/2014/main" id="{50C4C3A8-C20F-4B05-B4AF-ABED4B0D0EDD}"/>
                </a:ext>
              </a:extLst>
            </p:cNvPr>
            <p:cNvSpPr/>
            <p:nvPr/>
          </p:nvSpPr>
          <p:spPr>
            <a:xfrm>
              <a:off x="7810502" y="2574239"/>
              <a:ext cx="3434442" cy="5694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nSpc>
                  <a:spcPct val="107000"/>
                </a:lnSpc>
              </a:pPr>
              <a:r>
                <a:rPr lang="en-US" sz="1100" dirty="0">
                  <a:latin typeface="Calibri" panose="020F0502020204030204" pitchFamily="34" charset="0"/>
                  <a:ea typeface="DengXian"/>
                  <a:cs typeface="Times New Roman" panose="02020603050405020304" pitchFamily="18" charset="0"/>
                </a:rPr>
                <a:t>Perform statistical analysis that informs objective reasoning and can avoid group think</a:t>
              </a:r>
            </a:p>
          </p:txBody>
        </p:sp>
      </p:grpSp>
      <p:sp>
        <p:nvSpPr>
          <p:cNvPr id="22" name="Rectangle 21">
            <a:extLst>
              <a:ext uri="{FF2B5EF4-FFF2-40B4-BE49-F238E27FC236}">
                <a16:creationId xmlns:a16="http://schemas.microsoft.com/office/drawing/2014/main" id="{428DCB33-3E10-4E48-885A-2010249B63F2}"/>
              </a:ext>
            </a:extLst>
          </p:cNvPr>
          <p:cNvSpPr/>
          <p:nvPr/>
        </p:nvSpPr>
        <p:spPr>
          <a:xfrm>
            <a:off x="3962400" y="2004814"/>
            <a:ext cx="1240971" cy="5694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07000"/>
              </a:lnSpc>
            </a:pPr>
            <a:r>
              <a:rPr lang="en-US" sz="1200" dirty="0">
                <a:latin typeface="Calibri" panose="020F0502020204030204" pitchFamily="34" charset="0"/>
                <a:ea typeface="DengXian"/>
                <a:cs typeface="Times New Roman" panose="02020603050405020304" pitchFamily="18" charset="0"/>
              </a:rPr>
              <a:t>Examples of Bias</a:t>
            </a:r>
          </a:p>
        </p:txBody>
      </p:sp>
      <p:sp>
        <p:nvSpPr>
          <p:cNvPr id="23" name="Rectangle 22">
            <a:extLst>
              <a:ext uri="{FF2B5EF4-FFF2-40B4-BE49-F238E27FC236}">
                <a16:creationId xmlns:a16="http://schemas.microsoft.com/office/drawing/2014/main" id="{C1198EA3-E6E9-4CC0-BE57-8D90D71A9BC2}"/>
              </a:ext>
            </a:extLst>
          </p:cNvPr>
          <p:cNvSpPr/>
          <p:nvPr/>
        </p:nvSpPr>
        <p:spPr>
          <a:xfrm>
            <a:off x="7810502" y="2004814"/>
            <a:ext cx="3434442" cy="5694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07000"/>
              </a:lnSpc>
            </a:pPr>
            <a:r>
              <a:rPr lang="en-US" sz="1100">
                <a:latin typeface="Calibri" panose="020F0502020204030204" pitchFamily="34" charset="0"/>
                <a:ea typeface="DengXian"/>
                <a:cs typeface="Times New Roman" panose="02020603050405020304" pitchFamily="18" charset="0"/>
              </a:rPr>
              <a:t>Potential Mediations</a:t>
            </a:r>
            <a:endParaRPr lang="en-US" sz="1100" dirty="0">
              <a:latin typeface="Calibri" panose="020F0502020204030204" pitchFamily="34" charset="0"/>
              <a:ea typeface="DengXian"/>
              <a:cs typeface="Times New Roman" panose="02020603050405020304" pitchFamily="18" charset="0"/>
            </a:endParaRPr>
          </a:p>
        </p:txBody>
      </p:sp>
      <p:sp>
        <p:nvSpPr>
          <p:cNvPr id="32" name="Rectangle 31">
            <a:extLst>
              <a:ext uri="{FF2B5EF4-FFF2-40B4-BE49-F238E27FC236}">
                <a16:creationId xmlns:a16="http://schemas.microsoft.com/office/drawing/2014/main" id="{11050904-9EA5-44DD-86EC-BC5EB77954C1}"/>
              </a:ext>
            </a:extLst>
          </p:cNvPr>
          <p:cNvSpPr/>
          <p:nvPr/>
        </p:nvSpPr>
        <p:spPr>
          <a:xfrm>
            <a:off x="874451" y="2004814"/>
            <a:ext cx="2987413" cy="5694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07000"/>
              </a:lnSpc>
            </a:pPr>
            <a:r>
              <a:rPr lang="en-US" sz="1200" dirty="0">
                <a:latin typeface="Calibri" panose="020F0502020204030204" pitchFamily="34" charset="0"/>
                <a:ea typeface="DengXian"/>
                <a:cs typeface="Times New Roman" panose="02020603050405020304" pitchFamily="18" charset="0"/>
              </a:rPr>
              <a:t>Threats of Bias:</a:t>
            </a:r>
          </a:p>
        </p:txBody>
      </p:sp>
      <p:pic>
        <p:nvPicPr>
          <p:cNvPr id="43" name="Picture 42">
            <a:extLst>
              <a:ext uri="{FF2B5EF4-FFF2-40B4-BE49-F238E27FC236}">
                <a16:creationId xmlns:a16="http://schemas.microsoft.com/office/drawing/2014/main" id="{2533B3B3-078B-4F72-B34C-D5E888A3C7D7}"/>
              </a:ext>
            </a:extLst>
          </p:cNvPr>
          <p:cNvPicPr>
            <a:picLocks noChangeAspect="1"/>
          </p:cNvPicPr>
          <p:nvPr/>
        </p:nvPicPr>
        <p:blipFill rotWithShape="1">
          <a:blip r:embed="rId2">
            <a:extLst>
              <a:ext uri="{28A0092B-C50C-407E-A947-70E740481C1C}">
                <a14:useLocalDpi xmlns:a14="http://schemas.microsoft.com/office/drawing/2010/main" val="0"/>
              </a:ext>
            </a:extLst>
          </a:blip>
          <a:srcRect t="6428"/>
          <a:stretch/>
        </p:blipFill>
        <p:spPr>
          <a:xfrm>
            <a:off x="150264" y="880911"/>
            <a:ext cx="973100" cy="1619554"/>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18895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C179-53C5-3D41-AA4D-43D659722E24}"/>
              </a:ext>
            </a:extLst>
          </p:cNvPr>
          <p:cNvSpPr>
            <a:spLocks noGrp="1"/>
          </p:cNvSpPr>
          <p:nvPr>
            <p:ph type="title"/>
          </p:nvPr>
        </p:nvSpPr>
        <p:spPr>
          <a:xfrm>
            <a:off x="0" y="365125"/>
            <a:ext cx="12192000" cy="1325563"/>
          </a:xfrm>
        </p:spPr>
        <p:txBody>
          <a:bodyPr>
            <a:normAutofit fontScale="90000"/>
          </a:bodyPr>
          <a:lstStyle/>
          <a:p>
            <a:r>
              <a:rPr lang="en-US" dirty="0"/>
              <a:t>We propose: A Talent Graph strategy, addressing portability, predictability, flexibility and standardization</a:t>
            </a:r>
            <a:br>
              <a:rPr lang="en-US" dirty="0"/>
            </a:br>
            <a:endParaRPr lang="en-US" dirty="0"/>
          </a:p>
        </p:txBody>
      </p:sp>
      <p:sp>
        <p:nvSpPr>
          <p:cNvPr id="9" name="TextBox 8"/>
          <p:cNvSpPr txBox="1"/>
          <p:nvPr/>
        </p:nvSpPr>
        <p:spPr>
          <a:xfrm>
            <a:off x="7544650" y="2252377"/>
            <a:ext cx="4260056" cy="3170099"/>
          </a:xfrm>
          <a:prstGeom prst="rect">
            <a:avLst/>
          </a:prstGeom>
          <a:noFill/>
        </p:spPr>
        <p:txBody>
          <a:bodyPr wrap="square" rtlCol="0">
            <a:spAutoFit/>
          </a:bodyPr>
          <a:lstStyle/>
          <a:p>
            <a:r>
              <a:rPr lang="en-US" sz="2000" b="1" dirty="0"/>
              <a:t>We need better data on talent, a better way of leveraging that data through learning-based approaches, and data-driven applications that help our two constituent groups.</a:t>
            </a:r>
          </a:p>
          <a:p>
            <a:endParaRPr lang="en-US" sz="2000" dirty="0"/>
          </a:p>
          <a:p>
            <a:r>
              <a:rPr lang="en-US" sz="2000" dirty="0"/>
              <a:t>Our approach allows for preservation and integrity of the data, completeness of the data and its narratives, while avoiding intrinsic and unconscious bias</a:t>
            </a:r>
          </a:p>
        </p:txBody>
      </p:sp>
      <p:sp>
        <p:nvSpPr>
          <p:cNvPr id="6" name="Rectangle 5">
            <a:extLst>
              <a:ext uri="{FF2B5EF4-FFF2-40B4-BE49-F238E27FC236}">
                <a16:creationId xmlns:a16="http://schemas.microsoft.com/office/drawing/2014/main" id="{E232C392-C029-4A83-AE91-4F0B8ADE1507}"/>
              </a:ext>
            </a:extLst>
          </p:cNvPr>
          <p:cNvSpPr/>
          <p:nvPr/>
        </p:nvSpPr>
        <p:spPr>
          <a:xfrm>
            <a:off x="4839551" y="2427726"/>
            <a:ext cx="2258785" cy="136071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BIAS</a:t>
            </a:r>
          </a:p>
        </p:txBody>
      </p:sp>
      <p:sp>
        <p:nvSpPr>
          <p:cNvPr id="11" name="Rectangle 10">
            <a:extLst>
              <a:ext uri="{FF2B5EF4-FFF2-40B4-BE49-F238E27FC236}">
                <a16:creationId xmlns:a16="http://schemas.microsoft.com/office/drawing/2014/main" id="{BE77A6B3-3B02-43A6-B343-F6098A2217B3}"/>
              </a:ext>
            </a:extLst>
          </p:cNvPr>
          <p:cNvSpPr/>
          <p:nvPr/>
        </p:nvSpPr>
        <p:spPr>
          <a:xfrm>
            <a:off x="4839551" y="3837426"/>
            <a:ext cx="2258785" cy="13607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7200" dirty="0"/>
              <a:t>DATA</a:t>
            </a:r>
          </a:p>
        </p:txBody>
      </p:sp>
      <p:sp>
        <p:nvSpPr>
          <p:cNvPr id="8" name="Arrow: Pentagon 7">
            <a:extLst>
              <a:ext uri="{FF2B5EF4-FFF2-40B4-BE49-F238E27FC236}">
                <a16:creationId xmlns:a16="http://schemas.microsoft.com/office/drawing/2014/main" id="{83EDA344-2889-4C48-8D4A-F0CCBD2EE321}"/>
              </a:ext>
            </a:extLst>
          </p:cNvPr>
          <p:cNvSpPr/>
          <p:nvPr/>
        </p:nvSpPr>
        <p:spPr>
          <a:xfrm>
            <a:off x="3025918" y="2452218"/>
            <a:ext cx="2107547" cy="136071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Reduce or Minimize…</a:t>
            </a:r>
          </a:p>
        </p:txBody>
      </p:sp>
      <p:sp>
        <p:nvSpPr>
          <p:cNvPr id="12" name="Arrow: Pentagon 11">
            <a:extLst>
              <a:ext uri="{FF2B5EF4-FFF2-40B4-BE49-F238E27FC236}">
                <a16:creationId xmlns:a16="http://schemas.microsoft.com/office/drawing/2014/main" id="{AE69EB0B-4072-42B1-B5E3-33830B527B9F}"/>
              </a:ext>
            </a:extLst>
          </p:cNvPr>
          <p:cNvSpPr/>
          <p:nvPr/>
        </p:nvSpPr>
        <p:spPr>
          <a:xfrm>
            <a:off x="3025917" y="3886411"/>
            <a:ext cx="2107547" cy="136071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Enhance, Structure and Leverage…</a:t>
            </a:r>
          </a:p>
        </p:txBody>
      </p:sp>
      <p:sp>
        <p:nvSpPr>
          <p:cNvPr id="13" name="Rectangle 12">
            <a:extLst>
              <a:ext uri="{FF2B5EF4-FFF2-40B4-BE49-F238E27FC236}">
                <a16:creationId xmlns:a16="http://schemas.microsoft.com/office/drawing/2014/main" id="{E233646F-BC34-46C3-98DE-75DCD9D3E2AB}"/>
              </a:ext>
            </a:extLst>
          </p:cNvPr>
          <p:cNvSpPr/>
          <p:nvPr/>
        </p:nvSpPr>
        <p:spPr>
          <a:xfrm>
            <a:off x="387295" y="2452219"/>
            <a:ext cx="2579914" cy="2794908"/>
          </a:xfrm>
          <a:prstGeom prst="rect">
            <a:avLst/>
          </a:prstGeom>
          <a:blipFill dpi="0" rotWithShape="1">
            <a:blip r:embed="rId2"/>
            <a:srcRect/>
            <a:tile tx="0" ty="0" sx="50000" sy="50000" flip="none" algn="ctr"/>
          </a:blipFill>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solidFill>
                  <a:schemeClr val="tx1"/>
                </a:solidFill>
              </a:rPr>
              <a:t>Talent Graph Strategy</a:t>
            </a:r>
          </a:p>
        </p:txBody>
      </p:sp>
      <p:sp>
        <p:nvSpPr>
          <p:cNvPr id="16" name="Rectangle 15">
            <a:extLst>
              <a:ext uri="{FF2B5EF4-FFF2-40B4-BE49-F238E27FC236}">
                <a16:creationId xmlns:a16="http://schemas.microsoft.com/office/drawing/2014/main" id="{7D9E58AF-DF82-46D9-AAFC-4F7D62D83E81}"/>
              </a:ext>
            </a:extLst>
          </p:cNvPr>
          <p:cNvSpPr/>
          <p:nvPr/>
        </p:nvSpPr>
        <p:spPr>
          <a:xfrm>
            <a:off x="387295" y="5406570"/>
            <a:ext cx="11417411" cy="85634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rgbClr val="FF0000"/>
                </a:solidFill>
              </a:rPr>
              <a:t>Shared Problem: Bias </a:t>
            </a:r>
            <a:r>
              <a:rPr lang="en-US" sz="2400" b="1" dirty="0">
                <a:solidFill>
                  <a:schemeClr val="tx1"/>
                </a:solidFill>
              </a:rPr>
              <a:t>|</a:t>
            </a:r>
            <a:r>
              <a:rPr lang="en-US" sz="2400" b="1" dirty="0">
                <a:solidFill>
                  <a:srgbClr val="FF0000"/>
                </a:solidFill>
              </a:rPr>
              <a:t> </a:t>
            </a:r>
            <a:r>
              <a:rPr lang="en-US" sz="2400" b="1" dirty="0">
                <a:solidFill>
                  <a:schemeClr val="accent6"/>
                </a:solidFill>
              </a:rPr>
              <a:t>Shared Opportunity: Data</a:t>
            </a:r>
          </a:p>
        </p:txBody>
      </p:sp>
    </p:spTree>
    <p:extLst>
      <p:ext uri="{BB962C8B-B14F-4D97-AF65-F5344CB8AC3E}">
        <p14:creationId xmlns:p14="http://schemas.microsoft.com/office/powerpoint/2010/main" val="2516398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arn how Neo4j can be used as a critical part of human capital management (HCM) and human resources">
            <a:extLst>
              <a:ext uri="{FF2B5EF4-FFF2-40B4-BE49-F238E27FC236}">
                <a16:creationId xmlns:a16="http://schemas.microsoft.com/office/drawing/2014/main" id="{B1F857DD-2A61-4C73-AA14-846F52B06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525" y="2256746"/>
            <a:ext cx="5596846" cy="36750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03F0E4-4FD7-6349-9239-9DB43EEBDD7D}"/>
              </a:ext>
            </a:extLst>
          </p:cNvPr>
          <p:cNvSpPr>
            <a:spLocks noGrp="1"/>
          </p:cNvSpPr>
          <p:nvPr>
            <p:ph type="title"/>
          </p:nvPr>
        </p:nvSpPr>
        <p:spPr/>
        <p:txBody>
          <a:bodyPr/>
          <a:lstStyle/>
          <a:p>
            <a:r>
              <a:rPr lang="en-US" dirty="0"/>
              <a:t>The Power of the Talent Graph</a:t>
            </a:r>
          </a:p>
        </p:txBody>
      </p:sp>
      <p:sp>
        <p:nvSpPr>
          <p:cNvPr id="3" name="Content Placeholder 2">
            <a:extLst>
              <a:ext uri="{FF2B5EF4-FFF2-40B4-BE49-F238E27FC236}">
                <a16:creationId xmlns:a16="http://schemas.microsoft.com/office/drawing/2014/main" id="{325A5B6B-749B-9F45-93DA-F6404863F921}"/>
              </a:ext>
            </a:extLst>
          </p:cNvPr>
          <p:cNvSpPr>
            <a:spLocks noGrp="1"/>
          </p:cNvSpPr>
          <p:nvPr>
            <p:ph idx="1"/>
          </p:nvPr>
        </p:nvSpPr>
        <p:spPr>
          <a:xfrm>
            <a:off x="545630" y="2416833"/>
            <a:ext cx="3524250" cy="3917185"/>
          </a:xfrm>
        </p:spPr>
        <p:txBody>
          <a:bodyPr>
            <a:normAutofit/>
          </a:bodyPr>
          <a:lstStyle/>
          <a:p>
            <a:r>
              <a:rPr lang="en-US" sz="2000" dirty="0"/>
              <a:t>Talent Graphs enable Endorsements from Mentors, Colleagues, Bosses, etc., that are effectively Structured </a:t>
            </a:r>
          </a:p>
          <a:p>
            <a:r>
              <a:rPr lang="en-US" sz="2000" dirty="0"/>
              <a:t>Talent Graphs enable Big Data: Establishment of standards in matching against qualitative talent benchmarks </a:t>
            </a:r>
          </a:p>
          <a:p>
            <a:r>
              <a:rPr lang="en-US" sz="2000" dirty="0"/>
              <a:t>Talent Graphs enable </a:t>
            </a:r>
            <a:r>
              <a:rPr lang="en-US" sz="2000" dirty="0" err="1"/>
              <a:t>Roadmapping</a:t>
            </a:r>
            <a:r>
              <a:rPr lang="en-US" sz="2000" dirty="0"/>
              <a:t> &lt;-&gt; ROI calculations</a:t>
            </a:r>
          </a:p>
        </p:txBody>
      </p:sp>
    </p:spTree>
    <p:extLst>
      <p:ext uri="{BB962C8B-B14F-4D97-AF65-F5344CB8AC3E}">
        <p14:creationId xmlns:p14="http://schemas.microsoft.com/office/powerpoint/2010/main" val="37855176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arn how Neo4j can be used as a critical part of human capital management (HCM) and human resources">
            <a:extLst>
              <a:ext uri="{FF2B5EF4-FFF2-40B4-BE49-F238E27FC236}">
                <a16:creationId xmlns:a16="http://schemas.microsoft.com/office/drawing/2014/main" id="{B1F857DD-2A61-4C73-AA14-846F52B06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80" y="-2612773"/>
            <a:ext cx="16895251" cy="11094009"/>
          </a:xfrm>
          <a:prstGeom prst="rect">
            <a:avLst/>
          </a:prstGeom>
          <a:noFill/>
          <a:extLst>
            <a:ext uri="{909E8E84-426E-40DD-AFC4-6F175D3DCCD1}">
              <a14:hiddenFill xmlns:a14="http://schemas.microsoft.com/office/drawing/2010/main">
                <a:solidFill>
                  <a:srgbClr val="FFFFFF"/>
                </a:solidFill>
              </a14:hiddenFill>
            </a:ext>
          </a:extLst>
        </p:spPr>
      </p:pic>
      <p:sp>
        <p:nvSpPr>
          <p:cNvPr id="4" name="Arrow: Pentagon 3">
            <a:extLst>
              <a:ext uri="{FF2B5EF4-FFF2-40B4-BE49-F238E27FC236}">
                <a16:creationId xmlns:a16="http://schemas.microsoft.com/office/drawing/2014/main" id="{009E48E4-900C-4656-BE7B-CAB957517E4E}"/>
              </a:ext>
            </a:extLst>
          </p:cNvPr>
          <p:cNvSpPr/>
          <p:nvPr/>
        </p:nvSpPr>
        <p:spPr>
          <a:xfrm>
            <a:off x="545630" y="2307196"/>
            <a:ext cx="3703070" cy="555259"/>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7B8799F5-E4B7-4DB0-AEBD-1E18488A4D02}"/>
              </a:ext>
            </a:extLst>
          </p:cNvPr>
          <p:cNvSpPr/>
          <p:nvPr/>
        </p:nvSpPr>
        <p:spPr>
          <a:xfrm>
            <a:off x="545630" y="2877208"/>
            <a:ext cx="3703070" cy="1212351"/>
          </a:xfrm>
          <a:prstGeom prst="homePlate">
            <a:avLst>
              <a:gd name="adj" fmla="val 2347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Pentagon 17">
            <a:extLst>
              <a:ext uri="{FF2B5EF4-FFF2-40B4-BE49-F238E27FC236}">
                <a16:creationId xmlns:a16="http://schemas.microsoft.com/office/drawing/2014/main" id="{96DFE57D-A1EE-4CB5-99AA-B7C48044C1B0}"/>
              </a:ext>
            </a:extLst>
          </p:cNvPr>
          <p:cNvSpPr/>
          <p:nvPr/>
        </p:nvSpPr>
        <p:spPr>
          <a:xfrm>
            <a:off x="545630" y="4110108"/>
            <a:ext cx="3703070" cy="554804"/>
          </a:xfrm>
          <a:prstGeom prst="homePlat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3F0E4-4FD7-6349-9239-9DB43EEBDD7D}"/>
              </a:ext>
            </a:extLst>
          </p:cNvPr>
          <p:cNvSpPr>
            <a:spLocks noGrp="1"/>
          </p:cNvSpPr>
          <p:nvPr>
            <p:ph type="title"/>
          </p:nvPr>
        </p:nvSpPr>
        <p:spPr>
          <a:xfrm>
            <a:off x="838200" y="365125"/>
            <a:ext cx="10515600" cy="1325563"/>
          </a:xfrm>
        </p:spPr>
        <p:txBody>
          <a:bodyPr/>
          <a:lstStyle/>
          <a:p>
            <a:r>
              <a:rPr lang="en-US" dirty="0"/>
              <a:t>Structuring Skills via Talent Models in the Talent Graph</a:t>
            </a:r>
          </a:p>
        </p:txBody>
      </p:sp>
      <p:sp>
        <p:nvSpPr>
          <p:cNvPr id="3" name="Content Placeholder 2">
            <a:extLst>
              <a:ext uri="{FF2B5EF4-FFF2-40B4-BE49-F238E27FC236}">
                <a16:creationId xmlns:a16="http://schemas.microsoft.com/office/drawing/2014/main" id="{325A5B6B-749B-9F45-93DA-F6404863F921}"/>
              </a:ext>
            </a:extLst>
          </p:cNvPr>
          <p:cNvSpPr>
            <a:spLocks noGrp="1"/>
          </p:cNvSpPr>
          <p:nvPr>
            <p:ph idx="1"/>
          </p:nvPr>
        </p:nvSpPr>
        <p:spPr>
          <a:xfrm>
            <a:off x="545630" y="2416833"/>
            <a:ext cx="3524250" cy="3917185"/>
          </a:xfrm>
        </p:spPr>
        <p:txBody>
          <a:bodyPr>
            <a:normAutofit/>
          </a:bodyPr>
          <a:lstStyle/>
          <a:p>
            <a:r>
              <a:rPr lang="en-US" sz="1100" dirty="0">
                <a:solidFill>
                  <a:schemeClr val="bg1"/>
                </a:solidFill>
              </a:rPr>
              <a:t>Talent Graphs combine Talent Models (Career Paths and Skill Trees) with Social Media and other data</a:t>
            </a:r>
          </a:p>
          <a:p>
            <a:r>
              <a:rPr lang="en-US" sz="1100" dirty="0">
                <a:solidFill>
                  <a:schemeClr val="bg1"/>
                </a:solidFill>
              </a:rPr>
              <a:t>For example, Management Consultancies typically have a 4-level Talent Model: </a:t>
            </a:r>
          </a:p>
          <a:p>
            <a:pPr marL="800100" lvl="1" indent="-342900">
              <a:buFont typeface="+mj-lt"/>
              <a:buAutoNum type="arabicPeriod"/>
            </a:pPr>
            <a:r>
              <a:rPr lang="en-US" sz="1100" dirty="0">
                <a:solidFill>
                  <a:schemeClr val="bg1"/>
                </a:solidFill>
              </a:rPr>
              <a:t>Analyst / Consultant</a:t>
            </a:r>
          </a:p>
          <a:p>
            <a:pPr marL="800100" lvl="1" indent="-342900">
              <a:buFont typeface="+mj-lt"/>
              <a:buAutoNum type="arabicPeriod"/>
            </a:pPr>
            <a:r>
              <a:rPr lang="en-US" sz="1100" dirty="0">
                <a:solidFill>
                  <a:schemeClr val="bg1"/>
                </a:solidFill>
              </a:rPr>
              <a:t>Consultant / Associate</a:t>
            </a:r>
          </a:p>
          <a:p>
            <a:pPr marL="800100" lvl="1" indent="-342900">
              <a:buFont typeface="+mj-lt"/>
              <a:buAutoNum type="arabicPeriod"/>
            </a:pPr>
            <a:r>
              <a:rPr lang="en-US" sz="1100" dirty="0">
                <a:solidFill>
                  <a:schemeClr val="bg1"/>
                </a:solidFill>
              </a:rPr>
              <a:t>Manager / Senior Associate</a:t>
            </a:r>
          </a:p>
          <a:p>
            <a:pPr marL="800100" lvl="1" indent="-342900">
              <a:buFont typeface="+mj-lt"/>
              <a:buAutoNum type="arabicPeriod"/>
            </a:pPr>
            <a:r>
              <a:rPr lang="en-US" sz="1100" dirty="0">
                <a:solidFill>
                  <a:schemeClr val="bg1"/>
                </a:solidFill>
              </a:rPr>
              <a:t>Senior Manager / Principal </a:t>
            </a:r>
          </a:p>
          <a:p>
            <a:r>
              <a:rPr lang="en-US" sz="1100" dirty="0">
                <a:solidFill>
                  <a:schemeClr val="bg1"/>
                </a:solidFill>
              </a:rPr>
              <a:t>Talent Graphs reveal a clear definition of WHAT are the critical skills of the future, based on Institutional Knowledge and/or Study. </a:t>
            </a:r>
          </a:p>
          <a:p>
            <a:r>
              <a:rPr lang="en-US" sz="1100" dirty="0"/>
              <a:t>Talent Graphs enable Endorsements from Mentors, Colleagues, Bosses, etc., that are effectively Structured </a:t>
            </a:r>
          </a:p>
          <a:p>
            <a:r>
              <a:rPr lang="en-US" sz="1100" dirty="0"/>
              <a:t>Talent Graphs enable Big Data: Establishment of standards in matching against qualitative talent benchmarks </a:t>
            </a:r>
          </a:p>
          <a:p>
            <a:r>
              <a:rPr lang="en-US" sz="1100" dirty="0"/>
              <a:t>Talent Graphs enable </a:t>
            </a:r>
            <a:r>
              <a:rPr lang="en-US" sz="1100" dirty="0" err="1"/>
              <a:t>Roadmapping</a:t>
            </a:r>
            <a:r>
              <a:rPr lang="en-US" sz="1100" dirty="0"/>
              <a:t> &lt;-&gt; ROI calculations</a:t>
            </a:r>
          </a:p>
        </p:txBody>
      </p:sp>
      <p:sp>
        <p:nvSpPr>
          <p:cNvPr id="15" name="Speech Bubble: Rectangle 14">
            <a:extLst>
              <a:ext uri="{FF2B5EF4-FFF2-40B4-BE49-F238E27FC236}">
                <a16:creationId xmlns:a16="http://schemas.microsoft.com/office/drawing/2014/main" id="{5AA20390-4650-4C7C-A458-F8429D3208FF}"/>
              </a:ext>
            </a:extLst>
          </p:cNvPr>
          <p:cNvSpPr/>
          <p:nvPr/>
        </p:nvSpPr>
        <p:spPr>
          <a:xfrm>
            <a:off x="4598752" y="3282252"/>
            <a:ext cx="1304510" cy="940158"/>
          </a:xfrm>
          <a:prstGeom prst="wedgeRectCallout">
            <a:avLst>
              <a:gd name="adj1" fmla="val 53988"/>
              <a:gd name="adj2" fmla="val 7124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Talent Models</a:t>
            </a:r>
          </a:p>
        </p:txBody>
      </p:sp>
      <p:cxnSp>
        <p:nvCxnSpPr>
          <p:cNvPr id="6" name="Connector: Elbow 5">
            <a:extLst>
              <a:ext uri="{FF2B5EF4-FFF2-40B4-BE49-F238E27FC236}">
                <a16:creationId xmlns:a16="http://schemas.microsoft.com/office/drawing/2014/main" id="{36EE04A3-F79C-495D-954F-3AEBE06AB9C8}"/>
              </a:ext>
            </a:extLst>
          </p:cNvPr>
          <p:cNvCxnSpPr>
            <a:stCxn id="4" idx="3"/>
            <a:endCxn id="15" idx="1"/>
          </p:cNvCxnSpPr>
          <p:nvPr/>
        </p:nvCxnSpPr>
        <p:spPr>
          <a:xfrm>
            <a:off x="4248700" y="2584826"/>
            <a:ext cx="350052" cy="116750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DD0C369E-A3B5-4E9C-951C-2B7159E46ADC}"/>
              </a:ext>
            </a:extLst>
          </p:cNvPr>
          <p:cNvPicPr>
            <a:picLocks noChangeAspect="1"/>
          </p:cNvPicPr>
          <p:nvPr/>
        </p:nvPicPr>
        <p:blipFill>
          <a:blip r:embed="rId4"/>
          <a:stretch>
            <a:fillRect/>
          </a:stretch>
        </p:blipFill>
        <p:spPr>
          <a:xfrm>
            <a:off x="4598753" y="2596385"/>
            <a:ext cx="1446448" cy="675694"/>
          </a:xfrm>
          <a:prstGeom prst="rect">
            <a:avLst/>
          </a:prstGeom>
        </p:spPr>
      </p:pic>
      <p:sp>
        <p:nvSpPr>
          <p:cNvPr id="21" name="Speech Bubble: Oval 20">
            <a:extLst>
              <a:ext uri="{FF2B5EF4-FFF2-40B4-BE49-F238E27FC236}">
                <a16:creationId xmlns:a16="http://schemas.microsoft.com/office/drawing/2014/main" id="{CE81105A-E233-4DD4-97F6-D8385A24F878}"/>
              </a:ext>
            </a:extLst>
          </p:cNvPr>
          <p:cNvSpPr/>
          <p:nvPr/>
        </p:nvSpPr>
        <p:spPr>
          <a:xfrm>
            <a:off x="6096000" y="2353320"/>
            <a:ext cx="2975706" cy="1161822"/>
          </a:xfrm>
          <a:prstGeom prst="wedgeEllipseCallout">
            <a:avLst>
              <a:gd name="adj1" fmla="val -37125"/>
              <a:gd name="adj2" fmla="val 816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Talent Models are defined by institutions that develop them and certify their effectiveness on some basis.</a:t>
            </a:r>
          </a:p>
        </p:txBody>
      </p:sp>
    </p:spTree>
    <p:extLst>
      <p:ext uri="{BB962C8B-B14F-4D97-AF65-F5344CB8AC3E}">
        <p14:creationId xmlns:p14="http://schemas.microsoft.com/office/powerpoint/2010/main" val="19154396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1" name="Picture 2" descr="Learn how Neo4j can be used as a critical part of human capital management (HCM) and human resources">
            <a:extLst>
              <a:ext uri="{FF2B5EF4-FFF2-40B4-BE49-F238E27FC236}">
                <a16:creationId xmlns:a16="http://schemas.microsoft.com/office/drawing/2014/main" id="{E79FDA3E-7F5C-45F1-B659-5E586EA505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275"/>
          <a:stretch/>
        </p:blipFill>
        <p:spPr bwMode="auto">
          <a:xfrm>
            <a:off x="8484952" y="-3273038"/>
            <a:ext cx="16680097" cy="11094009"/>
          </a:xfrm>
          <a:prstGeom prst="rect">
            <a:avLst/>
          </a:prstGeom>
          <a:extLst>
            <a:ext uri="{909E8E84-426E-40DD-AFC4-6F175D3DCCD1}">
              <a14:hiddenFill xmlns:a14="http://schemas.microsoft.com/office/drawing/2010/main">
                <a:solidFill>
                  <a:srgbClr val="FFFFFF"/>
                </a:solidFill>
              </a14:hiddenFill>
            </a:ext>
          </a:extLst>
        </p:spPr>
      </p:pic>
      <p:grpSp>
        <p:nvGrpSpPr>
          <p:cNvPr id="454" name="Group 453">
            <a:extLst>
              <a:ext uri="{FF2B5EF4-FFF2-40B4-BE49-F238E27FC236}">
                <a16:creationId xmlns:a16="http://schemas.microsoft.com/office/drawing/2014/main" id="{3971E754-41BF-4598-9319-558989EF9F79}"/>
              </a:ext>
            </a:extLst>
          </p:cNvPr>
          <p:cNvGrpSpPr/>
          <p:nvPr/>
        </p:nvGrpSpPr>
        <p:grpSpPr>
          <a:xfrm>
            <a:off x="4953618" y="2616201"/>
            <a:ext cx="2025032" cy="609600"/>
            <a:chOff x="4953618" y="2572174"/>
            <a:chExt cx="1797340" cy="730666"/>
          </a:xfrm>
        </p:grpSpPr>
        <p:cxnSp>
          <p:nvCxnSpPr>
            <p:cNvPr id="446" name="Straight Connector 445">
              <a:extLst>
                <a:ext uri="{FF2B5EF4-FFF2-40B4-BE49-F238E27FC236}">
                  <a16:creationId xmlns:a16="http://schemas.microsoft.com/office/drawing/2014/main" id="{67F377E7-1AB7-4489-A1D8-6421D33D1AEB}"/>
                </a:ext>
              </a:extLst>
            </p:cNvPr>
            <p:cNvCxnSpPr/>
            <p:nvPr/>
          </p:nvCxnSpPr>
          <p:spPr>
            <a:xfrm>
              <a:off x="4953618" y="2572174"/>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47" name="Straight Connector 446">
              <a:extLst>
                <a:ext uri="{FF2B5EF4-FFF2-40B4-BE49-F238E27FC236}">
                  <a16:creationId xmlns:a16="http://schemas.microsoft.com/office/drawing/2014/main" id="{2C5BB77D-5078-45A7-B958-F9E7D177C5B8}"/>
                </a:ext>
              </a:extLst>
            </p:cNvPr>
            <p:cNvCxnSpPr/>
            <p:nvPr/>
          </p:nvCxnSpPr>
          <p:spPr>
            <a:xfrm>
              <a:off x="4953618" y="2754841"/>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48" name="Straight Connector 447">
              <a:extLst>
                <a:ext uri="{FF2B5EF4-FFF2-40B4-BE49-F238E27FC236}">
                  <a16:creationId xmlns:a16="http://schemas.microsoft.com/office/drawing/2014/main" id="{B3482BC6-AF84-4A03-83B3-F33883E167F2}"/>
                </a:ext>
              </a:extLst>
            </p:cNvPr>
            <p:cNvCxnSpPr/>
            <p:nvPr/>
          </p:nvCxnSpPr>
          <p:spPr>
            <a:xfrm>
              <a:off x="4953618" y="2937508"/>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49" name="Straight Connector 448">
              <a:extLst>
                <a:ext uri="{FF2B5EF4-FFF2-40B4-BE49-F238E27FC236}">
                  <a16:creationId xmlns:a16="http://schemas.microsoft.com/office/drawing/2014/main" id="{89420A01-4C0C-4EA4-B9CC-AA4869F53616}"/>
                </a:ext>
              </a:extLst>
            </p:cNvPr>
            <p:cNvCxnSpPr/>
            <p:nvPr/>
          </p:nvCxnSpPr>
          <p:spPr>
            <a:xfrm>
              <a:off x="4953618" y="3120175"/>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50" name="Straight Connector 449">
              <a:extLst>
                <a:ext uri="{FF2B5EF4-FFF2-40B4-BE49-F238E27FC236}">
                  <a16:creationId xmlns:a16="http://schemas.microsoft.com/office/drawing/2014/main" id="{0522DD34-71DF-4DB4-9170-DB4967F41BEB}"/>
                </a:ext>
              </a:extLst>
            </p:cNvPr>
            <p:cNvCxnSpPr/>
            <p:nvPr/>
          </p:nvCxnSpPr>
          <p:spPr>
            <a:xfrm>
              <a:off x="4953618" y="3302840"/>
              <a:ext cx="1797340" cy="0"/>
            </a:xfrm>
            <a:prstGeom prst="line">
              <a:avLst/>
            </a:prstGeom>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E1D281A5-3CFF-4537-84BF-3693349FE950}"/>
              </a:ext>
            </a:extLst>
          </p:cNvPr>
          <p:cNvSpPr>
            <a:spLocks noGrp="1"/>
          </p:cNvSpPr>
          <p:nvPr>
            <p:ph type="title"/>
          </p:nvPr>
        </p:nvSpPr>
        <p:spPr/>
        <p:txBody>
          <a:bodyPr>
            <a:normAutofit fontScale="90000"/>
          </a:bodyPr>
          <a:lstStyle/>
          <a:p>
            <a:r>
              <a:rPr lang="en-US" dirty="0"/>
              <a:t>Understanding a Talent Model: </a:t>
            </a:r>
            <a:br>
              <a:rPr lang="en-US" dirty="0"/>
            </a:br>
            <a:r>
              <a:rPr lang="en-US" dirty="0"/>
              <a:t>A Multi-Level Skill Tree with a Structured Rubric</a:t>
            </a:r>
          </a:p>
        </p:txBody>
      </p:sp>
      <p:sp>
        <p:nvSpPr>
          <p:cNvPr id="219" name="Freeform: Shape 218">
            <a:extLst>
              <a:ext uri="{FF2B5EF4-FFF2-40B4-BE49-F238E27FC236}">
                <a16:creationId xmlns:a16="http://schemas.microsoft.com/office/drawing/2014/main" id="{7FB40C68-ABBF-4EA0-B67E-E404EC6EBB69}"/>
              </a:ext>
            </a:extLst>
          </p:cNvPr>
          <p:cNvSpPr/>
          <p:nvPr/>
        </p:nvSpPr>
        <p:spPr>
          <a:xfrm>
            <a:off x="400692" y="2502884"/>
            <a:ext cx="1690241" cy="795025"/>
          </a:xfrm>
          <a:custGeom>
            <a:avLst/>
            <a:gdLst>
              <a:gd name="connsiteX0" fmla="*/ 0 w 1690241"/>
              <a:gd name="connsiteY0" fmla="*/ 0 h 795025"/>
              <a:gd name="connsiteX1" fmla="*/ 1690241 w 1690241"/>
              <a:gd name="connsiteY1" fmla="*/ 0 h 795025"/>
              <a:gd name="connsiteX2" fmla="*/ 1690241 w 1690241"/>
              <a:gd name="connsiteY2" fmla="*/ 795025 h 795025"/>
              <a:gd name="connsiteX3" fmla="*/ 0 w 1690241"/>
              <a:gd name="connsiteY3" fmla="*/ 795025 h 795025"/>
              <a:gd name="connsiteX4" fmla="*/ 0 w 1690241"/>
              <a:gd name="connsiteY4" fmla="*/ 0 h 79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241" h="795025">
                <a:moveTo>
                  <a:pt x="0" y="0"/>
                </a:moveTo>
                <a:lnTo>
                  <a:pt x="1690241" y="0"/>
                </a:lnTo>
                <a:lnTo>
                  <a:pt x="1690241" y="795025"/>
                </a:lnTo>
                <a:lnTo>
                  <a:pt x="0" y="7950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b="1" i="0" kern="1200" dirty="0"/>
              <a:t>Self Control</a:t>
            </a:r>
            <a:endParaRPr lang="en-US" kern="1200" dirty="0"/>
          </a:p>
        </p:txBody>
      </p:sp>
      <p:sp>
        <p:nvSpPr>
          <p:cNvPr id="293" name="Freeform: Shape 292">
            <a:extLst>
              <a:ext uri="{FF2B5EF4-FFF2-40B4-BE49-F238E27FC236}">
                <a16:creationId xmlns:a16="http://schemas.microsoft.com/office/drawing/2014/main" id="{16AB270B-A338-4A50-96CF-F91C94950F1B}"/>
              </a:ext>
            </a:extLst>
          </p:cNvPr>
          <p:cNvSpPr/>
          <p:nvPr/>
        </p:nvSpPr>
        <p:spPr>
          <a:xfrm>
            <a:off x="400692" y="3371728"/>
            <a:ext cx="1690241" cy="795025"/>
          </a:xfrm>
          <a:custGeom>
            <a:avLst/>
            <a:gdLst>
              <a:gd name="connsiteX0" fmla="*/ 0 w 1690241"/>
              <a:gd name="connsiteY0" fmla="*/ 0 h 795025"/>
              <a:gd name="connsiteX1" fmla="*/ 1690241 w 1690241"/>
              <a:gd name="connsiteY1" fmla="*/ 0 h 795025"/>
              <a:gd name="connsiteX2" fmla="*/ 1690241 w 1690241"/>
              <a:gd name="connsiteY2" fmla="*/ 795025 h 795025"/>
              <a:gd name="connsiteX3" fmla="*/ 0 w 1690241"/>
              <a:gd name="connsiteY3" fmla="*/ 795025 h 795025"/>
              <a:gd name="connsiteX4" fmla="*/ 0 w 1690241"/>
              <a:gd name="connsiteY4" fmla="*/ 0 h 79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241" h="795025">
                <a:moveTo>
                  <a:pt x="0" y="0"/>
                </a:moveTo>
                <a:lnTo>
                  <a:pt x="1690241" y="0"/>
                </a:lnTo>
                <a:lnTo>
                  <a:pt x="1690241" y="795025"/>
                </a:lnTo>
                <a:lnTo>
                  <a:pt x="0" y="7950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b="1" i="0" kern="1200" dirty="0"/>
              <a:t>Productivity</a:t>
            </a:r>
            <a:endParaRPr lang="en-US" kern="1200" dirty="0"/>
          </a:p>
        </p:txBody>
      </p:sp>
      <p:sp>
        <p:nvSpPr>
          <p:cNvPr id="337" name="Freeform: Shape 336">
            <a:extLst>
              <a:ext uri="{FF2B5EF4-FFF2-40B4-BE49-F238E27FC236}">
                <a16:creationId xmlns:a16="http://schemas.microsoft.com/office/drawing/2014/main" id="{E882C466-B9FF-403B-BBF2-2F39BBE2DFAE}"/>
              </a:ext>
            </a:extLst>
          </p:cNvPr>
          <p:cNvSpPr/>
          <p:nvPr/>
        </p:nvSpPr>
        <p:spPr>
          <a:xfrm>
            <a:off x="400692" y="4240572"/>
            <a:ext cx="1690241" cy="795025"/>
          </a:xfrm>
          <a:custGeom>
            <a:avLst/>
            <a:gdLst>
              <a:gd name="connsiteX0" fmla="*/ 0 w 1690241"/>
              <a:gd name="connsiteY0" fmla="*/ 0 h 795025"/>
              <a:gd name="connsiteX1" fmla="*/ 1690241 w 1690241"/>
              <a:gd name="connsiteY1" fmla="*/ 0 h 795025"/>
              <a:gd name="connsiteX2" fmla="*/ 1690241 w 1690241"/>
              <a:gd name="connsiteY2" fmla="*/ 795025 h 795025"/>
              <a:gd name="connsiteX3" fmla="*/ 0 w 1690241"/>
              <a:gd name="connsiteY3" fmla="*/ 795025 h 795025"/>
              <a:gd name="connsiteX4" fmla="*/ 0 w 1690241"/>
              <a:gd name="connsiteY4" fmla="*/ 0 h 79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241" h="795025">
                <a:moveTo>
                  <a:pt x="0" y="0"/>
                </a:moveTo>
                <a:lnTo>
                  <a:pt x="1690241" y="0"/>
                </a:lnTo>
                <a:lnTo>
                  <a:pt x="1690241" y="795025"/>
                </a:lnTo>
                <a:lnTo>
                  <a:pt x="0" y="7950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b="1" i="0" kern="1200" dirty="0"/>
              <a:t>Wisdom</a:t>
            </a:r>
            <a:endParaRPr lang="en-US" kern="1200" dirty="0"/>
          </a:p>
        </p:txBody>
      </p:sp>
      <p:sp>
        <p:nvSpPr>
          <p:cNvPr id="363" name="Freeform: Shape 362">
            <a:extLst>
              <a:ext uri="{FF2B5EF4-FFF2-40B4-BE49-F238E27FC236}">
                <a16:creationId xmlns:a16="http://schemas.microsoft.com/office/drawing/2014/main" id="{72AFE034-D4A6-4F50-8361-466F4678EF41}"/>
              </a:ext>
            </a:extLst>
          </p:cNvPr>
          <p:cNvSpPr/>
          <p:nvPr/>
        </p:nvSpPr>
        <p:spPr>
          <a:xfrm>
            <a:off x="400692" y="5109416"/>
            <a:ext cx="1690241" cy="795025"/>
          </a:xfrm>
          <a:custGeom>
            <a:avLst/>
            <a:gdLst>
              <a:gd name="connsiteX0" fmla="*/ 0 w 1690241"/>
              <a:gd name="connsiteY0" fmla="*/ 0 h 795025"/>
              <a:gd name="connsiteX1" fmla="*/ 1690241 w 1690241"/>
              <a:gd name="connsiteY1" fmla="*/ 0 h 795025"/>
              <a:gd name="connsiteX2" fmla="*/ 1690241 w 1690241"/>
              <a:gd name="connsiteY2" fmla="*/ 795025 h 795025"/>
              <a:gd name="connsiteX3" fmla="*/ 0 w 1690241"/>
              <a:gd name="connsiteY3" fmla="*/ 795025 h 795025"/>
              <a:gd name="connsiteX4" fmla="*/ 0 w 1690241"/>
              <a:gd name="connsiteY4" fmla="*/ 0 h 79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241" h="795025">
                <a:moveTo>
                  <a:pt x="0" y="0"/>
                </a:moveTo>
                <a:lnTo>
                  <a:pt x="1690241" y="0"/>
                </a:lnTo>
                <a:lnTo>
                  <a:pt x="1690241" y="795025"/>
                </a:lnTo>
                <a:lnTo>
                  <a:pt x="0" y="7950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b="1" i="0" kern="1200" dirty="0"/>
              <a:t>Perception</a:t>
            </a:r>
            <a:endParaRPr lang="en-US" kern="1200" dirty="0"/>
          </a:p>
        </p:txBody>
      </p:sp>
      <p:sp>
        <p:nvSpPr>
          <p:cNvPr id="377" name="Freeform: Shape 376">
            <a:extLst>
              <a:ext uri="{FF2B5EF4-FFF2-40B4-BE49-F238E27FC236}">
                <a16:creationId xmlns:a16="http://schemas.microsoft.com/office/drawing/2014/main" id="{427DCA87-E4C6-4A41-8A5C-6D2C90A1FE4D}"/>
              </a:ext>
            </a:extLst>
          </p:cNvPr>
          <p:cNvSpPr/>
          <p:nvPr/>
        </p:nvSpPr>
        <p:spPr>
          <a:xfrm>
            <a:off x="400692" y="5978261"/>
            <a:ext cx="1690241" cy="795025"/>
          </a:xfrm>
          <a:custGeom>
            <a:avLst/>
            <a:gdLst>
              <a:gd name="connsiteX0" fmla="*/ 0 w 1690241"/>
              <a:gd name="connsiteY0" fmla="*/ 0 h 795025"/>
              <a:gd name="connsiteX1" fmla="*/ 1690241 w 1690241"/>
              <a:gd name="connsiteY1" fmla="*/ 0 h 795025"/>
              <a:gd name="connsiteX2" fmla="*/ 1690241 w 1690241"/>
              <a:gd name="connsiteY2" fmla="*/ 795025 h 795025"/>
              <a:gd name="connsiteX3" fmla="*/ 0 w 1690241"/>
              <a:gd name="connsiteY3" fmla="*/ 795025 h 795025"/>
              <a:gd name="connsiteX4" fmla="*/ 0 w 1690241"/>
              <a:gd name="connsiteY4" fmla="*/ 0 h 79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241" h="795025">
                <a:moveTo>
                  <a:pt x="0" y="0"/>
                </a:moveTo>
                <a:lnTo>
                  <a:pt x="1690241" y="0"/>
                </a:lnTo>
                <a:lnTo>
                  <a:pt x="1690241" y="795025"/>
                </a:lnTo>
                <a:lnTo>
                  <a:pt x="0" y="7950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b="1" i="0" kern="1200" dirty="0"/>
              <a:t>Influence</a:t>
            </a:r>
            <a:endParaRPr lang="en-US" kern="1200" dirty="0"/>
          </a:p>
        </p:txBody>
      </p:sp>
      <p:sp>
        <p:nvSpPr>
          <p:cNvPr id="5" name="TextBox 4">
            <a:extLst>
              <a:ext uri="{FF2B5EF4-FFF2-40B4-BE49-F238E27FC236}">
                <a16:creationId xmlns:a16="http://schemas.microsoft.com/office/drawing/2014/main" id="{EDA3207D-86E7-47A4-9CED-D501920B4D62}"/>
              </a:ext>
            </a:extLst>
          </p:cNvPr>
          <p:cNvSpPr txBox="1"/>
          <p:nvPr/>
        </p:nvSpPr>
        <p:spPr>
          <a:xfrm>
            <a:off x="400692" y="2143338"/>
            <a:ext cx="836896" cy="369332"/>
          </a:xfrm>
          <a:prstGeom prst="rect">
            <a:avLst/>
          </a:prstGeom>
          <a:noFill/>
        </p:spPr>
        <p:txBody>
          <a:bodyPr wrap="none" rtlCol="0">
            <a:spAutoFit/>
          </a:bodyPr>
          <a:lstStyle/>
          <a:p>
            <a:r>
              <a:rPr lang="en-US" b="1" dirty="0"/>
              <a:t>Level 1</a:t>
            </a:r>
          </a:p>
        </p:txBody>
      </p:sp>
      <p:sp>
        <p:nvSpPr>
          <p:cNvPr id="6" name="TextBox 5">
            <a:extLst>
              <a:ext uri="{FF2B5EF4-FFF2-40B4-BE49-F238E27FC236}">
                <a16:creationId xmlns:a16="http://schemas.microsoft.com/office/drawing/2014/main" id="{28AF8FAD-C57D-4EA4-ADAB-F92B39D822E6}"/>
              </a:ext>
            </a:extLst>
          </p:cNvPr>
          <p:cNvSpPr txBox="1"/>
          <p:nvPr/>
        </p:nvSpPr>
        <p:spPr>
          <a:xfrm>
            <a:off x="2217505" y="2143338"/>
            <a:ext cx="1800045" cy="369332"/>
          </a:xfrm>
          <a:prstGeom prst="rect">
            <a:avLst/>
          </a:prstGeom>
          <a:noFill/>
        </p:spPr>
        <p:txBody>
          <a:bodyPr wrap="none" rtlCol="0">
            <a:spAutoFit/>
          </a:bodyPr>
          <a:lstStyle/>
          <a:p>
            <a:r>
              <a:rPr lang="en-US" b="1" dirty="0"/>
              <a:t>Level 2 Examples</a:t>
            </a:r>
          </a:p>
        </p:txBody>
      </p:sp>
      <p:sp>
        <p:nvSpPr>
          <p:cNvPr id="7" name="TextBox 6">
            <a:extLst>
              <a:ext uri="{FF2B5EF4-FFF2-40B4-BE49-F238E27FC236}">
                <a16:creationId xmlns:a16="http://schemas.microsoft.com/office/drawing/2014/main" id="{9149DE27-DAE1-462A-AC5B-6B9639CE612B}"/>
              </a:ext>
            </a:extLst>
          </p:cNvPr>
          <p:cNvSpPr txBox="1"/>
          <p:nvPr/>
        </p:nvSpPr>
        <p:spPr>
          <a:xfrm>
            <a:off x="6880233" y="2133552"/>
            <a:ext cx="2543773" cy="369332"/>
          </a:xfrm>
          <a:prstGeom prst="rect">
            <a:avLst/>
          </a:prstGeom>
          <a:noFill/>
        </p:spPr>
        <p:txBody>
          <a:bodyPr wrap="none" rtlCol="0">
            <a:spAutoFit/>
          </a:bodyPr>
          <a:lstStyle/>
          <a:p>
            <a:r>
              <a:rPr lang="en-US" b="1" dirty="0"/>
              <a:t>Example Level Definition</a:t>
            </a:r>
          </a:p>
        </p:txBody>
      </p:sp>
      <p:sp>
        <p:nvSpPr>
          <p:cNvPr id="8" name="TextBox 7">
            <a:extLst>
              <a:ext uri="{FF2B5EF4-FFF2-40B4-BE49-F238E27FC236}">
                <a16:creationId xmlns:a16="http://schemas.microsoft.com/office/drawing/2014/main" id="{BFC1946F-FE98-458D-802C-D73A5A9B6DFD}"/>
              </a:ext>
            </a:extLst>
          </p:cNvPr>
          <p:cNvSpPr txBox="1"/>
          <p:nvPr/>
        </p:nvSpPr>
        <p:spPr>
          <a:xfrm>
            <a:off x="400692" y="1614898"/>
            <a:ext cx="6431569" cy="523220"/>
          </a:xfrm>
          <a:prstGeom prst="rect">
            <a:avLst/>
          </a:prstGeom>
          <a:noFill/>
        </p:spPr>
        <p:txBody>
          <a:bodyPr wrap="none" rtlCol="0">
            <a:spAutoFit/>
          </a:bodyPr>
          <a:lstStyle/>
          <a:p>
            <a:r>
              <a:rPr lang="en-US" dirty="0"/>
              <a:t>This is a Sample Talent Model from Seth Godin, Founder of </a:t>
            </a:r>
            <a:r>
              <a:rPr lang="en-US" dirty="0" err="1"/>
              <a:t>altMBA</a:t>
            </a:r>
            <a:endParaRPr lang="en-US" dirty="0"/>
          </a:p>
          <a:p>
            <a:r>
              <a:rPr lang="en-US" sz="1000" dirty="0"/>
              <a:t>Source: </a:t>
            </a:r>
            <a:r>
              <a:rPr lang="en-US" sz="1000" dirty="0">
                <a:hlinkClick r:id="rId3"/>
              </a:rPr>
              <a:t>https://itsyourturnblog.com/lets-stop-calling-them-soft-skills-9cc27ec09ecb</a:t>
            </a:r>
            <a:r>
              <a:rPr lang="en-US" sz="1000" dirty="0"/>
              <a:t> </a:t>
            </a:r>
          </a:p>
        </p:txBody>
      </p:sp>
      <p:sp>
        <p:nvSpPr>
          <p:cNvPr id="429" name="Rectangle 428">
            <a:extLst>
              <a:ext uri="{FF2B5EF4-FFF2-40B4-BE49-F238E27FC236}">
                <a16:creationId xmlns:a16="http://schemas.microsoft.com/office/drawing/2014/main" id="{8107FECF-F81B-45BE-88AC-F76653FB934D}"/>
              </a:ext>
            </a:extLst>
          </p:cNvPr>
          <p:cNvSpPr/>
          <p:nvPr/>
        </p:nvSpPr>
        <p:spPr>
          <a:xfrm>
            <a:off x="2217505" y="2512670"/>
            <a:ext cx="3764195" cy="861774"/>
          </a:xfrm>
          <a:prstGeom prst="rect">
            <a:avLst/>
          </a:prstGeom>
        </p:spPr>
        <p:txBody>
          <a:bodyPr wrap="square">
            <a:spAutoFit/>
          </a:bodyPr>
          <a:lstStyle/>
          <a:p>
            <a:pPr marL="171450" indent="-171450">
              <a:buFont typeface="Arial" panose="020B0604020202020204" pitchFamily="34" charset="0"/>
              <a:buChar char="•"/>
            </a:pPr>
            <a:r>
              <a:rPr lang="en-US" sz="1000" dirty="0"/>
              <a:t>Adaptability to changing requirements</a:t>
            </a:r>
          </a:p>
          <a:p>
            <a:pPr marL="171450" indent="-171450">
              <a:buFont typeface="Arial" panose="020B0604020202020204" pitchFamily="34" charset="0"/>
              <a:buChar char="•"/>
            </a:pPr>
            <a:r>
              <a:rPr lang="en-US" sz="1000" dirty="0"/>
              <a:t>Agility in the face of unexpected obstacles</a:t>
            </a:r>
          </a:p>
          <a:p>
            <a:pPr marL="171450" indent="-171450">
              <a:buFont typeface="Arial" panose="020B0604020202020204" pitchFamily="34" charset="0"/>
              <a:buChar char="•"/>
            </a:pPr>
            <a:r>
              <a:rPr lang="en-US" sz="1000" dirty="0"/>
              <a:t>Alacrity and the ability to start and stop quickly</a:t>
            </a:r>
          </a:p>
          <a:p>
            <a:pPr marL="171450" indent="-171450">
              <a:buFont typeface="Arial" panose="020B0604020202020204" pitchFamily="34" charset="0"/>
              <a:buChar char="•"/>
            </a:pPr>
            <a:r>
              <a:rPr lang="en-US" sz="1000" dirty="0"/>
              <a:t>Authenticity and consistent behavior</a:t>
            </a:r>
          </a:p>
          <a:p>
            <a:pPr marL="171450" indent="-171450">
              <a:buFont typeface="Arial" panose="020B0604020202020204" pitchFamily="34" charset="0"/>
              <a:buChar char="•"/>
            </a:pPr>
            <a:r>
              <a:rPr lang="en-US" sz="1000" dirty="0"/>
              <a:t>Bouncing back from failure</a:t>
            </a:r>
          </a:p>
        </p:txBody>
      </p:sp>
      <p:sp>
        <p:nvSpPr>
          <p:cNvPr id="430" name="Rectangle 429">
            <a:extLst>
              <a:ext uri="{FF2B5EF4-FFF2-40B4-BE49-F238E27FC236}">
                <a16:creationId xmlns:a16="http://schemas.microsoft.com/office/drawing/2014/main" id="{7BCD4AD8-72A4-4977-AF0B-EC76EFE61D34}"/>
              </a:ext>
            </a:extLst>
          </p:cNvPr>
          <p:cNvSpPr/>
          <p:nvPr/>
        </p:nvSpPr>
        <p:spPr>
          <a:xfrm>
            <a:off x="2217504" y="3388228"/>
            <a:ext cx="3764195" cy="861774"/>
          </a:xfrm>
          <a:prstGeom prst="rect">
            <a:avLst/>
          </a:prstGeom>
        </p:spPr>
        <p:txBody>
          <a:bodyPr wrap="square">
            <a:spAutoFit/>
          </a:bodyPr>
          <a:lstStyle/>
          <a:p>
            <a:pPr marL="171450" indent="-171450">
              <a:buFont typeface="Arial" panose="020B0604020202020204" pitchFamily="34" charset="0"/>
              <a:buChar char="•"/>
            </a:pPr>
            <a:r>
              <a:rPr lang="en-US" sz="1000" dirty="0"/>
              <a:t>Attention to detail</a:t>
            </a:r>
          </a:p>
          <a:p>
            <a:pPr marL="171450" indent="-171450">
              <a:buFont typeface="Arial" panose="020B0604020202020204" pitchFamily="34" charset="0"/>
              <a:buChar char="•"/>
            </a:pPr>
            <a:r>
              <a:rPr lang="en-US" sz="1000" dirty="0"/>
              <a:t>Crisis management skills</a:t>
            </a:r>
          </a:p>
          <a:p>
            <a:pPr marL="171450" indent="-171450">
              <a:buFont typeface="Arial" panose="020B0604020202020204" pitchFamily="34" charset="0"/>
              <a:buChar char="•"/>
            </a:pPr>
            <a:r>
              <a:rPr lang="en-US" sz="1000" dirty="0"/>
              <a:t>Decision making with effectiveness</a:t>
            </a:r>
          </a:p>
          <a:p>
            <a:pPr marL="171450" indent="-171450">
              <a:buFont typeface="Arial" panose="020B0604020202020204" pitchFamily="34" charset="0"/>
              <a:buChar char="•"/>
            </a:pPr>
            <a:r>
              <a:rPr lang="en-US" sz="1000" dirty="0"/>
              <a:t>Delegation for productivity</a:t>
            </a:r>
          </a:p>
          <a:p>
            <a:pPr marL="171450" indent="-171450">
              <a:buFont typeface="Arial" panose="020B0604020202020204" pitchFamily="34" charset="0"/>
              <a:buChar char="•"/>
            </a:pPr>
            <a:r>
              <a:rPr lang="en-US" sz="1000" dirty="0"/>
              <a:t>Diligence and attention to detail</a:t>
            </a:r>
          </a:p>
        </p:txBody>
      </p:sp>
      <p:sp>
        <p:nvSpPr>
          <p:cNvPr id="431" name="Rectangle 430">
            <a:extLst>
              <a:ext uri="{FF2B5EF4-FFF2-40B4-BE49-F238E27FC236}">
                <a16:creationId xmlns:a16="http://schemas.microsoft.com/office/drawing/2014/main" id="{28F75649-7F60-4A64-99D9-0FF268521AE7}"/>
              </a:ext>
            </a:extLst>
          </p:cNvPr>
          <p:cNvSpPr/>
          <p:nvPr/>
        </p:nvSpPr>
        <p:spPr>
          <a:xfrm>
            <a:off x="2217504" y="4263786"/>
            <a:ext cx="3764195" cy="861774"/>
          </a:xfrm>
          <a:prstGeom prst="rect">
            <a:avLst/>
          </a:prstGeom>
        </p:spPr>
        <p:txBody>
          <a:bodyPr wrap="square">
            <a:spAutoFit/>
          </a:bodyPr>
          <a:lstStyle/>
          <a:p>
            <a:pPr marL="171450" indent="-171450">
              <a:buFont typeface="Arial" panose="020B0604020202020204" pitchFamily="34" charset="0"/>
              <a:buChar char="•"/>
            </a:pPr>
            <a:r>
              <a:rPr lang="en-US" sz="1000" dirty="0"/>
              <a:t>Artistic sense and good taste</a:t>
            </a:r>
          </a:p>
          <a:p>
            <a:pPr marL="171450" indent="-171450">
              <a:buFont typeface="Arial" panose="020B0604020202020204" pitchFamily="34" charset="0"/>
              <a:buChar char="•"/>
            </a:pPr>
            <a:r>
              <a:rPr lang="en-US" sz="1000" dirty="0"/>
              <a:t>Conflict resolution instincts</a:t>
            </a:r>
          </a:p>
          <a:p>
            <a:pPr marL="171450" indent="-171450">
              <a:buFont typeface="Arial" panose="020B0604020202020204" pitchFamily="34" charset="0"/>
              <a:buChar char="•"/>
            </a:pPr>
            <a:r>
              <a:rPr lang="en-US" sz="1000" dirty="0"/>
              <a:t>Creativity in the face of challenges</a:t>
            </a:r>
          </a:p>
          <a:p>
            <a:pPr marL="171450" indent="-171450">
              <a:buFont typeface="Arial" panose="020B0604020202020204" pitchFamily="34" charset="0"/>
              <a:buChar char="•"/>
            </a:pPr>
            <a:r>
              <a:rPr lang="en-US" sz="1000" dirty="0"/>
              <a:t>Critical thinking instead of mere compliance</a:t>
            </a:r>
          </a:p>
          <a:p>
            <a:pPr marL="171450" indent="-171450">
              <a:buFont typeface="Arial" panose="020B0604020202020204" pitchFamily="34" charset="0"/>
              <a:buChar char="•"/>
            </a:pPr>
            <a:r>
              <a:rPr lang="en-US" sz="1000" dirty="0"/>
              <a:t>Dealing with difficult people</a:t>
            </a:r>
          </a:p>
        </p:txBody>
      </p:sp>
      <p:sp>
        <p:nvSpPr>
          <p:cNvPr id="432" name="Rectangle 431">
            <a:extLst>
              <a:ext uri="{FF2B5EF4-FFF2-40B4-BE49-F238E27FC236}">
                <a16:creationId xmlns:a16="http://schemas.microsoft.com/office/drawing/2014/main" id="{64BA3727-2684-4783-8967-94F7FA93E197}"/>
              </a:ext>
            </a:extLst>
          </p:cNvPr>
          <p:cNvSpPr/>
          <p:nvPr/>
        </p:nvSpPr>
        <p:spPr>
          <a:xfrm>
            <a:off x="2217504" y="5139345"/>
            <a:ext cx="3764195" cy="861774"/>
          </a:xfrm>
          <a:prstGeom prst="rect">
            <a:avLst/>
          </a:prstGeom>
        </p:spPr>
        <p:txBody>
          <a:bodyPr wrap="square">
            <a:spAutoFit/>
          </a:bodyPr>
          <a:lstStyle/>
          <a:p>
            <a:pPr marL="171450" indent="-171450">
              <a:buFont typeface="Arial" panose="020B0604020202020204" pitchFamily="34" charset="0"/>
              <a:buChar char="•"/>
            </a:pPr>
            <a:r>
              <a:rPr lang="en-US" sz="1000"/>
              <a:t>Design thinking</a:t>
            </a:r>
          </a:p>
          <a:p>
            <a:pPr marL="171450" indent="-171450">
              <a:buFont typeface="Arial" panose="020B0604020202020204" pitchFamily="34" charset="0"/>
              <a:buChar char="•"/>
            </a:pPr>
            <a:r>
              <a:rPr lang="en-US" sz="1000" dirty="0"/>
              <a:t>Fashion instinct</a:t>
            </a:r>
          </a:p>
          <a:p>
            <a:pPr marL="171450" indent="-171450">
              <a:buFont typeface="Arial" panose="020B0604020202020204" pitchFamily="34" charset="0"/>
              <a:buChar char="•"/>
            </a:pPr>
            <a:r>
              <a:rPr lang="en-US" sz="1000" dirty="0"/>
              <a:t>Map making</a:t>
            </a:r>
          </a:p>
          <a:p>
            <a:pPr marL="171450" indent="-171450">
              <a:buFont typeface="Arial" panose="020B0604020202020204" pitchFamily="34" charset="0"/>
              <a:buChar char="•"/>
            </a:pPr>
            <a:r>
              <a:rPr lang="en-US" sz="1000" dirty="0"/>
              <a:t>Judging people and situations</a:t>
            </a:r>
          </a:p>
          <a:p>
            <a:pPr marL="171450" indent="-171450">
              <a:buFont typeface="Arial" panose="020B0604020202020204" pitchFamily="34" charset="0"/>
              <a:buChar char="•"/>
            </a:pPr>
            <a:r>
              <a:rPr lang="en-US" sz="1000" dirty="0"/>
              <a:t>Strategic thinking</a:t>
            </a:r>
          </a:p>
        </p:txBody>
      </p:sp>
      <p:sp>
        <p:nvSpPr>
          <p:cNvPr id="433" name="Rectangle 432">
            <a:extLst>
              <a:ext uri="{FF2B5EF4-FFF2-40B4-BE49-F238E27FC236}">
                <a16:creationId xmlns:a16="http://schemas.microsoft.com/office/drawing/2014/main" id="{A14A1B5C-F4D5-4DA6-A9AA-25CAB1822E90}"/>
              </a:ext>
            </a:extLst>
          </p:cNvPr>
          <p:cNvSpPr/>
          <p:nvPr/>
        </p:nvSpPr>
        <p:spPr>
          <a:xfrm>
            <a:off x="2217503" y="6014904"/>
            <a:ext cx="3764195" cy="861774"/>
          </a:xfrm>
          <a:prstGeom prst="rect">
            <a:avLst/>
          </a:prstGeom>
        </p:spPr>
        <p:txBody>
          <a:bodyPr wrap="square">
            <a:spAutoFit/>
          </a:bodyPr>
          <a:lstStyle/>
          <a:p>
            <a:pPr marL="171450" indent="-171450">
              <a:buFont typeface="Arial" panose="020B0604020202020204" pitchFamily="34" charset="0"/>
              <a:buChar char="•"/>
            </a:pPr>
            <a:r>
              <a:rPr lang="en-US" sz="1000"/>
              <a:t>Ability to deliver clear and useful criticism</a:t>
            </a:r>
          </a:p>
          <a:p>
            <a:pPr marL="171450" indent="-171450">
              <a:buFont typeface="Arial" panose="020B0604020202020204" pitchFamily="34" charset="0"/>
              <a:buChar char="•"/>
            </a:pPr>
            <a:r>
              <a:rPr lang="en-US" sz="1000" dirty="0"/>
              <a:t>Assertiveness on behalf of ideas that matter</a:t>
            </a:r>
          </a:p>
          <a:p>
            <a:pPr marL="171450" indent="-171450">
              <a:buFont typeface="Arial" panose="020B0604020202020204" pitchFamily="34" charset="0"/>
              <a:buChar char="•"/>
            </a:pPr>
            <a:r>
              <a:rPr lang="en-US" sz="1000" dirty="0"/>
              <a:t>Body language (reading and delivering)</a:t>
            </a:r>
          </a:p>
          <a:p>
            <a:pPr marL="171450" indent="-171450">
              <a:buFont typeface="Arial" panose="020B0604020202020204" pitchFamily="34" charset="0"/>
              <a:buChar char="•"/>
            </a:pPr>
            <a:r>
              <a:rPr lang="en-US" sz="1000" dirty="0"/>
              <a:t>Charisma and the skill to influence others</a:t>
            </a:r>
          </a:p>
          <a:p>
            <a:pPr marL="171450" indent="-171450">
              <a:buFont typeface="Arial" panose="020B0604020202020204" pitchFamily="34" charset="0"/>
              <a:buChar char="•"/>
            </a:pPr>
            <a:r>
              <a:rPr lang="en-US" sz="1000" dirty="0"/>
              <a:t>Clarity in language and vision</a:t>
            </a:r>
          </a:p>
        </p:txBody>
      </p:sp>
      <p:grpSp>
        <p:nvGrpSpPr>
          <p:cNvPr id="439" name="Group 438">
            <a:extLst>
              <a:ext uri="{FF2B5EF4-FFF2-40B4-BE49-F238E27FC236}">
                <a16:creationId xmlns:a16="http://schemas.microsoft.com/office/drawing/2014/main" id="{2B7C28BF-1AC4-4864-86F1-B27EAD9ED8EA}"/>
              </a:ext>
            </a:extLst>
          </p:cNvPr>
          <p:cNvGrpSpPr/>
          <p:nvPr/>
        </p:nvGrpSpPr>
        <p:grpSpPr>
          <a:xfrm>
            <a:off x="400691" y="3412916"/>
            <a:ext cx="9016359" cy="2623822"/>
            <a:chOff x="400692" y="3355766"/>
            <a:chExt cx="914400" cy="2623822"/>
          </a:xfrm>
        </p:grpSpPr>
        <p:cxnSp>
          <p:nvCxnSpPr>
            <p:cNvPr id="435" name="Straight Connector 434">
              <a:extLst>
                <a:ext uri="{FF2B5EF4-FFF2-40B4-BE49-F238E27FC236}">
                  <a16:creationId xmlns:a16="http://schemas.microsoft.com/office/drawing/2014/main" id="{A74844BF-B10F-4838-B723-396B80E615CE}"/>
                </a:ext>
              </a:extLst>
            </p:cNvPr>
            <p:cNvCxnSpPr/>
            <p:nvPr/>
          </p:nvCxnSpPr>
          <p:spPr>
            <a:xfrm>
              <a:off x="400692" y="3355766"/>
              <a:ext cx="914400" cy="0"/>
            </a:xfrm>
            <a:prstGeom prst="line">
              <a:avLst/>
            </a:prstGeom>
          </p:spPr>
          <p:style>
            <a:lnRef idx="1">
              <a:schemeClr val="dk1"/>
            </a:lnRef>
            <a:fillRef idx="0">
              <a:schemeClr val="dk1"/>
            </a:fillRef>
            <a:effectRef idx="0">
              <a:schemeClr val="dk1"/>
            </a:effectRef>
            <a:fontRef idx="minor">
              <a:schemeClr val="tx1"/>
            </a:fontRef>
          </p:style>
        </p:cxnSp>
        <p:cxnSp>
          <p:nvCxnSpPr>
            <p:cNvPr id="436" name="Straight Connector 435">
              <a:extLst>
                <a:ext uri="{FF2B5EF4-FFF2-40B4-BE49-F238E27FC236}">
                  <a16:creationId xmlns:a16="http://schemas.microsoft.com/office/drawing/2014/main" id="{E6011550-A1F9-4C6D-8C94-E6916DE9645F}"/>
                </a:ext>
              </a:extLst>
            </p:cNvPr>
            <p:cNvCxnSpPr/>
            <p:nvPr/>
          </p:nvCxnSpPr>
          <p:spPr>
            <a:xfrm>
              <a:off x="400692" y="4230373"/>
              <a:ext cx="914400" cy="0"/>
            </a:xfrm>
            <a:prstGeom prst="line">
              <a:avLst/>
            </a:prstGeom>
          </p:spPr>
          <p:style>
            <a:lnRef idx="1">
              <a:schemeClr val="dk1"/>
            </a:lnRef>
            <a:fillRef idx="0">
              <a:schemeClr val="dk1"/>
            </a:fillRef>
            <a:effectRef idx="0">
              <a:schemeClr val="dk1"/>
            </a:effectRef>
            <a:fontRef idx="minor">
              <a:schemeClr val="tx1"/>
            </a:fontRef>
          </p:style>
        </p:cxnSp>
        <p:cxnSp>
          <p:nvCxnSpPr>
            <p:cNvPr id="437" name="Straight Connector 436">
              <a:extLst>
                <a:ext uri="{FF2B5EF4-FFF2-40B4-BE49-F238E27FC236}">
                  <a16:creationId xmlns:a16="http://schemas.microsoft.com/office/drawing/2014/main" id="{47E76B40-A731-42AA-A4FD-AA2315D947FC}"/>
                </a:ext>
              </a:extLst>
            </p:cNvPr>
            <p:cNvCxnSpPr/>
            <p:nvPr/>
          </p:nvCxnSpPr>
          <p:spPr>
            <a:xfrm>
              <a:off x="400692" y="5104980"/>
              <a:ext cx="914400" cy="0"/>
            </a:xfrm>
            <a:prstGeom prst="line">
              <a:avLst/>
            </a:prstGeom>
          </p:spPr>
          <p:style>
            <a:lnRef idx="1">
              <a:schemeClr val="dk1"/>
            </a:lnRef>
            <a:fillRef idx="0">
              <a:schemeClr val="dk1"/>
            </a:fillRef>
            <a:effectRef idx="0">
              <a:schemeClr val="dk1"/>
            </a:effectRef>
            <a:fontRef idx="minor">
              <a:schemeClr val="tx1"/>
            </a:fontRef>
          </p:style>
        </p:cxnSp>
        <p:cxnSp>
          <p:nvCxnSpPr>
            <p:cNvPr id="438" name="Straight Connector 437">
              <a:extLst>
                <a:ext uri="{FF2B5EF4-FFF2-40B4-BE49-F238E27FC236}">
                  <a16:creationId xmlns:a16="http://schemas.microsoft.com/office/drawing/2014/main" id="{3C3A5584-92CB-4F9F-963D-F8853AEF1C2F}"/>
                </a:ext>
              </a:extLst>
            </p:cNvPr>
            <p:cNvCxnSpPr/>
            <p:nvPr/>
          </p:nvCxnSpPr>
          <p:spPr>
            <a:xfrm>
              <a:off x="400692" y="5979588"/>
              <a:ext cx="914400" cy="0"/>
            </a:xfrm>
            <a:prstGeom prst="line">
              <a:avLst/>
            </a:prstGeom>
          </p:spPr>
          <p:style>
            <a:lnRef idx="1">
              <a:schemeClr val="dk1"/>
            </a:lnRef>
            <a:fillRef idx="0">
              <a:schemeClr val="dk1"/>
            </a:fillRef>
            <a:effectRef idx="0">
              <a:schemeClr val="dk1"/>
            </a:effectRef>
            <a:fontRef idx="minor">
              <a:schemeClr val="tx1"/>
            </a:fontRef>
          </p:style>
        </p:cxnSp>
      </p:grpSp>
      <p:sp>
        <p:nvSpPr>
          <p:cNvPr id="440" name="Rectangle 439">
            <a:extLst>
              <a:ext uri="{FF2B5EF4-FFF2-40B4-BE49-F238E27FC236}">
                <a16:creationId xmlns:a16="http://schemas.microsoft.com/office/drawing/2014/main" id="{D05FA65E-5153-4270-B6EF-D3E1783A6695}"/>
              </a:ext>
            </a:extLst>
          </p:cNvPr>
          <p:cNvSpPr/>
          <p:nvPr/>
        </p:nvSpPr>
        <p:spPr>
          <a:xfrm>
            <a:off x="6880235" y="2502884"/>
            <a:ext cx="3764195" cy="861774"/>
          </a:xfrm>
          <a:prstGeom prst="rect">
            <a:avLst/>
          </a:prstGeom>
        </p:spPr>
        <p:txBody>
          <a:bodyPr wrap="square">
            <a:spAutoFit/>
          </a:bodyPr>
          <a:lstStyle/>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 </a:t>
            </a:r>
          </a:p>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a:t>
            </a:r>
          </a:p>
        </p:txBody>
      </p:sp>
      <p:sp>
        <p:nvSpPr>
          <p:cNvPr id="441" name="Rectangle 440">
            <a:extLst>
              <a:ext uri="{FF2B5EF4-FFF2-40B4-BE49-F238E27FC236}">
                <a16:creationId xmlns:a16="http://schemas.microsoft.com/office/drawing/2014/main" id="{F545D336-78B5-49F8-9517-6BDA1FDD04BB}"/>
              </a:ext>
            </a:extLst>
          </p:cNvPr>
          <p:cNvSpPr/>
          <p:nvPr/>
        </p:nvSpPr>
        <p:spPr>
          <a:xfrm>
            <a:off x="6880234" y="3378442"/>
            <a:ext cx="3764195" cy="861774"/>
          </a:xfrm>
          <a:prstGeom prst="rect">
            <a:avLst/>
          </a:prstGeom>
        </p:spPr>
        <p:txBody>
          <a:bodyPr wrap="square">
            <a:spAutoFit/>
          </a:bodyPr>
          <a:lstStyle/>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 </a:t>
            </a:r>
          </a:p>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a:t>
            </a:r>
          </a:p>
        </p:txBody>
      </p:sp>
      <p:sp>
        <p:nvSpPr>
          <p:cNvPr id="442" name="Rectangle 441">
            <a:extLst>
              <a:ext uri="{FF2B5EF4-FFF2-40B4-BE49-F238E27FC236}">
                <a16:creationId xmlns:a16="http://schemas.microsoft.com/office/drawing/2014/main" id="{164C74D3-E708-4DA3-9029-1C5B16426BFC}"/>
              </a:ext>
            </a:extLst>
          </p:cNvPr>
          <p:cNvSpPr/>
          <p:nvPr/>
        </p:nvSpPr>
        <p:spPr>
          <a:xfrm>
            <a:off x="6880234" y="4254000"/>
            <a:ext cx="3764195" cy="861774"/>
          </a:xfrm>
          <a:prstGeom prst="rect">
            <a:avLst/>
          </a:prstGeom>
        </p:spPr>
        <p:txBody>
          <a:bodyPr wrap="square">
            <a:spAutoFit/>
          </a:bodyPr>
          <a:lstStyle/>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 </a:t>
            </a:r>
          </a:p>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a:t>
            </a:r>
          </a:p>
        </p:txBody>
      </p:sp>
      <p:sp>
        <p:nvSpPr>
          <p:cNvPr id="443" name="Rectangle 442">
            <a:extLst>
              <a:ext uri="{FF2B5EF4-FFF2-40B4-BE49-F238E27FC236}">
                <a16:creationId xmlns:a16="http://schemas.microsoft.com/office/drawing/2014/main" id="{E6C28ED0-A35B-428D-9B0F-020422ABA5A3}"/>
              </a:ext>
            </a:extLst>
          </p:cNvPr>
          <p:cNvSpPr/>
          <p:nvPr/>
        </p:nvSpPr>
        <p:spPr>
          <a:xfrm>
            <a:off x="6880234" y="5129559"/>
            <a:ext cx="3764195" cy="861774"/>
          </a:xfrm>
          <a:prstGeom prst="rect">
            <a:avLst/>
          </a:prstGeom>
        </p:spPr>
        <p:txBody>
          <a:bodyPr wrap="square">
            <a:spAutoFit/>
          </a:bodyPr>
          <a:lstStyle/>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 </a:t>
            </a:r>
          </a:p>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a:t>
            </a:r>
          </a:p>
        </p:txBody>
      </p:sp>
      <p:sp>
        <p:nvSpPr>
          <p:cNvPr id="444" name="Rectangle 443">
            <a:extLst>
              <a:ext uri="{FF2B5EF4-FFF2-40B4-BE49-F238E27FC236}">
                <a16:creationId xmlns:a16="http://schemas.microsoft.com/office/drawing/2014/main" id="{C67C0290-5B5F-4712-88D8-1214B0F25008}"/>
              </a:ext>
            </a:extLst>
          </p:cNvPr>
          <p:cNvSpPr/>
          <p:nvPr/>
        </p:nvSpPr>
        <p:spPr>
          <a:xfrm>
            <a:off x="6880233" y="6005118"/>
            <a:ext cx="3764195" cy="861774"/>
          </a:xfrm>
          <a:prstGeom prst="rect">
            <a:avLst/>
          </a:prstGeom>
        </p:spPr>
        <p:txBody>
          <a:bodyPr wrap="square">
            <a:spAutoFit/>
          </a:bodyPr>
          <a:lstStyle/>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 </a:t>
            </a:r>
          </a:p>
          <a:p>
            <a:pPr marL="171450" indent="-171450">
              <a:buFont typeface="Arial" panose="020B0604020202020204" pitchFamily="34" charset="0"/>
              <a:buChar char="•"/>
            </a:pPr>
            <a:r>
              <a:rPr lang="en-US" sz="1000" dirty="0"/>
              <a:t>Low | Somewhat | High</a:t>
            </a:r>
          </a:p>
          <a:p>
            <a:pPr marL="171450" indent="-171450">
              <a:buFont typeface="Arial" panose="020B0604020202020204" pitchFamily="34" charset="0"/>
              <a:buChar char="•"/>
            </a:pPr>
            <a:r>
              <a:rPr lang="en-US" sz="1000" dirty="0"/>
              <a:t>Low | Somewhat | High</a:t>
            </a:r>
          </a:p>
        </p:txBody>
      </p:sp>
      <p:grpSp>
        <p:nvGrpSpPr>
          <p:cNvPr id="455" name="Group 454">
            <a:extLst>
              <a:ext uri="{FF2B5EF4-FFF2-40B4-BE49-F238E27FC236}">
                <a16:creationId xmlns:a16="http://schemas.microsoft.com/office/drawing/2014/main" id="{78B302F1-1F66-4763-8473-2287F71F5D01}"/>
              </a:ext>
            </a:extLst>
          </p:cNvPr>
          <p:cNvGrpSpPr/>
          <p:nvPr/>
        </p:nvGrpSpPr>
        <p:grpSpPr>
          <a:xfrm>
            <a:off x="4953618" y="3490809"/>
            <a:ext cx="2025032" cy="609600"/>
            <a:chOff x="4953618" y="2572174"/>
            <a:chExt cx="1797340" cy="730666"/>
          </a:xfrm>
        </p:grpSpPr>
        <p:cxnSp>
          <p:nvCxnSpPr>
            <p:cNvPr id="456" name="Straight Connector 455">
              <a:extLst>
                <a:ext uri="{FF2B5EF4-FFF2-40B4-BE49-F238E27FC236}">
                  <a16:creationId xmlns:a16="http://schemas.microsoft.com/office/drawing/2014/main" id="{6914BD0B-B3A0-4820-B6BF-0E15EE88E669}"/>
                </a:ext>
              </a:extLst>
            </p:cNvPr>
            <p:cNvCxnSpPr/>
            <p:nvPr/>
          </p:nvCxnSpPr>
          <p:spPr>
            <a:xfrm>
              <a:off x="4953618" y="2572174"/>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57" name="Straight Connector 456">
              <a:extLst>
                <a:ext uri="{FF2B5EF4-FFF2-40B4-BE49-F238E27FC236}">
                  <a16:creationId xmlns:a16="http://schemas.microsoft.com/office/drawing/2014/main" id="{A149134A-BF1A-4588-AF8C-D57FCC88DF68}"/>
                </a:ext>
              </a:extLst>
            </p:cNvPr>
            <p:cNvCxnSpPr/>
            <p:nvPr/>
          </p:nvCxnSpPr>
          <p:spPr>
            <a:xfrm>
              <a:off x="4953618" y="2754841"/>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58" name="Straight Connector 457">
              <a:extLst>
                <a:ext uri="{FF2B5EF4-FFF2-40B4-BE49-F238E27FC236}">
                  <a16:creationId xmlns:a16="http://schemas.microsoft.com/office/drawing/2014/main" id="{43872493-D266-48EA-9DB7-483BCB40C04E}"/>
                </a:ext>
              </a:extLst>
            </p:cNvPr>
            <p:cNvCxnSpPr/>
            <p:nvPr/>
          </p:nvCxnSpPr>
          <p:spPr>
            <a:xfrm>
              <a:off x="4953618" y="2937508"/>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59" name="Straight Connector 458">
              <a:extLst>
                <a:ext uri="{FF2B5EF4-FFF2-40B4-BE49-F238E27FC236}">
                  <a16:creationId xmlns:a16="http://schemas.microsoft.com/office/drawing/2014/main" id="{2BE60F76-EA54-4A7D-A934-697804A211A4}"/>
                </a:ext>
              </a:extLst>
            </p:cNvPr>
            <p:cNvCxnSpPr/>
            <p:nvPr/>
          </p:nvCxnSpPr>
          <p:spPr>
            <a:xfrm>
              <a:off x="4953618" y="3120175"/>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60" name="Straight Connector 459">
              <a:extLst>
                <a:ext uri="{FF2B5EF4-FFF2-40B4-BE49-F238E27FC236}">
                  <a16:creationId xmlns:a16="http://schemas.microsoft.com/office/drawing/2014/main" id="{9BD509DF-3AA0-4EDB-B3A2-8F1F6D635F2D}"/>
                </a:ext>
              </a:extLst>
            </p:cNvPr>
            <p:cNvCxnSpPr/>
            <p:nvPr/>
          </p:nvCxnSpPr>
          <p:spPr>
            <a:xfrm>
              <a:off x="4953618" y="3302840"/>
              <a:ext cx="1797340" cy="0"/>
            </a:xfrm>
            <a:prstGeom prst="line">
              <a:avLst/>
            </a:prstGeom>
          </p:spPr>
          <p:style>
            <a:lnRef idx="1">
              <a:schemeClr val="dk1"/>
            </a:lnRef>
            <a:fillRef idx="0">
              <a:schemeClr val="dk1"/>
            </a:fillRef>
            <a:effectRef idx="0">
              <a:schemeClr val="dk1"/>
            </a:effectRef>
            <a:fontRef idx="minor">
              <a:schemeClr val="tx1"/>
            </a:fontRef>
          </p:style>
        </p:cxnSp>
      </p:grpSp>
      <p:grpSp>
        <p:nvGrpSpPr>
          <p:cNvPr id="461" name="Group 460">
            <a:extLst>
              <a:ext uri="{FF2B5EF4-FFF2-40B4-BE49-F238E27FC236}">
                <a16:creationId xmlns:a16="http://schemas.microsoft.com/office/drawing/2014/main" id="{41709EB5-413F-401E-B7A1-BE2EFCE8B260}"/>
              </a:ext>
            </a:extLst>
          </p:cNvPr>
          <p:cNvGrpSpPr/>
          <p:nvPr/>
        </p:nvGrpSpPr>
        <p:grpSpPr>
          <a:xfrm>
            <a:off x="4953618" y="4371103"/>
            <a:ext cx="2025032" cy="609600"/>
            <a:chOff x="4953618" y="2572174"/>
            <a:chExt cx="1797340" cy="730666"/>
          </a:xfrm>
        </p:grpSpPr>
        <p:cxnSp>
          <p:nvCxnSpPr>
            <p:cNvPr id="462" name="Straight Connector 461">
              <a:extLst>
                <a:ext uri="{FF2B5EF4-FFF2-40B4-BE49-F238E27FC236}">
                  <a16:creationId xmlns:a16="http://schemas.microsoft.com/office/drawing/2014/main" id="{45C4B4DA-3124-48F7-B828-9EA3B5B65940}"/>
                </a:ext>
              </a:extLst>
            </p:cNvPr>
            <p:cNvCxnSpPr/>
            <p:nvPr/>
          </p:nvCxnSpPr>
          <p:spPr>
            <a:xfrm>
              <a:off x="4953618" y="2572174"/>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63" name="Straight Connector 462">
              <a:extLst>
                <a:ext uri="{FF2B5EF4-FFF2-40B4-BE49-F238E27FC236}">
                  <a16:creationId xmlns:a16="http://schemas.microsoft.com/office/drawing/2014/main" id="{74291E4D-00F6-4694-AB0A-FC3D05B151BA}"/>
                </a:ext>
              </a:extLst>
            </p:cNvPr>
            <p:cNvCxnSpPr/>
            <p:nvPr/>
          </p:nvCxnSpPr>
          <p:spPr>
            <a:xfrm>
              <a:off x="4953618" y="2754841"/>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938A3AEA-DA87-4010-898E-612F8BB7C434}"/>
                </a:ext>
              </a:extLst>
            </p:cNvPr>
            <p:cNvCxnSpPr/>
            <p:nvPr/>
          </p:nvCxnSpPr>
          <p:spPr>
            <a:xfrm>
              <a:off x="4953618" y="2937508"/>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65" name="Straight Connector 464">
              <a:extLst>
                <a:ext uri="{FF2B5EF4-FFF2-40B4-BE49-F238E27FC236}">
                  <a16:creationId xmlns:a16="http://schemas.microsoft.com/office/drawing/2014/main" id="{BB833145-2240-4C24-BFF6-430106FEAE4F}"/>
                </a:ext>
              </a:extLst>
            </p:cNvPr>
            <p:cNvCxnSpPr/>
            <p:nvPr/>
          </p:nvCxnSpPr>
          <p:spPr>
            <a:xfrm>
              <a:off x="4953618" y="3120175"/>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66" name="Straight Connector 465">
              <a:extLst>
                <a:ext uri="{FF2B5EF4-FFF2-40B4-BE49-F238E27FC236}">
                  <a16:creationId xmlns:a16="http://schemas.microsoft.com/office/drawing/2014/main" id="{F10DE4CC-01C3-4202-8A7F-3B78C0937A8A}"/>
                </a:ext>
              </a:extLst>
            </p:cNvPr>
            <p:cNvCxnSpPr/>
            <p:nvPr/>
          </p:nvCxnSpPr>
          <p:spPr>
            <a:xfrm>
              <a:off x="4953618" y="3302840"/>
              <a:ext cx="1797340" cy="0"/>
            </a:xfrm>
            <a:prstGeom prst="line">
              <a:avLst/>
            </a:prstGeom>
          </p:spPr>
          <p:style>
            <a:lnRef idx="1">
              <a:schemeClr val="dk1"/>
            </a:lnRef>
            <a:fillRef idx="0">
              <a:schemeClr val="dk1"/>
            </a:fillRef>
            <a:effectRef idx="0">
              <a:schemeClr val="dk1"/>
            </a:effectRef>
            <a:fontRef idx="minor">
              <a:schemeClr val="tx1"/>
            </a:fontRef>
          </p:style>
        </p:cxnSp>
      </p:grpSp>
      <p:grpSp>
        <p:nvGrpSpPr>
          <p:cNvPr id="467" name="Group 466">
            <a:extLst>
              <a:ext uri="{FF2B5EF4-FFF2-40B4-BE49-F238E27FC236}">
                <a16:creationId xmlns:a16="http://schemas.microsoft.com/office/drawing/2014/main" id="{2C631345-4F67-4F8B-B3BC-D90E5B29DBCE}"/>
              </a:ext>
            </a:extLst>
          </p:cNvPr>
          <p:cNvGrpSpPr/>
          <p:nvPr/>
        </p:nvGrpSpPr>
        <p:grpSpPr>
          <a:xfrm>
            <a:off x="4953618" y="5245711"/>
            <a:ext cx="2025032" cy="609600"/>
            <a:chOff x="4953618" y="2572174"/>
            <a:chExt cx="1797340" cy="730666"/>
          </a:xfrm>
        </p:grpSpPr>
        <p:cxnSp>
          <p:nvCxnSpPr>
            <p:cNvPr id="468" name="Straight Connector 467">
              <a:extLst>
                <a:ext uri="{FF2B5EF4-FFF2-40B4-BE49-F238E27FC236}">
                  <a16:creationId xmlns:a16="http://schemas.microsoft.com/office/drawing/2014/main" id="{E9945FA4-507F-4F4D-8C93-EC7F70711FB3}"/>
                </a:ext>
              </a:extLst>
            </p:cNvPr>
            <p:cNvCxnSpPr/>
            <p:nvPr/>
          </p:nvCxnSpPr>
          <p:spPr>
            <a:xfrm>
              <a:off x="4953618" y="2572174"/>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69" name="Straight Connector 468">
              <a:extLst>
                <a:ext uri="{FF2B5EF4-FFF2-40B4-BE49-F238E27FC236}">
                  <a16:creationId xmlns:a16="http://schemas.microsoft.com/office/drawing/2014/main" id="{29435DE0-ADAA-4391-988F-0AE0F2D09CE4}"/>
                </a:ext>
              </a:extLst>
            </p:cNvPr>
            <p:cNvCxnSpPr/>
            <p:nvPr/>
          </p:nvCxnSpPr>
          <p:spPr>
            <a:xfrm>
              <a:off x="4953618" y="2754841"/>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70" name="Straight Connector 469">
              <a:extLst>
                <a:ext uri="{FF2B5EF4-FFF2-40B4-BE49-F238E27FC236}">
                  <a16:creationId xmlns:a16="http://schemas.microsoft.com/office/drawing/2014/main" id="{9A1BD02C-5E82-4A7A-9ABA-07F7904B3D13}"/>
                </a:ext>
              </a:extLst>
            </p:cNvPr>
            <p:cNvCxnSpPr/>
            <p:nvPr/>
          </p:nvCxnSpPr>
          <p:spPr>
            <a:xfrm>
              <a:off x="4953618" y="2937508"/>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71" name="Straight Connector 470">
              <a:extLst>
                <a:ext uri="{FF2B5EF4-FFF2-40B4-BE49-F238E27FC236}">
                  <a16:creationId xmlns:a16="http://schemas.microsoft.com/office/drawing/2014/main" id="{B5C12560-91A6-41BB-9207-A07C75526658}"/>
                </a:ext>
              </a:extLst>
            </p:cNvPr>
            <p:cNvCxnSpPr/>
            <p:nvPr/>
          </p:nvCxnSpPr>
          <p:spPr>
            <a:xfrm>
              <a:off x="4953618" y="3120175"/>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72" name="Straight Connector 471">
              <a:extLst>
                <a:ext uri="{FF2B5EF4-FFF2-40B4-BE49-F238E27FC236}">
                  <a16:creationId xmlns:a16="http://schemas.microsoft.com/office/drawing/2014/main" id="{631581AB-0540-464D-9C57-8904DCD79040}"/>
                </a:ext>
              </a:extLst>
            </p:cNvPr>
            <p:cNvCxnSpPr/>
            <p:nvPr/>
          </p:nvCxnSpPr>
          <p:spPr>
            <a:xfrm>
              <a:off x="4953618" y="3302840"/>
              <a:ext cx="1797340" cy="0"/>
            </a:xfrm>
            <a:prstGeom prst="line">
              <a:avLst/>
            </a:prstGeom>
          </p:spPr>
          <p:style>
            <a:lnRef idx="1">
              <a:schemeClr val="dk1"/>
            </a:lnRef>
            <a:fillRef idx="0">
              <a:schemeClr val="dk1"/>
            </a:fillRef>
            <a:effectRef idx="0">
              <a:schemeClr val="dk1"/>
            </a:effectRef>
            <a:fontRef idx="minor">
              <a:schemeClr val="tx1"/>
            </a:fontRef>
          </p:style>
        </p:cxnSp>
      </p:grpSp>
      <p:grpSp>
        <p:nvGrpSpPr>
          <p:cNvPr id="473" name="Group 472">
            <a:extLst>
              <a:ext uri="{FF2B5EF4-FFF2-40B4-BE49-F238E27FC236}">
                <a16:creationId xmlns:a16="http://schemas.microsoft.com/office/drawing/2014/main" id="{8BCAA6B3-BBDF-4A50-A34B-F2A6AC22236B}"/>
              </a:ext>
            </a:extLst>
          </p:cNvPr>
          <p:cNvGrpSpPr/>
          <p:nvPr/>
        </p:nvGrpSpPr>
        <p:grpSpPr>
          <a:xfrm>
            <a:off x="4953618" y="6122705"/>
            <a:ext cx="2025032" cy="609600"/>
            <a:chOff x="4953618" y="2572174"/>
            <a:chExt cx="1797340" cy="730666"/>
          </a:xfrm>
        </p:grpSpPr>
        <p:cxnSp>
          <p:nvCxnSpPr>
            <p:cNvPr id="474" name="Straight Connector 473">
              <a:extLst>
                <a:ext uri="{FF2B5EF4-FFF2-40B4-BE49-F238E27FC236}">
                  <a16:creationId xmlns:a16="http://schemas.microsoft.com/office/drawing/2014/main" id="{68E000AA-FBE0-4673-A358-B8E00D7BF32F}"/>
                </a:ext>
              </a:extLst>
            </p:cNvPr>
            <p:cNvCxnSpPr/>
            <p:nvPr/>
          </p:nvCxnSpPr>
          <p:spPr>
            <a:xfrm>
              <a:off x="4953618" y="2572174"/>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75" name="Straight Connector 474">
              <a:extLst>
                <a:ext uri="{FF2B5EF4-FFF2-40B4-BE49-F238E27FC236}">
                  <a16:creationId xmlns:a16="http://schemas.microsoft.com/office/drawing/2014/main" id="{DDDE24AD-7D6E-46D1-A054-0CF43146E8BC}"/>
                </a:ext>
              </a:extLst>
            </p:cNvPr>
            <p:cNvCxnSpPr/>
            <p:nvPr/>
          </p:nvCxnSpPr>
          <p:spPr>
            <a:xfrm>
              <a:off x="4953618" y="2754841"/>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76" name="Straight Connector 475">
              <a:extLst>
                <a:ext uri="{FF2B5EF4-FFF2-40B4-BE49-F238E27FC236}">
                  <a16:creationId xmlns:a16="http://schemas.microsoft.com/office/drawing/2014/main" id="{024BD2A6-68F0-4371-ACAA-E562BB18CE0B}"/>
                </a:ext>
              </a:extLst>
            </p:cNvPr>
            <p:cNvCxnSpPr/>
            <p:nvPr/>
          </p:nvCxnSpPr>
          <p:spPr>
            <a:xfrm>
              <a:off x="4953618" y="2937508"/>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77" name="Straight Connector 476">
              <a:extLst>
                <a:ext uri="{FF2B5EF4-FFF2-40B4-BE49-F238E27FC236}">
                  <a16:creationId xmlns:a16="http://schemas.microsoft.com/office/drawing/2014/main" id="{CFC97A53-9EC8-4DF5-AD67-22BCD14745D6}"/>
                </a:ext>
              </a:extLst>
            </p:cNvPr>
            <p:cNvCxnSpPr/>
            <p:nvPr/>
          </p:nvCxnSpPr>
          <p:spPr>
            <a:xfrm>
              <a:off x="4953618" y="3120175"/>
              <a:ext cx="1797340" cy="0"/>
            </a:xfrm>
            <a:prstGeom prst="line">
              <a:avLst/>
            </a:prstGeom>
          </p:spPr>
          <p:style>
            <a:lnRef idx="1">
              <a:schemeClr val="dk1"/>
            </a:lnRef>
            <a:fillRef idx="0">
              <a:schemeClr val="dk1"/>
            </a:fillRef>
            <a:effectRef idx="0">
              <a:schemeClr val="dk1"/>
            </a:effectRef>
            <a:fontRef idx="minor">
              <a:schemeClr val="tx1"/>
            </a:fontRef>
          </p:style>
        </p:cxnSp>
        <p:cxnSp>
          <p:nvCxnSpPr>
            <p:cNvPr id="478" name="Straight Connector 477">
              <a:extLst>
                <a:ext uri="{FF2B5EF4-FFF2-40B4-BE49-F238E27FC236}">
                  <a16:creationId xmlns:a16="http://schemas.microsoft.com/office/drawing/2014/main" id="{EA0B3EA3-BE75-4D0C-A9CE-2AB463CEFBA5}"/>
                </a:ext>
              </a:extLst>
            </p:cNvPr>
            <p:cNvCxnSpPr/>
            <p:nvPr/>
          </p:nvCxnSpPr>
          <p:spPr>
            <a:xfrm>
              <a:off x="4953618" y="3302840"/>
              <a:ext cx="1797340" cy="0"/>
            </a:xfrm>
            <a:prstGeom prst="line">
              <a:avLst/>
            </a:prstGeom>
          </p:spPr>
          <p:style>
            <a:lnRef idx="1">
              <a:schemeClr val="dk1"/>
            </a:lnRef>
            <a:fillRef idx="0">
              <a:schemeClr val="dk1"/>
            </a:fillRef>
            <a:effectRef idx="0">
              <a:schemeClr val="dk1"/>
            </a:effectRef>
            <a:fontRef idx="minor">
              <a:schemeClr val="tx1"/>
            </a:fontRef>
          </p:style>
        </p:cxnSp>
      </p:grpSp>
      <p:sp>
        <p:nvSpPr>
          <p:cNvPr id="479" name="Speech Bubble: Rectangle 478">
            <a:extLst>
              <a:ext uri="{FF2B5EF4-FFF2-40B4-BE49-F238E27FC236}">
                <a16:creationId xmlns:a16="http://schemas.microsoft.com/office/drawing/2014/main" id="{3B6994C9-F3B5-47B9-8917-CAB2717DAB6A}"/>
              </a:ext>
            </a:extLst>
          </p:cNvPr>
          <p:cNvSpPr/>
          <p:nvPr/>
        </p:nvSpPr>
        <p:spPr>
          <a:xfrm>
            <a:off x="9551751" y="1857925"/>
            <a:ext cx="2432479" cy="940158"/>
          </a:xfrm>
          <a:prstGeom prst="wedgeRectCallout">
            <a:avLst>
              <a:gd name="adj1" fmla="val -95154"/>
              <a:gd name="adj2" fmla="val 644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Each Definition may have a detailed explanation, and on any number of scales – such as “Agree/Disagree” “1 of 10” etc.</a:t>
            </a:r>
          </a:p>
        </p:txBody>
      </p:sp>
      <p:sp>
        <p:nvSpPr>
          <p:cNvPr id="480" name="Speech Bubble: Rectangle 479">
            <a:extLst>
              <a:ext uri="{FF2B5EF4-FFF2-40B4-BE49-F238E27FC236}">
                <a16:creationId xmlns:a16="http://schemas.microsoft.com/office/drawing/2014/main" id="{C8B830BA-83A4-4FC4-B4F6-D22799AB73BA}"/>
              </a:ext>
            </a:extLst>
          </p:cNvPr>
          <p:cNvSpPr/>
          <p:nvPr/>
        </p:nvSpPr>
        <p:spPr>
          <a:xfrm>
            <a:off x="9543620" y="4331774"/>
            <a:ext cx="2432479" cy="1364176"/>
          </a:xfrm>
          <a:prstGeom prst="wedgeRectCallout">
            <a:avLst>
              <a:gd name="adj1" fmla="val -96459"/>
              <a:gd name="adj2" fmla="val 620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Structured Talent Models can be rationalized independently, or in terms of their market value. They can be linked to other Talent Models through Crowd Sourcing</a:t>
            </a:r>
          </a:p>
        </p:txBody>
      </p:sp>
      <p:sp>
        <p:nvSpPr>
          <p:cNvPr id="481" name="Rectangle 480">
            <a:extLst>
              <a:ext uri="{FF2B5EF4-FFF2-40B4-BE49-F238E27FC236}">
                <a16:creationId xmlns:a16="http://schemas.microsoft.com/office/drawing/2014/main" id="{3E894378-4F88-430D-838A-DA5EF67EB489}"/>
              </a:ext>
            </a:extLst>
          </p:cNvPr>
          <p:cNvSpPr/>
          <p:nvPr/>
        </p:nvSpPr>
        <p:spPr>
          <a:xfrm>
            <a:off x="7119938" y="2547431"/>
            <a:ext cx="252040" cy="16047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2" name="Rectangle 481">
            <a:extLst>
              <a:ext uri="{FF2B5EF4-FFF2-40B4-BE49-F238E27FC236}">
                <a16:creationId xmlns:a16="http://schemas.microsoft.com/office/drawing/2014/main" id="{E5B067C5-1C56-4168-A17E-847BF0601688}"/>
              </a:ext>
            </a:extLst>
          </p:cNvPr>
          <p:cNvSpPr/>
          <p:nvPr/>
        </p:nvSpPr>
        <p:spPr>
          <a:xfrm>
            <a:off x="7435849" y="2701787"/>
            <a:ext cx="606425" cy="160476"/>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3" name="Rectangle 482">
            <a:extLst>
              <a:ext uri="{FF2B5EF4-FFF2-40B4-BE49-F238E27FC236}">
                <a16:creationId xmlns:a16="http://schemas.microsoft.com/office/drawing/2014/main" id="{F17BF681-835B-4EF7-B2F4-5CD411A01A5F}"/>
              </a:ext>
            </a:extLst>
          </p:cNvPr>
          <p:cNvSpPr/>
          <p:nvPr/>
        </p:nvSpPr>
        <p:spPr>
          <a:xfrm>
            <a:off x="8128000" y="2855404"/>
            <a:ext cx="252040" cy="160476"/>
          </a:xfrm>
          <a:prstGeom prst="rect">
            <a:avLst/>
          </a:prstGeom>
          <a:no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4" name="Rectangle 483">
            <a:extLst>
              <a:ext uri="{FF2B5EF4-FFF2-40B4-BE49-F238E27FC236}">
                <a16:creationId xmlns:a16="http://schemas.microsoft.com/office/drawing/2014/main" id="{AEE73E91-832D-4AB1-81D4-F9284EF0FB52}"/>
              </a:ext>
            </a:extLst>
          </p:cNvPr>
          <p:cNvSpPr/>
          <p:nvPr/>
        </p:nvSpPr>
        <p:spPr>
          <a:xfrm>
            <a:off x="8128000" y="3016808"/>
            <a:ext cx="252040" cy="160476"/>
          </a:xfrm>
          <a:prstGeom prst="rect">
            <a:avLst/>
          </a:prstGeom>
          <a:no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6" name="Rectangle 485">
            <a:extLst>
              <a:ext uri="{FF2B5EF4-FFF2-40B4-BE49-F238E27FC236}">
                <a16:creationId xmlns:a16="http://schemas.microsoft.com/office/drawing/2014/main" id="{6930FF4F-FDA1-4432-8A2A-A135EE7C5FF7}"/>
              </a:ext>
            </a:extLst>
          </p:cNvPr>
          <p:cNvSpPr/>
          <p:nvPr/>
        </p:nvSpPr>
        <p:spPr>
          <a:xfrm>
            <a:off x="7435849" y="3156061"/>
            <a:ext cx="606425" cy="160476"/>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7" name="Rectangle 486">
            <a:extLst>
              <a:ext uri="{FF2B5EF4-FFF2-40B4-BE49-F238E27FC236}">
                <a16:creationId xmlns:a16="http://schemas.microsoft.com/office/drawing/2014/main" id="{4A93CD21-31A0-423E-8268-B1C2C32FFBB5}"/>
              </a:ext>
            </a:extLst>
          </p:cNvPr>
          <p:cNvSpPr/>
          <p:nvPr/>
        </p:nvSpPr>
        <p:spPr>
          <a:xfrm>
            <a:off x="7109010" y="3435835"/>
            <a:ext cx="252040" cy="16047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8" name="Rectangle 487">
            <a:extLst>
              <a:ext uri="{FF2B5EF4-FFF2-40B4-BE49-F238E27FC236}">
                <a16:creationId xmlns:a16="http://schemas.microsoft.com/office/drawing/2014/main" id="{183F2988-F2B8-4565-89DF-956E89EE9F26}"/>
              </a:ext>
            </a:extLst>
          </p:cNvPr>
          <p:cNvSpPr/>
          <p:nvPr/>
        </p:nvSpPr>
        <p:spPr>
          <a:xfrm>
            <a:off x="7424921" y="3590191"/>
            <a:ext cx="606425" cy="160476"/>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9" name="Rectangle 488">
            <a:extLst>
              <a:ext uri="{FF2B5EF4-FFF2-40B4-BE49-F238E27FC236}">
                <a16:creationId xmlns:a16="http://schemas.microsoft.com/office/drawing/2014/main" id="{BD502596-BDF4-4261-9758-3BE5E7062E93}"/>
              </a:ext>
            </a:extLst>
          </p:cNvPr>
          <p:cNvSpPr/>
          <p:nvPr/>
        </p:nvSpPr>
        <p:spPr>
          <a:xfrm>
            <a:off x="8117072" y="3743808"/>
            <a:ext cx="252040" cy="160476"/>
          </a:xfrm>
          <a:prstGeom prst="rect">
            <a:avLst/>
          </a:prstGeom>
          <a:no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0" name="Rectangle 489">
            <a:extLst>
              <a:ext uri="{FF2B5EF4-FFF2-40B4-BE49-F238E27FC236}">
                <a16:creationId xmlns:a16="http://schemas.microsoft.com/office/drawing/2014/main" id="{9E05DC9B-F8F9-4934-8961-B5D52D070107}"/>
              </a:ext>
            </a:extLst>
          </p:cNvPr>
          <p:cNvSpPr/>
          <p:nvPr/>
        </p:nvSpPr>
        <p:spPr>
          <a:xfrm>
            <a:off x="8117072" y="3905212"/>
            <a:ext cx="252040" cy="160476"/>
          </a:xfrm>
          <a:prstGeom prst="rect">
            <a:avLst/>
          </a:prstGeom>
          <a:no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1" name="Rectangle 490">
            <a:extLst>
              <a:ext uri="{FF2B5EF4-FFF2-40B4-BE49-F238E27FC236}">
                <a16:creationId xmlns:a16="http://schemas.microsoft.com/office/drawing/2014/main" id="{7F862F30-B5D8-405F-B914-D487F619ACE8}"/>
              </a:ext>
            </a:extLst>
          </p:cNvPr>
          <p:cNvSpPr/>
          <p:nvPr/>
        </p:nvSpPr>
        <p:spPr>
          <a:xfrm>
            <a:off x="7424921" y="4044465"/>
            <a:ext cx="606425" cy="160476"/>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4" name="Rectangle 493">
            <a:extLst>
              <a:ext uri="{FF2B5EF4-FFF2-40B4-BE49-F238E27FC236}">
                <a16:creationId xmlns:a16="http://schemas.microsoft.com/office/drawing/2014/main" id="{99F20345-731F-4186-854B-C48BB0283B56}"/>
              </a:ext>
            </a:extLst>
          </p:cNvPr>
          <p:cNvSpPr/>
          <p:nvPr/>
        </p:nvSpPr>
        <p:spPr>
          <a:xfrm>
            <a:off x="7119938" y="4302311"/>
            <a:ext cx="252040" cy="16047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5" name="Rectangle 494">
            <a:extLst>
              <a:ext uri="{FF2B5EF4-FFF2-40B4-BE49-F238E27FC236}">
                <a16:creationId xmlns:a16="http://schemas.microsoft.com/office/drawing/2014/main" id="{D1995E8E-D4C0-4BD0-8663-98AF54877EF1}"/>
              </a:ext>
            </a:extLst>
          </p:cNvPr>
          <p:cNvSpPr/>
          <p:nvPr/>
        </p:nvSpPr>
        <p:spPr>
          <a:xfrm>
            <a:off x="7435849" y="4456667"/>
            <a:ext cx="606425" cy="160476"/>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6" name="Rectangle 495">
            <a:extLst>
              <a:ext uri="{FF2B5EF4-FFF2-40B4-BE49-F238E27FC236}">
                <a16:creationId xmlns:a16="http://schemas.microsoft.com/office/drawing/2014/main" id="{C33279C4-B009-4AB2-9BC7-AFDBCF74AC3D}"/>
              </a:ext>
            </a:extLst>
          </p:cNvPr>
          <p:cNvSpPr/>
          <p:nvPr/>
        </p:nvSpPr>
        <p:spPr>
          <a:xfrm>
            <a:off x="8128000" y="4610284"/>
            <a:ext cx="252040" cy="160476"/>
          </a:xfrm>
          <a:prstGeom prst="rect">
            <a:avLst/>
          </a:prstGeom>
          <a:no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7" name="Rectangle 496">
            <a:extLst>
              <a:ext uri="{FF2B5EF4-FFF2-40B4-BE49-F238E27FC236}">
                <a16:creationId xmlns:a16="http://schemas.microsoft.com/office/drawing/2014/main" id="{AEAADDB6-C72D-4CC6-AC30-6E1BF0E849AA}"/>
              </a:ext>
            </a:extLst>
          </p:cNvPr>
          <p:cNvSpPr/>
          <p:nvPr/>
        </p:nvSpPr>
        <p:spPr>
          <a:xfrm>
            <a:off x="8128000" y="4771688"/>
            <a:ext cx="252040" cy="160476"/>
          </a:xfrm>
          <a:prstGeom prst="rect">
            <a:avLst/>
          </a:prstGeom>
          <a:no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8" name="Rectangle 497">
            <a:extLst>
              <a:ext uri="{FF2B5EF4-FFF2-40B4-BE49-F238E27FC236}">
                <a16:creationId xmlns:a16="http://schemas.microsoft.com/office/drawing/2014/main" id="{06F62E14-A975-4AEF-B101-BBD8B3FD8E21}"/>
              </a:ext>
            </a:extLst>
          </p:cNvPr>
          <p:cNvSpPr/>
          <p:nvPr/>
        </p:nvSpPr>
        <p:spPr>
          <a:xfrm>
            <a:off x="7435849" y="4910941"/>
            <a:ext cx="606425" cy="160476"/>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0" name="Rectangle 499">
            <a:extLst>
              <a:ext uri="{FF2B5EF4-FFF2-40B4-BE49-F238E27FC236}">
                <a16:creationId xmlns:a16="http://schemas.microsoft.com/office/drawing/2014/main" id="{66C3B45A-FB51-4E08-A45B-94867A6E592C}"/>
              </a:ext>
            </a:extLst>
          </p:cNvPr>
          <p:cNvSpPr/>
          <p:nvPr/>
        </p:nvSpPr>
        <p:spPr>
          <a:xfrm>
            <a:off x="7119938" y="5186579"/>
            <a:ext cx="252040" cy="16047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1" name="Rectangle 500">
            <a:extLst>
              <a:ext uri="{FF2B5EF4-FFF2-40B4-BE49-F238E27FC236}">
                <a16:creationId xmlns:a16="http://schemas.microsoft.com/office/drawing/2014/main" id="{40FAD997-89E1-42FF-9A6E-9399303B368B}"/>
              </a:ext>
            </a:extLst>
          </p:cNvPr>
          <p:cNvSpPr/>
          <p:nvPr/>
        </p:nvSpPr>
        <p:spPr>
          <a:xfrm>
            <a:off x="7435849" y="5340935"/>
            <a:ext cx="606425" cy="160476"/>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2" name="Rectangle 501">
            <a:extLst>
              <a:ext uri="{FF2B5EF4-FFF2-40B4-BE49-F238E27FC236}">
                <a16:creationId xmlns:a16="http://schemas.microsoft.com/office/drawing/2014/main" id="{6967BE94-F85C-438D-B8AC-CDE9DC169918}"/>
              </a:ext>
            </a:extLst>
          </p:cNvPr>
          <p:cNvSpPr/>
          <p:nvPr/>
        </p:nvSpPr>
        <p:spPr>
          <a:xfrm>
            <a:off x="8128000" y="5494552"/>
            <a:ext cx="252040" cy="160476"/>
          </a:xfrm>
          <a:prstGeom prst="rect">
            <a:avLst/>
          </a:prstGeom>
          <a:no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3" name="Rectangle 502">
            <a:extLst>
              <a:ext uri="{FF2B5EF4-FFF2-40B4-BE49-F238E27FC236}">
                <a16:creationId xmlns:a16="http://schemas.microsoft.com/office/drawing/2014/main" id="{39CB9147-34C6-4FB7-B286-06CDBD3A8896}"/>
              </a:ext>
            </a:extLst>
          </p:cNvPr>
          <p:cNvSpPr/>
          <p:nvPr/>
        </p:nvSpPr>
        <p:spPr>
          <a:xfrm>
            <a:off x="8128000" y="5655956"/>
            <a:ext cx="252040" cy="160476"/>
          </a:xfrm>
          <a:prstGeom prst="rect">
            <a:avLst/>
          </a:prstGeom>
          <a:no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4" name="Rectangle 503">
            <a:extLst>
              <a:ext uri="{FF2B5EF4-FFF2-40B4-BE49-F238E27FC236}">
                <a16:creationId xmlns:a16="http://schemas.microsoft.com/office/drawing/2014/main" id="{53074963-C817-46E4-84F0-3824E433015B}"/>
              </a:ext>
            </a:extLst>
          </p:cNvPr>
          <p:cNvSpPr/>
          <p:nvPr/>
        </p:nvSpPr>
        <p:spPr>
          <a:xfrm>
            <a:off x="7435849" y="5795209"/>
            <a:ext cx="606425" cy="160476"/>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6" name="Rectangle 505">
            <a:extLst>
              <a:ext uri="{FF2B5EF4-FFF2-40B4-BE49-F238E27FC236}">
                <a16:creationId xmlns:a16="http://schemas.microsoft.com/office/drawing/2014/main" id="{982EE5C1-4FEF-4D2D-8AA5-D79FA72B2C5A}"/>
              </a:ext>
            </a:extLst>
          </p:cNvPr>
          <p:cNvSpPr/>
          <p:nvPr/>
        </p:nvSpPr>
        <p:spPr>
          <a:xfrm>
            <a:off x="7119938" y="6064152"/>
            <a:ext cx="252040" cy="16047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7" name="Rectangle 506">
            <a:extLst>
              <a:ext uri="{FF2B5EF4-FFF2-40B4-BE49-F238E27FC236}">
                <a16:creationId xmlns:a16="http://schemas.microsoft.com/office/drawing/2014/main" id="{A4CBB1DE-AFB5-4B49-A6BA-0BEDE5E66429}"/>
              </a:ext>
            </a:extLst>
          </p:cNvPr>
          <p:cNvSpPr/>
          <p:nvPr/>
        </p:nvSpPr>
        <p:spPr>
          <a:xfrm>
            <a:off x="7435849" y="6218508"/>
            <a:ext cx="606425" cy="160476"/>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8" name="Rectangle 507">
            <a:extLst>
              <a:ext uri="{FF2B5EF4-FFF2-40B4-BE49-F238E27FC236}">
                <a16:creationId xmlns:a16="http://schemas.microsoft.com/office/drawing/2014/main" id="{715A77C7-A89E-44DC-8939-0B197BE4381E}"/>
              </a:ext>
            </a:extLst>
          </p:cNvPr>
          <p:cNvSpPr/>
          <p:nvPr/>
        </p:nvSpPr>
        <p:spPr>
          <a:xfrm>
            <a:off x="8128000" y="6372125"/>
            <a:ext cx="252040" cy="160476"/>
          </a:xfrm>
          <a:prstGeom prst="rect">
            <a:avLst/>
          </a:prstGeom>
          <a:no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9" name="Rectangle 508">
            <a:extLst>
              <a:ext uri="{FF2B5EF4-FFF2-40B4-BE49-F238E27FC236}">
                <a16:creationId xmlns:a16="http://schemas.microsoft.com/office/drawing/2014/main" id="{21E349E5-D083-47E4-A694-A12C84CEE65C}"/>
              </a:ext>
            </a:extLst>
          </p:cNvPr>
          <p:cNvSpPr/>
          <p:nvPr/>
        </p:nvSpPr>
        <p:spPr>
          <a:xfrm>
            <a:off x="8128000" y="6533529"/>
            <a:ext cx="252040" cy="160476"/>
          </a:xfrm>
          <a:prstGeom prst="rect">
            <a:avLst/>
          </a:prstGeom>
          <a:no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0" name="Rectangle 509">
            <a:extLst>
              <a:ext uri="{FF2B5EF4-FFF2-40B4-BE49-F238E27FC236}">
                <a16:creationId xmlns:a16="http://schemas.microsoft.com/office/drawing/2014/main" id="{CEEBF205-D6A1-4047-80C9-3390CD63E552}"/>
              </a:ext>
            </a:extLst>
          </p:cNvPr>
          <p:cNvSpPr/>
          <p:nvPr/>
        </p:nvSpPr>
        <p:spPr>
          <a:xfrm>
            <a:off x="7435849" y="6672782"/>
            <a:ext cx="606425" cy="160476"/>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12" name="Picture 511">
            <a:extLst>
              <a:ext uri="{FF2B5EF4-FFF2-40B4-BE49-F238E27FC236}">
                <a16:creationId xmlns:a16="http://schemas.microsoft.com/office/drawing/2014/main" id="{460AAA76-743E-4F95-A011-F986E477E9E9}"/>
              </a:ext>
            </a:extLst>
          </p:cNvPr>
          <p:cNvPicPr>
            <a:picLocks noChangeAspect="1"/>
          </p:cNvPicPr>
          <p:nvPr/>
        </p:nvPicPr>
        <p:blipFill>
          <a:blip r:embed="rId4"/>
          <a:stretch>
            <a:fillRect/>
          </a:stretch>
        </p:blipFill>
        <p:spPr>
          <a:xfrm>
            <a:off x="9941591" y="2967441"/>
            <a:ext cx="1446448" cy="675694"/>
          </a:xfrm>
          <a:prstGeom prst="rect">
            <a:avLst/>
          </a:prstGeom>
        </p:spPr>
      </p:pic>
      <p:sp>
        <p:nvSpPr>
          <p:cNvPr id="513" name="Speech Bubble: Oval 512">
            <a:extLst>
              <a:ext uri="{FF2B5EF4-FFF2-40B4-BE49-F238E27FC236}">
                <a16:creationId xmlns:a16="http://schemas.microsoft.com/office/drawing/2014/main" id="{09C42114-8C68-4828-9BAA-4339DF3F18FF}"/>
              </a:ext>
            </a:extLst>
          </p:cNvPr>
          <p:cNvSpPr/>
          <p:nvPr/>
        </p:nvSpPr>
        <p:spPr>
          <a:xfrm>
            <a:off x="10300590" y="6070248"/>
            <a:ext cx="1800650" cy="703038"/>
          </a:xfrm>
          <a:prstGeom prst="wedgeEllipseCallout">
            <a:avLst>
              <a:gd name="adj1" fmla="val -14400"/>
              <a:gd name="adj2" fmla="val -11899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Talent Models are defined by institutions that develop them and certify their effectiveness on some basis.</a:t>
            </a:r>
          </a:p>
        </p:txBody>
      </p:sp>
    </p:spTree>
    <p:extLst>
      <p:ext uri="{BB962C8B-B14F-4D97-AF65-F5344CB8AC3E}">
        <p14:creationId xmlns:p14="http://schemas.microsoft.com/office/powerpoint/2010/main" val="1770434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anim calcmode="lin" valueType="num">
                                      <p:cBhvr>
                                        <p:cTn id="8" dur="1000" fill="hold"/>
                                        <p:tgtEl>
                                          <p:spTgt spid="479"/>
                                        </p:tgtEl>
                                        <p:attrNameLst>
                                          <p:attrName>ppt_x</p:attrName>
                                        </p:attrNameLst>
                                      </p:cBhvr>
                                      <p:tavLst>
                                        <p:tav tm="0">
                                          <p:val>
                                            <p:strVal val="#ppt_x"/>
                                          </p:val>
                                        </p:tav>
                                        <p:tav tm="100000">
                                          <p:val>
                                            <p:strVal val="#ppt_x"/>
                                          </p:val>
                                        </p:tav>
                                      </p:tavLst>
                                    </p:anim>
                                    <p:anim calcmode="lin" valueType="num">
                                      <p:cBhvr>
                                        <p:cTn id="9" dur="1000" fill="hold"/>
                                        <p:tgtEl>
                                          <p:spTgt spid="4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80"/>
                                        </p:tgtEl>
                                        <p:attrNameLst>
                                          <p:attrName>style.visibility</p:attrName>
                                        </p:attrNameLst>
                                      </p:cBhvr>
                                      <p:to>
                                        <p:strVal val="visible"/>
                                      </p:to>
                                    </p:set>
                                    <p:animEffect transition="in" filter="fade">
                                      <p:cBhvr>
                                        <p:cTn id="14" dur="1000"/>
                                        <p:tgtEl>
                                          <p:spTgt spid="480"/>
                                        </p:tgtEl>
                                      </p:cBhvr>
                                    </p:animEffect>
                                    <p:anim calcmode="lin" valueType="num">
                                      <p:cBhvr>
                                        <p:cTn id="15" dur="1000" fill="hold"/>
                                        <p:tgtEl>
                                          <p:spTgt spid="480"/>
                                        </p:tgtEl>
                                        <p:attrNameLst>
                                          <p:attrName>ppt_x</p:attrName>
                                        </p:attrNameLst>
                                      </p:cBhvr>
                                      <p:tavLst>
                                        <p:tav tm="0">
                                          <p:val>
                                            <p:strVal val="#ppt_x"/>
                                          </p:val>
                                        </p:tav>
                                        <p:tav tm="100000">
                                          <p:val>
                                            <p:strVal val="#ppt_x"/>
                                          </p:val>
                                        </p:tav>
                                      </p:tavLst>
                                    </p:anim>
                                    <p:anim calcmode="lin" valueType="num">
                                      <p:cBhvr>
                                        <p:cTn id="16" dur="1000" fill="hold"/>
                                        <p:tgtEl>
                                          <p:spTgt spid="4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animBg="1"/>
      <p:bldP spid="4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arn how Neo4j can be used as a critical part of human capital management (HCM) and human resources">
            <a:extLst>
              <a:ext uri="{FF2B5EF4-FFF2-40B4-BE49-F238E27FC236}">
                <a16:creationId xmlns:a16="http://schemas.microsoft.com/office/drawing/2014/main" id="{B1F857DD-2A61-4C73-AA14-846F52B06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525" y="2256746"/>
            <a:ext cx="5596846" cy="36750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03F0E4-4FD7-6349-9239-9DB43EEBDD7D}"/>
              </a:ext>
            </a:extLst>
          </p:cNvPr>
          <p:cNvSpPr>
            <a:spLocks noGrp="1"/>
          </p:cNvSpPr>
          <p:nvPr>
            <p:ph type="title"/>
          </p:nvPr>
        </p:nvSpPr>
        <p:spPr/>
        <p:txBody>
          <a:bodyPr/>
          <a:lstStyle/>
          <a:p>
            <a:r>
              <a:rPr lang="en-US" dirty="0"/>
              <a:t>Exploring the Product Opportunities in the Talent Graph</a:t>
            </a:r>
          </a:p>
        </p:txBody>
      </p:sp>
      <p:sp>
        <p:nvSpPr>
          <p:cNvPr id="3" name="Content Placeholder 2">
            <a:extLst>
              <a:ext uri="{FF2B5EF4-FFF2-40B4-BE49-F238E27FC236}">
                <a16:creationId xmlns:a16="http://schemas.microsoft.com/office/drawing/2014/main" id="{325A5B6B-749B-9F45-93DA-F6404863F921}"/>
              </a:ext>
            </a:extLst>
          </p:cNvPr>
          <p:cNvSpPr>
            <a:spLocks noGrp="1"/>
          </p:cNvSpPr>
          <p:nvPr>
            <p:ph idx="1"/>
          </p:nvPr>
        </p:nvSpPr>
        <p:spPr>
          <a:xfrm>
            <a:off x="545630" y="2416833"/>
            <a:ext cx="3524250" cy="3917185"/>
          </a:xfrm>
        </p:spPr>
        <p:txBody>
          <a:bodyPr>
            <a:normAutofit/>
          </a:bodyPr>
          <a:lstStyle/>
          <a:p>
            <a:r>
              <a:rPr lang="en-US" sz="2000" dirty="0"/>
              <a:t>Talent Graphs enable </a:t>
            </a:r>
            <a:r>
              <a:rPr lang="en-US" sz="2000" b="1" dirty="0"/>
              <a:t>360 Endorsements</a:t>
            </a:r>
            <a:r>
              <a:rPr lang="en-US" sz="2000" dirty="0"/>
              <a:t> from Mentors, Colleagues, Bosses, etc., that are effectively Structured </a:t>
            </a:r>
          </a:p>
          <a:p>
            <a:r>
              <a:rPr lang="en-US" sz="2000" dirty="0"/>
              <a:t>Talent Graphs enable </a:t>
            </a:r>
            <a:r>
              <a:rPr lang="en-US" sz="2000" b="1" dirty="0"/>
              <a:t>Big Data Matching</a:t>
            </a:r>
            <a:r>
              <a:rPr lang="en-US" sz="2000" dirty="0"/>
              <a:t>: Establishment of standards in matching against qualitative talent benchmarks </a:t>
            </a:r>
          </a:p>
          <a:p>
            <a:r>
              <a:rPr lang="en-US" sz="2000" dirty="0"/>
              <a:t>Talent Graphs enable </a:t>
            </a:r>
            <a:r>
              <a:rPr lang="en-US" sz="2000" b="1" dirty="0"/>
              <a:t>Vision</a:t>
            </a:r>
            <a:r>
              <a:rPr lang="en-US" sz="2000" dirty="0"/>
              <a:t>: </a:t>
            </a:r>
            <a:r>
              <a:rPr lang="en-US" sz="2000" dirty="0" err="1"/>
              <a:t>Roadmapping</a:t>
            </a:r>
            <a:r>
              <a:rPr lang="en-US" sz="2000" dirty="0"/>
              <a:t> &lt;-&gt; ROI calculations</a:t>
            </a:r>
          </a:p>
        </p:txBody>
      </p:sp>
      <p:sp>
        <p:nvSpPr>
          <p:cNvPr id="7" name="Speech Bubble: Oval 6">
            <a:extLst>
              <a:ext uri="{FF2B5EF4-FFF2-40B4-BE49-F238E27FC236}">
                <a16:creationId xmlns:a16="http://schemas.microsoft.com/office/drawing/2014/main" id="{F9F538FE-9255-40CE-A638-9FD35E1B32B9}"/>
              </a:ext>
            </a:extLst>
          </p:cNvPr>
          <p:cNvSpPr/>
          <p:nvPr/>
        </p:nvSpPr>
        <p:spPr>
          <a:xfrm>
            <a:off x="7339693" y="1469780"/>
            <a:ext cx="1304510" cy="940158"/>
          </a:xfrm>
          <a:prstGeom prst="wedgeEllipseCallout">
            <a:avLst>
              <a:gd name="adj1" fmla="val -14942"/>
              <a:gd name="adj2" fmla="val 141193"/>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sz="1200" dirty="0"/>
              <a:t>Story</a:t>
            </a:r>
          </a:p>
        </p:txBody>
      </p:sp>
      <p:pic>
        <p:nvPicPr>
          <p:cNvPr id="8" name="Picture 6" descr="bw-evangelism-bubble.png (300×300)">
            <a:extLst>
              <a:ext uri="{FF2B5EF4-FFF2-40B4-BE49-F238E27FC236}">
                <a16:creationId xmlns:a16="http://schemas.microsoft.com/office/drawing/2014/main" id="{F1664A78-875C-4D12-9ADC-549073538894}"/>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7595916" y="1717903"/>
            <a:ext cx="396032" cy="396028"/>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Oval 8">
            <a:extLst>
              <a:ext uri="{FF2B5EF4-FFF2-40B4-BE49-F238E27FC236}">
                <a16:creationId xmlns:a16="http://schemas.microsoft.com/office/drawing/2014/main" id="{B7B2E909-FE89-40A1-A350-C551E72A6040}"/>
              </a:ext>
            </a:extLst>
          </p:cNvPr>
          <p:cNvSpPr/>
          <p:nvPr/>
        </p:nvSpPr>
        <p:spPr>
          <a:xfrm>
            <a:off x="9195613" y="1469780"/>
            <a:ext cx="1268279" cy="940158"/>
          </a:xfrm>
          <a:prstGeom prst="wedgeEllipseCallout">
            <a:avLst>
              <a:gd name="adj1" fmla="val -14147"/>
              <a:gd name="adj2" fmla="val 80959"/>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sz="1200" dirty="0"/>
              <a:t>360</a:t>
            </a:r>
          </a:p>
        </p:txBody>
      </p:sp>
      <p:pic>
        <p:nvPicPr>
          <p:cNvPr id="10" name="Picture 16" descr="engineering-icon-01-350x350.png (350×350)">
            <a:extLst>
              <a:ext uri="{FF2B5EF4-FFF2-40B4-BE49-F238E27FC236}">
                <a16:creationId xmlns:a16="http://schemas.microsoft.com/office/drawing/2014/main" id="{57BA2F0E-0E03-41A6-BCC7-077055E2E147}"/>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9233060" y="1660054"/>
            <a:ext cx="596692" cy="596692"/>
          </a:xfrm>
          <a:prstGeom prst="rect">
            <a:avLst/>
          </a:prstGeom>
          <a:noFill/>
          <a:extLst>
            <a:ext uri="{909E8E84-426E-40DD-AFC4-6F175D3DCCD1}">
              <a14:hiddenFill xmlns:a14="http://schemas.microsoft.com/office/drawing/2010/main">
                <a:solidFill>
                  <a:srgbClr val="FFFFFF"/>
                </a:solidFill>
              </a14:hiddenFill>
            </a:ext>
          </a:extLst>
        </p:spPr>
      </p:pic>
      <p:sp>
        <p:nvSpPr>
          <p:cNvPr id="12" name="Speech Bubble: Oval 11">
            <a:extLst>
              <a:ext uri="{FF2B5EF4-FFF2-40B4-BE49-F238E27FC236}">
                <a16:creationId xmlns:a16="http://schemas.microsoft.com/office/drawing/2014/main" id="{BFDF3DE5-D6B6-4C35-AFBF-480DE65EC7D4}"/>
              </a:ext>
            </a:extLst>
          </p:cNvPr>
          <p:cNvSpPr/>
          <p:nvPr/>
        </p:nvSpPr>
        <p:spPr>
          <a:xfrm>
            <a:off x="7688036" y="4490566"/>
            <a:ext cx="1304510" cy="940158"/>
          </a:xfrm>
          <a:prstGeom prst="wedgeEllipseCallout">
            <a:avLst>
              <a:gd name="adj1" fmla="val 34709"/>
              <a:gd name="adj2" fmla="val 57248"/>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sz="1200" dirty="0"/>
              <a:t>Match</a:t>
            </a:r>
          </a:p>
        </p:txBody>
      </p:sp>
      <p:pic>
        <p:nvPicPr>
          <p:cNvPr id="11" name="Picture 12" descr="21036-200.png (200×200)">
            <a:extLst>
              <a:ext uri="{FF2B5EF4-FFF2-40B4-BE49-F238E27FC236}">
                <a16:creationId xmlns:a16="http://schemas.microsoft.com/office/drawing/2014/main" id="{99E318E4-E976-4256-9178-6C64B5FD3AC4}"/>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7840323" y="4734246"/>
            <a:ext cx="452802" cy="452798"/>
          </a:xfrm>
          <a:prstGeom prst="rect">
            <a:avLst/>
          </a:prstGeom>
          <a:noFill/>
          <a:extLst>
            <a:ext uri="{909E8E84-426E-40DD-AFC4-6F175D3DCCD1}">
              <a14:hiddenFill xmlns:a14="http://schemas.microsoft.com/office/drawing/2010/main">
                <a:solidFill>
                  <a:srgbClr val="FFFFFF"/>
                </a:solidFill>
              </a14:hiddenFill>
            </a:ext>
          </a:extLst>
        </p:spPr>
      </p:pic>
      <p:sp>
        <p:nvSpPr>
          <p:cNvPr id="13" name="Speech Bubble: Oval 12">
            <a:extLst>
              <a:ext uri="{FF2B5EF4-FFF2-40B4-BE49-F238E27FC236}">
                <a16:creationId xmlns:a16="http://schemas.microsoft.com/office/drawing/2014/main" id="{D59E199C-224F-400A-B807-83583808F584}"/>
              </a:ext>
            </a:extLst>
          </p:cNvPr>
          <p:cNvSpPr/>
          <p:nvPr/>
        </p:nvSpPr>
        <p:spPr>
          <a:xfrm>
            <a:off x="6076950" y="5649894"/>
            <a:ext cx="1304510" cy="940158"/>
          </a:xfrm>
          <a:prstGeom prst="wedgeEllipseCallout">
            <a:avLst>
              <a:gd name="adj1" fmla="val -19114"/>
              <a:gd name="adj2" fmla="val -123378"/>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sz="1200" dirty="0"/>
              <a:t>Vision</a:t>
            </a:r>
          </a:p>
        </p:txBody>
      </p:sp>
      <p:pic>
        <p:nvPicPr>
          <p:cNvPr id="14" name="Picture 14" descr="vision7.png (512×512)">
            <a:extLst>
              <a:ext uri="{FF2B5EF4-FFF2-40B4-BE49-F238E27FC236}">
                <a16:creationId xmlns:a16="http://schemas.microsoft.com/office/drawing/2014/main" id="{B9290F81-E82E-413F-9A33-394F0546B083}"/>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166592" y="5770189"/>
            <a:ext cx="699572" cy="69956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DD0C369E-A3B5-4E9C-951C-2B7159E46ADC}"/>
              </a:ext>
            </a:extLst>
          </p:cNvPr>
          <p:cNvPicPr>
            <a:picLocks noChangeAspect="1"/>
          </p:cNvPicPr>
          <p:nvPr/>
        </p:nvPicPr>
        <p:blipFill>
          <a:blip r:embed="rId8"/>
          <a:stretch>
            <a:fillRect/>
          </a:stretch>
        </p:blipFill>
        <p:spPr>
          <a:xfrm>
            <a:off x="4881782" y="3814872"/>
            <a:ext cx="1446448" cy="675694"/>
          </a:xfrm>
          <a:prstGeom prst="rect">
            <a:avLst/>
          </a:prstGeom>
        </p:spPr>
      </p:pic>
    </p:spTree>
    <p:extLst>
      <p:ext uri="{BB962C8B-B14F-4D97-AF65-F5344CB8AC3E}">
        <p14:creationId xmlns:p14="http://schemas.microsoft.com/office/powerpoint/2010/main" val="1597116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50"/>
                                        <p:tgtEl>
                                          <p:spTgt spid="9"/>
                                        </p:tgtEl>
                                      </p:cBhvr>
                                    </p:animEffect>
                                    <p:anim calcmode="lin" valueType="num">
                                      <p:cBhvr>
                                        <p:cTn id="25" dur="250" fill="hold"/>
                                        <p:tgtEl>
                                          <p:spTgt spid="9"/>
                                        </p:tgtEl>
                                        <p:attrNameLst>
                                          <p:attrName>ppt_x</p:attrName>
                                        </p:attrNameLst>
                                      </p:cBhvr>
                                      <p:tavLst>
                                        <p:tav tm="0">
                                          <p:val>
                                            <p:strVal val="#ppt_x"/>
                                          </p:val>
                                        </p:tav>
                                        <p:tav tm="100000">
                                          <p:val>
                                            <p:strVal val="#ppt_x"/>
                                          </p:val>
                                        </p:tav>
                                      </p:tavLst>
                                    </p:anim>
                                    <p:anim calcmode="lin" valueType="num">
                                      <p:cBhvr>
                                        <p:cTn id="26"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250"/>
                                        <p:tgtEl>
                                          <p:spTgt spid="11"/>
                                        </p:tgtEl>
                                      </p:cBhvr>
                                    </p:animEffect>
                                    <p:anim calcmode="lin" valueType="num">
                                      <p:cBhvr>
                                        <p:cTn id="37" dur="250" fill="hold"/>
                                        <p:tgtEl>
                                          <p:spTgt spid="11"/>
                                        </p:tgtEl>
                                        <p:attrNameLst>
                                          <p:attrName>ppt_x</p:attrName>
                                        </p:attrNameLst>
                                      </p:cBhvr>
                                      <p:tavLst>
                                        <p:tav tm="0">
                                          <p:val>
                                            <p:strVal val="#ppt_x"/>
                                          </p:val>
                                        </p:tav>
                                        <p:tav tm="100000">
                                          <p:val>
                                            <p:strVal val="#ppt_x"/>
                                          </p:val>
                                        </p:tav>
                                      </p:tavLst>
                                    </p:anim>
                                    <p:anim calcmode="lin" valueType="num">
                                      <p:cBhvr>
                                        <p:cTn id="38"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250"/>
                                        <p:tgtEl>
                                          <p:spTgt spid="13"/>
                                        </p:tgtEl>
                                      </p:cBhvr>
                                    </p:animEffect>
                                    <p:anim calcmode="lin" valueType="num">
                                      <p:cBhvr>
                                        <p:cTn id="49" dur="250" fill="hold"/>
                                        <p:tgtEl>
                                          <p:spTgt spid="13"/>
                                        </p:tgtEl>
                                        <p:attrNameLst>
                                          <p:attrName>ppt_x</p:attrName>
                                        </p:attrNameLst>
                                      </p:cBhvr>
                                      <p:tavLst>
                                        <p:tav tm="0">
                                          <p:val>
                                            <p:strVal val="#ppt_x"/>
                                          </p:val>
                                        </p:tav>
                                        <p:tav tm="100000">
                                          <p:val>
                                            <p:strVal val="#ppt_x"/>
                                          </p:val>
                                        </p:tav>
                                      </p:tavLst>
                                    </p:anim>
                                    <p:anim calcmode="lin" valueType="num">
                                      <p:cBhvr>
                                        <p:cTn id="50" dur="2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4256</TotalTime>
  <Words>2238</Words>
  <Application>Microsoft Office PowerPoint</Application>
  <PresentationFormat>Widescreen</PresentationFormat>
  <Paragraphs>286</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DengXian</vt:lpstr>
      <vt:lpstr>Arial</vt:lpstr>
      <vt:lpstr>Calibri</vt:lpstr>
      <vt:lpstr>Calibri Light</vt:lpstr>
      <vt:lpstr>Times New Roman</vt:lpstr>
      <vt:lpstr>Wingdings 2</vt:lpstr>
      <vt:lpstr>Office Theme</vt:lpstr>
      <vt:lpstr>PowerPoint Presentation</vt:lpstr>
      <vt:lpstr>Introducing the Customers of the Talent Graph</vt:lpstr>
      <vt:lpstr>Unforeseen consequence of Social Media: It encourages Bias despite increased availability of Data </vt:lpstr>
      <vt:lpstr>Those that use Social Media sites can expect intrinsic bias in their hiring process</vt:lpstr>
      <vt:lpstr>We propose: A Talent Graph strategy, addressing portability, predictability, flexibility and standardization </vt:lpstr>
      <vt:lpstr>The Power of the Talent Graph</vt:lpstr>
      <vt:lpstr>Structuring Skills via Talent Models in the Talent Graph</vt:lpstr>
      <vt:lpstr>Understanding a Talent Model:  A Multi-Level Skill Tree with a Structured Rubric</vt:lpstr>
      <vt:lpstr>Exploring the Product Opportunities in the Talent Graph</vt:lpstr>
      <vt:lpstr>Product Map Based on Talent Graph</vt:lpstr>
      <vt:lpstr>Our Timeline</vt:lpstr>
      <vt:lpstr>Day in the Life of the Talent Graph</vt:lpstr>
      <vt:lpstr>Talent Graph Data Enrichment Processes</vt:lpstr>
      <vt:lpstr>Vision Product Case Study: Supply Chain Management “Sandboxing The Future” –Supply Chain Performance Tools as Example</vt:lpstr>
      <vt:lpstr>The Talent Graph strategy is self-sustaining and self-fulfilling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Lizi Feng</dc:creator>
  <cp:lastModifiedBy>William Donovan</cp:lastModifiedBy>
  <cp:revision>89</cp:revision>
  <dcterms:created xsi:type="dcterms:W3CDTF">2017-07-13T05:27:06Z</dcterms:created>
  <dcterms:modified xsi:type="dcterms:W3CDTF">2017-07-30T00:13:29Z</dcterms:modified>
</cp:coreProperties>
</file>