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23"/>
  </p:notesMasterIdLst>
  <p:sldIdLst>
    <p:sldId id="256" r:id="rId3"/>
    <p:sldId id="373" r:id="rId4"/>
    <p:sldId id="449" r:id="rId5"/>
    <p:sldId id="450" r:id="rId6"/>
    <p:sldId id="451" r:id="rId7"/>
    <p:sldId id="452" r:id="rId8"/>
    <p:sldId id="453" r:id="rId9"/>
    <p:sldId id="454" r:id="rId10"/>
    <p:sldId id="46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6" r:id="rId20"/>
    <p:sldId id="467" r:id="rId21"/>
    <p:sldId id="30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000"/>
    <a:srgbClr val="FC711C"/>
    <a:srgbClr val="FF9900"/>
    <a:srgbClr val="FF2323"/>
    <a:srgbClr val="FF3737"/>
    <a:srgbClr val="FF2D2D"/>
    <a:srgbClr val="FF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0" autoAdjust="0"/>
    <p:restoredTop sz="77112" autoAdjust="0"/>
  </p:normalViewPr>
  <p:slideViewPr>
    <p:cSldViewPr snapToGrid="0">
      <p:cViewPr varScale="1">
        <p:scale>
          <a:sx n="61" d="100"/>
          <a:sy n="61" d="100"/>
        </p:scale>
        <p:origin x="773" y="43"/>
      </p:cViewPr>
      <p:guideLst>
        <p:guide orient="horz" pos="2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915EA970-11B8-4028-B349-50319F92AC36}" type="datetimeFigureOut">
              <a:rPr lang="zh-CN" altLang="en-US" smtClean="0"/>
              <a:t>2018/8/17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D9D8CC0-EF3B-455B-9246-C6F6E6CD300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18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00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D8CC0-EF3B-455B-9246-C6F6E6CD3004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yefulpresentations.co.uk/" TargetMode="External"/><Relationship Id="rId2" Type="http://schemas.openxmlformats.org/officeDocument/2006/relationships/hyperlink" Target="mailto:info@eyefulpresentations.co.uk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18541" y="107650"/>
            <a:ext cx="360000" cy="3600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95288" y="433879"/>
            <a:ext cx="165600" cy="1656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rot="5400000">
            <a:off x="10543862" y="876211"/>
            <a:ext cx="2119911" cy="360040"/>
          </a:xfrm>
          <a:prstGeom prst="homePlate">
            <a:avLst>
              <a:gd name="adj" fmla="val 35304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vert="vert270" wrap="square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baseline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aseline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403762" y="138649"/>
            <a:ext cx="400110" cy="181172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baseline="0" dirty="0">
                <a:solidFill>
                  <a:schemeClr val="bg1"/>
                </a:solidFill>
                <a:ea typeface="微软雅黑" panose="020B0503020204020204" pitchFamily="34" charset="-122"/>
              </a:rPr>
              <a:t>为什么需要时间管理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 userDrawn="1"/>
        </p:nvSpPr>
        <p:spPr>
          <a:xfrm rot="5400000">
            <a:off x="10543862" y="876211"/>
            <a:ext cx="2119911" cy="360040"/>
          </a:xfrm>
          <a:prstGeom prst="homePlate">
            <a:avLst>
              <a:gd name="adj" fmla="val 35304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vert="vert270" wrap="square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1403762" y="138649"/>
            <a:ext cx="400110" cy="181172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baseline="0" dirty="0">
                <a:solidFill>
                  <a:schemeClr val="bg1"/>
                </a:solidFill>
                <a:ea typeface="微软雅黑" panose="020B0503020204020204" pitchFamily="34" charset="-122"/>
              </a:rPr>
              <a:t>时间与时间管理概述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baseline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aseline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 userDrawn="1"/>
        </p:nvSpPr>
        <p:spPr>
          <a:xfrm rot="5400000">
            <a:off x="10543862" y="876211"/>
            <a:ext cx="2119911" cy="360040"/>
          </a:xfrm>
          <a:prstGeom prst="homePlate">
            <a:avLst>
              <a:gd name="adj" fmla="val 35304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vert="vert270" wrap="square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1403762" y="138649"/>
            <a:ext cx="400110" cy="181172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baseline="0" dirty="0">
                <a:solidFill>
                  <a:schemeClr val="bg1"/>
                </a:solidFill>
                <a:ea typeface="微软雅黑" panose="020B0503020204020204" pitchFamily="34" charset="-122"/>
              </a:rPr>
              <a:t>时间管理的基本原理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baseline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aseline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 4"/>
          <p:cNvSpPr/>
          <p:nvPr userDrawn="1"/>
        </p:nvSpPr>
        <p:spPr>
          <a:xfrm rot="5400000">
            <a:off x="10847733" y="2626937"/>
            <a:ext cx="1512169" cy="360040"/>
          </a:xfrm>
          <a:prstGeom prst="chevron">
            <a:avLst>
              <a:gd name="adj" fmla="val 36111"/>
            </a:avLst>
          </a:prstGeom>
          <a:solidFill>
            <a:srgbClr val="F88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 userDrawn="1"/>
        </p:nvSpPr>
        <p:spPr>
          <a:xfrm rot="5400000">
            <a:off x="10543862" y="876211"/>
            <a:ext cx="2119911" cy="360040"/>
          </a:xfrm>
          <a:prstGeom prst="homePlate">
            <a:avLst>
              <a:gd name="adj" fmla="val 35304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vert="vert270" wrap="square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403762" y="138649"/>
            <a:ext cx="400110" cy="181172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baseline="0" dirty="0">
                <a:solidFill>
                  <a:schemeClr val="bg1"/>
                </a:solidFill>
                <a:ea typeface="微软雅黑" panose="020B0503020204020204" pitchFamily="34" charset="-122"/>
              </a:rPr>
              <a:t>时间管理的具体实施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baseline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aseline="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 userDrawn="1"/>
        </p:nvSpPr>
        <p:spPr>
          <a:xfrm rot="5400000">
            <a:off x="10847733" y="2626937"/>
            <a:ext cx="1512169" cy="360040"/>
          </a:xfrm>
          <a:prstGeom prst="chevron">
            <a:avLst>
              <a:gd name="adj" fmla="val 36111"/>
            </a:avLst>
          </a:prstGeom>
          <a:solidFill>
            <a:srgbClr val="F88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 userDrawn="1"/>
        </p:nvSpPr>
        <p:spPr>
          <a:xfrm rot="5400000">
            <a:off x="10543862" y="876211"/>
            <a:ext cx="2119911" cy="360040"/>
          </a:xfrm>
          <a:prstGeom prst="homePlate">
            <a:avLst>
              <a:gd name="adj" fmla="val 35304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vert="vert270" wrap="square" rtlCol="0" anchor="ctr"/>
          <a:lstStyle/>
          <a:p>
            <a:pPr marL="0" marR="0" lvl="0" indent="0" algn="ctr" defTabSz="1218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372985" y="138649"/>
            <a:ext cx="461665" cy="181172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800" spc="50" baseline="0" dirty="0">
                <a:solidFill>
                  <a:schemeClr val="bg1"/>
                </a:solidFill>
                <a:ea typeface="微软雅黑" panose="020B0503020204020204" pitchFamily="34" charset="-122"/>
              </a:rPr>
              <a:t>精 力 管 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10972800" cy="868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537326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37326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537326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CB645-F631-4B29-BBFC-8374A956CEC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10972800" cy="868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537326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37326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537326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966D9-1348-4DFF-80DD-23A8C13B4FF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10972800" cy="868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537326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37326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537326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B3ED5-9E36-45DB-BF2A-03254E0201C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1" y="188640"/>
            <a:ext cx="635943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lang="zh-CN" altLang="en-US" sz="4000" b="1" kern="1200">
                <a:solidFill>
                  <a:srgbClr val="0E2E3E"/>
                </a:solidFill>
                <a:latin typeface="Adobe Gothic Std B" pitchFamily="34" charset="-128"/>
                <a:ea typeface="Adobe Gothic Std B" pitchFamily="34" charset="-128"/>
                <a:cs typeface="Arial Black" panose="020B0A040201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7229" y="1196752"/>
            <a:ext cx="11233248" cy="43924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5" name="直线连接符 4"/>
          <p:cNvCxnSpPr>
            <a:cxnSpLocks noChangeShapeType="1"/>
          </p:cNvCxnSpPr>
          <p:nvPr userDrawn="1"/>
        </p:nvCxnSpPr>
        <p:spPr bwMode="auto">
          <a:xfrm>
            <a:off x="0" y="980728"/>
            <a:ext cx="12192000" cy="0"/>
          </a:xfrm>
          <a:prstGeom prst="line">
            <a:avLst/>
          </a:prstGeom>
          <a:noFill/>
          <a:ln w="3175" algn="ctr">
            <a:solidFill>
              <a:srgbClr val="A6A6A6"/>
            </a:solidFill>
            <a:miter lim="800000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E18-5888-4DC4-8AFE-230E87EF37B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A07-4EB8-45AF-87A1-9A4BD2E44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E18-5888-4DC4-8AFE-230E87EF37B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A07-4EB8-45AF-87A1-9A4BD2E44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E18-5888-4DC4-8AFE-230E87EF37B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A07-4EB8-45AF-87A1-9A4BD2E44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E18-5888-4DC4-8AFE-230E87EF37B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A07-4EB8-45AF-87A1-9A4BD2E44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E18-5888-4DC4-8AFE-230E87EF37B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A07-4EB8-45AF-87A1-9A4BD2E44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E18-5888-4DC4-8AFE-230E87EF37B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A07-4EB8-45AF-87A1-9A4BD2E44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E18-5888-4DC4-8AFE-230E87EF37B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A07-4EB8-45AF-87A1-9A4BD2E44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E18-5888-4DC4-8AFE-230E87EF37B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A07-4EB8-45AF-87A1-9A4BD2E44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E18-5888-4DC4-8AFE-230E87EF37B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A07-4EB8-45AF-87A1-9A4BD2E44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E18-5888-4DC4-8AFE-230E87EF37B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A07-4EB8-45AF-87A1-9A4BD2E44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EE18-5888-4DC4-8AFE-230E87EF37B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BA07-4EB8-45AF-87A1-9A4BD2E44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406574" y="1143495"/>
            <a:ext cx="2520000" cy="3779945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Documents and Settings\tdz\桌面\xpic5216.jp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358902" y="1143472"/>
            <a:ext cx="2520000" cy="3778156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5" cstate="screen"/>
          <a:stretch>
            <a:fillRect/>
          </a:stretch>
        </p:blipFill>
        <p:spPr bwMode="auto">
          <a:xfrm>
            <a:off x="6311230" y="1143495"/>
            <a:ext cx="2520000" cy="3778110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Documents and Settings\tdz\桌面\01.jpg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263558" y="1141781"/>
            <a:ext cx="2520000" cy="3781538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 userDrawn="1"/>
        </p:nvGrpSpPr>
        <p:grpSpPr>
          <a:xfrm>
            <a:off x="406574" y="5212647"/>
            <a:ext cx="2520000" cy="576063"/>
            <a:chOff x="406574" y="5374011"/>
            <a:chExt cx="2520000" cy="576063"/>
          </a:xfrm>
        </p:grpSpPr>
        <p:sp>
          <p:nvSpPr>
            <p:cNvPr id="7" name="TextBox 6">
              <a:hlinkClick r:id="" action="ppaction://hlinkshowjump?jump=nextslide"/>
            </p:cNvPr>
            <p:cNvSpPr txBox="1"/>
            <p:nvPr/>
          </p:nvSpPr>
          <p:spPr>
            <a:xfrm>
              <a:off x="406574" y="5479481"/>
              <a:ext cx="2520000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85240">
                <a:defRPr/>
              </a:pPr>
              <a:r>
                <a:rPr lang="zh-CN" altLang="en-US" sz="17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为什么需要时间管理</a:t>
              </a:r>
              <a:endPara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419041" y="5374011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 flipV="1">
              <a:off x="406574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grpSp>
        <p:nvGrpSpPr>
          <p:cNvPr id="10" name="组合 9"/>
          <p:cNvGrpSpPr/>
          <p:nvPr userDrawn="1"/>
        </p:nvGrpSpPr>
        <p:grpSpPr>
          <a:xfrm>
            <a:off x="3358902" y="5212646"/>
            <a:ext cx="2520280" cy="576064"/>
            <a:chOff x="3358902" y="5374010"/>
            <a:chExt cx="2520280" cy="576064"/>
          </a:xfrm>
        </p:grpSpPr>
        <p:sp>
          <p:nvSpPr>
            <p:cNvPr id="11" name="TextBox 10">
              <a:hlinkClick r:id="" action="ppaction://hlinkshowjump?jump=nextslide"/>
            </p:cNvPr>
            <p:cNvSpPr txBox="1"/>
            <p:nvPr/>
          </p:nvSpPr>
          <p:spPr>
            <a:xfrm>
              <a:off x="3358902" y="5479481"/>
              <a:ext cx="2520000" cy="354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85240">
                <a:defRPr/>
              </a:pPr>
              <a:r>
                <a:rPr lang="zh-CN" altLang="en-US" sz="17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时间与时间管理概述</a:t>
              </a:r>
              <a:endPara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3371649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>
            <a:xfrm flipV="1">
              <a:off x="3359182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grpSp>
        <p:nvGrpSpPr>
          <p:cNvPr id="14" name="组合 13"/>
          <p:cNvGrpSpPr/>
          <p:nvPr userDrawn="1"/>
        </p:nvGrpSpPr>
        <p:grpSpPr>
          <a:xfrm>
            <a:off x="6282770" y="5212646"/>
            <a:ext cx="2548460" cy="576064"/>
            <a:chOff x="6282770" y="5374010"/>
            <a:chExt cx="2548460" cy="576064"/>
          </a:xfrm>
        </p:grpSpPr>
        <p:sp>
          <p:nvSpPr>
            <p:cNvPr id="15" name="TextBox 14">
              <a:hlinkClick r:id="" action="ppaction://hlinkshowjump?jump=nextslide"/>
            </p:cNvPr>
            <p:cNvSpPr txBox="1"/>
            <p:nvPr/>
          </p:nvSpPr>
          <p:spPr>
            <a:xfrm>
              <a:off x="6282770" y="5479551"/>
              <a:ext cx="2548460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85240">
                <a:defRPr/>
              </a:pPr>
              <a:r>
                <a:rPr lang="zh-CN" altLang="en-US" sz="17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时间管理的基本原理</a:t>
              </a:r>
              <a:endPara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6323697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 flipV="1">
              <a:off x="6311230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grpSp>
        <p:nvGrpSpPr>
          <p:cNvPr id="18" name="组合 17"/>
          <p:cNvGrpSpPr/>
          <p:nvPr userDrawn="1"/>
        </p:nvGrpSpPr>
        <p:grpSpPr>
          <a:xfrm>
            <a:off x="9263558" y="5212646"/>
            <a:ext cx="2520001" cy="576064"/>
            <a:chOff x="9263558" y="5374010"/>
            <a:chExt cx="2520001" cy="576064"/>
          </a:xfrm>
        </p:grpSpPr>
        <p:sp>
          <p:nvSpPr>
            <p:cNvPr id="19" name="TextBox 18">
              <a:hlinkClick r:id="" action="ppaction://hlinkshowjump?jump=nextslide"/>
            </p:cNvPr>
            <p:cNvSpPr txBox="1"/>
            <p:nvPr/>
          </p:nvSpPr>
          <p:spPr>
            <a:xfrm>
              <a:off x="9263558" y="5479480"/>
              <a:ext cx="2520001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85240">
                <a:defRPr/>
              </a:pPr>
              <a:r>
                <a:rPr lang="zh-CN" altLang="en-US" sz="17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时间管理的具体实施</a:t>
              </a:r>
              <a:endParaRPr lang="en-US" altLang="zh-CN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9276025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 flipV="1">
              <a:off x="9263558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教学部模板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60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5967477" y="2757243"/>
            <a:ext cx="444010" cy="523875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</a:ln>
        </p:spPr>
        <p:txBody>
          <a:bodyPr lIns="91417" tIns="45708" rIns="91417" bIns="45708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Oval 61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5979439" y="3565675"/>
            <a:ext cx="420086" cy="521494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</a:ln>
        </p:spPr>
        <p:txBody>
          <a:bodyPr lIns="91417" tIns="45708" rIns="91417" bIns="45708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 userDrawn="1"/>
        </p:nvSpPr>
        <p:spPr bwMode="auto">
          <a:xfrm>
            <a:off x="6804028" y="4219330"/>
            <a:ext cx="184684" cy="4616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17" tIns="45708" rIns="91417" bIns="45708">
            <a:spAutoFit/>
          </a:bodyPr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Freeform 18"/>
          <p:cNvSpPr/>
          <p:nvPr userDrawn="1"/>
        </p:nvSpPr>
        <p:spPr bwMode="auto">
          <a:xfrm>
            <a:off x="1915042" y="2767957"/>
            <a:ext cx="201612" cy="1279922"/>
          </a:xfrm>
          <a:custGeom>
            <a:avLst/>
            <a:gdLst>
              <a:gd name="T0" fmla="*/ 127 w 127"/>
              <a:gd name="T1" fmla="*/ 0 h 1075"/>
              <a:gd name="T2" fmla="*/ 0 w 127"/>
              <a:gd name="T3" fmla="*/ 1075 h 1075"/>
              <a:gd name="T4" fmla="*/ 127 w 127"/>
              <a:gd name="T5" fmla="*/ 0 h 1075"/>
              <a:gd name="T6" fmla="*/ 0 60000 65536"/>
              <a:gd name="T7" fmla="*/ 0 60000 65536"/>
              <a:gd name="T8" fmla="*/ 0 60000 65536"/>
              <a:gd name="T9" fmla="*/ 0 w 127"/>
              <a:gd name="T10" fmla="*/ 0 h 1075"/>
              <a:gd name="T11" fmla="*/ 127 w 127"/>
              <a:gd name="T12" fmla="*/ 1075 h 10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1075">
                <a:moveTo>
                  <a:pt x="127" y="0"/>
                </a:moveTo>
                <a:lnTo>
                  <a:pt x="0" y="1075"/>
                </a:lnTo>
                <a:lnTo>
                  <a:pt x="12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91417" tIns="45708" rIns="91417" bIns="45708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Freeform 20"/>
          <p:cNvSpPr/>
          <p:nvPr userDrawn="1"/>
        </p:nvSpPr>
        <p:spPr bwMode="auto">
          <a:xfrm>
            <a:off x="3266002" y="2561978"/>
            <a:ext cx="7938" cy="1806178"/>
          </a:xfrm>
          <a:custGeom>
            <a:avLst/>
            <a:gdLst>
              <a:gd name="T0" fmla="*/ 0 w 5"/>
              <a:gd name="T1" fmla="*/ 0 h 1517"/>
              <a:gd name="T2" fmla="*/ 5 w 5"/>
              <a:gd name="T3" fmla="*/ 1517 h 1517"/>
              <a:gd name="T4" fmla="*/ 0 w 5"/>
              <a:gd name="T5" fmla="*/ 0 h 1517"/>
              <a:gd name="T6" fmla="*/ 0 60000 65536"/>
              <a:gd name="T7" fmla="*/ 0 60000 65536"/>
              <a:gd name="T8" fmla="*/ 0 60000 65536"/>
              <a:gd name="T9" fmla="*/ 0 w 5"/>
              <a:gd name="T10" fmla="*/ 0 h 1517"/>
              <a:gd name="T11" fmla="*/ 5 w 5"/>
              <a:gd name="T12" fmla="*/ 1517 h 15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" h="1517">
                <a:moveTo>
                  <a:pt x="0" y="0"/>
                </a:moveTo>
                <a:lnTo>
                  <a:pt x="5" y="15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91417" tIns="45708" rIns="91417" bIns="45708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Line 43"/>
          <p:cNvSpPr>
            <a:spLocks noChangeShapeType="1"/>
          </p:cNvSpPr>
          <p:nvPr userDrawn="1"/>
        </p:nvSpPr>
        <p:spPr bwMode="auto">
          <a:xfrm>
            <a:off x="1322902" y="2878687"/>
            <a:ext cx="1588" cy="1190"/>
          </a:xfrm>
          <a:prstGeom prst="line">
            <a:avLst/>
          </a:prstGeom>
          <a:noFill/>
          <a:ln w="9525">
            <a:noFill/>
            <a:round/>
          </a:ln>
        </p:spPr>
        <p:txBody>
          <a:bodyPr lIns="91417" tIns="45708" rIns="91417" bIns="45708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Line 45"/>
          <p:cNvSpPr>
            <a:spLocks noChangeShapeType="1"/>
          </p:cNvSpPr>
          <p:nvPr userDrawn="1"/>
        </p:nvSpPr>
        <p:spPr bwMode="auto">
          <a:xfrm>
            <a:off x="4289943" y="910581"/>
            <a:ext cx="1587" cy="1191"/>
          </a:xfrm>
          <a:prstGeom prst="line">
            <a:avLst/>
          </a:prstGeom>
          <a:noFill/>
          <a:ln w="9525">
            <a:noFill/>
            <a:round/>
          </a:ln>
        </p:spPr>
        <p:txBody>
          <a:bodyPr lIns="91417" tIns="45708" rIns="91417" bIns="45708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406574" y="1304859"/>
            <a:ext cx="2520000" cy="3779945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tdz\桌面\xpic5216.jp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58902" y="1304836"/>
            <a:ext cx="2520000" cy="3778156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 userDrawn="1"/>
        </p:nvPicPr>
        <p:blipFill>
          <a:blip r:embed="rId4" cstate="screen"/>
          <a:stretch>
            <a:fillRect/>
          </a:stretch>
        </p:blipFill>
        <p:spPr bwMode="auto">
          <a:xfrm>
            <a:off x="6311230" y="1304859"/>
            <a:ext cx="2520000" cy="3778110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Documents and Settings\tdz\桌面\01.jpg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9263558" y="1303145"/>
            <a:ext cx="2520000" cy="3781538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 userDrawn="1"/>
        </p:nvGrpSpPr>
        <p:grpSpPr>
          <a:xfrm>
            <a:off x="406574" y="5374011"/>
            <a:ext cx="2520000" cy="576063"/>
            <a:chOff x="406574" y="5374011"/>
            <a:chExt cx="2520000" cy="576063"/>
          </a:xfrm>
        </p:grpSpPr>
        <p:sp>
          <p:nvSpPr>
            <p:cNvPr id="30" name="TextBox 29">
              <a:hlinkClick r:id="" action="ppaction://hlinkshowjump?jump=nextslide"/>
            </p:cNvPr>
            <p:cNvSpPr txBox="1"/>
            <p:nvPr/>
          </p:nvSpPr>
          <p:spPr>
            <a:xfrm>
              <a:off x="406574" y="5479481"/>
              <a:ext cx="2520000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85240">
                <a:defRPr/>
              </a:pPr>
              <a:r>
                <a:rPr lang="zh-CN" altLang="en-US" sz="17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为什么需要时间管理</a:t>
              </a:r>
              <a:endParaRPr lang="en-US" altLang="zh-CN" sz="17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flipV="1">
              <a:off x="419041" y="5374011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 flipV="1">
              <a:off x="406574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grpSp>
        <p:nvGrpSpPr>
          <p:cNvPr id="33" name="组合 32"/>
          <p:cNvGrpSpPr/>
          <p:nvPr userDrawn="1"/>
        </p:nvGrpSpPr>
        <p:grpSpPr>
          <a:xfrm>
            <a:off x="3358902" y="5374010"/>
            <a:ext cx="2520280" cy="576064"/>
            <a:chOff x="3358902" y="5374010"/>
            <a:chExt cx="2520280" cy="576064"/>
          </a:xfrm>
        </p:grpSpPr>
        <p:sp>
          <p:nvSpPr>
            <p:cNvPr id="34" name="TextBox 33">
              <a:hlinkClick r:id="" action="ppaction://hlinkshowjump?jump=nextslide"/>
            </p:cNvPr>
            <p:cNvSpPr txBox="1"/>
            <p:nvPr/>
          </p:nvSpPr>
          <p:spPr>
            <a:xfrm>
              <a:off x="3358902" y="5479481"/>
              <a:ext cx="2520000" cy="354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85240">
                <a:defRPr/>
              </a:pPr>
              <a:r>
                <a:rPr lang="zh-CN" altLang="en-US" sz="17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时间与时间管理概述</a:t>
              </a:r>
              <a:endParaRPr lang="en-US" altLang="zh-CN" sz="17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3371649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>
            <a:xfrm flipV="1">
              <a:off x="3359182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grpSp>
        <p:nvGrpSpPr>
          <p:cNvPr id="37" name="组合 36"/>
          <p:cNvGrpSpPr/>
          <p:nvPr userDrawn="1"/>
        </p:nvGrpSpPr>
        <p:grpSpPr>
          <a:xfrm>
            <a:off x="6282770" y="5374010"/>
            <a:ext cx="2548460" cy="576064"/>
            <a:chOff x="6282770" y="5374010"/>
            <a:chExt cx="2548460" cy="576064"/>
          </a:xfrm>
        </p:grpSpPr>
        <p:sp>
          <p:nvSpPr>
            <p:cNvPr id="38" name="TextBox 37">
              <a:hlinkClick r:id="" action="ppaction://hlinkshowjump?jump=nextslide"/>
            </p:cNvPr>
            <p:cNvSpPr txBox="1"/>
            <p:nvPr/>
          </p:nvSpPr>
          <p:spPr>
            <a:xfrm>
              <a:off x="6282770" y="5479551"/>
              <a:ext cx="2548460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85240">
                <a:defRPr/>
              </a:pPr>
              <a:r>
                <a:rPr lang="zh-CN" altLang="en-US" sz="17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时间管理的基本原理</a:t>
              </a:r>
              <a:endParaRPr lang="en-US" altLang="zh-CN" sz="17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6323697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>
            <a:xfrm flipV="1">
              <a:off x="6311230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grpSp>
        <p:nvGrpSpPr>
          <p:cNvPr id="41" name="组合 40"/>
          <p:cNvGrpSpPr/>
          <p:nvPr userDrawn="1"/>
        </p:nvGrpSpPr>
        <p:grpSpPr>
          <a:xfrm>
            <a:off x="9263558" y="5374010"/>
            <a:ext cx="2520001" cy="576064"/>
            <a:chOff x="9263558" y="5374010"/>
            <a:chExt cx="2520001" cy="576064"/>
          </a:xfrm>
        </p:grpSpPr>
        <p:sp>
          <p:nvSpPr>
            <p:cNvPr id="42" name="TextBox 41">
              <a:hlinkClick r:id="" action="ppaction://hlinkshowjump?jump=nextslide"/>
            </p:cNvPr>
            <p:cNvSpPr txBox="1"/>
            <p:nvPr/>
          </p:nvSpPr>
          <p:spPr>
            <a:xfrm>
              <a:off x="9263558" y="5479480"/>
              <a:ext cx="2520001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85240">
                <a:defRPr/>
              </a:pPr>
              <a:r>
                <a:rPr lang="zh-CN" altLang="en-US" sz="17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时间管理的具体实施</a:t>
              </a:r>
              <a:endParaRPr lang="en-US" altLang="zh-CN" sz="17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V="1">
              <a:off x="9276025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>
            <a:xfrm flipV="1">
              <a:off x="9263558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AEE18-5888-4DC4-8AFE-230E87EF37B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ABA07-4EB8-45AF-87A1-9A4BD2E44F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5460" y="1885315"/>
            <a:ext cx="5080635" cy="2076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太原师范学院</a:t>
            </a:r>
            <a:r>
              <a:rPr 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库存管理系统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49335" y="5358765"/>
            <a:ext cx="328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项目组成员：陈哲昊    李雅雅</a:t>
            </a:r>
          </a:p>
        </p:txBody>
      </p:sp>
    </p:spTree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3181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进货管理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入库记录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95" y="1858645"/>
            <a:ext cx="380301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入库记录：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条件查询：根据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日期范围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模糊商品名称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具体分类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三个条件进行数据查询。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分页展示：设置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功能。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数据导出：导出为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*.xlsx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55" y="2115185"/>
            <a:ext cx="4978400" cy="37452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3181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进货管理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进货入库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0030" y="1986915"/>
            <a:ext cx="538988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进货入库：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自动补全：键入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商品编号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自动补全商品信息。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重置：将表单信息置为初始值。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入库：将商品添加入库。①如果商品已存在，则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商品库存量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增加；如果商品不存在，则新增一个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库存商品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；②新增一条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入库记录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4" name="图片 3" descr="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142490"/>
            <a:ext cx="2700655" cy="36220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3181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销售管理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出库记录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06895" y="1898650"/>
            <a:ext cx="380301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出库记录：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条件查询：根据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日期范围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模糊商品名称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具体分类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三个条件进行数据查询。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分页展示：设置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功能。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数据导出：导出为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*.xlsx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o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55" y="2110740"/>
            <a:ext cx="4888230" cy="36645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3181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销售管理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销售出库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0030" y="1986915"/>
            <a:ext cx="538988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销售出库：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自动补全：键入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商品编号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自动补全商品信息。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重置：将表单信息置为初始值。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出库：将商品出库。如果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</a:rPr>
              <a:t>库存有此商品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</a:rPr>
              <a:t>商品库存量足够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商品库存量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，新增一条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出库记录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4" name="图片 3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65" y="2146935"/>
            <a:ext cx="2680335" cy="36036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3181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库存管理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库存查询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74510" y="1869440"/>
            <a:ext cx="380301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库存查询：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条件查询：根据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模糊商品名称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库存范围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具体分类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三个条件进行数据查询。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分页展示：设置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功能。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数据导出：导出为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*.xlsx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55" y="2130425"/>
            <a:ext cx="4806950" cy="36156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3181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库存管理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0030" y="1986915"/>
            <a:ext cx="5389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商品管理：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自动获取：自动获取选中商品信息。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重置：将表单信息置为初始值。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修改：修改商品信息，商品编号不可修改。</a:t>
            </a: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90" y="2114550"/>
            <a:ext cx="3206115" cy="35712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统计报表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95" y="1986915"/>
            <a:ext cx="38030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采购统计：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条件查询：根据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日期范围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作为条件，生成采购占比统计图。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统计图展示：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商品分类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进行分组，对入库商品进行占比统计。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1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55" y="2115185"/>
            <a:ext cx="4857115" cy="36537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统计报表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95" y="1986915"/>
            <a:ext cx="38030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销售统计：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条件查询：根据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日期范围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作为条件，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销售占比统计图。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统计图展示：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商品分类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进行分组，对出库商品进行占比统计。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1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55" y="2115185"/>
            <a:ext cx="4927600" cy="36944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经验总结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所遇问题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98575" y="2211705"/>
            <a:ext cx="76644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fontAlgn="auto">
              <a:lnSpc>
                <a:spcPct val="150000"/>
              </a:lnSpc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第一次完成一个项目，对需求分析，系统设计无从下手。</a:t>
            </a:r>
          </a:p>
          <a:p>
            <a:pPr marL="457200" indent="-457200" algn="l" fontAlgn="auto">
              <a:lnSpc>
                <a:spcPct val="150000"/>
              </a:lnSpc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第一次合作完成项目，项目分工不明确，重复制造。</a:t>
            </a:r>
          </a:p>
          <a:p>
            <a:pPr marL="457200" indent="-457200" algn="l" fontAlgn="auto">
              <a:lnSpc>
                <a:spcPct val="150000"/>
              </a:lnSpc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由于沟通不及时，导致各种命名定义原则不统一。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经验总结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98575" y="2211705"/>
            <a:ext cx="76644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fontAlgn="auto">
              <a:lnSpc>
                <a:spcPct val="150000"/>
              </a:lnSpc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先完成需求分析、系统设计，再进行代码实现。</a:t>
            </a:r>
          </a:p>
          <a:p>
            <a:pPr marL="457200" indent="-457200" algn="l" fontAlgn="auto">
              <a:lnSpc>
                <a:spcPct val="150000"/>
              </a:lnSpc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统一命名规范，方便整合代码。</a:t>
            </a:r>
          </a:p>
          <a:p>
            <a:pPr marL="457200" indent="-457200" algn="l" fontAlgn="auto">
              <a:lnSpc>
                <a:spcPct val="150000"/>
              </a:lnSpc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合作完成项目，不要单枪匹马。</a:t>
            </a:r>
          </a:p>
          <a:p>
            <a:pPr marL="457200" indent="-457200" algn="l" fontAlgn="auto">
              <a:lnSpc>
                <a:spcPct val="150000"/>
              </a:lnSpc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组内交流沟通要及时，分工要明确。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8575" y="4551680"/>
            <a:ext cx="56457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意义：熟悉了开发流程，检验了知识水平。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9395" y="2395855"/>
            <a:ext cx="71247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合作完成了</a:t>
            </a:r>
            <a:r>
              <a:rPr lang="zh-CN" altLang="en-US" sz="2000" u="sng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项目需求分析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u="sng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系统功能设计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u="sng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陈哲昊负责部分</a:t>
            </a:r>
            <a:r>
              <a:rPr lang="en-US" altLang="zh-CN" sz="2000" u="sng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</a:rPr>
              <a:t>数据的导入导出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李雅雅负责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部分</a:t>
            </a:r>
            <a:r>
              <a:rPr lang="en-US" altLang="zh-CN" sz="2000" u="sng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</a:rPr>
              <a:t>数据更新操作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</a:rPr>
              <a:t>数据加密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</a:rPr>
              <a:t>统计图表的实现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95655" y="1515110"/>
            <a:ext cx="2382520" cy="2260600"/>
            <a:chOff x="1253" y="2386"/>
            <a:chExt cx="3752" cy="3560"/>
          </a:xfrm>
        </p:grpSpPr>
        <p:sp>
          <p:nvSpPr>
            <p:cNvPr id="2" name="文本框 1"/>
            <p:cNvSpPr txBox="1"/>
            <p:nvPr/>
          </p:nvSpPr>
          <p:spPr>
            <a:xfrm>
              <a:off x="1598" y="4106"/>
              <a:ext cx="3407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陈哲昊</a:t>
              </a:r>
            </a:p>
            <a:p>
              <a:pPr marL="492125" indent="-457200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李雅雅</a:t>
              </a:r>
              <a:endPara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53" y="2386"/>
              <a:ext cx="3752" cy="3435"/>
              <a:chOff x="1274" y="2199"/>
              <a:chExt cx="3752" cy="3435"/>
            </a:xfrm>
          </p:grpSpPr>
          <p:sp>
            <p:nvSpPr>
              <p:cNvPr id="11" name="Line 130"/>
              <p:cNvSpPr>
                <a:spLocks noChangeShapeType="1"/>
              </p:cNvSpPr>
              <p:nvPr/>
            </p:nvSpPr>
            <p:spPr bwMode="auto">
              <a:xfrm>
                <a:off x="2333" y="4914"/>
                <a:ext cx="0" cy="720"/>
              </a:xfrm>
              <a:prstGeom prst="line">
                <a:avLst/>
              </a:prstGeom>
              <a:noFill/>
              <a:ln w="38100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274" y="2199"/>
                <a:ext cx="3752" cy="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项目组成员</a:t>
                </a:r>
              </a:p>
            </p:txBody>
          </p:sp>
        </p:grpSp>
      </p:grpSp>
      <p:cxnSp>
        <p:nvCxnSpPr>
          <p:cNvPr id="5" name="直接连接符 4"/>
          <p:cNvCxnSpPr/>
          <p:nvPr/>
        </p:nvCxnSpPr>
        <p:spPr>
          <a:xfrm>
            <a:off x="3481705" y="1282065"/>
            <a:ext cx="52705" cy="462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49395" y="1515110"/>
            <a:ext cx="32905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项目分工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0" y="1654629"/>
            <a:ext cx="5805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Thanks  </a:t>
            </a:r>
          </a:p>
          <a:p>
            <a:r>
              <a:rPr lang="en-US" altLang="zh-CN" sz="5400" dirty="0">
                <a:solidFill>
                  <a:schemeClr val="bg1"/>
                </a:solidFill>
              </a:rPr>
              <a:t>    for </a:t>
            </a:r>
          </a:p>
          <a:p>
            <a:r>
              <a:rPr lang="en-US" altLang="zh-CN" sz="5400" dirty="0">
                <a:solidFill>
                  <a:schemeClr val="bg1"/>
                </a:solidFill>
              </a:rPr>
              <a:t>       Watching!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8575" y="2231390"/>
            <a:ext cx="9916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98575" y="2231390"/>
            <a:ext cx="95072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IMS-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库存管理系统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8575" y="2999740"/>
            <a:ext cx="9507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库存管理系统主要用于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库存管理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，以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出库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为主要应用类型建立相应的事务处理，让货物库存数量控制在最佳状态。库存管理系统针对企业生产经营中采购、入库、销售进行跟踪记录，有效管理。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8575" y="2231390"/>
            <a:ext cx="9916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项目结构</a:t>
            </a:r>
          </a:p>
        </p:txBody>
      </p:sp>
      <p:pic>
        <p:nvPicPr>
          <p:cNvPr id="7" name="图片 6" descr="库存管理系统（IMS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2119630"/>
            <a:ext cx="9500235" cy="35750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12642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75" y="2299970"/>
            <a:ext cx="9737090" cy="28841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1353820"/>
            <a:ext cx="6003925" cy="4516120"/>
          </a:xfrm>
          <a:prstGeom prst="rect">
            <a:avLst/>
          </a:prstGeom>
        </p:spPr>
      </p:pic>
      <p:pic>
        <p:nvPicPr>
          <p:cNvPr id="3" name="图片 2" descr="捕获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10" y="1705610"/>
            <a:ext cx="2839720" cy="38125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8575" y="2231390"/>
            <a:ext cx="9916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数据库设计</a:t>
            </a:r>
          </a:p>
        </p:txBody>
      </p:sp>
      <p:pic>
        <p:nvPicPr>
          <p:cNvPr id="5" name="图片 4" descr="D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0" y="2231390"/>
            <a:ext cx="8699500" cy="31686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1758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登陆</a:t>
            </a:r>
          </a:p>
        </p:txBody>
      </p:sp>
      <p:pic>
        <p:nvPicPr>
          <p:cNvPr id="5" name="图片 4" descr="log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55" y="2117090"/>
            <a:ext cx="5161915" cy="3455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50405" y="2117090"/>
            <a:ext cx="38030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登陆：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登陆：用户名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481586" y="3120427"/>
            <a:ext cx="0" cy="457200"/>
          </a:xfrm>
          <a:prstGeom prst="line">
            <a:avLst/>
          </a:prstGeom>
          <a:noFill/>
          <a:ln w="381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1282239"/>
            <a:ext cx="12192000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五边形 27"/>
          <p:cNvSpPr/>
          <p:nvPr/>
        </p:nvSpPr>
        <p:spPr>
          <a:xfrm>
            <a:off x="0" y="0"/>
            <a:ext cx="4688378" cy="58189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8575" y="1464945"/>
            <a:ext cx="1758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</a:t>
            </a:r>
          </a:p>
        </p:txBody>
      </p:sp>
      <p:pic>
        <p:nvPicPr>
          <p:cNvPr id="7" name="图片 6" descr="regis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55" y="2101215"/>
            <a:ext cx="2686685" cy="3622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20030" y="1986915"/>
            <a:ext cx="538988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自动检测：采用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正则表达式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匹配键入内容，检测输入是否合法。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重置：将表单信息置为初始值。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加密：对密码实行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加密。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</TotalTime>
  <Words>754</Words>
  <Application>Microsoft Office PowerPoint</Application>
  <PresentationFormat>宽屏</PresentationFormat>
  <Paragraphs>114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Adobe Gothic Std B</vt:lpstr>
      <vt:lpstr>宋体</vt:lpstr>
      <vt:lpstr>微软雅黑</vt:lpstr>
      <vt:lpstr>Arial</vt:lpstr>
      <vt:lpstr>Arial Black</vt:lpstr>
      <vt:lpstr>Calibri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Chen Jehaw</cp:lastModifiedBy>
  <cp:revision>873</cp:revision>
  <dcterms:created xsi:type="dcterms:W3CDTF">2013-07-16T06:18:00Z</dcterms:created>
  <dcterms:modified xsi:type="dcterms:W3CDTF">2018-08-16T18:44:55Z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