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TT Hoves Bold" charset="1" panose="02000003020000060003"/>
      <p:regular r:id="rId35"/>
    </p:embeddedFont>
    <p:embeddedFont>
      <p:font typeface="Aileron Bold Italics" charset="1" panose="00000800000000000000"/>
      <p:regular r:id="rId36"/>
    </p:embeddedFont>
    <p:embeddedFont>
      <p:font typeface="Bungee" charset="1" panose="00000000000000000000"/>
      <p:regular r:id="rId37"/>
    </p:embeddedFont>
    <p:embeddedFont>
      <p:font typeface="Aileron" charset="1" panose="00000500000000000000"/>
      <p:regular r:id="rId38"/>
    </p:embeddedFont>
    <p:embeddedFont>
      <p:font typeface="Paytone One" charset="1" panose="000005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https://github.com/lizigg98/improve-image-resolution-using-CNN"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0.png" Type="http://schemas.openxmlformats.org/officeDocument/2006/relationships/image"/><Relationship Id="rId9" Target="../media/image3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3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3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https://github.com/lizigg98/improve-image-resolution-using-CNN"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5.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932286" y="3282569"/>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0718705" y="2337567"/>
            <a:ext cx="6258082" cy="8681733"/>
          </a:xfrm>
          <a:custGeom>
            <a:avLst/>
            <a:gdLst/>
            <a:ahLst/>
            <a:cxnLst/>
            <a:rect r="r" b="b" t="t" l="l"/>
            <a:pathLst>
              <a:path h="8681733" w="6258082">
                <a:moveTo>
                  <a:pt x="0" y="0"/>
                </a:moveTo>
                <a:lnTo>
                  <a:pt x="6258083" y="0"/>
                </a:lnTo>
                <a:lnTo>
                  <a:pt x="6258083" y="8681733"/>
                </a:lnTo>
                <a:lnTo>
                  <a:pt x="0" y="8681733"/>
                </a:lnTo>
                <a:lnTo>
                  <a:pt x="0" y="0"/>
                </a:lnTo>
                <a:close/>
              </a:path>
            </a:pathLst>
          </a:custGeom>
          <a:blipFill>
            <a:blip r:embed="rId4"/>
            <a:stretch>
              <a:fillRect l="0" t="0" r="0" b="0"/>
            </a:stretch>
          </a:blipFill>
        </p:spPr>
      </p:sp>
      <p:sp>
        <p:nvSpPr>
          <p:cNvPr name="Freeform 7" id="7"/>
          <p:cNvSpPr/>
          <p:nvPr/>
        </p:nvSpPr>
        <p:spPr>
          <a:xfrm flipH="false" flipV="false" rot="0">
            <a:off x="9144000" y="-448691"/>
            <a:ext cx="3205957" cy="3205957"/>
          </a:xfrm>
          <a:custGeom>
            <a:avLst/>
            <a:gdLst/>
            <a:ahLst/>
            <a:cxnLst/>
            <a:rect r="r" b="b" t="t" l="l"/>
            <a:pathLst>
              <a:path h="3205957" w="3205957">
                <a:moveTo>
                  <a:pt x="0" y="0"/>
                </a:moveTo>
                <a:lnTo>
                  <a:pt x="3205957" y="0"/>
                </a:lnTo>
                <a:lnTo>
                  <a:pt x="3205957"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6189648" y="8531187"/>
            <a:ext cx="2644051" cy="26440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6748799" y="807387"/>
            <a:ext cx="1183488" cy="118348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8" id="18"/>
          <p:cNvSpPr txBox="true"/>
          <p:nvPr/>
        </p:nvSpPr>
        <p:spPr>
          <a:xfrm rot="0">
            <a:off x="493155" y="2594951"/>
            <a:ext cx="9723337" cy="1851189"/>
          </a:xfrm>
          <a:prstGeom prst="rect">
            <a:avLst/>
          </a:prstGeom>
        </p:spPr>
        <p:txBody>
          <a:bodyPr anchor="t" rtlCol="false" tIns="0" lIns="0" bIns="0" rIns="0">
            <a:spAutoFit/>
          </a:bodyPr>
          <a:lstStyle/>
          <a:p>
            <a:pPr algn="l" marL="0" indent="0" lvl="0">
              <a:lnSpc>
                <a:spcPts val="7287"/>
              </a:lnSpc>
              <a:spcBef>
                <a:spcPct val="0"/>
              </a:spcBef>
            </a:pPr>
            <a:r>
              <a:rPr lang="en-US" b="true" sz="6282">
                <a:solidFill>
                  <a:srgbClr val="000000"/>
                </a:solidFill>
                <a:latin typeface="TT Hoves Bold"/>
                <a:ea typeface="TT Hoves Bold"/>
                <a:cs typeface="TT Hoves Bold"/>
                <a:sym typeface="TT Hoves Bold"/>
              </a:rPr>
              <a:t>HỌC PHẦN: XỬ LÝ ẢNH VÀ THỊ GIÁC MÁY TÍNH</a:t>
            </a:r>
          </a:p>
        </p:txBody>
      </p:sp>
      <p:sp>
        <p:nvSpPr>
          <p:cNvPr name="TextBox 19" id="19"/>
          <p:cNvSpPr txBox="true"/>
          <p:nvPr/>
        </p:nvSpPr>
        <p:spPr>
          <a:xfrm rot="0">
            <a:off x="675046" y="4761717"/>
            <a:ext cx="7903723" cy="1176254"/>
          </a:xfrm>
          <a:prstGeom prst="rect">
            <a:avLst/>
          </a:prstGeom>
        </p:spPr>
        <p:txBody>
          <a:bodyPr anchor="t" rtlCol="false" tIns="0" lIns="0" bIns="0" rIns="0">
            <a:spAutoFit/>
          </a:bodyPr>
          <a:lstStyle/>
          <a:p>
            <a:pPr algn="l">
              <a:lnSpc>
                <a:spcPts val="4616"/>
              </a:lnSpc>
            </a:pPr>
            <a:r>
              <a:rPr lang="en-US" sz="3815" i="true" b="true">
                <a:solidFill>
                  <a:srgbClr val="000000"/>
                </a:solidFill>
                <a:latin typeface="Aileron Bold Italics"/>
                <a:ea typeface="Aileron Bold Italics"/>
                <a:cs typeface="Aileron Bold Italics"/>
                <a:sym typeface="Aileron Bold Italics"/>
              </a:rPr>
              <a:t>Đề tài: Xây dựng hệ thống cải thiện độ phân giải ảnh bằng CNN</a:t>
            </a:r>
          </a:p>
        </p:txBody>
      </p:sp>
      <p:sp>
        <p:nvSpPr>
          <p:cNvPr name="Freeform 20" id="20"/>
          <p:cNvSpPr/>
          <p:nvPr/>
        </p:nvSpPr>
        <p:spPr>
          <a:xfrm flipH="false" flipV="false" rot="0">
            <a:off x="0" y="265133"/>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2" id="22"/>
          <p:cNvSpPr txBox="true"/>
          <p:nvPr/>
        </p:nvSpPr>
        <p:spPr>
          <a:xfrm rot="0">
            <a:off x="675046" y="6196742"/>
            <a:ext cx="1999424" cy="481691"/>
          </a:xfrm>
          <a:prstGeom prst="rect">
            <a:avLst/>
          </a:prstGeom>
        </p:spPr>
        <p:txBody>
          <a:bodyPr anchor="t" rtlCol="false" tIns="0" lIns="0" bIns="0" rIns="0">
            <a:spAutoFit/>
          </a:bodyPr>
          <a:lstStyle/>
          <a:p>
            <a:pPr algn="l">
              <a:lnSpc>
                <a:spcPts val="3890"/>
              </a:lnSpc>
            </a:pPr>
            <a:r>
              <a:rPr lang="en-US" sz="3215" i="true" b="true">
                <a:solidFill>
                  <a:srgbClr val="000000"/>
                </a:solidFill>
                <a:latin typeface="Aileron Bold Italics"/>
                <a:ea typeface="Aileron Bold Italics"/>
                <a:cs typeface="Aileron Bold Italics"/>
                <a:sym typeface="Aileron Bold Italics"/>
              </a:rPr>
              <a:t>Nhóm 7</a:t>
            </a:r>
          </a:p>
        </p:txBody>
      </p:sp>
      <p:sp>
        <p:nvSpPr>
          <p:cNvPr name="TextBox 23" id="23"/>
          <p:cNvSpPr txBox="true"/>
          <p:nvPr/>
        </p:nvSpPr>
        <p:spPr>
          <a:xfrm rot="0">
            <a:off x="584101" y="7828194"/>
            <a:ext cx="8340543" cy="663956"/>
          </a:xfrm>
          <a:prstGeom prst="rect">
            <a:avLst/>
          </a:prstGeom>
        </p:spPr>
        <p:txBody>
          <a:bodyPr anchor="t" rtlCol="false" tIns="0" lIns="0" bIns="0" rIns="0">
            <a:spAutoFit/>
          </a:bodyPr>
          <a:lstStyle/>
          <a:p>
            <a:pPr algn="l">
              <a:lnSpc>
                <a:spcPts val="2661"/>
              </a:lnSpc>
            </a:pPr>
            <a:r>
              <a:rPr lang="en-US" sz="2199" i="true" b="true">
                <a:solidFill>
                  <a:srgbClr val="000000"/>
                </a:solidFill>
                <a:latin typeface="Aileron Bold Italics"/>
                <a:ea typeface="Aileron Bold Italics"/>
                <a:cs typeface="Aileron Bold Italics"/>
                <a:sym typeface="Aileron Bold Italics"/>
              </a:rPr>
              <a:t>Link Github: </a:t>
            </a:r>
            <a:r>
              <a:rPr lang="en-US" b="true" sz="2199" i="true" u="sng">
                <a:solidFill>
                  <a:srgbClr val="000000"/>
                </a:solidFill>
                <a:latin typeface="Aileron Bold Italics"/>
                <a:ea typeface="Aileron Bold Italics"/>
                <a:cs typeface="Aileron Bold Italics"/>
                <a:sym typeface="Aileron Bold Italics"/>
                <a:hlinkClick r:id="rId11" tooltip="https://github.com/lizigg98/improve-image-resolution-using-CNN"/>
              </a:rPr>
              <a:t>https://github.com/lizigg98/improve-image-resolution-using-CNN</a:t>
            </a:r>
          </a:p>
        </p:txBody>
      </p:sp>
      <p:sp>
        <p:nvSpPr>
          <p:cNvPr name="TextBox 24" id="24"/>
          <p:cNvSpPr txBox="true"/>
          <p:nvPr/>
        </p:nvSpPr>
        <p:spPr>
          <a:xfrm rot="0">
            <a:off x="675046" y="7002284"/>
            <a:ext cx="8158653" cy="453497"/>
          </a:xfrm>
          <a:prstGeom prst="rect">
            <a:avLst/>
          </a:prstGeom>
        </p:spPr>
        <p:txBody>
          <a:bodyPr anchor="t" rtlCol="false" tIns="0" lIns="0" bIns="0" rIns="0">
            <a:spAutoFit/>
          </a:bodyPr>
          <a:lstStyle/>
          <a:p>
            <a:pPr algn="l">
              <a:lnSpc>
                <a:spcPts val="3527"/>
              </a:lnSpc>
            </a:pPr>
            <a:r>
              <a:rPr lang="en-US" sz="2915" i="true" b="true">
                <a:solidFill>
                  <a:srgbClr val="000000"/>
                </a:solidFill>
                <a:latin typeface="Aileron Bold Italics"/>
                <a:ea typeface="Aileron Bold Italics"/>
                <a:cs typeface="Aileron Bold Italics"/>
                <a:sym typeface="Aileron Bold Italics"/>
              </a:rPr>
              <a:t>Giảng viên hướng dẫn: Lương Thị Hồng Lan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40197" y="669297"/>
            <a:ext cx="15301826" cy="7569329"/>
          </a:xfrm>
          <a:prstGeom prst="rect">
            <a:avLst/>
          </a:prstGeom>
        </p:spPr>
        <p:txBody>
          <a:bodyPr anchor="t" rtlCol="false" tIns="0" lIns="0" bIns="0" rIns="0">
            <a:spAutoFit/>
          </a:bodyPr>
          <a:lstStyle/>
          <a:p>
            <a:pPr algn="just">
              <a:lnSpc>
                <a:spcPts val="6159"/>
              </a:lnSpc>
            </a:pPr>
            <a:r>
              <a:rPr lang="en-US" sz="3999">
                <a:solidFill>
                  <a:srgbClr val="000000"/>
                </a:solidFill>
                <a:latin typeface="Aileron"/>
                <a:ea typeface="Aileron"/>
                <a:cs typeface="Aileron"/>
                <a:sym typeface="Aileron"/>
              </a:rPr>
              <a:t>B. Mô hình hóa bằng Convolutional Neural Network (CNN)</a:t>
            </a:r>
          </a:p>
          <a:p>
            <a:pPr algn="just">
              <a:lnSpc>
                <a:spcPts val="4927"/>
              </a:lnSpc>
            </a:pPr>
            <a:r>
              <a:rPr lang="en-US" sz="3199">
                <a:solidFill>
                  <a:srgbClr val="000000"/>
                </a:solidFill>
                <a:latin typeface="Aileron"/>
                <a:ea typeface="Aileron"/>
                <a:cs typeface="Aileron"/>
                <a:sym typeface="Aileron"/>
              </a:rPr>
              <a:t>Kiến trúc mô hình CNN:</a:t>
            </a:r>
          </a:p>
          <a:p>
            <a:pPr algn="just">
              <a:lnSpc>
                <a:spcPts val="4927"/>
              </a:lnSpc>
            </a:pPr>
            <a:r>
              <a:rPr lang="en-US" sz="3199">
                <a:solidFill>
                  <a:srgbClr val="000000"/>
                </a:solidFill>
                <a:latin typeface="Aileron"/>
                <a:ea typeface="Aileron"/>
                <a:cs typeface="Aileron"/>
                <a:sym typeface="Aileron"/>
              </a:rPr>
              <a:t>Mô hình được xây dựng dạng Encoder-Decoder với các thành phần:</a:t>
            </a:r>
          </a:p>
          <a:p>
            <a:pPr algn="just">
              <a:lnSpc>
                <a:spcPts val="4927"/>
              </a:lnSpc>
            </a:pPr>
            <a:r>
              <a:rPr lang="en-US" sz="3199">
                <a:solidFill>
                  <a:srgbClr val="000000"/>
                </a:solidFill>
                <a:latin typeface="Aileron"/>
                <a:ea typeface="Aileron"/>
                <a:cs typeface="Aileron"/>
                <a:sym typeface="Aileron"/>
              </a:rPr>
              <a:t>Encoder:</a:t>
            </a:r>
          </a:p>
          <a:p>
            <a:pPr algn="just">
              <a:lnSpc>
                <a:spcPts val="4927"/>
              </a:lnSpc>
            </a:pPr>
            <a:r>
              <a:rPr lang="en-US" sz="3199">
                <a:solidFill>
                  <a:srgbClr val="000000"/>
                </a:solidFill>
                <a:latin typeface="Aileron"/>
                <a:ea typeface="Aileron"/>
                <a:cs typeface="Aileron"/>
                <a:sym typeface="Aileron"/>
              </a:rPr>
              <a:t>Trích xuất đặc trưng từ ảnh LR qua nhiều tầng tích chập (Convolution).</a:t>
            </a:r>
          </a:p>
          <a:p>
            <a:pPr algn="just">
              <a:lnSpc>
                <a:spcPts val="4927"/>
              </a:lnSpc>
            </a:pPr>
            <a:r>
              <a:rPr lang="en-US" sz="3199">
                <a:solidFill>
                  <a:srgbClr val="000000"/>
                </a:solidFill>
                <a:latin typeface="Aileron"/>
                <a:ea typeface="Aileron"/>
                <a:cs typeface="Aileron"/>
                <a:sym typeface="Aileron"/>
              </a:rPr>
              <a:t>Kết hợp Batch Normalization, Activation (ReLU), và Pooling (MaxPooling2D) để giảm kích thước không gian và tăng khả năng biểu diễn.</a:t>
            </a:r>
          </a:p>
          <a:p>
            <a:pPr algn="just">
              <a:lnSpc>
                <a:spcPts val="4927"/>
              </a:lnSpc>
            </a:pPr>
            <a:r>
              <a:rPr lang="en-US" sz="3199">
                <a:solidFill>
                  <a:srgbClr val="000000"/>
                </a:solidFill>
                <a:latin typeface="Aileron"/>
                <a:ea typeface="Aileron"/>
                <a:cs typeface="Aileron"/>
                <a:sym typeface="Aileron"/>
              </a:rPr>
              <a:t>Decoder:</a:t>
            </a:r>
          </a:p>
          <a:p>
            <a:pPr algn="just">
              <a:lnSpc>
                <a:spcPts val="4927"/>
              </a:lnSpc>
            </a:pPr>
            <a:r>
              <a:rPr lang="en-US" sz="3199">
                <a:solidFill>
                  <a:srgbClr val="000000"/>
                </a:solidFill>
                <a:latin typeface="Aileron"/>
                <a:ea typeface="Aileron"/>
                <a:cs typeface="Aileron"/>
                <a:sym typeface="Aileron"/>
              </a:rPr>
              <a:t>Sử dụng các tầng UpSampling2D để khôi phục kích thước không gian của ảnh, kết hợp với các tầng Convolution và Activation (ReLU) để tái tạo ảnh HR.</a:t>
            </a:r>
          </a:p>
          <a:p>
            <a:pPr algn="just">
              <a:lnSpc>
                <a:spcPts val="4927"/>
              </a:lnSpc>
            </a:pPr>
            <a:r>
              <a:rPr lang="en-US" sz="3199">
                <a:solidFill>
                  <a:srgbClr val="000000"/>
                </a:solidFill>
                <a:latin typeface="Aileron"/>
                <a:ea typeface="Aileron"/>
                <a:cs typeface="Aileron"/>
                <a:sym typeface="Aileron"/>
              </a:rPr>
              <a:t>Tầng cuối cùng dùng hàm kích hoạt Sigmoid để đảm bảo giá trị đầu ra nằm trong khoảng [0, 1].</a:t>
            </a:r>
          </a:p>
        </p:txBody>
      </p:sp>
      <p:sp>
        <p:nvSpPr>
          <p:cNvPr name="Freeform 8" id="8"/>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684438" y="802647"/>
            <a:ext cx="1149725" cy="114972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3" id="13"/>
          <p:cNvGrpSpPr/>
          <p:nvPr/>
        </p:nvGrpSpPr>
        <p:grpSpPr>
          <a:xfrm rot="0">
            <a:off x="17259300" y="4287229"/>
            <a:ext cx="856271" cy="85627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5" id="1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40197" y="487262"/>
            <a:ext cx="15301826" cy="9160075"/>
          </a:xfrm>
          <a:prstGeom prst="rect">
            <a:avLst/>
          </a:prstGeom>
        </p:spPr>
        <p:txBody>
          <a:bodyPr anchor="t" rtlCol="false" tIns="0" lIns="0" bIns="0" rIns="0">
            <a:spAutoFit/>
          </a:bodyPr>
          <a:lstStyle/>
          <a:p>
            <a:pPr algn="just">
              <a:lnSpc>
                <a:spcPts val="6929"/>
              </a:lnSpc>
            </a:pPr>
            <a:r>
              <a:rPr lang="en-US" sz="4499">
                <a:solidFill>
                  <a:srgbClr val="000000"/>
                </a:solidFill>
                <a:latin typeface="Aileron"/>
                <a:ea typeface="Aileron"/>
                <a:cs typeface="Aileron"/>
                <a:sym typeface="Aileron"/>
              </a:rPr>
              <a:t>C. Kỹ thuật huấn luyện và tối ưu hóa</a:t>
            </a:r>
          </a:p>
          <a:p>
            <a:pPr algn="just" marL="604512" indent="-302256" lvl="1">
              <a:lnSpc>
                <a:spcPts val="4311"/>
              </a:lnSpc>
              <a:buFont typeface="Arial"/>
              <a:buChar char="•"/>
            </a:pPr>
            <a:r>
              <a:rPr lang="en-US" sz="2799">
                <a:solidFill>
                  <a:srgbClr val="000000"/>
                </a:solidFill>
                <a:latin typeface="Aileron"/>
                <a:ea typeface="Aileron"/>
                <a:cs typeface="Aileron"/>
                <a:sym typeface="Aileron"/>
              </a:rPr>
              <a:t>Huấn luyện:</a:t>
            </a:r>
          </a:p>
          <a:p>
            <a:pPr algn="just">
              <a:lnSpc>
                <a:spcPts val="4311"/>
              </a:lnSpc>
            </a:pPr>
            <a:r>
              <a:rPr lang="en-US" sz="2799">
                <a:solidFill>
                  <a:srgbClr val="000000"/>
                </a:solidFill>
                <a:latin typeface="Aileron"/>
                <a:ea typeface="Aileron"/>
                <a:cs typeface="Aileron"/>
                <a:sym typeface="Aileron"/>
              </a:rPr>
              <a:t>Sử dụng hàm model.fit để huấn luyện mô hình với dữ liệu LR và HR.</a:t>
            </a:r>
          </a:p>
          <a:p>
            <a:pPr algn="just" marL="604512" indent="-302256" lvl="1">
              <a:lnSpc>
                <a:spcPts val="4311"/>
              </a:lnSpc>
              <a:buFont typeface="Arial"/>
              <a:buChar char="•"/>
            </a:pPr>
            <a:r>
              <a:rPr lang="en-US" sz="2799">
                <a:solidFill>
                  <a:srgbClr val="000000"/>
                </a:solidFill>
                <a:latin typeface="Aileron"/>
                <a:ea typeface="Aileron"/>
                <a:cs typeface="Aileron"/>
                <a:sym typeface="Aileron"/>
              </a:rPr>
              <a:t>Tham số:</a:t>
            </a:r>
          </a:p>
          <a:p>
            <a:pPr algn="just">
              <a:lnSpc>
                <a:spcPts val="4311"/>
              </a:lnSpc>
            </a:pPr>
            <a:r>
              <a:rPr lang="en-US" sz="2799">
                <a:solidFill>
                  <a:srgbClr val="000000"/>
                </a:solidFill>
                <a:latin typeface="Aileron"/>
                <a:ea typeface="Aileron"/>
                <a:cs typeface="Aileron"/>
                <a:sym typeface="Aileron"/>
              </a:rPr>
              <a:t>Epochs: Số lần quét qua toàn bộ dữ liệu huấn luyện.</a:t>
            </a:r>
          </a:p>
          <a:p>
            <a:pPr algn="just">
              <a:lnSpc>
                <a:spcPts val="4311"/>
              </a:lnSpc>
            </a:pPr>
            <a:r>
              <a:rPr lang="en-US" sz="2799">
                <a:solidFill>
                  <a:srgbClr val="000000"/>
                </a:solidFill>
                <a:latin typeface="Aileron"/>
                <a:ea typeface="Aileron"/>
                <a:cs typeface="Aileron"/>
                <a:sym typeface="Aileron"/>
              </a:rPr>
              <a:t>Batch Size: Kích thước lô, giúp xử lý hiệu quả trên GPU.</a:t>
            </a:r>
          </a:p>
          <a:p>
            <a:pPr algn="just" marL="604512" indent="-302256" lvl="1">
              <a:lnSpc>
                <a:spcPts val="4311"/>
              </a:lnSpc>
              <a:buFont typeface="Arial"/>
              <a:buChar char="•"/>
            </a:pPr>
            <a:r>
              <a:rPr lang="en-US" sz="2799">
                <a:solidFill>
                  <a:srgbClr val="000000"/>
                </a:solidFill>
                <a:latin typeface="Aileron"/>
                <a:ea typeface="Aileron"/>
                <a:cs typeface="Aileron"/>
                <a:sym typeface="Aileron"/>
              </a:rPr>
              <a:t>Callbacks:</a:t>
            </a:r>
          </a:p>
          <a:p>
            <a:pPr algn="just">
              <a:lnSpc>
                <a:spcPts val="4311"/>
              </a:lnSpc>
            </a:pPr>
            <a:r>
              <a:rPr lang="en-US" sz="2799">
                <a:solidFill>
                  <a:srgbClr val="000000"/>
                </a:solidFill>
                <a:latin typeface="Aileron"/>
                <a:ea typeface="Aileron"/>
                <a:cs typeface="Aileron"/>
                <a:sym typeface="Aileron"/>
              </a:rPr>
              <a:t>TrainingProgress: Theo dõi tiến trình huấn luyện và tính toán các chỉ số như precision, recall, f1_score trên tập xác thực.</a:t>
            </a:r>
          </a:p>
          <a:p>
            <a:pPr algn="just">
              <a:lnSpc>
                <a:spcPts val="4311"/>
              </a:lnSpc>
            </a:pPr>
            <a:r>
              <a:rPr lang="en-US" sz="2799">
                <a:solidFill>
                  <a:srgbClr val="000000"/>
                </a:solidFill>
                <a:latin typeface="Aileron"/>
                <a:ea typeface="Aileron"/>
                <a:cs typeface="Aileron"/>
                <a:sym typeface="Aileron"/>
              </a:rPr>
              <a:t>EarlyStopping: Dừng sớm khi mô hình không cải thiện trong 5 epoch liên tiếp.</a:t>
            </a:r>
          </a:p>
          <a:p>
            <a:pPr algn="just">
              <a:lnSpc>
                <a:spcPts val="4311"/>
              </a:lnSpc>
            </a:pPr>
            <a:r>
              <a:rPr lang="en-US" sz="2799">
                <a:solidFill>
                  <a:srgbClr val="000000"/>
                </a:solidFill>
                <a:latin typeface="Aileron"/>
                <a:ea typeface="Aileron"/>
                <a:cs typeface="Aileron"/>
                <a:sym typeface="Aileron"/>
              </a:rPr>
              <a:t>ReduceLROnPlateau: Giảm tốc độ học khi không có cải thiện về loss.</a:t>
            </a:r>
          </a:p>
          <a:p>
            <a:pPr algn="just" marL="604512" indent="-302256" lvl="1">
              <a:lnSpc>
                <a:spcPts val="4311"/>
              </a:lnSpc>
              <a:buFont typeface="Arial"/>
              <a:buChar char="•"/>
            </a:pPr>
            <a:r>
              <a:rPr lang="en-US" sz="2799">
                <a:solidFill>
                  <a:srgbClr val="000000"/>
                </a:solidFill>
                <a:latin typeface="Aileron"/>
                <a:ea typeface="Aileron"/>
                <a:cs typeface="Aileron"/>
                <a:sym typeface="Aileron"/>
              </a:rPr>
              <a:t>Đánh giá:</a:t>
            </a:r>
          </a:p>
          <a:p>
            <a:pPr algn="just">
              <a:lnSpc>
                <a:spcPts val="4311"/>
              </a:lnSpc>
            </a:pPr>
            <a:r>
              <a:rPr lang="en-US" sz="2799">
                <a:solidFill>
                  <a:srgbClr val="000000"/>
                </a:solidFill>
                <a:latin typeface="Aileron"/>
                <a:ea typeface="Aileron"/>
                <a:cs typeface="Aileron"/>
                <a:sym typeface="Aileron"/>
              </a:rPr>
              <a:t>Các chỉ số được tính toán trên tập xác thực:</a:t>
            </a:r>
          </a:p>
          <a:p>
            <a:pPr algn="just">
              <a:lnSpc>
                <a:spcPts val="4311"/>
              </a:lnSpc>
            </a:pPr>
            <a:r>
              <a:rPr lang="en-US" sz="2799">
                <a:solidFill>
                  <a:srgbClr val="000000"/>
                </a:solidFill>
                <a:latin typeface="Aileron"/>
                <a:ea typeface="Aileron"/>
                <a:cs typeface="Aileron"/>
                <a:sym typeface="Aileron"/>
              </a:rPr>
              <a:t>Loss: Độ lỗi MSE.</a:t>
            </a:r>
          </a:p>
          <a:p>
            <a:pPr algn="just">
              <a:lnSpc>
                <a:spcPts val="4311"/>
              </a:lnSpc>
            </a:pPr>
            <a:r>
              <a:rPr lang="en-US" sz="2799">
                <a:solidFill>
                  <a:srgbClr val="000000"/>
                </a:solidFill>
                <a:latin typeface="Aileron"/>
                <a:ea typeface="Aileron"/>
                <a:cs typeface="Aileron"/>
                <a:sym typeface="Aileron"/>
              </a:rPr>
              <a:t>Accuracy: Độ chính xác tái tạo ảnh.</a:t>
            </a:r>
          </a:p>
          <a:p>
            <a:pPr algn="just">
              <a:lnSpc>
                <a:spcPts val="4311"/>
              </a:lnSpc>
            </a:pPr>
            <a:r>
              <a:rPr lang="en-US" sz="2799">
                <a:solidFill>
                  <a:srgbClr val="000000"/>
                </a:solidFill>
                <a:latin typeface="Aileron"/>
                <a:ea typeface="Aileron"/>
                <a:cs typeface="Aileron"/>
                <a:sym typeface="Aileron"/>
              </a:rPr>
              <a:t>Precision, Recall, F1 Score: Đánh giá khả năng tái tạo các điểm ảnh đúng.</a:t>
            </a:r>
          </a:p>
          <a:p>
            <a:pPr algn="just">
              <a:lnSpc>
                <a:spcPts val="1078"/>
              </a:lnSpc>
            </a:pPr>
          </a:p>
        </p:txBody>
      </p:sp>
      <p:sp>
        <p:nvSpPr>
          <p:cNvPr name="Freeform 8" id="8"/>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684438" y="802647"/>
            <a:ext cx="1149725" cy="114972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3" id="13"/>
          <p:cNvGrpSpPr/>
          <p:nvPr/>
        </p:nvGrpSpPr>
        <p:grpSpPr>
          <a:xfrm rot="0">
            <a:off x="17259300" y="4287229"/>
            <a:ext cx="856271" cy="85627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5" id="1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40197" y="496787"/>
            <a:ext cx="14086277" cy="9239382"/>
          </a:xfrm>
          <a:prstGeom prst="rect">
            <a:avLst/>
          </a:prstGeom>
        </p:spPr>
        <p:txBody>
          <a:bodyPr anchor="t" rtlCol="false" tIns="0" lIns="0" bIns="0" rIns="0">
            <a:spAutoFit/>
          </a:bodyPr>
          <a:lstStyle/>
          <a:p>
            <a:pPr algn="just">
              <a:lnSpc>
                <a:spcPts val="6005"/>
              </a:lnSpc>
            </a:pPr>
            <a:r>
              <a:rPr lang="en-US" sz="3899">
                <a:solidFill>
                  <a:srgbClr val="000000"/>
                </a:solidFill>
                <a:latin typeface="Aileron"/>
                <a:ea typeface="Aileron"/>
                <a:cs typeface="Aileron"/>
                <a:sym typeface="Aileron"/>
              </a:rPr>
              <a:t>D. Trực quan hóa và lưu kết quả</a:t>
            </a:r>
          </a:p>
          <a:p>
            <a:pPr algn="just" marL="647696" indent="-323848" lvl="1">
              <a:lnSpc>
                <a:spcPts val="4619"/>
              </a:lnSpc>
              <a:buFont typeface="Arial"/>
              <a:buChar char="•"/>
            </a:pPr>
            <a:r>
              <a:rPr lang="en-US" sz="2999">
                <a:solidFill>
                  <a:srgbClr val="000000"/>
                </a:solidFill>
                <a:latin typeface="Aileron"/>
                <a:ea typeface="Aileron"/>
                <a:cs typeface="Aileron"/>
                <a:sym typeface="Aileron"/>
              </a:rPr>
              <a:t>Lưu mô hình:</a:t>
            </a:r>
          </a:p>
          <a:p>
            <a:pPr algn="just">
              <a:lnSpc>
                <a:spcPts val="4619"/>
              </a:lnSpc>
            </a:pPr>
            <a:r>
              <a:rPr lang="en-US" sz="2999">
                <a:solidFill>
                  <a:srgbClr val="000000"/>
                </a:solidFill>
                <a:latin typeface="Aileron"/>
                <a:ea typeface="Aileron"/>
                <a:cs typeface="Aileron"/>
                <a:sym typeface="Aileron"/>
              </a:rPr>
              <a:t>Mô hình được lưu dưới dạng file .h5 (trained_model.h5) để tái sử dụng.</a:t>
            </a:r>
          </a:p>
          <a:p>
            <a:pPr algn="just" marL="647696" indent="-323848" lvl="1">
              <a:lnSpc>
                <a:spcPts val="4619"/>
              </a:lnSpc>
              <a:buFont typeface="Arial"/>
              <a:buChar char="•"/>
            </a:pPr>
            <a:r>
              <a:rPr lang="en-US" sz="2999">
                <a:solidFill>
                  <a:srgbClr val="000000"/>
                </a:solidFill>
                <a:latin typeface="Aileron"/>
                <a:ea typeface="Aileron"/>
                <a:cs typeface="Aileron"/>
                <a:sym typeface="Aileron"/>
              </a:rPr>
              <a:t>Lưu lịch sử huấn luyện:</a:t>
            </a:r>
          </a:p>
          <a:p>
            <a:pPr algn="just">
              <a:lnSpc>
                <a:spcPts val="4619"/>
              </a:lnSpc>
            </a:pPr>
            <a:r>
              <a:rPr lang="en-US" sz="2999">
                <a:solidFill>
                  <a:srgbClr val="000000"/>
                </a:solidFill>
                <a:latin typeface="Aileron"/>
                <a:ea typeface="Aileron"/>
                <a:cs typeface="Aileron"/>
                <a:sym typeface="Aileron"/>
              </a:rPr>
              <a:t>Lưu lịch sử về các chỉ số (loss, accuracy, precision, recall, f1_score) vào file .csv (training_history.csv).</a:t>
            </a:r>
          </a:p>
          <a:p>
            <a:pPr algn="just" marL="647696" indent="-323848" lvl="1">
              <a:lnSpc>
                <a:spcPts val="4619"/>
              </a:lnSpc>
              <a:buFont typeface="Arial"/>
              <a:buChar char="•"/>
            </a:pPr>
            <a:r>
              <a:rPr lang="en-US" sz="2999">
                <a:solidFill>
                  <a:srgbClr val="000000"/>
                </a:solidFill>
                <a:latin typeface="Aileron"/>
                <a:ea typeface="Aileron"/>
                <a:cs typeface="Aileron"/>
                <a:sym typeface="Aileron"/>
              </a:rPr>
              <a:t>Trực quan hóa:</a:t>
            </a:r>
          </a:p>
          <a:p>
            <a:pPr algn="just">
              <a:lnSpc>
                <a:spcPts val="4619"/>
              </a:lnSpc>
            </a:pPr>
            <a:r>
              <a:rPr lang="en-US" sz="2999">
                <a:solidFill>
                  <a:srgbClr val="000000"/>
                </a:solidFill>
                <a:latin typeface="Aileron"/>
                <a:ea typeface="Aileron"/>
                <a:cs typeface="Aileron"/>
                <a:sym typeface="Aileron"/>
              </a:rPr>
              <a:t>Biểu đồ thể hiện tiến trình huấn luyện (loss, accuracy, precision, recall, f1_score) qua các epoch được vẽ bằng Matplotlib và lưu trong thư mục training_plots (training_metrics.png).</a:t>
            </a:r>
          </a:p>
          <a:p>
            <a:pPr algn="just">
              <a:lnSpc>
                <a:spcPts val="6159"/>
              </a:lnSpc>
            </a:pPr>
            <a:r>
              <a:rPr lang="en-US" sz="3999">
                <a:solidFill>
                  <a:srgbClr val="000000"/>
                </a:solidFill>
                <a:latin typeface="Aileron"/>
                <a:ea typeface="Aileron"/>
                <a:cs typeface="Aileron"/>
                <a:sym typeface="Aileron"/>
              </a:rPr>
              <a:t>E. Cấu trúc hệ thống:</a:t>
            </a:r>
          </a:p>
          <a:p>
            <a:pPr algn="just" marL="647696" indent="-323848" lvl="1">
              <a:lnSpc>
                <a:spcPts val="4619"/>
              </a:lnSpc>
              <a:buFont typeface="Arial"/>
              <a:buChar char="•"/>
            </a:pPr>
            <a:r>
              <a:rPr lang="en-US" sz="2999">
                <a:solidFill>
                  <a:srgbClr val="000000"/>
                </a:solidFill>
                <a:latin typeface="Aileron"/>
                <a:ea typeface="Aileron"/>
                <a:cs typeface="Aileron"/>
                <a:sym typeface="Aileron"/>
              </a:rPr>
              <a:t>Tổ chức file:</a:t>
            </a:r>
          </a:p>
          <a:p>
            <a:pPr algn="just">
              <a:lnSpc>
                <a:spcPts val="4619"/>
              </a:lnSpc>
            </a:pPr>
            <a:r>
              <a:rPr lang="en-US" sz="2999">
                <a:solidFill>
                  <a:srgbClr val="000000"/>
                </a:solidFill>
                <a:latin typeface="Aileron"/>
                <a:ea typeface="Aileron"/>
                <a:cs typeface="Aileron"/>
                <a:sym typeface="Aileron"/>
              </a:rPr>
              <a:t>Dataset/: Chứa dữ liệu ảnh.</a:t>
            </a:r>
          </a:p>
          <a:p>
            <a:pPr algn="just">
              <a:lnSpc>
                <a:spcPts val="4619"/>
              </a:lnSpc>
            </a:pPr>
            <a:r>
              <a:rPr lang="en-US" sz="2999">
                <a:solidFill>
                  <a:srgbClr val="000000"/>
                </a:solidFill>
                <a:latin typeface="Aileron"/>
                <a:ea typeface="Aileron"/>
                <a:cs typeface="Aileron"/>
                <a:sym typeface="Aileron"/>
              </a:rPr>
              <a:t>training_plots/: Lưu đồ thị huấn luyện.</a:t>
            </a:r>
          </a:p>
          <a:p>
            <a:pPr algn="just">
              <a:lnSpc>
                <a:spcPts val="4619"/>
              </a:lnSpc>
            </a:pPr>
            <a:r>
              <a:rPr lang="en-US" sz="2999">
                <a:solidFill>
                  <a:srgbClr val="000000"/>
                </a:solidFill>
                <a:latin typeface="Aileron"/>
                <a:ea typeface="Aileron"/>
                <a:cs typeface="Aileron"/>
                <a:sym typeface="Aileron"/>
              </a:rPr>
              <a:t>trained_model.h5: Mô hình đã huấn luyện.</a:t>
            </a:r>
          </a:p>
          <a:p>
            <a:pPr algn="just">
              <a:lnSpc>
                <a:spcPts val="269"/>
              </a:lnSpc>
            </a:pPr>
            <a:r>
              <a:rPr lang="en-US" sz="175">
                <a:solidFill>
                  <a:srgbClr val="000000"/>
                </a:solidFill>
                <a:latin typeface="Aileron"/>
                <a:ea typeface="Aileron"/>
                <a:cs typeface="Aileron"/>
                <a:sym typeface="Aileron"/>
              </a:rPr>
              <a:t>training_history.csv: Lịch sử huấn luyện.</a:t>
            </a:r>
          </a:p>
        </p:txBody>
      </p:sp>
      <p:sp>
        <p:nvSpPr>
          <p:cNvPr name="Freeform 8" id="8"/>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684438" y="802647"/>
            <a:ext cx="1149725" cy="114972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3" id="13"/>
          <p:cNvGrpSpPr/>
          <p:nvPr/>
        </p:nvGrpSpPr>
        <p:grpSpPr>
          <a:xfrm rot="0">
            <a:off x="17259300" y="4287229"/>
            <a:ext cx="856271" cy="85627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5" id="1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6684438" y="802647"/>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452107" y="1778302"/>
            <a:ext cx="7055993" cy="8508698"/>
          </a:xfrm>
          <a:custGeom>
            <a:avLst/>
            <a:gdLst/>
            <a:ahLst/>
            <a:cxnLst/>
            <a:rect r="r" b="b" t="t" l="l"/>
            <a:pathLst>
              <a:path h="8508698" w="7055993">
                <a:moveTo>
                  <a:pt x="0" y="0"/>
                </a:moveTo>
                <a:lnTo>
                  <a:pt x="7055994" y="0"/>
                </a:lnTo>
                <a:lnTo>
                  <a:pt x="7055994" y="8508698"/>
                </a:lnTo>
                <a:lnTo>
                  <a:pt x="0" y="8508698"/>
                </a:lnTo>
                <a:lnTo>
                  <a:pt x="0" y="0"/>
                </a:lnTo>
                <a:close/>
              </a:path>
            </a:pathLst>
          </a:custGeom>
          <a:blipFill>
            <a:blip r:embed="rId8"/>
            <a:stretch>
              <a:fillRect l="0" t="0" r="0" b="0"/>
            </a:stretch>
          </a:blipFill>
        </p:spPr>
      </p:sp>
      <p:sp>
        <p:nvSpPr>
          <p:cNvPr name="Freeform 16" id="16"/>
          <p:cNvSpPr/>
          <p:nvPr/>
        </p:nvSpPr>
        <p:spPr>
          <a:xfrm flipH="false" flipV="false" rot="0">
            <a:off x="7835233" y="1778302"/>
            <a:ext cx="8106790" cy="7536263"/>
          </a:xfrm>
          <a:custGeom>
            <a:avLst/>
            <a:gdLst/>
            <a:ahLst/>
            <a:cxnLst/>
            <a:rect r="r" b="b" t="t" l="l"/>
            <a:pathLst>
              <a:path h="7536263" w="8106790">
                <a:moveTo>
                  <a:pt x="0" y="0"/>
                </a:moveTo>
                <a:lnTo>
                  <a:pt x="8106789" y="0"/>
                </a:lnTo>
                <a:lnTo>
                  <a:pt x="8106789" y="7536263"/>
                </a:lnTo>
                <a:lnTo>
                  <a:pt x="0" y="7536263"/>
                </a:lnTo>
                <a:lnTo>
                  <a:pt x="0" y="0"/>
                </a:lnTo>
                <a:close/>
              </a:path>
            </a:pathLst>
          </a:custGeom>
          <a:blipFill>
            <a:blip r:embed="rId9"/>
            <a:stretch>
              <a:fillRect l="0" t="0" r="0" b="0"/>
            </a:stretch>
          </a:blipFill>
        </p:spPr>
      </p:sp>
      <p:sp>
        <p:nvSpPr>
          <p:cNvPr name="TextBox 17" id="17"/>
          <p:cNvSpPr txBox="true"/>
          <p:nvPr/>
        </p:nvSpPr>
        <p:spPr>
          <a:xfrm rot="0">
            <a:off x="304420" y="172233"/>
            <a:ext cx="14086277"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 thư viện chính được sử dụng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 phương thức huấn luyện mô hình</a:t>
            </a:r>
          </a:p>
        </p:txBody>
      </p:sp>
      <p:sp>
        <p:nvSpPr>
          <p:cNvPr name="TextBox 16" id="16"/>
          <p:cNvSpPr txBox="true"/>
          <p:nvPr/>
        </p:nvSpPr>
        <p:spPr>
          <a:xfrm rot="0">
            <a:off x="304420" y="1792114"/>
            <a:ext cx="16055963" cy="6858691"/>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1. Mô hình CNN được huấn luyện thông qua các bước chi tiết sau</a:t>
            </a:r>
          </a:p>
          <a:p>
            <a:pPr algn="just">
              <a:lnSpc>
                <a:spcPts val="4465"/>
              </a:lnSpc>
            </a:pPr>
            <a:r>
              <a:rPr lang="en-US" sz="2899">
                <a:solidFill>
                  <a:srgbClr val="000000"/>
                </a:solidFill>
                <a:latin typeface="Aileron"/>
                <a:ea typeface="Aileron"/>
                <a:cs typeface="Aileron"/>
                <a:sym typeface="Aileron"/>
              </a:rPr>
              <a:t>A. Chuẩn bị dữ liệu</a:t>
            </a:r>
          </a:p>
          <a:p>
            <a:pPr algn="just">
              <a:lnSpc>
                <a:spcPts val="4465"/>
              </a:lnSpc>
            </a:pPr>
            <a:r>
              <a:rPr lang="en-US" sz="2899">
                <a:solidFill>
                  <a:srgbClr val="000000"/>
                </a:solidFill>
                <a:latin typeface="Aileron"/>
                <a:ea typeface="Aileron"/>
                <a:cs typeface="Aileron"/>
                <a:sym typeface="Aileron"/>
              </a:rPr>
              <a:t>Dữ liệu huấn luyện (Train) và xác thực (Validation):</a:t>
            </a:r>
          </a:p>
          <a:p>
            <a:pPr algn="just">
              <a:lnSpc>
                <a:spcPts val="4465"/>
              </a:lnSpc>
            </a:pPr>
            <a:r>
              <a:rPr lang="en-US" sz="2899">
                <a:solidFill>
                  <a:srgbClr val="000000"/>
                </a:solidFill>
                <a:latin typeface="Aileron"/>
                <a:ea typeface="Aileron"/>
                <a:cs typeface="Aileron"/>
                <a:sym typeface="Aileron"/>
              </a:rPr>
              <a:t>Ảnh độ phân giải thấp (Low Resolution - LR) và độ phân giải cao (High Resolution - HR) được tải từ các thư mục.</a:t>
            </a:r>
          </a:p>
          <a:p>
            <a:pPr algn="just">
              <a:lnSpc>
                <a:spcPts val="4465"/>
              </a:lnSpc>
            </a:pPr>
            <a:r>
              <a:rPr lang="en-US" sz="2899">
                <a:solidFill>
                  <a:srgbClr val="000000"/>
                </a:solidFill>
                <a:latin typeface="Aileron"/>
                <a:ea typeface="Aileron"/>
                <a:cs typeface="Aileron"/>
                <a:sym typeface="Aileron"/>
              </a:rPr>
              <a:t>Các ảnh được resize về kích thước chuẩn (128, 128) và chuẩn hóa giá trị pixel về khoảng [0, 1].</a:t>
            </a:r>
          </a:p>
          <a:p>
            <a:pPr algn="just">
              <a:lnSpc>
                <a:spcPts val="4465"/>
              </a:lnSpc>
            </a:pPr>
            <a:r>
              <a:rPr lang="en-US" sz="2899">
                <a:solidFill>
                  <a:srgbClr val="000000"/>
                </a:solidFill>
                <a:latin typeface="Aileron"/>
                <a:ea typeface="Aileron"/>
                <a:cs typeface="Aileron"/>
                <a:sym typeface="Aileron"/>
              </a:rPr>
              <a:t>Xử lý dữ liệu:</a:t>
            </a:r>
          </a:p>
          <a:p>
            <a:pPr algn="just">
              <a:lnSpc>
                <a:spcPts val="4465"/>
              </a:lnSpc>
            </a:pPr>
            <a:r>
              <a:rPr lang="en-US" sz="2899">
                <a:solidFill>
                  <a:srgbClr val="000000"/>
                </a:solidFill>
                <a:latin typeface="Aileron"/>
                <a:ea typeface="Aileron"/>
                <a:cs typeface="Aileron"/>
                <a:sym typeface="Aileron"/>
              </a:rPr>
              <a:t>Tải ảnh từ thư mục bằng hàm load_images().</a:t>
            </a:r>
          </a:p>
          <a:p>
            <a:pPr algn="just">
              <a:lnSpc>
                <a:spcPts val="4465"/>
              </a:lnSpc>
            </a:pPr>
            <a:r>
              <a:rPr lang="en-US" sz="2899">
                <a:solidFill>
                  <a:srgbClr val="000000"/>
                </a:solidFill>
                <a:latin typeface="Aileron"/>
                <a:ea typeface="Aileron"/>
                <a:cs typeface="Aileron"/>
                <a:sym typeface="Aileron"/>
              </a:rPr>
              <a:t>Chuyển đổi ảnh thành mảng numpy (NumPy array) để tương thích với TensorFlow.</a:t>
            </a:r>
          </a:p>
          <a:p>
            <a:pPr algn="just">
              <a:lnSpc>
                <a:spcPts val="4465"/>
              </a:lnSpc>
            </a:pPr>
            <a:r>
              <a:rPr lang="en-US" sz="2899">
                <a:solidFill>
                  <a:srgbClr val="000000"/>
                </a:solidFill>
                <a:latin typeface="Aileron"/>
                <a:ea typeface="Aileron"/>
                <a:cs typeface="Aileron"/>
                <a:sym typeface="Aileron"/>
              </a:rPr>
              <a:t>Phân bổ dữ liệu:</a:t>
            </a:r>
          </a:p>
          <a:p>
            <a:pPr algn="just">
              <a:lnSpc>
                <a:spcPts val="4465"/>
              </a:lnSpc>
            </a:pPr>
            <a:r>
              <a:rPr lang="en-US" sz="2899">
                <a:solidFill>
                  <a:srgbClr val="000000"/>
                </a:solidFill>
                <a:latin typeface="Aileron"/>
                <a:ea typeface="Aileron"/>
                <a:cs typeface="Aileron"/>
                <a:sym typeface="Aileron"/>
              </a:rPr>
              <a:t>Tập huấn luyện bao gồm dữ liệu từ DIV2K_train_LR_bicubic và DIV2K_train_HR.</a:t>
            </a:r>
          </a:p>
          <a:p>
            <a:pPr algn="just">
              <a:lnSpc>
                <a:spcPts val="4465"/>
              </a:lnSpc>
            </a:pPr>
            <a:r>
              <a:rPr lang="en-US" sz="2899">
                <a:solidFill>
                  <a:srgbClr val="000000"/>
                </a:solidFill>
                <a:latin typeface="Aileron"/>
                <a:ea typeface="Aileron"/>
                <a:cs typeface="Aileron"/>
                <a:sym typeface="Aileron"/>
              </a:rPr>
              <a:t>Tập xác thực bao gồm dữ liệu từ DIV2K_valid_LR_bicubic và DIV2K_valid_HR.</a:t>
            </a:r>
          </a:p>
          <a:p>
            <a:pPr algn="just">
              <a:lnSpc>
                <a:spcPts val="577"/>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 phương thức huấn luyện mô hình</a:t>
            </a:r>
          </a:p>
        </p:txBody>
      </p:sp>
      <p:sp>
        <p:nvSpPr>
          <p:cNvPr name="TextBox 16" id="16"/>
          <p:cNvSpPr txBox="true"/>
          <p:nvPr/>
        </p:nvSpPr>
        <p:spPr>
          <a:xfrm rot="0">
            <a:off x="304420" y="1792114"/>
            <a:ext cx="16055963" cy="6858691"/>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B.  Kiến trúc và tối ưu hóa mô hình</a:t>
            </a:r>
          </a:p>
          <a:p>
            <a:pPr algn="just">
              <a:lnSpc>
                <a:spcPts val="4465"/>
              </a:lnSpc>
            </a:pPr>
            <a:r>
              <a:rPr lang="en-US" sz="2899">
                <a:solidFill>
                  <a:srgbClr val="000000"/>
                </a:solidFill>
                <a:latin typeface="Aileron"/>
                <a:ea typeface="Aileron"/>
                <a:cs typeface="Aileron"/>
                <a:sym typeface="Aileron"/>
              </a:rPr>
              <a:t>Xây dựng mô hình CNN:</a:t>
            </a:r>
          </a:p>
          <a:p>
            <a:pPr algn="just">
              <a:lnSpc>
                <a:spcPts val="4465"/>
              </a:lnSpc>
            </a:pPr>
            <a:r>
              <a:rPr lang="en-US" sz="2899">
                <a:solidFill>
                  <a:srgbClr val="000000"/>
                </a:solidFill>
                <a:latin typeface="Aileron"/>
                <a:ea typeface="Aileron"/>
                <a:cs typeface="Aileron"/>
                <a:sym typeface="Aileron"/>
              </a:rPr>
              <a:t>Mô hình CNN có cấu trúc Encoder-Decoder:</a:t>
            </a:r>
          </a:p>
          <a:p>
            <a:pPr algn="just">
              <a:lnSpc>
                <a:spcPts val="4465"/>
              </a:lnSpc>
            </a:pPr>
            <a:r>
              <a:rPr lang="en-US" sz="2899">
                <a:solidFill>
                  <a:srgbClr val="000000"/>
                </a:solidFill>
                <a:latin typeface="Aileron"/>
                <a:ea typeface="Aileron"/>
                <a:cs typeface="Aileron"/>
                <a:sym typeface="Aileron"/>
              </a:rPr>
              <a:t>Encoder: Trích xuất đặc trưng bằng các tầng tích chập (Convolution), chuẩn hóa (BatchNormalization) và giảm kích thước (MaxPooling).</a:t>
            </a:r>
          </a:p>
          <a:p>
            <a:pPr algn="just">
              <a:lnSpc>
                <a:spcPts val="4465"/>
              </a:lnSpc>
            </a:pPr>
            <a:r>
              <a:rPr lang="en-US" sz="2899">
                <a:solidFill>
                  <a:srgbClr val="000000"/>
                </a:solidFill>
                <a:latin typeface="Aileron"/>
                <a:ea typeface="Aileron"/>
                <a:cs typeface="Aileron"/>
                <a:sym typeface="Aileron"/>
              </a:rPr>
              <a:t>Decoder: Tăng kích thước ảnh qua các tầng UpSampling kết hợp Convolution để tái tạo ảnh HR từ ảnh LR.</a:t>
            </a:r>
          </a:p>
          <a:p>
            <a:pPr algn="just">
              <a:lnSpc>
                <a:spcPts val="4465"/>
              </a:lnSpc>
            </a:pPr>
            <a:r>
              <a:rPr lang="en-US" sz="2899">
                <a:solidFill>
                  <a:srgbClr val="000000"/>
                </a:solidFill>
                <a:latin typeface="Aileron"/>
                <a:ea typeface="Aileron"/>
                <a:cs typeface="Aileron"/>
                <a:sym typeface="Aileron"/>
              </a:rPr>
              <a:t>Sử dụng hàm kích hoạt ReLU cho các tầng ẩn và sigmoid cho tầng đầu ra.</a:t>
            </a:r>
          </a:p>
          <a:p>
            <a:pPr algn="just">
              <a:lnSpc>
                <a:spcPts val="4465"/>
              </a:lnSpc>
            </a:pPr>
            <a:r>
              <a:rPr lang="en-US" sz="2899">
                <a:solidFill>
                  <a:srgbClr val="000000"/>
                </a:solidFill>
                <a:latin typeface="Aileron"/>
                <a:ea typeface="Aileron"/>
                <a:cs typeface="Aileron"/>
                <a:sym typeface="Aileron"/>
              </a:rPr>
              <a:t>Thông số kỹ thuật:</a:t>
            </a:r>
          </a:p>
          <a:p>
            <a:pPr algn="just">
              <a:lnSpc>
                <a:spcPts val="4465"/>
              </a:lnSpc>
            </a:pPr>
            <a:r>
              <a:rPr lang="en-US" sz="2899">
                <a:solidFill>
                  <a:srgbClr val="000000"/>
                </a:solidFill>
                <a:latin typeface="Aileron"/>
                <a:ea typeface="Aileron"/>
                <a:cs typeface="Aileron"/>
                <a:sym typeface="Aileron"/>
              </a:rPr>
              <a:t>Optimizer: Adam với learning rate 1e-4.</a:t>
            </a:r>
          </a:p>
          <a:p>
            <a:pPr algn="just">
              <a:lnSpc>
                <a:spcPts val="4465"/>
              </a:lnSpc>
            </a:pPr>
            <a:r>
              <a:rPr lang="en-US" sz="2899">
                <a:solidFill>
                  <a:srgbClr val="000000"/>
                </a:solidFill>
                <a:latin typeface="Aileron"/>
                <a:ea typeface="Aileron"/>
                <a:cs typeface="Aileron"/>
                <a:sym typeface="Aileron"/>
              </a:rPr>
              <a:t>Loss function: Mean Squared Error (MSE) đo lường sai số giữa ảnh HR thực và dự đoán.</a:t>
            </a:r>
          </a:p>
          <a:p>
            <a:pPr algn="just">
              <a:lnSpc>
                <a:spcPts val="4465"/>
              </a:lnSpc>
            </a:pPr>
            <a:r>
              <a:rPr lang="en-US" sz="2899">
                <a:solidFill>
                  <a:srgbClr val="000000"/>
                </a:solidFill>
                <a:latin typeface="Aileron"/>
                <a:ea typeface="Aileron"/>
                <a:cs typeface="Aileron"/>
                <a:sym typeface="Aileron"/>
              </a:rPr>
              <a:t>Metrics: Đo lường độ chính xác (accuracy).</a:t>
            </a:r>
          </a:p>
          <a:p>
            <a:pPr algn="just">
              <a:lnSpc>
                <a:spcPts val="577"/>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 phương thức huấn luyện mô hình</a:t>
            </a:r>
          </a:p>
        </p:txBody>
      </p:sp>
      <p:sp>
        <p:nvSpPr>
          <p:cNvPr name="TextBox 16" id="16"/>
          <p:cNvSpPr txBox="true"/>
          <p:nvPr/>
        </p:nvSpPr>
        <p:spPr>
          <a:xfrm rot="0">
            <a:off x="304420" y="1684092"/>
            <a:ext cx="15172233" cy="7173266"/>
          </a:xfrm>
          <a:prstGeom prst="rect">
            <a:avLst/>
          </a:prstGeom>
        </p:spPr>
        <p:txBody>
          <a:bodyPr anchor="t" rtlCol="false" tIns="0" lIns="0" bIns="0" rIns="0">
            <a:spAutoFit/>
          </a:bodyPr>
          <a:lstStyle/>
          <a:p>
            <a:pPr algn="just">
              <a:lnSpc>
                <a:spcPts val="4003"/>
              </a:lnSpc>
            </a:pPr>
            <a:r>
              <a:rPr lang="en-US" sz="2599">
                <a:solidFill>
                  <a:srgbClr val="000000"/>
                </a:solidFill>
                <a:latin typeface="Aileron"/>
                <a:ea typeface="Aileron"/>
                <a:cs typeface="Aileron"/>
                <a:sym typeface="Aileron"/>
              </a:rPr>
              <a:t>C. Quá trình huấn luyện</a:t>
            </a:r>
          </a:p>
          <a:p>
            <a:pPr algn="just">
              <a:lnSpc>
                <a:spcPts val="4003"/>
              </a:lnSpc>
            </a:pPr>
            <a:r>
              <a:rPr lang="en-US" sz="2599">
                <a:solidFill>
                  <a:srgbClr val="000000"/>
                </a:solidFill>
                <a:latin typeface="Aileron"/>
                <a:ea typeface="Aileron"/>
                <a:cs typeface="Aileron"/>
                <a:sym typeface="Aileron"/>
              </a:rPr>
              <a:t>Cấu hình callback:</a:t>
            </a:r>
          </a:p>
          <a:p>
            <a:pPr algn="just">
              <a:lnSpc>
                <a:spcPts val="4003"/>
              </a:lnSpc>
            </a:pPr>
            <a:r>
              <a:rPr lang="en-US" sz="2599">
                <a:solidFill>
                  <a:srgbClr val="000000"/>
                </a:solidFill>
                <a:latin typeface="Aileron"/>
                <a:ea typeface="Aileron"/>
                <a:cs typeface="Aileron"/>
                <a:sym typeface="Aileron"/>
              </a:rPr>
              <a:t>TrainingProgress: Ghi nhận tiến trình và tính toán các chỉ số như Precision, Recall, và F1-Score trên tập xác thực.</a:t>
            </a:r>
          </a:p>
          <a:p>
            <a:pPr algn="just">
              <a:lnSpc>
                <a:spcPts val="4003"/>
              </a:lnSpc>
            </a:pPr>
            <a:r>
              <a:rPr lang="en-US" sz="2599">
                <a:solidFill>
                  <a:srgbClr val="000000"/>
                </a:solidFill>
                <a:latin typeface="Aileron"/>
                <a:ea typeface="Aileron"/>
                <a:cs typeface="Aileron"/>
                <a:sym typeface="Aileron"/>
              </a:rPr>
              <a:t>EarlyStopping: Dừng sớm nếu lỗi (loss) trên tập xác thực không giảm sau 5 epoch liên tiếp.</a:t>
            </a:r>
          </a:p>
          <a:p>
            <a:pPr algn="just">
              <a:lnSpc>
                <a:spcPts val="4003"/>
              </a:lnSpc>
            </a:pPr>
            <a:r>
              <a:rPr lang="en-US" sz="2599">
                <a:solidFill>
                  <a:srgbClr val="000000"/>
                </a:solidFill>
                <a:latin typeface="Aileron"/>
                <a:ea typeface="Aileron"/>
                <a:cs typeface="Aileron"/>
                <a:sym typeface="Aileron"/>
              </a:rPr>
              <a:t>ReduceLROnPlateau: Giảm learning rate khi loss không cải thiện trong 3 epoch, đảm bảo hội tụ tối ưu.</a:t>
            </a:r>
          </a:p>
          <a:p>
            <a:pPr algn="just">
              <a:lnSpc>
                <a:spcPts val="4003"/>
              </a:lnSpc>
            </a:pPr>
            <a:r>
              <a:rPr lang="en-US" sz="2599">
                <a:solidFill>
                  <a:srgbClr val="000000"/>
                </a:solidFill>
                <a:latin typeface="Aileron"/>
                <a:ea typeface="Aileron"/>
                <a:cs typeface="Aileron"/>
                <a:sym typeface="Aileron"/>
              </a:rPr>
              <a:t>Huấn luyện mô hình:</a:t>
            </a:r>
          </a:p>
          <a:p>
            <a:pPr algn="just">
              <a:lnSpc>
                <a:spcPts val="4003"/>
              </a:lnSpc>
            </a:pPr>
            <a:r>
              <a:rPr lang="en-US" sz="2599">
                <a:solidFill>
                  <a:srgbClr val="000000"/>
                </a:solidFill>
                <a:latin typeface="Aileron"/>
                <a:ea typeface="Aileron"/>
                <a:cs typeface="Aileron"/>
                <a:sym typeface="Aileron"/>
              </a:rPr>
              <a:t>Sử dụng model.fit() với các tham số:</a:t>
            </a:r>
          </a:p>
          <a:p>
            <a:pPr algn="just">
              <a:lnSpc>
                <a:spcPts val="4003"/>
              </a:lnSpc>
            </a:pPr>
            <a:r>
              <a:rPr lang="en-US" sz="2599">
                <a:solidFill>
                  <a:srgbClr val="000000"/>
                </a:solidFill>
                <a:latin typeface="Aileron"/>
                <a:ea typeface="Aileron"/>
                <a:cs typeface="Aileron"/>
                <a:sym typeface="Aileron"/>
              </a:rPr>
              <a:t>batch_size=32</a:t>
            </a:r>
          </a:p>
          <a:p>
            <a:pPr algn="just">
              <a:lnSpc>
                <a:spcPts val="4003"/>
              </a:lnSpc>
            </a:pPr>
            <a:r>
              <a:rPr lang="en-US" sz="2599">
                <a:solidFill>
                  <a:srgbClr val="000000"/>
                </a:solidFill>
                <a:latin typeface="Aileron"/>
                <a:ea typeface="Aileron"/>
                <a:cs typeface="Aileron"/>
                <a:sym typeface="Aileron"/>
              </a:rPr>
              <a:t>epochs=50 (tăng số epoch nếu cần khi áp dụng trên toàn bộ tập dữ liệu lớn).</a:t>
            </a:r>
          </a:p>
          <a:p>
            <a:pPr algn="just">
              <a:lnSpc>
                <a:spcPts val="4003"/>
              </a:lnSpc>
            </a:pPr>
            <a:r>
              <a:rPr lang="en-US" sz="2599">
                <a:solidFill>
                  <a:srgbClr val="000000"/>
                </a:solidFill>
                <a:latin typeface="Aileron"/>
                <a:ea typeface="Aileron"/>
                <a:cs typeface="Aileron"/>
                <a:sym typeface="Aileron"/>
              </a:rPr>
              <a:t>Lưu trữ kết quả:</a:t>
            </a:r>
          </a:p>
          <a:p>
            <a:pPr algn="just">
              <a:lnSpc>
                <a:spcPts val="4003"/>
              </a:lnSpc>
            </a:pPr>
            <a:r>
              <a:rPr lang="en-US" sz="2599">
                <a:solidFill>
                  <a:srgbClr val="000000"/>
                </a:solidFill>
                <a:latin typeface="Aileron"/>
                <a:ea typeface="Aileron"/>
                <a:cs typeface="Aileron"/>
                <a:sym typeface="Aileron"/>
              </a:rPr>
              <a:t>Mô hình được lưu vào file trained_model.h5 để sử dụng cho các lần dự đoán sau.</a:t>
            </a:r>
          </a:p>
          <a:p>
            <a:pPr algn="just">
              <a:lnSpc>
                <a:spcPts val="4003"/>
              </a:lnSpc>
            </a:pPr>
            <a:r>
              <a:rPr lang="en-US" sz="2599">
                <a:solidFill>
                  <a:srgbClr val="000000"/>
                </a:solidFill>
                <a:latin typeface="Aileron"/>
                <a:ea typeface="Aileron"/>
                <a:cs typeface="Aileron"/>
                <a:sym typeface="Aileron"/>
              </a:rPr>
              <a:t>Kết quả huấn luyện (loss, accuracy, precision, recall, f1-score) được lưu vào file training_history.csv.</a:t>
            </a:r>
          </a:p>
          <a:p>
            <a:pPr algn="just">
              <a:lnSpc>
                <a:spcPts val="4003"/>
              </a:lnSpc>
            </a:pPr>
            <a:r>
              <a:rPr lang="en-US" sz="2599">
                <a:solidFill>
                  <a:srgbClr val="000000"/>
                </a:solidFill>
                <a:latin typeface="Aileron"/>
                <a:ea typeface="Aileron"/>
                <a:cs typeface="Aileron"/>
                <a:sym typeface="Aileron"/>
              </a:rPr>
              <a:t>Các biểu đồ loss và các chỉ số khác theo epoch được lưu vào thư mục training_plots.</a:t>
            </a:r>
          </a:p>
          <a:p>
            <a:pPr algn="just">
              <a:lnSpc>
                <a:spcPts val="26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Phương pháp tăng độ phân giải ảnh</a:t>
            </a:r>
          </a:p>
        </p:txBody>
      </p:sp>
      <p:sp>
        <p:nvSpPr>
          <p:cNvPr name="TextBox 16" id="16"/>
          <p:cNvSpPr txBox="true"/>
          <p:nvPr/>
        </p:nvSpPr>
        <p:spPr>
          <a:xfrm rot="0">
            <a:off x="304420" y="1763539"/>
            <a:ext cx="15218798" cy="4619149"/>
          </a:xfrm>
          <a:prstGeom prst="rect">
            <a:avLst/>
          </a:prstGeom>
        </p:spPr>
        <p:txBody>
          <a:bodyPr anchor="t" rtlCol="false" tIns="0" lIns="0" bIns="0" rIns="0">
            <a:spAutoFit/>
          </a:bodyPr>
          <a:lstStyle/>
          <a:p>
            <a:pPr algn="just">
              <a:lnSpc>
                <a:spcPts val="5697"/>
              </a:lnSpc>
            </a:pPr>
            <a:r>
              <a:rPr lang="en-US" sz="3699">
                <a:solidFill>
                  <a:srgbClr val="000000"/>
                </a:solidFill>
                <a:latin typeface="Aileron"/>
                <a:ea typeface="Aileron"/>
                <a:cs typeface="Aileron"/>
                <a:sym typeface="Aileron"/>
              </a:rPr>
              <a:t>Mô hình sử dụng mạng CNN để tái tạo ảnh HR từ ảnh LR. Phương pháp bao gồm các bước sau:</a:t>
            </a:r>
          </a:p>
          <a:p>
            <a:pPr algn="just">
              <a:lnSpc>
                <a:spcPts val="6313"/>
              </a:lnSpc>
            </a:pPr>
            <a:r>
              <a:rPr lang="en-US" sz="4099">
                <a:solidFill>
                  <a:srgbClr val="000000"/>
                </a:solidFill>
                <a:latin typeface="Aileron"/>
                <a:ea typeface="Aileron"/>
                <a:cs typeface="Aileron"/>
                <a:sym typeface="Aileron"/>
              </a:rPr>
              <a:t>A. Tiền xử lý ảnh đầu vào</a:t>
            </a:r>
          </a:p>
          <a:p>
            <a:pPr algn="just">
              <a:lnSpc>
                <a:spcPts val="5697"/>
              </a:lnSpc>
            </a:pPr>
            <a:r>
              <a:rPr lang="en-US" sz="3699">
                <a:solidFill>
                  <a:srgbClr val="000000"/>
                </a:solidFill>
                <a:latin typeface="Aileron"/>
                <a:ea typeface="Aileron"/>
                <a:cs typeface="Aileron"/>
                <a:sym typeface="Aileron"/>
              </a:rPr>
              <a:t>Ảnh đầu vào (LR) được resize về kích thước chuẩn (128, 128) và chuẩn hóa giá trị pixel về [0, 1].</a:t>
            </a:r>
          </a:p>
          <a:p>
            <a:pPr algn="just">
              <a:lnSpc>
                <a:spcPts val="5697"/>
              </a:lnSpc>
            </a:pPr>
            <a:r>
              <a:rPr lang="en-US" sz="3699">
                <a:solidFill>
                  <a:srgbClr val="000000"/>
                </a:solidFill>
                <a:latin typeface="Aileron"/>
                <a:ea typeface="Aileron"/>
                <a:cs typeface="Aileron"/>
                <a:sym typeface="Aileron"/>
              </a:rPr>
              <a:t>Định dạng đầu vào: (batch_size, 128, 128, 3).</a:t>
            </a:r>
          </a:p>
          <a:p>
            <a:pPr algn="just">
              <a:lnSpc>
                <a:spcPts val="180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Phương pháp tăng độ phân giải ảnh</a:t>
            </a:r>
          </a:p>
        </p:txBody>
      </p:sp>
      <p:sp>
        <p:nvSpPr>
          <p:cNvPr name="TextBox 16" id="16"/>
          <p:cNvSpPr txBox="true"/>
          <p:nvPr/>
        </p:nvSpPr>
        <p:spPr>
          <a:xfrm rot="0">
            <a:off x="304420" y="1754014"/>
            <a:ext cx="15218798" cy="7285101"/>
          </a:xfrm>
          <a:prstGeom prst="rect">
            <a:avLst/>
          </a:prstGeom>
        </p:spPr>
        <p:txBody>
          <a:bodyPr anchor="t" rtlCol="false" tIns="0" lIns="0" bIns="0" rIns="0">
            <a:spAutoFit/>
          </a:bodyPr>
          <a:lstStyle/>
          <a:p>
            <a:pPr algn="just">
              <a:lnSpc>
                <a:spcPts val="5851"/>
              </a:lnSpc>
            </a:pPr>
            <a:r>
              <a:rPr lang="en-US" sz="3799">
                <a:solidFill>
                  <a:srgbClr val="000000"/>
                </a:solidFill>
                <a:latin typeface="Aileron"/>
                <a:ea typeface="Aileron"/>
                <a:cs typeface="Aileron"/>
                <a:sym typeface="Aileron"/>
              </a:rPr>
              <a:t>B. Quá trình tái tạo ảnh</a:t>
            </a:r>
          </a:p>
          <a:p>
            <a:pPr algn="just">
              <a:lnSpc>
                <a:spcPts val="4619"/>
              </a:lnSpc>
            </a:pPr>
            <a:r>
              <a:rPr lang="en-US" sz="2999">
                <a:solidFill>
                  <a:srgbClr val="000000"/>
                </a:solidFill>
                <a:latin typeface="Aileron"/>
                <a:ea typeface="Aileron"/>
                <a:cs typeface="Aileron"/>
                <a:sym typeface="Aileron"/>
              </a:rPr>
              <a:t>Trích xuất đặc trưng (Feature Extraction):</a:t>
            </a:r>
          </a:p>
          <a:p>
            <a:pPr algn="just">
              <a:lnSpc>
                <a:spcPts val="4619"/>
              </a:lnSpc>
            </a:pPr>
            <a:r>
              <a:rPr lang="en-US" sz="2999">
                <a:solidFill>
                  <a:srgbClr val="000000"/>
                </a:solidFill>
                <a:latin typeface="Aileron"/>
                <a:ea typeface="Aileron"/>
                <a:cs typeface="Aileron"/>
                <a:sym typeface="Aileron"/>
              </a:rPr>
              <a:t>Các tầng Conv2D và BatchNormalization trích xuất đặc trưng từ ảnh LR.</a:t>
            </a:r>
          </a:p>
          <a:p>
            <a:pPr algn="just">
              <a:lnSpc>
                <a:spcPts val="4619"/>
              </a:lnSpc>
            </a:pPr>
            <a:r>
              <a:rPr lang="en-US" sz="2999">
                <a:solidFill>
                  <a:srgbClr val="000000"/>
                </a:solidFill>
                <a:latin typeface="Aileron"/>
                <a:ea typeface="Aileron"/>
                <a:cs typeface="Aileron"/>
                <a:sym typeface="Aileron"/>
              </a:rPr>
              <a:t>Hàm kích hoạt ReLU giúp mô hình học các đặc trưng phức tạp và phi tuyến tính.</a:t>
            </a:r>
          </a:p>
          <a:p>
            <a:pPr algn="just">
              <a:lnSpc>
                <a:spcPts val="4619"/>
              </a:lnSpc>
            </a:pPr>
            <a:r>
              <a:rPr lang="en-US" sz="2999">
                <a:solidFill>
                  <a:srgbClr val="000000"/>
                </a:solidFill>
                <a:latin typeface="Aileron"/>
                <a:ea typeface="Aileron"/>
                <a:cs typeface="Aileron"/>
                <a:sym typeface="Aileron"/>
              </a:rPr>
              <a:t>Giảm kích thước và học đặc trưng sâu (Downsampling):</a:t>
            </a:r>
          </a:p>
          <a:p>
            <a:pPr algn="just">
              <a:lnSpc>
                <a:spcPts val="4619"/>
              </a:lnSpc>
            </a:pPr>
            <a:r>
              <a:rPr lang="en-US" sz="2999">
                <a:solidFill>
                  <a:srgbClr val="000000"/>
                </a:solidFill>
                <a:latin typeface="Aileron"/>
                <a:ea typeface="Aileron"/>
                <a:cs typeface="Aileron"/>
                <a:sym typeface="Aileron"/>
              </a:rPr>
              <a:t>Sử dụng tầng MaxPooling2D để giảm kích thước không gian ảnh, đồng thời giữ lại thông tin quan trọng.</a:t>
            </a:r>
          </a:p>
          <a:p>
            <a:pPr algn="just">
              <a:lnSpc>
                <a:spcPts val="4619"/>
              </a:lnSpc>
            </a:pPr>
            <a:r>
              <a:rPr lang="en-US" sz="2999">
                <a:solidFill>
                  <a:srgbClr val="000000"/>
                </a:solidFill>
                <a:latin typeface="Aileron"/>
                <a:ea typeface="Aileron"/>
                <a:cs typeface="Aileron"/>
                <a:sym typeface="Aileron"/>
              </a:rPr>
              <a:t>Tăng kích thước và tái tạo (Upsampling):</a:t>
            </a:r>
          </a:p>
          <a:p>
            <a:pPr algn="just">
              <a:lnSpc>
                <a:spcPts val="4619"/>
              </a:lnSpc>
            </a:pPr>
            <a:r>
              <a:rPr lang="en-US" sz="2999">
                <a:solidFill>
                  <a:srgbClr val="000000"/>
                </a:solidFill>
                <a:latin typeface="Aileron"/>
                <a:ea typeface="Aileron"/>
                <a:cs typeface="Aileron"/>
                <a:sym typeface="Aileron"/>
              </a:rPr>
              <a:t>Các tầng UpSampling2D kết hợp với Conv2D tăng kích thước không gian ảnh từng bước, tái tạo chi tiết cho ảnh HR.</a:t>
            </a:r>
          </a:p>
          <a:p>
            <a:pPr algn="just">
              <a:lnSpc>
                <a:spcPts val="4619"/>
              </a:lnSpc>
            </a:pPr>
            <a:r>
              <a:rPr lang="en-US" sz="2999">
                <a:solidFill>
                  <a:srgbClr val="000000"/>
                </a:solidFill>
                <a:latin typeface="Aileron"/>
                <a:ea typeface="Aileron"/>
                <a:cs typeface="Aileron"/>
                <a:sym typeface="Aileron"/>
              </a:rPr>
              <a:t>Tầng cuối cùng sử dụng hàm kích hoạt sigmoid để giá trị pixel của ảnh HR đầu ra nằm trong khoảng [0, 1].</a:t>
            </a:r>
          </a:p>
          <a:p>
            <a:pPr algn="just">
              <a:lnSpc>
                <a:spcPts val="73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Phương pháp tăng độ phân giải ảnh</a:t>
            </a:r>
          </a:p>
        </p:txBody>
      </p:sp>
      <p:sp>
        <p:nvSpPr>
          <p:cNvPr name="TextBox 16" id="16"/>
          <p:cNvSpPr txBox="true"/>
          <p:nvPr/>
        </p:nvSpPr>
        <p:spPr>
          <a:xfrm rot="0">
            <a:off x="304420" y="1655517"/>
            <a:ext cx="15218798" cy="8217627"/>
          </a:xfrm>
          <a:prstGeom prst="rect">
            <a:avLst/>
          </a:prstGeom>
        </p:spPr>
        <p:txBody>
          <a:bodyPr anchor="t" rtlCol="false" tIns="0" lIns="0" bIns="0" rIns="0">
            <a:spAutoFit/>
          </a:bodyPr>
          <a:lstStyle/>
          <a:p>
            <a:pPr algn="just">
              <a:lnSpc>
                <a:spcPts val="5543"/>
              </a:lnSpc>
            </a:pPr>
            <a:r>
              <a:rPr lang="en-US" sz="3599">
                <a:solidFill>
                  <a:srgbClr val="000000"/>
                </a:solidFill>
                <a:latin typeface="Aileron"/>
                <a:ea typeface="Aileron"/>
                <a:cs typeface="Aileron"/>
                <a:sym typeface="Aileron"/>
              </a:rPr>
              <a:t>C. Dự đoán ảnh HR</a:t>
            </a:r>
          </a:p>
          <a:p>
            <a:pPr algn="just">
              <a:lnSpc>
                <a:spcPts val="4465"/>
              </a:lnSpc>
            </a:pPr>
            <a:r>
              <a:rPr lang="en-US" sz="2899">
                <a:solidFill>
                  <a:srgbClr val="000000"/>
                </a:solidFill>
                <a:latin typeface="Aileron"/>
                <a:ea typeface="Aileron"/>
                <a:cs typeface="Aileron"/>
                <a:sym typeface="Aileron"/>
              </a:rPr>
              <a:t>Dự đoán:</a:t>
            </a:r>
          </a:p>
          <a:p>
            <a:pPr algn="just">
              <a:lnSpc>
                <a:spcPts val="4465"/>
              </a:lnSpc>
            </a:pPr>
            <a:r>
              <a:rPr lang="en-US" sz="2899">
                <a:solidFill>
                  <a:srgbClr val="000000"/>
                </a:solidFill>
                <a:latin typeface="Aileron"/>
                <a:ea typeface="Aileron"/>
                <a:cs typeface="Aileron"/>
                <a:sym typeface="Aileron"/>
              </a:rPr>
              <a:t>Đầu vào: Một ảnh LR hoặc tập ảnh LR.</a:t>
            </a:r>
          </a:p>
          <a:p>
            <a:pPr algn="just">
              <a:lnSpc>
                <a:spcPts val="4465"/>
              </a:lnSpc>
            </a:pPr>
            <a:r>
              <a:rPr lang="en-US" sz="2899">
                <a:solidFill>
                  <a:srgbClr val="000000"/>
                </a:solidFill>
                <a:latin typeface="Aileron"/>
                <a:ea typeface="Aileron"/>
                <a:cs typeface="Aileron"/>
                <a:sym typeface="Aileron"/>
              </a:rPr>
              <a:t>Đầu ra: Ảnh HR được mô hình dự đoán.</a:t>
            </a:r>
          </a:p>
          <a:p>
            <a:pPr algn="just">
              <a:lnSpc>
                <a:spcPts val="4465"/>
              </a:lnSpc>
            </a:pPr>
            <a:r>
              <a:rPr lang="en-US" sz="2899">
                <a:solidFill>
                  <a:srgbClr val="000000"/>
                </a:solidFill>
                <a:latin typeface="Aileron"/>
                <a:ea typeface="Aileron"/>
                <a:cs typeface="Aileron"/>
                <a:sym typeface="Aileron"/>
              </a:rPr>
              <a:t>Sử dụng hàm model.predict() để nhận ảnh HR đầu ra.</a:t>
            </a:r>
          </a:p>
          <a:p>
            <a:pPr algn="just">
              <a:lnSpc>
                <a:spcPts val="4465"/>
              </a:lnSpc>
            </a:pPr>
            <a:r>
              <a:rPr lang="en-US" sz="2899">
                <a:solidFill>
                  <a:srgbClr val="000000"/>
                </a:solidFill>
                <a:latin typeface="Aileron"/>
                <a:ea typeface="Aileron"/>
                <a:cs typeface="Aileron"/>
                <a:sym typeface="Aileron"/>
              </a:rPr>
              <a:t>Hậu xử lý ảnh:</a:t>
            </a:r>
          </a:p>
          <a:p>
            <a:pPr algn="just">
              <a:lnSpc>
                <a:spcPts val="4465"/>
              </a:lnSpc>
            </a:pPr>
            <a:r>
              <a:rPr lang="en-US" sz="2899">
                <a:solidFill>
                  <a:srgbClr val="000000"/>
                </a:solidFill>
                <a:latin typeface="Aileron"/>
                <a:ea typeface="Aileron"/>
                <a:cs typeface="Aileron"/>
                <a:sym typeface="Aileron"/>
              </a:rPr>
              <a:t>Chuyển đổi giá trị pixel từ [0, 1] về [0, 255] nếu cần hiển thị hoặc lưu ảnh.</a:t>
            </a:r>
          </a:p>
          <a:p>
            <a:pPr algn="just">
              <a:lnSpc>
                <a:spcPts val="4465"/>
              </a:lnSpc>
            </a:pPr>
            <a:r>
              <a:rPr lang="en-US" sz="2899">
                <a:solidFill>
                  <a:srgbClr val="000000"/>
                </a:solidFill>
                <a:latin typeface="Aileron"/>
                <a:ea typeface="Aileron"/>
                <a:cs typeface="Aileron"/>
                <a:sym typeface="Aileron"/>
              </a:rPr>
              <a:t>Có thể lưu ảnh dự đoán bằng tf.keras.preprocessing.image.save_img().</a:t>
            </a:r>
          </a:p>
          <a:p>
            <a:pPr algn="just">
              <a:lnSpc>
                <a:spcPts val="5081"/>
              </a:lnSpc>
            </a:pPr>
            <a:r>
              <a:rPr lang="en-US" sz="3299">
                <a:solidFill>
                  <a:srgbClr val="000000"/>
                </a:solidFill>
                <a:latin typeface="Aileron"/>
                <a:ea typeface="Aileron"/>
                <a:cs typeface="Aileron"/>
                <a:sym typeface="Aileron"/>
              </a:rPr>
              <a:t>D. Đánh giá chất lượng tái tạo</a:t>
            </a:r>
          </a:p>
          <a:p>
            <a:pPr algn="just">
              <a:lnSpc>
                <a:spcPts val="4465"/>
              </a:lnSpc>
            </a:pPr>
            <a:r>
              <a:rPr lang="en-US" sz="2899">
                <a:solidFill>
                  <a:srgbClr val="000000"/>
                </a:solidFill>
                <a:latin typeface="Aileron"/>
                <a:ea typeface="Aileron"/>
                <a:cs typeface="Aileron"/>
                <a:sym typeface="Aileron"/>
              </a:rPr>
              <a:t>Chỉ số đánh giá:</a:t>
            </a:r>
          </a:p>
          <a:p>
            <a:pPr algn="just">
              <a:lnSpc>
                <a:spcPts val="4465"/>
              </a:lnSpc>
            </a:pPr>
            <a:r>
              <a:rPr lang="en-US" sz="2899">
                <a:solidFill>
                  <a:srgbClr val="000000"/>
                </a:solidFill>
                <a:latin typeface="Aileron"/>
                <a:ea typeface="Aileron"/>
                <a:cs typeface="Aileron"/>
                <a:sym typeface="Aileron"/>
              </a:rPr>
              <a:t>So sánh ảnh HR dự đoán với ảnh HR thực trên các chỉ số:</a:t>
            </a:r>
          </a:p>
          <a:p>
            <a:pPr algn="just">
              <a:lnSpc>
                <a:spcPts val="4465"/>
              </a:lnSpc>
            </a:pPr>
            <a:r>
              <a:rPr lang="en-US" sz="2899">
                <a:solidFill>
                  <a:srgbClr val="000000"/>
                </a:solidFill>
                <a:latin typeface="Aileron"/>
                <a:ea typeface="Aileron"/>
                <a:cs typeface="Aileron"/>
                <a:sym typeface="Aileron"/>
              </a:rPr>
              <a:t>MSE (Loss): Đánh giá độ sai khác giữa hai ảnh.</a:t>
            </a:r>
          </a:p>
          <a:p>
            <a:pPr algn="just">
              <a:lnSpc>
                <a:spcPts val="4465"/>
              </a:lnSpc>
            </a:pPr>
            <a:r>
              <a:rPr lang="en-US" sz="2899">
                <a:solidFill>
                  <a:srgbClr val="000000"/>
                </a:solidFill>
                <a:latin typeface="Aileron"/>
                <a:ea typeface="Aileron"/>
                <a:cs typeface="Aileron"/>
                <a:sym typeface="Aileron"/>
              </a:rPr>
              <a:t>Precision, Recall, F1 Score: Đánh giá khả năng tái tạo chi tiết trong ảnh.</a:t>
            </a:r>
          </a:p>
          <a:p>
            <a:pPr algn="just">
              <a:lnSpc>
                <a:spcPts val="4465"/>
              </a:lnSpc>
            </a:pPr>
            <a:r>
              <a:rPr lang="en-US" sz="2899">
                <a:solidFill>
                  <a:srgbClr val="000000"/>
                </a:solidFill>
                <a:latin typeface="Aileron"/>
                <a:ea typeface="Aileron"/>
                <a:cs typeface="Aileron"/>
                <a:sym typeface="Aileron"/>
              </a:rPr>
              <a:t>Trực quan hóa:</a:t>
            </a:r>
          </a:p>
          <a:p>
            <a:pPr algn="just">
              <a:lnSpc>
                <a:spcPts val="577"/>
              </a:lnSpc>
            </a:pPr>
            <a:r>
              <a:rPr lang="en-US" sz="375">
                <a:solidFill>
                  <a:srgbClr val="000000"/>
                </a:solidFill>
                <a:latin typeface="Aileron"/>
                <a:ea typeface="Aileron"/>
                <a:cs typeface="Aileron"/>
                <a:sym typeface="Aileron"/>
              </a:rPr>
              <a:t>Hiển thị ảnh LR, HR thực và HR dự đoán để so sánh chất lượng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97980" y="6348263"/>
            <a:ext cx="10580066" cy="105800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3913429" y="6246331"/>
            <a:ext cx="3300690" cy="4578992"/>
          </a:xfrm>
          <a:custGeom>
            <a:avLst/>
            <a:gdLst/>
            <a:ahLst/>
            <a:cxnLst/>
            <a:rect r="r" b="b" t="t" l="l"/>
            <a:pathLst>
              <a:path h="4578992" w="3300690">
                <a:moveTo>
                  <a:pt x="0" y="0"/>
                </a:moveTo>
                <a:lnTo>
                  <a:pt x="3300690" y="0"/>
                </a:lnTo>
                <a:lnTo>
                  <a:pt x="3300690" y="4578992"/>
                </a:lnTo>
                <a:lnTo>
                  <a:pt x="0" y="4578992"/>
                </a:lnTo>
                <a:lnTo>
                  <a:pt x="0" y="0"/>
                </a:lnTo>
                <a:close/>
              </a:path>
            </a:pathLst>
          </a:custGeom>
          <a:blipFill>
            <a:blip r:embed="rId4"/>
            <a:stretch>
              <a:fillRect l="0" t="0" r="0" b="0"/>
            </a:stretch>
          </a:blipFill>
        </p:spPr>
      </p:sp>
      <p:sp>
        <p:nvSpPr>
          <p:cNvPr name="Freeform 7" id="7"/>
          <p:cNvSpPr/>
          <p:nvPr/>
        </p:nvSpPr>
        <p:spPr>
          <a:xfrm flipH="false" flipV="false" rot="0">
            <a:off x="13385665" y="-956062"/>
            <a:ext cx="3205957" cy="3205957"/>
          </a:xfrm>
          <a:custGeom>
            <a:avLst/>
            <a:gdLst/>
            <a:ahLst/>
            <a:cxnLst/>
            <a:rect r="r" b="b" t="t" l="l"/>
            <a:pathLst>
              <a:path h="3205957" w="3205957">
                <a:moveTo>
                  <a:pt x="0" y="0"/>
                </a:moveTo>
                <a:lnTo>
                  <a:pt x="3205958" y="0"/>
                </a:lnTo>
                <a:lnTo>
                  <a:pt x="3205958"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6189648" y="8531187"/>
            <a:ext cx="2644051" cy="26440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7511673" y="265133"/>
            <a:ext cx="1183488" cy="118348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8" id="18"/>
          <p:cNvSpPr/>
          <p:nvPr/>
        </p:nvSpPr>
        <p:spPr>
          <a:xfrm flipH="false" flipV="false" rot="0">
            <a:off x="0" y="9331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0" y="3432260"/>
            <a:ext cx="3469610" cy="3710813"/>
          </a:xfrm>
          <a:custGeom>
            <a:avLst/>
            <a:gdLst/>
            <a:ahLst/>
            <a:cxnLst/>
            <a:rect r="r" b="b" t="t" l="l"/>
            <a:pathLst>
              <a:path h="3710813" w="3469610">
                <a:moveTo>
                  <a:pt x="0" y="0"/>
                </a:moveTo>
                <a:lnTo>
                  <a:pt x="3469610" y="0"/>
                </a:lnTo>
                <a:lnTo>
                  <a:pt x="3469610" y="3710812"/>
                </a:lnTo>
                <a:lnTo>
                  <a:pt x="0" y="3710812"/>
                </a:lnTo>
                <a:lnTo>
                  <a:pt x="0" y="0"/>
                </a:lnTo>
                <a:close/>
              </a:path>
            </a:pathLst>
          </a:custGeom>
          <a:blipFill>
            <a:blip r:embed="rId11"/>
            <a:stretch>
              <a:fillRect l="0" t="0" r="0" b="0"/>
            </a:stretch>
          </a:blipFill>
        </p:spPr>
      </p:sp>
      <p:sp>
        <p:nvSpPr>
          <p:cNvPr name="Freeform 21" id="21"/>
          <p:cNvSpPr/>
          <p:nvPr/>
        </p:nvSpPr>
        <p:spPr>
          <a:xfrm flipH="false" flipV="false" rot="-1094084">
            <a:off x="2891797" y="2509128"/>
            <a:ext cx="1842864" cy="1158701"/>
          </a:xfrm>
          <a:custGeom>
            <a:avLst/>
            <a:gdLst/>
            <a:ahLst/>
            <a:cxnLst/>
            <a:rect r="r" b="b" t="t" l="l"/>
            <a:pathLst>
              <a:path h="1158701" w="1842864">
                <a:moveTo>
                  <a:pt x="0" y="0"/>
                </a:moveTo>
                <a:lnTo>
                  <a:pt x="1842864" y="0"/>
                </a:lnTo>
                <a:lnTo>
                  <a:pt x="1842864" y="1158700"/>
                </a:lnTo>
                <a:lnTo>
                  <a:pt x="0" y="11587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122244">
            <a:off x="3489625" y="4587742"/>
            <a:ext cx="1842864" cy="1158701"/>
          </a:xfrm>
          <a:custGeom>
            <a:avLst/>
            <a:gdLst/>
            <a:ahLst/>
            <a:cxnLst/>
            <a:rect r="r" b="b" t="t" l="l"/>
            <a:pathLst>
              <a:path h="1158701" w="1842864">
                <a:moveTo>
                  <a:pt x="0" y="0"/>
                </a:moveTo>
                <a:lnTo>
                  <a:pt x="1842864" y="0"/>
                </a:lnTo>
                <a:lnTo>
                  <a:pt x="1842864" y="1158701"/>
                </a:lnTo>
                <a:lnTo>
                  <a:pt x="0" y="11587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927386">
            <a:off x="2905735" y="6563722"/>
            <a:ext cx="1842864" cy="1158701"/>
          </a:xfrm>
          <a:custGeom>
            <a:avLst/>
            <a:gdLst/>
            <a:ahLst/>
            <a:cxnLst/>
            <a:rect r="r" b="b" t="t" l="l"/>
            <a:pathLst>
              <a:path h="1158701" w="1842864">
                <a:moveTo>
                  <a:pt x="0" y="0"/>
                </a:moveTo>
                <a:lnTo>
                  <a:pt x="1842863" y="0"/>
                </a:lnTo>
                <a:lnTo>
                  <a:pt x="1842863" y="1158701"/>
                </a:lnTo>
                <a:lnTo>
                  <a:pt x="0" y="11587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4" id="24"/>
          <p:cNvSpPr/>
          <p:nvPr/>
        </p:nvSpPr>
        <p:spPr>
          <a:xfrm flipH="false" flipV="false" rot="0">
            <a:off x="5051344" y="1509787"/>
            <a:ext cx="8778874" cy="2218661"/>
          </a:xfrm>
          <a:custGeom>
            <a:avLst/>
            <a:gdLst/>
            <a:ahLst/>
            <a:cxnLst/>
            <a:rect r="r" b="b" t="t" l="l"/>
            <a:pathLst>
              <a:path h="2218661" w="8778874">
                <a:moveTo>
                  <a:pt x="0" y="0"/>
                </a:moveTo>
                <a:lnTo>
                  <a:pt x="8778874" y="0"/>
                </a:lnTo>
                <a:lnTo>
                  <a:pt x="8778874" y="2218661"/>
                </a:lnTo>
                <a:lnTo>
                  <a:pt x="0" y="22186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5" id="25"/>
          <p:cNvSpPr txBox="true"/>
          <p:nvPr/>
        </p:nvSpPr>
        <p:spPr>
          <a:xfrm rot="0">
            <a:off x="371599" y="4450575"/>
            <a:ext cx="2726412" cy="1281075"/>
          </a:xfrm>
          <a:prstGeom prst="rect">
            <a:avLst/>
          </a:prstGeom>
        </p:spPr>
        <p:txBody>
          <a:bodyPr anchor="t" rtlCol="false" tIns="0" lIns="0" bIns="0" rIns="0">
            <a:spAutoFit/>
          </a:bodyPr>
          <a:lstStyle/>
          <a:p>
            <a:pPr algn="ctr">
              <a:lnSpc>
                <a:spcPts val="4841"/>
              </a:lnSpc>
            </a:pPr>
            <a:r>
              <a:rPr lang="en-US" sz="3753" spc="-206">
                <a:solidFill>
                  <a:srgbClr val="231F20"/>
                </a:solidFill>
                <a:latin typeface="Bungee"/>
                <a:ea typeface="Bungee"/>
                <a:cs typeface="Bungee"/>
                <a:sym typeface="Bungee"/>
              </a:rPr>
              <a:t>TỔNG QUAN </a:t>
            </a:r>
          </a:p>
          <a:p>
            <a:pPr algn="ctr">
              <a:lnSpc>
                <a:spcPts val="4841"/>
              </a:lnSpc>
              <a:spcBef>
                <a:spcPct val="0"/>
              </a:spcBef>
            </a:pPr>
            <a:r>
              <a:rPr lang="en-US" sz="3753" spc="-206">
                <a:solidFill>
                  <a:srgbClr val="231F20"/>
                </a:solidFill>
                <a:latin typeface="Bungee"/>
                <a:ea typeface="Bungee"/>
                <a:cs typeface="Bungee"/>
                <a:sym typeface="Bungee"/>
              </a:rPr>
              <a:t>ĐỀ TÀI</a:t>
            </a:r>
          </a:p>
        </p:txBody>
      </p:sp>
      <p:sp>
        <p:nvSpPr>
          <p:cNvPr name="Freeform 26" id="26"/>
          <p:cNvSpPr/>
          <p:nvPr/>
        </p:nvSpPr>
        <p:spPr>
          <a:xfrm flipH="false" flipV="false" rot="0">
            <a:off x="5723978" y="3929025"/>
            <a:ext cx="8778874" cy="2218661"/>
          </a:xfrm>
          <a:custGeom>
            <a:avLst/>
            <a:gdLst/>
            <a:ahLst/>
            <a:cxnLst/>
            <a:rect r="r" b="b" t="t" l="l"/>
            <a:pathLst>
              <a:path h="2218661" w="8778874">
                <a:moveTo>
                  <a:pt x="0" y="0"/>
                </a:moveTo>
                <a:lnTo>
                  <a:pt x="8778874" y="0"/>
                </a:lnTo>
                <a:lnTo>
                  <a:pt x="8778874" y="2218661"/>
                </a:lnTo>
                <a:lnTo>
                  <a:pt x="0" y="22186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7" id="27"/>
          <p:cNvSpPr/>
          <p:nvPr/>
        </p:nvSpPr>
        <p:spPr>
          <a:xfrm flipH="false" flipV="false" rot="0">
            <a:off x="5051344" y="6402771"/>
            <a:ext cx="8778874" cy="2218661"/>
          </a:xfrm>
          <a:custGeom>
            <a:avLst/>
            <a:gdLst/>
            <a:ahLst/>
            <a:cxnLst/>
            <a:rect r="r" b="b" t="t" l="l"/>
            <a:pathLst>
              <a:path h="2218661" w="8778874">
                <a:moveTo>
                  <a:pt x="0" y="0"/>
                </a:moveTo>
                <a:lnTo>
                  <a:pt x="8778874" y="0"/>
                </a:lnTo>
                <a:lnTo>
                  <a:pt x="8778874" y="2218661"/>
                </a:lnTo>
                <a:lnTo>
                  <a:pt x="0" y="22186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8" id="28"/>
          <p:cNvSpPr txBox="true"/>
          <p:nvPr/>
        </p:nvSpPr>
        <p:spPr>
          <a:xfrm rot="0">
            <a:off x="5980683" y="2278600"/>
            <a:ext cx="7278379" cy="689382"/>
          </a:xfrm>
          <a:prstGeom prst="rect">
            <a:avLst/>
          </a:prstGeom>
        </p:spPr>
        <p:txBody>
          <a:bodyPr anchor="t" rtlCol="false" tIns="0" lIns="0" bIns="0" rIns="0">
            <a:spAutoFit/>
          </a:bodyPr>
          <a:lstStyle/>
          <a:p>
            <a:pPr algn="ctr">
              <a:lnSpc>
                <a:spcPts val="4970"/>
              </a:lnSpc>
              <a:spcBef>
                <a:spcPct val="0"/>
              </a:spcBef>
            </a:pPr>
            <a:r>
              <a:rPr lang="en-US" sz="3853" spc="-211">
                <a:solidFill>
                  <a:srgbClr val="231F20"/>
                </a:solidFill>
                <a:latin typeface="Bungee"/>
                <a:ea typeface="Bungee"/>
                <a:cs typeface="Bungee"/>
                <a:sym typeface="Bungee"/>
              </a:rPr>
              <a:t>CHƯƠNG 1:  MÔ TẢ BÀI TOÁN</a:t>
            </a:r>
          </a:p>
        </p:txBody>
      </p:sp>
      <p:sp>
        <p:nvSpPr>
          <p:cNvPr name="TextBox 29" id="29"/>
          <p:cNvSpPr txBox="true"/>
          <p:nvPr/>
        </p:nvSpPr>
        <p:spPr>
          <a:xfrm rot="0">
            <a:off x="6189648" y="4733277"/>
            <a:ext cx="8028627" cy="689382"/>
          </a:xfrm>
          <a:prstGeom prst="rect">
            <a:avLst/>
          </a:prstGeom>
        </p:spPr>
        <p:txBody>
          <a:bodyPr anchor="t" rtlCol="false" tIns="0" lIns="0" bIns="0" rIns="0">
            <a:spAutoFit/>
          </a:bodyPr>
          <a:lstStyle/>
          <a:p>
            <a:pPr algn="ctr">
              <a:lnSpc>
                <a:spcPts val="4970"/>
              </a:lnSpc>
              <a:spcBef>
                <a:spcPct val="0"/>
              </a:spcBef>
            </a:pPr>
            <a:r>
              <a:rPr lang="en-US" sz="3853" spc="-211">
                <a:solidFill>
                  <a:srgbClr val="231F20"/>
                </a:solidFill>
                <a:latin typeface="Bungee"/>
                <a:ea typeface="Bungee"/>
                <a:cs typeface="Bungee"/>
                <a:sym typeface="Bungee"/>
              </a:rPr>
              <a:t>CHƯƠNG 2: XÂY DỰNG HỆ THỐNG</a:t>
            </a:r>
          </a:p>
        </p:txBody>
      </p:sp>
      <p:sp>
        <p:nvSpPr>
          <p:cNvPr name="TextBox 30" id="30"/>
          <p:cNvSpPr txBox="true"/>
          <p:nvPr/>
        </p:nvSpPr>
        <p:spPr>
          <a:xfrm rot="0">
            <a:off x="5314227" y="7275561"/>
            <a:ext cx="8515992" cy="671475"/>
          </a:xfrm>
          <a:prstGeom prst="rect">
            <a:avLst/>
          </a:prstGeom>
        </p:spPr>
        <p:txBody>
          <a:bodyPr anchor="t" rtlCol="false" tIns="0" lIns="0" bIns="0" rIns="0">
            <a:spAutoFit/>
          </a:bodyPr>
          <a:lstStyle/>
          <a:p>
            <a:pPr algn="ctr">
              <a:lnSpc>
                <a:spcPts val="4841"/>
              </a:lnSpc>
              <a:spcBef>
                <a:spcPct val="0"/>
              </a:spcBef>
            </a:pPr>
            <a:r>
              <a:rPr lang="en-US" sz="3753" spc="-206">
                <a:solidFill>
                  <a:srgbClr val="231F20"/>
                </a:solidFill>
                <a:latin typeface="Bungee"/>
                <a:ea typeface="Bungee"/>
                <a:cs typeface="Bungee"/>
                <a:sym typeface="Bungee"/>
              </a:rPr>
              <a:t>CHƯƠNG 3: KẾT QUẢ THỰC NGHIỆM</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132347" y="1795981"/>
            <a:ext cx="11854445" cy="7986933"/>
          </a:xfrm>
          <a:custGeom>
            <a:avLst/>
            <a:gdLst/>
            <a:ahLst/>
            <a:cxnLst/>
            <a:rect r="r" b="b" t="t" l="l"/>
            <a:pathLst>
              <a:path h="7986933" w="11854445">
                <a:moveTo>
                  <a:pt x="0" y="0"/>
                </a:moveTo>
                <a:lnTo>
                  <a:pt x="11854445" y="0"/>
                </a:lnTo>
                <a:lnTo>
                  <a:pt x="11854445" y="7986933"/>
                </a:lnTo>
                <a:lnTo>
                  <a:pt x="0" y="7986933"/>
                </a:lnTo>
                <a:lnTo>
                  <a:pt x="0" y="0"/>
                </a:lnTo>
                <a:close/>
              </a:path>
            </a:pathLst>
          </a:custGeom>
          <a:blipFill>
            <a:blip r:embed="rId8"/>
            <a:stretch>
              <a:fillRect l="0" t="0" r="0" b="0"/>
            </a:stretch>
          </a:blipFill>
        </p:spPr>
      </p:sp>
      <p:sp>
        <p:nvSpPr>
          <p:cNvPr name="Freeform 16" id="16"/>
          <p:cNvSpPr/>
          <p:nvPr/>
        </p:nvSpPr>
        <p:spPr>
          <a:xfrm flipH="false" flipV="false" rot="0">
            <a:off x="12136019" y="1795981"/>
            <a:ext cx="5979552" cy="3114929"/>
          </a:xfrm>
          <a:custGeom>
            <a:avLst/>
            <a:gdLst/>
            <a:ahLst/>
            <a:cxnLst/>
            <a:rect r="r" b="b" t="t" l="l"/>
            <a:pathLst>
              <a:path h="3114929" w="5979552">
                <a:moveTo>
                  <a:pt x="0" y="0"/>
                </a:moveTo>
                <a:lnTo>
                  <a:pt x="5979552" y="0"/>
                </a:lnTo>
                <a:lnTo>
                  <a:pt x="5979552" y="3114929"/>
                </a:lnTo>
                <a:lnTo>
                  <a:pt x="0" y="3114929"/>
                </a:lnTo>
                <a:lnTo>
                  <a:pt x="0" y="0"/>
                </a:lnTo>
                <a:close/>
              </a:path>
            </a:pathLst>
          </a:custGeom>
          <a:blipFill>
            <a:blip r:embed="rId9"/>
            <a:stretch>
              <a:fillRect l="0" t="0" r="0" b="0"/>
            </a:stretch>
          </a:blipFill>
        </p:spPr>
      </p:sp>
      <p:sp>
        <p:nvSpPr>
          <p:cNvPr name="TextBox 17" id="17"/>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Kết quả huấn luyện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2992978"/>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97980" y="6348263"/>
            <a:ext cx="10580066" cy="105800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3913429" y="6246331"/>
            <a:ext cx="3300690" cy="4578992"/>
          </a:xfrm>
          <a:custGeom>
            <a:avLst/>
            <a:gdLst/>
            <a:ahLst/>
            <a:cxnLst/>
            <a:rect r="r" b="b" t="t" l="l"/>
            <a:pathLst>
              <a:path h="4578992" w="3300690">
                <a:moveTo>
                  <a:pt x="0" y="0"/>
                </a:moveTo>
                <a:lnTo>
                  <a:pt x="3300690" y="0"/>
                </a:lnTo>
                <a:lnTo>
                  <a:pt x="3300690" y="4578992"/>
                </a:lnTo>
                <a:lnTo>
                  <a:pt x="0" y="4578992"/>
                </a:lnTo>
                <a:lnTo>
                  <a:pt x="0" y="0"/>
                </a:lnTo>
                <a:close/>
              </a:path>
            </a:pathLst>
          </a:custGeom>
          <a:blipFill>
            <a:blip r:embed="rId4"/>
            <a:stretch>
              <a:fillRect l="0" t="0" r="0" b="0"/>
            </a:stretch>
          </a:blipFill>
        </p:spPr>
      </p:sp>
      <p:sp>
        <p:nvSpPr>
          <p:cNvPr name="Freeform 7" id="7"/>
          <p:cNvSpPr/>
          <p:nvPr/>
        </p:nvSpPr>
        <p:spPr>
          <a:xfrm flipH="false" flipV="false" rot="0">
            <a:off x="13385665" y="-956062"/>
            <a:ext cx="3205957" cy="3205957"/>
          </a:xfrm>
          <a:custGeom>
            <a:avLst/>
            <a:gdLst/>
            <a:ahLst/>
            <a:cxnLst/>
            <a:rect r="r" b="b" t="t" l="l"/>
            <a:pathLst>
              <a:path h="3205957" w="3205957">
                <a:moveTo>
                  <a:pt x="0" y="0"/>
                </a:moveTo>
                <a:lnTo>
                  <a:pt x="3205958" y="0"/>
                </a:lnTo>
                <a:lnTo>
                  <a:pt x="3205958"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7511673" y="265133"/>
            <a:ext cx="1183488" cy="118348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0" y="9331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0" y="2967982"/>
            <a:ext cx="14189001" cy="3585948"/>
          </a:xfrm>
          <a:custGeom>
            <a:avLst/>
            <a:gdLst/>
            <a:ahLst/>
            <a:cxnLst/>
            <a:rect r="r" b="b" t="t" l="l"/>
            <a:pathLst>
              <a:path h="3585948" w="14189001">
                <a:moveTo>
                  <a:pt x="0" y="0"/>
                </a:moveTo>
                <a:lnTo>
                  <a:pt x="14189001" y="0"/>
                </a:lnTo>
                <a:lnTo>
                  <a:pt x="14189001" y="3585948"/>
                </a:lnTo>
                <a:lnTo>
                  <a:pt x="0" y="35859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260014" y="4253020"/>
            <a:ext cx="13668972" cy="1065430"/>
          </a:xfrm>
          <a:prstGeom prst="rect">
            <a:avLst/>
          </a:prstGeom>
        </p:spPr>
        <p:txBody>
          <a:bodyPr anchor="t" rtlCol="false" tIns="0" lIns="0" bIns="0" rIns="0">
            <a:spAutoFit/>
          </a:bodyPr>
          <a:lstStyle/>
          <a:p>
            <a:pPr algn="ctr">
              <a:lnSpc>
                <a:spcPts val="7679"/>
              </a:lnSpc>
              <a:spcBef>
                <a:spcPct val="0"/>
              </a:spcBef>
            </a:pPr>
            <a:r>
              <a:rPr lang="en-US" sz="5953" spc="-327">
                <a:solidFill>
                  <a:srgbClr val="231F20"/>
                </a:solidFill>
                <a:latin typeface="Bungee"/>
                <a:ea typeface="Bungee"/>
                <a:cs typeface="Bungee"/>
                <a:sym typeface="Bungee"/>
              </a:rPr>
              <a:t>CHƯƠNG 3:  KẾT QUẢ THỰC NGHIỆM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332090" y="4602931"/>
            <a:ext cx="9648396" cy="964839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5594025" y="5653790"/>
            <a:ext cx="2439936" cy="4819627"/>
          </a:xfrm>
          <a:custGeom>
            <a:avLst/>
            <a:gdLst/>
            <a:ahLst/>
            <a:cxnLst/>
            <a:rect r="r" b="b" t="t" l="l"/>
            <a:pathLst>
              <a:path h="4819627" w="2439936">
                <a:moveTo>
                  <a:pt x="0" y="0"/>
                </a:moveTo>
                <a:lnTo>
                  <a:pt x="2439936" y="0"/>
                </a:lnTo>
                <a:lnTo>
                  <a:pt x="2439936" y="4819627"/>
                </a:lnTo>
                <a:lnTo>
                  <a:pt x="0" y="4819627"/>
                </a:lnTo>
                <a:lnTo>
                  <a:pt x="0" y="0"/>
                </a:lnTo>
                <a:close/>
              </a:path>
            </a:pathLst>
          </a:custGeom>
          <a:blipFill>
            <a:blip r:embed="rId4"/>
            <a:stretch>
              <a:fillRect l="0" t="0" r="0" b="0"/>
            </a:stretch>
          </a:blipFill>
        </p:spPr>
      </p:sp>
      <p:sp>
        <p:nvSpPr>
          <p:cNvPr name="Freeform 7" id="7"/>
          <p:cNvSpPr/>
          <p:nvPr/>
        </p:nvSpPr>
        <p:spPr>
          <a:xfrm flipH="true" flipV="false" rot="0">
            <a:off x="7351594" y="1817228"/>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6568906" y="1509787"/>
            <a:ext cx="2108657" cy="724611"/>
          </a:xfrm>
          <a:custGeom>
            <a:avLst/>
            <a:gdLst/>
            <a:ahLst/>
            <a:cxnLst/>
            <a:rect r="r" b="b" t="t" l="l"/>
            <a:pathLst>
              <a:path h="724611" w="2108657">
                <a:moveTo>
                  <a:pt x="2108657" y="0"/>
                </a:moveTo>
                <a:lnTo>
                  <a:pt x="0" y="0"/>
                </a:lnTo>
                <a:lnTo>
                  <a:pt x="0" y="724612"/>
                </a:lnTo>
                <a:lnTo>
                  <a:pt x="2108657" y="724612"/>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2977693" y="8533689"/>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409017" y="1872093"/>
            <a:ext cx="12319779" cy="8115654"/>
          </a:xfrm>
          <a:custGeom>
            <a:avLst/>
            <a:gdLst/>
            <a:ahLst/>
            <a:cxnLst/>
            <a:rect r="r" b="b" t="t" l="l"/>
            <a:pathLst>
              <a:path h="8115654" w="12319779">
                <a:moveTo>
                  <a:pt x="0" y="0"/>
                </a:moveTo>
                <a:lnTo>
                  <a:pt x="12319779" y="0"/>
                </a:lnTo>
                <a:lnTo>
                  <a:pt x="12319779" y="8115654"/>
                </a:lnTo>
                <a:lnTo>
                  <a:pt x="0" y="8115654"/>
                </a:lnTo>
                <a:lnTo>
                  <a:pt x="0" y="0"/>
                </a:lnTo>
                <a:close/>
              </a:path>
            </a:pathLst>
          </a:custGeom>
          <a:blipFill>
            <a:blip r:embed="rId7"/>
            <a:stretch>
              <a:fillRect l="0" t="0" r="0" b="0"/>
            </a:stretch>
          </a:blipFill>
        </p:spPr>
      </p:sp>
      <p:sp>
        <p:nvSpPr>
          <p:cNvPr name="TextBox 11" id="11"/>
          <p:cNvSpPr txBox="true"/>
          <p:nvPr/>
        </p:nvSpPr>
        <p:spPr>
          <a:xfrm rot="0">
            <a:off x="409017" y="390508"/>
            <a:ext cx="12319779" cy="1119280"/>
          </a:xfrm>
          <a:prstGeom prst="rect">
            <a:avLst/>
          </a:prstGeom>
        </p:spPr>
        <p:txBody>
          <a:bodyPr anchor="t" rtlCol="false" tIns="0" lIns="0" bIns="0" rIns="0">
            <a:spAutoFit/>
          </a:bodyPr>
          <a:lstStyle/>
          <a:p>
            <a:pPr algn="l">
              <a:lnSpc>
                <a:spcPts val="8670"/>
              </a:lnSpc>
            </a:pPr>
            <a:r>
              <a:rPr lang="en-US" sz="7882" b="true">
                <a:solidFill>
                  <a:srgbClr val="000000"/>
                </a:solidFill>
                <a:latin typeface="TT Hoves Bold"/>
                <a:ea typeface="TT Hoves Bold"/>
                <a:cs typeface="TT Hoves Bold"/>
                <a:sym typeface="TT Hoves Bold"/>
              </a:rPr>
              <a:t>GIAO DIỆN CHÍNH</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Cách thức hoạt động</a:t>
            </a:r>
          </a:p>
        </p:txBody>
      </p:sp>
      <p:sp>
        <p:nvSpPr>
          <p:cNvPr name="TextBox 16" id="16"/>
          <p:cNvSpPr txBox="true"/>
          <p:nvPr/>
        </p:nvSpPr>
        <p:spPr>
          <a:xfrm rot="0">
            <a:off x="304420" y="1655517"/>
            <a:ext cx="15218798" cy="4835653"/>
          </a:xfrm>
          <a:prstGeom prst="rect">
            <a:avLst/>
          </a:prstGeom>
        </p:spPr>
        <p:txBody>
          <a:bodyPr anchor="t" rtlCol="false" tIns="0" lIns="0" bIns="0" rIns="0">
            <a:spAutoFit/>
          </a:bodyPr>
          <a:lstStyle/>
          <a:p>
            <a:pPr algn="just">
              <a:lnSpc>
                <a:spcPts val="5543"/>
              </a:lnSpc>
            </a:pPr>
            <a:r>
              <a:rPr lang="en-US" sz="3599">
                <a:solidFill>
                  <a:srgbClr val="000000"/>
                </a:solidFill>
                <a:latin typeface="Aileron"/>
                <a:ea typeface="Aileron"/>
                <a:cs typeface="Aileron"/>
                <a:sym typeface="Aileron"/>
              </a:rPr>
              <a:t>A. Chuẩn bị và cấu hình ứng dụng</a:t>
            </a:r>
          </a:p>
          <a:p>
            <a:pPr algn="just">
              <a:lnSpc>
                <a:spcPts val="5543"/>
              </a:lnSpc>
            </a:pPr>
            <a:r>
              <a:rPr lang="en-US" sz="3599">
                <a:solidFill>
                  <a:srgbClr val="000000"/>
                </a:solidFill>
                <a:latin typeface="Aileron"/>
                <a:ea typeface="Aileron"/>
                <a:cs typeface="Aileron"/>
                <a:sym typeface="Aileron"/>
              </a:rPr>
              <a:t>Môi trường: Ứng dụng sử dụng tkinter làm giao diện, Pillow để xử lý ảnh, và TensorFlow cho mô hình học sâu (CNN).</a:t>
            </a:r>
          </a:p>
          <a:p>
            <a:pPr algn="just">
              <a:lnSpc>
                <a:spcPts val="5543"/>
              </a:lnSpc>
            </a:pPr>
            <a:r>
              <a:rPr lang="en-US" sz="3599">
                <a:solidFill>
                  <a:srgbClr val="000000"/>
                </a:solidFill>
                <a:latin typeface="Aileron"/>
                <a:ea typeface="Aileron"/>
                <a:cs typeface="Aileron"/>
                <a:sym typeface="Aileron"/>
              </a:rPr>
              <a:t>Mô hình CNN (Residual Network):</a:t>
            </a:r>
          </a:p>
          <a:p>
            <a:pPr algn="just">
              <a:lnSpc>
                <a:spcPts val="5543"/>
              </a:lnSpc>
            </a:pPr>
            <a:r>
              <a:rPr lang="en-US" sz="3599">
                <a:solidFill>
                  <a:srgbClr val="000000"/>
                </a:solidFill>
                <a:latin typeface="Aileron"/>
                <a:ea typeface="Aileron"/>
                <a:cs typeface="Aileron"/>
                <a:sym typeface="Aileron"/>
              </a:rPr>
              <a:t>Mô hình CNN được thiết kế để tăng độ phân giải bằng cách:</a:t>
            </a:r>
          </a:p>
          <a:p>
            <a:pPr algn="just">
              <a:lnSpc>
                <a:spcPts val="5543"/>
              </a:lnSpc>
            </a:pPr>
            <a:r>
              <a:rPr lang="en-US" sz="3599">
                <a:solidFill>
                  <a:srgbClr val="000000"/>
                </a:solidFill>
                <a:latin typeface="Aileron"/>
                <a:ea typeface="Aileron"/>
                <a:cs typeface="Aileron"/>
                <a:sym typeface="Aileron"/>
              </a:rPr>
              <a:t>Sử dụng các residual block để giữ thông tin quan trọng trong ảnh.</a:t>
            </a:r>
          </a:p>
          <a:p>
            <a:pPr algn="just">
              <a:lnSpc>
                <a:spcPts val="5543"/>
              </a:lnSpc>
            </a:pPr>
            <a:r>
              <a:rPr lang="en-US" sz="3599">
                <a:solidFill>
                  <a:srgbClr val="000000"/>
                </a:solidFill>
                <a:latin typeface="Aileron"/>
                <a:ea typeface="Aileron"/>
                <a:cs typeface="Aileron"/>
                <a:sym typeface="Aileron"/>
              </a:rPr>
              <a:t>UpSampling2D giúp phóng to kích thước ảnh đầu ra.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Cách thức hoạt động</a:t>
            </a:r>
          </a:p>
        </p:txBody>
      </p:sp>
      <p:sp>
        <p:nvSpPr>
          <p:cNvPr name="TextBox 16" id="16"/>
          <p:cNvSpPr txBox="true"/>
          <p:nvPr/>
        </p:nvSpPr>
        <p:spPr>
          <a:xfrm rot="0">
            <a:off x="304420" y="1684092"/>
            <a:ext cx="15218798" cy="7275703"/>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B. Các chức năng chính của ứng dụng</a:t>
            </a:r>
          </a:p>
          <a:p>
            <a:pPr algn="just">
              <a:lnSpc>
                <a:spcPts val="4465"/>
              </a:lnSpc>
            </a:pPr>
            <a:r>
              <a:rPr lang="en-US" sz="2899">
                <a:solidFill>
                  <a:srgbClr val="000000"/>
                </a:solidFill>
                <a:latin typeface="Aileron"/>
                <a:ea typeface="Aileron"/>
                <a:cs typeface="Aileron"/>
                <a:sym typeface="Aileron"/>
              </a:rPr>
              <a:t>Tải mô hình đã huấn luyện</a:t>
            </a:r>
          </a:p>
          <a:p>
            <a:pPr algn="just">
              <a:lnSpc>
                <a:spcPts val="4465"/>
              </a:lnSpc>
            </a:pPr>
            <a:r>
              <a:rPr lang="en-US" sz="2899">
                <a:solidFill>
                  <a:srgbClr val="000000"/>
                </a:solidFill>
                <a:latin typeface="Aileron"/>
                <a:ea typeface="Aileron"/>
                <a:cs typeface="Aileron"/>
                <a:sym typeface="Aileron"/>
              </a:rPr>
              <a:t>Người dùng nhấn "Tải Mô Hình Đã Huấn Luyện" để chọn mô hình .h5 đã được huấn luyện trước.</a:t>
            </a:r>
          </a:p>
          <a:p>
            <a:pPr algn="just">
              <a:lnSpc>
                <a:spcPts val="4465"/>
              </a:lnSpc>
            </a:pPr>
            <a:r>
              <a:rPr lang="en-US" sz="2899">
                <a:solidFill>
                  <a:srgbClr val="000000"/>
                </a:solidFill>
                <a:latin typeface="Aileron"/>
                <a:ea typeface="Aileron"/>
                <a:cs typeface="Aileron"/>
                <a:sym typeface="Aileron"/>
              </a:rPr>
              <a:t>Hoạt động:</a:t>
            </a:r>
          </a:p>
          <a:p>
            <a:pPr algn="just">
              <a:lnSpc>
                <a:spcPts val="4465"/>
              </a:lnSpc>
            </a:pPr>
            <a:r>
              <a:rPr lang="en-US" sz="2899">
                <a:solidFill>
                  <a:srgbClr val="000000"/>
                </a:solidFill>
                <a:latin typeface="Aileron"/>
                <a:ea typeface="Aileron"/>
                <a:cs typeface="Aileron"/>
                <a:sym typeface="Aileron"/>
              </a:rPr>
              <a:t>Mô hình được tải bằng tf.keras.models.load_model.</a:t>
            </a:r>
          </a:p>
          <a:p>
            <a:pPr algn="just">
              <a:lnSpc>
                <a:spcPts val="4465"/>
              </a:lnSpc>
            </a:pPr>
            <a:r>
              <a:rPr lang="en-US" sz="2899">
                <a:solidFill>
                  <a:srgbClr val="000000"/>
                </a:solidFill>
                <a:latin typeface="Aileron"/>
                <a:ea typeface="Aileron"/>
                <a:cs typeface="Aileron"/>
                <a:sym typeface="Aileron"/>
              </a:rPr>
              <a:t>Mô hình được lưu trữ trong biến self.model và sẵn sàng để xử lý ảnh.</a:t>
            </a:r>
          </a:p>
          <a:p>
            <a:pPr algn="just">
              <a:lnSpc>
                <a:spcPts val="4465"/>
              </a:lnSpc>
            </a:pPr>
            <a:r>
              <a:rPr lang="en-US" sz="2899">
                <a:solidFill>
                  <a:srgbClr val="000000"/>
                </a:solidFill>
                <a:latin typeface="Aileron"/>
                <a:ea typeface="Aileron"/>
                <a:cs typeface="Aileron"/>
                <a:sym typeface="Aileron"/>
              </a:rPr>
              <a:t>Tải ảnh đầu vào</a:t>
            </a:r>
          </a:p>
          <a:p>
            <a:pPr algn="just">
              <a:lnSpc>
                <a:spcPts val="4465"/>
              </a:lnSpc>
            </a:pPr>
            <a:r>
              <a:rPr lang="en-US" sz="2899">
                <a:solidFill>
                  <a:srgbClr val="000000"/>
                </a:solidFill>
                <a:latin typeface="Aileron"/>
                <a:ea typeface="Aileron"/>
                <a:cs typeface="Aileron"/>
                <a:sym typeface="Aileron"/>
              </a:rPr>
              <a:t>Người dùng nhấn "Tải Ảnh" để chọn ảnh từ máy tính.</a:t>
            </a:r>
          </a:p>
          <a:p>
            <a:pPr algn="just">
              <a:lnSpc>
                <a:spcPts val="4465"/>
              </a:lnSpc>
            </a:pPr>
            <a:r>
              <a:rPr lang="en-US" sz="2899">
                <a:solidFill>
                  <a:srgbClr val="000000"/>
                </a:solidFill>
                <a:latin typeface="Aileron"/>
                <a:ea typeface="Aileron"/>
                <a:cs typeface="Aileron"/>
                <a:sym typeface="Aileron"/>
              </a:rPr>
              <a:t>Hoạt động:</a:t>
            </a:r>
          </a:p>
          <a:p>
            <a:pPr algn="just">
              <a:lnSpc>
                <a:spcPts val="4465"/>
              </a:lnSpc>
            </a:pPr>
            <a:r>
              <a:rPr lang="en-US" sz="2899">
                <a:solidFill>
                  <a:srgbClr val="000000"/>
                </a:solidFill>
                <a:latin typeface="Aileron"/>
                <a:ea typeface="Aileron"/>
                <a:cs typeface="Aileron"/>
                <a:sym typeface="Aileron"/>
              </a:rPr>
              <a:t>Ảnh gốc được đọc bằng thư viện Pillow.</a:t>
            </a:r>
          </a:p>
          <a:p>
            <a:pPr algn="just">
              <a:lnSpc>
                <a:spcPts val="4465"/>
              </a:lnSpc>
            </a:pPr>
            <a:r>
              <a:rPr lang="en-US" sz="2899">
                <a:solidFill>
                  <a:srgbClr val="000000"/>
                </a:solidFill>
                <a:latin typeface="Aileron"/>
                <a:ea typeface="Aileron"/>
                <a:cs typeface="Aileron"/>
                <a:sym typeface="Aileron"/>
              </a:rPr>
              <a:t>Ứng dụng giảm chất lượng ảnh bằng cách làm mờ với GaussianBlur.</a:t>
            </a:r>
          </a:p>
          <a:p>
            <a:pPr algn="just">
              <a:lnSpc>
                <a:spcPts val="4465"/>
              </a:lnSpc>
            </a:pPr>
            <a:r>
              <a:rPr lang="en-US" sz="2899">
                <a:solidFill>
                  <a:srgbClr val="000000"/>
                </a:solidFill>
                <a:latin typeface="Aileron"/>
                <a:ea typeface="Aileron"/>
                <a:cs typeface="Aileron"/>
                <a:sym typeface="Aileron"/>
              </a:rPr>
              <a:t>Ảnh làm mờ được hiển thị trong khung Ảnh Đầu Vào.</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Cách thức hoạt động</a:t>
            </a:r>
          </a:p>
        </p:txBody>
      </p:sp>
      <p:sp>
        <p:nvSpPr>
          <p:cNvPr name="TextBox 16" id="16"/>
          <p:cNvSpPr txBox="true"/>
          <p:nvPr/>
        </p:nvSpPr>
        <p:spPr>
          <a:xfrm rot="0">
            <a:off x="304420" y="1684092"/>
            <a:ext cx="15218798" cy="7275703"/>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Tăng độ phân giải và độ nét ảnh</a:t>
            </a:r>
          </a:p>
          <a:p>
            <a:pPr algn="just">
              <a:lnSpc>
                <a:spcPts val="4465"/>
              </a:lnSpc>
            </a:pPr>
            <a:r>
              <a:rPr lang="en-US" sz="2899">
                <a:solidFill>
                  <a:srgbClr val="000000"/>
                </a:solidFill>
                <a:latin typeface="Aileron"/>
                <a:ea typeface="Aileron"/>
                <a:cs typeface="Aileron"/>
                <a:sym typeface="Aileron"/>
              </a:rPr>
              <a:t>Người dùng nhấn "Tăng Độ Nét &amp; Độ Phân Giải" để cải thiện ảnh.</a:t>
            </a:r>
          </a:p>
          <a:p>
            <a:pPr algn="just">
              <a:lnSpc>
                <a:spcPts val="4465"/>
              </a:lnSpc>
            </a:pPr>
            <a:r>
              <a:rPr lang="en-US" sz="2899">
                <a:solidFill>
                  <a:srgbClr val="000000"/>
                </a:solidFill>
                <a:latin typeface="Aileron"/>
                <a:ea typeface="Aileron"/>
                <a:cs typeface="Aileron"/>
                <a:sym typeface="Aileron"/>
              </a:rPr>
              <a:t>Hoạt động:</a:t>
            </a:r>
          </a:p>
          <a:p>
            <a:pPr algn="just">
              <a:lnSpc>
                <a:spcPts val="4465"/>
              </a:lnSpc>
            </a:pPr>
            <a:r>
              <a:rPr lang="en-US" sz="2899">
                <a:solidFill>
                  <a:srgbClr val="000000"/>
                </a:solidFill>
                <a:latin typeface="Aileron"/>
                <a:ea typeface="Aileron"/>
                <a:cs typeface="Aileron"/>
                <a:sym typeface="Aileron"/>
              </a:rPr>
              <a:t>Nếu người dùng không tải mô hình, ứng dụng sử dụng Pillow để tăng độ nét bằng ImageEnhance.Sharpness và áp dụng bộ lọc DETAIL.</a:t>
            </a:r>
          </a:p>
          <a:p>
            <a:pPr algn="just">
              <a:lnSpc>
                <a:spcPts val="4465"/>
              </a:lnSpc>
            </a:pPr>
            <a:r>
              <a:rPr lang="en-US" sz="2899">
                <a:solidFill>
                  <a:srgbClr val="000000"/>
                </a:solidFill>
                <a:latin typeface="Aileron"/>
                <a:ea typeface="Aileron"/>
                <a:cs typeface="Aileron"/>
                <a:sym typeface="Aileron"/>
              </a:rPr>
              <a:t>Nếu mô hình đã được tải:</a:t>
            </a:r>
          </a:p>
          <a:p>
            <a:pPr algn="just">
              <a:lnSpc>
                <a:spcPts val="4465"/>
              </a:lnSpc>
            </a:pPr>
            <a:r>
              <a:rPr lang="en-US" sz="2899">
                <a:solidFill>
                  <a:srgbClr val="000000"/>
                </a:solidFill>
                <a:latin typeface="Aileron"/>
                <a:ea typeface="Aileron"/>
                <a:cs typeface="Aileron"/>
                <a:sym typeface="Aileron"/>
              </a:rPr>
              <a:t>Ảnh đầu vào được chuyển đổi thành tensor (numpy array) và chuẩn hóa.</a:t>
            </a:r>
          </a:p>
          <a:p>
            <a:pPr algn="just">
              <a:lnSpc>
                <a:spcPts val="4465"/>
              </a:lnSpc>
            </a:pPr>
            <a:r>
              <a:rPr lang="en-US" sz="2899">
                <a:solidFill>
                  <a:srgbClr val="000000"/>
                </a:solidFill>
                <a:latin typeface="Aileron"/>
                <a:ea typeface="Aileron"/>
                <a:cs typeface="Aileron"/>
                <a:sym typeface="Aileron"/>
              </a:rPr>
              <a:t>Ứng dụng sử dụng mô hình CNN để dự đoán ảnh chất lượng cao hơn.</a:t>
            </a:r>
          </a:p>
          <a:p>
            <a:pPr algn="just">
              <a:lnSpc>
                <a:spcPts val="4465"/>
              </a:lnSpc>
            </a:pPr>
            <a:r>
              <a:rPr lang="en-US" sz="2899">
                <a:solidFill>
                  <a:srgbClr val="000000"/>
                </a:solidFill>
                <a:latin typeface="Aileron"/>
                <a:ea typeface="Aileron"/>
                <a:cs typeface="Aileron"/>
                <a:sym typeface="Aileron"/>
              </a:rPr>
              <a:t>Ảnh kết quả được hiển thị trong khung Ảnh Đã Xử Lý.</a:t>
            </a:r>
          </a:p>
          <a:p>
            <a:pPr algn="just">
              <a:lnSpc>
                <a:spcPts val="4465"/>
              </a:lnSpc>
            </a:pPr>
            <a:r>
              <a:rPr lang="en-US" sz="2899">
                <a:solidFill>
                  <a:srgbClr val="000000"/>
                </a:solidFill>
                <a:latin typeface="Aileron"/>
                <a:ea typeface="Aileron"/>
                <a:cs typeface="Aileron"/>
                <a:sym typeface="Aileron"/>
              </a:rPr>
              <a:t>Hiển thị và lưu ảnh</a:t>
            </a:r>
          </a:p>
          <a:p>
            <a:pPr algn="just">
              <a:lnSpc>
                <a:spcPts val="4465"/>
              </a:lnSpc>
            </a:pPr>
            <a:r>
              <a:rPr lang="en-US" sz="2899">
                <a:solidFill>
                  <a:srgbClr val="000000"/>
                </a:solidFill>
                <a:latin typeface="Aileron"/>
                <a:ea typeface="Aileron"/>
                <a:cs typeface="Aileron"/>
                <a:sym typeface="Aileron"/>
              </a:rPr>
              <a:t>Ứng dụng hiển thị cả hai ảnh: ảnh đầu vào và ảnh đã qua xử lý.</a:t>
            </a:r>
          </a:p>
          <a:p>
            <a:pPr algn="just">
              <a:lnSpc>
                <a:spcPts val="4465"/>
              </a:lnSpc>
            </a:pPr>
            <a:r>
              <a:rPr lang="en-US" sz="2899">
                <a:solidFill>
                  <a:srgbClr val="000000"/>
                </a:solidFill>
                <a:latin typeface="Aileron"/>
                <a:ea typeface="Aileron"/>
                <a:cs typeface="Aileron"/>
                <a:sym typeface="Aileron"/>
              </a:rPr>
              <a:t>Độ phân giải ảnh được hiển thị bên dưới từng khung hình.</a:t>
            </a:r>
          </a:p>
          <a:p>
            <a:pPr algn="just">
              <a:lnSpc>
                <a:spcPts val="4465"/>
              </a:lnSpc>
            </a:pPr>
            <a:r>
              <a:rPr lang="en-US" sz="2899">
                <a:solidFill>
                  <a:srgbClr val="000000"/>
                </a:solidFill>
                <a:latin typeface="Aileron"/>
                <a:ea typeface="Aileron"/>
                <a:cs typeface="Aileron"/>
                <a:sym typeface="Aileron"/>
              </a:rPr>
              <a:t>Người dùng có thể nhấn "Lưu Ảnh" để lưu ảnh đã xử lý dưới dạng tệp .png.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332090" y="4602931"/>
            <a:ext cx="9648396" cy="964839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5594025" y="5653790"/>
            <a:ext cx="2439936" cy="4819627"/>
          </a:xfrm>
          <a:custGeom>
            <a:avLst/>
            <a:gdLst/>
            <a:ahLst/>
            <a:cxnLst/>
            <a:rect r="r" b="b" t="t" l="l"/>
            <a:pathLst>
              <a:path h="4819627" w="2439936">
                <a:moveTo>
                  <a:pt x="0" y="0"/>
                </a:moveTo>
                <a:lnTo>
                  <a:pt x="2439936" y="0"/>
                </a:lnTo>
                <a:lnTo>
                  <a:pt x="2439936" y="4819627"/>
                </a:lnTo>
                <a:lnTo>
                  <a:pt x="0" y="4819627"/>
                </a:lnTo>
                <a:lnTo>
                  <a:pt x="0" y="0"/>
                </a:lnTo>
                <a:close/>
              </a:path>
            </a:pathLst>
          </a:custGeom>
          <a:blipFill>
            <a:blip r:embed="rId4"/>
            <a:stretch>
              <a:fillRect l="0" t="0" r="0" b="0"/>
            </a:stretch>
          </a:blipFill>
        </p:spPr>
      </p:sp>
      <p:sp>
        <p:nvSpPr>
          <p:cNvPr name="Freeform 7" id="7"/>
          <p:cNvSpPr/>
          <p:nvPr/>
        </p:nvSpPr>
        <p:spPr>
          <a:xfrm flipH="true" flipV="false" rot="0">
            <a:off x="7351594" y="1817228"/>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6568906" y="1509787"/>
            <a:ext cx="2108657" cy="724611"/>
          </a:xfrm>
          <a:custGeom>
            <a:avLst/>
            <a:gdLst/>
            <a:ahLst/>
            <a:cxnLst/>
            <a:rect r="r" b="b" t="t" l="l"/>
            <a:pathLst>
              <a:path h="724611" w="2108657">
                <a:moveTo>
                  <a:pt x="2108657" y="0"/>
                </a:moveTo>
                <a:lnTo>
                  <a:pt x="0" y="0"/>
                </a:lnTo>
                <a:lnTo>
                  <a:pt x="0" y="724612"/>
                </a:lnTo>
                <a:lnTo>
                  <a:pt x="2108657" y="724612"/>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2977693" y="8533689"/>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433648" y="1817228"/>
            <a:ext cx="13431734" cy="8277306"/>
          </a:xfrm>
          <a:custGeom>
            <a:avLst/>
            <a:gdLst/>
            <a:ahLst/>
            <a:cxnLst/>
            <a:rect r="r" b="b" t="t" l="l"/>
            <a:pathLst>
              <a:path h="8277306" w="13431734">
                <a:moveTo>
                  <a:pt x="0" y="0"/>
                </a:moveTo>
                <a:lnTo>
                  <a:pt x="13431734" y="0"/>
                </a:lnTo>
                <a:lnTo>
                  <a:pt x="13431734" y="8277306"/>
                </a:lnTo>
                <a:lnTo>
                  <a:pt x="0" y="8277306"/>
                </a:lnTo>
                <a:lnTo>
                  <a:pt x="0" y="0"/>
                </a:lnTo>
                <a:close/>
              </a:path>
            </a:pathLst>
          </a:custGeom>
          <a:blipFill>
            <a:blip r:embed="rId7"/>
            <a:stretch>
              <a:fillRect l="0" t="0" r="0" b="0"/>
            </a:stretch>
          </a:blipFill>
        </p:spPr>
      </p:sp>
      <p:sp>
        <p:nvSpPr>
          <p:cNvPr name="TextBox 11" id="11"/>
          <p:cNvSpPr txBox="true"/>
          <p:nvPr/>
        </p:nvSpPr>
        <p:spPr>
          <a:xfrm rot="0">
            <a:off x="409017" y="390508"/>
            <a:ext cx="12319779" cy="1119280"/>
          </a:xfrm>
          <a:prstGeom prst="rect">
            <a:avLst/>
          </a:prstGeom>
        </p:spPr>
        <p:txBody>
          <a:bodyPr anchor="t" rtlCol="false" tIns="0" lIns="0" bIns="0" rIns="0">
            <a:spAutoFit/>
          </a:bodyPr>
          <a:lstStyle/>
          <a:p>
            <a:pPr algn="l">
              <a:lnSpc>
                <a:spcPts val="8670"/>
              </a:lnSpc>
            </a:pPr>
            <a:r>
              <a:rPr lang="en-US" sz="7882" b="true">
                <a:solidFill>
                  <a:srgbClr val="000000"/>
                </a:solidFill>
                <a:latin typeface="TT Hoves Bold"/>
                <a:ea typeface="TT Hoves Bold"/>
                <a:cs typeface="TT Hoves Bold"/>
                <a:sym typeface="TT Hoves Bold"/>
              </a:rPr>
              <a:t>KẾT QUẢ THỰC NGHIỆM</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04420" y="172233"/>
            <a:ext cx="17647324" cy="1151512"/>
          </a:xfrm>
          <a:prstGeom prst="rect">
            <a:avLst/>
          </a:prstGeom>
        </p:spPr>
        <p:txBody>
          <a:bodyPr anchor="t" rtlCol="false" tIns="0" lIns="0" bIns="0" rIns="0">
            <a:spAutoFit/>
          </a:bodyPr>
          <a:lstStyle/>
          <a:p>
            <a:pPr algn="just">
              <a:lnSpc>
                <a:spcPts val="9547"/>
              </a:lnSpc>
            </a:pPr>
            <a:r>
              <a:rPr lang="en-US" sz="6199">
                <a:solidFill>
                  <a:srgbClr val="000000"/>
                </a:solidFill>
                <a:latin typeface="Paytone One"/>
                <a:ea typeface="Paytone One"/>
                <a:cs typeface="Paytone One"/>
                <a:sym typeface="Paytone One"/>
              </a:rPr>
              <a:t>Mô tả kết quả thực nghiệm</a:t>
            </a:r>
          </a:p>
        </p:txBody>
      </p:sp>
      <p:sp>
        <p:nvSpPr>
          <p:cNvPr name="TextBox 16" id="16"/>
          <p:cNvSpPr txBox="true"/>
          <p:nvPr/>
        </p:nvSpPr>
        <p:spPr>
          <a:xfrm rot="0">
            <a:off x="304420" y="1684092"/>
            <a:ext cx="15218798" cy="7837678"/>
          </a:xfrm>
          <a:prstGeom prst="rect">
            <a:avLst/>
          </a:prstGeom>
        </p:spPr>
        <p:txBody>
          <a:bodyPr anchor="t" rtlCol="false" tIns="0" lIns="0" bIns="0" rIns="0">
            <a:spAutoFit/>
          </a:bodyPr>
          <a:lstStyle/>
          <a:p>
            <a:pPr algn="just">
              <a:lnSpc>
                <a:spcPts val="4465"/>
              </a:lnSpc>
            </a:pPr>
            <a:r>
              <a:rPr lang="en-US" sz="2899">
                <a:solidFill>
                  <a:srgbClr val="000000"/>
                </a:solidFill>
                <a:latin typeface="Aileron"/>
                <a:ea typeface="Aileron"/>
                <a:cs typeface="Aileron"/>
                <a:sym typeface="Aileron"/>
              </a:rPr>
              <a:t>Mô tả kết quả:</a:t>
            </a:r>
          </a:p>
          <a:p>
            <a:pPr algn="just">
              <a:lnSpc>
                <a:spcPts val="4465"/>
              </a:lnSpc>
            </a:pPr>
            <a:r>
              <a:rPr lang="en-US" sz="2899">
                <a:solidFill>
                  <a:srgbClr val="000000"/>
                </a:solidFill>
                <a:latin typeface="Aileron"/>
                <a:ea typeface="Aileron"/>
                <a:cs typeface="Aileron"/>
                <a:sym typeface="Aileron"/>
              </a:rPr>
              <a:t> Kết quả thực nghiệm được đánh giá dựa trên khả năng của ứng dụng trong việc tăng độ phân giải và cải thiện độ sắc nét của ảnh. Các kết quả được ghi nhận qua hai trường hợp chính: </a:t>
            </a:r>
          </a:p>
          <a:p>
            <a:pPr algn="just">
              <a:lnSpc>
                <a:spcPts val="4465"/>
              </a:lnSpc>
            </a:pPr>
            <a:r>
              <a:rPr lang="en-US" sz="2899">
                <a:solidFill>
                  <a:srgbClr val="000000"/>
                </a:solidFill>
                <a:latin typeface="Aileron"/>
                <a:ea typeface="Aileron"/>
                <a:cs typeface="Aileron"/>
                <a:sym typeface="Aileron"/>
              </a:rPr>
              <a:t> (1) Xử lý ảnh bằng các phương pháp cơ bản</a:t>
            </a:r>
          </a:p>
          <a:p>
            <a:pPr algn="just">
              <a:lnSpc>
                <a:spcPts val="4465"/>
              </a:lnSpc>
            </a:pPr>
            <a:r>
              <a:rPr lang="en-US" sz="2899">
                <a:solidFill>
                  <a:srgbClr val="000000"/>
                </a:solidFill>
                <a:latin typeface="Aileron"/>
                <a:ea typeface="Aileron"/>
                <a:cs typeface="Aileron"/>
                <a:sym typeface="Aileron"/>
              </a:rPr>
              <a:t> (2) Xử lý ảnh bằng mô hình CNN.</a:t>
            </a:r>
          </a:p>
          <a:p>
            <a:pPr algn="just">
              <a:lnSpc>
                <a:spcPts val="4465"/>
              </a:lnSpc>
            </a:pPr>
            <a:r>
              <a:rPr lang="en-US" sz="2899">
                <a:solidFill>
                  <a:srgbClr val="000000"/>
                </a:solidFill>
                <a:latin typeface="Aileron"/>
                <a:ea typeface="Aileron"/>
                <a:cs typeface="Aileron"/>
                <a:sym typeface="Aileron"/>
              </a:rPr>
              <a:t>1. Trường hợp 1: Xử lý ảnh bằng các phương pháp cơ bản (không dùng mô hình CNN)</a:t>
            </a:r>
          </a:p>
          <a:p>
            <a:pPr algn="just">
              <a:lnSpc>
                <a:spcPts val="4465"/>
              </a:lnSpc>
            </a:pPr>
            <a:r>
              <a:rPr lang="en-US" sz="2899">
                <a:solidFill>
                  <a:srgbClr val="000000"/>
                </a:solidFill>
                <a:latin typeface="Aileron"/>
                <a:ea typeface="Aileron"/>
                <a:cs typeface="Aileron"/>
                <a:sym typeface="Aileron"/>
              </a:rPr>
              <a:t>Ảnh đầu vào:</a:t>
            </a:r>
          </a:p>
          <a:p>
            <a:pPr algn="just">
              <a:lnSpc>
                <a:spcPts val="4465"/>
              </a:lnSpc>
            </a:pPr>
            <a:r>
              <a:rPr lang="en-US" sz="2899">
                <a:solidFill>
                  <a:srgbClr val="000000"/>
                </a:solidFill>
                <a:latin typeface="Aileron"/>
                <a:ea typeface="Aileron"/>
                <a:cs typeface="Aileron"/>
                <a:sym typeface="Aileron"/>
              </a:rPr>
              <a:t>Loại ảnh: Ảnh phong cảnh và chân dung, độ phân giải thấp (dưới 128x128).</a:t>
            </a:r>
          </a:p>
          <a:p>
            <a:pPr algn="just">
              <a:lnSpc>
                <a:spcPts val="4465"/>
              </a:lnSpc>
            </a:pPr>
            <a:r>
              <a:rPr lang="en-US" sz="2899">
                <a:solidFill>
                  <a:srgbClr val="000000"/>
                </a:solidFill>
                <a:latin typeface="Aileron"/>
                <a:ea typeface="Aileron"/>
                <a:cs typeface="Aileron"/>
                <a:sym typeface="Aileron"/>
              </a:rPr>
              <a:t>Quy trình xử lý:</a:t>
            </a:r>
          </a:p>
          <a:p>
            <a:pPr algn="just">
              <a:lnSpc>
                <a:spcPts val="4465"/>
              </a:lnSpc>
            </a:pPr>
            <a:r>
              <a:rPr lang="en-US" sz="2899">
                <a:solidFill>
                  <a:srgbClr val="000000"/>
                </a:solidFill>
                <a:latin typeface="Aileron"/>
                <a:ea typeface="Aileron"/>
                <a:cs typeface="Aileron"/>
                <a:sym typeface="Aileron"/>
              </a:rPr>
              <a:t>Ảnh đầu vào được làm mờ bằng bộ lọc Gaussian Blur (giảm chất lượng).</a:t>
            </a:r>
          </a:p>
          <a:p>
            <a:pPr algn="just">
              <a:lnSpc>
                <a:spcPts val="4465"/>
              </a:lnSpc>
            </a:pPr>
            <a:r>
              <a:rPr lang="en-US" sz="2899">
                <a:solidFill>
                  <a:srgbClr val="000000"/>
                </a:solidFill>
                <a:latin typeface="Aileron"/>
                <a:ea typeface="Aileron"/>
                <a:cs typeface="Aileron"/>
                <a:sym typeface="Aileron"/>
              </a:rPr>
              <a:t>Ảnh được tăng cường bằng bộ lọc ImageEnhance.Sharpness và xử lý chi tiết bằng bộ lọc DETAIL.</a:t>
            </a:r>
          </a:p>
          <a:p>
            <a:pPr algn="just">
              <a:lnSpc>
                <a:spcPts val="4465"/>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606740" y="8493514"/>
            <a:ext cx="7132688" cy="713268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5872" y="256335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576426" y="5269084"/>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7376882" y="6688220"/>
            <a:ext cx="1149725" cy="11497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17259300" y="4287229"/>
            <a:ext cx="856271" cy="8562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5" id="15"/>
          <p:cNvSpPr txBox="true"/>
          <p:nvPr/>
        </p:nvSpPr>
        <p:spPr>
          <a:xfrm rot="0">
            <a:off x="385436" y="434340"/>
            <a:ext cx="15087757" cy="9271635"/>
          </a:xfrm>
          <a:prstGeom prst="rect">
            <a:avLst/>
          </a:prstGeom>
        </p:spPr>
        <p:txBody>
          <a:bodyPr anchor="t" rtlCol="false" tIns="0" lIns="0" bIns="0" rIns="0">
            <a:spAutoFit/>
          </a:bodyPr>
          <a:lstStyle/>
          <a:p>
            <a:pPr algn="just">
              <a:lnSpc>
                <a:spcPts val="4619"/>
              </a:lnSpc>
            </a:pPr>
            <a:r>
              <a:rPr lang="en-US" sz="2999">
                <a:solidFill>
                  <a:srgbClr val="000000"/>
                </a:solidFill>
                <a:latin typeface="Aileron"/>
                <a:ea typeface="Aileron"/>
                <a:cs typeface="Aileron"/>
                <a:sym typeface="Aileron"/>
              </a:rPr>
              <a:t>2. Trường hợp 2: Xử lý ảnh bằng mô hình CNN (khi tải mô hình huấn luyện trước)</a:t>
            </a:r>
          </a:p>
          <a:p>
            <a:pPr algn="just">
              <a:lnSpc>
                <a:spcPts val="4619"/>
              </a:lnSpc>
            </a:pPr>
            <a:r>
              <a:rPr lang="en-US" sz="2999">
                <a:solidFill>
                  <a:srgbClr val="000000"/>
                </a:solidFill>
                <a:latin typeface="Aileron"/>
                <a:ea typeface="Aileron"/>
                <a:cs typeface="Aileron"/>
                <a:sym typeface="Aileron"/>
              </a:rPr>
              <a:t>Ảnh đầu vào:</a:t>
            </a:r>
          </a:p>
          <a:p>
            <a:pPr algn="just">
              <a:lnSpc>
                <a:spcPts val="4619"/>
              </a:lnSpc>
            </a:pPr>
            <a:r>
              <a:rPr lang="en-US" sz="2999">
                <a:solidFill>
                  <a:srgbClr val="000000"/>
                </a:solidFill>
                <a:latin typeface="Aileron"/>
                <a:ea typeface="Aileron"/>
                <a:cs typeface="Aileron"/>
                <a:sym typeface="Aileron"/>
              </a:rPr>
              <a:t>Loại ảnh: Ảnh chất lượng thấp (64x64, 128x128) với chi tiết bị mờ.</a:t>
            </a:r>
          </a:p>
          <a:p>
            <a:pPr algn="just">
              <a:lnSpc>
                <a:spcPts val="4619"/>
              </a:lnSpc>
            </a:pPr>
            <a:r>
              <a:rPr lang="en-US" sz="2999">
                <a:solidFill>
                  <a:srgbClr val="000000"/>
                </a:solidFill>
                <a:latin typeface="Aileron"/>
                <a:ea typeface="Aileron"/>
                <a:cs typeface="Aileron"/>
                <a:sym typeface="Aileron"/>
              </a:rPr>
              <a:t>Quy trình xử lý:</a:t>
            </a:r>
          </a:p>
          <a:p>
            <a:pPr algn="just">
              <a:lnSpc>
                <a:spcPts val="4619"/>
              </a:lnSpc>
            </a:pPr>
            <a:r>
              <a:rPr lang="en-US" sz="2999">
                <a:solidFill>
                  <a:srgbClr val="000000"/>
                </a:solidFill>
                <a:latin typeface="Aileron"/>
                <a:ea typeface="Aileron"/>
                <a:cs typeface="Aileron"/>
                <a:sym typeface="Aileron"/>
              </a:rPr>
              <a:t>Ảnh được resize về kích thước cố định (128x128).</a:t>
            </a:r>
          </a:p>
          <a:p>
            <a:pPr algn="just">
              <a:lnSpc>
                <a:spcPts val="4619"/>
              </a:lnSpc>
            </a:pPr>
            <a:r>
              <a:rPr lang="en-US" sz="2999">
                <a:solidFill>
                  <a:srgbClr val="000000"/>
                </a:solidFill>
                <a:latin typeface="Aileron"/>
                <a:ea typeface="Aileron"/>
                <a:cs typeface="Aileron"/>
                <a:sym typeface="Aileron"/>
              </a:rPr>
              <a:t>Ảnh được xử lý qua mô hình CNN đã huấn luyện trên tập dữ liệu ảnh chất lượng cao (tăng độ phân giải gấp 2 lần hoặc hơn).</a:t>
            </a:r>
          </a:p>
          <a:p>
            <a:pPr algn="just">
              <a:lnSpc>
                <a:spcPts val="4619"/>
              </a:lnSpc>
            </a:pPr>
            <a:r>
              <a:rPr lang="en-US" sz="2999">
                <a:solidFill>
                  <a:srgbClr val="000000"/>
                </a:solidFill>
                <a:latin typeface="Aileron"/>
                <a:ea typeface="Aileron"/>
                <a:cs typeface="Aileron"/>
                <a:sym typeface="Aileron"/>
              </a:rPr>
              <a:t>Kết quả:</a:t>
            </a:r>
          </a:p>
          <a:p>
            <a:pPr algn="just">
              <a:lnSpc>
                <a:spcPts val="4619"/>
              </a:lnSpc>
            </a:pPr>
            <a:r>
              <a:rPr lang="en-US" sz="2999">
                <a:solidFill>
                  <a:srgbClr val="000000"/>
                </a:solidFill>
                <a:latin typeface="Aileron"/>
                <a:ea typeface="Aileron"/>
                <a:cs typeface="Aileron"/>
                <a:sym typeface="Aileron"/>
              </a:rPr>
              <a:t>Cải thiện độ phân giải:</a:t>
            </a:r>
          </a:p>
          <a:p>
            <a:pPr algn="just">
              <a:lnSpc>
                <a:spcPts val="4619"/>
              </a:lnSpc>
            </a:pPr>
            <a:r>
              <a:rPr lang="en-US" sz="2999">
                <a:solidFill>
                  <a:srgbClr val="000000"/>
                </a:solidFill>
                <a:latin typeface="Aileron"/>
                <a:ea typeface="Aileron"/>
                <a:cs typeface="Aileron"/>
                <a:sym typeface="Aileron"/>
              </a:rPr>
              <a:t>Ảnh đầu ra có độ phân giải cao hơn, ví dụ: từ 128x128 lên 256x256.</a:t>
            </a:r>
          </a:p>
          <a:p>
            <a:pPr algn="just">
              <a:lnSpc>
                <a:spcPts val="4619"/>
              </a:lnSpc>
            </a:pPr>
            <a:r>
              <a:rPr lang="en-US" sz="2999">
                <a:solidFill>
                  <a:srgbClr val="000000"/>
                </a:solidFill>
                <a:latin typeface="Aileron"/>
                <a:ea typeface="Aileron"/>
                <a:cs typeface="Aileron"/>
                <a:sym typeface="Aileron"/>
              </a:rPr>
              <a:t>Các chi tiết như cạnh, kết cấu và màu sắc được tái tạo rõ ràng.</a:t>
            </a:r>
          </a:p>
          <a:p>
            <a:pPr algn="just">
              <a:lnSpc>
                <a:spcPts val="4619"/>
              </a:lnSpc>
            </a:pPr>
            <a:r>
              <a:rPr lang="en-US" sz="2999">
                <a:solidFill>
                  <a:srgbClr val="000000"/>
                </a:solidFill>
                <a:latin typeface="Aileron"/>
                <a:ea typeface="Aileron"/>
                <a:cs typeface="Aileron"/>
                <a:sym typeface="Aileron"/>
              </a:rPr>
              <a:t>Cải thiện độ sắc nét:</a:t>
            </a:r>
          </a:p>
          <a:p>
            <a:pPr algn="just">
              <a:lnSpc>
                <a:spcPts val="4619"/>
              </a:lnSpc>
            </a:pPr>
            <a:r>
              <a:rPr lang="en-US" sz="2999">
                <a:solidFill>
                  <a:srgbClr val="000000"/>
                </a:solidFill>
                <a:latin typeface="Aileron"/>
                <a:ea typeface="Aileron"/>
                <a:cs typeface="Aileron"/>
                <a:sym typeface="Aileron"/>
              </a:rPr>
              <a:t>So với ảnh gốc, ảnh đã xử lý rõ ràng và sắc nét hơn.</a:t>
            </a:r>
          </a:p>
          <a:p>
            <a:pPr algn="just">
              <a:lnSpc>
                <a:spcPts val="4619"/>
              </a:lnSpc>
            </a:pPr>
            <a:r>
              <a:rPr lang="en-US" sz="2999">
                <a:solidFill>
                  <a:srgbClr val="000000"/>
                </a:solidFill>
                <a:latin typeface="Aileron"/>
                <a:ea typeface="Aileron"/>
                <a:cs typeface="Aileron"/>
                <a:sym typeface="Aileron"/>
              </a:rPr>
              <a:t>Độ mượt của ảnh:</a:t>
            </a:r>
          </a:p>
          <a:p>
            <a:pPr algn="just">
              <a:lnSpc>
                <a:spcPts val="4619"/>
              </a:lnSpc>
            </a:pPr>
            <a:r>
              <a:rPr lang="en-US" sz="2999">
                <a:solidFill>
                  <a:srgbClr val="000000"/>
                </a:solidFill>
                <a:latin typeface="Aileron"/>
                <a:ea typeface="Aileron"/>
                <a:cs typeface="Aileron"/>
                <a:sym typeface="Aileron"/>
              </a:rPr>
              <a:t>Mô hình CNN tái tạo ảnh mềm mại, không gây nhiễu hạt như các phương pháp thông thường.</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614353" y="5802082"/>
            <a:ext cx="13666720" cy="1366672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6" id="6"/>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7" id="7"/>
          <p:cNvSpPr txBox="true"/>
          <p:nvPr/>
        </p:nvSpPr>
        <p:spPr>
          <a:xfrm rot="0">
            <a:off x="3970602" y="2197443"/>
            <a:ext cx="10346796" cy="3109340"/>
          </a:xfrm>
          <a:prstGeom prst="rect">
            <a:avLst/>
          </a:prstGeom>
        </p:spPr>
        <p:txBody>
          <a:bodyPr anchor="t" rtlCol="false" tIns="0" lIns="0" bIns="0" rIns="0">
            <a:spAutoFit/>
          </a:bodyPr>
          <a:lstStyle/>
          <a:p>
            <a:pPr algn="ctr">
              <a:lnSpc>
                <a:spcPts val="11630"/>
              </a:lnSpc>
            </a:pPr>
            <a:r>
              <a:rPr lang="en-US" b="true" sz="13523">
                <a:solidFill>
                  <a:srgbClr val="000000"/>
                </a:solidFill>
                <a:latin typeface="TT Hoves Bold"/>
                <a:ea typeface="TT Hoves Bold"/>
                <a:cs typeface="TT Hoves Bold"/>
                <a:sym typeface="TT Hoves Bold"/>
              </a:rPr>
              <a:t>THANK YOU</a:t>
            </a:r>
          </a:p>
        </p:txBody>
      </p:sp>
      <p:sp>
        <p:nvSpPr>
          <p:cNvPr name="Freeform 8" id="8"/>
          <p:cNvSpPr/>
          <p:nvPr/>
        </p:nvSpPr>
        <p:spPr>
          <a:xfrm flipH="false" flipV="false" rot="-312276">
            <a:off x="4910001" y="3682001"/>
            <a:ext cx="8467997" cy="11747511"/>
          </a:xfrm>
          <a:custGeom>
            <a:avLst/>
            <a:gdLst/>
            <a:ahLst/>
            <a:cxnLst/>
            <a:rect r="r" b="b" t="t" l="l"/>
            <a:pathLst>
              <a:path h="11747511" w="8467997">
                <a:moveTo>
                  <a:pt x="0" y="0"/>
                </a:moveTo>
                <a:lnTo>
                  <a:pt x="8467998" y="0"/>
                </a:lnTo>
                <a:lnTo>
                  <a:pt x="8467998" y="11747511"/>
                </a:lnTo>
                <a:lnTo>
                  <a:pt x="0" y="11747511"/>
                </a:lnTo>
                <a:lnTo>
                  <a:pt x="0" y="0"/>
                </a:lnTo>
                <a:close/>
              </a:path>
            </a:pathLst>
          </a:custGeom>
          <a:blipFill>
            <a:blip r:embed="rId6"/>
            <a:stretch>
              <a:fillRect l="0" t="0" r="0" b="0"/>
            </a:stretch>
          </a:blipFill>
        </p:spPr>
      </p:sp>
      <p:sp>
        <p:nvSpPr>
          <p:cNvPr name="Freeform 9" id="9"/>
          <p:cNvSpPr/>
          <p:nvPr/>
        </p:nvSpPr>
        <p:spPr>
          <a:xfrm flipH="true" flipV="false" rot="0">
            <a:off x="1374773" y="5051961"/>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226744" y="6320284"/>
            <a:ext cx="2108657" cy="724611"/>
          </a:xfrm>
          <a:custGeom>
            <a:avLst/>
            <a:gdLst/>
            <a:ahLst/>
            <a:cxnLst/>
            <a:rect r="r" b="b" t="t" l="l"/>
            <a:pathLst>
              <a:path h="724611" w="2108657">
                <a:moveTo>
                  <a:pt x="0" y="0"/>
                </a:moveTo>
                <a:lnTo>
                  <a:pt x="2108657" y="0"/>
                </a:lnTo>
                <a:lnTo>
                  <a:pt x="2108657" y="724611"/>
                </a:lnTo>
                <a:lnTo>
                  <a:pt x="0" y="7246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2916273" y="8831145"/>
            <a:ext cx="2108657" cy="724611"/>
          </a:xfrm>
          <a:custGeom>
            <a:avLst/>
            <a:gdLst/>
            <a:ahLst/>
            <a:cxnLst/>
            <a:rect r="r" b="b" t="t" l="l"/>
            <a:pathLst>
              <a:path h="724611" w="2108657">
                <a:moveTo>
                  <a:pt x="0" y="0"/>
                </a:moveTo>
                <a:lnTo>
                  <a:pt x="2108657" y="0"/>
                </a:lnTo>
                <a:lnTo>
                  <a:pt x="2108657" y="724611"/>
                </a:lnTo>
                <a:lnTo>
                  <a:pt x="0" y="7246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5757003" y="2425817"/>
            <a:ext cx="1278661" cy="127866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579882" y="7552484"/>
            <a:ext cx="2300729" cy="230072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8" id="18"/>
          <p:cNvSpPr txBox="true"/>
          <p:nvPr/>
        </p:nvSpPr>
        <p:spPr>
          <a:xfrm rot="0">
            <a:off x="570482" y="9546231"/>
            <a:ext cx="6148779" cy="499004"/>
          </a:xfrm>
          <a:prstGeom prst="rect">
            <a:avLst/>
          </a:prstGeom>
        </p:spPr>
        <p:txBody>
          <a:bodyPr anchor="t" rtlCol="false" tIns="0" lIns="0" bIns="0" rIns="0">
            <a:spAutoFit/>
          </a:bodyPr>
          <a:lstStyle/>
          <a:p>
            <a:pPr algn="l">
              <a:lnSpc>
                <a:spcPts val="1962"/>
              </a:lnSpc>
            </a:pPr>
            <a:r>
              <a:rPr lang="en-US" sz="1621" i="true" b="true">
                <a:solidFill>
                  <a:srgbClr val="000000"/>
                </a:solidFill>
                <a:latin typeface="Aileron Bold Italics"/>
                <a:ea typeface="Aileron Bold Italics"/>
                <a:cs typeface="Aileron Bold Italics"/>
                <a:sym typeface="Aileron Bold Italics"/>
              </a:rPr>
              <a:t>Link Github: </a:t>
            </a:r>
            <a:r>
              <a:rPr lang="en-US" b="true" sz="1621" i="true" u="sng">
                <a:solidFill>
                  <a:srgbClr val="000000"/>
                </a:solidFill>
                <a:latin typeface="Aileron Bold Italics"/>
                <a:ea typeface="Aileron Bold Italics"/>
                <a:cs typeface="Aileron Bold Italics"/>
                <a:sym typeface="Aileron Bold Italics"/>
                <a:hlinkClick r:id="rId9" tooltip="https://github.com/lizigg98/improve-image-resolution-using-CNN"/>
              </a:rPr>
              <a:t>https://github.com/lizigg98/improve-image-resolution-using-CNN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2992978"/>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97980" y="6348263"/>
            <a:ext cx="10580066" cy="105800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3913429" y="6246331"/>
            <a:ext cx="3300690" cy="4578992"/>
          </a:xfrm>
          <a:custGeom>
            <a:avLst/>
            <a:gdLst/>
            <a:ahLst/>
            <a:cxnLst/>
            <a:rect r="r" b="b" t="t" l="l"/>
            <a:pathLst>
              <a:path h="4578992" w="3300690">
                <a:moveTo>
                  <a:pt x="0" y="0"/>
                </a:moveTo>
                <a:lnTo>
                  <a:pt x="3300690" y="0"/>
                </a:lnTo>
                <a:lnTo>
                  <a:pt x="3300690" y="4578992"/>
                </a:lnTo>
                <a:lnTo>
                  <a:pt x="0" y="4578992"/>
                </a:lnTo>
                <a:lnTo>
                  <a:pt x="0" y="0"/>
                </a:lnTo>
                <a:close/>
              </a:path>
            </a:pathLst>
          </a:custGeom>
          <a:blipFill>
            <a:blip r:embed="rId4"/>
            <a:stretch>
              <a:fillRect l="0" t="0" r="0" b="0"/>
            </a:stretch>
          </a:blipFill>
        </p:spPr>
      </p:sp>
      <p:sp>
        <p:nvSpPr>
          <p:cNvPr name="Freeform 7" id="7"/>
          <p:cNvSpPr/>
          <p:nvPr/>
        </p:nvSpPr>
        <p:spPr>
          <a:xfrm flipH="false" flipV="false" rot="0">
            <a:off x="13385665" y="-956062"/>
            <a:ext cx="3205957" cy="3205957"/>
          </a:xfrm>
          <a:custGeom>
            <a:avLst/>
            <a:gdLst/>
            <a:ahLst/>
            <a:cxnLst/>
            <a:rect r="r" b="b" t="t" l="l"/>
            <a:pathLst>
              <a:path h="3205957" w="3205957">
                <a:moveTo>
                  <a:pt x="0" y="0"/>
                </a:moveTo>
                <a:lnTo>
                  <a:pt x="3205958" y="0"/>
                </a:lnTo>
                <a:lnTo>
                  <a:pt x="3205958"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7511673" y="265133"/>
            <a:ext cx="1183488" cy="118348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0" y="9331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0" y="2967982"/>
            <a:ext cx="14189001" cy="3585948"/>
          </a:xfrm>
          <a:custGeom>
            <a:avLst/>
            <a:gdLst/>
            <a:ahLst/>
            <a:cxnLst/>
            <a:rect r="r" b="b" t="t" l="l"/>
            <a:pathLst>
              <a:path h="3585948" w="14189001">
                <a:moveTo>
                  <a:pt x="0" y="0"/>
                </a:moveTo>
                <a:lnTo>
                  <a:pt x="14189001" y="0"/>
                </a:lnTo>
                <a:lnTo>
                  <a:pt x="14189001" y="3585948"/>
                </a:lnTo>
                <a:lnTo>
                  <a:pt x="0" y="35859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1720846" y="4180820"/>
            <a:ext cx="11307054" cy="1190779"/>
          </a:xfrm>
          <a:prstGeom prst="rect">
            <a:avLst/>
          </a:prstGeom>
        </p:spPr>
        <p:txBody>
          <a:bodyPr anchor="t" rtlCol="false" tIns="0" lIns="0" bIns="0" rIns="0">
            <a:spAutoFit/>
          </a:bodyPr>
          <a:lstStyle/>
          <a:p>
            <a:pPr algn="ctr">
              <a:lnSpc>
                <a:spcPts val="8582"/>
              </a:lnSpc>
              <a:spcBef>
                <a:spcPct val="0"/>
              </a:spcBef>
            </a:pPr>
            <a:r>
              <a:rPr lang="en-US" sz="6653" spc="-365">
                <a:solidFill>
                  <a:srgbClr val="231F20"/>
                </a:solidFill>
                <a:latin typeface="Bungee"/>
                <a:ea typeface="Bungee"/>
                <a:cs typeface="Bungee"/>
                <a:sym typeface="Bungee"/>
              </a:rPr>
              <a:t>CHƯƠNG 1:  MÔ TẢ BÀI TOÁN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01161" y="5766560"/>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682627" y="628993"/>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27382" y="1700287"/>
            <a:ext cx="8584750" cy="714270"/>
          </a:xfrm>
          <a:prstGeom prst="rect">
            <a:avLst/>
          </a:prstGeom>
        </p:spPr>
        <p:txBody>
          <a:bodyPr anchor="t" rtlCol="false" tIns="0" lIns="0" bIns="0" rIns="0">
            <a:spAutoFit/>
          </a:bodyPr>
          <a:lstStyle/>
          <a:p>
            <a:pPr algn="l">
              <a:lnSpc>
                <a:spcPts val="5119"/>
              </a:lnSpc>
            </a:pPr>
            <a:r>
              <a:rPr lang="en-US" sz="5953" b="true">
                <a:solidFill>
                  <a:srgbClr val="000000"/>
                </a:solidFill>
                <a:latin typeface="TT Hoves Bold"/>
                <a:ea typeface="TT Hoves Bold"/>
                <a:cs typeface="TT Hoves Bold"/>
                <a:sym typeface="TT Hoves Bold"/>
              </a:rPr>
              <a:t>PHÁT BIỂU BÀI TOÁN</a:t>
            </a:r>
          </a:p>
        </p:txBody>
      </p:sp>
      <p:sp>
        <p:nvSpPr>
          <p:cNvPr name="TextBox 8" id="8"/>
          <p:cNvSpPr txBox="true"/>
          <p:nvPr/>
        </p:nvSpPr>
        <p:spPr>
          <a:xfrm rot="0">
            <a:off x="495514" y="2662208"/>
            <a:ext cx="8185150" cy="5694046"/>
          </a:xfrm>
          <a:prstGeom prst="rect">
            <a:avLst/>
          </a:prstGeom>
        </p:spPr>
        <p:txBody>
          <a:bodyPr anchor="t" rtlCol="false" tIns="0" lIns="0" bIns="0" rIns="0">
            <a:spAutoFit/>
          </a:bodyPr>
          <a:lstStyle/>
          <a:p>
            <a:pPr algn="just">
              <a:lnSpc>
                <a:spcPts val="3779"/>
              </a:lnSpc>
            </a:pPr>
            <a:r>
              <a:rPr lang="en-US" sz="2699">
                <a:solidFill>
                  <a:srgbClr val="000000"/>
                </a:solidFill>
                <a:latin typeface="Aileron"/>
                <a:ea typeface="Aileron"/>
                <a:cs typeface="Aileron"/>
                <a:sym typeface="Aileron"/>
              </a:rPr>
              <a:t>Trong nhiều lĩnh vực như y tế, giám sát an ninh, hoặc truyền thông số, chất lượng ảnh đầu ra có vai trò vô cùng quan trọng. Tuy nhiên, do hạn chế của thiết bị chụp ảnh hoặc do các yếu tố khác như nén dữ liệu, ảnh có thể bị giảm chất lượng và độ phân giải (Low-Resolution - LR). Bài toán tăng độ phân giải ảnh (Image Super-Resolution - SR) tập trung vào việc cải thiện độ phân giải của ảnh từ LR sang ảnh có độ phân giải cao (High-Resolution - HR), đồng thời giữ nguyên các đặc điểm quan trọng như chi tiết, màu sắc và cấu trúc của ảnh gốc.</a:t>
            </a:r>
          </a:p>
          <a:p>
            <a:pPr algn="just">
              <a:lnSpc>
                <a:spcPts val="3779"/>
              </a:lnSpc>
            </a:pPr>
          </a:p>
        </p:txBody>
      </p:sp>
      <p:sp>
        <p:nvSpPr>
          <p:cNvPr name="Freeform 9" id="9"/>
          <p:cNvSpPr/>
          <p:nvPr/>
        </p:nvSpPr>
        <p:spPr>
          <a:xfrm flipH="false" flipV="false" rot="0">
            <a:off x="9144000" y="1759293"/>
            <a:ext cx="7777074" cy="11578771"/>
          </a:xfrm>
          <a:custGeom>
            <a:avLst/>
            <a:gdLst/>
            <a:ahLst/>
            <a:cxnLst/>
            <a:rect r="r" b="b" t="t" l="l"/>
            <a:pathLst>
              <a:path h="11578771" w="7777074">
                <a:moveTo>
                  <a:pt x="0" y="0"/>
                </a:moveTo>
                <a:lnTo>
                  <a:pt x="7777074" y="0"/>
                </a:lnTo>
                <a:lnTo>
                  <a:pt x="7777074" y="11578770"/>
                </a:lnTo>
                <a:lnTo>
                  <a:pt x="0" y="11578770"/>
                </a:lnTo>
                <a:lnTo>
                  <a:pt x="0" y="0"/>
                </a:lnTo>
                <a:close/>
              </a:path>
            </a:pathLst>
          </a:custGeom>
          <a:blipFill>
            <a:blip r:embed="rId6"/>
            <a:stretch>
              <a:fillRect l="0" t="0" r="0" b="0"/>
            </a:stretch>
          </a:blipFill>
        </p:spPr>
      </p:sp>
      <p:sp>
        <p:nvSpPr>
          <p:cNvPr name="Freeform 10" id="10"/>
          <p:cNvSpPr/>
          <p:nvPr/>
        </p:nvSpPr>
        <p:spPr>
          <a:xfrm flipH="false" flipV="false" rot="0">
            <a:off x="10223142" y="1128004"/>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8833699" y="6469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6263054" y="540391"/>
            <a:ext cx="676215" cy="6762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1910661" y="9258300"/>
            <a:ext cx="2604250" cy="26042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16560050" y="5697184"/>
            <a:ext cx="1727950" cy="172795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15688" y="4202462"/>
            <a:ext cx="11423740" cy="1142374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779195"/>
            <a:ext cx="692146" cy="499011"/>
          </a:xfrm>
          <a:custGeom>
            <a:avLst/>
            <a:gdLst/>
            <a:ahLst/>
            <a:cxnLst/>
            <a:rect r="r" b="b" t="t" l="l"/>
            <a:pathLst>
              <a:path h="499011" w="692146">
                <a:moveTo>
                  <a:pt x="0" y="0"/>
                </a:moveTo>
                <a:lnTo>
                  <a:pt x="692146" y="0"/>
                </a:lnTo>
                <a:lnTo>
                  <a:pt x="692146" y="499010"/>
                </a:lnTo>
                <a:lnTo>
                  <a:pt x="0" y="49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17028" y="6689455"/>
            <a:ext cx="5220086" cy="2866302"/>
          </a:xfrm>
          <a:custGeom>
            <a:avLst/>
            <a:gdLst/>
            <a:ahLst/>
            <a:cxnLst/>
            <a:rect r="r" b="b" t="t" l="l"/>
            <a:pathLst>
              <a:path h="2866302" w="5220086">
                <a:moveTo>
                  <a:pt x="0" y="0"/>
                </a:moveTo>
                <a:lnTo>
                  <a:pt x="5220086" y="0"/>
                </a:lnTo>
                <a:lnTo>
                  <a:pt x="5220086" y="2866301"/>
                </a:lnTo>
                <a:lnTo>
                  <a:pt x="0" y="2866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370144" y="2239577"/>
            <a:ext cx="9724342" cy="1006004"/>
          </a:xfrm>
          <a:prstGeom prst="rect">
            <a:avLst/>
          </a:prstGeom>
        </p:spPr>
        <p:txBody>
          <a:bodyPr anchor="t" rtlCol="false" tIns="0" lIns="0" bIns="0" rIns="0">
            <a:spAutoFit/>
          </a:bodyPr>
          <a:lstStyle/>
          <a:p>
            <a:pPr algn="l" marL="0" indent="0" lvl="0">
              <a:lnSpc>
                <a:spcPts val="7867"/>
              </a:lnSpc>
              <a:spcBef>
                <a:spcPct val="0"/>
              </a:spcBef>
            </a:pPr>
            <a:r>
              <a:rPr lang="en-US" b="true" sz="6782">
                <a:solidFill>
                  <a:srgbClr val="000000"/>
                </a:solidFill>
                <a:latin typeface="TT Hoves Bold"/>
                <a:ea typeface="TT Hoves Bold"/>
                <a:cs typeface="TT Hoves Bold"/>
                <a:sym typeface="TT Hoves Bold"/>
              </a:rPr>
              <a:t>MỤC TIÊU BÀI TOÁN</a:t>
            </a:r>
          </a:p>
        </p:txBody>
      </p:sp>
      <p:sp>
        <p:nvSpPr>
          <p:cNvPr name="TextBox 9" id="9"/>
          <p:cNvSpPr txBox="true"/>
          <p:nvPr/>
        </p:nvSpPr>
        <p:spPr>
          <a:xfrm rot="0">
            <a:off x="370144" y="3620075"/>
            <a:ext cx="10224590" cy="4695826"/>
          </a:xfrm>
          <a:prstGeom prst="rect">
            <a:avLst/>
          </a:prstGeom>
        </p:spPr>
        <p:txBody>
          <a:bodyPr anchor="t" rtlCol="false" tIns="0" lIns="0" bIns="0" rIns="0">
            <a:spAutoFit/>
          </a:bodyPr>
          <a:lstStyle/>
          <a:p>
            <a:pPr algn="just">
              <a:lnSpc>
                <a:spcPts val="4199"/>
              </a:lnSpc>
            </a:pPr>
            <a:r>
              <a:rPr lang="en-US" sz="2999">
                <a:solidFill>
                  <a:srgbClr val="000000"/>
                </a:solidFill>
                <a:latin typeface="Aileron"/>
                <a:ea typeface="Aileron"/>
                <a:cs typeface="Aileron"/>
                <a:sym typeface="Aileron"/>
              </a:rPr>
              <a:t>Tăng cường độ phân giải của ảnh LR sao cho ảnh HR đầu ra có chất lượng tốt, đạt được các chỉ số đánh giá như PSNR (Peak Signal-to-Noise Ratio), SSIM (Structural Similarity Index) cao hơn so với các phương pháp truyền thống.</a:t>
            </a:r>
          </a:p>
          <a:p>
            <a:pPr algn="just">
              <a:lnSpc>
                <a:spcPts val="4199"/>
              </a:lnSpc>
            </a:pPr>
            <a:r>
              <a:rPr lang="en-US" sz="2999">
                <a:solidFill>
                  <a:srgbClr val="000000"/>
                </a:solidFill>
                <a:latin typeface="Aileron"/>
                <a:ea typeface="Aileron"/>
                <a:cs typeface="Aileron"/>
                <a:sym typeface="Aileron"/>
              </a:rPr>
              <a:t>Xây dựng một hệ thống tự động dựa trên mô hình học sâu sử dụng mạng nơ-ron tích chập (CNN), áp dụng hiệu quả cho bài toán SR.</a:t>
            </a:r>
          </a:p>
          <a:p>
            <a:pPr algn="just">
              <a:lnSpc>
                <a:spcPts val="4199"/>
              </a:lnSpc>
            </a:pPr>
          </a:p>
        </p:txBody>
      </p:sp>
      <p:sp>
        <p:nvSpPr>
          <p:cNvPr name="Freeform 10" id="10"/>
          <p:cNvSpPr/>
          <p:nvPr/>
        </p:nvSpPr>
        <p:spPr>
          <a:xfrm flipH="false" flipV="false" rot="0">
            <a:off x="13228470" y="1759293"/>
            <a:ext cx="2222020" cy="763567"/>
          </a:xfrm>
          <a:custGeom>
            <a:avLst/>
            <a:gdLst/>
            <a:ahLst/>
            <a:cxnLst/>
            <a:rect r="r" b="b" t="t" l="l"/>
            <a:pathLst>
              <a:path h="763567" w="2222020">
                <a:moveTo>
                  <a:pt x="0" y="0"/>
                </a:moveTo>
                <a:lnTo>
                  <a:pt x="2222020" y="0"/>
                </a:lnTo>
                <a:lnTo>
                  <a:pt x="2222020" y="763566"/>
                </a:lnTo>
                <a:lnTo>
                  <a:pt x="0" y="763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1820402" y="99572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6041570" y="609568"/>
            <a:ext cx="1149725" cy="11497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7624690" y="8844542"/>
            <a:ext cx="2017342" cy="201734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5760162" y="8699485"/>
            <a:ext cx="856271" cy="85627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527152" y="143347"/>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1106" y="2467648"/>
            <a:ext cx="7974844" cy="3537931"/>
          </a:xfrm>
          <a:custGeom>
            <a:avLst/>
            <a:gdLst/>
            <a:ahLst/>
            <a:cxnLst/>
            <a:rect r="r" b="b" t="t" l="l"/>
            <a:pathLst>
              <a:path h="3537931" w="7974844">
                <a:moveTo>
                  <a:pt x="0" y="0"/>
                </a:moveTo>
                <a:lnTo>
                  <a:pt x="7974844" y="0"/>
                </a:lnTo>
                <a:lnTo>
                  <a:pt x="7974844" y="3537931"/>
                </a:lnTo>
                <a:lnTo>
                  <a:pt x="0" y="35379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813175" y="2467648"/>
            <a:ext cx="7813864" cy="3466514"/>
          </a:xfrm>
          <a:custGeom>
            <a:avLst/>
            <a:gdLst/>
            <a:ahLst/>
            <a:cxnLst/>
            <a:rect r="r" b="b" t="t" l="l"/>
            <a:pathLst>
              <a:path h="3466514" w="7813864">
                <a:moveTo>
                  <a:pt x="0" y="0"/>
                </a:moveTo>
                <a:lnTo>
                  <a:pt x="7813864" y="0"/>
                </a:lnTo>
                <a:lnTo>
                  <a:pt x="7813864" y="3466514"/>
                </a:lnTo>
                <a:lnTo>
                  <a:pt x="0" y="3466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81106" y="6376488"/>
            <a:ext cx="7974844" cy="3537931"/>
          </a:xfrm>
          <a:custGeom>
            <a:avLst/>
            <a:gdLst/>
            <a:ahLst/>
            <a:cxnLst/>
            <a:rect r="r" b="b" t="t" l="l"/>
            <a:pathLst>
              <a:path h="3537931" w="7974844">
                <a:moveTo>
                  <a:pt x="0" y="0"/>
                </a:moveTo>
                <a:lnTo>
                  <a:pt x="7974844" y="0"/>
                </a:lnTo>
                <a:lnTo>
                  <a:pt x="7974844" y="3537931"/>
                </a:lnTo>
                <a:lnTo>
                  <a:pt x="0" y="35379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813175" y="6376488"/>
            <a:ext cx="7974844" cy="3537931"/>
          </a:xfrm>
          <a:custGeom>
            <a:avLst/>
            <a:gdLst/>
            <a:ahLst/>
            <a:cxnLst/>
            <a:rect r="r" b="b" t="t" l="l"/>
            <a:pathLst>
              <a:path h="3537931" w="7974844">
                <a:moveTo>
                  <a:pt x="0" y="0"/>
                </a:moveTo>
                <a:lnTo>
                  <a:pt x="7974844" y="0"/>
                </a:lnTo>
                <a:lnTo>
                  <a:pt x="7974844" y="3537931"/>
                </a:lnTo>
                <a:lnTo>
                  <a:pt x="0" y="35379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160761" y="2742377"/>
            <a:ext cx="752638" cy="752638"/>
          </a:xfrm>
          <a:custGeom>
            <a:avLst/>
            <a:gdLst/>
            <a:ahLst/>
            <a:cxnLst/>
            <a:rect r="r" b="b" t="t" l="l"/>
            <a:pathLst>
              <a:path h="752638" w="752638">
                <a:moveTo>
                  <a:pt x="0" y="0"/>
                </a:moveTo>
                <a:lnTo>
                  <a:pt x="752638" y="0"/>
                </a:lnTo>
                <a:lnTo>
                  <a:pt x="752638" y="752638"/>
                </a:lnTo>
                <a:lnTo>
                  <a:pt x="0" y="7526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647285" y="2732852"/>
            <a:ext cx="752638" cy="752638"/>
          </a:xfrm>
          <a:custGeom>
            <a:avLst/>
            <a:gdLst/>
            <a:ahLst/>
            <a:cxnLst/>
            <a:rect r="r" b="b" t="t" l="l"/>
            <a:pathLst>
              <a:path h="752638" w="752638">
                <a:moveTo>
                  <a:pt x="0" y="0"/>
                </a:moveTo>
                <a:lnTo>
                  <a:pt x="752638" y="0"/>
                </a:lnTo>
                <a:lnTo>
                  <a:pt x="752638" y="752638"/>
                </a:lnTo>
                <a:lnTo>
                  <a:pt x="0" y="7526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7160761" y="6650802"/>
            <a:ext cx="691772" cy="691772"/>
          </a:xfrm>
          <a:custGeom>
            <a:avLst/>
            <a:gdLst/>
            <a:ahLst/>
            <a:cxnLst/>
            <a:rect r="r" b="b" t="t" l="l"/>
            <a:pathLst>
              <a:path h="691772" w="691772">
                <a:moveTo>
                  <a:pt x="0" y="0"/>
                </a:moveTo>
                <a:lnTo>
                  <a:pt x="691772" y="0"/>
                </a:lnTo>
                <a:lnTo>
                  <a:pt x="691772" y="691772"/>
                </a:lnTo>
                <a:lnTo>
                  <a:pt x="0" y="6917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15647285" y="6650802"/>
            <a:ext cx="765933" cy="765933"/>
          </a:xfrm>
          <a:custGeom>
            <a:avLst/>
            <a:gdLst/>
            <a:ahLst/>
            <a:cxnLst/>
            <a:rect r="r" b="b" t="t" l="l"/>
            <a:pathLst>
              <a:path h="765933" w="765933">
                <a:moveTo>
                  <a:pt x="0" y="0"/>
                </a:moveTo>
                <a:lnTo>
                  <a:pt x="765933" y="0"/>
                </a:lnTo>
                <a:lnTo>
                  <a:pt x="765933" y="765933"/>
                </a:lnTo>
                <a:lnTo>
                  <a:pt x="0" y="76593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370144" y="834010"/>
            <a:ext cx="15086511" cy="1016037"/>
          </a:xfrm>
          <a:prstGeom prst="rect">
            <a:avLst/>
          </a:prstGeom>
        </p:spPr>
        <p:txBody>
          <a:bodyPr anchor="t" rtlCol="false" tIns="0" lIns="0" bIns="0" rIns="0">
            <a:spAutoFit/>
          </a:bodyPr>
          <a:lstStyle/>
          <a:p>
            <a:pPr algn="l" marL="0" indent="0" lvl="0">
              <a:lnSpc>
                <a:spcPts val="7983"/>
              </a:lnSpc>
              <a:spcBef>
                <a:spcPct val="0"/>
              </a:spcBef>
            </a:pPr>
            <a:r>
              <a:rPr lang="en-US" sz="6882">
                <a:solidFill>
                  <a:srgbClr val="000000"/>
                </a:solidFill>
                <a:latin typeface="Paytone One"/>
                <a:ea typeface="Paytone One"/>
                <a:cs typeface="Paytone One"/>
                <a:sym typeface="Paytone One"/>
              </a:rPr>
              <a:t>QUY TRÌNH GIẢI QUYẾT BÀI TOÁN</a:t>
            </a:r>
          </a:p>
        </p:txBody>
      </p:sp>
      <p:sp>
        <p:nvSpPr>
          <p:cNvPr name="TextBox 13" id="13"/>
          <p:cNvSpPr txBox="true"/>
          <p:nvPr/>
        </p:nvSpPr>
        <p:spPr>
          <a:xfrm rot="0">
            <a:off x="585060" y="3061546"/>
            <a:ext cx="7166936" cy="2734311"/>
          </a:xfrm>
          <a:prstGeom prst="rect">
            <a:avLst/>
          </a:prstGeom>
        </p:spPr>
        <p:txBody>
          <a:bodyPr anchor="t" rtlCol="false" tIns="0" lIns="0" bIns="0" rIns="0">
            <a:spAutoFit/>
          </a:bodyPr>
          <a:lstStyle/>
          <a:p>
            <a:pPr algn="just">
              <a:lnSpc>
                <a:spcPts val="3639"/>
              </a:lnSpc>
            </a:pPr>
            <a:r>
              <a:rPr lang="en-US" sz="2599">
                <a:solidFill>
                  <a:srgbClr val="000000"/>
                </a:solidFill>
                <a:latin typeface="Aileron"/>
                <a:ea typeface="Aileron"/>
                <a:cs typeface="Aileron"/>
                <a:sym typeface="Aileron"/>
              </a:rPr>
              <a:t>Tiền xử lý dữ liệu:</a:t>
            </a:r>
          </a:p>
          <a:p>
            <a:pPr algn="just">
              <a:lnSpc>
                <a:spcPts val="3639"/>
              </a:lnSpc>
            </a:pPr>
            <a:r>
              <a:rPr lang="en-US" sz="2599">
                <a:solidFill>
                  <a:srgbClr val="000000"/>
                </a:solidFill>
                <a:latin typeface="Aileron"/>
                <a:ea typeface="Aileron"/>
                <a:cs typeface="Aileron"/>
                <a:sym typeface="Aileron"/>
              </a:rPr>
              <a:t>Thu thập tập dữ liệu gồm ảnh LR và ảnh HR tương ứng.</a:t>
            </a:r>
          </a:p>
          <a:p>
            <a:pPr algn="just">
              <a:lnSpc>
                <a:spcPts val="3639"/>
              </a:lnSpc>
            </a:pPr>
            <a:r>
              <a:rPr lang="en-US" sz="2599">
                <a:solidFill>
                  <a:srgbClr val="000000"/>
                </a:solidFill>
                <a:latin typeface="Aileron"/>
                <a:ea typeface="Aileron"/>
                <a:cs typeface="Aileron"/>
                <a:sym typeface="Aileron"/>
              </a:rPr>
              <a:t>Chuyển đổi ảnh về dạng ma trận số, chuẩn hóa để đưa vào mô hình học sâu.</a:t>
            </a:r>
          </a:p>
          <a:p>
            <a:pPr algn="just">
              <a:lnSpc>
                <a:spcPts val="3639"/>
              </a:lnSpc>
            </a:pPr>
          </a:p>
        </p:txBody>
      </p:sp>
      <p:sp>
        <p:nvSpPr>
          <p:cNvPr name="TextBox 14" id="14"/>
          <p:cNvSpPr txBox="true"/>
          <p:nvPr/>
        </p:nvSpPr>
        <p:spPr>
          <a:xfrm rot="0">
            <a:off x="9144000" y="3061546"/>
            <a:ext cx="7166936" cy="2920365"/>
          </a:xfrm>
          <a:prstGeom prst="rect">
            <a:avLst/>
          </a:prstGeom>
        </p:spPr>
        <p:txBody>
          <a:bodyPr anchor="t" rtlCol="false" tIns="0" lIns="0" bIns="0" rIns="0">
            <a:spAutoFit/>
          </a:bodyPr>
          <a:lstStyle/>
          <a:p>
            <a:pPr algn="just">
              <a:lnSpc>
                <a:spcPts val="3359"/>
              </a:lnSpc>
            </a:pPr>
            <a:r>
              <a:rPr lang="en-US" sz="2399">
                <a:solidFill>
                  <a:srgbClr val="000000"/>
                </a:solidFill>
                <a:latin typeface="Aileron"/>
                <a:ea typeface="Aileron"/>
                <a:cs typeface="Aileron"/>
                <a:sym typeface="Aileron"/>
              </a:rPr>
              <a:t>Xây dựng mô hình học sâu (CNN):</a:t>
            </a:r>
          </a:p>
          <a:p>
            <a:pPr algn="just">
              <a:lnSpc>
                <a:spcPts val="3359"/>
              </a:lnSpc>
            </a:pPr>
            <a:r>
              <a:rPr lang="en-US" sz="2399">
                <a:solidFill>
                  <a:srgbClr val="000000"/>
                </a:solidFill>
                <a:latin typeface="Aileron"/>
                <a:ea typeface="Aileron"/>
                <a:cs typeface="Aileron"/>
                <a:sym typeface="Aileron"/>
              </a:rPr>
              <a:t>Thiết kế mạng nơ-ron tích chập với kiến trúc tối ưu như SRCNN (Super-Resolution CNN), VDSR (Very Deep SR), hoặc SRGAN (Super-Resolution GAN).</a:t>
            </a:r>
          </a:p>
          <a:p>
            <a:pPr algn="just">
              <a:lnSpc>
                <a:spcPts val="3359"/>
              </a:lnSpc>
            </a:pPr>
            <a:r>
              <a:rPr lang="en-US" sz="2399">
                <a:solidFill>
                  <a:srgbClr val="000000"/>
                </a:solidFill>
                <a:latin typeface="Aileron"/>
                <a:ea typeface="Aileron"/>
                <a:cs typeface="Aileron"/>
                <a:sym typeface="Aileron"/>
              </a:rPr>
              <a:t>Mục tiêu: Học các đặc trưng quan trọng của ảnh LR để tái tạo ảnh HR chất lượng cao.</a:t>
            </a:r>
          </a:p>
          <a:p>
            <a:pPr algn="just">
              <a:lnSpc>
                <a:spcPts val="3359"/>
              </a:lnSpc>
            </a:pPr>
          </a:p>
        </p:txBody>
      </p:sp>
      <p:sp>
        <p:nvSpPr>
          <p:cNvPr name="TextBox 15" id="15"/>
          <p:cNvSpPr txBox="true"/>
          <p:nvPr/>
        </p:nvSpPr>
        <p:spPr>
          <a:xfrm rot="0">
            <a:off x="585060" y="7062854"/>
            <a:ext cx="7166936" cy="2501265"/>
          </a:xfrm>
          <a:prstGeom prst="rect">
            <a:avLst/>
          </a:prstGeom>
        </p:spPr>
        <p:txBody>
          <a:bodyPr anchor="t" rtlCol="false" tIns="0" lIns="0" bIns="0" rIns="0">
            <a:spAutoFit/>
          </a:bodyPr>
          <a:lstStyle/>
          <a:p>
            <a:pPr algn="just">
              <a:lnSpc>
                <a:spcPts val="3359"/>
              </a:lnSpc>
            </a:pPr>
            <a:r>
              <a:rPr lang="en-US" sz="2399">
                <a:solidFill>
                  <a:srgbClr val="000000"/>
                </a:solidFill>
                <a:latin typeface="Aileron"/>
                <a:ea typeface="Aileron"/>
                <a:cs typeface="Aileron"/>
                <a:sym typeface="Aileron"/>
              </a:rPr>
              <a:t>Huấn luyện mô hình:</a:t>
            </a:r>
          </a:p>
          <a:p>
            <a:pPr algn="just">
              <a:lnSpc>
                <a:spcPts val="3359"/>
              </a:lnSpc>
            </a:pPr>
            <a:r>
              <a:rPr lang="en-US" sz="2399">
                <a:solidFill>
                  <a:srgbClr val="000000"/>
                </a:solidFill>
                <a:latin typeface="Aileron"/>
                <a:ea typeface="Aileron"/>
                <a:cs typeface="Aileron"/>
                <a:sym typeface="Aileron"/>
              </a:rPr>
              <a:t>Sử dụng tập dữ liệu huấn luyện để tối ưu hóa các tham số của mô hình.</a:t>
            </a:r>
          </a:p>
          <a:p>
            <a:pPr algn="just">
              <a:lnSpc>
                <a:spcPts val="3359"/>
              </a:lnSpc>
            </a:pPr>
            <a:r>
              <a:rPr lang="en-US" sz="2399">
                <a:solidFill>
                  <a:srgbClr val="000000"/>
                </a:solidFill>
                <a:latin typeface="Aileron"/>
                <a:ea typeface="Aileron"/>
                <a:cs typeface="Aileron"/>
                <a:sym typeface="Aileron"/>
              </a:rPr>
              <a:t>Sử dụng hàm mất mát (loss function) phù hợp, ví dụ: Mean Squared Error (MSE) hoặc hàm mất mát SSIM.</a:t>
            </a:r>
          </a:p>
          <a:p>
            <a:pPr algn="just">
              <a:lnSpc>
                <a:spcPts val="3359"/>
              </a:lnSpc>
            </a:pPr>
          </a:p>
        </p:txBody>
      </p:sp>
      <p:sp>
        <p:nvSpPr>
          <p:cNvPr name="TextBox 16" id="16"/>
          <p:cNvSpPr txBox="true"/>
          <p:nvPr/>
        </p:nvSpPr>
        <p:spPr>
          <a:xfrm rot="0">
            <a:off x="9217129" y="7062854"/>
            <a:ext cx="7166936" cy="2501265"/>
          </a:xfrm>
          <a:prstGeom prst="rect">
            <a:avLst/>
          </a:prstGeom>
        </p:spPr>
        <p:txBody>
          <a:bodyPr anchor="t" rtlCol="false" tIns="0" lIns="0" bIns="0" rIns="0">
            <a:spAutoFit/>
          </a:bodyPr>
          <a:lstStyle/>
          <a:p>
            <a:pPr algn="just">
              <a:lnSpc>
                <a:spcPts val="3359"/>
              </a:lnSpc>
            </a:pPr>
            <a:r>
              <a:rPr lang="en-US" sz="2399">
                <a:solidFill>
                  <a:srgbClr val="000000"/>
                </a:solidFill>
                <a:latin typeface="Aileron"/>
                <a:ea typeface="Aileron"/>
                <a:cs typeface="Aileron"/>
                <a:sym typeface="Aileron"/>
              </a:rPr>
              <a:t>Đánh giá và kiểm thử:</a:t>
            </a:r>
          </a:p>
          <a:p>
            <a:pPr algn="just">
              <a:lnSpc>
                <a:spcPts val="3359"/>
              </a:lnSpc>
            </a:pPr>
            <a:r>
              <a:rPr lang="en-US" sz="2399">
                <a:solidFill>
                  <a:srgbClr val="000000"/>
                </a:solidFill>
                <a:latin typeface="Aileron"/>
                <a:ea typeface="Aileron"/>
                <a:cs typeface="Aileron"/>
                <a:sym typeface="Aileron"/>
              </a:rPr>
              <a:t>Đánh giá chất lượng ảnh HR đầu ra bằng các chỉ số PSNR, SSIM.</a:t>
            </a:r>
          </a:p>
          <a:p>
            <a:pPr algn="just">
              <a:lnSpc>
                <a:spcPts val="3359"/>
              </a:lnSpc>
            </a:pPr>
            <a:r>
              <a:rPr lang="en-US" sz="2399">
                <a:solidFill>
                  <a:srgbClr val="000000"/>
                </a:solidFill>
                <a:latin typeface="Aileron"/>
                <a:ea typeface="Aileron"/>
                <a:cs typeface="Aileron"/>
                <a:sym typeface="Aileron"/>
              </a:rPr>
              <a:t>Kiểm tra trên tập dữ liệu kiểm thử để đảm bảo khả năng tổng quát hóa.</a:t>
            </a:r>
          </a:p>
          <a:p>
            <a:pPr algn="just">
              <a:lnSpc>
                <a:spcPts val="33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2992978"/>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97980" y="6348263"/>
            <a:ext cx="10580066" cy="105800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3913429" y="6246331"/>
            <a:ext cx="3300690" cy="4578992"/>
          </a:xfrm>
          <a:custGeom>
            <a:avLst/>
            <a:gdLst/>
            <a:ahLst/>
            <a:cxnLst/>
            <a:rect r="r" b="b" t="t" l="l"/>
            <a:pathLst>
              <a:path h="4578992" w="3300690">
                <a:moveTo>
                  <a:pt x="0" y="0"/>
                </a:moveTo>
                <a:lnTo>
                  <a:pt x="3300690" y="0"/>
                </a:lnTo>
                <a:lnTo>
                  <a:pt x="3300690" y="4578992"/>
                </a:lnTo>
                <a:lnTo>
                  <a:pt x="0" y="4578992"/>
                </a:lnTo>
                <a:lnTo>
                  <a:pt x="0" y="0"/>
                </a:lnTo>
                <a:close/>
              </a:path>
            </a:pathLst>
          </a:custGeom>
          <a:blipFill>
            <a:blip r:embed="rId4"/>
            <a:stretch>
              <a:fillRect l="0" t="0" r="0" b="0"/>
            </a:stretch>
          </a:blipFill>
        </p:spPr>
      </p:sp>
      <p:sp>
        <p:nvSpPr>
          <p:cNvPr name="Freeform 7" id="7"/>
          <p:cNvSpPr/>
          <p:nvPr/>
        </p:nvSpPr>
        <p:spPr>
          <a:xfrm flipH="false" flipV="false" rot="0">
            <a:off x="13385665" y="-956062"/>
            <a:ext cx="3205957" cy="3205957"/>
          </a:xfrm>
          <a:custGeom>
            <a:avLst/>
            <a:gdLst/>
            <a:ahLst/>
            <a:cxnLst/>
            <a:rect r="r" b="b" t="t" l="l"/>
            <a:pathLst>
              <a:path h="3205957" w="3205957">
                <a:moveTo>
                  <a:pt x="0" y="0"/>
                </a:moveTo>
                <a:lnTo>
                  <a:pt x="3205958" y="0"/>
                </a:lnTo>
                <a:lnTo>
                  <a:pt x="3205958" y="3205957"/>
                </a:lnTo>
                <a:lnTo>
                  <a:pt x="0" y="32059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6591623" y="3040324"/>
            <a:ext cx="1156113" cy="11561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2" id="12"/>
          <p:cNvGrpSpPr/>
          <p:nvPr/>
        </p:nvGrpSpPr>
        <p:grpSpPr>
          <a:xfrm rot="0">
            <a:off x="7511673" y="265133"/>
            <a:ext cx="1183488" cy="118348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5" id="15"/>
          <p:cNvSpPr/>
          <p:nvPr/>
        </p:nvSpPr>
        <p:spPr>
          <a:xfrm flipH="false" flipV="false" rot="0">
            <a:off x="0" y="9331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0" y="2967982"/>
            <a:ext cx="14189001" cy="3585948"/>
          </a:xfrm>
          <a:custGeom>
            <a:avLst/>
            <a:gdLst/>
            <a:ahLst/>
            <a:cxnLst/>
            <a:rect r="r" b="b" t="t" l="l"/>
            <a:pathLst>
              <a:path h="3585948" w="14189001">
                <a:moveTo>
                  <a:pt x="0" y="0"/>
                </a:moveTo>
                <a:lnTo>
                  <a:pt x="14189001" y="0"/>
                </a:lnTo>
                <a:lnTo>
                  <a:pt x="14189001" y="3585948"/>
                </a:lnTo>
                <a:lnTo>
                  <a:pt x="0" y="35859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620648" y="4180820"/>
            <a:ext cx="13027900" cy="1190779"/>
          </a:xfrm>
          <a:prstGeom prst="rect">
            <a:avLst/>
          </a:prstGeom>
        </p:spPr>
        <p:txBody>
          <a:bodyPr anchor="t" rtlCol="false" tIns="0" lIns="0" bIns="0" rIns="0">
            <a:spAutoFit/>
          </a:bodyPr>
          <a:lstStyle/>
          <a:p>
            <a:pPr algn="ctr">
              <a:lnSpc>
                <a:spcPts val="8582"/>
              </a:lnSpc>
              <a:spcBef>
                <a:spcPct val="0"/>
              </a:spcBef>
            </a:pPr>
            <a:r>
              <a:rPr lang="en-US" sz="6653" spc="-365">
                <a:solidFill>
                  <a:srgbClr val="231F20"/>
                </a:solidFill>
                <a:latin typeface="Bungee"/>
                <a:ea typeface="Bungee"/>
                <a:cs typeface="Bungee"/>
                <a:sym typeface="Bungee"/>
              </a:rPr>
              <a:t>CHƯƠNG 2:  XÂY DỰNG HỆ THỐNG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136165" y="5929204"/>
            <a:ext cx="8936747" cy="893674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450490" y="8245283"/>
            <a:ext cx="2386624" cy="1310474"/>
          </a:xfrm>
          <a:custGeom>
            <a:avLst/>
            <a:gdLst/>
            <a:ahLst/>
            <a:cxnLst/>
            <a:rect r="r" b="b" t="t" l="l"/>
            <a:pathLst>
              <a:path h="1310474" w="2386624">
                <a:moveTo>
                  <a:pt x="0" y="0"/>
                </a:moveTo>
                <a:lnTo>
                  <a:pt x="2386624" y="0"/>
                </a:lnTo>
                <a:lnTo>
                  <a:pt x="2386624" y="1310473"/>
                </a:lnTo>
                <a:lnTo>
                  <a:pt x="0" y="1310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370144" y="535223"/>
            <a:ext cx="15080346" cy="1006004"/>
          </a:xfrm>
          <a:prstGeom prst="rect">
            <a:avLst/>
          </a:prstGeom>
        </p:spPr>
        <p:txBody>
          <a:bodyPr anchor="t" rtlCol="false" tIns="0" lIns="0" bIns="0" rIns="0">
            <a:spAutoFit/>
          </a:bodyPr>
          <a:lstStyle/>
          <a:p>
            <a:pPr algn="l" marL="0" indent="0" lvl="0">
              <a:lnSpc>
                <a:spcPts val="7867"/>
              </a:lnSpc>
              <a:spcBef>
                <a:spcPct val="0"/>
              </a:spcBef>
            </a:pPr>
            <a:r>
              <a:rPr lang="en-US" b="true" sz="6782">
                <a:solidFill>
                  <a:srgbClr val="000000"/>
                </a:solidFill>
                <a:latin typeface="TT Hoves Bold"/>
                <a:ea typeface="TT Hoves Bold"/>
                <a:cs typeface="TT Hoves Bold"/>
                <a:sym typeface="TT Hoves Bold"/>
              </a:rPr>
              <a:t>CÁC LOẠI KỸ THUẬT SỬ DỤNG</a:t>
            </a:r>
          </a:p>
        </p:txBody>
      </p:sp>
      <p:sp>
        <p:nvSpPr>
          <p:cNvPr name="TextBox 9" id="9"/>
          <p:cNvSpPr txBox="true"/>
          <p:nvPr/>
        </p:nvSpPr>
        <p:spPr>
          <a:xfrm rot="0">
            <a:off x="424154" y="1901950"/>
            <a:ext cx="14712011" cy="7765925"/>
          </a:xfrm>
          <a:prstGeom prst="rect">
            <a:avLst/>
          </a:prstGeom>
        </p:spPr>
        <p:txBody>
          <a:bodyPr anchor="t" rtlCol="false" tIns="0" lIns="0" bIns="0" rIns="0">
            <a:spAutoFit/>
          </a:bodyPr>
          <a:lstStyle/>
          <a:p>
            <a:pPr algn="just">
              <a:lnSpc>
                <a:spcPts val="7083"/>
              </a:lnSpc>
            </a:pPr>
            <a:r>
              <a:rPr lang="en-US" sz="4599">
                <a:solidFill>
                  <a:srgbClr val="000000"/>
                </a:solidFill>
                <a:latin typeface="Aileron"/>
                <a:ea typeface="Aileron"/>
                <a:cs typeface="Aileron"/>
                <a:sym typeface="Aileron"/>
              </a:rPr>
              <a:t>A. Quản lý dữ liệu</a:t>
            </a:r>
          </a:p>
          <a:p>
            <a:pPr algn="just">
              <a:lnSpc>
                <a:spcPts val="5543"/>
              </a:lnSpc>
            </a:pPr>
            <a:r>
              <a:rPr lang="en-US" sz="3599">
                <a:solidFill>
                  <a:srgbClr val="000000"/>
                </a:solidFill>
                <a:latin typeface="Aileron"/>
                <a:ea typeface="Aileron"/>
                <a:cs typeface="Aileron"/>
                <a:sym typeface="Aileron"/>
              </a:rPr>
              <a:t>1. </a:t>
            </a:r>
            <a:r>
              <a:rPr lang="en-US" sz="3599">
                <a:solidFill>
                  <a:srgbClr val="000000"/>
                </a:solidFill>
                <a:latin typeface="Aileron"/>
                <a:ea typeface="Aileron"/>
                <a:cs typeface="Aileron"/>
                <a:sym typeface="Aileron"/>
              </a:rPr>
              <a:t>Tải và chuẩn hóa dữ liệu</a:t>
            </a:r>
          </a:p>
          <a:p>
            <a:pPr algn="just">
              <a:lnSpc>
                <a:spcPts val="4927"/>
              </a:lnSpc>
            </a:pPr>
            <a:r>
              <a:rPr lang="en-US" sz="3199">
                <a:solidFill>
                  <a:srgbClr val="000000"/>
                </a:solidFill>
                <a:latin typeface="Aileron"/>
                <a:ea typeface="Aileron"/>
                <a:cs typeface="Aileron"/>
                <a:sym typeface="Aileron"/>
              </a:rPr>
              <a:t>Dữ liệu được tổ chức trong thư mục Dataset, bao gồm các tập:</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DIV2K_train_LR_bicubic: Ảnh đầu vào độ phân giải thấp (Low Resolution - LR) dùng để huấn luyện.</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DIV2K_train_HR: Ảnh đầu ra độ phân giải cao (High Resolution - HR) dùng làm nhãn thực (ground truth) cho huấn luyện.</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DIV2K_valid_LR_bicubic: Ảnh LR dùng để xác thực mô hình.</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DIV2K_valid_HR: Ảnh HR dùng làm nhãn thực để đánh giá trên tập xác thực.</a:t>
            </a:r>
          </a:p>
          <a:p>
            <a:pPr algn="just" marL="690872" indent="-345436" lvl="1">
              <a:lnSpc>
                <a:spcPts val="4927"/>
              </a:lnSpc>
              <a:buFont typeface="Arial"/>
              <a:buChar char="•"/>
            </a:pPr>
            <a:r>
              <a:rPr lang="en-US" sz="3199">
                <a:solidFill>
                  <a:srgbClr val="000000"/>
                </a:solidFill>
                <a:latin typeface="Aileron"/>
                <a:ea typeface="Aileron"/>
                <a:cs typeface="Aileron"/>
                <a:sym typeface="Aileron"/>
              </a:rPr>
              <a:t>Ảnh được chuẩn hóa về giá trị pixel trong khoảng [0, 1] bằng cách chia cho 255. Điều này giúp tối ưu hóa việc huấn luyện và giảm sai số tính toán.</a:t>
            </a:r>
          </a:p>
          <a:p>
            <a:pPr algn="just">
              <a:lnSpc>
                <a:spcPts val="4927"/>
              </a:lnSpc>
            </a:pPr>
          </a:p>
        </p:txBody>
      </p:sp>
      <p:sp>
        <p:nvSpPr>
          <p:cNvPr name="Freeform 10" id="10"/>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16684438" y="802647"/>
            <a:ext cx="1149725" cy="11497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17279329" y="1819241"/>
            <a:ext cx="2017342" cy="201734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17259300" y="4287229"/>
            <a:ext cx="856271" cy="85627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294826" y="5181600"/>
            <a:ext cx="10444602" cy="1044460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C58C"/>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6256347" y="2827911"/>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722558" y="7296491"/>
            <a:ext cx="4114556" cy="2259265"/>
          </a:xfrm>
          <a:custGeom>
            <a:avLst/>
            <a:gdLst/>
            <a:ahLst/>
            <a:cxnLst/>
            <a:rect r="r" b="b" t="t" l="l"/>
            <a:pathLst>
              <a:path h="2259265" w="4114556">
                <a:moveTo>
                  <a:pt x="0" y="0"/>
                </a:moveTo>
                <a:lnTo>
                  <a:pt x="4114556" y="0"/>
                </a:lnTo>
                <a:lnTo>
                  <a:pt x="4114556" y="2259265"/>
                </a:lnTo>
                <a:lnTo>
                  <a:pt x="0" y="22592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640197" y="669297"/>
            <a:ext cx="11102435" cy="6774436"/>
          </a:xfrm>
          <a:prstGeom prst="rect">
            <a:avLst/>
          </a:prstGeom>
        </p:spPr>
        <p:txBody>
          <a:bodyPr anchor="t" rtlCol="false" tIns="0" lIns="0" bIns="0" rIns="0">
            <a:spAutoFit/>
          </a:bodyPr>
          <a:lstStyle/>
          <a:p>
            <a:pPr algn="just">
              <a:lnSpc>
                <a:spcPts val="6159"/>
              </a:lnSpc>
            </a:pPr>
            <a:r>
              <a:rPr lang="en-US" sz="3999">
                <a:solidFill>
                  <a:srgbClr val="000000"/>
                </a:solidFill>
                <a:latin typeface="Aileron"/>
                <a:ea typeface="Aileron"/>
                <a:cs typeface="Aileron"/>
                <a:sym typeface="Aileron"/>
              </a:rPr>
              <a:t>2. Tải ảnh từ thư mục</a:t>
            </a:r>
          </a:p>
          <a:p>
            <a:pPr algn="just">
              <a:lnSpc>
                <a:spcPts val="5235"/>
              </a:lnSpc>
            </a:pPr>
            <a:r>
              <a:rPr lang="en-US" sz="3399">
                <a:solidFill>
                  <a:srgbClr val="000000"/>
                </a:solidFill>
                <a:latin typeface="Aileron"/>
                <a:ea typeface="Aileron"/>
                <a:cs typeface="Aileron"/>
                <a:sym typeface="Aileron"/>
              </a:rPr>
              <a:t>Sử dụng hàm load_images với sự hỗ trợ của thư viện Keras (tensorflow.keras.preprocessing.image) để tải và chuyển đổi ảnh về kích thước cố định (128x128).</a:t>
            </a:r>
          </a:p>
          <a:p>
            <a:pPr algn="just">
              <a:lnSpc>
                <a:spcPts val="5235"/>
              </a:lnSpc>
            </a:pPr>
            <a:r>
              <a:rPr lang="en-US" sz="3399">
                <a:solidFill>
                  <a:srgbClr val="000000"/>
                </a:solidFill>
                <a:latin typeface="Aileron"/>
                <a:ea typeface="Aileron"/>
                <a:cs typeface="Aileron"/>
                <a:sym typeface="Aileron"/>
              </a:rPr>
              <a:t>Tất cả ảnh được đưa về định dạng mảng numpy (numpy array), thuận tiện cho xử lý trong TensorFlow.</a:t>
            </a:r>
          </a:p>
          <a:p>
            <a:pPr algn="just">
              <a:lnSpc>
                <a:spcPts val="6005"/>
              </a:lnSpc>
            </a:pPr>
            <a:r>
              <a:rPr lang="en-US" sz="3899">
                <a:solidFill>
                  <a:srgbClr val="000000"/>
                </a:solidFill>
                <a:latin typeface="Aileron"/>
                <a:ea typeface="Aileron"/>
                <a:cs typeface="Aileron"/>
                <a:sym typeface="Aileron"/>
              </a:rPr>
              <a:t>3. </a:t>
            </a:r>
            <a:r>
              <a:rPr lang="en-US" sz="3899">
                <a:solidFill>
                  <a:srgbClr val="000000"/>
                </a:solidFill>
                <a:latin typeface="Aileron"/>
                <a:ea typeface="Aileron"/>
                <a:cs typeface="Aileron"/>
                <a:sym typeface="Aileron"/>
              </a:rPr>
              <a:t>Xử lý dữ liệu bất cân xứng:</a:t>
            </a:r>
          </a:p>
          <a:p>
            <a:pPr algn="just">
              <a:lnSpc>
                <a:spcPts val="5235"/>
              </a:lnSpc>
            </a:pPr>
            <a:r>
              <a:rPr lang="en-US" sz="3399">
                <a:solidFill>
                  <a:srgbClr val="000000"/>
                </a:solidFill>
                <a:latin typeface="Aileron"/>
                <a:ea typeface="Aileron"/>
                <a:cs typeface="Aileron"/>
                <a:sym typeface="Aileron"/>
              </a:rPr>
              <a:t>Để đảm bảo số lượng ảnh LR và HR khớp nhau, lấy số lượng tối thiểu giữa hai tập.</a:t>
            </a:r>
          </a:p>
          <a:p>
            <a:pPr algn="just">
              <a:lnSpc>
                <a:spcPts val="5235"/>
              </a:lnSpc>
            </a:pPr>
          </a:p>
        </p:txBody>
      </p:sp>
      <p:sp>
        <p:nvSpPr>
          <p:cNvPr name="Freeform 9" id="9"/>
          <p:cNvSpPr/>
          <p:nvPr/>
        </p:nvSpPr>
        <p:spPr>
          <a:xfrm flipH="false" flipV="false" rot="0">
            <a:off x="15037280" y="0"/>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726474" y="744686"/>
            <a:ext cx="2222020" cy="763567"/>
          </a:xfrm>
          <a:custGeom>
            <a:avLst/>
            <a:gdLst/>
            <a:ahLst/>
            <a:cxnLst/>
            <a:rect r="r" b="b" t="t" l="l"/>
            <a:pathLst>
              <a:path h="763567" w="2222020">
                <a:moveTo>
                  <a:pt x="2222019" y="0"/>
                </a:moveTo>
                <a:lnTo>
                  <a:pt x="0" y="0"/>
                </a:lnTo>
                <a:lnTo>
                  <a:pt x="0" y="763567"/>
                </a:lnTo>
                <a:lnTo>
                  <a:pt x="2222019" y="763567"/>
                </a:lnTo>
                <a:lnTo>
                  <a:pt x="2222019"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16684438" y="802647"/>
            <a:ext cx="1149725" cy="114972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3" id="13"/>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4" id="14"/>
          <p:cNvGrpSpPr/>
          <p:nvPr/>
        </p:nvGrpSpPr>
        <p:grpSpPr>
          <a:xfrm rot="0">
            <a:off x="7507456" y="7013911"/>
            <a:ext cx="3273089" cy="327308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6" id="16"/>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7" id="17"/>
          <p:cNvGrpSpPr/>
          <p:nvPr/>
        </p:nvGrpSpPr>
        <p:grpSpPr>
          <a:xfrm rot="0">
            <a:off x="17259300" y="4287229"/>
            <a:ext cx="856271" cy="85627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9" id="19"/>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DAGYkQCGYGE</dc:identifier>
  <dcterms:modified xsi:type="dcterms:W3CDTF">2011-08-01T06:04:30Z</dcterms:modified>
  <cp:revision>1</cp:revision>
  <dc:title>XỬ LÝ THỊ GIÁC MÁY TÍNH</dc:title>
</cp:coreProperties>
</file>