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2"/>
  </p:notesMasterIdLst>
  <p:handoutMasterIdLst>
    <p:handoutMasterId r:id="rId23"/>
  </p:handoutMasterIdLst>
  <p:sldIdLst>
    <p:sldId id="256" r:id="rId3"/>
    <p:sldId id="263" r:id="rId4"/>
    <p:sldId id="264" r:id="rId5"/>
    <p:sldId id="262" r:id="rId6"/>
    <p:sldId id="265" r:id="rId7"/>
    <p:sldId id="266" r:id="rId8"/>
    <p:sldId id="268" r:id="rId9"/>
    <p:sldId id="269" r:id="rId10"/>
    <p:sldId id="270" r:id="rId11"/>
    <p:sldId id="275" r:id="rId12"/>
    <p:sldId id="276" r:id="rId13"/>
    <p:sldId id="282" r:id="rId14"/>
    <p:sldId id="281" r:id="rId15"/>
    <p:sldId id="283" r:id="rId16"/>
    <p:sldId id="278" r:id="rId17"/>
    <p:sldId id="279" r:id="rId18"/>
    <p:sldId id="280" r:id="rId19"/>
    <p:sldId id="277" r:id="rId20"/>
    <p:sldId id="271"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56" d="100"/>
          <a:sy n="56" d="100"/>
        </p:scale>
        <p:origin x="730" y="4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68" d="100"/>
          <a:sy n="68" d="100"/>
        </p:scale>
        <p:origin x="-196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128FCA9C-FF92-4024-BDEC-A6D3B663DC09}" type="datetimeFigureOut">
              <a:rPr lang="en-US" altLang="zh-CN"/>
              <a:t>12/23/2017</a:t>
            </a:fld>
            <a:endParaRPr lang="zh-CN"/>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A446DCAE-1661-43FF-8A44-43DAFDC1FD90}" type="slidenum">
              <a:rPr lang="zh-CN"/>
              <a:t>‹#›</a:t>
            </a:fld>
            <a:endParaRPr lang="zh-CN"/>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772AB877-E7B1-4681-847E-D0918612832B}" type="datetimeFigureOut">
              <a:t>2017/12/23</a:t>
            </a:fld>
            <a:endParaRPr lang="zh-CN"/>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69C971FF-EF28-4195-A575-329446EFAA55}" type="slidenum">
              <a:t>‹#›</a:t>
            </a:fld>
            <a:endParaRPr lang="zh-CN"/>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lumMod val="50000"/>
          </a:schemeClr>
        </a:solidFill>
        <a:latin typeface="+mn-lt"/>
        <a:ea typeface="+mn-ea"/>
        <a:cs typeface="+mn-cs"/>
      </a:defRPr>
    </a:lvl1pPr>
    <a:lvl2pPr marL="457200" algn="l" defTabSz="914400" rtl="0" eaLnBrk="1" latinLnBrk="0" hangingPunct="1">
      <a:defRPr lang="zh-CN" sz="1200" kern="1200">
        <a:solidFill>
          <a:schemeClr val="tx1">
            <a:lumMod val="50000"/>
          </a:schemeClr>
        </a:solidFill>
        <a:latin typeface="+mn-lt"/>
        <a:ea typeface="+mn-ea"/>
        <a:cs typeface="+mn-cs"/>
      </a:defRPr>
    </a:lvl2pPr>
    <a:lvl3pPr marL="914400" algn="l" defTabSz="914400" rtl="0" eaLnBrk="1" latinLnBrk="0" hangingPunct="1">
      <a:defRPr lang="zh-CN" sz="1200" kern="1200">
        <a:solidFill>
          <a:schemeClr val="tx1">
            <a:lumMod val="50000"/>
          </a:schemeClr>
        </a:solidFill>
        <a:latin typeface="+mn-lt"/>
        <a:ea typeface="+mn-ea"/>
        <a:cs typeface="+mn-cs"/>
      </a:defRPr>
    </a:lvl3pPr>
    <a:lvl4pPr marL="1371600" algn="l" defTabSz="914400" rtl="0" eaLnBrk="1" latinLnBrk="0" hangingPunct="1">
      <a:defRPr lang="zh-CN" sz="1200" kern="1200">
        <a:solidFill>
          <a:schemeClr val="tx1">
            <a:lumMod val="50000"/>
          </a:schemeClr>
        </a:solidFill>
        <a:latin typeface="+mn-lt"/>
        <a:ea typeface="+mn-ea"/>
        <a:cs typeface="+mn-cs"/>
      </a:defRPr>
    </a:lvl4pPr>
    <a:lvl5pPr marL="1828800" algn="l" defTabSz="914400" rtl="0" eaLnBrk="1" latinLnBrk="0" hangingPunct="1">
      <a:defRPr lang="zh-CN" sz="1200" kern="1200">
        <a:solidFill>
          <a:schemeClr val="tx1">
            <a:lumMod val="50000"/>
          </a:schemeClr>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itchFamily="34" charset="-122"/>
              <a:ea typeface="微软雅黑" pitchFamily="34" charset="-122"/>
            </a:endParaRPr>
          </a:p>
        </p:txBody>
      </p:sp>
      <p:sp>
        <p:nvSpPr>
          <p:cNvPr id="4" name="灯片编号占位符 3"/>
          <p:cNvSpPr>
            <a:spLocks noGrp="1"/>
          </p:cNvSpPr>
          <p:nvPr>
            <p:ph type="sldNum" sz="quarter" idx="10"/>
          </p:nvPr>
        </p:nvSpPr>
        <p:spPr/>
        <p:txBody>
          <a:bodyPr/>
          <a:lstStyle/>
          <a:p>
            <a:fld id="{69C971FF-EF28-4195-A575-329446EFAA55}" type="slidenum">
              <a:rPr lang="en-US" altLang="zh-CN" smtClean="0"/>
              <a:t>1</a:t>
            </a:fld>
            <a:endParaRPr lang="zh-CN" altLang="en-US"/>
          </a:p>
        </p:txBody>
      </p:sp>
    </p:spTree>
    <p:extLst>
      <p:ext uri="{BB962C8B-B14F-4D97-AF65-F5344CB8AC3E}">
        <p14:creationId xmlns:p14="http://schemas.microsoft.com/office/powerpoint/2010/main" val="1098487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10</a:t>
            </a:fld>
            <a:endParaRPr lang="zh-CN"/>
          </a:p>
        </p:txBody>
      </p:sp>
    </p:spTree>
    <p:extLst>
      <p:ext uri="{BB962C8B-B14F-4D97-AF65-F5344CB8AC3E}">
        <p14:creationId xmlns:p14="http://schemas.microsoft.com/office/powerpoint/2010/main" val="2874643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11</a:t>
            </a:fld>
            <a:endParaRPr lang="zh-CN"/>
          </a:p>
        </p:txBody>
      </p:sp>
    </p:spTree>
    <p:extLst>
      <p:ext uri="{BB962C8B-B14F-4D97-AF65-F5344CB8AC3E}">
        <p14:creationId xmlns:p14="http://schemas.microsoft.com/office/powerpoint/2010/main" val="3719017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12</a:t>
            </a:fld>
            <a:endParaRPr lang="zh-CN"/>
          </a:p>
        </p:txBody>
      </p:sp>
    </p:spTree>
    <p:extLst>
      <p:ext uri="{BB962C8B-B14F-4D97-AF65-F5344CB8AC3E}">
        <p14:creationId xmlns:p14="http://schemas.microsoft.com/office/powerpoint/2010/main" val="274796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13</a:t>
            </a:fld>
            <a:endParaRPr lang="zh-CN"/>
          </a:p>
        </p:txBody>
      </p:sp>
    </p:spTree>
    <p:extLst>
      <p:ext uri="{BB962C8B-B14F-4D97-AF65-F5344CB8AC3E}">
        <p14:creationId xmlns:p14="http://schemas.microsoft.com/office/powerpoint/2010/main" val="31185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14</a:t>
            </a:fld>
            <a:endParaRPr lang="zh-CN"/>
          </a:p>
        </p:txBody>
      </p:sp>
    </p:spTree>
    <p:extLst>
      <p:ext uri="{BB962C8B-B14F-4D97-AF65-F5344CB8AC3E}">
        <p14:creationId xmlns:p14="http://schemas.microsoft.com/office/powerpoint/2010/main" val="144548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15</a:t>
            </a:fld>
            <a:endParaRPr lang="zh-CN"/>
          </a:p>
        </p:txBody>
      </p:sp>
    </p:spTree>
    <p:extLst>
      <p:ext uri="{BB962C8B-B14F-4D97-AF65-F5344CB8AC3E}">
        <p14:creationId xmlns:p14="http://schemas.microsoft.com/office/powerpoint/2010/main" val="198808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16</a:t>
            </a:fld>
            <a:endParaRPr lang="zh-CN"/>
          </a:p>
        </p:txBody>
      </p:sp>
    </p:spTree>
    <p:extLst>
      <p:ext uri="{BB962C8B-B14F-4D97-AF65-F5344CB8AC3E}">
        <p14:creationId xmlns:p14="http://schemas.microsoft.com/office/powerpoint/2010/main" val="2536848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17</a:t>
            </a:fld>
            <a:endParaRPr lang="zh-CN"/>
          </a:p>
        </p:txBody>
      </p:sp>
    </p:spTree>
    <p:extLst>
      <p:ext uri="{BB962C8B-B14F-4D97-AF65-F5344CB8AC3E}">
        <p14:creationId xmlns:p14="http://schemas.microsoft.com/office/powerpoint/2010/main" val="1589088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18</a:t>
            </a:fld>
            <a:endParaRPr lang="zh-CN"/>
          </a:p>
        </p:txBody>
      </p:sp>
    </p:spTree>
    <p:extLst>
      <p:ext uri="{BB962C8B-B14F-4D97-AF65-F5344CB8AC3E}">
        <p14:creationId xmlns:p14="http://schemas.microsoft.com/office/powerpoint/2010/main" val="2039866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19</a:t>
            </a:fld>
            <a:endParaRPr lang="zh-CN"/>
          </a:p>
        </p:txBody>
      </p:sp>
    </p:spTree>
    <p:extLst>
      <p:ext uri="{BB962C8B-B14F-4D97-AF65-F5344CB8AC3E}">
        <p14:creationId xmlns:p14="http://schemas.microsoft.com/office/powerpoint/2010/main" val="117109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2</a:t>
            </a:fld>
            <a:endParaRPr lang="zh-CN"/>
          </a:p>
        </p:txBody>
      </p:sp>
    </p:spTree>
    <p:extLst>
      <p:ext uri="{BB962C8B-B14F-4D97-AF65-F5344CB8AC3E}">
        <p14:creationId xmlns:p14="http://schemas.microsoft.com/office/powerpoint/2010/main" val="207712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3</a:t>
            </a:fld>
            <a:endParaRPr lang="zh-CN"/>
          </a:p>
        </p:txBody>
      </p:sp>
    </p:spTree>
    <p:extLst>
      <p:ext uri="{BB962C8B-B14F-4D97-AF65-F5344CB8AC3E}">
        <p14:creationId xmlns:p14="http://schemas.microsoft.com/office/powerpoint/2010/main" val="377537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4</a:t>
            </a:fld>
            <a:endParaRPr lang="zh-CN"/>
          </a:p>
        </p:txBody>
      </p:sp>
    </p:spTree>
    <p:extLst>
      <p:ext uri="{BB962C8B-B14F-4D97-AF65-F5344CB8AC3E}">
        <p14:creationId xmlns:p14="http://schemas.microsoft.com/office/powerpoint/2010/main" val="4136793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5</a:t>
            </a:fld>
            <a:endParaRPr lang="zh-CN"/>
          </a:p>
        </p:txBody>
      </p:sp>
    </p:spTree>
    <p:extLst>
      <p:ext uri="{BB962C8B-B14F-4D97-AF65-F5344CB8AC3E}">
        <p14:creationId xmlns:p14="http://schemas.microsoft.com/office/powerpoint/2010/main" val="2114049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6</a:t>
            </a:fld>
            <a:endParaRPr lang="zh-CN"/>
          </a:p>
        </p:txBody>
      </p:sp>
    </p:spTree>
    <p:extLst>
      <p:ext uri="{BB962C8B-B14F-4D97-AF65-F5344CB8AC3E}">
        <p14:creationId xmlns:p14="http://schemas.microsoft.com/office/powerpoint/2010/main" val="2835446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7</a:t>
            </a:fld>
            <a:endParaRPr lang="zh-CN"/>
          </a:p>
        </p:txBody>
      </p:sp>
    </p:spTree>
    <p:extLst>
      <p:ext uri="{BB962C8B-B14F-4D97-AF65-F5344CB8AC3E}">
        <p14:creationId xmlns:p14="http://schemas.microsoft.com/office/powerpoint/2010/main" val="312055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8</a:t>
            </a:fld>
            <a:endParaRPr lang="zh-CN"/>
          </a:p>
        </p:txBody>
      </p:sp>
    </p:spTree>
    <p:extLst>
      <p:ext uri="{BB962C8B-B14F-4D97-AF65-F5344CB8AC3E}">
        <p14:creationId xmlns:p14="http://schemas.microsoft.com/office/powerpoint/2010/main" val="1781963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3A2CC701-D80A-463B-8415-A85485312088}" type="slidenum">
              <a:rPr lang="en-US" altLang="zh-CN" smtClean="0"/>
              <a:t>9</a:t>
            </a:fld>
            <a:endParaRPr lang="zh-CN"/>
          </a:p>
        </p:txBody>
      </p:sp>
    </p:spTree>
    <p:extLst>
      <p:ext uri="{BB962C8B-B14F-4D97-AF65-F5344CB8AC3E}">
        <p14:creationId xmlns:p14="http://schemas.microsoft.com/office/powerpoint/2010/main" val="128525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 4"/>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lang="zh-CN">
              <a:solidFill>
                <a:schemeClr val="lt1"/>
              </a:solidFill>
            </a:endParaRPr>
          </a:p>
        </p:txBody>
      </p:sp>
      <p:sp>
        <p:nvSpPr>
          <p:cNvPr id="2" name="标题 1"/>
          <p:cNvSpPr>
            <a:spLocks noGrp="1"/>
          </p:cNvSpPr>
          <p:nvPr>
            <p:ph type="ctrTitle"/>
          </p:nvPr>
        </p:nvSpPr>
        <p:spPr>
          <a:xfrm>
            <a:off x="1217613" y="1828799"/>
            <a:ext cx="9753600" cy="3048001"/>
          </a:xfrm>
        </p:spPr>
        <p:txBody>
          <a:bodyPr>
            <a:normAutofit/>
          </a:bodyPr>
          <a:lstStyle>
            <a:lvl1pPr latinLnBrk="0">
              <a:defRPr lang="zh-CN" sz="4400"/>
            </a:lvl1pPr>
          </a:lstStyle>
          <a:p>
            <a:r>
              <a:rPr lang="zh-CN" altLang="en-US"/>
              <a:t>单击此处编辑母版标题样式</a:t>
            </a:r>
            <a:endParaRPr lang="zh-CN"/>
          </a:p>
        </p:txBody>
      </p:sp>
      <p:sp>
        <p:nvSpPr>
          <p:cNvPr id="3" name="副标题 2"/>
          <p:cNvSpPr>
            <a:spLocks noGrp="1"/>
          </p:cNvSpPr>
          <p:nvPr>
            <p:ph type="subTitle" idx="1"/>
          </p:nvPr>
        </p:nvSpPr>
        <p:spPr>
          <a:xfrm>
            <a:off x="1217614" y="5029200"/>
            <a:ext cx="7848600" cy="1143000"/>
          </a:xfrm>
        </p:spPr>
        <p:txBody>
          <a:bodyPr>
            <a:normAutofit/>
          </a:bodyPr>
          <a:lstStyle>
            <a:lvl1pPr marL="0" indent="0" algn="l" latinLnBrk="0">
              <a:spcBef>
                <a:spcPts val="0"/>
              </a:spcBef>
              <a:buNone/>
              <a:defRPr lang="zh-CN" sz="2000">
                <a:solidFill>
                  <a:schemeClr val="tx1"/>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lstStyle>
            <a:lvl5pPr latinLnBrk="0">
              <a:defRPr lang="zh-CN"/>
            </a:lvl5pPr>
            <a:lvl6pPr latinLnBrk="0">
              <a:defRPr lang="zh-CN"/>
            </a:lvl6pPr>
            <a:lvl7pPr latinLnBrk="0">
              <a:defRPr lang="zh-CN" baseline="0"/>
            </a:lvl7pPr>
            <a:lvl8pPr latinLnBrk="0">
              <a:defRPr lang="zh-CN" baseline="0"/>
            </a:lvl8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EDF33987-6305-4E2A-BF18-EF013ECE927B}" type="datetimeFigureOut">
              <a:t>2017/12/23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685800"/>
            <a:ext cx="2134315" cy="5486400"/>
          </a:xfrm>
        </p:spPr>
        <p:txBody>
          <a:bodyPr vert="eaVert"/>
          <a:lstStyle/>
          <a:p>
            <a:r>
              <a:rPr lang="zh-CN" altLang="en-US"/>
              <a:t>单击此处编辑母版标题样式</a:t>
            </a:r>
            <a:endParaRPr lang="zh-CN"/>
          </a:p>
        </p:txBody>
      </p:sp>
      <p:sp>
        <p:nvSpPr>
          <p:cNvPr id="3" name="竖排文字占位符 2"/>
          <p:cNvSpPr>
            <a:spLocks noGrp="1"/>
          </p:cNvSpPr>
          <p:nvPr>
            <p:ph type="body" orient="vert" idx="1"/>
          </p:nvPr>
        </p:nvSpPr>
        <p:spPr>
          <a:xfrm>
            <a:off x="1217613" y="685800"/>
            <a:ext cx="7416138" cy="5486400"/>
          </a:xfrm>
        </p:spPr>
        <p:txBody>
          <a:bodyPr vert="eaVert"/>
          <a:lstStyle>
            <a:lvl5pPr latinLnBrk="0">
              <a:defRPr lang="zh-CN"/>
            </a:lvl5pPr>
            <a:lvl6pPr latinLnBrk="0">
              <a:defRPr lang="zh-CN"/>
            </a:lvl6pPr>
            <a:lvl7pPr latinLnBrk="0">
              <a:defRPr lang="zh-CN"/>
            </a:lvl7pPr>
            <a:lvl8pPr latinLnBrk="0">
              <a:defRPr lang="zh-CN"/>
            </a:lvl8pPr>
            <a:lvl9pPr latinLnBrk="0">
              <a:defRPr lang="zh-CN"/>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EDF33987-6305-4E2A-BF18-EF013ECE927B}" type="datetimeFigureOut">
              <a:t>2017/12/23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lvl5pPr latinLnBrk="0">
              <a:defRPr lang="zh-CN"/>
            </a:lvl5pPr>
            <a:lvl6pPr latinLnBrk="0">
              <a:defRPr lang="zh-CN"/>
            </a:lvl6pPr>
            <a:lvl7pPr latinLnBrk="0">
              <a:defRPr lang="zh-CN" baseline="0"/>
            </a:lvl7pPr>
            <a:lvl8pPr latinLnBrk="0">
              <a:defRPr lang="zh-CN" baseline="0"/>
            </a:lvl8pPr>
            <a:lvl9pPr latinLnBrk="0">
              <a:defRPr lang="zh-CN"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EDF33987-6305-4E2A-BF18-EF013ECE927B}" type="datetimeFigureOut">
              <a:t>2017/12/23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anchor="b">
            <a:normAutofit/>
          </a:bodyPr>
          <a:lstStyle>
            <a:lvl1pPr algn="l" latinLnBrk="0">
              <a:defRPr lang="zh-CN" sz="4400" b="0" cap="all"/>
            </a:lvl1pPr>
          </a:lstStyle>
          <a:p>
            <a:r>
              <a:rPr lang="zh-CN" altLang="en-US"/>
              <a:t>单击此处编辑母版标题样式</a:t>
            </a:r>
            <a:endParaRPr lang="zh-CN"/>
          </a:p>
        </p:txBody>
      </p:sp>
      <p:sp>
        <p:nvSpPr>
          <p:cNvPr id="3" name="文本占位符 2"/>
          <p:cNvSpPr>
            <a:spLocks noGrp="1"/>
          </p:cNvSpPr>
          <p:nvPr>
            <p:ph type="body" idx="1"/>
          </p:nvPr>
        </p:nvSpPr>
        <p:spPr>
          <a:xfrm>
            <a:off x="1213150" y="685801"/>
            <a:ext cx="7853063" cy="1142999"/>
          </a:xfrm>
        </p:spPr>
        <p:txBody>
          <a:bodyPr anchor="t"/>
          <a:lstStyle>
            <a:lvl1pPr marL="0" indent="0" latinLnBrk="0">
              <a:spcBef>
                <a:spcPts val="0"/>
              </a:spcBef>
              <a:buNone/>
              <a:defRPr lang="zh-CN" sz="2000">
                <a:solidFill>
                  <a:schemeClr val="tx1"/>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EDF33987-6305-4E2A-BF18-EF013ECE927B}" type="datetimeFigureOut">
              <a:t>2017/12/23</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2332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baseline="0"/>
            </a:lvl7pPr>
            <a:lvl8pPr latinLnBrk="0">
              <a:defRPr lang="zh-CN" sz="1600" baseline="0"/>
            </a:lvl8pPr>
            <a:lvl9pPr latinLnBrk="0">
              <a:defRPr lang="zh-CN" sz="16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6262479" y="1828800"/>
            <a:ext cx="4708734" cy="4343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EDF33987-6305-4E2A-BF18-EF013ECE927B}" type="datetimeFigureOut">
              <a:t>2017/12/23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7614" y="274638"/>
            <a:ext cx="9753600" cy="1325562"/>
          </a:xfrm>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21761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21761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6262054" y="1828799"/>
            <a:ext cx="4709160" cy="838201"/>
          </a:xfrm>
        </p:spPr>
        <p:txBody>
          <a:bodyPr anchor="ctr"/>
          <a:lstStyle>
            <a:lvl1pPr marL="0" indent="0" latinLnBrk="0">
              <a:spcBef>
                <a:spcPts val="0"/>
              </a:spcBef>
              <a:buNone/>
              <a:defRPr lang="zh-CN" sz="2400" b="0" cap="all" baseline="0">
                <a:solidFill>
                  <a:schemeClr val="tx1">
                    <a:lumMod val="5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6262054" y="2743200"/>
            <a:ext cx="4709160" cy="3428999"/>
          </a:xfrm>
        </p:spPr>
        <p:txBody>
          <a:bodyP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baseline="0"/>
            </a:lvl8pPr>
            <a:lvl9pPr latinLnBrk="0">
              <a:defRPr lang="zh-CN" sz="1400" baseline="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EDF33987-6305-4E2A-BF18-EF013ECE927B}" type="datetimeFigureOut">
              <a:t>2017/12/23</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日期占位符 2"/>
          <p:cNvSpPr>
            <a:spLocks noGrp="1"/>
          </p:cNvSpPr>
          <p:nvPr>
            <p:ph type="dt" sz="half" idx="10"/>
          </p:nvPr>
        </p:nvSpPr>
        <p:spPr/>
        <p:txBody>
          <a:bodyPr/>
          <a:lstStyle/>
          <a:p>
            <a:fld id="{EDF33987-6305-4E2A-BF18-EF013ECE927B}" type="datetimeFigureOut">
              <a:t>2017/12/23</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F33987-6305-4E2A-BF18-EF013ECE927B}" type="datetimeFigureOut">
              <a:t>2017/12/23</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内容占位符 2"/>
          <p:cNvSpPr>
            <a:spLocks noGrp="1"/>
          </p:cNvSpPr>
          <p:nvPr>
            <p:ph idx="1"/>
          </p:nvPr>
        </p:nvSpPr>
        <p:spPr>
          <a:xfrm>
            <a:off x="5865814" y="685800"/>
            <a:ext cx="5638800" cy="54864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t>2017/12/23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p>
        </p:txBody>
      </p:sp>
      <p:sp>
        <p:nvSpPr>
          <p:cNvPr id="2" name="标题 1"/>
          <p:cNvSpPr>
            <a:spLocks noGrp="1"/>
          </p:cNvSpPr>
          <p:nvPr>
            <p:ph type="title"/>
          </p:nvPr>
        </p:nvSpPr>
        <p:spPr>
          <a:xfrm>
            <a:off x="684213" y="685800"/>
            <a:ext cx="3886200" cy="4038600"/>
          </a:xfrm>
        </p:spPr>
        <p:txBody>
          <a:bodyPr anchor="b">
            <a:noAutofit/>
          </a:bodyPr>
          <a:lstStyle>
            <a:lvl1pPr algn="l" latinLnBrk="0">
              <a:defRPr lang="zh-CN" sz="4000" b="0"/>
            </a:lvl1pPr>
          </a:lstStyle>
          <a:p>
            <a:r>
              <a:rPr lang="zh-CN" altLang="en-US"/>
              <a:t>单击此处编辑母版标题样式</a:t>
            </a:r>
            <a:endParaRPr lang="zh-CN"/>
          </a:p>
        </p:txBody>
      </p:sp>
      <p:sp>
        <p:nvSpPr>
          <p:cNvPr id="3" name="图片占位符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684213" y="4876800"/>
            <a:ext cx="3886200" cy="1295400"/>
          </a:xfrm>
        </p:spPr>
        <p:txBody>
          <a:bodyPr>
            <a:normAutofit/>
          </a:bodyPr>
          <a:lstStyle>
            <a:lvl1pPr marL="0" indent="0" latinLnBrk="0">
              <a:spcBef>
                <a:spcPts val="0"/>
              </a:spcBef>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EDF33987-6305-4E2A-BF18-EF013ECE927B}" type="datetimeFigureOut">
              <a:t>2017/12/23</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F36C87F6-986D-49E6-AF40-1B3A1EE8064D}" type="slidenum">
              <a:t>‹#›</a:t>
            </a:fld>
            <a:endParaRPr lang="zh-CN"/>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zh-CN"/>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latinLnBrk="0">
              <a:defRPr lang="zh-CN" sz="1000">
                <a:solidFill>
                  <a:schemeClr val="tx1"/>
                </a:solidFill>
              </a:defRPr>
            </a:lvl1pPr>
          </a:lstStyle>
          <a:p>
            <a:fld id="{EDF33987-6305-4E2A-BF18-EF013ECE927B}" type="datetimeFigureOut">
              <a:pPr/>
              <a:t>2017/12/23</a:t>
            </a:fld>
            <a:endParaRPr lang="zh-CN"/>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latinLnBrk="0">
              <a:defRPr lang="zh-CN" sz="1000" cap="all" baseline="0">
                <a:solidFill>
                  <a:schemeClr val="tx1"/>
                </a:solidFill>
              </a:defRPr>
            </a:lvl1pPr>
          </a:lstStyle>
          <a:p>
            <a:endParaRPr lang="zh-CN"/>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latinLnBrk="0">
              <a:defRPr lang="zh-CN" sz="1000">
                <a:solidFill>
                  <a:schemeClr val="tx1"/>
                </a:solidFill>
              </a:defRPr>
            </a:lvl1pPr>
          </a:lstStyle>
          <a:p>
            <a:fld id="{F36C87F6-986D-49E6-AF40-1B3A1EE8064D}" type="slidenum">
              <a:pPr/>
              <a:t>‹#›</a:t>
            </a:fld>
            <a:endParaRPr lang="zh-CN"/>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zh-CN"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lang="zh-CN"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lang="zh-CN"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lang="zh-CN"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lang="zh-CN"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lang="zh-CN"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lang="zh-CN" sz="1600" kern="1200" baseline="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A40AF55-9AED-484F-91DA-8B2E8F8D28E4}"/>
              </a:ext>
            </a:extLst>
          </p:cNvPr>
          <p:cNvSpPr>
            <a:spLocks noGrp="1"/>
          </p:cNvSpPr>
          <p:nvPr>
            <p:ph type="ctrTitle"/>
          </p:nvPr>
        </p:nvSpPr>
        <p:spPr>
          <a:xfrm>
            <a:off x="1269876" y="3861048"/>
            <a:ext cx="5092823" cy="1447800"/>
          </a:xfrm>
        </p:spPr>
        <p:txBody>
          <a:bodyPr>
            <a:normAutofit/>
          </a:bodyPr>
          <a:lstStyle/>
          <a:p>
            <a:r>
              <a:rPr lang="zh-CN" altLang="en-US" sz="8000" dirty="0">
                <a:solidFill>
                  <a:schemeClr val="tx2"/>
                </a:solidFill>
              </a:rPr>
              <a:t>博弈</a:t>
            </a:r>
            <a:r>
              <a:rPr lang="en-US" altLang="zh-CN" sz="8000" dirty="0">
                <a:solidFill>
                  <a:schemeClr val="tx2"/>
                </a:solidFill>
              </a:rPr>
              <a:t>+</a:t>
            </a:r>
            <a:r>
              <a:rPr lang="zh-CN" altLang="en-US" sz="8000" dirty="0">
                <a:solidFill>
                  <a:schemeClr val="tx2"/>
                </a:solidFill>
              </a:rPr>
              <a:t>几何</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E15DC7-47BB-47DE-A1F3-B61BCA5DD9B9}"/>
              </a:ext>
            </a:extLst>
          </p:cNvPr>
          <p:cNvSpPr txBox="1"/>
          <p:nvPr/>
        </p:nvSpPr>
        <p:spPr>
          <a:xfrm>
            <a:off x="0" y="188640"/>
            <a:ext cx="12188825" cy="1865126"/>
          </a:xfrm>
          <a:prstGeom prst="rect">
            <a:avLst/>
          </a:prstGeom>
          <a:noFill/>
        </p:spPr>
        <p:txBody>
          <a:bodyPr wrap="square" rtlCol="0">
            <a:spAutoFit/>
          </a:bodyPr>
          <a:lstStyle/>
          <a:p>
            <a:pPr>
              <a:lnSpc>
                <a:spcPct val="90000"/>
              </a:lnSpc>
            </a:pPr>
            <a:r>
              <a:rPr lang="zh-CN" altLang="en-US" sz="3200" dirty="0">
                <a:solidFill>
                  <a:schemeClr val="tx2"/>
                </a:solidFill>
              </a:rPr>
              <a:t>考虑转化成可以选择任意格子开始翻转</a:t>
            </a:r>
            <a:endParaRPr lang="en-US" altLang="zh-CN" sz="3200" dirty="0">
              <a:solidFill>
                <a:schemeClr val="tx2"/>
              </a:solidFill>
            </a:endParaRPr>
          </a:p>
          <a:p>
            <a:pPr>
              <a:lnSpc>
                <a:spcPct val="90000"/>
              </a:lnSpc>
            </a:pPr>
            <a:r>
              <a:rPr lang="zh-CN" altLang="en-US" sz="3200" dirty="0">
                <a:solidFill>
                  <a:schemeClr val="tx2"/>
                </a:solidFill>
              </a:rPr>
              <a:t>因为每个人只会做对自己有利的操作，如果一个人选择翻了黑色的格子，那么另一个人一定也会选这个格子重复上一个人的操作，使局面恢复</a:t>
            </a:r>
            <a:r>
              <a:rPr lang="en-US" altLang="zh-CN" sz="3200" dirty="0">
                <a:solidFill>
                  <a:schemeClr val="tx2"/>
                </a:solidFill>
              </a:rPr>
              <a:t>(</a:t>
            </a:r>
            <a:r>
              <a:rPr lang="zh-CN" altLang="en-US" sz="3200" strike="sngStrike" dirty="0">
                <a:solidFill>
                  <a:schemeClr val="tx2"/>
                </a:solidFill>
              </a:rPr>
              <a:t>只要大胆的猜测和原游戏一样就好了</a:t>
            </a:r>
            <a:r>
              <a:rPr lang="en-US" altLang="zh-CN" sz="3200" dirty="0">
                <a:solidFill>
                  <a:schemeClr val="tx2"/>
                </a:solidFill>
              </a:rPr>
              <a:t>)</a:t>
            </a:r>
            <a:endParaRPr lang="zh-CN" altLang="en-US" sz="3200" dirty="0">
              <a:solidFill>
                <a:schemeClr val="tx2"/>
              </a:solidFill>
            </a:endParaRPr>
          </a:p>
        </p:txBody>
      </p:sp>
      <p:sp>
        <p:nvSpPr>
          <p:cNvPr id="4" name="文本框 3">
            <a:extLst>
              <a:ext uri="{FF2B5EF4-FFF2-40B4-BE49-F238E27FC236}">
                <a16:creationId xmlns:a16="http://schemas.microsoft.com/office/drawing/2014/main" id="{527B0180-2D25-4C8A-8E86-665601A0FD71}"/>
              </a:ext>
            </a:extLst>
          </p:cNvPr>
          <p:cNvSpPr txBox="1"/>
          <p:nvPr/>
        </p:nvSpPr>
        <p:spPr>
          <a:xfrm>
            <a:off x="-27572" y="2053766"/>
            <a:ext cx="12188825" cy="978729"/>
          </a:xfrm>
          <a:prstGeom prst="rect">
            <a:avLst/>
          </a:prstGeom>
          <a:noFill/>
        </p:spPr>
        <p:txBody>
          <a:bodyPr wrap="square" rtlCol="0">
            <a:spAutoFit/>
          </a:bodyPr>
          <a:lstStyle/>
          <a:p>
            <a:pPr>
              <a:lnSpc>
                <a:spcPct val="90000"/>
              </a:lnSpc>
            </a:pPr>
            <a:r>
              <a:rPr lang="zh-CN" altLang="en-US" sz="3200" dirty="0">
                <a:solidFill>
                  <a:schemeClr val="tx2"/>
                </a:solidFill>
              </a:rPr>
              <a:t>然后就可以发现每个白色格子是相互独立的，只需要分别算出它们的</a:t>
            </a:r>
            <a:r>
              <a:rPr lang="en-US" altLang="zh-CN" sz="3200" dirty="0">
                <a:solidFill>
                  <a:schemeClr val="tx2"/>
                </a:solidFill>
              </a:rPr>
              <a:t>sg</a:t>
            </a:r>
            <a:r>
              <a:rPr lang="zh-CN" altLang="en-US" sz="3200" dirty="0">
                <a:solidFill>
                  <a:schemeClr val="tx2"/>
                </a:solidFill>
              </a:rPr>
              <a:t>函数值就好了</a:t>
            </a:r>
            <a:endParaRPr lang="en-US" altLang="zh-CN" sz="3200" dirty="0">
              <a:solidFill>
                <a:schemeClr val="tx2"/>
              </a:solidFill>
            </a:endParaRPr>
          </a:p>
        </p:txBody>
      </p:sp>
      <p:sp>
        <p:nvSpPr>
          <p:cNvPr id="5" name="文本框 4">
            <a:extLst>
              <a:ext uri="{FF2B5EF4-FFF2-40B4-BE49-F238E27FC236}">
                <a16:creationId xmlns:a16="http://schemas.microsoft.com/office/drawing/2014/main" id="{3AF5E092-7721-4EB6-A656-AC561417B991}"/>
              </a:ext>
            </a:extLst>
          </p:cNvPr>
          <p:cNvSpPr txBox="1"/>
          <p:nvPr/>
        </p:nvSpPr>
        <p:spPr>
          <a:xfrm>
            <a:off x="-27572" y="3032495"/>
            <a:ext cx="12287100" cy="535531"/>
          </a:xfrm>
          <a:prstGeom prst="rect">
            <a:avLst/>
          </a:prstGeom>
          <a:noFill/>
        </p:spPr>
        <p:txBody>
          <a:bodyPr wrap="square" rtlCol="0">
            <a:spAutoFit/>
          </a:bodyPr>
          <a:lstStyle/>
          <a:p>
            <a:pPr>
              <a:lnSpc>
                <a:spcPct val="90000"/>
              </a:lnSpc>
            </a:pPr>
            <a:r>
              <a:rPr lang="en-US" altLang="zh-CN" sz="3200" dirty="0">
                <a:solidFill>
                  <a:schemeClr val="tx2"/>
                </a:solidFill>
              </a:rPr>
              <a:t>sg(x)=</a:t>
            </a:r>
            <a:r>
              <a:rPr lang="en-US" altLang="zh-CN" sz="3200" dirty="0" err="1">
                <a:solidFill>
                  <a:schemeClr val="tx2"/>
                </a:solidFill>
              </a:rPr>
              <a:t>mex</a:t>
            </a:r>
            <a:r>
              <a:rPr lang="en-US" altLang="zh-CN" sz="3200" dirty="0">
                <a:solidFill>
                  <a:schemeClr val="tx2"/>
                </a:solidFill>
              </a:rPr>
              <a:t>(sg[x*1]^sg[x*2]^……^sg[x*k]) 2 &lt;= k &lt;= n/x</a:t>
            </a:r>
            <a:endParaRPr lang="zh-CN" altLang="en-US" sz="3200" dirty="0">
              <a:solidFill>
                <a:schemeClr val="tx2"/>
              </a:solidFill>
            </a:endParaRPr>
          </a:p>
        </p:txBody>
      </p:sp>
      <p:sp>
        <p:nvSpPr>
          <p:cNvPr id="6" name="文本框 5">
            <a:extLst>
              <a:ext uri="{FF2B5EF4-FFF2-40B4-BE49-F238E27FC236}">
                <a16:creationId xmlns:a16="http://schemas.microsoft.com/office/drawing/2014/main" id="{4A202819-9DEC-4DED-9C99-EE3DDF594E2E}"/>
              </a:ext>
            </a:extLst>
          </p:cNvPr>
          <p:cNvSpPr txBox="1"/>
          <p:nvPr/>
        </p:nvSpPr>
        <p:spPr>
          <a:xfrm>
            <a:off x="-27572" y="3559219"/>
            <a:ext cx="12188825" cy="2308324"/>
          </a:xfrm>
          <a:prstGeom prst="rect">
            <a:avLst/>
          </a:prstGeom>
          <a:noFill/>
        </p:spPr>
        <p:txBody>
          <a:bodyPr wrap="square" rtlCol="0">
            <a:spAutoFit/>
          </a:bodyPr>
          <a:lstStyle/>
          <a:p>
            <a:pPr>
              <a:lnSpc>
                <a:spcPct val="90000"/>
              </a:lnSpc>
            </a:pPr>
            <a:r>
              <a:rPr lang="zh-CN" altLang="en-US" sz="3200" dirty="0">
                <a:solidFill>
                  <a:schemeClr val="tx2"/>
                </a:solidFill>
              </a:rPr>
              <a:t>打表，可以发现如果</a:t>
            </a:r>
            <a:r>
              <a:rPr lang="en-US" altLang="zh-CN" sz="3200" dirty="0">
                <a:solidFill>
                  <a:schemeClr val="tx2"/>
                </a:solidFill>
              </a:rPr>
              <a:t>n/</a:t>
            </a:r>
            <a:r>
              <a:rPr lang="en-US" altLang="zh-CN" sz="3200" dirty="0" err="1">
                <a:solidFill>
                  <a:schemeClr val="tx2"/>
                </a:solidFill>
              </a:rPr>
              <a:t>i</a:t>
            </a:r>
            <a:r>
              <a:rPr lang="en-US" altLang="zh-CN" sz="3200" dirty="0">
                <a:solidFill>
                  <a:schemeClr val="tx2"/>
                </a:solidFill>
              </a:rPr>
              <a:t>=n/j</a:t>
            </a:r>
            <a:r>
              <a:rPr lang="zh-CN" altLang="en-US" sz="3200" dirty="0">
                <a:solidFill>
                  <a:schemeClr val="tx2"/>
                </a:solidFill>
              </a:rPr>
              <a:t>，</a:t>
            </a:r>
            <a:r>
              <a:rPr lang="en-US" altLang="zh-CN" sz="3200" dirty="0">
                <a:solidFill>
                  <a:schemeClr val="tx2"/>
                </a:solidFill>
              </a:rPr>
              <a:t>sg(</a:t>
            </a:r>
            <a:r>
              <a:rPr lang="en-US" altLang="zh-CN" sz="3200" dirty="0" err="1">
                <a:solidFill>
                  <a:schemeClr val="tx2"/>
                </a:solidFill>
              </a:rPr>
              <a:t>i</a:t>
            </a:r>
            <a:r>
              <a:rPr lang="en-US" altLang="zh-CN" sz="3200" dirty="0">
                <a:solidFill>
                  <a:schemeClr val="tx2"/>
                </a:solidFill>
              </a:rPr>
              <a:t>)=sg(j)</a:t>
            </a:r>
          </a:p>
          <a:p>
            <a:pPr>
              <a:lnSpc>
                <a:spcPct val="90000"/>
              </a:lnSpc>
            </a:pPr>
            <a:r>
              <a:rPr lang="zh-CN" altLang="en-US" sz="3200" dirty="0">
                <a:solidFill>
                  <a:schemeClr val="tx2"/>
                </a:solidFill>
              </a:rPr>
              <a:t>证</a:t>
            </a:r>
            <a:r>
              <a:rPr lang="en-US" altLang="zh-CN" sz="3200" dirty="0">
                <a:solidFill>
                  <a:schemeClr val="tx2"/>
                </a:solidFill>
              </a:rPr>
              <a:t>:</a:t>
            </a:r>
            <a:r>
              <a:rPr lang="zh-CN" altLang="en-US" sz="3200" dirty="0">
                <a:solidFill>
                  <a:schemeClr val="tx2"/>
                </a:solidFill>
              </a:rPr>
              <a:t>数学归纳法</a:t>
            </a:r>
            <a:endParaRPr lang="en-US" altLang="zh-CN" sz="3200" dirty="0">
              <a:solidFill>
                <a:schemeClr val="tx2"/>
              </a:solidFill>
            </a:endParaRPr>
          </a:p>
          <a:p>
            <a:pPr>
              <a:lnSpc>
                <a:spcPct val="90000"/>
              </a:lnSpc>
            </a:pPr>
            <a:r>
              <a:rPr lang="en-US" altLang="zh-CN" sz="3200" dirty="0">
                <a:solidFill>
                  <a:schemeClr val="tx2"/>
                </a:solidFill>
              </a:rPr>
              <a:t>     </a:t>
            </a:r>
            <a:r>
              <a:rPr lang="zh-CN" altLang="en-US" sz="3200" dirty="0">
                <a:solidFill>
                  <a:schemeClr val="tx2"/>
                </a:solidFill>
              </a:rPr>
              <a:t>如果</a:t>
            </a:r>
            <a:r>
              <a:rPr lang="en-US" altLang="zh-CN" sz="3200" dirty="0">
                <a:solidFill>
                  <a:schemeClr val="tx2"/>
                </a:solidFill>
              </a:rPr>
              <a:t>n/</a:t>
            </a:r>
            <a:r>
              <a:rPr lang="en-US" altLang="zh-CN" sz="3200" dirty="0" err="1">
                <a:solidFill>
                  <a:schemeClr val="tx2"/>
                </a:solidFill>
              </a:rPr>
              <a:t>i</a:t>
            </a:r>
            <a:r>
              <a:rPr lang="en-US" altLang="zh-CN" sz="3200" dirty="0">
                <a:solidFill>
                  <a:schemeClr val="tx2"/>
                </a:solidFill>
              </a:rPr>
              <a:t>=1,sg(</a:t>
            </a:r>
            <a:r>
              <a:rPr lang="en-US" altLang="zh-CN" sz="3200" dirty="0" err="1">
                <a:solidFill>
                  <a:schemeClr val="tx2"/>
                </a:solidFill>
              </a:rPr>
              <a:t>i</a:t>
            </a:r>
            <a:r>
              <a:rPr lang="en-US" altLang="zh-CN" sz="3200" dirty="0">
                <a:solidFill>
                  <a:schemeClr val="tx2"/>
                </a:solidFill>
              </a:rPr>
              <a:t>)=1</a:t>
            </a:r>
          </a:p>
          <a:p>
            <a:pPr>
              <a:lnSpc>
                <a:spcPct val="90000"/>
              </a:lnSpc>
            </a:pPr>
            <a:r>
              <a:rPr lang="en-US" altLang="zh-CN" sz="3200" dirty="0">
                <a:solidFill>
                  <a:schemeClr val="tx2"/>
                </a:solidFill>
              </a:rPr>
              <a:t>     </a:t>
            </a:r>
            <a:r>
              <a:rPr lang="zh-CN" altLang="en-US" sz="3200" dirty="0">
                <a:solidFill>
                  <a:schemeClr val="tx2"/>
                </a:solidFill>
              </a:rPr>
              <a:t>如果</a:t>
            </a:r>
            <a:r>
              <a:rPr lang="en-US" altLang="zh-CN" sz="3200" dirty="0">
                <a:solidFill>
                  <a:schemeClr val="tx2"/>
                </a:solidFill>
              </a:rPr>
              <a:t>n/</a:t>
            </a:r>
            <a:r>
              <a:rPr lang="en-US" altLang="zh-CN" sz="3200" dirty="0" err="1">
                <a:solidFill>
                  <a:schemeClr val="tx2"/>
                </a:solidFill>
              </a:rPr>
              <a:t>i</a:t>
            </a:r>
            <a:r>
              <a:rPr lang="en-US" altLang="zh-CN" sz="3200" dirty="0">
                <a:solidFill>
                  <a:schemeClr val="tx2"/>
                </a:solidFill>
              </a:rPr>
              <a:t>&gt;1,sg(</a:t>
            </a:r>
            <a:r>
              <a:rPr lang="en-US" altLang="zh-CN" sz="3200" dirty="0" err="1">
                <a:solidFill>
                  <a:schemeClr val="tx2"/>
                </a:solidFill>
              </a:rPr>
              <a:t>i</a:t>
            </a:r>
            <a:r>
              <a:rPr lang="en-US" altLang="zh-CN" sz="3200" dirty="0">
                <a:solidFill>
                  <a:schemeClr val="tx2"/>
                </a:solidFill>
              </a:rPr>
              <a:t>)</a:t>
            </a:r>
            <a:r>
              <a:rPr lang="zh-CN" altLang="en-US" sz="3200" dirty="0">
                <a:solidFill>
                  <a:schemeClr val="tx2"/>
                </a:solidFill>
              </a:rPr>
              <a:t>的值和</a:t>
            </a:r>
            <a:r>
              <a:rPr lang="en-US" altLang="zh-CN" sz="3200" dirty="0">
                <a:solidFill>
                  <a:schemeClr val="tx2"/>
                </a:solidFill>
              </a:rPr>
              <a:t>n/2i,n/3i</a:t>
            </a:r>
            <a:r>
              <a:rPr lang="zh-CN" altLang="en-US" sz="3200" dirty="0">
                <a:solidFill>
                  <a:schemeClr val="tx2"/>
                </a:solidFill>
              </a:rPr>
              <a:t>的</a:t>
            </a:r>
            <a:r>
              <a:rPr lang="en-US" altLang="zh-CN" sz="3200" dirty="0">
                <a:solidFill>
                  <a:schemeClr val="tx2"/>
                </a:solidFill>
              </a:rPr>
              <a:t>sg</a:t>
            </a:r>
            <a:r>
              <a:rPr lang="zh-CN" altLang="en-US" sz="3200" dirty="0">
                <a:solidFill>
                  <a:schemeClr val="tx2"/>
                </a:solidFill>
              </a:rPr>
              <a:t>值有关</a:t>
            </a:r>
            <a:r>
              <a:rPr lang="en-US" altLang="zh-CN" sz="3200" dirty="0">
                <a:solidFill>
                  <a:schemeClr val="tx2"/>
                </a:solidFill>
              </a:rPr>
              <a:t>,</a:t>
            </a:r>
            <a:r>
              <a:rPr lang="zh-CN" altLang="en-US" sz="3200" dirty="0">
                <a:solidFill>
                  <a:schemeClr val="tx2"/>
                </a:solidFill>
              </a:rPr>
              <a:t>而</a:t>
            </a:r>
            <a:r>
              <a:rPr lang="en-US" altLang="zh-CN" sz="3200" dirty="0">
                <a:solidFill>
                  <a:schemeClr val="tx2"/>
                </a:solidFill>
              </a:rPr>
              <a:t>n/(</a:t>
            </a:r>
            <a:r>
              <a:rPr lang="en-US" altLang="zh-CN" sz="3200" dirty="0" err="1">
                <a:solidFill>
                  <a:schemeClr val="tx2"/>
                </a:solidFill>
              </a:rPr>
              <a:t>ik</a:t>
            </a:r>
            <a:r>
              <a:rPr lang="en-US" altLang="zh-CN" sz="3200" dirty="0">
                <a:solidFill>
                  <a:schemeClr val="tx2"/>
                </a:solidFill>
              </a:rPr>
              <a:t>)=(n/</a:t>
            </a:r>
            <a:r>
              <a:rPr lang="en-US" altLang="zh-CN" sz="3200" dirty="0" err="1">
                <a:solidFill>
                  <a:schemeClr val="tx2"/>
                </a:solidFill>
              </a:rPr>
              <a:t>i</a:t>
            </a:r>
            <a:r>
              <a:rPr lang="en-US" altLang="zh-CN" sz="3200" dirty="0">
                <a:solidFill>
                  <a:schemeClr val="tx2"/>
                </a:solidFill>
              </a:rPr>
              <a:t>)/k</a:t>
            </a:r>
          </a:p>
          <a:p>
            <a:pPr>
              <a:lnSpc>
                <a:spcPct val="90000"/>
              </a:lnSpc>
            </a:pPr>
            <a:r>
              <a:rPr lang="en-US" altLang="zh-CN" sz="3200" dirty="0">
                <a:solidFill>
                  <a:schemeClr val="tx2"/>
                </a:solidFill>
              </a:rPr>
              <a:t>     </a:t>
            </a:r>
            <a:r>
              <a:rPr lang="zh-CN" altLang="en-US" sz="3200" dirty="0">
                <a:solidFill>
                  <a:schemeClr val="tx2"/>
                </a:solidFill>
              </a:rPr>
              <a:t>所以如果</a:t>
            </a:r>
            <a:r>
              <a:rPr lang="en-US" altLang="zh-CN" sz="3200" dirty="0">
                <a:solidFill>
                  <a:schemeClr val="tx2"/>
                </a:solidFill>
              </a:rPr>
              <a:t>n/</a:t>
            </a:r>
            <a:r>
              <a:rPr lang="en-US" altLang="zh-CN" sz="3200" dirty="0" err="1">
                <a:solidFill>
                  <a:schemeClr val="tx2"/>
                </a:solidFill>
              </a:rPr>
              <a:t>i</a:t>
            </a:r>
            <a:r>
              <a:rPr lang="zh-CN" altLang="en-US" sz="3200" dirty="0">
                <a:solidFill>
                  <a:schemeClr val="tx2"/>
                </a:solidFill>
              </a:rPr>
              <a:t>相同</a:t>
            </a:r>
            <a:r>
              <a:rPr lang="en-US" altLang="zh-CN" sz="3200" dirty="0">
                <a:solidFill>
                  <a:schemeClr val="tx2"/>
                </a:solidFill>
              </a:rPr>
              <a:t>,</a:t>
            </a:r>
            <a:r>
              <a:rPr lang="zh-CN" altLang="en-US" sz="3200" dirty="0">
                <a:solidFill>
                  <a:schemeClr val="tx2"/>
                </a:solidFill>
              </a:rPr>
              <a:t>影响它的</a:t>
            </a:r>
            <a:r>
              <a:rPr lang="en-US" altLang="zh-CN" sz="3200" dirty="0">
                <a:solidFill>
                  <a:schemeClr val="tx2"/>
                </a:solidFill>
              </a:rPr>
              <a:t>sg</a:t>
            </a:r>
            <a:r>
              <a:rPr lang="zh-CN" altLang="en-US" sz="3200" dirty="0">
                <a:solidFill>
                  <a:schemeClr val="tx2"/>
                </a:solidFill>
              </a:rPr>
              <a:t>也相同</a:t>
            </a:r>
          </a:p>
        </p:txBody>
      </p:sp>
      <p:sp>
        <p:nvSpPr>
          <p:cNvPr id="7" name="文本框 6">
            <a:extLst>
              <a:ext uri="{FF2B5EF4-FFF2-40B4-BE49-F238E27FC236}">
                <a16:creationId xmlns:a16="http://schemas.microsoft.com/office/drawing/2014/main" id="{E9877E55-5131-4098-A7F0-E1C467001B97}"/>
              </a:ext>
            </a:extLst>
          </p:cNvPr>
          <p:cNvSpPr txBox="1"/>
          <p:nvPr/>
        </p:nvSpPr>
        <p:spPr>
          <a:xfrm>
            <a:off x="621804" y="5879271"/>
            <a:ext cx="12188825" cy="978729"/>
          </a:xfrm>
          <a:prstGeom prst="rect">
            <a:avLst/>
          </a:prstGeom>
          <a:noFill/>
        </p:spPr>
        <p:txBody>
          <a:bodyPr wrap="square" rtlCol="0">
            <a:spAutoFit/>
          </a:bodyPr>
          <a:lstStyle/>
          <a:p>
            <a:pPr>
              <a:lnSpc>
                <a:spcPct val="90000"/>
              </a:lnSpc>
            </a:pPr>
            <a:r>
              <a:rPr lang="zh-CN" altLang="en-US" sz="3200" dirty="0">
                <a:solidFill>
                  <a:schemeClr val="tx2"/>
                </a:solidFill>
              </a:rPr>
              <a:t>所以不同的</a:t>
            </a:r>
            <a:r>
              <a:rPr lang="en-US" altLang="zh-CN" sz="3200" dirty="0">
                <a:solidFill>
                  <a:schemeClr val="tx2"/>
                </a:solidFill>
              </a:rPr>
              <a:t>sg</a:t>
            </a:r>
            <a:r>
              <a:rPr lang="zh-CN" altLang="en-US" sz="3200" dirty="0">
                <a:solidFill>
                  <a:schemeClr val="tx2"/>
                </a:solidFill>
              </a:rPr>
              <a:t>值只有</a:t>
            </a:r>
            <a:r>
              <a:rPr lang="en-US" altLang="zh-CN" sz="3200" dirty="0">
                <a:solidFill>
                  <a:schemeClr val="tx2"/>
                </a:solidFill>
              </a:rPr>
              <a:t>sqrt(n)</a:t>
            </a:r>
            <a:r>
              <a:rPr lang="zh-CN" altLang="en-US" sz="3200" dirty="0">
                <a:solidFill>
                  <a:schemeClr val="tx2"/>
                </a:solidFill>
              </a:rPr>
              <a:t>种</a:t>
            </a:r>
            <a:endParaRPr lang="en-US" altLang="zh-CN" sz="3200" dirty="0">
              <a:solidFill>
                <a:schemeClr val="tx2"/>
              </a:solidFill>
            </a:endParaRPr>
          </a:p>
          <a:p>
            <a:pPr>
              <a:lnSpc>
                <a:spcPct val="90000"/>
              </a:lnSpc>
            </a:pPr>
            <a:r>
              <a:rPr lang="zh-CN" altLang="en-US" sz="3200" dirty="0">
                <a:solidFill>
                  <a:schemeClr val="tx2"/>
                </a:solidFill>
              </a:rPr>
              <a:t>利用各种前缀和关系求出所有</a:t>
            </a:r>
            <a:r>
              <a:rPr lang="en-US" altLang="zh-CN" sz="3200" dirty="0">
                <a:solidFill>
                  <a:schemeClr val="tx2"/>
                </a:solidFill>
              </a:rPr>
              <a:t>sg</a:t>
            </a:r>
            <a:r>
              <a:rPr lang="zh-CN" altLang="en-US" sz="3200" dirty="0">
                <a:solidFill>
                  <a:schemeClr val="tx2"/>
                </a:solidFill>
              </a:rPr>
              <a:t>值即可</a:t>
            </a:r>
          </a:p>
        </p:txBody>
      </p:sp>
    </p:spTree>
    <p:extLst>
      <p:ext uri="{BB962C8B-B14F-4D97-AF65-F5344CB8AC3E}">
        <p14:creationId xmlns:p14="http://schemas.microsoft.com/office/powerpoint/2010/main" val="100925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additive="base">
                                        <p:cTn id="3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3035EE5-2D46-42EB-A63E-7F1418C8098B}"/>
              </a:ext>
            </a:extLst>
          </p:cNvPr>
          <p:cNvSpPr txBox="1"/>
          <p:nvPr/>
        </p:nvSpPr>
        <p:spPr>
          <a:xfrm>
            <a:off x="0" y="404664"/>
            <a:ext cx="12188825" cy="2751522"/>
          </a:xfrm>
          <a:prstGeom prst="rect">
            <a:avLst/>
          </a:prstGeom>
          <a:noFill/>
        </p:spPr>
        <p:txBody>
          <a:bodyPr wrap="square" rtlCol="0">
            <a:spAutoFit/>
          </a:bodyPr>
          <a:lstStyle/>
          <a:p>
            <a:pPr>
              <a:lnSpc>
                <a:spcPct val="90000"/>
              </a:lnSpc>
            </a:pPr>
            <a:r>
              <a:rPr lang="en-US" altLang="zh-CN" sz="3200" dirty="0">
                <a:solidFill>
                  <a:schemeClr val="tx2"/>
                </a:solidFill>
              </a:rPr>
              <a:t>A,B</a:t>
            </a:r>
            <a:r>
              <a:rPr lang="zh-CN" altLang="en-US" sz="3200" dirty="0">
                <a:solidFill>
                  <a:schemeClr val="tx2"/>
                </a:solidFill>
              </a:rPr>
              <a:t>两国正在交战，</a:t>
            </a:r>
            <a:r>
              <a:rPr lang="en-US" altLang="zh-CN" sz="3200" dirty="0">
                <a:solidFill>
                  <a:schemeClr val="tx2"/>
                </a:solidFill>
              </a:rPr>
              <a:t>A</a:t>
            </a:r>
            <a:r>
              <a:rPr lang="zh-CN" altLang="en-US" sz="3200" dirty="0">
                <a:solidFill>
                  <a:schemeClr val="tx2"/>
                </a:solidFill>
              </a:rPr>
              <a:t>国的领土是一个有</a:t>
            </a:r>
            <a:r>
              <a:rPr lang="en-US" altLang="zh-CN" sz="3200" dirty="0">
                <a:solidFill>
                  <a:schemeClr val="tx2"/>
                </a:solidFill>
              </a:rPr>
              <a:t>n</a:t>
            </a:r>
            <a:r>
              <a:rPr lang="zh-CN" altLang="en-US" sz="3200" dirty="0">
                <a:solidFill>
                  <a:schemeClr val="tx2"/>
                </a:solidFill>
              </a:rPr>
              <a:t>个点的简单多边形。为了军事用途，</a:t>
            </a:r>
            <a:r>
              <a:rPr lang="en-US" altLang="zh-CN" sz="3200" dirty="0">
                <a:solidFill>
                  <a:schemeClr val="tx2"/>
                </a:solidFill>
              </a:rPr>
              <a:t>A</a:t>
            </a:r>
            <a:r>
              <a:rPr lang="zh-CN" altLang="en-US" sz="3200" dirty="0">
                <a:solidFill>
                  <a:schemeClr val="tx2"/>
                </a:solidFill>
              </a:rPr>
              <a:t>国在</a:t>
            </a:r>
            <a:r>
              <a:rPr lang="en-US" altLang="zh-CN" sz="3200" dirty="0">
                <a:solidFill>
                  <a:schemeClr val="tx2"/>
                </a:solidFill>
              </a:rPr>
              <a:t>P</a:t>
            </a:r>
            <a:r>
              <a:rPr lang="zh-CN" altLang="en-US" sz="3200" dirty="0">
                <a:solidFill>
                  <a:schemeClr val="tx2"/>
                </a:solidFill>
              </a:rPr>
              <a:t>点建立了一个无线电塔，</a:t>
            </a:r>
            <a:r>
              <a:rPr lang="en-US" altLang="zh-CN" sz="3200" dirty="0">
                <a:solidFill>
                  <a:schemeClr val="tx2"/>
                </a:solidFill>
              </a:rPr>
              <a:t>B</a:t>
            </a:r>
            <a:r>
              <a:rPr lang="zh-CN" altLang="en-US" sz="3200" dirty="0">
                <a:solidFill>
                  <a:schemeClr val="tx2"/>
                </a:solidFill>
              </a:rPr>
              <a:t>国为了干扰</a:t>
            </a:r>
            <a:r>
              <a:rPr lang="en-US" altLang="zh-CN" sz="3200" dirty="0">
                <a:solidFill>
                  <a:schemeClr val="tx2"/>
                </a:solidFill>
              </a:rPr>
              <a:t>A</a:t>
            </a:r>
            <a:r>
              <a:rPr lang="zh-CN" altLang="en-US" sz="3200" dirty="0">
                <a:solidFill>
                  <a:schemeClr val="tx2"/>
                </a:solidFill>
              </a:rPr>
              <a:t>国，在</a:t>
            </a:r>
            <a:r>
              <a:rPr lang="en-US" altLang="zh-CN" sz="3200" dirty="0">
                <a:solidFill>
                  <a:schemeClr val="tx2"/>
                </a:solidFill>
              </a:rPr>
              <a:t>Q</a:t>
            </a:r>
            <a:r>
              <a:rPr lang="zh-CN" altLang="en-US" sz="3200" dirty="0">
                <a:solidFill>
                  <a:schemeClr val="tx2"/>
                </a:solidFill>
              </a:rPr>
              <a:t>点也建立了一个无线电塔，对于任意一个点</a:t>
            </a:r>
            <a:r>
              <a:rPr lang="en-US" altLang="zh-CN" sz="3200" dirty="0">
                <a:solidFill>
                  <a:schemeClr val="tx2"/>
                </a:solidFill>
              </a:rPr>
              <a:t>C</a:t>
            </a:r>
            <a:r>
              <a:rPr lang="zh-CN" altLang="en-US" sz="3200" dirty="0">
                <a:solidFill>
                  <a:schemeClr val="tx2"/>
                </a:solidFill>
              </a:rPr>
              <a:t>，如果</a:t>
            </a:r>
            <a:r>
              <a:rPr lang="en-US" altLang="zh-CN" sz="3200" dirty="0">
                <a:solidFill>
                  <a:schemeClr val="tx2"/>
                </a:solidFill>
              </a:rPr>
              <a:t>|QC| &lt; |PC|*k,</a:t>
            </a:r>
            <a:r>
              <a:rPr lang="zh-CN" altLang="en-US" sz="3200" dirty="0">
                <a:solidFill>
                  <a:schemeClr val="tx2"/>
                </a:solidFill>
              </a:rPr>
              <a:t>那么</a:t>
            </a:r>
            <a:r>
              <a:rPr lang="en-US" altLang="zh-CN" sz="3200" dirty="0">
                <a:solidFill>
                  <a:schemeClr val="tx2"/>
                </a:solidFill>
              </a:rPr>
              <a:t>C</a:t>
            </a:r>
            <a:r>
              <a:rPr lang="zh-CN" altLang="en-US" sz="3200" dirty="0">
                <a:solidFill>
                  <a:schemeClr val="tx2"/>
                </a:solidFill>
              </a:rPr>
              <a:t>点将会收到干扰。问</a:t>
            </a:r>
            <a:r>
              <a:rPr lang="en-US" altLang="zh-CN" sz="3200" dirty="0">
                <a:solidFill>
                  <a:schemeClr val="tx2"/>
                </a:solidFill>
              </a:rPr>
              <a:t>A</a:t>
            </a:r>
            <a:r>
              <a:rPr lang="zh-CN" altLang="en-US" sz="3200" dirty="0">
                <a:solidFill>
                  <a:schemeClr val="tx2"/>
                </a:solidFill>
              </a:rPr>
              <a:t>国收到干扰的领土面积</a:t>
            </a:r>
            <a:endParaRPr lang="en-US" altLang="zh-CN" sz="3200" dirty="0">
              <a:solidFill>
                <a:schemeClr val="tx2"/>
              </a:solidFill>
            </a:endParaRPr>
          </a:p>
          <a:p>
            <a:pPr>
              <a:lnSpc>
                <a:spcPct val="90000"/>
              </a:lnSpc>
            </a:pPr>
            <a:r>
              <a:rPr lang="en-US" altLang="zh-CN" sz="3200" dirty="0">
                <a:solidFill>
                  <a:schemeClr val="tx2"/>
                </a:solidFill>
              </a:rPr>
              <a:t> n &lt;= 5000</a:t>
            </a:r>
          </a:p>
          <a:p>
            <a:pPr>
              <a:lnSpc>
                <a:spcPct val="90000"/>
              </a:lnSpc>
            </a:pPr>
            <a:r>
              <a:rPr lang="en-US" altLang="zh-CN" sz="3200" dirty="0">
                <a:solidFill>
                  <a:schemeClr val="tx2"/>
                </a:solidFill>
              </a:rPr>
              <a:t> 0.2 &lt;</a:t>
            </a:r>
            <a:r>
              <a:rPr lang="zh-CN" altLang="en-US" sz="3200" dirty="0">
                <a:solidFill>
                  <a:schemeClr val="tx2"/>
                </a:solidFill>
              </a:rPr>
              <a:t> </a:t>
            </a:r>
            <a:r>
              <a:rPr lang="en-US" altLang="zh-CN" sz="3200" dirty="0">
                <a:solidFill>
                  <a:schemeClr val="tx2"/>
                </a:solidFill>
              </a:rPr>
              <a:t>k</a:t>
            </a:r>
            <a:r>
              <a:rPr lang="zh-CN" altLang="en-US" sz="3200" dirty="0">
                <a:solidFill>
                  <a:schemeClr val="tx2"/>
                </a:solidFill>
              </a:rPr>
              <a:t> </a:t>
            </a:r>
            <a:r>
              <a:rPr lang="en-US" altLang="zh-CN" sz="3200" dirty="0">
                <a:solidFill>
                  <a:schemeClr val="tx2"/>
                </a:solidFill>
              </a:rPr>
              <a:t>&lt;</a:t>
            </a:r>
            <a:r>
              <a:rPr lang="zh-CN" altLang="en-US" sz="3200" dirty="0">
                <a:solidFill>
                  <a:schemeClr val="tx2"/>
                </a:solidFill>
              </a:rPr>
              <a:t> </a:t>
            </a:r>
            <a:r>
              <a:rPr lang="en-US" altLang="zh-CN" sz="3200" dirty="0">
                <a:solidFill>
                  <a:schemeClr val="tx2"/>
                </a:solidFill>
              </a:rPr>
              <a:t>0.8</a:t>
            </a:r>
          </a:p>
        </p:txBody>
      </p:sp>
      <p:sp>
        <p:nvSpPr>
          <p:cNvPr id="4" name="文本框 3">
            <a:extLst>
              <a:ext uri="{FF2B5EF4-FFF2-40B4-BE49-F238E27FC236}">
                <a16:creationId xmlns:a16="http://schemas.microsoft.com/office/drawing/2014/main" id="{F98FF476-1C2B-4F35-83F6-DAE0181BAA51}"/>
              </a:ext>
            </a:extLst>
          </p:cNvPr>
          <p:cNvSpPr txBox="1"/>
          <p:nvPr/>
        </p:nvSpPr>
        <p:spPr>
          <a:xfrm>
            <a:off x="24678" y="4365104"/>
            <a:ext cx="12188825" cy="978729"/>
          </a:xfrm>
          <a:prstGeom prst="rect">
            <a:avLst/>
          </a:prstGeom>
          <a:noFill/>
        </p:spPr>
        <p:txBody>
          <a:bodyPr wrap="square" rtlCol="0">
            <a:spAutoFit/>
          </a:bodyPr>
          <a:lstStyle/>
          <a:p>
            <a:pPr>
              <a:lnSpc>
                <a:spcPct val="90000"/>
              </a:lnSpc>
            </a:pPr>
            <a:r>
              <a:rPr lang="zh-CN" altLang="en-US" sz="3200" dirty="0">
                <a:solidFill>
                  <a:schemeClr val="tx2"/>
                </a:solidFill>
              </a:rPr>
              <a:t>推公式，发现</a:t>
            </a:r>
            <a:r>
              <a:rPr lang="en-US" altLang="zh-CN" sz="3200" dirty="0">
                <a:solidFill>
                  <a:schemeClr val="tx2"/>
                </a:solidFill>
              </a:rPr>
              <a:t>C</a:t>
            </a:r>
            <a:r>
              <a:rPr lang="zh-CN" altLang="en-US" sz="3200" dirty="0">
                <a:solidFill>
                  <a:schemeClr val="tx2"/>
                </a:solidFill>
              </a:rPr>
              <a:t>的点集组成了一个圆</a:t>
            </a:r>
            <a:endParaRPr lang="en-US" altLang="zh-CN" sz="3200" dirty="0">
              <a:solidFill>
                <a:schemeClr val="tx2"/>
              </a:solidFill>
            </a:endParaRPr>
          </a:p>
          <a:p>
            <a:pPr>
              <a:lnSpc>
                <a:spcPct val="90000"/>
              </a:lnSpc>
            </a:pPr>
            <a:r>
              <a:rPr lang="zh-CN" altLang="en-US" sz="3200" dirty="0">
                <a:solidFill>
                  <a:schemeClr val="tx2"/>
                </a:solidFill>
              </a:rPr>
              <a:t>于是就变成了圆与多边形面积交</a:t>
            </a:r>
            <a:r>
              <a:rPr lang="en-US" altLang="zh-CN" sz="3200" dirty="0">
                <a:solidFill>
                  <a:schemeClr val="tx2"/>
                </a:solidFill>
              </a:rPr>
              <a:t>……</a:t>
            </a:r>
            <a:r>
              <a:rPr lang="zh-CN" altLang="en-US" sz="3200" dirty="0">
                <a:solidFill>
                  <a:schemeClr val="tx2"/>
                </a:solidFill>
              </a:rPr>
              <a:t>套版即可</a:t>
            </a:r>
          </a:p>
        </p:txBody>
      </p:sp>
    </p:spTree>
    <p:extLst>
      <p:ext uri="{BB962C8B-B14F-4D97-AF65-F5344CB8AC3E}">
        <p14:creationId xmlns:p14="http://schemas.microsoft.com/office/powerpoint/2010/main" val="2603197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1155AE-E3F1-4122-908C-9703F0C198A6}"/>
              </a:ext>
            </a:extLst>
          </p:cNvPr>
          <p:cNvSpPr txBox="1"/>
          <p:nvPr/>
        </p:nvSpPr>
        <p:spPr>
          <a:xfrm>
            <a:off x="0" y="188640"/>
            <a:ext cx="12188825" cy="1865126"/>
          </a:xfrm>
          <a:prstGeom prst="rect">
            <a:avLst/>
          </a:prstGeom>
          <a:noFill/>
        </p:spPr>
        <p:txBody>
          <a:bodyPr wrap="square" rtlCol="0">
            <a:spAutoFit/>
          </a:bodyPr>
          <a:lstStyle/>
          <a:p>
            <a:pPr>
              <a:lnSpc>
                <a:spcPct val="90000"/>
              </a:lnSpc>
            </a:pPr>
            <a:r>
              <a:rPr lang="zh-CN" altLang="en-US" sz="3200" dirty="0">
                <a:solidFill>
                  <a:schemeClr val="tx2"/>
                </a:solidFill>
              </a:rPr>
              <a:t>给你一个</a:t>
            </a:r>
            <a:r>
              <a:rPr lang="en-US" altLang="zh-CN" sz="3200" dirty="0">
                <a:solidFill>
                  <a:schemeClr val="tx2"/>
                </a:solidFill>
              </a:rPr>
              <a:t>n</a:t>
            </a:r>
            <a:r>
              <a:rPr lang="zh-CN" altLang="en-US" sz="3200" dirty="0">
                <a:solidFill>
                  <a:schemeClr val="tx2"/>
                </a:solidFill>
              </a:rPr>
              <a:t>个点的凸包，最初</a:t>
            </a:r>
            <a:r>
              <a:rPr lang="en-US" altLang="zh-CN" sz="3200" dirty="0">
                <a:solidFill>
                  <a:schemeClr val="tx2"/>
                </a:solidFill>
              </a:rPr>
              <a:t>Bob</a:t>
            </a:r>
            <a:r>
              <a:rPr lang="zh-CN" altLang="en-US" sz="3200" dirty="0">
                <a:solidFill>
                  <a:schemeClr val="tx2"/>
                </a:solidFill>
              </a:rPr>
              <a:t>会选择一个在凸包内的点，然后你可以删除凸包的一些顶点。问你最少要选择删多少个点，才会使得</a:t>
            </a:r>
            <a:r>
              <a:rPr lang="en-US" altLang="zh-CN" sz="3200" dirty="0">
                <a:solidFill>
                  <a:schemeClr val="tx2"/>
                </a:solidFill>
              </a:rPr>
              <a:t>Bob</a:t>
            </a:r>
            <a:r>
              <a:rPr lang="zh-CN" altLang="en-US" sz="3200" dirty="0">
                <a:solidFill>
                  <a:schemeClr val="tx2"/>
                </a:solidFill>
              </a:rPr>
              <a:t>无论选什么点，在删除了点之后这个点都会在凸包外面</a:t>
            </a:r>
            <a:endParaRPr lang="en-US" altLang="zh-CN" sz="3200" dirty="0">
              <a:solidFill>
                <a:schemeClr val="tx2"/>
              </a:solidFill>
            </a:endParaRPr>
          </a:p>
          <a:p>
            <a:pPr>
              <a:lnSpc>
                <a:spcPct val="90000"/>
              </a:lnSpc>
            </a:pPr>
            <a:r>
              <a:rPr lang="en-US" altLang="zh-CN" sz="3200" dirty="0">
                <a:solidFill>
                  <a:schemeClr val="tx2"/>
                </a:solidFill>
              </a:rPr>
              <a:t> n &lt;= 50000</a:t>
            </a:r>
            <a:endParaRPr lang="zh-CN" altLang="en-US" sz="3200" dirty="0">
              <a:solidFill>
                <a:schemeClr val="tx2"/>
              </a:solidFill>
            </a:endParaRPr>
          </a:p>
        </p:txBody>
      </p:sp>
      <p:sp>
        <p:nvSpPr>
          <p:cNvPr id="3" name="文本框 2">
            <a:extLst>
              <a:ext uri="{FF2B5EF4-FFF2-40B4-BE49-F238E27FC236}">
                <a16:creationId xmlns:a16="http://schemas.microsoft.com/office/drawing/2014/main" id="{9838CE15-42D8-4AED-9B7D-71F6512A7A16}"/>
              </a:ext>
            </a:extLst>
          </p:cNvPr>
          <p:cNvSpPr txBox="1"/>
          <p:nvPr/>
        </p:nvSpPr>
        <p:spPr>
          <a:xfrm>
            <a:off x="0" y="2492896"/>
            <a:ext cx="12188825" cy="535531"/>
          </a:xfrm>
          <a:prstGeom prst="rect">
            <a:avLst/>
          </a:prstGeom>
          <a:noFill/>
        </p:spPr>
        <p:txBody>
          <a:bodyPr wrap="square" rtlCol="0">
            <a:spAutoFit/>
          </a:bodyPr>
          <a:lstStyle/>
          <a:p>
            <a:pPr>
              <a:lnSpc>
                <a:spcPct val="90000"/>
              </a:lnSpc>
            </a:pPr>
            <a:r>
              <a:rPr lang="zh-CN" altLang="en-US" sz="3200" dirty="0">
                <a:solidFill>
                  <a:schemeClr val="tx2"/>
                </a:solidFill>
              </a:rPr>
              <a:t>删除连续的一段点一定最优</a:t>
            </a:r>
          </a:p>
        </p:txBody>
      </p:sp>
      <p:sp>
        <p:nvSpPr>
          <p:cNvPr id="4" name="文本框 3">
            <a:extLst>
              <a:ext uri="{FF2B5EF4-FFF2-40B4-BE49-F238E27FC236}">
                <a16:creationId xmlns:a16="http://schemas.microsoft.com/office/drawing/2014/main" id="{2ADDD0B9-2810-400C-A6B4-166FCE3B3E0E}"/>
              </a:ext>
            </a:extLst>
          </p:cNvPr>
          <p:cNvSpPr txBox="1"/>
          <p:nvPr/>
        </p:nvSpPr>
        <p:spPr>
          <a:xfrm>
            <a:off x="-1" y="4509120"/>
            <a:ext cx="12188825" cy="1421928"/>
          </a:xfrm>
          <a:prstGeom prst="rect">
            <a:avLst/>
          </a:prstGeom>
          <a:noFill/>
        </p:spPr>
        <p:txBody>
          <a:bodyPr wrap="square" rtlCol="0">
            <a:spAutoFit/>
          </a:bodyPr>
          <a:lstStyle/>
          <a:p>
            <a:pPr>
              <a:lnSpc>
                <a:spcPct val="90000"/>
              </a:lnSpc>
            </a:pPr>
            <a:r>
              <a:rPr lang="zh-CN" altLang="en-US" sz="3200" dirty="0">
                <a:solidFill>
                  <a:schemeClr val="tx2"/>
                </a:solidFill>
              </a:rPr>
              <a:t>二分需要删除的点的个数</a:t>
            </a:r>
            <a:endParaRPr lang="en-US" altLang="zh-CN" sz="3200" dirty="0">
              <a:solidFill>
                <a:schemeClr val="tx2"/>
              </a:solidFill>
            </a:endParaRPr>
          </a:p>
          <a:p>
            <a:pPr>
              <a:lnSpc>
                <a:spcPct val="90000"/>
              </a:lnSpc>
            </a:pPr>
            <a:r>
              <a:rPr lang="zh-CN" altLang="en-US" sz="3200" dirty="0">
                <a:solidFill>
                  <a:schemeClr val="tx2"/>
                </a:solidFill>
              </a:rPr>
              <a:t>然后可以得到一些直线，直线左边表示这边没有在凸包外</a:t>
            </a:r>
            <a:endParaRPr lang="en-US" altLang="zh-CN" sz="3200" dirty="0">
              <a:solidFill>
                <a:schemeClr val="tx2"/>
              </a:solidFill>
            </a:endParaRPr>
          </a:p>
          <a:p>
            <a:pPr>
              <a:lnSpc>
                <a:spcPct val="90000"/>
              </a:lnSpc>
            </a:pPr>
            <a:r>
              <a:rPr lang="zh-CN" altLang="en-US" sz="3200" dirty="0">
                <a:solidFill>
                  <a:schemeClr val="tx2"/>
                </a:solidFill>
              </a:rPr>
              <a:t>然后半平面交判断交集是否为空</a:t>
            </a:r>
          </a:p>
        </p:txBody>
      </p:sp>
    </p:spTree>
    <p:extLst>
      <p:ext uri="{BB962C8B-B14F-4D97-AF65-F5344CB8AC3E}">
        <p14:creationId xmlns:p14="http://schemas.microsoft.com/office/powerpoint/2010/main" val="63757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B58A11-501F-4CEE-B8AE-0A5646CC6071}"/>
              </a:ext>
            </a:extLst>
          </p:cNvPr>
          <p:cNvSpPr txBox="1"/>
          <p:nvPr/>
        </p:nvSpPr>
        <p:spPr>
          <a:xfrm>
            <a:off x="0" y="188640"/>
            <a:ext cx="12188825" cy="1421928"/>
          </a:xfrm>
          <a:prstGeom prst="rect">
            <a:avLst/>
          </a:prstGeom>
          <a:noFill/>
        </p:spPr>
        <p:txBody>
          <a:bodyPr wrap="square" rtlCol="0">
            <a:spAutoFit/>
          </a:bodyPr>
          <a:lstStyle/>
          <a:p>
            <a:pPr>
              <a:lnSpc>
                <a:spcPct val="90000"/>
              </a:lnSpc>
            </a:pPr>
            <a:r>
              <a:rPr lang="zh-CN" altLang="en-US" sz="3200" dirty="0">
                <a:solidFill>
                  <a:schemeClr val="tx2"/>
                </a:solidFill>
              </a:rPr>
              <a:t>给你</a:t>
            </a:r>
            <a:r>
              <a:rPr lang="en-US" altLang="zh-CN" sz="3200" dirty="0">
                <a:solidFill>
                  <a:schemeClr val="tx2"/>
                </a:solidFill>
              </a:rPr>
              <a:t>n</a:t>
            </a:r>
            <a:r>
              <a:rPr lang="zh-CN" altLang="en-US" sz="3200" dirty="0">
                <a:solidFill>
                  <a:schemeClr val="tx2"/>
                </a:solidFill>
              </a:rPr>
              <a:t>个只有包含和相离关系的圆，求出每个圆被其它圆包含的次数。</a:t>
            </a:r>
            <a:endParaRPr lang="en-US" altLang="zh-CN" sz="3200" dirty="0">
              <a:solidFill>
                <a:schemeClr val="tx2"/>
              </a:solidFill>
            </a:endParaRPr>
          </a:p>
          <a:p>
            <a:pPr>
              <a:lnSpc>
                <a:spcPct val="90000"/>
              </a:lnSpc>
            </a:pPr>
            <a:r>
              <a:rPr lang="en-US" altLang="zh-CN" sz="3200" dirty="0">
                <a:solidFill>
                  <a:schemeClr val="tx2"/>
                </a:solidFill>
              </a:rPr>
              <a:t> n &lt;= 50000</a:t>
            </a:r>
            <a:endParaRPr lang="zh-CN" altLang="en-US" sz="3200" dirty="0">
              <a:solidFill>
                <a:schemeClr val="tx2"/>
              </a:solidFill>
            </a:endParaRPr>
          </a:p>
        </p:txBody>
      </p:sp>
      <p:sp>
        <p:nvSpPr>
          <p:cNvPr id="3" name="文本框 2">
            <a:extLst>
              <a:ext uri="{FF2B5EF4-FFF2-40B4-BE49-F238E27FC236}">
                <a16:creationId xmlns:a16="http://schemas.microsoft.com/office/drawing/2014/main" id="{14F688CE-BE16-4461-8868-130F55894682}"/>
              </a:ext>
            </a:extLst>
          </p:cNvPr>
          <p:cNvSpPr txBox="1"/>
          <p:nvPr/>
        </p:nvSpPr>
        <p:spPr>
          <a:xfrm>
            <a:off x="-28877" y="2636912"/>
            <a:ext cx="12188825" cy="2308324"/>
          </a:xfrm>
          <a:prstGeom prst="rect">
            <a:avLst/>
          </a:prstGeom>
          <a:noFill/>
        </p:spPr>
        <p:txBody>
          <a:bodyPr wrap="square" rtlCol="0">
            <a:spAutoFit/>
          </a:bodyPr>
          <a:lstStyle/>
          <a:p>
            <a:pPr>
              <a:lnSpc>
                <a:spcPct val="90000"/>
              </a:lnSpc>
            </a:pPr>
            <a:r>
              <a:rPr lang="zh-CN" altLang="en-US" sz="3200" dirty="0">
                <a:solidFill>
                  <a:schemeClr val="tx2"/>
                </a:solidFill>
              </a:rPr>
              <a:t>用一条竖直线从左到右扫描所有的圆，处理每个圆“刚接触扫描线”和“刚离开扫描线”两个事件点。</a:t>
            </a:r>
            <a:br>
              <a:rPr lang="zh-CN" altLang="en-US" sz="3200" dirty="0">
                <a:solidFill>
                  <a:schemeClr val="tx2"/>
                </a:solidFill>
              </a:rPr>
            </a:br>
            <a:r>
              <a:rPr lang="zh-CN" altLang="en-US" sz="3200" dirty="0">
                <a:solidFill>
                  <a:schemeClr val="tx2"/>
                </a:solidFill>
              </a:rPr>
              <a:t>为了下面描述方便，令某圆</a:t>
            </a:r>
            <a:r>
              <a:rPr lang="en-US" altLang="zh-CN" sz="3200" dirty="0">
                <a:solidFill>
                  <a:schemeClr val="tx2"/>
                </a:solidFill>
              </a:rPr>
              <a:t>A</a:t>
            </a:r>
            <a:r>
              <a:rPr lang="zh-CN" altLang="en-US" sz="3200" dirty="0">
                <a:solidFill>
                  <a:schemeClr val="tx2"/>
                </a:solidFill>
              </a:rPr>
              <a:t>的嵌套层数为</a:t>
            </a:r>
            <a:r>
              <a:rPr lang="en-US" altLang="zh-CN" sz="3200" dirty="0">
                <a:solidFill>
                  <a:schemeClr val="tx2"/>
                </a:solidFill>
              </a:rPr>
              <a:t>f(A), </a:t>
            </a:r>
            <a:r>
              <a:rPr lang="zh-CN" altLang="en-US" sz="3200" dirty="0">
                <a:solidFill>
                  <a:schemeClr val="tx2"/>
                </a:solidFill>
              </a:rPr>
              <a:t>如果某圆</a:t>
            </a:r>
            <a:r>
              <a:rPr lang="en-US" altLang="zh-CN" sz="3200" dirty="0">
                <a:solidFill>
                  <a:schemeClr val="tx2"/>
                </a:solidFill>
              </a:rPr>
              <a:t>A</a:t>
            </a:r>
            <a:r>
              <a:rPr lang="zh-CN" altLang="en-US" sz="3200" dirty="0">
                <a:solidFill>
                  <a:schemeClr val="tx2"/>
                </a:solidFill>
              </a:rPr>
              <a:t>被某圆</a:t>
            </a:r>
            <a:r>
              <a:rPr lang="en-US" altLang="zh-CN" sz="3200" dirty="0">
                <a:solidFill>
                  <a:schemeClr val="tx2"/>
                </a:solidFill>
              </a:rPr>
              <a:t>B</a:t>
            </a:r>
            <a:r>
              <a:rPr lang="zh-CN" altLang="en-US" sz="3200" dirty="0">
                <a:solidFill>
                  <a:schemeClr val="tx2"/>
                </a:solidFill>
              </a:rPr>
              <a:t>嵌套且</a:t>
            </a:r>
            <a:r>
              <a:rPr lang="en-US" altLang="zh-CN" sz="3200" dirty="0">
                <a:solidFill>
                  <a:schemeClr val="tx2"/>
                </a:solidFill>
              </a:rPr>
              <a:t>A</a:t>
            </a:r>
            <a:r>
              <a:rPr lang="zh-CN" altLang="en-US" sz="3200" dirty="0">
                <a:solidFill>
                  <a:schemeClr val="tx2"/>
                </a:solidFill>
              </a:rPr>
              <a:t>和</a:t>
            </a:r>
            <a:r>
              <a:rPr lang="en-US" altLang="zh-CN" sz="3200" dirty="0">
                <a:solidFill>
                  <a:schemeClr val="tx2"/>
                </a:solidFill>
              </a:rPr>
              <a:t>B</a:t>
            </a:r>
            <a:r>
              <a:rPr lang="zh-CN" altLang="en-US" sz="3200" dirty="0">
                <a:solidFill>
                  <a:schemeClr val="tx2"/>
                </a:solidFill>
              </a:rPr>
              <a:t>紧邻，那么说</a:t>
            </a:r>
            <a:r>
              <a:rPr lang="en-US" altLang="zh-CN" sz="3200" dirty="0">
                <a:solidFill>
                  <a:schemeClr val="tx2"/>
                </a:solidFill>
              </a:rPr>
              <a:t>A</a:t>
            </a:r>
            <a:r>
              <a:rPr lang="zh-CN" altLang="en-US" sz="3200" dirty="0">
                <a:solidFill>
                  <a:schemeClr val="tx2"/>
                </a:solidFill>
              </a:rPr>
              <a:t>是</a:t>
            </a:r>
            <a:r>
              <a:rPr lang="en-US" altLang="zh-CN" sz="3200" dirty="0">
                <a:solidFill>
                  <a:schemeClr val="tx2"/>
                </a:solidFill>
              </a:rPr>
              <a:t>B</a:t>
            </a:r>
            <a:r>
              <a:rPr lang="zh-CN" altLang="en-US" sz="3200" dirty="0">
                <a:solidFill>
                  <a:schemeClr val="tx2"/>
                </a:solidFill>
              </a:rPr>
              <a:t>的儿子，</a:t>
            </a:r>
            <a:r>
              <a:rPr lang="en-US" altLang="zh-CN" sz="3200" dirty="0">
                <a:solidFill>
                  <a:schemeClr val="tx2"/>
                </a:solidFill>
              </a:rPr>
              <a:t>B</a:t>
            </a:r>
            <a:r>
              <a:rPr lang="zh-CN" altLang="en-US" sz="3200" dirty="0">
                <a:solidFill>
                  <a:schemeClr val="tx2"/>
                </a:solidFill>
              </a:rPr>
              <a:t>是</a:t>
            </a:r>
            <a:r>
              <a:rPr lang="en-US" altLang="zh-CN" sz="3200" dirty="0">
                <a:solidFill>
                  <a:schemeClr val="tx2"/>
                </a:solidFill>
              </a:rPr>
              <a:t>A</a:t>
            </a:r>
            <a:r>
              <a:rPr lang="zh-CN" altLang="en-US" sz="3200" dirty="0">
                <a:solidFill>
                  <a:schemeClr val="tx2"/>
                </a:solidFill>
              </a:rPr>
              <a:t>的父亲。如果圆</a:t>
            </a:r>
            <a:r>
              <a:rPr lang="en-US" altLang="zh-CN" sz="3200" dirty="0">
                <a:solidFill>
                  <a:schemeClr val="tx2"/>
                </a:solidFill>
              </a:rPr>
              <a:t>A</a:t>
            </a:r>
            <a:r>
              <a:rPr lang="zh-CN" altLang="en-US" sz="3200" dirty="0">
                <a:solidFill>
                  <a:schemeClr val="tx2"/>
                </a:solidFill>
              </a:rPr>
              <a:t>，圆</a:t>
            </a:r>
            <a:r>
              <a:rPr lang="en-US" altLang="zh-CN" sz="3200" dirty="0">
                <a:solidFill>
                  <a:schemeClr val="tx2"/>
                </a:solidFill>
              </a:rPr>
              <a:t>B</a:t>
            </a:r>
            <a:r>
              <a:rPr lang="zh-CN" altLang="en-US" sz="3200" dirty="0">
                <a:solidFill>
                  <a:schemeClr val="tx2"/>
                </a:solidFill>
              </a:rPr>
              <a:t>同时是圆</a:t>
            </a:r>
            <a:r>
              <a:rPr lang="en-US" altLang="zh-CN" sz="3200" dirty="0">
                <a:solidFill>
                  <a:schemeClr val="tx2"/>
                </a:solidFill>
              </a:rPr>
              <a:t>C</a:t>
            </a:r>
            <a:r>
              <a:rPr lang="zh-CN" altLang="en-US" sz="3200" dirty="0">
                <a:solidFill>
                  <a:schemeClr val="tx2"/>
                </a:solidFill>
              </a:rPr>
              <a:t>的儿子，那么</a:t>
            </a:r>
            <a:r>
              <a:rPr lang="en-US" altLang="zh-CN" sz="3200" dirty="0">
                <a:solidFill>
                  <a:schemeClr val="tx2"/>
                </a:solidFill>
              </a:rPr>
              <a:t>A</a:t>
            </a:r>
            <a:r>
              <a:rPr lang="zh-CN" altLang="en-US" sz="3200" dirty="0">
                <a:solidFill>
                  <a:schemeClr val="tx2"/>
                </a:solidFill>
              </a:rPr>
              <a:t>，</a:t>
            </a:r>
            <a:r>
              <a:rPr lang="en-US" altLang="zh-CN" sz="3200" dirty="0">
                <a:solidFill>
                  <a:schemeClr val="tx2"/>
                </a:solidFill>
              </a:rPr>
              <a:t>B</a:t>
            </a:r>
            <a:r>
              <a:rPr lang="zh-CN" altLang="en-US" sz="3200" dirty="0">
                <a:solidFill>
                  <a:schemeClr val="tx2"/>
                </a:solidFill>
              </a:rPr>
              <a:t>互为兄弟</a:t>
            </a:r>
            <a:r>
              <a:rPr lang="en-US" altLang="zh-CN" sz="3200" dirty="0">
                <a:solidFill>
                  <a:schemeClr val="tx2"/>
                </a:solidFill>
              </a:rPr>
              <a:t>,</a:t>
            </a:r>
            <a:r>
              <a:rPr lang="zh-CN" altLang="en-US" sz="3200" dirty="0">
                <a:solidFill>
                  <a:schemeClr val="tx2"/>
                </a:solidFill>
              </a:rPr>
              <a:t>当前考虑的圆为圆</a:t>
            </a:r>
            <a:r>
              <a:rPr lang="en-US" altLang="zh-CN" sz="3200" dirty="0">
                <a:solidFill>
                  <a:schemeClr val="tx2"/>
                </a:solidFill>
              </a:rPr>
              <a:t>C</a:t>
            </a:r>
            <a:r>
              <a:rPr lang="zh-CN" altLang="en-US" sz="3200" dirty="0">
                <a:solidFill>
                  <a:schemeClr val="tx2"/>
                </a:solidFill>
              </a:rPr>
              <a:t>。</a:t>
            </a:r>
          </a:p>
        </p:txBody>
      </p:sp>
    </p:spTree>
    <p:extLst>
      <p:ext uri="{BB962C8B-B14F-4D97-AF65-F5344CB8AC3E}">
        <p14:creationId xmlns:p14="http://schemas.microsoft.com/office/powerpoint/2010/main" val="413186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cppblog.com/images/cppblog_com/superlong/abc.jpg">
            <a:extLst>
              <a:ext uri="{FF2B5EF4-FFF2-40B4-BE49-F238E27FC236}">
                <a16:creationId xmlns:a16="http://schemas.microsoft.com/office/drawing/2014/main" id="{ACED6EE9-C5C8-4500-A04C-EEA6220AF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382444" cy="637088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A865F1BD-7F48-4975-AAC7-9FE1F6D3DD7B}"/>
              </a:ext>
            </a:extLst>
          </p:cNvPr>
          <p:cNvSpPr txBox="1"/>
          <p:nvPr/>
        </p:nvSpPr>
        <p:spPr>
          <a:xfrm>
            <a:off x="6395277" y="225046"/>
            <a:ext cx="5806381" cy="6407908"/>
          </a:xfrm>
          <a:prstGeom prst="rect">
            <a:avLst/>
          </a:prstGeom>
          <a:noFill/>
        </p:spPr>
        <p:txBody>
          <a:bodyPr wrap="square" rtlCol="0">
            <a:spAutoFit/>
          </a:bodyPr>
          <a:lstStyle/>
          <a:p>
            <a:pPr>
              <a:lnSpc>
                <a:spcPct val="90000"/>
              </a:lnSpc>
            </a:pPr>
            <a:r>
              <a:rPr lang="zh-CN" altLang="en-US" sz="2400" dirty="0">
                <a:solidFill>
                  <a:schemeClr val="tx2"/>
                </a:solidFill>
              </a:rPr>
              <a:t>根据“刚接触扫描线”事件点的上下相邻事件点分类有如下情况：</a:t>
            </a:r>
            <a:br>
              <a:rPr lang="zh-CN" altLang="en-US" sz="2400" dirty="0">
                <a:solidFill>
                  <a:schemeClr val="tx2"/>
                </a:solidFill>
              </a:rPr>
            </a:br>
            <a:r>
              <a:rPr lang="en-US" altLang="zh-CN" sz="2400" dirty="0">
                <a:solidFill>
                  <a:schemeClr val="tx2"/>
                </a:solidFill>
              </a:rPr>
              <a:t>1</a:t>
            </a:r>
            <a:r>
              <a:rPr lang="zh-CN" altLang="en-US" sz="2400" dirty="0">
                <a:solidFill>
                  <a:schemeClr val="tx2"/>
                </a:solidFill>
              </a:rPr>
              <a:t>）没有上方事件点，或者没有下方事件点。这时该圆</a:t>
            </a:r>
            <a:r>
              <a:rPr lang="en-US" altLang="zh-CN" sz="2400" dirty="0">
                <a:solidFill>
                  <a:schemeClr val="tx2"/>
                </a:solidFill>
              </a:rPr>
              <a:t>C</a:t>
            </a:r>
            <a:r>
              <a:rPr lang="zh-CN" altLang="en-US" sz="2400" dirty="0">
                <a:solidFill>
                  <a:schemeClr val="tx2"/>
                </a:solidFill>
              </a:rPr>
              <a:t>的嵌套层数</a:t>
            </a:r>
            <a:r>
              <a:rPr lang="en-US" altLang="zh-CN" sz="2400" dirty="0">
                <a:solidFill>
                  <a:schemeClr val="tx2"/>
                </a:solidFill>
              </a:rPr>
              <a:t>f(C) = 1</a:t>
            </a:r>
            <a:br>
              <a:rPr lang="zh-CN" altLang="en-US" sz="2400" dirty="0">
                <a:solidFill>
                  <a:schemeClr val="tx2"/>
                </a:solidFill>
              </a:rPr>
            </a:br>
            <a:r>
              <a:rPr lang="en-US" altLang="zh-CN" sz="2400" dirty="0">
                <a:solidFill>
                  <a:schemeClr val="tx2"/>
                </a:solidFill>
              </a:rPr>
              <a:t>2</a:t>
            </a:r>
            <a:r>
              <a:rPr lang="zh-CN" altLang="en-US" sz="2400" dirty="0">
                <a:solidFill>
                  <a:schemeClr val="tx2"/>
                </a:solidFill>
              </a:rPr>
              <a:t>）上方事件点和下方事件点属于同一个圆</a:t>
            </a:r>
            <a:r>
              <a:rPr lang="en-US" altLang="zh-CN" sz="2400" dirty="0">
                <a:solidFill>
                  <a:schemeClr val="tx2"/>
                </a:solidFill>
              </a:rPr>
              <a:t>A</a:t>
            </a:r>
            <a:r>
              <a:rPr lang="zh-CN" altLang="en-US" sz="2400" dirty="0">
                <a:solidFill>
                  <a:schemeClr val="tx2"/>
                </a:solidFill>
              </a:rPr>
              <a:t>，这时圆</a:t>
            </a:r>
            <a:r>
              <a:rPr lang="en-US" altLang="zh-CN" sz="2400" dirty="0">
                <a:solidFill>
                  <a:schemeClr val="tx2"/>
                </a:solidFill>
              </a:rPr>
              <a:t>A</a:t>
            </a:r>
            <a:r>
              <a:rPr lang="zh-CN" altLang="en-US" sz="2400" dirty="0">
                <a:solidFill>
                  <a:schemeClr val="tx2"/>
                </a:solidFill>
              </a:rPr>
              <a:t>必定是圆</a:t>
            </a:r>
            <a:r>
              <a:rPr lang="en-US" altLang="zh-CN" sz="2400" dirty="0">
                <a:solidFill>
                  <a:schemeClr val="tx2"/>
                </a:solidFill>
              </a:rPr>
              <a:t>C</a:t>
            </a:r>
            <a:r>
              <a:rPr lang="zh-CN" altLang="en-US" sz="2400" dirty="0">
                <a:solidFill>
                  <a:schemeClr val="tx2"/>
                </a:solidFill>
              </a:rPr>
              <a:t>的父亲，</a:t>
            </a:r>
            <a:r>
              <a:rPr lang="en-US" altLang="zh-CN" sz="2400" dirty="0">
                <a:solidFill>
                  <a:schemeClr val="tx2"/>
                </a:solidFill>
              </a:rPr>
              <a:t>f(C) =f(A) + 1</a:t>
            </a:r>
            <a:br>
              <a:rPr lang="zh-CN" altLang="en-US" sz="2400" dirty="0">
                <a:solidFill>
                  <a:schemeClr val="tx2"/>
                </a:solidFill>
              </a:rPr>
            </a:br>
            <a:r>
              <a:rPr lang="en-US" altLang="zh-CN" sz="2400" dirty="0">
                <a:solidFill>
                  <a:schemeClr val="tx2"/>
                </a:solidFill>
              </a:rPr>
              <a:t>3</a:t>
            </a:r>
            <a:r>
              <a:rPr lang="zh-CN" altLang="en-US" sz="2400" dirty="0">
                <a:solidFill>
                  <a:schemeClr val="tx2"/>
                </a:solidFill>
              </a:rPr>
              <a:t>）上方事件点和下方事件点分别属于两个圆</a:t>
            </a:r>
            <a:r>
              <a:rPr lang="en-US" altLang="zh-CN" sz="2400" dirty="0">
                <a:solidFill>
                  <a:schemeClr val="tx2"/>
                </a:solidFill>
              </a:rPr>
              <a:t>A</a:t>
            </a:r>
            <a:r>
              <a:rPr lang="zh-CN" altLang="en-US" sz="2400" dirty="0">
                <a:solidFill>
                  <a:schemeClr val="tx2"/>
                </a:solidFill>
              </a:rPr>
              <a:t>，</a:t>
            </a:r>
            <a:r>
              <a:rPr lang="en-US" altLang="zh-CN" sz="2400" dirty="0">
                <a:solidFill>
                  <a:schemeClr val="tx2"/>
                </a:solidFill>
              </a:rPr>
              <a:t>B</a:t>
            </a:r>
            <a:r>
              <a:rPr lang="zh-CN" altLang="en-US" sz="2400" dirty="0">
                <a:solidFill>
                  <a:schemeClr val="tx2"/>
                </a:solidFill>
              </a:rPr>
              <a:t>，且</a:t>
            </a:r>
            <a:r>
              <a:rPr lang="en-US" altLang="zh-CN" sz="2400" dirty="0">
                <a:solidFill>
                  <a:schemeClr val="tx2"/>
                </a:solidFill>
              </a:rPr>
              <a:t>f(A) != f(B)</a:t>
            </a:r>
            <a:r>
              <a:rPr lang="zh-CN" altLang="en-US" sz="2400" dirty="0">
                <a:solidFill>
                  <a:schemeClr val="tx2"/>
                </a:solidFill>
              </a:rPr>
              <a:t>，这里不妨设</a:t>
            </a:r>
            <a:r>
              <a:rPr lang="en-US" altLang="zh-CN" sz="2400" dirty="0">
                <a:solidFill>
                  <a:schemeClr val="tx2"/>
                </a:solidFill>
              </a:rPr>
              <a:t>f(A) &lt; f(B)</a:t>
            </a:r>
            <a:r>
              <a:rPr lang="zh-CN" altLang="en-US" sz="2400" dirty="0">
                <a:solidFill>
                  <a:schemeClr val="tx2"/>
                </a:solidFill>
              </a:rPr>
              <a:t>，那么</a:t>
            </a:r>
            <a:r>
              <a:rPr lang="en-US" altLang="zh-CN" sz="2400" dirty="0">
                <a:solidFill>
                  <a:schemeClr val="tx2"/>
                </a:solidFill>
              </a:rPr>
              <a:t>A</a:t>
            </a:r>
            <a:r>
              <a:rPr lang="zh-CN" altLang="en-US" sz="2400" dirty="0">
                <a:solidFill>
                  <a:schemeClr val="tx2"/>
                </a:solidFill>
              </a:rPr>
              <a:t>是</a:t>
            </a:r>
            <a:r>
              <a:rPr lang="en-US" altLang="zh-CN" sz="2400" dirty="0">
                <a:solidFill>
                  <a:schemeClr val="tx2"/>
                </a:solidFill>
              </a:rPr>
              <a:t>C</a:t>
            </a:r>
            <a:r>
              <a:rPr lang="zh-CN" altLang="en-US" sz="2400" dirty="0">
                <a:solidFill>
                  <a:schemeClr val="tx2"/>
                </a:solidFill>
              </a:rPr>
              <a:t>的父亲，</a:t>
            </a:r>
            <a:r>
              <a:rPr lang="en-US" altLang="zh-CN" sz="2400" dirty="0">
                <a:solidFill>
                  <a:schemeClr val="tx2"/>
                </a:solidFill>
              </a:rPr>
              <a:t>B</a:t>
            </a:r>
            <a:r>
              <a:rPr lang="zh-CN" altLang="en-US" sz="2400" dirty="0">
                <a:solidFill>
                  <a:schemeClr val="tx2"/>
                </a:solidFill>
              </a:rPr>
              <a:t>是</a:t>
            </a:r>
            <a:r>
              <a:rPr lang="en-US" altLang="zh-CN" sz="2400" dirty="0">
                <a:solidFill>
                  <a:schemeClr val="tx2"/>
                </a:solidFill>
              </a:rPr>
              <a:t>C</a:t>
            </a:r>
            <a:r>
              <a:rPr lang="zh-CN" altLang="en-US" sz="2400" dirty="0">
                <a:solidFill>
                  <a:schemeClr val="tx2"/>
                </a:solidFill>
              </a:rPr>
              <a:t>的兄弟。</a:t>
            </a:r>
            <a:r>
              <a:rPr lang="en-US" altLang="zh-CN" sz="2400" dirty="0">
                <a:solidFill>
                  <a:schemeClr val="tx2"/>
                </a:solidFill>
              </a:rPr>
              <a:t>f(C) = f(A) + 1, f(C) = f(B)</a:t>
            </a:r>
            <a:br>
              <a:rPr lang="zh-CN" altLang="en-US" sz="2400" dirty="0">
                <a:solidFill>
                  <a:schemeClr val="tx2"/>
                </a:solidFill>
              </a:rPr>
            </a:br>
            <a:r>
              <a:rPr lang="en-US" altLang="zh-CN" sz="2400" dirty="0">
                <a:solidFill>
                  <a:schemeClr val="tx2"/>
                </a:solidFill>
              </a:rPr>
              <a:t>4) </a:t>
            </a:r>
            <a:r>
              <a:rPr lang="zh-CN" altLang="en-US" sz="2400" dirty="0">
                <a:solidFill>
                  <a:schemeClr val="tx2"/>
                </a:solidFill>
              </a:rPr>
              <a:t>上方事件点和下方事件点分别属于两个圆</a:t>
            </a:r>
            <a:r>
              <a:rPr lang="en-US" altLang="zh-CN" sz="2400" dirty="0">
                <a:solidFill>
                  <a:schemeClr val="tx2"/>
                </a:solidFill>
              </a:rPr>
              <a:t>A</a:t>
            </a:r>
            <a:r>
              <a:rPr lang="zh-CN" altLang="en-US" sz="2400" dirty="0">
                <a:solidFill>
                  <a:schemeClr val="tx2"/>
                </a:solidFill>
              </a:rPr>
              <a:t>，</a:t>
            </a:r>
            <a:r>
              <a:rPr lang="en-US" altLang="zh-CN" sz="2400" dirty="0">
                <a:solidFill>
                  <a:schemeClr val="tx2"/>
                </a:solidFill>
              </a:rPr>
              <a:t>B</a:t>
            </a:r>
            <a:r>
              <a:rPr lang="zh-CN" altLang="en-US" sz="2400" dirty="0">
                <a:solidFill>
                  <a:schemeClr val="tx2"/>
                </a:solidFill>
              </a:rPr>
              <a:t>，且</a:t>
            </a:r>
            <a:r>
              <a:rPr lang="en-US" altLang="zh-CN" sz="2400" dirty="0">
                <a:solidFill>
                  <a:schemeClr val="tx2"/>
                </a:solidFill>
              </a:rPr>
              <a:t>f(A) == f(B),</a:t>
            </a:r>
            <a:r>
              <a:rPr lang="zh-CN" altLang="en-US" sz="2400" dirty="0">
                <a:solidFill>
                  <a:schemeClr val="tx2"/>
                </a:solidFill>
              </a:rPr>
              <a:t>那么</a:t>
            </a:r>
            <a:r>
              <a:rPr lang="en-US" altLang="zh-CN" sz="2400" dirty="0">
                <a:solidFill>
                  <a:schemeClr val="tx2"/>
                </a:solidFill>
              </a:rPr>
              <a:t>A</a:t>
            </a:r>
            <a:r>
              <a:rPr lang="zh-CN" altLang="en-US" sz="2400" dirty="0">
                <a:solidFill>
                  <a:schemeClr val="tx2"/>
                </a:solidFill>
              </a:rPr>
              <a:t>是</a:t>
            </a:r>
            <a:r>
              <a:rPr lang="en-US" altLang="zh-CN" sz="2400" dirty="0">
                <a:solidFill>
                  <a:schemeClr val="tx2"/>
                </a:solidFill>
              </a:rPr>
              <a:t>C</a:t>
            </a:r>
            <a:r>
              <a:rPr lang="zh-CN" altLang="en-US" sz="2400" dirty="0">
                <a:solidFill>
                  <a:schemeClr val="tx2"/>
                </a:solidFill>
              </a:rPr>
              <a:t>的兄弟，</a:t>
            </a:r>
            <a:r>
              <a:rPr lang="en-US" altLang="zh-CN" sz="2400" dirty="0">
                <a:solidFill>
                  <a:schemeClr val="tx2"/>
                </a:solidFill>
              </a:rPr>
              <a:t>B</a:t>
            </a:r>
            <a:r>
              <a:rPr lang="zh-CN" altLang="en-US" sz="2400" dirty="0">
                <a:solidFill>
                  <a:schemeClr val="tx2"/>
                </a:solidFill>
              </a:rPr>
              <a:t>是</a:t>
            </a:r>
            <a:r>
              <a:rPr lang="en-US" altLang="zh-CN" sz="2400" dirty="0">
                <a:solidFill>
                  <a:schemeClr val="tx2"/>
                </a:solidFill>
              </a:rPr>
              <a:t>C</a:t>
            </a:r>
            <a:r>
              <a:rPr lang="zh-CN" altLang="en-US" sz="2400" dirty="0">
                <a:solidFill>
                  <a:schemeClr val="tx2"/>
                </a:solidFill>
              </a:rPr>
              <a:t>的兄弟</a:t>
            </a:r>
            <a:r>
              <a:rPr lang="en-US" altLang="zh-CN" sz="2400" dirty="0">
                <a:solidFill>
                  <a:schemeClr val="tx2"/>
                </a:solidFill>
              </a:rPr>
              <a:t>,f(C) = f(A) = f(B).</a:t>
            </a:r>
            <a:br>
              <a:rPr lang="zh-CN" altLang="en-US" sz="2400" dirty="0">
                <a:solidFill>
                  <a:schemeClr val="tx2"/>
                </a:solidFill>
              </a:rPr>
            </a:br>
            <a:r>
              <a:rPr lang="zh-CN" altLang="en-US" sz="2400" dirty="0">
                <a:solidFill>
                  <a:schemeClr val="tx2"/>
                </a:solidFill>
              </a:rPr>
              <a:t>在处理“刚接触扫描线”事件点时插入一对点表示该圆与扫描线的相交情况，</a:t>
            </a:r>
            <a:br>
              <a:rPr lang="zh-CN" altLang="en-US" sz="2400" dirty="0">
                <a:solidFill>
                  <a:schemeClr val="tx2"/>
                </a:solidFill>
              </a:rPr>
            </a:br>
            <a:r>
              <a:rPr lang="zh-CN" altLang="en-US" sz="2400" dirty="0">
                <a:solidFill>
                  <a:schemeClr val="tx2"/>
                </a:solidFill>
              </a:rPr>
              <a:t>并利用上述分类计算其嵌套层数，在处理“ 刚离开扫描线”事件点是删除对应的那一对点。可以采用</a:t>
            </a:r>
            <a:r>
              <a:rPr lang="en-US" altLang="zh-CN" sz="2400" dirty="0">
                <a:solidFill>
                  <a:schemeClr val="tx2"/>
                </a:solidFill>
              </a:rPr>
              <a:t>STL </a:t>
            </a:r>
            <a:r>
              <a:rPr lang="zh-CN" altLang="en-US" sz="2400" dirty="0">
                <a:solidFill>
                  <a:schemeClr val="tx2"/>
                </a:solidFill>
              </a:rPr>
              <a:t>中的</a:t>
            </a:r>
            <a:r>
              <a:rPr lang="en-US" altLang="zh-CN" sz="2400" dirty="0">
                <a:solidFill>
                  <a:schemeClr val="tx2"/>
                </a:solidFill>
              </a:rPr>
              <a:t>set</a:t>
            </a:r>
            <a:r>
              <a:rPr lang="zh-CN" altLang="en-US" sz="2400" dirty="0">
                <a:solidFill>
                  <a:schemeClr val="tx2"/>
                </a:solidFill>
              </a:rPr>
              <a:t>来维护</a:t>
            </a:r>
          </a:p>
        </p:txBody>
      </p:sp>
    </p:spTree>
    <p:extLst>
      <p:ext uri="{BB962C8B-B14F-4D97-AF65-F5344CB8AC3E}">
        <p14:creationId xmlns:p14="http://schemas.microsoft.com/office/powerpoint/2010/main" val="16465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873772-DA87-48AC-B011-D3C6E4A1EE7C}"/>
              </a:ext>
            </a:extLst>
          </p:cNvPr>
          <p:cNvSpPr txBox="1"/>
          <p:nvPr/>
        </p:nvSpPr>
        <p:spPr>
          <a:xfrm>
            <a:off x="0" y="188640"/>
            <a:ext cx="12188825" cy="2308324"/>
          </a:xfrm>
          <a:prstGeom prst="rect">
            <a:avLst/>
          </a:prstGeom>
          <a:noFill/>
        </p:spPr>
        <p:txBody>
          <a:bodyPr wrap="square" rtlCol="0">
            <a:spAutoFit/>
          </a:bodyPr>
          <a:lstStyle/>
          <a:p>
            <a:pPr>
              <a:lnSpc>
                <a:spcPct val="90000"/>
              </a:lnSpc>
            </a:pPr>
            <a:r>
              <a:rPr lang="zh-CN" altLang="en-US" sz="3200" dirty="0">
                <a:solidFill>
                  <a:schemeClr val="tx2"/>
                </a:solidFill>
              </a:rPr>
              <a:t>你在沙漠上开车，距离你</a:t>
            </a:r>
            <a:r>
              <a:rPr lang="en-US" altLang="zh-CN" sz="3200" dirty="0">
                <a:solidFill>
                  <a:schemeClr val="tx2"/>
                </a:solidFill>
              </a:rPr>
              <a:t>D</a:t>
            </a:r>
            <a:r>
              <a:rPr lang="zh-CN" altLang="en-US" sz="3200" dirty="0">
                <a:solidFill>
                  <a:schemeClr val="tx2"/>
                </a:solidFill>
              </a:rPr>
              <a:t>米处有一条高速公路</a:t>
            </a:r>
            <a:r>
              <a:rPr lang="en-US" altLang="zh-CN" sz="3200" dirty="0">
                <a:solidFill>
                  <a:schemeClr val="tx2"/>
                </a:solidFill>
              </a:rPr>
              <a:t>(</a:t>
            </a:r>
            <a:r>
              <a:rPr lang="zh-CN" altLang="en-US" sz="3200" dirty="0">
                <a:solidFill>
                  <a:schemeClr val="tx2"/>
                </a:solidFill>
              </a:rPr>
              <a:t>可以看成直线</a:t>
            </a:r>
            <a:r>
              <a:rPr lang="en-US" altLang="zh-CN" sz="3200" dirty="0">
                <a:solidFill>
                  <a:schemeClr val="tx2"/>
                </a:solidFill>
              </a:rPr>
              <a:t>),</a:t>
            </a:r>
            <a:r>
              <a:rPr lang="zh-CN" altLang="en-US" sz="3200" dirty="0">
                <a:solidFill>
                  <a:schemeClr val="tx2"/>
                </a:solidFill>
              </a:rPr>
              <a:t>你在高速公路上的行驶速度是</a:t>
            </a:r>
            <a:r>
              <a:rPr lang="en-US" altLang="zh-CN" sz="3200" dirty="0">
                <a:solidFill>
                  <a:schemeClr val="tx2"/>
                </a:solidFill>
              </a:rPr>
              <a:t>v1</a:t>
            </a:r>
            <a:r>
              <a:rPr lang="zh-CN" altLang="en-US" sz="3200" dirty="0">
                <a:solidFill>
                  <a:schemeClr val="tx2"/>
                </a:solidFill>
              </a:rPr>
              <a:t>，在其它地方的行驶速度是</a:t>
            </a:r>
            <a:r>
              <a:rPr lang="en-US" altLang="zh-CN" sz="3200" dirty="0">
                <a:solidFill>
                  <a:schemeClr val="tx2"/>
                </a:solidFill>
              </a:rPr>
              <a:t>v0(v1&gt;v0) </a:t>
            </a:r>
          </a:p>
          <a:p>
            <a:pPr>
              <a:lnSpc>
                <a:spcPct val="90000"/>
              </a:lnSpc>
            </a:pPr>
            <a:r>
              <a:rPr lang="zh-CN" altLang="en-US" sz="3200" dirty="0">
                <a:solidFill>
                  <a:schemeClr val="tx2"/>
                </a:solidFill>
              </a:rPr>
              <a:t>问你在</a:t>
            </a:r>
            <a:r>
              <a:rPr lang="en-US" altLang="zh-CN" sz="3200" dirty="0">
                <a:solidFill>
                  <a:schemeClr val="tx2"/>
                </a:solidFill>
              </a:rPr>
              <a:t>T</a:t>
            </a:r>
            <a:r>
              <a:rPr lang="zh-CN" altLang="en-US" sz="3200" dirty="0">
                <a:solidFill>
                  <a:schemeClr val="tx2"/>
                </a:solidFill>
              </a:rPr>
              <a:t>秒内能到达的区域的面积是多少。</a:t>
            </a:r>
            <a:endParaRPr lang="en-US" altLang="zh-CN" sz="3200" dirty="0">
              <a:solidFill>
                <a:schemeClr val="tx2"/>
              </a:solidFill>
            </a:endParaRPr>
          </a:p>
          <a:p>
            <a:pPr>
              <a:lnSpc>
                <a:spcPct val="90000"/>
              </a:lnSpc>
            </a:pPr>
            <a:r>
              <a:rPr lang="en-US" altLang="zh-CN" sz="3200" dirty="0">
                <a:solidFill>
                  <a:schemeClr val="tx2"/>
                </a:solidFill>
              </a:rPr>
              <a:t>D,T &lt;= 1000</a:t>
            </a:r>
          </a:p>
          <a:p>
            <a:pPr>
              <a:lnSpc>
                <a:spcPct val="90000"/>
              </a:lnSpc>
            </a:pPr>
            <a:r>
              <a:rPr lang="en-US" altLang="zh-CN" sz="3200" dirty="0">
                <a:solidFill>
                  <a:schemeClr val="tx2"/>
                </a:solidFill>
              </a:rPr>
              <a:t>V0,v1 &lt;= 200</a:t>
            </a:r>
          </a:p>
        </p:txBody>
      </p:sp>
      <p:pic>
        <p:nvPicPr>
          <p:cNvPr id="1026" name="Picture 2" descr="http://images0.cnblogs.com/blog2015/547841/201508/081604402379247.png">
            <a:extLst>
              <a:ext uri="{FF2B5EF4-FFF2-40B4-BE49-F238E27FC236}">
                <a16:creationId xmlns:a16="http://schemas.microsoft.com/office/drawing/2014/main" id="{700C2540-34EE-4DA2-AE9A-279990FBE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83"/>
            <a:ext cx="7592930" cy="687148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F61210F1-4971-498A-9F9E-4A3972925E84}"/>
              </a:ext>
            </a:extLst>
          </p:cNvPr>
          <p:cNvSpPr txBox="1"/>
          <p:nvPr/>
        </p:nvSpPr>
        <p:spPr>
          <a:xfrm>
            <a:off x="7678588" y="2204864"/>
            <a:ext cx="4510237" cy="3194721"/>
          </a:xfrm>
          <a:prstGeom prst="rect">
            <a:avLst/>
          </a:prstGeom>
          <a:noFill/>
        </p:spPr>
        <p:txBody>
          <a:bodyPr wrap="square" rtlCol="0">
            <a:spAutoFit/>
          </a:bodyPr>
          <a:lstStyle/>
          <a:p>
            <a:pPr>
              <a:lnSpc>
                <a:spcPct val="90000"/>
              </a:lnSpc>
            </a:pPr>
            <a:r>
              <a:rPr lang="zh-CN" altLang="en-US" sz="3200" dirty="0">
                <a:solidFill>
                  <a:schemeClr val="tx2"/>
                </a:solidFill>
              </a:rPr>
              <a:t>只考虑上半平面</a:t>
            </a:r>
            <a:r>
              <a:rPr lang="en-US" altLang="zh-CN" sz="3200" dirty="0">
                <a:solidFill>
                  <a:schemeClr val="tx2"/>
                </a:solidFill>
              </a:rPr>
              <a:t>(</a:t>
            </a:r>
            <a:r>
              <a:rPr lang="zh-CN" altLang="en-US" sz="3200" dirty="0">
                <a:solidFill>
                  <a:schemeClr val="tx2"/>
                </a:solidFill>
              </a:rPr>
              <a:t>和下半平面是对称的</a:t>
            </a:r>
            <a:r>
              <a:rPr lang="en-US" altLang="zh-CN" sz="3200" dirty="0">
                <a:solidFill>
                  <a:schemeClr val="tx2"/>
                </a:solidFill>
              </a:rPr>
              <a:t>)</a:t>
            </a:r>
          </a:p>
          <a:p>
            <a:pPr>
              <a:lnSpc>
                <a:spcPct val="90000"/>
              </a:lnSpc>
            </a:pPr>
            <a:r>
              <a:rPr lang="zh-CN" altLang="en-US" sz="3200" dirty="0">
                <a:solidFill>
                  <a:schemeClr val="tx2"/>
                </a:solidFill>
              </a:rPr>
              <a:t>一定在高速公路上存在一个点</a:t>
            </a:r>
            <a:r>
              <a:rPr lang="en-US" altLang="zh-CN" sz="3200" dirty="0">
                <a:solidFill>
                  <a:schemeClr val="tx2"/>
                </a:solidFill>
              </a:rPr>
              <a:t>p</a:t>
            </a:r>
            <a:r>
              <a:rPr lang="zh-CN" altLang="en-US" sz="3200" dirty="0">
                <a:solidFill>
                  <a:schemeClr val="tx2"/>
                </a:solidFill>
              </a:rPr>
              <a:t>使得先从</a:t>
            </a:r>
            <a:r>
              <a:rPr lang="en-US" altLang="zh-CN" sz="3200" dirty="0">
                <a:solidFill>
                  <a:schemeClr val="tx2"/>
                </a:solidFill>
              </a:rPr>
              <a:t>now</a:t>
            </a:r>
            <a:r>
              <a:rPr lang="zh-CN" altLang="en-US" sz="3200" dirty="0">
                <a:solidFill>
                  <a:schemeClr val="tx2"/>
                </a:solidFill>
              </a:rPr>
              <a:t>直走到</a:t>
            </a:r>
            <a:r>
              <a:rPr lang="en-US" altLang="zh-CN" sz="3200" dirty="0">
                <a:solidFill>
                  <a:schemeClr val="tx2"/>
                </a:solidFill>
              </a:rPr>
              <a:t>p</a:t>
            </a:r>
            <a:r>
              <a:rPr lang="zh-CN" altLang="en-US" sz="3200" dirty="0">
                <a:solidFill>
                  <a:schemeClr val="tx2"/>
                </a:solidFill>
              </a:rPr>
              <a:t>，再沿着高速公路走，在高速公路上走的点是最远的</a:t>
            </a:r>
          </a:p>
        </p:txBody>
      </p:sp>
      <p:sp>
        <p:nvSpPr>
          <p:cNvPr id="5" name="文本框 4">
            <a:extLst>
              <a:ext uri="{FF2B5EF4-FFF2-40B4-BE49-F238E27FC236}">
                <a16:creationId xmlns:a16="http://schemas.microsoft.com/office/drawing/2014/main" id="{C34F0916-D818-4871-9833-B20EDE308268}"/>
              </a:ext>
            </a:extLst>
          </p:cNvPr>
          <p:cNvSpPr txBox="1"/>
          <p:nvPr/>
        </p:nvSpPr>
        <p:spPr>
          <a:xfrm>
            <a:off x="7592930" y="5589240"/>
            <a:ext cx="4811567" cy="978729"/>
          </a:xfrm>
          <a:prstGeom prst="rect">
            <a:avLst/>
          </a:prstGeom>
          <a:noFill/>
        </p:spPr>
        <p:txBody>
          <a:bodyPr wrap="square" rtlCol="0">
            <a:spAutoFit/>
          </a:bodyPr>
          <a:lstStyle/>
          <a:p>
            <a:pPr>
              <a:lnSpc>
                <a:spcPct val="90000"/>
              </a:lnSpc>
            </a:pPr>
            <a:r>
              <a:rPr lang="zh-CN" altLang="en-US" sz="3200" dirty="0">
                <a:solidFill>
                  <a:schemeClr val="tx2"/>
                </a:solidFill>
              </a:rPr>
              <a:t>并且</a:t>
            </a:r>
            <a:r>
              <a:rPr lang="en-US" altLang="zh-CN" sz="3200" dirty="0">
                <a:solidFill>
                  <a:schemeClr val="tx2"/>
                </a:solidFill>
              </a:rPr>
              <a:t>now -&gt; p</a:t>
            </a:r>
            <a:r>
              <a:rPr lang="zh-CN" altLang="en-US" sz="3200" dirty="0">
                <a:solidFill>
                  <a:schemeClr val="tx2"/>
                </a:solidFill>
              </a:rPr>
              <a:t>的时间 </a:t>
            </a:r>
            <a:r>
              <a:rPr lang="en-US" altLang="zh-CN" sz="3200" dirty="0">
                <a:solidFill>
                  <a:schemeClr val="tx2"/>
                </a:solidFill>
              </a:rPr>
              <a:t>&lt;= now -&gt; O -&gt; p</a:t>
            </a:r>
            <a:r>
              <a:rPr lang="zh-CN" altLang="en-US" sz="3200" dirty="0">
                <a:solidFill>
                  <a:schemeClr val="tx2"/>
                </a:solidFill>
              </a:rPr>
              <a:t>的时间</a:t>
            </a:r>
          </a:p>
        </p:txBody>
      </p:sp>
    </p:spTree>
    <p:extLst>
      <p:ext uri="{BB962C8B-B14F-4D97-AF65-F5344CB8AC3E}">
        <p14:creationId xmlns:p14="http://schemas.microsoft.com/office/powerpoint/2010/main" val="388945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0.cnblogs.com/blog2015/547841/201508/081629387051491.png">
            <a:extLst>
              <a:ext uri="{FF2B5EF4-FFF2-40B4-BE49-F238E27FC236}">
                <a16:creationId xmlns:a16="http://schemas.microsoft.com/office/drawing/2014/main" id="{95E8F8AF-DCD2-4A36-8ECD-6616A5F64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 y="0"/>
            <a:ext cx="748036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11977143-8EEC-4A39-8503-8E79DA9560B0}"/>
              </a:ext>
            </a:extLst>
          </p:cNvPr>
          <p:cNvSpPr txBox="1"/>
          <p:nvPr/>
        </p:nvSpPr>
        <p:spPr>
          <a:xfrm>
            <a:off x="7475533" y="332656"/>
            <a:ext cx="4811567" cy="4967514"/>
          </a:xfrm>
          <a:prstGeom prst="rect">
            <a:avLst/>
          </a:prstGeom>
          <a:noFill/>
        </p:spPr>
        <p:txBody>
          <a:bodyPr wrap="square" rtlCol="0">
            <a:spAutoFit/>
          </a:bodyPr>
          <a:lstStyle/>
          <a:p>
            <a:pPr>
              <a:lnSpc>
                <a:spcPct val="90000"/>
              </a:lnSpc>
            </a:pPr>
            <a:r>
              <a:rPr lang="zh-CN" altLang="en-US" sz="3200" dirty="0">
                <a:solidFill>
                  <a:schemeClr val="tx2"/>
                </a:solidFill>
              </a:rPr>
              <a:t>如果不走公路，能走到的范围是一个圆</a:t>
            </a:r>
            <a:endParaRPr lang="en-US" altLang="zh-CN" sz="3200" dirty="0">
              <a:solidFill>
                <a:schemeClr val="tx2"/>
              </a:solidFill>
            </a:endParaRPr>
          </a:p>
          <a:p>
            <a:pPr>
              <a:lnSpc>
                <a:spcPct val="90000"/>
              </a:lnSpc>
            </a:pPr>
            <a:r>
              <a:rPr lang="zh-CN" altLang="en-US" sz="3200" dirty="0">
                <a:solidFill>
                  <a:schemeClr val="tx2"/>
                </a:solidFill>
              </a:rPr>
              <a:t>如果走了一段公路，再离开公路，能走到的范围也是一个圆</a:t>
            </a:r>
            <a:endParaRPr lang="en-US" altLang="zh-CN" sz="3200" dirty="0">
              <a:solidFill>
                <a:schemeClr val="tx2"/>
              </a:solidFill>
            </a:endParaRPr>
          </a:p>
          <a:p>
            <a:pPr>
              <a:lnSpc>
                <a:spcPct val="90000"/>
              </a:lnSpc>
            </a:pPr>
            <a:r>
              <a:rPr lang="zh-CN" altLang="en-US" sz="3200" dirty="0">
                <a:solidFill>
                  <a:schemeClr val="tx2"/>
                </a:solidFill>
              </a:rPr>
              <a:t>若从</a:t>
            </a:r>
            <a:r>
              <a:rPr lang="en-US" altLang="zh-CN" sz="3200" dirty="0">
                <a:solidFill>
                  <a:schemeClr val="tx2"/>
                </a:solidFill>
              </a:rPr>
              <a:t>O-p</a:t>
            </a:r>
            <a:r>
              <a:rPr lang="zh-CN" altLang="en-US" sz="3200" dirty="0">
                <a:solidFill>
                  <a:schemeClr val="tx2"/>
                </a:solidFill>
              </a:rPr>
              <a:t>段离开，这个圆会在大圆内</a:t>
            </a:r>
            <a:endParaRPr lang="en-US" altLang="zh-CN" sz="3200" dirty="0">
              <a:solidFill>
                <a:schemeClr val="tx2"/>
              </a:solidFill>
            </a:endParaRPr>
          </a:p>
          <a:p>
            <a:pPr>
              <a:lnSpc>
                <a:spcPct val="90000"/>
              </a:lnSpc>
            </a:pPr>
            <a:r>
              <a:rPr lang="zh-CN" altLang="en-US" sz="3200" dirty="0">
                <a:solidFill>
                  <a:schemeClr val="tx2"/>
                </a:solidFill>
              </a:rPr>
              <a:t>其它时候会与大圆相交</a:t>
            </a:r>
            <a:endParaRPr lang="en-US" altLang="zh-CN" sz="3200" dirty="0">
              <a:solidFill>
                <a:schemeClr val="tx2"/>
              </a:solidFill>
            </a:endParaRPr>
          </a:p>
          <a:p>
            <a:pPr>
              <a:lnSpc>
                <a:spcPct val="90000"/>
              </a:lnSpc>
            </a:pPr>
            <a:r>
              <a:rPr lang="zh-CN" altLang="en-US" sz="3200" dirty="0">
                <a:solidFill>
                  <a:schemeClr val="tx2"/>
                </a:solidFill>
              </a:rPr>
              <a:t>随着离开位置向上移动，这个圆会变小，它们的轮廓会形成一个三角形</a:t>
            </a:r>
          </a:p>
        </p:txBody>
      </p:sp>
      <p:sp>
        <p:nvSpPr>
          <p:cNvPr id="3" name="文本框 2">
            <a:extLst>
              <a:ext uri="{FF2B5EF4-FFF2-40B4-BE49-F238E27FC236}">
                <a16:creationId xmlns:a16="http://schemas.microsoft.com/office/drawing/2014/main" id="{8B67A61B-18DE-4011-A1EA-B0373FD48630}"/>
              </a:ext>
            </a:extLst>
          </p:cNvPr>
          <p:cNvSpPr txBox="1"/>
          <p:nvPr/>
        </p:nvSpPr>
        <p:spPr>
          <a:xfrm>
            <a:off x="7524670" y="5989813"/>
            <a:ext cx="4713292" cy="535531"/>
          </a:xfrm>
          <a:prstGeom prst="rect">
            <a:avLst/>
          </a:prstGeom>
          <a:noFill/>
        </p:spPr>
        <p:txBody>
          <a:bodyPr wrap="square" rtlCol="0">
            <a:spAutoFit/>
          </a:bodyPr>
          <a:lstStyle/>
          <a:p>
            <a:pPr>
              <a:lnSpc>
                <a:spcPct val="90000"/>
              </a:lnSpc>
            </a:pPr>
            <a:r>
              <a:rPr lang="zh-CN" altLang="en-US" sz="3200" dirty="0">
                <a:solidFill>
                  <a:schemeClr val="tx2"/>
                </a:solidFill>
              </a:rPr>
              <a:t>圆与三角形面积交</a:t>
            </a:r>
          </a:p>
        </p:txBody>
      </p:sp>
    </p:spTree>
    <p:extLst>
      <p:ext uri="{BB962C8B-B14F-4D97-AF65-F5344CB8AC3E}">
        <p14:creationId xmlns:p14="http://schemas.microsoft.com/office/powerpoint/2010/main" val="418010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A43539-43EB-4B0D-8D81-E1EC169786F2}"/>
              </a:ext>
            </a:extLst>
          </p:cNvPr>
          <p:cNvSpPr txBox="1"/>
          <p:nvPr/>
        </p:nvSpPr>
        <p:spPr>
          <a:xfrm>
            <a:off x="0" y="260648"/>
            <a:ext cx="12188825" cy="1421928"/>
          </a:xfrm>
          <a:prstGeom prst="rect">
            <a:avLst/>
          </a:prstGeom>
          <a:noFill/>
        </p:spPr>
        <p:txBody>
          <a:bodyPr wrap="square" rtlCol="0">
            <a:spAutoFit/>
          </a:bodyPr>
          <a:lstStyle/>
          <a:p>
            <a:pPr>
              <a:lnSpc>
                <a:spcPct val="90000"/>
              </a:lnSpc>
            </a:pPr>
            <a:r>
              <a:rPr lang="zh-CN" altLang="en-US" sz="3200" dirty="0">
                <a:solidFill>
                  <a:schemeClr val="tx2"/>
                </a:solidFill>
              </a:rPr>
              <a:t>现在有</a:t>
            </a:r>
            <a:r>
              <a:rPr lang="en-US" altLang="zh-CN" sz="3200" dirty="0">
                <a:solidFill>
                  <a:schemeClr val="tx2"/>
                </a:solidFill>
              </a:rPr>
              <a:t>n</a:t>
            </a:r>
            <a:r>
              <a:rPr lang="zh-CN" altLang="en-US" sz="3200" dirty="0">
                <a:solidFill>
                  <a:schemeClr val="tx2"/>
                </a:solidFill>
              </a:rPr>
              <a:t>个点，求有多少条过原点的直线</a:t>
            </a:r>
            <a:r>
              <a:rPr lang="en-US" altLang="zh-CN" sz="3200" dirty="0">
                <a:solidFill>
                  <a:schemeClr val="tx2"/>
                </a:solidFill>
              </a:rPr>
              <a:t>l</a:t>
            </a:r>
            <a:r>
              <a:rPr lang="zh-CN" altLang="en-US" sz="3200" dirty="0">
                <a:solidFill>
                  <a:schemeClr val="tx2"/>
                </a:solidFill>
              </a:rPr>
              <a:t>，使得这</a:t>
            </a:r>
            <a:r>
              <a:rPr lang="en-US" altLang="zh-CN" sz="3200" dirty="0">
                <a:solidFill>
                  <a:schemeClr val="tx2"/>
                </a:solidFill>
              </a:rPr>
              <a:t>n</a:t>
            </a:r>
            <a:r>
              <a:rPr lang="zh-CN" altLang="en-US" sz="3200" dirty="0">
                <a:solidFill>
                  <a:schemeClr val="tx2"/>
                </a:solidFill>
              </a:rPr>
              <a:t>个点在</a:t>
            </a:r>
            <a:r>
              <a:rPr lang="en-US" altLang="zh-CN" sz="3200" dirty="0">
                <a:solidFill>
                  <a:schemeClr val="tx2"/>
                </a:solidFill>
              </a:rPr>
              <a:t>l</a:t>
            </a:r>
            <a:r>
              <a:rPr lang="zh-CN" altLang="en-US" sz="3200" dirty="0">
                <a:solidFill>
                  <a:schemeClr val="tx2"/>
                </a:solidFill>
              </a:rPr>
              <a:t>上的投影构成的可重点集关于某个点</a:t>
            </a:r>
            <a:r>
              <a:rPr lang="en-US" altLang="zh-CN" sz="3200" dirty="0">
                <a:solidFill>
                  <a:schemeClr val="tx2"/>
                </a:solidFill>
              </a:rPr>
              <a:t>P</a:t>
            </a:r>
            <a:r>
              <a:rPr lang="zh-CN" altLang="en-US" sz="3200" dirty="0">
                <a:solidFill>
                  <a:schemeClr val="tx2"/>
                </a:solidFill>
              </a:rPr>
              <a:t>对称。无数多条则输出</a:t>
            </a:r>
            <a:r>
              <a:rPr lang="en-US" altLang="zh-CN" sz="3200" dirty="0">
                <a:solidFill>
                  <a:schemeClr val="tx2"/>
                </a:solidFill>
              </a:rPr>
              <a:t>-1</a:t>
            </a:r>
          </a:p>
          <a:p>
            <a:pPr>
              <a:lnSpc>
                <a:spcPct val="90000"/>
              </a:lnSpc>
            </a:pPr>
            <a:r>
              <a:rPr lang="en-US" altLang="zh-CN" sz="3200" dirty="0">
                <a:solidFill>
                  <a:schemeClr val="tx2"/>
                </a:solidFill>
              </a:rPr>
              <a:t> n &lt;= 2000</a:t>
            </a:r>
            <a:endParaRPr lang="zh-CN" altLang="en-US" sz="3200" dirty="0">
              <a:solidFill>
                <a:schemeClr val="tx2"/>
              </a:solidFill>
            </a:endParaRPr>
          </a:p>
        </p:txBody>
      </p:sp>
      <p:sp>
        <p:nvSpPr>
          <p:cNvPr id="3" name="文本框 2">
            <a:extLst>
              <a:ext uri="{FF2B5EF4-FFF2-40B4-BE49-F238E27FC236}">
                <a16:creationId xmlns:a16="http://schemas.microsoft.com/office/drawing/2014/main" id="{E2EF88A9-3D13-4CBD-8AD6-DBCBE1521050}"/>
              </a:ext>
            </a:extLst>
          </p:cNvPr>
          <p:cNvSpPr txBox="1"/>
          <p:nvPr/>
        </p:nvSpPr>
        <p:spPr>
          <a:xfrm>
            <a:off x="0" y="2204864"/>
            <a:ext cx="12188825" cy="1865126"/>
          </a:xfrm>
          <a:prstGeom prst="rect">
            <a:avLst/>
          </a:prstGeom>
          <a:noFill/>
        </p:spPr>
        <p:txBody>
          <a:bodyPr wrap="square" rtlCol="0">
            <a:spAutoFit/>
          </a:bodyPr>
          <a:lstStyle/>
          <a:p>
            <a:pPr>
              <a:lnSpc>
                <a:spcPct val="90000"/>
              </a:lnSpc>
            </a:pPr>
            <a:r>
              <a:rPr lang="zh-CN" altLang="en-US" sz="3200" dirty="0">
                <a:solidFill>
                  <a:schemeClr val="tx2"/>
                </a:solidFill>
              </a:rPr>
              <a:t>设原图的重心为</a:t>
            </a:r>
            <a:r>
              <a:rPr lang="en-US" altLang="zh-CN" sz="3200" dirty="0">
                <a:solidFill>
                  <a:schemeClr val="tx2"/>
                </a:solidFill>
              </a:rPr>
              <a:t>O1,</a:t>
            </a:r>
            <a:r>
              <a:rPr lang="zh-CN" altLang="en-US" sz="3200" dirty="0">
                <a:solidFill>
                  <a:schemeClr val="tx2"/>
                </a:solidFill>
              </a:rPr>
              <a:t>投影后为</a:t>
            </a:r>
            <a:r>
              <a:rPr lang="en-US" altLang="zh-CN" sz="3200" dirty="0">
                <a:solidFill>
                  <a:schemeClr val="tx2"/>
                </a:solidFill>
              </a:rPr>
              <a:t>O2</a:t>
            </a:r>
          </a:p>
          <a:p>
            <a:pPr>
              <a:lnSpc>
                <a:spcPct val="90000"/>
              </a:lnSpc>
            </a:pPr>
            <a:r>
              <a:rPr lang="zh-CN" altLang="en-US" sz="3200" dirty="0">
                <a:solidFill>
                  <a:schemeClr val="tx2"/>
                </a:solidFill>
              </a:rPr>
              <a:t>设</a:t>
            </a:r>
            <a:r>
              <a:rPr lang="en-US" altLang="zh-CN" sz="3200" dirty="0">
                <a:solidFill>
                  <a:schemeClr val="tx2"/>
                </a:solidFill>
              </a:rPr>
              <a:t>n</a:t>
            </a:r>
            <a:r>
              <a:rPr lang="zh-CN" altLang="en-US" sz="3200" dirty="0">
                <a:solidFill>
                  <a:schemeClr val="tx2"/>
                </a:solidFill>
              </a:rPr>
              <a:t>个点投影后的重心为</a:t>
            </a:r>
            <a:r>
              <a:rPr lang="en-US" altLang="zh-CN" sz="3200" dirty="0">
                <a:solidFill>
                  <a:schemeClr val="tx2"/>
                </a:solidFill>
              </a:rPr>
              <a:t>O3</a:t>
            </a:r>
          </a:p>
          <a:p>
            <a:pPr>
              <a:lnSpc>
                <a:spcPct val="90000"/>
              </a:lnSpc>
            </a:pPr>
            <a:r>
              <a:rPr lang="zh-CN" altLang="en-US" sz="3200" dirty="0">
                <a:solidFill>
                  <a:schemeClr val="tx2"/>
                </a:solidFill>
              </a:rPr>
              <a:t>则</a:t>
            </a:r>
            <a:r>
              <a:rPr lang="en-US" altLang="zh-CN" sz="3200" dirty="0">
                <a:solidFill>
                  <a:schemeClr val="tx2"/>
                </a:solidFill>
              </a:rPr>
              <a:t>O2=O3</a:t>
            </a:r>
          </a:p>
          <a:p>
            <a:pPr>
              <a:lnSpc>
                <a:spcPct val="90000"/>
              </a:lnSpc>
            </a:pPr>
            <a:r>
              <a:rPr lang="zh-CN" altLang="en-US" sz="3200" dirty="0">
                <a:solidFill>
                  <a:schemeClr val="tx2"/>
                </a:solidFill>
              </a:rPr>
              <a:t>即投影变换不改变重心</a:t>
            </a:r>
          </a:p>
        </p:txBody>
      </p:sp>
      <p:sp>
        <p:nvSpPr>
          <p:cNvPr id="4" name="文本框 3">
            <a:extLst>
              <a:ext uri="{FF2B5EF4-FFF2-40B4-BE49-F238E27FC236}">
                <a16:creationId xmlns:a16="http://schemas.microsoft.com/office/drawing/2014/main" id="{7039824C-E6A3-42C5-B789-C9DCF67E187A}"/>
              </a:ext>
            </a:extLst>
          </p:cNvPr>
          <p:cNvSpPr txBox="1"/>
          <p:nvPr/>
        </p:nvSpPr>
        <p:spPr>
          <a:xfrm>
            <a:off x="0" y="4365104"/>
            <a:ext cx="12188825" cy="978729"/>
          </a:xfrm>
          <a:prstGeom prst="rect">
            <a:avLst/>
          </a:prstGeom>
          <a:noFill/>
        </p:spPr>
        <p:txBody>
          <a:bodyPr wrap="square" rtlCol="0">
            <a:spAutoFit/>
          </a:bodyPr>
          <a:lstStyle/>
          <a:p>
            <a:pPr>
              <a:lnSpc>
                <a:spcPct val="90000"/>
              </a:lnSpc>
            </a:pPr>
            <a:r>
              <a:rPr lang="zh-CN" altLang="en-US" sz="3200" dirty="0">
                <a:solidFill>
                  <a:schemeClr val="tx2"/>
                </a:solidFill>
              </a:rPr>
              <a:t>将原图中关于重心对称的点对删掉</a:t>
            </a:r>
            <a:endParaRPr lang="en-US" altLang="zh-CN" sz="3200" dirty="0">
              <a:solidFill>
                <a:schemeClr val="tx2"/>
              </a:solidFill>
            </a:endParaRPr>
          </a:p>
          <a:p>
            <a:pPr>
              <a:lnSpc>
                <a:spcPct val="90000"/>
              </a:lnSpc>
            </a:pPr>
            <a:r>
              <a:rPr lang="zh-CN" altLang="en-US" sz="3200" dirty="0">
                <a:solidFill>
                  <a:schemeClr val="tx2"/>
                </a:solidFill>
              </a:rPr>
              <a:t>若没有剩下点，则答案为</a:t>
            </a:r>
            <a:r>
              <a:rPr lang="en-US" altLang="zh-CN" sz="3200" dirty="0">
                <a:solidFill>
                  <a:schemeClr val="tx2"/>
                </a:solidFill>
              </a:rPr>
              <a:t>-1</a:t>
            </a:r>
            <a:endParaRPr lang="zh-CN" altLang="en-US" sz="3200" dirty="0">
              <a:solidFill>
                <a:schemeClr val="tx2"/>
              </a:solidFill>
            </a:endParaRPr>
          </a:p>
        </p:txBody>
      </p:sp>
      <p:sp>
        <p:nvSpPr>
          <p:cNvPr id="5" name="文本框 4">
            <a:extLst>
              <a:ext uri="{FF2B5EF4-FFF2-40B4-BE49-F238E27FC236}">
                <a16:creationId xmlns:a16="http://schemas.microsoft.com/office/drawing/2014/main" id="{55C8869D-E630-46AE-A629-EB2976F1812D}"/>
              </a:ext>
            </a:extLst>
          </p:cNvPr>
          <p:cNvSpPr txBox="1"/>
          <p:nvPr/>
        </p:nvSpPr>
        <p:spPr>
          <a:xfrm>
            <a:off x="0" y="5517232"/>
            <a:ext cx="12188825" cy="978729"/>
          </a:xfrm>
          <a:prstGeom prst="rect">
            <a:avLst/>
          </a:prstGeom>
          <a:noFill/>
        </p:spPr>
        <p:txBody>
          <a:bodyPr wrap="square" rtlCol="0">
            <a:spAutoFit/>
          </a:bodyPr>
          <a:lstStyle/>
          <a:p>
            <a:pPr>
              <a:lnSpc>
                <a:spcPct val="90000"/>
              </a:lnSpc>
            </a:pPr>
            <a:r>
              <a:rPr lang="zh-CN" altLang="en-US" sz="3200" dirty="0">
                <a:solidFill>
                  <a:schemeClr val="tx2"/>
                </a:solidFill>
              </a:rPr>
              <a:t>然后从剩下的点中枚举第一个点和哪个点对称</a:t>
            </a:r>
            <a:endParaRPr lang="en-US" altLang="zh-CN" sz="3200" dirty="0">
              <a:solidFill>
                <a:schemeClr val="tx2"/>
              </a:solidFill>
            </a:endParaRPr>
          </a:p>
          <a:p>
            <a:pPr>
              <a:lnSpc>
                <a:spcPct val="90000"/>
              </a:lnSpc>
            </a:pPr>
            <a:r>
              <a:rPr lang="zh-CN" altLang="en-US" sz="3200" dirty="0">
                <a:solidFill>
                  <a:schemeClr val="tx2"/>
                </a:solidFill>
              </a:rPr>
              <a:t>求出投影直线，判断其它点是否合法</a:t>
            </a:r>
          </a:p>
        </p:txBody>
      </p:sp>
    </p:spTree>
    <p:extLst>
      <p:ext uri="{BB962C8B-B14F-4D97-AF65-F5344CB8AC3E}">
        <p14:creationId xmlns:p14="http://schemas.microsoft.com/office/powerpoint/2010/main" val="1599214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18CE92-6745-4BAE-A7CA-2E90A69CC7C8}"/>
              </a:ext>
            </a:extLst>
          </p:cNvPr>
          <p:cNvSpPr txBox="1"/>
          <p:nvPr/>
        </p:nvSpPr>
        <p:spPr>
          <a:xfrm>
            <a:off x="0" y="404664"/>
            <a:ext cx="12188825" cy="1421928"/>
          </a:xfrm>
          <a:prstGeom prst="rect">
            <a:avLst/>
          </a:prstGeom>
          <a:noFill/>
        </p:spPr>
        <p:txBody>
          <a:bodyPr wrap="square" rtlCol="0">
            <a:spAutoFit/>
          </a:bodyPr>
          <a:lstStyle/>
          <a:p>
            <a:pPr>
              <a:lnSpc>
                <a:spcPct val="90000"/>
              </a:lnSpc>
            </a:pPr>
            <a:r>
              <a:rPr lang="zh-CN" altLang="en-US" sz="3200" dirty="0">
                <a:solidFill>
                  <a:schemeClr val="tx2"/>
                </a:solidFill>
              </a:rPr>
              <a:t>给你两个相交的凸包，其中一个可以任意移动，问最少移动多远能使两个凸包分离</a:t>
            </a:r>
            <a:endParaRPr lang="en-US" altLang="zh-CN" sz="3200" dirty="0">
              <a:solidFill>
                <a:schemeClr val="tx2"/>
              </a:solidFill>
            </a:endParaRPr>
          </a:p>
          <a:p>
            <a:pPr>
              <a:lnSpc>
                <a:spcPct val="90000"/>
              </a:lnSpc>
            </a:pPr>
            <a:r>
              <a:rPr lang="zh-CN" altLang="en-US" sz="3200" dirty="0">
                <a:solidFill>
                  <a:schemeClr val="tx2"/>
                </a:solidFill>
              </a:rPr>
              <a:t>凸包点数 </a:t>
            </a:r>
            <a:r>
              <a:rPr lang="en-US" altLang="zh-CN" sz="3200" dirty="0">
                <a:solidFill>
                  <a:schemeClr val="tx2"/>
                </a:solidFill>
              </a:rPr>
              <a:t>&lt;= 50000</a:t>
            </a:r>
            <a:endParaRPr lang="zh-CN" altLang="en-US" sz="3200" dirty="0">
              <a:solidFill>
                <a:schemeClr val="tx2"/>
              </a:solidFill>
            </a:endParaRPr>
          </a:p>
        </p:txBody>
      </p:sp>
      <p:sp>
        <p:nvSpPr>
          <p:cNvPr id="3" name="文本框 2">
            <a:extLst>
              <a:ext uri="{FF2B5EF4-FFF2-40B4-BE49-F238E27FC236}">
                <a16:creationId xmlns:a16="http://schemas.microsoft.com/office/drawing/2014/main" id="{F078E7A2-01F7-4FDD-9B7D-8750642D9A77}"/>
              </a:ext>
            </a:extLst>
          </p:cNvPr>
          <p:cNvSpPr txBox="1"/>
          <p:nvPr/>
        </p:nvSpPr>
        <p:spPr>
          <a:xfrm>
            <a:off x="0" y="2492896"/>
            <a:ext cx="12188825" cy="978729"/>
          </a:xfrm>
          <a:prstGeom prst="rect">
            <a:avLst/>
          </a:prstGeom>
          <a:noFill/>
        </p:spPr>
        <p:txBody>
          <a:bodyPr wrap="square" rtlCol="0">
            <a:spAutoFit/>
          </a:bodyPr>
          <a:lstStyle/>
          <a:p>
            <a:pPr>
              <a:lnSpc>
                <a:spcPct val="90000"/>
              </a:lnSpc>
            </a:pPr>
            <a:r>
              <a:rPr lang="zh-CN" altLang="en-US" sz="3200" dirty="0">
                <a:solidFill>
                  <a:schemeClr val="tx2"/>
                </a:solidFill>
              </a:rPr>
              <a:t>闽科夫斯基差</a:t>
            </a:r>
            <a:r>
              <a:rPr lang="en-US" altLang="zh-CN" sz="3200" dirty="0">
                <a:solidFill>
                  <a:schemeClr val="tx2"/>
                </a:solidFill>
              </a:rPr>
              <a:t>: </a:t>
            </a:r>
            <a:r>
              <a:rPr lang="zh-CN" altLang="en-US" sz="3200" dirty="0">
                <a:solidFill>
                  <a:schemeClr val="tx2"/>
                </a:solidFill>
              </a:rPr>
              <a:t>两个凸包的所有点对的差的点集组成的凸包是这两个凸包的所有对踵点对差的集合</a:t>
            </a:r>
          </a:p>
        </p:txBody>
      </p:sp>
      <p:sp>
        <p:nvSpPr>
          <p:cNvPr id="4" name="文本框 3">
            <a:extLst>
              <a:ext uri="{FF2B5EF4-FFF2-40B4-BE49-F238E27FC236}">
                <a16:creationId xmlns:a16="http://schemas.microsoft.com/office/drawing/2014/main" id="{A2D50BA1-4661-4C74-8776-4BCA059510B9}"/>
              </a:ext>
            </a:extLst>
          </p:cNvPr>
          <p:cNvSpPr txBox="1"/>
          <p:nvPr/>
        </p:nvSpPr>
        <p:spPr>
          <a:xfrm>
            <a:off x="-98276" y="4797152"/>
            <a:ext cx="12188825" cy="978729"/>
          </a:xfrm>
          <a:prstGeom prst="rect">
            <a:avLst/>
          </a:prstGeom>
          <a:noFill/>
        </p:spPr>
        <p:txBody>
          <a:bodyPr wrap="square" rtlCol="0">
            <a:spAutoFit/>
          </a:bodyPr>
          <a:lstStyle/>
          <a:p>
            <a:pPr>
              <a:lnSpc>
                <a:spcPct val="90000"/>
              </a:lnSpc>
            </a:pPr>
            <a:r>
              <a:rPr lang="zh-CN" altLang="en-US" sz="3200" dirty="0">
                <a:solidFill>
                  <a:schemeClr val="tx2"/>
                </a:solidFill>
              </a:rPr>
              <a:t>旋转卡壳求出所有对踵点对的差，然后转化为求这些点到原点的距离</a:t>
            </a:r>
          </a:p>
        </p:txBody>
      </p:sp>
    </p:spTree>
    <p:extLst>
      <p:ext uri="{BB962C8B-B14F-4D97-AF65-F5344CB8AC3E}">
        <p14:creationId xmlns:p14="http://schemas.microsoft.com/office/powerpoint/2010/main" val="256226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E06B0A0-5E4B-4628-BA95-AA1C32FF82C5}"/>
              </a:ext>
            </a:extLst>
          </p:cNvPr>
          <p:cNvSpPr txBox="1"/>
          <p:nvPr/>
        </p:nvSpPr>
        <p:spPr>
          <a:xfrm>
            <a:off x="3934172" y="2924944"/>
            <a:ext cx="8928992" cy="1421928"/>
          </a:xfrm>
          <a:prstGeom prst="rect">
            <a:avLst/>
          </a:prstGeom>
          <a:noFill/>
        </p:spPr>
        <p:txBody>
          <a:bodyPr wrap="square" rtlCol="0">
            <a:spAutoFit/>
          </a:bodyPr>
          <a:lstStyle/>
          <a:p>
            <a:pPr>
              <a:lnSpc>
                <a:spcPct val="90000"/>
              </a:lnSpc>
            </a:pPr>
            <a:r>
              <a:rPr lang="en-US" altLang="zh-CN" sz="9600" dirty="0">
                <a:solidFill>
                  <a:schemeClr val="tx2"/>
                </a:solidFill>
              </a:rPr>
              <a:t>Thanks</a:t>
            </a:r>
            <a:endParaRPr lang="zh-CN" altLang="en-US" sz="9600" dirty="0">
              <a:solidFill>
                <a:schemeClr val="tx2"/>
              </a:solidFill>
            </a:endParaRPr>
          </a:p>
        </p:txBody>
      </p:sp>
    </p:spTree>
    <p:extLst>
      <p:ext uri="{BB962C8B-B14F-4D97-AF65-F5344CB8AC3E}">
        <p14:creationId xmlns:p14="http://schemas.microsoft.com/office/powerpoint/2010/main" val="3454911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3F56FC-9FC8-44EF-8E78-6DD0FB70AD93}"/>
              </a:ext>
            </a:extLst>
          </p:cNvPr>
          <p:cNvSpPr txBox="1"/>
          <p:nvPr/>
        </p:nvSpPr>
        <p:spPr>
          <a:xfrm>
            <a:off x="0" y="404664"/>
            <a:ext cx="12188825" cy="2308324"/>
          </a:xfrm>
          <a:prstGeom prst="rect">
            <a:avLst/>
          </a:prstGeom>
          <a:noFill/>
        </p:spPr>
        <p:txBody>
          <a:bodyPr wrap="square" rtlCol="0">
            <a:spAutoFit/>
          </a:bodyPr>
          <a:lstStyle/>
          <a:p>
            <a:pPr>
              <a:lnSpc>
                <a:spcPct val="90000"/>
              </a:lnSpc>
            </a:pPr>
            <a:r>
              <a:rPr lang="zh-CN" altLang="en-US" sz="3200" dirty="0">
                <a:solidFill>
                  <a:schemeClr val="tx2"/>
                </a:solidFill>
              </a:rPr>
              <a:t>有</a:t>
            </a:r>
            <a:r>
              <a:rPr lang="en-US" altLang="zh-CN" sz="3200" dirty="0">
                <a:solidFill>
                  <a:schemeClr val="tx2"/>
                </a:solidFill>
              </a:rPr>
              <a:t>n</a:t>
            </a:r>
            <a:r>
              <a:rPr lang="zh-CN" altLang="en-US" sz="3200" dirty="0">
                <a:solidFill>
                  <a:schemeClr val="tx2"/>
                </a:solidFill>
              </a:rPr>
              <a:t>堆石子，第</a:t>
            </a:r>
            <a:r>
              <a:rPr lang="en-US" altLang="zh-CN" sz="3200" dirty="0" err="1">
                <a:solidFill>
                  <a:schemeClr val="tx2"/>
                </a:solidFill>
              </a:rPr>
              <a:t>i</a:t>
            </a:r>
            <a:r>
              <a:rPr lang="zh-CN" altLang="en-US" sz="3200" dirty="0">
                <a:solidFill>
                  <a:schemeClr val="tx2"/>
                </a:solidFill>
              </a:rPr>
              <a:t>堆有</a:t>
            </a:r>
            <a:r>
              <a:rPr lang="en-US" altLang="zh-CN" sz="3200" dirty="0" err="1">
                <a:solidFill>
                  <a:schemeClr val="tx2"/>
                </a:solidFill>
              </a:rPr>
              <a:t>ai</a:t>
            </a:r>
            <a:r>
              <a:rPr lang="zh-CN" altLang="en-US" sz="3200" dirty="0">
                <a:solidFill>
                  <a:schemeClr val="tx2"/>
                </a:solidFill>
              </a:rPr>
              <a:t>个石子，每次可以任选一堆并从中取走任意多个，问两人轮流取，谁先取完谁胜，是先手必胜还是后手必胜。</a:t>
            </a:r>
            <a:endParaRPr lang="en-US" altLang="zh-CN" sz="3200" dirty="0">
              <a:solidFill>
                <a:schemeClr val="tx2"/>
              </a:solidFill>
            </a:endParaRPr>
          </a:p>
          <a:p>
            <a:pPr>
              <a:lnSpc>
                <a:spcPct val="90000"/>
              </a:lnSpc>
            </a:pPr>
            <a:endParaRPr lang="en-US" altLang="zh-CN" sz="3200" dirty="0">
              <a:solidFill>
                <a:schemeClr val="tx2"/>
              </a:solidFill>
            </a:endParaRPr>
          </a:p>
          <a:p>
            <a:pPr>
              <a:lnSpc>
                <a:spcPct val="90000"/>
              </a:lnSpc>
            </a:pPr>
            <a:r>
              <a:rPr lang="en-US" altLang="zh-CN" sz="3200" dirty="0">
                <a:solidFill>
                  <a:schemeClr val="tx2"/>
                </a:solidFill>
              </a:rPr>
              <a:t> n &lt;= 1e5</a:t>
            </a:r>
          </a:p>
          <a:p>
            <a:pPr>
              <a:lnSpc>
                <a:spcPct val="90000"/>
              </a:lnSpc>
            </a:pPr>
            <a:r>
              <a:rPr lang="en-US" altLang="zh-CN" sz="3200" dirty="0">
                <a:solidFill>
                  <a:schemeClr val="tx2"/>
                </a:solidFill>
              </a:rPr>
              <a:t> </a:t>
            </a:r>
            <a:r>
              <a:rPr lang="en-US" altLang="zh-CN" sz="3200" dirty="0" err="1">
                <a:solidFill>
                  <a:schemeClr val="tx2"/>
                </a:solidFill>
              </a:rPr>
              <a:t>ai</a:t>
            </a:r>
            <a:r>
              <a:rPr lang="en-US" altLang="zh-CN" sz="3200" dirty="0">
                <a:solidFill>
                  <a:schemeClr val="tx2"/>
                </a:solidFill>
              </a:rPr>
              <a:t> &lt;= 1e9</a:t>
            </a:r>
            <a:endParaRPr lang="zh-CN" altLang="en-US" sz="3200" dirty="0">
              <a:solidFill>
                <a:schemeClr val="tx2"/>
              </a:solidFill>
            </a:endParaRPr>
          </a:p>
        </p:txBody>
      </p:sp>
      <p:sp>
        <p:nvSpPr>
          <p:cNvPr id="3" name="文本框 2">
            <a:extLst>
              <a:ext uri="{FF2B5EF4-FFF2-40B4-BE49-F238E27FC236}">
                <a16:creationId xmlns:a16="http://schemas.microsoft.com/office/drawing/2014/main" id="{552112C4-9ACC-4A3F-A355-A0D78D3B00F5}"/>
              </a:ext>
            </a:extLst>
          </p:cNvPr>
          <p:cNvSpPr txBox="1"/>
          <p:nvPr/>
        </p:nvSpPr>
        <p:spPr>
          <a:xfrm>
            <a:off x="-7691" y="4653136"/>
            <a:ext cx="12188825" cy="535531"/>
          </a:xfrm>
          <a:prstGeom prst="rect">
            <a:avLst/>
          </a:prstGeom>
          <a:noFill/>
        </p:spPr>
        <p:txBody>
          <a:bodyPr wrap="square" rtlCol="0">
            <a:spAutoFit/>
          </a:bodyPr>
          <a:lstStyle/>
          <a:p>
            <a:pPr>
              <a:lnSpc>
                <a:spcPct val="90000"/>
              </a:lnSpc>
            </a:pPr>
            <a:r>
              <a:rPr lang="zh-CN" altLang="en-US" sz="3200" dirty="0">
                <a:solidFill>
                  <a:schemeClr val="tx2"/>
                </a:solidFill>
              </a:rPr>
              <a:t>经典题，特判全</a:t>
            </a:r>
            <a:r>
              <a:rPr lang="en-US" altLang="zh-CN" sz="3200" dirty="0">
                <a:solidFill>
                  <a:schemeClr val="tx2"/>
                </a:solidFill>
              </a:rPr>
              <a:t>1</a:t>
            </a:r>
            <a:r>
              <a:rPr lang="zh-CN" altLang="en-US" sz="3200" dirty="0">
                <a:solidFill>
                  <a:schemeClr val="tx2"/>
                </a:solidFill>
              </a:rPr>
              <a:t>，</a:t>
            </a:r>
            <a:r>
              <a:rPr lang="en-US" altLang="zh-CN" sz="3200" dirty="0">
                <a:solidFill>
                  <a:schemeClr val="tx2"/>
                </a:solidFill>
              </a:rPr>
              <a:t>sg</a:t>
            </a:r>
            <a:r>
              <a:rPr lang="zh-CN" altLang="en-US" sz="3200" dirty="0">
                <a:solidFill>
                  <a:schemeClr val="tx2"/>
                </a:solidFill>
              </a:rPr>
              <a:t>为</a:t>
            </a:r>
            <a:r>
              <a:rPr lang="en-US" altLang="zh-CN" sz="3200" dirty="0" err="1">
                <a:solidFill>
                  <a:schemeClr val="tx2"/>
                </a:solidFill>
              </a:rPr>
              <a:t>ai</a:t>
            </a:r>
            <a:r>
              <a:rPr lang="zh-CN" altLang="en-US" sz="3200" dirty="0">
                <a:solidFill>
                  <a:schemeClr val="tx2"/>
                </a:solidFill>
              </a:rPr>
              <a:t>的异或和</a:t>
            </a:r>
          </a:p>
        </p:txBody>
      </p:sp>
    </p:spTree>
    <p:extLst>
      <p:ext uri="{BB962C8B-B14F-4D97-AF65-F5344CB8AC3E}">
        <p14:creationId xmlns:p14="http://schemas.microsoft.com/office/powerpoint/2010/main" val="222706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B39E3E-8F03-4B4F-8ECE-ADBDA8BE8A64}"/>
              </a:ext>
            </a:extLst>
          </p:cNvPr>
          <p:cNvSpPr txBox="1"/>
          <p:nvPr/>
        </p:nvSpPr>
        <p:spPr>
          <a:xfrm>
            <a:off x="-1" y="260648"/>
            <a:ext cx="12188825" cy="3637919"/>
          </a:xfrm>
          <a:prstGeom prst="rect">
            <a:avLst/>
          </a:prstGeom>
          <a:noFill/>
        </p:spPr>
        <p:txBody>
          <a:bodyPr wrap="square" rtlCol="0">
            <a:spAutoFit/>
          </a:bodyPr>
          <a:lstStyle/>
          <a:p>
            <a:pPr>
              <a:lnSpc>
                <a:spcPct val="90000"/>
              </a:lnSpc>
            </a:pPr>
            <a:r>
              <a:rPr lang="zh-CN" altLang="en-US" sz="3200" dirty="0">
                <a:solidFill>
                  <a:schemeClr val="tx2"/>
                </a:solidFill>
              </a:rPr>
              <a:t>数字炸弹游戏过程如下</a:t>
            </a:r>
            <a:r>
              <a:rPr lang="en-US" altLang="zh-CN" sz="3200" dirty="0">
                <a:solidFill>
                  <a:schemeClr val="tx2"/>
                </a:solidFill>
              </a:rPr>
              <a:t>:</a:t>
            </a:r>
          </a:p>
          <a:p>
            <a:pPr>
              <a:lnSpc>
                <a:spcPct val="90000"/>
              </a:lnSpc>
            </a:pPr>
            <a:r>
              <a:rPr lang="zh-CN" altLang="en-US" sz="3200" dirty="0">
                <a:solidFill>
                  <a:schemeClr val="tx2"/>
                </a:solidFill>
              </a:rPr>
              <a:t>主持人随机选一个在</a:t>
            </a:r>
            <a:r>
              <a:rPr lang="en-US" altLang="zh-CN" sz="3200" dirty="0">
                <a:solidFill>
                  <a:schemeClr val="tx2"/>
                </a:solidFill>
              </a:rPr>
              <a:t>[1,n]</a:t>
            </a:r>
            <a:r>
              <a:rPr lang="zh-CN" altLang="en-US" sz="3200" dirty="0">
                <a:solidFill>
                  <a:schemeClr val="tx2"/>
                </a:solidFill>
              </a:rPr>
              <a:t>之间的整数</a:t>
            </a:r>
            <a:r>
              <a:rPr lang="en-US" altLang="zh-CN" sz="3200" dirty="0">
                <a:solidFill>
                  <a:schemeClr val="tx2"/>
                </a:solidFill>
              </a:rPr>
              <a:t>x</a:t>
            </a:r>
            <a:r>
              <a:rPr lang="zh-CN" altLang="en-US" sz="3200" dirty="0">
                <a:solidFill>
                  <a:schemeClr val="tx2"/>
                </a:solidFill>
              </a:rPr>
              <a:t>，然后</a:t>
            </a:r>
            <a:r>
              <a:rPr lang="en-US" altLang="zh-CN" sz="3200" dirty="0">
                <a:solidFill>
                  <a:schemeClr val="tx2"/>
                </a:solidFill>
              </a:rPr>
              <a:t>A</a:t>
            </a:r>
            <a:r>
              <a:rPr lang="zh-CN" altLang="en-US" sz="3200" dirty="0">
                <a:solidFill>
                  <a:schemeClr val="tx2"/>
                </a:solidFill>
              </a:rPr>
              <a:t>和</a:t>
            </a:r>
            <a:r>
              <a:rPr lang="en-US" altLang="zh-CN" sz="3200" dirty="0">
                <a:solidFill>
                  <a:schemeClr val="tx2"/>
                </a:solidFill>
              </a:rPr>
              <a:t>B</a:t>
            </a:r>
            <a:r>
              <a:rPr lang="zh-CN" altLang="en-US" sz="3200" dirty="0">
                <a:solidFill>
                  <a:schemeClr val="tx2"/>
                </a:solidFill>
              </a:rPr>
              <a:t>轮流猜，</a:t>
            </a:r>
            <a:r>
              <a:rPr lang="en-US" altLang="zh-CN" sz="3200" dirty="0">
                <a:solidFill>
                  <a:schemeClr val="tx2"/>
                </a:solidFill>
              </a:rPr>
              <a:t>A</a:t>
            </a:r>
            <a:r>
              <a:rPr lang="zh-CN" altLang="en-US" sz="3200" dirty="0">
                <a:solidFill>
                  <a:schemeClr val="tx2"/>
                </a:solidFill>
              </a:rPr>
              <a:t>先手，谁猜中谁输。如果没猜中，主持人就会告诉大家这个数比</a:t>
            </a:r>
            <a:r>
              <a:rPr lang="en-US" altLang="zh-CN" sz="3200" dirty="0">
                <a:solidFill>
                  <a:schemeClr val="tx2"/>
                </a:solidFill>
              </a:rPr>
              <a:t>x</a:t>
            </a:r>
            <a:r>
              <a:rPr lang="zh-CN" altLang="en-US" sz="3200" dirty="0">
                <a:solidFill>
                  <a:schemeClr val="tx2"/>
                </a:solidFill>
              </a:rPr>
              <a:t>大还是小，然后猜测的范围就会相应的减小，最初的范围为</a:t>
            </a:r>
            <a:r>
              <a:rPr lang="en-US" altLang="zh-CN" sz="3200" dirty="0">
                <a:solidFill>
                  <a:schemeClr val="tx2"/>
                </a:solidFill>
              </a:rPr>
              <a:t>[1,n]</a:t>
            </a:r>
          </a:p>
          <a:p>
            <a:pPr>
              <a:lnSpc>
                <a:spcPct val="90000"/>
              </a:lnSpc>
            </a:pPr>
            <a:r>
              <a:rPr lang="zh-CN" altLang="en-US" sz="3200" dirty="0">
                <a:solidFill>
                  <a:schemeClr val="tx2"/>
                </a:solidFill>
              </a:rPr>
              <a:t>如果</a:t>
            </a:r>
            <a:r>
              <a:rPr lang="en-US" altLang="zh-CN" sz="3200" dirty="0">
                <a:solidFill>
                  <a:schemeClr val="tx2"/>
                </a:solidFill>
              </a:rPr>
              <a:t>A</a:t>
            </a:r>
            <a:r>
              <a:rPr lang="zh-CN" altLang="en-US" sz="3200" dirty="0">
                <a:solidFill>
                  <a:schemeClr val="tx2"/>
                </a:solidFill>
              </a:rPr>
              <a:t>和</a:t>
            </a:r>
            <a:r>
              <a:rPr lang="en-US" altLang="zh-CN" sz="3200" dirty="0">
                <a:solidFill>
                  <a:schemeClr val="tx2"/>
                </a:solidFill>
              </a:rPr>
              <a:t>B</a:t>
            </a:r>
            <a:r>
              <a:rPr lang="zh-CN" altLang="en-US" sz="3200" dirty="0">
                <a:solidFill>
                  <a:schemeClr val="tx2"/>
                </a:solidFill>
              </a:rPr>
              <a:t>都知道了</a:t>
            </a:r>
            <a:r>
              <a:rPr lang="en-US" altLang="zh-CN" sz="3200" dirty="0">
                <a:solidFill>
                  <a:schemeClr val="tx2"/>
                </a:solidFill>
              </a:rPr>
              <a:t>x</a:t>
            </a:r>
            <a:r>
              <a:rPr lang="zh-CN" altLang="en-US" sz="3200" dirty="0">
                <a:solidFill>
                  <a:schemeClr val="tx2"/>
                </a:solidFill>
              </a:rPr>
              <a:t>是多少，在采取最优策略的情况下，求</a:t>
            </a:r>
            <a:r>
              <a:rPr lang="en-US" altLang="zh-CN" sz="3200" dirty="0">
                <a:solidFill>
                  <a:schemeClr val="tx2"/>
                </a:solidFill>
              </a:rPr>
              <a:t>B</a:t>
            </a:r>
            <a:r>
              <a:rPr lang="zh-CN" altLang="en-US" sz="3200" dirty="0">
                <a:solidFill>
                  <a:schemeClr val="tx2"/>
                </a:solidFill>
              </a:rPr>
              <a:t>获胜的概率</a:t>
            </a:r>
            <a:endParaRPr lang="en-US" altLang="zh-CN" sz="3200" dirty="0">
              <a:solidFill>
                <a:schemeClr val="tx2"/>
              </a:solidFill>
            </a:endParaRPr>
          </a:p>
          <a:p>
            <a:pPr>
              <a:lnSpc>
                <a:spcPct val="90000"/>
              </a:lnSpc>
            </a:pPr>
            <a:endParaRPr lang="en-US" altLang="zh-CN" sz="3200" dirty="0">
              <a:solidFill>
                <a:schemeClr val="tx2"/>
              </a:solidFill>
            </a:endParaRPr>
          </a:p>
          <a:p>
            <a:pPr>
              <a:lnSpc>
                <a:spcPct val="90000"/>
              </a:lnSpc>
            </a:pPr>
            <a:r>
              <a:rPr lang="en-US" altLang="zh-CN" sz="3200" dirty="0">
                <a:solidFill>
                  <a:schemeClr val="tx2"/>
                </a:solidFill>
              </a:rPr>
              <a:t> n &lt;= 1e9</a:t>
            </a:r>
          </a:p>
        </p:txBody>
      </p:sp>
      <p:sp>
        <p:nvSpPr>
          <p:cNvPr id="3" name="文本框 2">
            <a:extLst>
              <a:ext uri="{FF2B5EF4-FFF2-40B4-BE49-F238E27FC236}">
                <a16:creationId xmlns:a16="http://schemas.microsoft.com/office/drawing/2014/main" id="{14654B82-50E8-4B25-96A6-0BB0AE6ECD3C}"/>
              </a:ext>
            </a:extLst>
          </p:cNvPr>
          <p:cNvSpPr txBox="1"/>
          <p:nvPr/>
        </p:nvSpPr>
        <p:spPr>
          <a:xfrm>
            <a:off x="-1" y="4653136"/>
            <a:ext cx="12188824" cy="978729"/>
          </a:xfrm>
          <a:prstGeom prst="rect">
            <a:avLst/>
          </a:prstGeom>
          <a:noFill/>
        </p:spPr>
        <p:txBody>
          <a:bodyPr wrap="square" rtlCol="0">
            <a:spAutoFit/>
          </a:bodyPr>
          <a:lstStyle/>
          <a:p>
            <a:pPr>
              <a:lnSpc>
                <a:spcPct val="90000"/>
              </a:lnSpc>
            </a:pPr>
            <a:r>
              <a:rPr lang="zh-CN" altLang="en-US" sz="3200" dirty="0">
                <a:solidFill>
                  <a:schemeClr val="tx2"/>
                </a:solidFill>
              </a:rPr>
              <a:t>等价于有两堆石子</a:t>
            </a:r>
            <a:r>
              <a:rPr lang="en-US" altLang="zh-CN" sz="3200" dirty="0">
                <a:solidFill>
                  <a:schemeClr val="tx2"/>
                </a:solidFill>
              </a:rPr>
              <a:t>x-1,n-x</a:t>
            </a:r>
            <a:r>
              <a:rPr lang="zh-CN" altLang="en-US" sz="3200" dirty="0">
                <a:solidFill>
                  <a:schemeClr val="tx2"/>
                </a:solidFill>
              </a:rPr>
              <a:t>的取石子游戏</a:t>
            </a:r>
            <a:endParaRPr lang="en-US" altLang="zh-CN" sz="3200" dirty="0">
              <a:solidFill>
                <a:schemeClr val="tx2"/>
              </a:solidFill>
            </a:endParaRPr>
          </a:p>
          <a:p>
            <a:pPr>
              <a:lnSpc>
                <a:spcPct val="90000"/>
              </a:lnSpc>
            </a:pPr>
            <a:r>
              <a:rPr lang="zh-CN" altLang="en-US" sz="3200" dirty="0">
                <a:solidFill>
                  <a:schemeClr val="tx2"/>
                </a:solidFill>
              </a:rPr>
              <a:t>只有</a:t>
            </a:r>
            <a:r>
              <a:rPr lang="en-US" altLang="zh-CN" sz="3200" dirty="0">
                <a:solidFill>
                  <a:schemeClr val="tx2"/>
                </a:solidFill>
              </a:rPr>
              <a:t>n</a:t>
            </a:r>
            <a:r>
              <a:rPr lang="zh-CN" altLang="en-US" sz="3200" dirty="0">
                <a:solidFill>
                  <a:schemeClr val="tx2"/>
                </a:solidFill>
              </a:rPr>
              <a:t>为偶数且</a:t>
            </a:r>
            <a:r>
              <a:rPr lang="en-US" altLang="zh-CN" sz="3200" dirty="0">
                <a:solidFill>
                  <a:schemeClr val="tx2"/>
                </a:solidFill>
              </a:rPr>
              <a:t>x=n/2</a:t>
            </a:r>
            <a:r>
              <a:rPr lang="zh-CN" altLang="en-US" sz="3200" dirty="0">
                <a:solidFill>
                  <a:schemeClr val="tx2"/>
                </a:solidFill>
              </a:rPr>
              <a:t>时，</a:t>
            </a:r>
            <a:r>
              <a:rPr lang="en-US" altLang="zh-CN" sz="3200" dirty="0">
                <a:solidFill>
                  <a:schemeClr val="tx2"/>
                </a:solidFill>
              </a:rPr>
              <a:t>B</a:t>
            </a:r>
            <a:r>
              <a:rPr lang="zh-CN" altLang="en-US" sz="3200" dirty="0">
                <a:solidFill>
                  <a:schemeClr val="tx2"/>
                </a:solidFill>
              </a:rPr>
              <a:t>会获胜</a:t>
            </a:r>
          </a:p>
        </p:txBody>
      </p:sp>
    </p:spTree>
    <p:extLst>
      <p:ext uri="{BB962C8B-B14F-4D97-AF65-F5344CB8AC3E}">
        <p14:creationId xmlns:p14="http://schemas.microsoft.com/office/powerpoint/2010/main" val="225169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1835D9A-91C8-44E0-8DEB-B48725489F28}"/>
              </a:ext>
            </a:extLst>
          </p:cNvPr>
          <p:cNvSpPr txBox="1"/>
          <p:nvPr/>
        </p:nvSpPr>
        <p:spPr>
          <a:xfrm>
            <a:off x="116" y="260648"/>
            <a:ext cx="12188825" cy="3637919"/>
          </a:xfrm>
          <a:prstGeom prst="rect">
            <a:avLst/>
          </a:prstGeom>
          <a:noFill/>
        </p:spPr>
        <p:txBody>
          <a:bodyPr wrap="square" rtlCol="0">
            <a:spAutoFit/>
          </a:bodyPr>
          <a:lstStyle/>
          <a:p>
            <a:pPr>
              <a:lnSpc>
                <a:spcPct val="90000"/>
              </a:lnSpc>
            </a:pPr>
            <a:r>
              <a:rPr lang="en-US" altLang="zh-CN" sz="3200" dirty="0">
                <a:solidFill>
                  <a:schemeClr val="tx2"/>
                </a:solidFill>
              </a:rPr>
              <a:t>A</a:t>
            </a:r>
            <a:r>
              <a:rPr lang="zh-CN" altLang="en-US" sz="3200" dirty="0">
                <a:solidFill>
                  <a:schemeClr val="tx2"/>
                </a:solidFill>
              </a:rPr>
              <a:t>和</a:t>
            </a:r>
            <a:r>
              <a:rPr lang="en-US" altLang="zh-CN" sz="3200" dirty="0">
                <a:solidFill>
                  <a:schemeClr val="tx2"/>
                </a:solidFill>
              </a:rPr>
              <a:t>B</a:t>
            </a:r>
            <a:r>
              <a:rPr lang="zh-CN" altLang="en-US" sz="3200" dirty="0">
                <a:solidFill>
                  <a:schemeClr val="tx2"/>
                </a:solidFill>
              </a:rPr>
              <a:t>每人各有一个数</a:t>
            </a:r>
            <a:r>
              <a:rPr lang="en-US" altLang="zh-CN" sz="3200" dirty="0">
                <a:solidFill>
                  <a:schemeClr val="tx2"/>
                </a:solidFill>
              </a:rPr>
              <a:t>a</a:t>
            </a:r>
            <a:r>
              <a:rPr lang="zh-CN" altLang="en-US" sz="3200" dirty="0">
                <a:solidFill>
                  <a:schemeClr val="tx2"/>
                </a:solidFill>
              </a:rPr>
              <a:t>，</a:t>
            </a:r>
            <a:r>
              <a:rPr lang="en-US" altLang="zh-CN" sz="3200" dirty="0">
                <a:solidFill>
                  <a:schemeClr val="tx2"/>
                </a:solidFill>
              </a:rPr>
              <a:t>b</a:t>
            </a:r>
            <a:r>
              <a:rPr lang="zh-CN" altLang="en-US" sz="3200" dirty="0">
                <a:solidFill>
                  <a:schemeClr val="tx2"/>
                </a:solidFill>
              </a:rPr>
              <a:t>，然后进行游戏，每轮进行如下操作，</a:t>
            </a:r>
            <a:r>
              <a:rPr lang="en-US" altLang="zh-CN" sz="3200" dirty="0">
                <a:solidFill>
                  <a:schemeClr val="tx2"/>
                </a:solidFill>
              </a:rPr>
              <a:t>A</a:t>
            </a:r>
            <a:r>
              <a:rPr lang="zh-CN" altLang="en-US" sz="3200" dirty="0">
                <a:solidFill>
                  <a:schemeClr val="tx2"/>
                </a:solidFill>
              </a:rPr>
              <a:t>先手</a:t>
            </a:r>
            <a:r>
              <a:rPr lang="en-US" altLang="zh-CN" sz="3200" dirty="0">
                <a:solidFill>
                  <a:schemeClr val="tx2"/>
                </a:solidFill>
              </a:rPr>
              <a:t>:</a:t>
            </a:r>
          </a:p>
          <a:p>
            <a:pPr>
              <a:lnSpc>
                <a:spcPct val="90000"/>
              </a:lnSpc>
            </a:pPr>
            <a:r>
              <a:rPr lang="en-US" altLang="zh-CN" sz="3200" dirty="0">
                <a:solidFill>
                  <a:schemeClr val="tx2"/>
                </a:solidFill>
              </a:rPr>
              <a:t>1.</a:t>
            </a:r>
            <a:r>
              <a:rPr lang="zh-CN" altLang="en-US" sz="3200" dirty="0">
                <a:solidFill>
                  <a:schemeClr val="tx2"/>
                </a:solidFill>
              </a:rPr>
              <a:t>如果</a:t>
            </a:r>
            <a:r>
              <a:rPr lang="en-US" altLang="zh-CN" sz="3200" dirty="0">
                <a:solidFill>
                  <a:schemeClr val="tx2"/>
                </a:solidFill>
              </a:rPr>
              <a:t>a&gt;b</a:t>
            </a:r>
            <a:r>
              <a:rPr lang="zh-CN" altLang="en-US" sz="3200" dirty="0">
                <a:solidFill>
                  <a:schemeClr val="tx2"/>
                </a:solidFill>
              </a:rPr>
              <a:t>，交换</a:t>
            </a:r>
            <a:r>
              <a:rPr lang="en-US" altLang="zh-CN" sz="3200" dirty="0" err="1">
                <a:solidFill>
                  <a:schemeClr val="tx2"/>
                </a:solidFill>
              </a:rPr>
              <a:t>a,b</a:t>
            </a:r>
            <a:endParaRPr lang="en-US" altLang="zh-CN" sz="3200" dirty="0">
              <a:solidFill>
                <a:schemeClr val="tx2"/>
              </a:solidFill>
            </a:endParaRPr>
          </a:p>
          <a:p>
            <a:pPr>
              <a:lnSpc>
                <a:spcPct val="90000"/>
              </a:lnSpc>
            </a:pPr>
            <a:r>
              <a:rPr lang="en-US" altLang="zh-CN" sz="3200" dirty="0">
                <a:solidFill>
                  <a:schemeClr val="tx2"/>
                </a:solidFill>
              </a:rPr>
              <a:t>2.</a:t>
            </a:r>
            <a:r>
              <a:rPr lang="zh-CN" altLang="en-US" sz="3200" dirty="0">
                <a:solidFill>
                  <a:schemeClr val="tx2"/>
                </a:solidFill>
              </a:rPr>
              <a:t>如果</a:t>
            </a:r>
            <a:r>
              <a:rPr lang="en-US" altLang="zh-CN" sz="3200" dirty="0">
                <a:solidFill>
                  <a:schemeClr val="tx2"/>
                </a:solidFill>
              </a:rPr>
              <a:t>a=0</a:t>
            </a:r>
            <a:r>
              <a:rPr lang="zh-CN" altLang="en-US" sz="3200" dirty="0">
                <a:solidFill>
                  <a:schemeClr val="tx2"/>
                </a:solidFill>
              </a:rPr>
              <a:t>，操作者失败，游戏结束</a:t>
            </a:r>
            <a:endParaRPr lang="en-US" altLang="zh-CN" sz="3200" dirty="0">
              <a:solidFill>
                <a:schemeClr val="tx2"/>
              </a:solidFill>
            </a:endParaRPr>
          </a:p>
          <a:p>
            <a:pPr>
              <a:lnSpc>
                <a:spcPct val="90000"/>
              </a:lnSpc>
            </a:pPr>
            <a:r>
              <a:rPr lang="en-US" altLang="zh-CN" sz="3200" dirty="0">
                <a:solidFill>
                  <a:schemeClr val="tx2"/>
                </a:solidFill>
              </a:rPr>
              <a:t>3.</a:t>
            </a:r>
            <a:r>
              <a:rPr lang="zh-CN" altLang="en-US" sz="3200" dirty="0">
                <a:solidFill>
                  <a:schemeClr val="tx2"/>
                </a:solidFill>
              </a:rPr>
              <a:t>将</a:t>
            </a:r>
            <a:r>
              <a:rPr lang="en-US" altLang="zh-CN" sz="3200" dirty="0">
                <a:solidFill>
                  <a:schemeClr val="tx2"/>
                </a:solidFill>
              </a:rPr>
              <a:t>b</a:t>
            </a:r>
            <a:r>
              <a:rPr lang="zh-CN" altLang="en-US" sz="3200" dirty="0">
                <a:solidFill>
                  <a:schemeClr val="tx2"/>
                </a:solidFill>
              </a:rPr>
              <a:t>替换成</a:t>
            </a:r>
            <a:r>
              <a:rPr lang="en-US" altLang="zh-CN" sz="3200" dirty="0" err="1">
                <a:solidFill>
                  <a:schemeClr val="tx2"/>
                </a:solidFill>
              </a:rPr>
              <a:t>b%a</a:t>
            </a:r>
            <a:r>
              <a:rPr lang="en-US" altLang="zh-CN" sz="3200" dirty="0">
                <a:solidFill>
                  <a:schemeClr val="tx2"/>
                </a:solidFill>
              </a:rPr>
              <a:t>,</a:t>
            </a:r>
            <a:r>
              <a:rPr lang="zh-CN" altLang="en-US" sz="3200" dirty="0">
                <a:solidFill>
                  <a:schemeClr val="tx2"/>
                </a:solidFill>
              </a:rPr>
              <a:t>或者将</a:t>
            </a:r>
            <a:r>
              <a:rPr lang="en-US" altLang="zh-CN" sz="3200" dirty="0">
                <a:solidFill>
                  <a:schemeClr val="tx2"/>
                </a:solidFill>
              </a:rPr>
              <a:t>b</a:t>
            </a:r>
            <a:r>
              <a:rPr lang="zh-CN" altLang="en-US" sz="3200" dirty="0">
                <a:solidFill>
                  <a:schemeClr val="tx2"/>
                </a:solidFill>
              </a:rPr>
              <a:t>减去</a:t>
            </a:r>
            <a:r>
              <a:rPr lang="en-US" altLang="zh-CN" sz="3200" dirty="0" err="1">
                <a:solidFill>
                  <a:schemeClr val="tx2"/>
                </a:solidFill>
              </a:rPr>
              <a:t>a^k</a:t>
            </a:r>
            <a:r>
              <a:rPr lang="en-US" altLang="zh-CN" sz="3200" dirty="0">
                <a:solidFill>
                  <a:schemeClr val="tx2"/>
                </a:solidFill>
              </a:rPr>
              <a:t>(</a:t>
            </a:r>
            <a:r>
              <a:rPr lang="zh-CN" altLang="en-US" sz="3200" dirty="0">
                <a:solidFill>
                  <a:schemeClr val="tx2"/>
                </a:solidFill>
              </a:rPr>
              <a:t>要求</a:t>
            </a:r>
            <a:r>
              <a:rPr lang="en-US" altLang="zh-CN" sz="3200" dirty="0">
                <a:solidFill>
                  <a:schemeClr val="tx2"/>
                </a:solidFill>
              </a:rPr>
              <a:t>k&gt;0,b - </a:t>
            </a:r>
            <a:r>
              <a:rPr lang="en-US" altLang="zh-CN" sz="3200" dirty="0" err="1">
                <a:solidFill>
                  <a:schemeClr val="tx2"/>
                </a:solidFill>
              </a:rPr>
              <a:t>a^k</a:t>
            </a:r>
            <a:r>
              <a:rPr lang="en-US" altLang="zh-CN" sz="3200" dirty="0">
                <a:solidFill>
                  <a:schemeClr val="tx2"/>
                </a:solidFill>
              </a:rPr>
              <a:t> &gt;= 0)</a:t>
            </a:r>
          </a:p>
          <a:p>
            <a:pPr>
              <a:lnSpc>
                <a:spcPct val="90000"/>
              </a:lnSpc>
            </a:pPr>
            <a:endParaRPr lang="en-US" altLang="zh-CN" sz="3200" dirty="0">
              <a:solidFill>
                <a:schemeClr val="tx2"/>
              </a:solidFill>
            </a:endParaRPr>
          </a:p>
          <a:p>
            <a:pPr>
              <a:lnSpc>
                <a:spcPct val="90000"/>
              </a:lnSpc>
            </a:pPr>
            <a:r>
              <a:rPr lang="zh-CN" altLang="en-US" sz="3200" dirty="0">
                <a:solidFill>
                  <a:schemeClr val="tx2"/>
                </a:solidFill>
              </a:rPr>
              <a:t>问最后谁能赢</a:t>
            </a:r>
            <a:r>
              <a:rPr lang="en-US" altLang="zh-CN" sz="3200" dirty="0">
                <a:solidFill>
                  <a:schemeClr val="tx2"/>
                </a:solidFill>
              </a:rPr>
              <a:t>?</a:t>
            </a:r>
          </a:p>
          <a:p>
            <a:pPr>
              <a:lnSpc>
                <a:spcPct val="90000"/>
              </a:lnSpc>
            </a:pPr>
            <a:r>
              <a:rPr lang="en-US" altLang="zh-CN" sz="3200" dirty="0">
                <a:solidFill>
                  <a:schemeClr val="tx2"/>
                </a:solidFill>
              </a:rPr>
              <a:t>0 &lt;= </a:t>
            </a:r>
            <a:r>
              <a:rPr lang="en-US" altLang="zh-CN" sz="3200" dirty="0" err="1">
                <a:solidFill>
                  <a:schemeClr val="tx2"/>
                </a:solidFill>
              </a:rPr>
              <a:t>a,b</a:t>
            </a:r>
            <a:r>
              <a:rPr lang="en-US" altLang="zh-CN" sz="3200" dirty="0">
                <a:solidFill>
                  <a:schemeClr val="tx2"/>
                </a:solidFill>
              </a:rPr>
              <a:t> &lt;= 1e18</a:t>
            </a:r>
            <a:endParaRPr lang="zh-CN" altLang="en-US" sz="3200" dirty="0">
              <a:solidFill>
                <a:schemeClr val="tx2"/>
              </a:solidFill>
            </a:endParaRPr>
          </a:p>
        </p:txBody>
      </p:sp>
      <p:sp>
        <p:nvSpPr>
          <p:cNvPr id="5" name="文本框 4">
            <a:extLst>
              <a:ext uri="{FF2B5EF4-FFF2-40B4-BE49-F238E27FC236}">
                <a16:creationId xmlns:a16="http://schemas.microsoft.com/office/drawing/2014/main" id="{AB71CB01-A45F-4494-AE9E-1738083B9B49}"/>
              </a:ext>
            </a:extLst>
          </p:cNvPr>
          <p:cNvSpPr txBox="1"/>
          <p:nvPr/>
        </p:nvSpPr>
        <p:spPr>
          <a:xfrm>
            <a:off x="-116" y="3898567"/>
            <a:ext cx="12188825" cy="2308324"/>
          </a:xfrm>
          <a:prstGeom prst="rect">
            <a:avLst/>
          </a:prstGeom>
          <a:noFill/>
        </p:spPr>
        <p:txBody>
          <a:bodyPr wrap="square" rtlCol="0">
            <a:spAutoFit/>
          </a:bodyPr>
          <a:lstStyle/>
          <a:p>
            <a:pPr>
              <a:lnSpc>
                <a:spcPct val="90000"/>
              </a:lnSpc>
            </a:pPr>
            <a:r>
              <a:rPr lang="zh-CN" altLang="en-US" sz="3200" dirty="0">
                <a:solidFill>
                  <a:schemeClr val="tx2"/>
                </a:solidFill>
              </a:rPr>
              <a:t>设</a:t>
            </a:r>
            <a:r>
              <a:rPr lang="en-US" altLang="zh-CN" sz="3200" dirty="0" err="1">
                <a:solidFill>
                  <a:schemeClr val="tx2"/>
                </a:solidFill>
              </a:rPr>
              <a:t>b%a</a:t>
            </a:r>
            <a:r>
              <a:rPr lang="en-US" altLang="zh-CN" sz="3200" dirty="0">
                <a:solidFill>
                  <a:schemeClr val="tx2"/>
                </a:solidFill>
              </a:rPr>
              <a:t>=c</a:t>
            </a:r>
          </a:p>
          <a:p>
            <a:pPr>
              <a:lnSpc>
                <a:spcPct val="90000"/>
              </a:lnSpc>
            </a:pPr>
            <a:r>
              <a:rPr lang="zh-CN" altLang="en-US" sz="3200" dirty="0">
                <a:solidFill>
                  <a:schemeClr val="tx2"/>
                </a:solidFill>
              </a:rPr>
              <a:t>如果</a:t>
            </a:r>
            <a:r>
              <a:rPr lang="en-US" altLang="zh-CN" sz="3200" dirty="0">
                <a:solidFill>
                  <a:schemeClr val="tx2"/>
                </a:solidFill>
              </a:rPr>
              <a:t>f(</a:t>
            </a:r>
            <a:r>
              <a:rPr lang="en-US" altLang="zh-CN" sz="3200" dirty="0" err="1">
                <a:solidFill>
                  <a:schemeClr val="tx2"/>
                </a:solidFill>
              </a:rPr>
              <a:t>c,b</a:t>
            </a:r>
            <a:r>
              <a:rPr lang="en-US" altLang="zh-CN" sz="3200" dirty="0">
                <a:solidFill>
                  <a:schemeClr val="tx2"/>
                </a:solidFill>
              </a:rPr>
              <a:t>)</a:t>
            </a:r>
            <a:r>
              <a:rPr lang="zh-CN" altLang="en-US" sz="3200" dirty="0">
                <a:solidFill>
                  <a:schemeClr val="tx2"/>
                </a:solidFill>
              </a:rPr>
              <a:t>是必败态</a:t>
            </a:r>
            <a:r>
              <a:rPr lang="en-US" altLang="zh-CN" sz="3200" dirty="0">
                <a:solidFill>
                  <a:schemeClr val="tx2"/>
                </a:solidFill>
              </a:rPr>
              <a:t>,f(</a:t>
            </a:r>
            <a:r>
              <a:rPr lang="en-US" altLang="zh-CN" sz="3200" dirty="0" err="1">
                <a:solidFill>
                  <a:schemeClr val="tx2"/>
                </a:solidFill>
              </a:rPr>
              <a:t>b,a</a:t>
            </a:r>
            <a:r>
              <a:rPr lang="en-US" altLang="zh-CN" sz="3200" dirty="0">
                <a:solidFill>
                  <a:schemeClr val="tx2"/>
                </a:solidFill>
              </a:rPr>
              <a:t>)</a:t>
            </a:r>
            <a:r>
              <a:rPr lang="zh-CN" altLang="en-US" sz="3200" dirty="0">
                <a:solidFill>
                  <a:schemeClr val="tx2"/>
                </a:solidFill>
              </a:rPr>
              <a:t>就是必胜态</a:t>
            </a:r>
            <a:endParaRPr lang="en-US" altLang="zh-CN" sz="3200" dirty="0">
              <a:solidFill>
                <a:schemeClr val="tx2"/>
              </a:solidFill>
            </a:endParaRPr>
          </a:p>
          <a:p>
            <a:pPr>
              <a:lnSpc>
                <a:spcPct val="90000"/>
              </a:lnSpc>
            </a:pPr>
            <a:r>
              <a:rPr lang="zh-CN" altLang="en-US" sz="3200" dirty="0">
                <a:solidFill>
                  <a:schemeClr val="tx2"/>
                </a:solidFill>
              </a:rPr>
              <a:t>如果</a:t>
            </a:r>
            <a:r>
              <a:rPr lang="en-US" altLang="zh-CN" sz="3200" dirty="0">
                <a:solidFill>
                  <a:schemeClr val="tx2"/>
                </a:solidFill>
              </a:rPr>
              <a:t>f(</a:t>
            </a:r>
            <a:r>
              <a:rPr lang="en-US" altLang="zh-CN" sz="3200" dirty="0" err="1">
                <a:solidFill>
                  <a:schemeClr val="tx2"/>
                </a:solidFill>
              </a:rPr>
              <a:t>c,b</a:t>
            </a:r>
            <a:r>
              <a:rPr lang="en-US" altLang="zh-CN" sz="3200" dirty="0">
                <a:solidFill>
                  <a:schemeClr val="tx2"/>
                </a:solidFill>
              </a:rPr>
              <a:t>)</a:t>
            </a:r>
            <a:r>
              <a:rPr lang="zh-CN" altLang="en-US" sz="3200" dirty="0">
                <a:solidFill>
                  <a:schemeClr val="tx2"/>
                </a:solidFill>
              </a:rPr>
              <a:t>是必胜态</a:t>
            </a:r>
            <a:r>
              <a:rPr lang="en-US" altLang="zh-CN" sz="3200" dirty="0">
                <a:solidFill>
                  <a:schemeClr val="tx2"/>
                </a:solidFill>
              </a:rPr>
              <a:t>,</a:t>
            </a:r>
            <a:r>
              <a:rPr lang="zh-CN" altLang="en-US" sz="3200" dirty="0">
                <a:solidFill>
                  <a:schemeClr val="tx2"/>
                </a:solidFill>
              </a:rPr>
              <a:t>令</a:t>
            </a:r>
            <a:r>
              <a:rPr lang="en-US" altLang="zh-CN" sz="3200" dirty="0">
                <a:solidFill>
                  <a:schemeClr val="tx2"/>
                </a:solidFill>
              </a:rPr>
              <a:t>k=b/a</a:t>
            </a:r>
          </a:p>
          <a:p>
            <a:pPr>
              <a:lnSpc>
                <a:spcPct val="90000"/>
              </a:lnSpc>
            </a:pPr>
            <a:r>
              <a:rPr lang="zh-CN" altLang="en-US" sz="3200" dirty="0">
                <a:solidFill>
                  <a:schemeClr val="tx2"/>
                </a:solidFill>
              </a:rPr>
              <a:t>转化成</a:t>
            </a:r>
            <a:r>
              <a:rPr lang="en-US" altLang="zh-CN" sz="3200" dirty="0">
                <a:solidFill>
                  <a:schemeClr val="tx2"/>
                </a:solidFill>
              </a:rPr>
              <a:t>k</a:t>
            </a:r>
            <a:r>
              <a:rPr lang="zh-CN" altLang="en-US" sz="3200" dirty="0">
                <a:solidFill>
                  <a:schemeClr val="tx2"/>
                </a:solidFill>
              </a:rPr>
              <a:t>堆石子，每次只能拿</a:t>
            </a:r>
            <a:r>
              <a:rPr lang="en-US" altLang="zh-CN" sz="3200" dirty="0">
                <a:solidFill>
                  <a:schemeClr val="tx2"/>
                </a:solidFill>
              </a:rPr>
              <a:t>1,a,a^2,…</a:t>
            </a:r>
            <a:r>
              <a:rPr lang="zh-CN" altLang="en-US" sz="3200" dirty="0">
                <a:solidFill>
                  <a:schemeClr val="tx2"/>
                </a:solidFill>
              </a:rPr>
              <a:t>先拿完的输</a:t>
            </a:r>
            <a:endParaRPr lang="en-US" altLang="zh-CN" sz="3200" dirty="0">
              <a:solidFill>
                <a:schemeClr val="tx2"/>
              </a:solidFill>
            </a:endParaRPr>
          </a:p>
          <a:p>
            <a:pPr>
              <a:lnSpc>
                <a:spcPct val="90000"/>
              </a:lnSpc>
            </a:pPr>
            <a:r>
              <a:rPr lang="zh-CN" altLang="en-US" sz="3200" dirty="0">
                <a:solidFill>
                  <a:schemeClr val="tx2"/>
                </a:solidFill>
              </a:rPr>
              <a:t>打表，找规律</a:t>
            </a:r>
            <a:r>
              <a:rPr lang="en-US" altLang="zh-CN" sz="3200" dirty="0">
                <a:solidFill>
                  <a:schemeClr val="tx2"/>
                </a:solidFill>
              </a:rPr>
              <a:t>……</a:t>
            </a:r>
          </a:p>
        </p:txBody>
      </p:sp>
      <p:sp>
        <p:nvSpPr>
          <p:cNvPr id="6" name="文本框 5">
            <a:extLst>
              <a:ext uri="{FF2B5EF4-FFF2-40B4-BE49-F238E27FC236}">
                <a16:creationId xmlns:a16="http://schemas.microsoft.com/office/drawing/2014/main" id="{29A7D02C-BEE9-43E2-BD90-1BF94E5636EC}"/>
              </a:ext>
            </a:extLst>
          </p:cNvPr>
          <p:cNvSpPr txBox="1"/>
          <p:nvPr/>
        </p:nvSpPr>
        <p:spPr>
          <a:xfrm>
            <a:off x="-116" y="6206891"/>
            <a:ext cx="12188825" cy="535531"/>
          </a:xfrm>
          <a:prstGeom prst="rect">
            <a:avLst/>
          </a:prstGeom>
          <a:noFill/>
        </p:spPr>
        <p:txBody>
          <a:bodyPr wrap="square" rtlCol="0">
            <a:spAutoFit/>
          </a:bodyPr>
          <a:lstStyle/>
          <a:p>
            <a:pPr>
              <a:lnSpc>
                <a:spcPct val="90000"/>
              </a:lnSpc>
            </a:pPr>
            <a:r>
              <a:rPr lang="en-US" altLang="zh-CN" sz="3200" dirty="0">
                <a:solidFill>
                  <a:schemeClr val="tx2"/>
                </a:solidFill>
              </a:rPr>
              <a:t>k%(a+1)</a:t>
            </a:r>
            <a:r>
              <a:rPr lang="zh-CN" altLang="en-US" sz="3200" dirty="0">
                <a:solidFill>
                  <a:schemeClr val="tx2"/>
                </a:solidFill>
              </a:rPr>
              <a:t>是偶数必胜</a:t>
            </a:r>
          </a:p>
        </p:txBody>
      </p:sp>
    </p:spTree>
    <p:extLst>
      <p:ext uri="{BB962C8B-B14F-4D97-AF65-F5344CB8AC3E}">
        <p14:creationId xmlns:p14="http://schemas.microsoft.com/office/powerpoint/2010/main" val="502801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7D1006-1A62-4FF1-9BFB-60B0D6745888}"/>
              </a:ext>
            </a:extLst>
          </p:cNvPr>
          <p:cNvSpPr txBox="1"/>
          <p:nvPr/>
        </p:nvSpPr>
        <p:spPr>
          <a:xfrm>
            <a:off x="-1" y="28636"/>
            <a:ext cx="12188825" cy="6297108"/>
          </a:xfrm>
          <a:prstGeom prst="rect">
            <a:avLst/>
          </a:prstGeom>
          <a:noFill/>
        </p:spPr>
        <p:txBody>
          <a:bodyPr wrap="square" rtlCol="0">
            <a:spAutoFit/>
          </a:bodyPr>
          <a:lstStyle/>
          <a:p>
            <a:pPr>
              <a:lnSpc>
                <a:spcPct val="90000"/>
              </a:lnSpc>
            </a:pPr>
            <a:r>
              <a:rPr lang="zh-CN" altLang="en-US" sz="2800" dirty="0">
                <a:solidFill>
                  <a:schemeClr val="tx2"/>
                </a:solidFill>
              </a:rPr>
              <a:t>给出一棵</a:t>
            </a:r>
            <a:r>
              <a:rPr lang="en-US" altLang="zh-CN" sz="2800" dirty="0">
                <a:solidFill>
                  <a:schemeClr val="tx2"/>
                </a:solidFill>
              </a:rPr>
              <a:t>n</a:t>
            </a:r>
            <a:r>
              <a:rPr lang="zh-CN" altLang="en-US" sz="2800" dirty="0">
                <a:solidFill>
                  <a:schemeClr val="tx2"/>
                </a:solidFill>
              </a:rPr>
              <a:t>个节点的树，这棵树的每条边有一个权值，这个权值只可能是</a:t>
            </a:r>
            <a:r>
              <a:rPr lang="en-US" altLang="zh-CN" sz="2800" dirty="0">
                <a:solidFill>
                  <a:schemeClr val="tx2"/>
                </a:solidFill>
              </a:rPr>
              <a:t>0</a:t>
            </a:r>
            <a:r>
              <a:rPr lang="zh-CN" altLang="en-US" sz="2800" dirty="0">
                <a:solidFill>
                  <a:schemeClr val="tx2"/>
                </a:solidFill>
              </a:rPr>
              <a:t>或</a:t>
            </a:r>
            <a:r>
              <a:rPr lang="en-US" altLang="zh-CN" sz="2800" dirty="0">
                <a:solidFill>
                  <a:schemeClr val="tx2"/>
                </a:solidFill>
              </a:rPr>
              <a:t>1</a:t>
            </a:r>
            <a:r>
              <a:rPr lang="zh-CN" altLang="en-US" sz="2800" dirty="0">
                <a:solidFill>
                  <a:schemeClr val="tx2"/>
                </a:solidFill>
              </a:rPr>
              <a:t>。 在一局游戏开始时，会确定一个节点作为根。接下来从女生开始，双方轮流进行 操作。</a:t>
            </a:r>
          </a:p>
          <a:p>
            <a:pPr>
              <a:lnSpc>
                <a:spcPct val="90000"/>
              </a:lnSpc>
            </a:pPr>
            <a:r>
              <a:rPr lang="zh-CN" altLang="en-US" sz="2800" dirty="0">
                <a:solidFill>
                  <a:schemeClr val="tx2"/>
                </a:solidFill>
              </a:rPr>
              <a:t>当一方操作时，他们需要先选择一个不为根的点，满足该点到其父亲的边权为</a:t>
            </a:r>
            <a:r>
              <a:rPr lang="en-US" altLang="zh-CN" sz="2800" dirty="0">
                <a:solidFill>
                  <a:schemeClr val="tx2"/>
                </a:solidFill>
              </a:rPr>
              <a:t>1; </a:t>
            </a:r>
            <a:r>
              <a:rPr lang="zh-CN" altLang="en-US" sz="2800" dirty="0">
                <a:solidFill>
                  <a:schemeClr val="tx2"/>
                </a:solidFill>
              </a:rPr>
              <a:t>然后找出这个点到根节点的简单路径，将路径上所有边的权值翻转（即</a:t>
            </a:r>
            <a:r>
              <a:rPr lang="en-US" altLang="zh-CN" sz="2800" dirty="0">
                <a:solidFill>
                  <a:schemeClr val="tx2"/>
                </a:solidFill>
              </a:rPr>
              <a:t>0</a:t>
            </a:r>
            <a:r>
              <a:rPr lang="zh-CN" altLang="en-US" sz="2800" dirty="0">
                <a:solidFill>
                  <a:schemeClr val="tx2"/>
                </a:solidFill>
              </a:rPr>
              <a:t>变成</a:t>
            </a:r>
            <a:r>
              <a:rPr lang="en-US" altLang="zh-CN" sz="2800" dirty="0">
                <a:solidFill>
                  <a:schemeClr val="tx2"/>
                </a:solidFill>
              </a:rPr>
              <a:t>1</a:t>
            </a:r>
            <a:r>
              <a:rPr lang="zh-CN" altLang="en-US" sz="2800" dirty="0">
                <a:solidFill>
                  <a:schemeClr val="tx2"/>
                </a:solidFill>
              </a:rPr>
              <a:t>，</a:t>
            </a:r>
            <a:r>
              <a:rPr lang="en-US" altLang="zh-CN" sz="2800" dirty="0">
                <a:solidFill>
                  <a:schemeClr val="tx2"/>
                </a:solidFill>
              </a:rPr>
              <a:t>1 </a:t>
            </a:r>
            <a:r>
              <a:rPr lang="zh-CN" altLang="en-US" sz="2800" dirty="0">
                <a:solidFill>
                  <a:schemeClr val="tx2"/>
                </a:solidFill>
              </a:rPr>
              <a:t>变成</a:t>
            </a:r>
            <a:r>
              <a:rPr lang="en-US" altLang="zh-CN" sz="2800" dirty="0">
                <a:solidFill>
                  <a:schemeClr val="tx2"/>
                </a:solidFill>
              </a:rPr>
              <a:t>0 )</a:t>
            </a:r>
            <a:r>
              <a:rPr lang="zh-CN" altLang="en-US" sz="2800" dirty="0">
                <a:solidFill>
                  <a:schemeClr val="tx2"/>
                </a:solidFill>
              </a:rPr>
              <a:t>。</a:t>
            </a:r>
          </a:p>
          <a:p>
            <a:pPr>
              <a:lnSpc>
                <a:spcPct val="90000"/>
              </a:lnSpc>
            </a:pPr>
            <a:r>
              <a:rPr lang="zh-CN" altLang="en-US" sz="2800" dirty="0">
                <a:solidFill>
                  <a:schemeClr val="tx2"/>
                </a:solidFill>
              </a:rPr>
              <a:t>当一方无法操作时</a:t>
            </a:r>
            <a:r>
              <a:rPr lang="en-US" altLang="zh-CN" sz="2800" dirty="0">
                <a:solidFill>
                  <a:schemeClr val="tx2"/>
                </a:solidFill>
              </a:rPr>
              <a:t>(</a:t>
            </a:r>
            <a:r>
              <a:rPr lang="zh-CN" altLang="en-US" sz="2800" dirty="0">
                <a:solidFill>
                  <a:schemeClr val="tx2"/>
                </a:solidFill>
              </a:rPr>
              <a:t>即所有边的边权均为</a:t>
            </a:r>
            <a:r>
              <a:rPr lang="en-US" altLang="zh-CN" sz="2800" dirty="0">
                <a:solidFill>
                  <a:schemeClr val="tx2"/>
                </a:solidFill>
              </a:rPr>
              <a:t>0)</a:t>
            </a:r>
            <a:r>
              <a:rPr lang="zh-CN" altLang="en-US" sz="2800" dirty="0">
                <a:solidFill>
                  <a:schemeClr val="tx2"/>
                </a:solidFill>
              </a:rPr>
              <a:t>，另一方就获得了胜利。</a:t>
            </a:r>
          </a:p>
          <a:p>
            <a:pPr>
              <a:lnSpc>
                <a:spcPct val="90000"/>
              </a:lnSpc>
            </a:pPr>
            <a:r>
              <a:rPr lang="zh-CN" altLang="en-US" sz="2800" dirty="0">
                <a:solidFill>
                  <a:schemeClr val="tx2"/>
                </a:solidFill>
              </a:rPr>
              <a:t>如果在双方均采用最优策略的情况下，女生会获胜，则输出“</a:t>
            </a:r>
            <a:r>
              <a:rPr lang="en-US" altLang="zh-CN" sz="2800" dirty="0">
                <a:solidFill>
                  <a:schemeClr val="tx2"/>
                </a:solidFill>
              </a:rPr>
              <a:t>Girls win!”</a:t>
            </a:r>
            <a:r>
              <a:rPr lang="zh-CN" altLang="en-US" sz="2800" dirty="0">
                <a:solidFill>
                  <a:schemeClr val="tx2"/>
                </a:solidFill>
              </a:rPr>
              <a:t>，否则输 出“</a:t>
            </a:r>
            <a:r>
              <a:rPr lang="en-US" altLang="zh-CN" sz="2800" dirty="0">
                <a:solidFill>
                  <a:schemeClr val="tx2"/>
                </a:solidFill>
              </a:rPr>
              <a:t>Boys win!”</a:t>
            </a:r>
            <a:r>
              <a:rPr lang="zh-CN" altLang="en-US" sz="2800" dirty="0">
                <a:solidFill>
                  <a:schemeClr val="tx2"/>
                </a:solidFill>
              </a:rPr>
              <a:t>。</a:t>
            </a:r>
          </a:p>
          <a:p>
            <a:pPr>
              <a:lnSpc>
                <a:spcPct val="90000"/>
              </a:lnSpc>
            </a:pPr>
            <a:r>
              <a:rPr lang="zh-CN" altLang="en-US" sz="2800" dirty="0">
                <a:solidFill>
                  <a:schemeClr val="tx2"/>
                </a:solidFill>
              </a:rPr>
              <a:t>为了让游戏更有趣味性，在每局之间可能会有修改边权的操作，而且每局游戏指 定的根节点也可能是不同的。</a:t>
            </a:r>
          </a:p>
          <a:p>
            <a:pPr>
              <a:lnSpc>
                <a:spcPct val="90000"/>
              </a:lnSpc>
            </a:pPr>
            <a:r>
              <a:rPr lang="zh-CN" altLang="en-US" sz="2800" dirty="0">
                <a:solidFill>
                  <a:schemeClr val="tx2"/>
                </a:solidFill>
              </a:rPr>
              <a:t>具体来说，修改边权和进行游戏的操作一共有</a:t>
            </a:r>
            <a:r>
              <a:rPr lang="en-US" altLang="zh-CN" sz="2800" dirty="0">
                <a:solidFill>
                  <a:schemeClr val="tx2"/>
                </a:solidFill>
              </a:rPr>
              <a:t>m</a:t>
            </a:r>
            <a:r>
              <a:rPr lang="zh-CN" altLang="en-US" sz="2800" dirty="0">
                <a:solidFill>
                  <a:schemeClr val="tx2"/>
                </a:solidFill>
              </a:rPr>
              <a:t>个，具体如下：</a:t>
            </a:r>
          </a:p>
          <a:p>
            <a:pPr>
              <a:lnSpc>
                <a:spcPct val="90000"/>
              </a:lnSpc>
            </a:pPr>
            <a:r>
              <a:rPr lang="zh-CN" altLang="en-US" sz="2800" dirty="0">
                <a:solidFill>
                  <a:schemeClr val="tx2"/>
                </a:solidFill>
              </a:rPr>
              <a:t>∙“</a:t>
            </a:r>
            <a:r>
              <a:rPr lang="en-US" altLang="zh-CN" sz="2800" dirty="0">
                <a:solidFill>
                  <a:schemeClr val="tx2"/>
                </a:solidFill>
              </a:rPr>
              <a:t>0 x”</a:t>
            </a:r>
            <a:r>
              <a:rPr lang="zh-CN" altLang="en-US" sz="2800" dirty="0">
                <a:solidFill>
                  <a:schemeClr val="tx2"/>
                </a:solidFill>
              </a:rPr>
              <a:t>表示询问对于当前的树，如果以</a:t>
            </a:r>
            <a:r>
              <a:rPr lang="en-US" altLang="zh-CN" sz="2800" dirty="0">
                <a:solidFill>
                  <a:schemeClr val="tx2"/>
                </a:solidFill>
              </a:rPr>
              <a:t>x</a:t>
            </a:r>
            <a:r>
              <a:rPr lang="zh-CN" altLang="en-US" sz="2800" dirty="0">
                <a:solidFill>
                  <a:schemeClr val="tx2"/>
                </a:solidFill>
              </a:rPr>
              <a:t>为根节点开始游戏，哪方会获得胜利。</a:t>
            </a:r>
          </a:p>
          <a:p>
            <a:pPr>
              <a:lnSpc>
                <a:spcPct val="90000"/>
              </a:lnSpc>
            </a:pPr>
            <a:r>
              <a:rPr lang="zh-CN" altLang="en-US" sz="2800" dirty="0">
                <a:solidFill>
                  <a:schemeClr val="tx2"/>
                </a:solidFill>
              </a:rPr>
              <a:t>∙“</a:t>
            </a:r>
            <a:r>
              <a:rPr lang="en-US" altLang="zh-CN" sz="2800" dirty="0">
                <a:solidFill>
                  <a:schemeClr val="tx2"/>
                </a:solidFill>
              </a:rPr>
              <a:t>1 x y z ”</a:t>
            </a:r>
            <a:r>
              <a:rPr lang="zh-CN" altLang="en-US" sz="2800" dirty="0">
                <a:solidFill>
                  <a:schemeClr val="tx2"/>
                </a:solidFill>
              </a:rPr>
              <a:t>表示将</a:t>
            </a:r>
            <a:r>
              <a:rPr lang="en-US" altLang="zh-CN" sz="2800" dirty="0">
                <a:solidFill>
                  <a:schemeClr val="tx2"/>
                </a:solidFill>
              </a:rPr>
              <a:t>x</a:t>
            </a:r>
            <a:r>
              <a:rPr lang="zh-CN" altLang="en-US" sz="2800" dirty="0">
                <a:solidFill>
                  <a:schemeClr val="tx2"/>
                </a:solidFill>
              </a:rPr>
              <a:t>和</a:t>
            </a:r>
            <a:r>
              <a:rPr lang="en-US" altLang="zh-CN" sz="2800" dirty="0">
                <a:solidFill>
                  <a:schemeClr val="tx2"/>
                </a:solidFill>
              </a:rPr>
              <a:t>y</a:t>
            </a:r>
            <a:r>
              <a:rPr lang="zh-CN" altLang="en-US" sz="2800" dirty="0">
                <a:solidFill>
                  <a:schemeClr val="tx2"/>
                </a:solidFill>
              </a:rPr>
              <a:t>之间的边的边权修改为</a:t>
            </a:r>
            <a:r>
              <a:rPr lang="en-US" altLang="zh-CN" sz="2800" dirty="0">
                <a:solidFill>
                  <a:schemeClr val="tx2"/>
                </a:solidFill>
              </a:rPr>
              <a:t>z</a:t>
            </a:r>
            <a:r>
              <a:rPr lang="zh-CN" altLang="en-US" sz="2800" dirty="0">
                <a:solidFill>
                  <a:schemeClr val="tx2"/>
                </a:solidFill>
              </a:rPr>
              <a:t>。</a:t>
            </a:r>
            <a:endParaRPr lang="en-US" altLang="zh-CN" sz="2800" dirty="0">
              <a:solidFill>
                <a:schemeClr val="tx2"/>
              </a:solidFill>
            </a:endParaRPr>
          </a:p>
          <a:p>
            <a:pPr>
              <a:lnSpc>
                <a:spcPct val="90000"/>
              </a:lnSpc>
            </a:pPr>
            <a:endParaRPr lang="en-US" altLang="zh-CN" sz="2800" dirty="0">
              <a:solidFill>
                <a:schemeClr val="tx2"/>
              </a:solidFill>
            </a:endParaRPr>
          </a:p>
          <a:p>
            <a:pPr>
              <a:lnSpc>
                <a:spcPct val="90000"/>
              </a:lnSpc>
            </a:pPr>
            <a:r>
              <a:rPr lang="en-US" altLang="zh-CN" sz="2800" dirty="0">
                <a:solidFill>
                  <a:schemeClr val="tx2"/>
                </a:solidFill>
              </a:rPr>
              <a:t> </a:t>
            </a:r>
            <a:r>
              <a:rPr lang="en-US" altLang="zh-CN" sz="2800" dirty="0" err="1">
                <a:solidFill>
                  <a:schemeClr val="tx2"/>
                </a:solidFill>
              </a:rPr>
              <a:t>n,m</a:t>
            </a:r>
            <a:r>
              <a:rPr lang="en-US" altLang="zh-CN" sz="2800" dirty="0">
                <a:solidFill>
                  <a:schemeClr val="tx2"/>
                </a:solidFill>
              </a:rPr>
              <a:t> &lt;= 1e5</a:t>
            </a:r>
            <a:endParaRPr lang="zh-CN" altLang="en-US" sz="2800" dirty="0">
              <a:solidFill>
                <a:schemeClr val="tx2"/>
              </a:solidFill>
            </a:endParaRPr>
          </a:p>
        </p:txBody>
      </p:sp>
    </p:spTree>
    <p:extLst>
      <p:ext uri="{BB962C8B-B14F-4D97-AF65-F5344CB8AC3E}">
        <p14:creationId xmlns:p14="http://schemas.microsoft.com/office/powerpoint/2010/main" val="21570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12C5934-F2AE-4B0F-9F4B-D86B24A8E095}"/>
              </a:ext>
            </a:extLst>
          </p:cNvPr>
          <p:cNvSpPr txBox="1"/>
          <p:nvPr/>
        </p:nvSpPr>
        <p:spPr>
          <a:xfrm>
            <a:off x="0" y="116632"/>
            <a:ext cx="12188825" cy="1421928"/>
          </a:xfrm>
          <a:prstGeom prst="rect">
            <a:avLst/>
          </a:prstGeom>
          <a:noFill/>
        </p:spPr>
        <p:txBody>
          <a:bodyPr wrap="square" rtlCol="0">
            <a:spAutoFit/>
          </a:bodyPr>
          <a:lstStyle/>
          <a:p>
            <a:pPr>
              <a:lnSpc>
                <a:spcPct val="90000"/>
              </a:lnSpc>
            </a:pPr>
            <a:r>
              <a:rPr lang="zh-CN" altLang="en-US" sz="3200" dirty="0">
                <a:solidFill>
                  <a:schemeClr val="tx2"/>
                </a:solidFill>
              </a:rPr>
              <a:t>每次操作本质上修改一条链，先考虑只有一条链的情况</a:t>
            </a:r>
            <a:endParaRPr lang="en-US" altLang="zh-CN" sz="3200" dirty="0">
              <a:solidFill>
                <a:schemeClr val="tx2"/>
              </a:solidFill>
            </a:endParaRPr>
          </a:p>
          <a:p>
            <a:pPr>
              <a:lnSpc>
                <a:spcPct val="90000"/>
              </a:lnSpc>
            </a:pPr>
            <a:r>
              <a:rPr lang="zh-CN" altLang="en-US" sz="3200" dirty="0">
                <a:solidFill>
                  <a:schemeClr val="tx2"/>
                </a:solidFill>
              </a:rPr>
              <a:t>不管每次从哪个点翻转，与根相连的那条边的值一定会被改变</a:t>
            </a:r>
            <a:endParaRPr lang="en-US" altLang="zh-CN" sz="3200" dirty="0">
              <a:solidFill>
                <a:schemeClr val="tx2"/>
              </a:solidFill>
            </a:endParaRPr>
          </a:p>
          <a:p>
            <a:pPr>
              <a:lnSpc>
                <a:spcPct val="90000"/>
              </a:lnSpc>
            </a:pPr>
            <a:r>
              <a:rPr lang="zh-CN" altLang="en-US" sz="3200" dirty="0">
                <a:solidFill>
                  <a:schemeClr val="tx2"/>
                </a:solidFill>
              </a:rPr>
              <a:t>那么就一定是与根相连的那条边最后变成</a:t>
            </a:r>
            <a:r>
              <a:rPr lang="en-US" altLang="zh-CN" sz="3200" dirty="0">
                <a:solidFill>
                  <a:schemeClr val="tx2"/>
                </a:solidFill>
              </a:rPr>
              <a:t>0</a:t>
            </a:r>
          </a:p>
        </p:txBody>
      </p:sp>
      <p:sp>
        <p:nvSpPr>
          <p:cNvPr id="3" name="文本框 2">
            <a:extLst>
              <a:ext uri="{FF2B5EF4-FFF2-40B4-BE49-F238E27FC236}">
                <a16:creationId xmlns:a16="http://schemas.microsoft.com/office/drawing/2014/main" id="{177BDF1D-3AAA-48AD-973A-F71F36ACC7A4}"/>
              </a:ext>
            </a:extLst>
          </p:cNvPr>
          <p:cNvSpPr txBox="1"/>
          <p:nvPr/>
        </p:nvSpPr>
        <p:spPr>
          <a:xfrm>
            <a:off x="0" y="1844824"/>
            <a:ext cx="12188825" cy="1865126"/>
          </a:xfrm>
          <a:prstGeom prst="rect">
            <a:avLst/>
          </a:prstGeom>
          <a:noFill/>
        </p:spPr>
        <p:txBody>
          <a:bodyPr wrap="square" rtlCol="0">
            <a:spAutoFit/>
          </a:bodyPr>
          <a:lstStyle/>
          <a:p>
            <a:pPr>
              <a:lnSpc>
                <a:spcPct val="90000"/>
              </a:lnSpc>
            </a:pPr>
            <a:r>
              <a:rPr lang="zh-CN" altLang="en-US" sz="3200" dirty="0">
                <a:solidFill>
                  <a:schemeClr val="tx2"/>
                </a:solidFill>
              </a:rPr>
              <a:t>设与根相连的边的权值为</a:t>
            </a:r>
            <a:r>
              <a:rPr lang="en-US" altLang="zh-CN" sz="3200" dirty="0">
                <a:solidFill>
                  <a:schemeClr val="tx2"/>
                </a:solidFill>
              </a:rPr>
              <a:t>w</a:t>
            </a:r>
          </a:p>
          <a:p>
            <a:pPr>
              <a:lnSpc>
                <a:spcPct val="90000"/>
              </a:lnSpc>
            </a:pPr>
            <a:r>
              <a:rPr lang="zh-CN" altLang="en-US" sz="3200" dirty="0">
                <a:solidFill>
                  <a:schemeClr val="tx2"/>
                </a:solidFill>
              </a:rPr>
              <a:t>如果</a:t>
            </a:r>
            <a:r>
              <a:rPr lang="en-US" altLang="zh-CN" sz="3200" dirty="0">
                <a:solidFill>
                  <a:schemeClr val="tx2"/>
                </a:solidFill>
              </a:rPr>
              <a:t>w=0</a:t>
            </a:r>
            <a:r>
              <a:rPr lang="zh-CN" altLang="en-US" sz="3200" dirty="0">
                <a:solidFill>
                  <a:schemeClr val="tx2"/>
                </a:solidFill>
              </a:rPr>
              <a:t>，若从一个点开始翻转边权使</a:t>
            </a:r>
            <a:r>
              <a:rPr lang="en-US" altLang="zh-CN" sz="3200" dirty="0">
                <a:solidFill>
                  <a:schemeClr val="tx2"/>
                </a:solidFill>
              </a:rPr>
              <a:t>w=1,</a:t>
            </a:r>
            <a:r>
              <a:rPr lang="zh-CN" altLang="en-US" sz="3200" dirty="0">
                <a:solidFill>
                  <a:schemeClr val="tx2"/>
                </a:solidFill>
              </a:rPr>
              <a:t>那么总会存在一个点使得从它开始翻转后把</a:t>
            </a:r>
            <a:r>
              <a:rPr lang="en-US" altLang="zh-CN" sz="3200" dirty="0">
                <a:solidFill>
                  <a:schemeClr val="tx2"/>
                </a:solidFill>
              </a:rPr>
              <a:t>w</a:t>
            </a:r>
            <a:r>
              <a:rPr lang="zh-CN" altLang="en-US" sz="3200" dirty="0">
                <a:solidFill>
                  <a:schemeClr val="tx2"/>
                </a:solidFill>
              </a:rPr>
              <a:t>变成</a:t>
            </a:r>
            <a:r>
              <a:rPr lang="en-US" altLang="zh-CN" sz="3200" dirty="0">
                <a:solidFill>
                  <a:schemeClr val="tx2"/>
                </a:solidFill>
              </a:rPr>
              <a:t>0</a:t>
            </a:r>
          </a:p>
          <a:p>
            <a:pPr>
              <a:lnSpc>
                <a:spcPct val="90000"/>
              </a:lnSpc>
            </a:pPr>
            <a:r>
              <a:rPr lang="zh-CN" altLang="en-US" sz="3200" dirty="0">
                <a:solidFill>
                  <a:schemeClr val="tx2"/>
                </a:solidFill>
              </a:rPr>
              <a:t>所以如果</a:t>
            </a:r>
            <a:r>
              <a:rPr lang="en-US" altLang="zh-CN" sz="3200" dirty="0">
                <a:solidFill>
                  <a:schemeClr val="tx2"/>
                </a:solidFill>
              </a:rPr>
              <a:t>w=0</a:t>
            </a:r>
            <a:r>
              <a:rPr lang="zh-CN" altLang="en-US" sz="3200" dirty="0">
                <a:solidFill>
                  <a:schemeClr val="tx2"/>
                </a:solidFill>
              </a:rPr>
              <a:t>后手必胜，</a:t>
            </a:r>
            <a:r>
              <a:rPr lang="en-US" altLang="zh-CN" sz="3200" dirty="0">
                <a:solidFill>
                  <a:schemeClr val="tx2"/>
                </a:solidFill>
              </a:rPr>
              <a:t>w=1</a:t>
            </a:r>
            <a:r>
              <a:rPr lang="zh-CN" altLang="en-US" sz="3200" dirty="0">
                <a:solidFill>
                  <a:schemeClr val="tx2"/>
                </a:solidFill>
              </a:rPr>
              <a:t>先手必胜</a:t>
            </a:r>
          </a:p>
        </p:txBody>
      </p:sp>
      <p:sp>
        <p:nvSpPr>
          <p:cNvPr id="4" name="文本框 3">
            <a:extLst>
              <a:ext uri="{FF2B5EF4-FFF2-40B4-BE49-F238E27FC236}">
                <a16:creationId xmlns:a16="http://schemas.microsoft.com/office/drawing/2014/main" id="{2659FB7D-146D-43E7-AB19-918E67DC29E0}"/>
              </a:ext>
            </a:extLst>
          </p:cNvPr>
          <p:cNvSpPr txBox="1"/>
          <p:nvPr/>
        </p:nvSpPr>
        <p:spPr>
          <a:xfrm>
            <a:off x="-21463" y="4365104"/>
            <a:ext cx="12188825" cy="978729"/>
          </a:xfrm>
          <a:prstGeom prst="rect">
            <a:avLst/>
          </a:prstGeom>
          <a:noFill/>
        </p:spPr>
        <p:txBody>
          <a:bodyPr wrap="square" rtlCol="0">
            <a:spAutoFit/>
          </a:bodyPr>
          <a:lstStyle/>
          <a:p>
            <a:pPr>
              <a:lnSpc>
                <a:spcPct val="90000"/>
              </a:lnSpc>
            </a:pPr>
            <a:r>
              <a:rPr lang="zh-CN" altLang="en-US" sz="3200" dirty="0">
                <a:solidFill>
                  <a:schemeClr val="tx2"/>
                </a:solidFill>
              </a:rPr>
              <a:t>然后把链推广到树上，就变成了判断与根相连的权值为</a:t>
            </a:r>
            <a:r>
              <a:rPr lang="en-US" altLang="zh-CN" sz="3200" dirty="0">
                <a:solidFill>
                  <a:schemeClr val="tx2"/>
                </a:solidFill>
              </a:rPr>
              <a:t>1</a:t>
            </a:r>
            <a:r>
              <a:rPr lang="zh-CN" altLang="en-US" sz="3200" dirty="0">
                <a:solidFill>
                  <a:schemeClr val="tx2"/>
                </a:solidFill>
              </a:rPr>
              <a:t>的边的个数的奇偶性了</a:t>
            </a:r>
          </a:p>
        </p:txBody>
      </p:sp>
    </p:spTree>
    <p:extLst>
      <p:ext uri="{BB962C8B-B14F-4D97-AF65-F5344CB8AC3E}">
        <p14:creationId xmlns:p14="http://schemas.microsoft.com/office/powerpoint/2010/main" val="264277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DA138B-7379-4D66-9799-841C5701246A}"/>
              </a:ext>
            </a:extLst>
          </p:cNvPr>
          <p:cNvSpPr txBox="1"/>
          <p:nvPr/>
        </p:nvSpPr>
        <p:spPr>
          <a:xfrm>
            <a:off x="0" y="260648"/>
            <a:ext cx="12188825" cy="3194721"/>
          </a:xfrm>
          <a:prstGeom prst="rect">
            <a:avLst/>
          </a:prstGeom>
          <a:noFill/>
        </p:spPr>
        <p:txBody>
          <a:bodyPr wrap="square" rtlCol="0">
            <a:spAutoFit/>
          </a:bodyPr>
          <a:lstStyle/>
          <a:p>
            <a:pPr>
              <a:lnSpc>
                <a:spcPct val="90000"/>
              </a:lnSpc>
            </a:pPr>
            <a:r>
              <a:rPr lang="zh-CN" altLang="en-US" sz="3200" dirty="0">
                <a:solidFill>
                  <a:schemeClr val="tx2"/>
                </a:solidFill>
              </a:rPr>
              <a:t>给出一棵未染色的树。</a:t>
            </a:r>
            <a:r>
              <a:rPr lang="en-US" altLang="zh-CN" sz="3200" dirty="0">
                <a:solidFill>
                  <a:schemeClr val="tx2"/>
                </a:solidFill>
              </a:rPr>
              <a:t>Alice</a:t>
            </a:r>
            <a:r>
              <a:rPr lang="zh-CN" altLang="en-US" sz="3200" dirty="0">
                <a:solidFill>
                  <a:schemeClr val="tx2"/>
                </a:solidFill>
              </a:rPr>
              <a:t>可以将未染色的点染成白色，</a:t>
            </a:r>
            <a:r>
              <a:rPr lang="en-US" altLang="zh-CN" sz="3200" dirty="0">
                <a:solidFill>
                  <a:schemeClr val="tx2"/>
                </a:solidFill>
              </a:rPr>
              <a:t>Bob</a:t>
            </a:r>
            <a:r>
              <a:rPr lang="zh-CN" altLang="en-US" sz="3200" dirty="0">
                <a:solidFill>
                  <a:schemeClr val="tx2"/>
                </a:solidFill>
              </a:rPr>
              <a:t>可以将未染色的点染成黑色，且该点相邻的点不管有没有染色后会被染成黑色。</a:t>
            </a:r>
            <a:r>
              <a:rPr lang="en-US" altLang="zh-CN" sz="3200" dirty="0">
                <a:solidFill>
                  <a:schemeClr val="tx2"/>
                </a:solidFill>
              </a:rPr>
              <a:t>Bob</a:t>
            </a:r>
            <a:r>
              <a:rPr lang="zh-CN" altLang="en-US" sz="3200" dirty="0">
                <a:solidFill>
                  <a:schemeClr val="tx2"/>
                </a:solidFill>
              </a:rPr>
              <a:t>还有一个</a:t>
            </a:r>
            <a:r>
              <a:rPr lang="en-US" altLang="zh-CN" sz="3200" dirty="0">
                <a:solidFill>
                  <a:schemeClr val="tx2"/>
                </a:solidFill>
              </a:rPr>
              <a:t>buff</a:t>
            </a:r>
            <a:r>
              <a:rPr lang="zh-CN" altLang="en-US" sz="3200" dirty="0">
                <a:solidFill>
                  <a:schemeClr val="tx2"/>
                </a:solidFill>
              </a:rPr>
              <a:t>，就是可以在任何时间将两点之间的边剪断，可以使用</a:t>
            </a:r>
            <a:r>
              <a:rPr lang="en-US" altLang="zh-CN" sz="3200" dirty="0">
                <a:solidFill>
                  <a:schemeClr val="tx2"/>
                </a:solidFill>
              </a:rPr>
              <a:t>k</a:t>
            </a:r>
            <a:r>
              <a:rPr lang="zh-CN" altLang="en-US" sz="3200" dirty="0">
                <a:solidFill>
                  <a:schemeClr val="tx2"/>
                </a:solidFill>
              </a:rPr>
              <a:t>次。如果所有点都染完色后存在白色的点</a:t>
            </a:r>
            <a:r>
              <a:rPr lang="en-US" altLang="zh-CN" sz="3200" dirty="0">
                <a:solidFill>
                  <a:schemeClr val="tx2"/>
                </a:solidFill>
              </a:rPr>
              <a:t>Alice</a:t>
            </a:r>
            <a:r>
              <a:rPr lang="zh-CN" altLang="en-US" sz="3200" dirty="0">
                <a:solidFill>
                  <a:schemeClr val="tx2"/>
                </a:solidFill>
              </a:rPr>
              <a:t>赢，否则</a:t>
            </a:r>
            <a:r>
              <a:rPr lang="en-US" altLang="zh-CN" sz="3200" dirty="0">
                <a:solidFill>
                  <a:schemeClr val="tx2"/>
                </a:solidFill>
              </a:rPr>
              <a:t>Bob</a:t>
            </a:r>
            <a:r>
              <a:rPr lang="zh-CN" altLang="en-US" sz="3200" dirty="0">
                <a:solidFill>
                  <a:schemeClr val="tx2"/>
                </a:solidFill>
              </a:rPr>
              <a:t>赢，问最后谁会获胜</a:t>
            </a:r>
            <a:endParaRPr lang="en-US" altLang="zh-CN" sz="3200" dirty="0">
              <a:solidFill>
                <a:schemeClr val="tx2"/>
              </a:solidFill>
            </a:endParaRPr>
          </a:p>
          <a:p>
            <a:pPr>
              <a:lnSpc>
                <a:spcPct val="90000"/>
              </a:lnSpc>
            </a:pPr>
            <a:r>
              <a:rPr lang="en-US" altLang="zh-CN" sz="3200" dirty="0">
                <a:solidFill>
                  <a:schemeClr val="tx2"/>
                </a:solidFill>
              </a:rPr>
              <a:t> </a:t>
            </a:r>
            <a:r>
              <a:rPr lang="en-US" altLang="zh-CN" sz="3200" dirty="0" err="1">
                <a:solidFill>
                  <a:schemeClr val="tx2"/>
                </a:solidFill>
              </a:rPr>
              <a:t>n,k</a:t>
            </a:r>
            <a:r>
              <a:rPr lang="en-US" altLang="zh-CN" sz="3200" dirty="0">
                <a:solidFill>
                  <a:schemeClr val="tx2"/>
                </a:solidFill>
              </a:rPr>
              <a:t> &lt;= 1000</a:t>
            </a:r>
          </a:p>
          <a:p>
            <a:pPr>
              <a:lnSpc>
                <a:spcPct val="90000"/>
              </a:lnSpc>
            </a:pPr>
            <a:endParaRPr lang="en-US" altLang="zh-CN" sz="3200" dirty="0">
              <a:solidFill>
                <a:schemeClr val="tx2"/>
              </a:solidFill>
            </a:endParaRPr>
          </a:p>
        </p:txBody>
      </p:sp>
    </p:spTree>
    <p:extLst>
      <p:ext uri="{BB962C8B-B14F-4D97-AF65-F5344CB8AC3E}">
        <p14:creationId xmlns:p14="http://schemas.microsoft.com/office/powerpoint/2010/main" val="1692312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E94F0B-90DC-4459-94D8-877A38003156}"/>
              </a:ext>
            </a:extLst>
          </p:cNvPr>
          <p:cNvSpPr txBox="1"/>
          <p:nvPr/>
        </p:nvSpPr>
        <p:spPr>
          <a:xfrm>
            <a:off x="0" y="0"/>
            <a:ext cx="12188825" cy="6986528"/>
          </a:xfrm>
          <a:prstGeom prst="rect">
            <a:avLst/>
          </a:prstGeom>
          <a:noFill/>
        </p:spPr>
        <p:txBody>
          <a:bodyPr wrap="square" rtlCol="0">
            <a:spAutoFit/>
          </a:bodyPr>
          <a:lstStyle/>
          <a:p>
            <a:r>
              <a:rPr lang="zh-CN" altLang="en-US" sz="2800" dirty="0">
                <a:solidFill>
                  <a:schemeClr val="tx2"/>
                </a:solidFill>
              </a:rPr>
              <a:t>如果</a:t>
            </a:r>
            <a:r>
              <a:rPr lang="en-US" altLang="zh-CN" sz="2800" dirty="0">
                <a:solidFill>
                  <a:schemeClr val="tx2"/>
                </a:solidFill>
              </a:rPr>
              <a:t>Bob</a:t>
            </a:r>
            <a:r>
              <a:rPr lang="zh-CN" altLang="en-US" sz="2800" dirty="0">
                <a:solidFill>
                  <a:schemeClr val="tx2"/>
                </a:solidFill>
              </a:rPr>
              <a:t>能把这棵树分成若干两个一组的点对，那么</a:t>
            </a:r>
            <a:r>
              <a:rPr lang="en-US" altLang="zh-CN" sz="2800" dirty="0">
                <a:solidFill>
                  <a:schemeClr val="tx2"/>
                </a:solidFill>
              </a:rPr>
              <a:t>Bob</a:t>
            </a:r>
            <a:r>
              <a:rPr lang="zh-CN" altLang="en-US" sz="2800" dirty="0">
                <a:solidFill>
                  <a:schemeClr val="tx2"/>
                </a:solidFill>
              </a:rPr>
              <a:t>取得胜利，否则</a:t>
            </a:r>
            <a:r>
              <a:rPr lang="en-US" altLang="zh-CN" sz="2800" dirty="0">
                <a:solidFill>
                  <a:schemeClr val="tx2"/>
                </a:solidFill>
              </a:rPr>
              <a:t>Alice</a:t>
            </a:r>
            <a:r>
              <a:rPr lang="zh-CN" altLang="en-US" sz="2800" dirty="0">
                <a:solidFill>
                  <a:schemeClr val="tx2"/>
                </a:solidFill>
              </a:rPr>
              <a:t>获胜。</a:t>
            </a:r>
          </a:p>
          <a:p>
            <a:r>
              <a:rPr lang="zh-CN" altLang="en-US" sz="2800" dirty="0">
                <a:solidFill>
                  <a:schemeClr val="tx2"/>
                </a:solidFill>
              </a:rPr>
              <a:t>如果原树不存在两两匹配的方案，</a:t>
            </a:r>
            <a:r>
              <a:rPr lang="en-US" altLang="zh-CN" sz="2800" dirty="0">
                <a:solidFill>
                  <a:schemeClr val="tx2"/>
                </a:solidFill>
              </a:rPr>
              <a:t>Alice</a:t>
            </a:r>
            <a:r>
              <a:rPr lang="zh-CN" altLang="en-US" sz="2800" dirty="0">
                <a:solidFill>
                  <a:schemeClr val="tx2"/>
                </a:solidFill>
              </a:rPr>
              <a:t>从树叶开始，每次都染树叶父节点，</a:t>
            </a:r>
            <a:r>
              <a:rPr lang="en-US" altLang="zh-CN" sz="2800" dirty="0">
                <a:solidFill>
                  <a:schemeClr val="tx2"/>
                </a:solidFill>
              </a:rPr>
              <a:t>Bob</a:t>
            </a:r>
            <a:r>
              <a:rPr lang="zh-CN" altLang="en-US" sz="2800" dirty="0">
                <a:solidFill>
                  <a:schemeClr val="tx2"/>
                </a:solidFill>
              </a:rPr>
              <a:t>被迫只能不断的染叶子，</a:t>
            </a:r>
            <a:r>
              <a:rPr lang="en-US" altLang="zh-CN" sz="2800" dirty="0">
                <a:solidFill>
                  <a:schemeClr val="tx2"/>
                </a:solidFill>
              </a:rPr>
              <a:t>Bob</a:t>
            </a:r>
            <a:r>
              <a:rPr lang="zh-CN" altLang="en-US" sz="2800" dirty="0">
                <a:solidFill>
                  <a:schemeClr val="tx2"/>
                </a:solidFill>
              </a:rPr>
              <a:t>退化成一般玩家，因为</a:t>
            </a:r>
            <a:r>
              <a:rPr lang="en-US" altLang="zh-CN" sz="2800" dirty="0">
                <a:solidFill>
                  <a:schemeClr val="tx2"/>
                </a:solidFill>
              </a:rPr>
              <a:t>Bob</a:t>
            </a:r>
            <a:r>
              <a:rPr lang="zh-CN" altLang="en-US" sz="2800" dirty="0">
                <a:solidFill>
                  <a:schemeClr val="tx2"/>
                </a:solidFill>
              </a:rPr>
              <a:t>做不做小动作都不会逆转局势，总会出现一个时间点</a:t>
            </a:r>
            <a:r>
              <a:rPr lang="en-US" altLang="zh-CN" sz="2800" dirty="0">
                <a:solidFill>
                  <a:schemeClr val="tx2"/>
                </a:solidFill>
              </a:rPr>
              <a:t>Bob</a:t>
            </a:r>
            <a:r>
              <a:rPr lang="zh-CN" altLang="en-US" sz="2800" dirty="0">
                <a:solidFill>
                  <a:schemeClr val="tx2"/>
                </a:solidFill>
              </a:rPr>
              <a:t>没办法跟上</a:t>
            </a:r>
            <a:r>
              <a:rPr lang="en-US" altLang="zh-CN" sz="2800" dirty="0">
                <a:solidFill>
                  <a:schemeClr val="tx2"/>
                </a:solidFill>
              </a:rPr>
              <a:t>Alice</a:t>
            </a:r>
            <a:r>
              <a:rPr lang="zh-CN" altLang="en-US" sz="2800" dirty="0">
                <a:solidFill>
                  <a:schemeClr val="tx2"/>
                </a:solidFill>
              </a:rPr>
              <a:t>的节奏而让</a:t>
            </a:r>
            <a:r>
              <a:rPr lang="en-US" altLang="zh-CN" sz="2800" dirty="0">
                <a:solidFill>
                  <a:schemeClr val="tx2"/>
                </a:solidFill>
              </a:rPr>
              <a:t>Alice</a:t>
            </a:r>
            <a:r>
              <a:rPr lang="zh-CN" altLang="en-US" sz="2800" dirty="0">
                <a:solidFill>
                  <a:schemeClr val="tx2"/>
                </a:solidFill>
              </a:rPr>
              <a:t>染到一个周围都已被染色的孤立点（因为原树不存在两两匹配的方案）</a:t>
            </a:r>
          </a:p>
          <a:p>
            <a:r>
              <a:rPr lang="zh-CN" altLang="en-US" sz="2800" dirty="0">
                <a:solidFill>
                  <a:schemeClr val="tx2"/>
                </a:solidFill>
              </a:rPr>
              <a:t>如果原树存在两两匹配的方案，而且</a:t>
            </a:r>
            <a:r>
              <a:rPr lang="en-US" altLang="zh-CN" sz="2800" dirty="0">
                <a:solidFill>
                  <a:schemeClr val="tx2"/>
                </a:solidFill>
              </a:rPr>
              <a:t>Bob</a:t>
            </a:r>
            <a:r>
              <a:rPr lang="zh-CN" altLang="en-US" sz="2800" dirty="0">
                <a:solidFill>
                  <a:schemeClr val="tx2"/>
                </a:solidFill>
              </a:rPr>
              <a:t>的小动作次数也足以把原树分成两两的点对，那么</a:t>
            </a:r>
            <a:r>
              <a:rPr lang="en-US" altLang="zh-CN" sz="2800" dirty="0">
                <a:solidFill>
                  <a:schemeClr val="tx2"/>
                </a:solidFill>
              </a:rPr>
              <a:t>Bob</a:t>
            </a:r>
            <a:r>
              <a:rPr lang="zh-CN" altLang="en-US" sz="2800" dirty="0">
                <a:solidFill>
                  <a:schemeClr val="tx2"/>
                </a:solidFill>
              </a:rPr>
              <a:t>显然获胜。</a:t>
            </a:r>
          </a:p>
          <a:p>
            <a:r>
              <a:rPr lang="zh-CN" altLang="en-US" sz="2800" dirty="0">
                <a:solidFill>
                  <a:schemeClr val="tx2"/>
                </a:solidFill>
              </a:rPr>
              <a:t>如果原树存在两两匹配的方案，而</a:t>
            </a:r>
            <a:r>
              <a:rPr lang="en-US" altLang="zh-CN" sz="2800" dirty="0">
                <a:solidFill>
                  <a:schemeClr val="tx2"/>
                </a:solidFill>
              </a:rPr>
              <a:t>Bob</a:t>
            </a:r>
            <a:r>
              <a:rPr lang="zh-CN" altLang="en-US" sz="2800" dirty="0">
                <a:solidFill>
                  <a:schemeClr val="tx2"/>
                </a:solidFill>
              </a:rPr>
              <a:t>的小动作不足以把树分成两两的点对，</a:t>
            </a:r>
            <a:r>
              <a:rPr lang="en-US" altLang="zh-CN" sz="2800" dirty="0">
                <a:solidFill>
                  <a:schemeClr val="tx2"/>
                </a:solidFill>
              </a:rPr>
              <a:t>Alice</a:t>
            </a:r>
            <a:r>
              <a:rPr lang="zh-CN" altLang="en-US" sz="2800" dirty="0">
                <a:solidFill>
                  <a:schemeClr val="tx2"/>
                </a:solidFill>
              </a:rPr>
              <a:t>一定获胜，因为每次染某个叶子节点（该节点为其父节点的唯一子节点），</a:t>
            </a:r>
            <a:r>
              <a:rPr lang="en-US" altLang="zh-CN" sz="2800" dirty="0">
                <a:solidFill>
                  <a:schemeClr val="tx2"/>
                </a:solidFill>
              </a:rPr>
              <a:t>Alice</a:t>
            </a:r>
            <a:r>
              <a:rPr lang="zh-CN" altLang="en-US" sz="2800" dirty="0">
                <a:solidFill>
                  <a:schemeClr val="tx2"/>
                </a:solidFill>
              </a:rPr>
              <a:t>总能迫使</a:t>
            </a:r>
            <a:r>
              <a:rPr lang="en-US" altLang="zh-CN" sz="2800" dirty="0">
                <a:solidFill>
                  <a:schemeClr val="tx2"/>
                </a:solidFill>
              </a:rPr>
              <a:t>Bob</a:t>
            </a:r>
            <a:r>
              <a:rPr lang="zh-CN" altLang="en-US" sz="2800" dirty="0">
                <a:solidFill>
                  <a:schemeClr val="tx2"/>
                </a:solidFill>
              </a:rPr>
              <a:t>不断的做小动作以保证剩下的树不会出现奇数节点的树，且每次小动作割出一个点对（包含</a:t>
            </a:r>
            <a:r>
              <a:rPr lang="en-US" altLang="zh-CN" sz="2800" dirty="0">
                <a:solidFill>
                  <a:schemeClr val="tx2"/>
                </a:solidFill>
              </a:rPr>
              <a:t>Alice</a:t>
            </a:r>
            <a:r>
              <a:rPr lang="zh-CN" altLang="en-US" sz="2800" dirty="0">
                <a:solidFill>
                  <a:schemeClr val="tx2"/>
                </a:solidFill>
              </a:rPr>
              <a:t>刚染的点），最后有两种情况。</a:t>
            </a:r>
          </a:p>
          <a:p>
            <a:r>
              <a:rPr lang="zh-CN" altLang="en-US" sz="2800" dirty="0">
                <a:solidFill>
                  <a:schemeClr val="tx2"/>
                </a:solidFill>
              </a:rPr>
              <a:t>出现某个结点有</a:t>
            </a:r>
            <a:r>
              <a:rPr lang="en-US" altLang="zh-CN" sz="2800" dirty="0">
                <a:solidFill>
                  <a:schemeClr val="tx2"/>
                </a:solidFill>
              </a:rPr>
              <a:t>&gt;=2</a:t>
            </a:r>
            <a:r>
              <a:rPr lang="zh-CN" altLang="en-US" sz="2800" dirty="0">
                <a:solidFill>
                  <a:schemeClr val="tx2"/>
                </a:solidFill>
              </a:rPr>
              <a:t>个子节点为叶子节点。</a:t>
            </a:r>
            <a:r>
              <a:rPr lang="en-US" altLang="zh-CN" sz="2800" dirty="0">
                <a:solidFill>
                  <a:schemeClr val="tx2"/>
                </a:solidFill>
              </a:rPr>
              <a:t>Alice</a:t>
            </a:r>
            <a:r>
              <a:rPr lang="zh-CN" altLang="en-US" sz="2800" dirty="0">
                <a:solidFill>
                  <a:schemeClr val="tx2"/>
                </a:solidFill>
              </a:rPr>
              <a:t>染这个点，</a:t>
            </a:r>
            <a:r>
              <a:rPr lang="en-US" altLang="zh-CN" sz="2800" dirty="0">
                <a:solidFill>
                  <a:schemeClr val="tx2"/>
                </a:solidFill>
              </a:rPr>
              <a:t>Bob</a:t>
            </a:r>
            <a:r>
              <a:rPr lang="zh-CN" altLang="en-US" sz="2800" dirty="0">
                <a:solidFill>
                  <a:schemeClr val="tx2"/>
                </a:solidFill>
              </a:rPr>
              <a:t>跟不上</a:t>
            </a:r>
            <a:r>
              <a:rPr lang="en-US" altLang="zh-CN" sz="2800" dirty="0">
                <a:solidFill>
                  <a:schemeClr val="tx2"/>
                </a:solidFill>
              </a:rPr>
              <a:t>Alice</a:t>
            </a:r>
            <a:r>
              <a:rPr lang="zh-CN" altLang="en-US" sz="2800" dirty="0">
                <a:solidFill>
                  <a:schemeClr val="tx2"/>
                </a:solidFill>
              </a:rPr>
              <a:t>的节奏，出现孤点，</a:t>
            </a:r>
            <a:r>
              <a:rPr lang="en-US" altLang="zh-CN" sz="2800" dirty="0" err="1">
                <a:solidFill>
                  <a:schemeClr val="tx2"/>
                </a:solidFill>
              </a:rPr>
              <a:t>Ailice</a:t>
            </a:r>
            <a:r>
              <a:rPr lang="zh-CN" altLang="en-US" sz="2800" dirty="0">
                <a:solidFill>
                  <a:schemeClr val="tx2"/>
                </a:solidFill>
              </a:rPr>
              <a:t>取胜</a:t>
            </a:r>
          </a:p>
          <a:p>
            <a:r>
              <a:rPr lang="zh-CN" altLang="en-US" sz="2800" dirty="0">
                <a:solidFill>
                  <a:schemeClr val="tx2"/>
                </a:solidFill>
              </a:rPr>
              <a:t>否则整个过程一定会持续到树被染光或者</a:t>
            </a:r>
            <a:r>
              <a:rPr lang="en-US" altLang="zh-CN" sz="2800" dirty="0">
                <a:solidFill>
                  <a:schemeClr val="tx2"/>
                </a:solidFill>
              </a:rPr>
              <a:t>Bob</a:t>
            </a:r>
            <a:r>
              <a:rPr lang="zh-CN" altLang="en-US" sz="2800" dirty="0">
                <a:solidFill>
                  <a:schemeClr val="tx2"/>
                </a:solidFill>
              </a:rPr>
              <a:t>的</a:t>
            </a:r>
            <a:r>
              <a:rPr lang="en-US" altLang="zh-CN" sz="2800" dirty="0">
                <a:solidFill>
                  <a:schemeClr val="tx2"/>
                </a:solidFill>
              </a:rPr>
              <a:t>k</a:t>
            </a:r>
            <a:r>
              <a:rPr lang="zh-CN" altLang="en-US" sz="2800" dirty="0">
                <a:solidFill>
                  <a:schemeClr val="tx2"/>
                </a:solidFill>
              </a:rPr>
              <a:t>次用光导致做不了小动作进而被迫割出一块</a:t>
            </a:r>
            <a:r>
              <a:rPr lang="en-US" altLang="zh-CN" sz="2800" dirty="0">
                <a:solidFill>
                  <a:schemeClr val="tx2"/>
                </a:solidFill>
              </a:rPr>
              <a:t>size</a:t>
            </a:r>
            <a:r>
              <a:rPr lang="zh-CN" altLang="en-US" sz="2800" dirty="0">
                <a:solidFill>
                  <a:schemeClr val="tx2"/>
                </a:solidFill>
              </a:rPr>
              <a:t>为奇数的子树（这棵树显然没办法两两匹配）而败北。</a:t>
            </a:r>
          </a:p>
        </p:txBody>
      </p:sp>
    </p:spTree>
    <p:extLst>
      <p:ext uri="{BB962C8B-B14F-4D97-AF65-F5344CB8AC3E}">
        <p14:creationId xmlns:p14="http://schemas.microsoft.com/office/powerpoint/2010/main" val="239385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AEBA52-A111-4C5C-9DC6-4B0A95446580}"/>
              </a:ext>
            </a:extLst>
          </p:cNvPr>
          <p:cNvSpPr txBox="1"/>
          <p:nvPr/>
        </p:nvSpPr>
        <p:spPr>
          <a:xfrm>
            <a:off x="0" y="188640"/>
            <a:ext cx="12188825" cy="6684907"/>
          </a:xfrm>
          <a:prstGeom prst="rect">
            <a:avLst/>
          </a:prstGeom>
          <a:noFill/>
        </p:spPr>
        <p:txBody>
          <a:bodyPr wrap="square" rtlCol="0">
            <a:spAutoFit/>
          </a:bodyPr>
          <a:lstStyle/>
          <a:p>
            <a:pPr>
              <a:lnSpc>
                <a:spcPct val="90000"/>
              </a:lnSpc>
            </a:pPr>
            <a:r>
              <a:rPr lang="zh-CN" altLang="en-US" sz="2800" dirty="0">
                <a:solidFill>
                  <a:schemeClr val="tx2"/>
                </a:solidFill>
              </a:rPr>
              <a:t>有一个长度为</a:t>
            </a:r>
            <a:r>
              <a:rPr lang="en-US" altLang="zh-CN" sz="2800" dirty="0">
                <a:solidFill>
                  <a:schemeClr val="tx2"/>
                </a:solidFill>
              </a:rPr>
              <a:t>n</a:t>
            </a:r>
            <a:r>
              <a:rPr lang="zh-CN" altLang="en-US" sz="2800" dirty="0">
                <a:solidFill>
                  <a:schemeClr val="tx2"/>
                </a:solidFill>
              </a:rPr>
              <a:t>的数组，甲乙两人在上面进行这样一个游戏：首先，数组上有一些格子是白的，有一些是黑的。然 </a:t>
            </a:r>
            <a:br>
              <a:rPr lang="zh-CN" altLang="en-US" sz="2800" dirty="0">
                <a:solidFill>
                  <a:schemeClr val="tx2"/>
                </a:solidFill>
              </a:rPr>
            </a:br>
            <a:r>
              <a:rPr lang="zh-CN" altLang="en-US" sz="2800" dirty="0">
                <a:solidFill>
                  <a:schemeClr val="tx2"/>
                </a:solidFill>
              </a:rPr>
              <a:t>后两人轮流进行操作。每次操作选择一个白色的格子，假设它的下标为</a:t>
            </a:r>
            <a:r>
              <a:rPr lang="en-US" altLang="zh-CN" sz="2800" dirty="0">
                <a:solidFill>
                  <a:schemeClr val="tx2"/>
                </a:solidFill>
              </a:rPr>
              <a:t>x</a:t>
            </a:r>
            <a:r>
              <a:rPr lang="zh-CN" altLang="en-US" sz="2800" dirty="0">
                <a:solidFill>
                  <a:schemeClr val="tx2"/>
                </a:solidFill>
              </a:rPr>
              <a:t>。接着，选择一个大小在</a:t>
            </a:r>
            <a:r>
              <a:rPr lang="en-US" altLang="zh-CN" sz="2800" dirty="0">
                <a:solidFill>
                  <a:schemeClr val="tx2"/>
                </a:solidFill>
              </a:rPr>
              <a:t>1~n/x</a:t>
            </a:r>
            <a:r>
              <a:rPr lang="zh-CN" altLang="en-US" sz="2800" dirty="0">
                <a:solidFill>
                  <a:schemeClr val="tx2"/>
                </a:solidFill>
              </a:rPr>
              <a:t>之间的整数 </a:t>
            </a:r>
            <a:br>
              <a:rPr lang="zh-CN" altLang="en-US" sz="2800" dirty="0">
                <a:solidFill>
                  <a:schemeClr val="tx2"/>
                </a:solidFill>
              </a:rPr>
            </a:br>
            <a:r>
              <a:rPr lang="en-US" altLang="zh-CN" sz="2800" dirty="0">
                <a:solidFill>
                  <a:schemeClr val="tx2"/>
                </a:solidFill>
              </a:rPr>
              <a:t>k</a:t>
            </a:r>
            <a:r>
              <a:rPr lang="zh-CN" altLang="en-US" sz="2800" dirty="0">
                <a:solidFill>
                  <a:schemeClr val="tx2"/>
                </a:solidFill>
              </a:rPr>
              <a:t>，然后将下标为</a:t>
            </a:r>
            <a:r>
              <a:rPr lang="en-US" altLang="zh-CN" sz="2800" dirty="0">
                <a:solidFill>
                  <a:schemeClr val="tx2"/>
                </a:solidFill>
              </a:rPr>
              <a:t>x</a:t>
            </a:r>
            <a:r>
              <a:rPr lang="zh-CN" altLang="en-US" sz="2800" dirty="0">
                <a:solidFill>
                  <a:schemeClr val="tx2"/>
                </a:solidFill>
              </a:rPr>
              <a:t>、</a:t>
            </a:r>
            <a:r>
              <a:rPr lang="en-US" altLang="zh-CN" sz="2800" dirty="0">
                <a:solidFill>
                  <a:schemeClr val="tx2"/>
                </a:solidFill>
              </a:rPr>
              <a:t>2x</a:t>
            </a:r>
            <a:r>
              <a:rPr lang="zh-CN" altLang="en-US" sz="2800" dirty="0">
                <a:solidFill>
                  <a:schemeClr val="tx2"/>
                </a:solidFill>
              </a:rPr>
              <a:t>、</a:t>
            </a:r>
            <a:r>
              <a:rPr lang="en-US" altLang="zh-CN" sz="2800" dirty="0">
                <a:solidFill>
                  <a:schemeClr val="tx2"/>
                </a:solidFill>
              </a:rPr>
              <a:t>…</a:t>
            </a:r>
            <a:r>
              <a:rPr lang="zh-CN" altLang="en-US" sz="2800" dirty="0">
                <a:solidFill>
                  <a:schemeClr val="tx2"/>
                </a:solidFill>
              </a:rPr>
              <a:t>、</a:t>
            </a:r>
            <a:r>
              <a:rPr lang="en-US" altLang="zh-CN" sz="2800" dirty="0" err="1">
                <a:solidFill>
                  <a:schemeClr val="tx2"/>
                </a:solidFill>
              </a:rPr>
              <a:t>kx</a:t>
            </a:r>
            <a:r>
              <a:rPr lang="zh-CN" altLang="en-US" sz="2800" dirty="0">
                <a:solidFill>
                  <a:schemeClr val="tx2"/>
                </a:solidFill>
              </a:rPr>
              <a:t>的格子都进行颜色翻转。不能操作的人输。现在甲（先手）有一些询问。每次他 </a:t>
            </a:r>
            <a:br>
              <a:rPr lang="zh-CN" altLang="en-US" sz="2800" dirty="0">
                <a:solidFill>
                  <a:schemeClr val="tx2"/>
                </a:solidFill>
              </a:rPr>
            </a:br>
            <a:r>
              <a:rPr lang="zh-CN" altLang="en-US" sz="2800" dirty="0">
                <a:solidFill>
                  <a:schemeClr val="tx2"/>
                </a:solidFill>
              </a:rPr>
              <a:t>会给你一个数组的初始状态，你要求出对于这种初始状态他是否有必胜策略。</a:t>
            </a:r>
            <a:endParaRPr lang="en-US" altLang="zh-CN" sz="2800" dirty="0">
              <a:solidFill>
                <a:schemeClr val="tx2"/>
              </a:solidFill>
            </a:endParaRPr>
          </a:p>
          <a:p>
            <a:pPr>
              <a:lnSpc>
                <a:spcPct val="90000"/>
              </a:lnSpc>
            </a:pPr>
            <a:endParaRPr lang="en-US" altLang="zh-CN" sz="2800" dirty="0">
              <a:solidFill>
                <a:schemeClr val="tx2"/>
              </a:solidFill>
            </a:endParaRPr>
          </a:p>
          <a:p>
            <a:pPr>
              <a:lnSpc>
                <a:spcPct val="90000"/>
              </a:lnSpc>
            </a:pPr>
            <a:r>
              <a:rPr lang="zh-CN" altLang="en-US" sz="2800" dirty="0">
                <a:solidFill>
                  <a:schemeClr val="tx2"/>
                </a:solidFill>
              </a:rPr>
              <a:t>输入</a:t>
            </a:r>
            <a:r>
              <a:rPr lang="en-US" altLang="zh-CN" sz="2800" dirty="0">
                <a:solidFill>
                  <a:schemeClr val="tx2"/>
                </a:solidFill>
              </a:rPr>
              <a:t>:</a:t>
            </a:r>
          </a:p>
          <a:p>
            <a:pPr>
              <a:lnSpc>
                <a:spcPct val="90000"/>
              </a:lnSpc>
            </a:pPr>
            <a:r>
              <a:rPr lang="zh-CN" altLang="en-US" sz="2800" dirty="0">
                <a:solidFill>
                  <a:schemeClr val="tx2"/>
                </a:solidFill>
              </a:rPr>
              <a:t>第一行输入一个数</a:t>
            </a:r>
            <a:r>
              <a:rPr lang="en-US" altLang="zh-CN" sz="2800" dirty="0">
                <a:solidFill>
                  <a:schemeClr val="tx2"/>
                </a:solidFill>
              </a:rPr>
              <a:t>n</a:t>
            </a:r>
          </a:p>
          <a:p>
            <a:pPr>
              <a:lnSpc>
                <a:spcPct val="90000"/>
              </a:lnSpc>
            </a:pPr>
            <a:r>
              <a:rPr lang="zh-CN" altLang="en-US" sz="2800" dirty="0">
                <a:solidFill>
                  <a:schemeClr val="tx2"/>
                </a:solidFill>
              </a:rPr>
              <a:t>第二行输入一个数</a:t>
            </a:r>
            <a:r>
              <a:rPr lang="en-US" altLang="zh-CN" sz="2800" dirty="0">
                <a:solidFill>
                  <a:schemeClr val="tx2"/>
                </a:solidFill>
              </a:rPr>
              <a:t>k</a:t>
            </a:r>
            <a:r>
              <a:rPr lang="zh-CN" altLang="en-US" sz="2800" dirty="0">
                <a:solidFill>
                  <a:schemeClr val="tx2"/>
                </a:solidFill>
              </a:rPr>
              <a:t>，表示询问个数</a:t>
            </a:r>
            <a:endParaRPr lang="en-US" altLang="zh-CN" sz="2800" dirty="0">
              <a:solidFill>
                <a:schemeClr val="tx2"/>
              </a:solidFill>
            </a:endParaRPr>
          </a:p>
          <a:p>
            <a:pPr>
              <a:lnSpc>
                <a:spcPct val="90000"/>
              </a:lnSpc>
            </a:pPr>
            <a:r>
              <a:rPr lang="zh-CN" altLang="en-US" sz="2800" dirty="0">
                <a:solidFill>
                  <a:schemeClr val="tx2"/>
                </a:solidFill>
              </a:rPr>
              <a:t>接下来每两行表示一组询问</a:t>
            </a:r>
            <a:endParaRPr lang="en-US" altLang="zh-CN" sz="2800" dirty="0">
              <a:solidFill>
                <a:schemeClr val="tx2"/>
              </a:solidFill>
            </a:endParaRPr>
          </a:p>
          <a:p>
            <a:pPr>
              <a:lnSpc>
                <a:spcPct val="90000"/>
              </a:lnSpc>
            </a:pPr>
            <a:r>
              <a:rPr lang="zh-CN" altLang="en-US" sz="2800" dirty="0">
                <a:solidFill>
                  <a:schemeClr val="tx2"/>
                </a:solidFill>
              </a:rPr>
              <a:t>第一行一个数</a:t>
            </a:r>
            <a:r>
              <a:rPr lang="en-US" altLang="zh-CN" sz="2800" dirty="0">
                <a:solidFill>
                  <a:schemeClr val="tx2"/>
                </a:solidFill>
              </a:rPr>
              <a:t>w</a:t>
            </a:r>
          </a:p>
          <a:p>
            <a:pPr>
              <a:lnSpc>
                <a:spcPct val="90000"/>
              </a:lnSpc>
            </a:pPr>
            <a:r>
              <a:rPr lang="zh-CN" altLang="en-US" sz="2800" dirty="0">
                <a:solidFill>
                  <a:schemeClr val="tx2"/>
                </a:solidFill>
              </a:rPr>
              <a:t>第二行</a:t>
            </a:r>
            <a:r>
              <a:rPr lang="en-US" altLang="zh-CN" sz="2800" dirty="0">
                <a:solidFill>
                  <a:schemeClr val="tx2"/>
                </a:solidFill>
              </a:rPr>
              <a:t>w</a:t>
            </a:r>
            <a:r>
              <a:rPr lang="zh-CN" altLang="en-US" sz="2800" dirty="0">
                <a:solidFill>
                  <a:schemeClr val="tx2"/>
                </a:solidFill>
              </a:rPr>
              <a:t>个数</a:t>
            </a:r>
            <a:r>
              <a:rPr lang="en-US" altLang="zh-CN" sz="2800" dirty="0">
                <a:solidFill>
                  <a:schemeClr val="tx2"/>
                </a:solidFill>
              </a:rPr>
              <a:t>a1,a2,……,aw,</a:t>
            </a:r>
            <a:r>
              <a:rPr lang="zh-CN" altLang="en-US" sz="2800" dirty="0">
                <a:solidFill>
                  <a:schemeClr val="tx2"/>
                </a:solidFill>
              </a:rPr>
              <a:t>表示第</a:t>
            </a:r>
            <a:r>
              <a:rPr lang="en-US" altLang="zh-CN" sz="2800" dirty="0" err="1">
                <a:solidFill>
                  <a:schemeClr val="tx2"/>
                </a:solidFill>
              </a:rPr>
              <a:t>ai</a:t>
            </a:r>
            <a:r>
              <a:rPr lang="zh-CN" altLang="en-US" sz="2800" dirty="0">
                <a:solidFill>
                  <a:schemeClr val="tx2"/>
                </a:solidFill>
              </a:rPr>
              <a:t>个格子是白色，其它格子是黑色</a:t>
            </a:r>
            <a:endParaRPr lang="en-US" altLang="zh-CN" sz="2800" dirty="0">
              <a:solidFill>
                <a:schemeClr val="tx2"/>
              </a:solidFill>
            </a:endParaRPr>
          </a:p>
          <a:p>
            <a:pPr>
              <a:lnSpc>
                <a:spcPct val="90000"/>
              </a:lnSpc>
            </a:pPr>
            <a:endParaRPr lang="en-US" altLang="zh-CN" sz="2800" dirty="0">
              <a:solidFill>
                <a:schemeClr val="tx2"/>
              </a:solidFill>
            </a:endParaRPr>
          </a:p>
          <a:p>
            <a:pPr>
              <a:lnSpc>
                <a:spcPct val="90000"/>
              </a:lnSpc>
            </a:pPr>
            <a:r>
              <a:rPr lang="en-US" altLang="zh-CN" sz="2800" dirty="0">
                <a:solidFill>
                  <a:schemeClr val="tx2"/>
                </a:solidFill>
              </a:rPr>
              <a:t> n &lt;= 1e9</a:t>
            </a:r>
          </a:p>
          <a:p>
            <a:pPr>
              <a:lnSpc>
                <a:spcPct val="90000"/>
              </a:lnSpc>
            </a:pPr>
            <a:r>
              <a:rPr lang="en-US" altLang="zh-CN" sz="2800" dirty="0">
                <a:solidFill>
                  <a:schemeClr val="tx2"/>
                </a:solidFill>
              </a:rPr>
              <a:t> </a:t>
            </a:r>
            <a:r>
              <a:rPr lang="en-US" altLang="zh-CN" sz="2800" dirty="0" err="1">
                <a:solidFill>
                  <a:schemeClr val="tx2"/>
                </a:solidFill>
              </a:rPr>
              <a:t>k,w</a:t>
            </a:r>
            <a:r>
              <a:rPr lang="en-US" altLang="zh-CN" sz="2800" dirty="0">
                <a:solidFill>
                  <a:schemeClr val="tx2"/>
                </a:solidFill>
              </a:rPr>
              <a:t> &lt;= 100</a:t>
            </a:r>
            <a:endParaRPr lang="zh-CN" altLang="en-US" sz="2800" dirty="0">
              <a:solidFill>
                <a:schemeClr val="tx2"/>
              </a:solidFill>
            </a:endParaRPr>
          </a:p>
        </p:txBody>
      </p:sp>
    </p:spTree>
    <p:extLst>
      <p:ext uri="{BB962C8B-B14F-4D97-AF65-F5344CB8AC3E}">
        <p14:creationId xmlns:p14="http://schemas.microsoft.com/office/powerpoint/2010/main" val="171521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_Asia_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ontinental_16x9">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9C8696-0FC9-4CE5-B92E-6DB3A3C9E6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世界地图系列、亚洲大陆演示（宽屏）</Template>
  <TotalTime>0</TotalTime>
  <Words>2161</Words>
  <Application>Microsoft Office PowerPoint</Application>
  <PresentationFormat>自定义</PresentationFormat>
  <Paragraphs>135</Paragraphs>
  <Slides>19</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微软雅黑</vt:lpstr>
      <vt:lpstr>Arial</vt:lpstr>
      <vt:lpstr>Century Gothic</vt:lpstr>
      <vt:lpstr>Continental_Asia_16x9</vt:lpstr>
      <vt:lpstr>博弈+几何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2017-12-22T08:30:16Z</dcterms:created>
  <dcterms:modified xsi:type="dcterms:W3CDTF">2017-12-23T04:04:52Z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TC028048679991</vt:lpwstr>
  </property>
</Properties>
</file>