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57" r:id="rId4"/>
    <p:sldId id="258" r:id="rId5"/>
    <p:sldId id="262" r:id="rId6"/>
    <p:sldId id="263" r:id="rId7"/>
    <p:sldId id="259" r:id="rId8"/>
    <p:sldId id="261" r:id="rId9"/>
    <p:sldId id="264" r:id="rId10"/>
    <p:sldId id="265" r:id="rId11"/>
    <p:sldId id="266" r:id="rId12"/>
    <p:sldId id="271" r:id="rId13"/>
    <p:sldId id="272" r:id="rId14"/>
    <p:sldId id="273" r:id="rId15"/>
    <p:sldId id="274" r:id="rId16"/>
    <p:sldId id="267" r:id="rId17"/>
    <p:sldId id="268" r:id="rId18"/>
    <p:sldId id="269" r:id="rId19"/>
    <p:sldId id="270" r:id="rId20"/>
    <p:sldId id="275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8" r:id="rId31"/>
    <p:sldId id="285" r:id="rId32"/>
    <p:sldId id="286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5DEE815-89D4-4F37-BB9E-73A3AB3C4920}">
          <p14:sldIdLst>
            <p14:sldId id="256"/>
            <p14:sldId id="260"/>
            <p14:sldId id="257"/>
            <p14:sldId id="258"/>
            <p14:sldId id="262"/>
            <p14:sldId id="263"/>
            <p14:sldId id="259"/>
            <p14:sldId id="261"/>
            <p14:sldId id="264"/>
            <p14:sldId id="265"/>
            <p14:sldId id="266"/>
            <p14:sldId id="271"/>
            <p14:sldId id="272"/>
            <p14:sldId id="273"/>
            <p14:sldId id="274"/>
            <p14:sldId id="267"/>
            <p14:sldId id="268"/>
            <p14:sldId id="269"/>
            <p14:sldId id="270"/>
            <p14:sldId id="275"/>
            <p14:sldId id="278"/>
            <p14:sldId id="277"/>
            <p14:sldId id="279"/>
            <p14:sldId id="280"/>
            <p14:sldId id="281"/>
            <p14:sldId id="282"/>
            <p14:sldId id="283"/>
            <p14:sldId id="284"/>
            <p14:sldId id="287"/>
            <p14:sldId id="288"/>
            <p14:sldId id="285"/>
            <p14:sldId id="286"/>
            <p14:sldId id="289"/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0" autoAdjust="0"/>
    <p:restoredTop sz="94660"/>
  </p:normalViewPr>
  <p:slideViewPr>
    <p:cSldViewPr>
      <p:cViewPr varScale="1">
        <p:scale>
          <a:sx n="82" d="100"/>
          <a:sy n="82" d="100"/>
        </p:scale>
        <p:origin x="-1435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29E66-C472-4C4E-947E-7778C480977B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41B66-44B0-4E73-9A60-4768541B63B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667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41B66-44B0-4E73-9A60-4768541B63B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简单</a:t>
            </a:r>
            <a:r>
              <a:rPr lang="zh-CN" altLang="en-US" dirty="0"/>
              <a:t>博弈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19672" y="3429000"/>
            <a:ext cx="6400800" cy="1752600"/>
          </a:xfrm>
        </p:spPr>
        <p:txBody>
          <a:bodyPr/>
          <a:lstStyle/>
          <a:p>
            <a:r>
              <a:rPr lang="en-US" altLang="zh-CN" dirty="0" err="1" smtClean="0"/>
              <a:t>fateice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Anti-</a:t>
            </a:r>
            <a:r>
              <a:rPr lang="en-US" altLang="zh-CN" b="1" dirty="0" err="1" smtClean="0"/>
              <a:t>Nim</a:t>
            </a:r>
            <a:r>
              <a:rPr lang="en-US" altLang="zh-CN" b="1" dirty="0"/>
              <a:t> </a:t>
            </a:r>
            <a:r>
              <a:rPr lang="en-US" altLang="zh-CN" b="1" dirty="0" smtClean="0"/>
              <a:t>Game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造字工房刻宋（非商用）粗体" pitchFamily="50" charset="-122"/>
              </a:rPr>
              <a:t>先手必胜</a:t>
            </a:r>
            <a:r>
              <a:rPr lang="zh-CN" altLang="en-US" dirty="0" smtClean="0">
                <a:ea typeface="造字工房刻宋（非商用）粗体" pitchFamily="50" charset="-122"/>
              </a:rPr>
              <a:t>当且仅当满足一下两个条件之一：</a:t>
            </a:r>
            <a:endParaRPr lang="zh-CN" altLang="en-US" dirty="0">
              <a:ea typeface="造字工房刻宋（非商用）粗体" pitchFamily="50" charset="-122"/>
            </a:endParaRPr>
          </a:p>
          <a:p>
            <a:r>
              <a:rPr lang="zh-CN" altLang="en-US" dirty="0">
                <a:ea typeface="造字工房刻宋（非商用）粗体" pitchFamily="50" charset="-122"/>
              </a:rPr>
              <a:t>所有堆的石子数都为 </a:t>
            </a:r>
            <a:r>
              <a:rPr lang="en-US" altLang="zh-CN" dirty="0">
                <a:ea typeface="造字工房刻宋（非商用）粗体" pitchFamily="50" charset="-122"/>
              </a:rPr>
              <a:t>1 </a:t>
            </a:r>
            <a:r>
              <a:rPr lang="zh-CN" altLang="en-US" dirty="0">
                <a:ea typeface="造字工房刻宋（非商用）粗体" pitchFamily="50" charset="-122"/>
              </a:rPr>
              <a:t>且游戏的 </a:t>
            </a:r>
            <a:r>
              <a:rPr lang="en-US" altLang="zh-CN" dirty="0">
                <a:ea typeface="造字工房刻宋（非商用）粗体" pitchFamily="50" charset="-122"/>
              </a:rPr>
              <a:t>SG </a:t>
            </a:r>
            <a:r>
              <a:rPr lang="zh-CN" altLang="en-US" dirty="0">
                <a:ea typeface="造字工房刻宋（非商用）粗体" pitchFamily="50" charset="-122"/>
              </a:rPr>
              <a:t>值为 </a:t>
            </a:r>
            <a:r>
              <a:rPr lang="en-US" altLang="zh-CN" dirty="0">
                <a:ea typeface="造字工房刻宋（非商用）粗体" pitchFamily="50" charset="-122"/>
              </a:rPr>
              <a:t>0</a:t>
            </a:r>
            <a:r>
              <a:rPr lang="zh-CN" altLang="en-US" dirty="0">
                <a:ea typeface="造字工房刻宋（非商用）粗体" pitchFamily="50" charset="-122"/>
              </a:rPr>
              <a:t>；</a:t>
            </a:r>
          </a:p>
          <a:p>
            <a:r>
              <a:rPr lang="zh-CN" altLang="en-US" dirty="0">
                <a:ea typeface="造字工房刻宋（非商用）粗体" pitchFamily="50" charset="-122"/>
              </a:rPr>
              <a:t>存在某个堆的石子数大于 </a:t>
            </a:r>
            <a:r>
              <a:rPr lang="en-US" altLang="zh-CN" dirty="0">
                <a:ea typeface="造字工房刻宋（非商用）粗体" pitchFamily="50" charset="-122"/>
              </a:rPr>
              <a:t>1 </a:t>
            </a:r>
            <a:r>
              <a:rPr lang="zh-CN" altLang="en-US" dirty="0">
                <a:ea typeface="造字工房刻宋（非商用）粗体" pitchFamily="50" charset="-122"/>
              </a:rPr>
              <a:t>且游戏的 </a:t>
            </a:r>
            <a:r>
              <a:rPr lang="en-US" altLang="zh-CN" dirty="0">
                <a:ea typeface="造字工房刻宋（非商用）粗体" pitchFamily="50" charset="-122"/>
              </a:rPr>
              <a:t>SG </a:t>
            </a:r>
            <a:r>
              <a:rPr lang="zh-CN" altLang="en-US" dirty="0">
                <a:ea typeface="造字工房刻宋（非商用）粗体" pitchFamily="50" charset="-122"/>
              </a:rPr>
              <a:t>值不为 </a:t>
            </a:r>
            <a:r>
              <a:rPr lang="en-US" altLang="zh-CN" dirty="0">
                <a:ea typeface="造字工房刻宋（非商用）粗体" pitchFamily="50" charset="-122"/>
              </a:rPr>
              <a:t>0</a:t>
            </a:r>
            <a:r>
              <a:rPr lang="zh-CN" altLang="en-US" dirty="0" smtClean="0">
                <a:ea typeface="造字工房刻宋（非商用）粗体" pitchFamily="50" charset="-122"/>
              </a:rPr>
              <a:t>。</a:t>
            </a:r>
            <a:endParaRPr lang="en-US" altLang="zh-CN" dirty="0" smtClean="0">
              <a:ea typeface="造字工房刻宋（非商用）粗体" pitchFamily="50" charset="-122"/>
            </a:endParaRPr>
          </a:p>
          <a:p>
            <a:r>
              <a:rPr lang="zh-CN" altLang="en-US" dirty="0">
                <a:ea typeface="造字工房刻宋（非商用）粗体" pitchFamily="50" charset="-122"/>
              </a:rPr>
              <a:t>时间复杂</a:t>
            </a:r>
            <a:r>
              <a:rPr lang="zh-CN" altLang="en-US" dirty="0" smtClean="0">
                <a:ea typeface="造字工房刻宋（非商用）粗体" pitchFamily="50" charset="-122"/>
              </a:rPr>
              <a:t>度</a:t>
            </a:r>
            <a:r>
              <a:rPr lang="en-US" altLang="zh-CN" dirty="0" smtClean="0">
                <a:ea typeface="造字工房刻宋（非商用）粗体" pitchFamily="50" charset="-122"/>
              </a:rPr>
              <a:t>O(n)</a:t>
            </a:r>
            <a:endParaRPr lang="zh-CN" altLang="en-US" dirty="0">
              <a:ea typeface="造字工房刻宋（非商用）粗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9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anti-SG </a:t>
            </a:r>
            <a:r>
              <a:rPr lang="zh-CN" altLang="en-US" b="1" dirty="0"/>
              <a:t>组合游戏</a:t>
            </a:r>
            <a:endParaRPr lang="zh-CN" altLang="en-US" sz="4400" dirty="0">
              <a:latin typeface="造字工房黄金时代（非商用）粗体" pitchFamily="50" charset="-122"/>
              <a:ea typeface="造字工房黄金时代（非商用）粗体" pitchFamily="5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ea typeface="造字工房刻宋（非商用）粗体" pitchFamily="50" charset="-122"/>
              </a:rPr>
              <a:t>对于</a:t>
            </a:r>
            <a:r>
              <a:rPr lang="zh-CN" altLang="en-US" dirty="0">
                <a:ea typeface="造字工房刻宋（非商用）粗体" pitchFamily="50" charset="-122"/>
              </a:rPr>
              <a:t>任意一个 </a:t>
            </a:r>
            <a:r>
              <a:rPr lang="en-US" altLang="zh-CN" dirty="0">
                <a:ea typeface="造字工房刻宋（非商用）粗体" pitchFamily="50" charset="-122"/>
              </a:rPr>
              <a:t>anti-SG </a:t>
            </a:r>
            <a:r>
              <a:rPr lang="zh-CN" altLang="en-US" dirty="0">
                <a:ea typeface="造字工房刻宋（非商用）粗体" pitchFamily="50" charset="-122"/>
              </a:rPr>
              <a:t>游戏，如果我们规定当局面中所有的单一游戏的 </a:t>
            </a:r>
            <a:r>
              <a:rPr lang="en-US" altLang="zh-CN" dirty="0">
                <a:ea typeface="造字工房刻宋（非商用）粗体" pitchFamily="50" charset="-122"/>
              </a:rPr>
              <a:t>SG </a:t>
            </a:r>
            <a:r>
              <a:rPr lang="zh-CN" altLang="en-US" dirty="0">
                <a:ea typeface="造字工房刻宋（非商用）粗体" pitchFamily="50" charset="-122"/>
              </a:rPr>
              <a:t>值均为 </a:t>
            </a:r>
            <a:r>
              <a:rPr lang="en-US" altLang="zh-CN" dirty="0">
                <a:ea typeface="造字工房刻宋（非商用）粗体" pitchFamily="50" charset="-122"/>
              </a:rPr>
              <a:t>0 </a:t>
            </a:r>
            <a:r>
              <a:rPr lang="zh-CN" altLang="en-US" dirty="0">
                <a:ea typeface="造字工房刻宋（非商用）粗体" pitchFamily="50" charset="-122"/>
              </a:rPr>
              <a:t>时，游戏结束</a:t>
            </a:r>
            <a:r>
              <a:rPr lang="zh-CN" altLang="en-US" dirty="0" smtClean="0">
                <a:ea typeface="造字工房刻宋（非商用）粗体" pitchFamily="50" charset="-122"/>
              </a:rPr>
              <a:t>，那么：</a:t>
            </a:r>
            <a:endParaRPr lang="en-US" altLang="zh-CN" dirty="0" smtClean="0">
              <a:ea typeface="造字工房刻宋（非商用）粗体" pitchFamily="50" charset="-122"/>
            </a:endParaRPr>
          </a:p>
          <a:p>
            <a:pPr lvl="1"/>
            <a:r>
              <a:rPr lang="zh-CN" altLang="en-US" dirty="0" smtClean="0">
                <a:ea typeface="造字工房刻宋（非商用）粗体" pitchFamily="50" charset="-122"/>
              </a:rPr>
              <a:t>情况一：局面</a:t>
            </a:r>
            <a:r>
              <a:rPr lang="zh-CN" altLang="en-US" dirty="0">
                <a:ea typeface="造字工房刻宋（非商用）粗体" pitchFamily="50" charset="-122"/>
              </a:rPr>
              <a:t>的 </a:t>
            </a:r>
            <a:r>
              <a:rPr lang="en-US" altLang="zh-CN" dirty="0">
                <a:ea typeface="造字工房刻宋（非商用）粗体" pitchFamily="50" charset="-122"/>
              </a:rPr>
              <a:t>SG </a:t>
            </a:r>
            <a:r>
              <a:rPr lang="zh-CN" altLang="en-US" dirty="0">
                <a:ea typeface="造字工房刻宋（非商用）粗体" pitchFamily="50" charset="-122"/>
              </a:rPr>
              <a:t>函数为 </a:t>
            </a:r>
            <a:r>
              <a:rPr lang="en-US" altLang="zh-CN" dirty="0">
                <a:ea typeface="造字工房刻宋（非商用）粗体" pitchFamily="50" charset="-122"/>
              </a:rPr>
              <a:t>0 </a:t>
            </a:r>
            <a:r>
              <a:rPr lang="zh-CN" altLang="en-US" dirty="0">
                <a:ea typeface="造字工房刻宋（非商用）粗体" pitchFamily="50" charset="-122"/>
              </a:rPr>
              <a:t>且游戏中某个单一游戏的 </a:t>
            </a:r>
            <a:r>
              <a:rPr lang="en-US" altLang="zh-CN" dirty="0">
                <a:ea typeface="造字工房刻宋（非商用）粗体" pitchFamily="50" charset="-122"/>
              </a:rPr>
              <a:t>SG </a:t>
            </a:r>
            <a:r>
              <a:rPr lang="zh-CN" altLang="en-US" dirty="0">
                <a:ea typeface="造字工房刻宋（非商用）粗体" pitchFamily="50" charset="-122"/>
              </a:rPr>
              <a:t>函数大于 </a:t>
            </a:r>
            <a:r>
              <a:rPr lang="en-US" altLang="zh-CN" dirty="0">
                <a:ea typeface="造字工房刻宋（非商用）粗体" pitchFamily="50" charset="-122"/>
              </a:rPr>
              <a:t>1 </a:t>
            </a:r>
            <a:r>
              <a:rPr lang="zh-CN" altLang="en-US" dirty="0"/>
              <a:t>⇒</a:t>
            </a:r>
            <a:r>
              <a:rPr lang="zh-CN" altLang="en-US" dirty="0">
                <a:ea typeface="造字工房刻宋（非商用）粗体" pitchFamily="50" charset="-122"/>
              </a:rPr>
              <a:t>先手必败；</a:t>
            </a:r>
            <a:endParaRPr lang="en-US" altLang="zh-CN" dirty="0">
              <a:ea typeface="造字工房刻宋（非商用）粗体" pitchFamily="50" charset="-122"/>
            </a:endParaRPr>
          </a:p>
          <a:p>
            <a:pPr lvl="1"/>
            <a:r>
              <a:rPr lang="zh-CN" altLang="en-US" dirty="0" smtClean="0">
                <a:ea typeface="造字工房刻宋（非商用）粗体" pitchFamily="50" charset="-122"/>
              </a:rPr>
              <a:t>情况二：局面</a:t>
            </a:r>
            <a:r>
              <a:rPr lang="zh-CN" altLang="en-US" dirty="0">
                <a:ea typeface="造字工房刻宋（非商用）粗体" pitchFamily="50" charset="-122"/>
              </a:rPr>
              <a:t>的 </a:t>
            </a:r>
            <a:r>
              <a:rPr lang="en-US" altLang="zh-CN" dirty="0">
                <a:ea typeface="造字工房刻宋（非商用）粗体" pitchFamily="50" charset="-122"/>
              </a:rPr>
              <a:t>SG </a:t>
            </a:r>
            <a:r>
              <a:rPr lang="zh-CN" altLang="en-US" dirty="0">
                <a:ea typeface="造字工房刻宋（非商用）粗体" pitchFamily="50" charset="-122"/>
              </a:rPr>
              <a:t>函数不为 </a:t>
            </a:r>
            <a:r>
              <a:rPr lang="en-US" altLang="zh-CN" dirty="0">
                <a:ea typeface="造字工房刻宋（非商用）粗体" pitchFamily="50" charset="-122"/>
              </a:rPr>
              <a:t>0 </a:t>
            </a:r>
            <a:r>
              <a:rPr lang="zh-CN" altLang="en-US" dirty="0">
                <a:ea typeface="造字工房刻宋（非商用）粗体" pitchFamily="50" charset="-122"/>
              </a:rPr>
              <a:t>且游戏中没有单一游戏的 </a:t>
            </a:r>
            <a:r>
              <a:rPr lang="en-US" altLang="zh-CN" dirty="0">
                <a:ea typeface="造字工房刻宋（非商用）粗体" pitchFamily="50" charset="-122"/>
              </a:rPr>
              <a:t>SG </a:t>
            </a:r>
            <a:r>
              <a:rPr lang="zh-CN" altLang="en-US" dirty="0">
                <a:ea typeface="造字工房刻宋（非商用）粗体" pitchFamily="50" charset="-122"/>
              </a:rPr>
              <a:t>函数大于 </a:t>
            </a:r>
            <a:r>
              <a:rPr lang="en-US" altLang="zh-CN" dirty="0">
                <a:ea typeface="造字工房刻宋（非商用）粗体" pitchFamily="50" charset="-122"/>
              </a:rPr>
              <a:t>1 </a:t>
            </a:r>
            <a:r>
              <a:rPr lang="zh-CN" altLang="en-US" dirty="0"/>
              <a:t>⇒</a:t>
            </a:r>
            <a:r>
              <a:rPr lang="zh-CN" altLang="en-US" dirty="0">
                <a:ea typeface="造字工房刻宋（非商用）粗体" pitchFamily="50" charset="-122"/>
              </a:rPr>
              <a:t>先手必败；</a:t>
            </a:r>
            <a:endParaRPr lang="en-US" altLang="zh-CN" dirty="0">
              <a:ea typeface="造字工房刻宋（非商用）粗体" pitchFamily="50" charset="-122"/>
            </a:endParaRPr>
          </a:p>
          <a:p>
            <a:pPr lvl="1"/>
            <a:r>
              <a:rPr lang="zh-CN" altLang="en-US" dirty="0">
                <a:ea typeface="造字工房刻宋（非商用）粗体" pitchFamily="50" charset="-122"/>
              </a:rPr>
              <a:t>情况三：局面的 </a:t>
            </a:r>
            <a:r>
              <a:rPr lang="en-US" altLang="zh-CN" dirty="0">
                <a:ea typeface="造字工房刻宋（非商用）粗体" pitchFamily="50" charset="-122"/>
              </a:rPr>
              <a:t>SG </a:t>
            </a:r>
            <a:r>
              <a:rPr lang="zh-CN" altLang="en-US" dirty="0">
                <a:ea typeface="造字工房刻宋（非商用）粗体" pitchFamily="50" charset="-122"/>
              </a:rPr>
              <a:t>函数不为 </a:t>
            </a:r>
            <a:r>
              <a:rPr lang="en-US" altLang="zh-CN" dirty="0">
                <a:ea typeface="造字工房刻宋（非商用）粗体" pitchFamily="50" charset="-122"/>
              </a:rPr>
              <a:t>0 </a:t>
            </a:r>
            <a:r>
              <a:rPr lang="zh-CN" altLang="en-US" dirty="0">
                <a:ea typeface="造字工房刻宋（非商用）粗体" pitchFamily="50" charset="-122"/>
              </a:rPr>
              <a:t>且游戏中某个单一游戏的 </a:t>
            </a:r>
            <a:r>
              <a:rPr lang="en-US" altLang="zh-CN" dirty="0">
                <a:ea typeface="造字工房刻宋（非商用）粗体" pitchFamily="50" charset="-122"/>
              </a:rPr>
              <a:t>SG </a:t>
            </a:r>
            <a:r>
              <a:rPr lang="zh-CN" altLang="en-US" dirty="0">
                <a:ea typeface="造字工房刻宋（非商用）粗体" pitchFamily="50" charset="-122"/>
              </a:rPr>
              <a:t>函数大于 </a:t>
            </a:r>
            <a:r>
              <a:rPr lang="en-US" altLang="zh-CN" dirty="0">
                <a:ea typeface="造字工房刻宋（非商用）粗体" pitchFamily="50" charset="-122"/>
              </a:rPr>
              <a:t>1 </a:t>
            </a:r>
            <a:r>
              <a:rPr lang="zh-CN" altLang="en-US" dirty="0"/>
              <a:t>⇒</a:t>
            </a:r>
            <a:r>
              <a:rPr lang="zh-CN" altLang="en-US" dirty="0">
                <a:ea typeface="造字工房刻宋（非商用）粗体" pitchFamily="50" charset="-122"/>
              </a:rPr>
              <a:t>先手必胜；</a:t>
            </a:r>
            <a:endParaRPr lang="en-US" altLang="zh-CN" dirty="0">
              <a:ea typeface="造字工房刻宋（非商用）粗体" pitchFamily="50" charset="-122"/>
            </a:endParaRPr>
          </a:p>
          <a:p>
            <a:pPr lvl="1"/>
            <a:r>
              <a:rPr lang="zh-CN" altLang="en-US" dirty="0">
                <a:ea typeface="造字工房刻宋（非商用）粗体" pitchFamily="50" charset="-122"/>
              </a:rPr>
              <a:t>情况四：局面的 </a:t>
            </a:r>
            <a:r>
              <a:rPr lang="en-US" altLang="zh-CN" dirty="0">
                <a:ea typeface="造字工房刻宋（非商用）粗体" pitchFamily="50" charset="-122"/>
              </a:rPr>
              <a:t>SG </a:t>
            </a:r>
            <a:r>
              <a:rPr lang="zh-CN" altLang="en-US" dirty="0">
                <a:ea typeface="造字工房刻宋（非商用）粗体" pitchFamily="50" charset="-122"/>
              </a:rPr>
              <a:t>函数为 </a:t>
            </a:r>
            <a:r>
              <a:rPr lang="en-US" altLang="zh-CN" dirty="0">
                <a:ea typeface="造字工房刻宋（非商用）粗体" pitchFamily="50" charset="-122"/>
              </a:rPr>
              <a:t>0 </a:t>
            </a:r>
            <a:r>
              <a:rPr lang="zh-CN" altLang="en-US" dirty="0">
                <a:ea typeface="造字工房刻宋（非商用）粗体" pitchFamily="50" charset="-122"/>
              </a:rPr>
              <a:t>且游戏中没有单一游戏的 </a:t>
            </a:r>
            <a:r>
              <a:rPr lang="en-US" altLang="zh-CN" dirty="0">
                <a:ea typeface="造字工房刻宋（非商用）粗体" pitchFamily="50" charset="-122"/>
              </a:rPr>
              <a:t>SG </a:t>
            </a:r>
            <a:r>
              <a:rPr lang="zh-CN" altLang="en-US" dirty="0">
                <a:ea typeface="造字工房刻宋（非商用）粗体" pitchFamily="50" charset="-122"/>
              </a:rPr>
              <a:t>函数大于 </a:t>
            </a:r>
            <a:r>
              <a:rPr lang="en-US" altLang="zh-CN" dirty="0">
                <a:ea typeface="造字工房刻宋（非商用）粗体" pitchFamily="50" charset="-122"/>
              </a:rPr>
              <a:t>1 </a:t>
            </a:r>
            <a:r>
              <a:rPr lang="zh-CN" altLang="en-US" dirty="0"/>
              <a:t>⇒</a:t>
            </a:r>
            <a:r>
              <a:rPr lang="zh-CN" altLang="en-US" dirty="0">
                <a:ea typeface="造字工房刻宋（非商用）粗体" pitchFamily="50" charset="-122"/>
              </a:rPr>
              <a:t>先手必胜。</a:t>
            </a:r>
            <a:endParaRPr lang="en-US" altLang="zh-CN" dirty="0">
              <a:ea typeface="造字工房刻宋（非商用）粗体" pitchFamily="50" charset="-122"/>
            </a:endParaRPr>
          </a:p>
          <a:p>
            <a:endParaRPr lang="en-US" altLang="zh-CN" dirty="0">
              <a:ea typeface="造字工房刻宋（非商用）粗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96936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棋盘游戏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一个边长</a:t>
            </a:r>
            <a:r>
              <a:rPr lang="zh-CN" altLang="en-US" dirty="0" smtClean="0"/>
              <a:t>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的</a:t>
            </a:r>
            <a:r>
              <a:rPr lang="zh-CN" altLang="en-US" dirty="0"/>
              <a:t>棋盘，有</a:t>
            </a:r>
            <a:r>
              <a:rPr lang="en-US" altLang="zh-CN" dirty="0"/>
              <a:t>n</a:t>
            </a:r>
            <a:r>
              <a:rPr lang="zh-CN" altLang="en-US" dirty="0"/>
              <a:t>个皇后，初始位置</a:t>
            </a:r>
            <a:r>
              <a:rPr lang="zh-CN" altLang="en-US" dirty="0" smtClean="0"/>
              <a:t>给定。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一个皇后在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，那么你能将她移动到</a:t>
            </a:r>
            <a:r>
              <a:rPr lang="en-US" altLang="zh-CN" dirty="0"/>
              <a:t>(x-</a:t>
            </a:r>
            <a:r>
              <a:rPr lang="en-US" altLang="zh-CN" dirty="0" err="1"/>
              <a:t>k,y</a:t>
            </a:r>
            <a:r>
              <a:rPr lang="en-US" altLang="zh-CN" dirty="0"/>
              <a:t>)</a:t>
            </a:r>
            <a:r>
              <a:rPr lang="zh-CN" altLang="en-US" dirty="0"/>
              <a:t>或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-k)</a:t>
            </a:r>
            <a:r>
              <a:rPr lang="zh-CN" altLang="en-US" dirty="0"/>
              <a:t>或</a:t>
            </a:r>
            <a:r>
              <a:rPr lang="en-US" altLang="zh-CN" dirty="0"/>
              <a:t>(x-</a:t>
            </a:r>
            <a:r>
              <a:rPr lang="en-US" altLang="zh-CN" dirty="0" err="1"/>
              <a:t>k,y</a:t>
            </a:r>
            <a:r>
              <a:rPr lang="en-US" altLang="zh-CN" dirty="0"/>
              <a:t>-k)</a:t>
            </a:r>
            <a:r>
              <a:rPr lang="zh-CN" altLang="en-US" dirty="0" smtClean="0"/>
              <a:t>。一个位置可以有多个皇后。</a:t>
            </a:r>
            <a:endParaRPr lang="en-US" altLang="zh-CN" dirty="0" smtClean="0"/>
          </a:p>
          <a:p>
            <a:r>
              <a:rPr lang="zh-CN" altLang="en-US" dirty="0" smtClean="0"/>
              <a:t>谁</a:t>
            </a:r>
            <a:r>
              <a:rPr lang="zh-CN" altLang="en-US" dirty="0"/>
              <a:t>先将任意一个皇后移动到</a:t>
            </a:r>
            <a:r>
              <a:rPr lang="en-US" altLang="zh-CN" dirty="0"/>
              <a:t>(0,0)</a:t>
            </a:r>
            <a:r>
              <a:rPr lang="zh-CN" altLang="en-US" dirty="0"/>
              <a:t>谁获胜。</a:t>
            </a:r>
          </a:p>
          <a:p>
            <a:r>
              <a:rPr lang="en-US" altLang="zh-CN" dirty="0"/>
              <a:t>m</a:t>
            </a:r>
            <a:r>
              <a:rPr lang="en-US" altLang="zh-CN" dirty="0" smtClean="0"/>
              <a:t>&lt;=100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237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棋盘游戏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注意到胜利条件是将任意一个皇后移到</a:t>
            </a:r>
            <a:r>
              <a:rPr lang="en-US" altLang="zh-CN" dirty="0"/>
              <a:t>(0,0)</a:t>
            </a:r>
            <a:r>
              <a:rPr lang="zh-CN" altLang="en-US" dirty="0"/>
              <a:t>，而不是让所有皇后都移动到</a:t>
            </a:r>
            <a:r>
              <a:rPr lang="en-US" altLang="zh-CN" dirty="0"/>
              <a:t>(0,0)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也就是说一个皇后移动到</a:t>
            </a:r>
            <a:r>
              <a:rPr lang="en-US" altLang="zh-CN" dirty="0" smtClean="0"/>
              <a:t>(1,2)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(2,1)</a:t>
            </a:r>
            <a:r>
              <a:rPr lang="zh-CN" altLang="en-US" dirty="0" smtClean="0"/>
              <a:t>就不能再移动了。</a:t>
            </a:r>
            <a:endParaRPr lang="en-US" altLang="zh-CN" dirty="0" smtClean="0"/>
          </a:p>
          <a:p>
            <a:r>
              <a:rPr lang="zh-CN" altLang="en-US" dirty="0" smtClean="0"/>
              <a:t>那么我们特判掉边界上的皇后，然后将</a:t>
            </a:r>
            <a:r>
              <a:rPr lang="zh-CN" altLang="en-US" dirty="0"/>
              <a:t>点</a:t>
            </a:r>
            <a:r>
              <a:rPr lang="en-US" altLang="zh-CN" dirty="0"/>
              <a:t>(1,2)</a:t>
            </a:r>
            <a:r>
              <a:rPr lang="zh-CN" altLang="en-US" dirty="0"/>
              <a:t>和点</a:t>
            </a:r>
            <a:r>
              <a:rPr lang="en-US" altLang="zh-CN" dirty="0"/>
              <a:t>(2,1)</a:t>
            </a:r>
            <a:r>
              <a:rPr lang="zh-CN" altLang="en-US" dirty="0"/>
              <a:t>的</a:t>
            </a:r>
            <a:r>
              <a:rPr lang="en-US" altLang="zh-CN" dirty="0"/>
              <a:t>SG</a:t>
            </a:r>
            <a:r>
              <a:rPr lang="zh-CN" altLang="en-US" dirty="0"/>
              <a:t>函数值设为</a:t>
            </a:r>
            <a:r>
              <a:rPr lang="en-US" altLang="zh-CN" dirty="0" smtClean="0"/>
              <a:t>0</a:t>
            </a:r>
            <a:r>
              <a:rPr lang="zh-CN" altLang="en-US" dirty="0"/>
              <a:t>即</a:t>
            </a:r>
            <a:r>
              <a:rPr lang="zh-CN" altLang="en-US" dirty="0" smtClean="0"/>
              <a:t>可。</a:t>
            </a:r>
            <a:endParaRPr lang="en-US" altLang="zh-CN" dirty="0" smtClean="0"/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O(m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366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Cutting Game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给一张</a:t>
            </a:r>
            <a:r>
              <a:rPr lang="en-US" altLang="zh-CN" dirty="0"/>
              <a:t>n*m</a:t>
            </a:r>
            <a:r>
              <a:rPr lang="zh-CN" altLang="en-US" dirty="0"/>
              <a:t>的纸片，两个人轮流去剪，每一次可以挑一张</a:t>
            </a:r>
            <a:r>
              <a:rPr lang="zh-CN" altLang="en-US" dirty="0" smtClean="0"/>
              <a:t>纸剪成两半（必须在整数位置横着剪或竖着剪）。</a:t>
            </a:r>
            <a:endParaRPr lang="zh-CN" altLang="en-US" dirty="0"/>
          </a:p>
          <a:p>
            <a:r>
              <a:rPr lang="zh-CN" altLang="en-US" dirty="0"/>
              <a:t>谁先剪出来了一张</a:t>
            </a:r>
            <a:r>
              <a:rPr lang="en-US" altLang="zh-CN" dirty="0"/>
              <a:t>1*1</a:t>
            </a:r>
            <a:r>
              <a:rPr lang="zh-CN" altLang="en-US" dirty="0"/>
              <a:t>的小纸片，谁就能获得胜利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err="1" smtClean="0"/>
              <a:t>n,m</a:t>
            </a:r>
            <a:r>
              <a:rPr lang="en-US" altLang="zh-CN" dirty="0" smtClean="0"/>
              <a:t>&lt;=100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2813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Cutting Game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n,m</a:t>
            </a:r>
            <a:r>
              <a:rPr lang="en-US" altLang="zh-CN" dirty="0" smtClean="0"/>
              <a:t>&lt;=3</a:t>
            </a:r>
            <a:r>
              <a:rPr lang="zh-CN" altLang="en-US" dirty="0" smtClean="0"/>
              <a:t>的状态设为终止状态即可。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O(nm(</a:t>
            </a:r>
            <a:r>
              <a:rPr lang="en-US" altLang="zh-CN" dirty="0" err="1" smtClean="0"/>
              <a:t>n+m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7782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Lasker's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Nim</a:t>
            </a:r>
            <a:r>
              <a:rPr lang="en-US" altLang="zh-CN" b="1" dirty="0" smtClean="0"/>
              <a:t> Game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取石子游戏，每一次操作可以选择进行下列两个操作之一：</a:t>
            </a:r>
          </a:p>
          <a:p>
            <a:r>
              <a:rPr lang="zh-CN" altLang="en-US" dirty="0"/>
              <a:t>从某一堆中取出任意数目的石子；</a:t>
            </a:r>
          </a:p>
          <a:p>
            <a:r>
              <a:rPr lang="zh-CN" altLang="en-US" dirty="0"/>
              <a:t>选出石子个数大于等于 </a:t>
            </a:r>
            <a:r>
              <a:rPr lang="en-US" altLang="zh-CN" dirty="0"/>
              <a:t>2 </a:t>
            </a:r>
            <a:r>
              <a:rPr lang="zh-CN" altLang="en-US" dirty="0"/>
              <a:t>的一堆，将其分成两堆。</a:t>
            </a:r>
          </a:p>
          <a:p>
            <a:r>
              <a:rPr lang="en-US" altLang="zh-CN" dirty="0"/>
              <a:t>n</a:t>
            </a:r>
            <a:r>
              <a:rPr lang="en-US" altLang="zh-CN" dirty="0" smtClean="0"/>
              <a:t>&lt;=100000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xi&lt;=10</a:t>
            </a:r>
            <a:r>
              <a:rPr lang="en-US" altLang="zh-CN" baseline="30000" dirty="0" smtClean="0"/>
              <a:t>9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84460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/>
              <a:t>Lasker's</a:t>
            </a:r>
            <a:r>
              <a:rPr lang="en-US" altLang="zh-CN" b="1" dirty="0"/>
              <a:t> </a:t>
            </a:r>
            <a:r>
              <a:rPr lang="en-US" altLang="zh-CN" b="1" dirty="0" err="1" smtClean="0"/>
              <a:t>Nim</a:t>
            </a:r>
            <a:r>
              <a:rPr lang="en-US" altLang="zh-CN" b="1" dirty="0" smtClean="0"/>
              <a:t> Game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考虑算出一堆石子的</a:t>
            </a:r>
            <a:r>
              <a:rPr lang="en-US" altLang="zh-CN" dirty="0" smtClean="0"/>
              <a:t>SG</a:t>
            </a:r>
            <a:r>
              <a:rPr lang="zh-CN" altLang="en-US" dirty="0" smtClean="0"/>
              <a:t>值</a:t>
            </a:r>
            <a:r>
              <a:rPr lang="zh-CN" altLang="en-US" dirty="0"/>
              <a:t>：</a:t>
            </a:r>
          </a:p>
          <a:p>
            <a:r>
              <a:rPr lang="en-US" altLang="zh-CN" dirty="0"/>
              <a:t>SG(0)=0</a:t>
            </a:r>
            <a:r>
              <a:rPr lang="zh-CN" altLang="en-US" dirty="0"/>
              <a:t>，</a:t>
            </a:r>
            <a:r>
              <a:rPr lang="en-US" altLang="zh-CN" dirty="0"/>
              <a:t>SG(1)=1</a:t>
            </a:r>
            <a:r>
              <a:rPr lang="zh-CN" altLang="en-US" dirty="0"/>
              <a:t>，</a:t>
            </a:r>
            <a:r>
              <a:rPr lang="en-US" altLang="zh-CN" dirty="0"/>
              <a:t>SG(2)=2</a:t>
            </a:r>
            <a:r>
              <a:rPr lang="zh-CN" altLang="en-US" dirty="0"/>
              <a:t>，</a:t>
            </a:r>
            <a:r>
              <a:rPr lang="en-US" altLang="zh-CN" dirty="0"/>
              <a:t>SG(3)=4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对于</a:t>
            </a:r>
            <a:r>
              <a:rPr lang="en-US" altLang="zh-CN" dirty="0"/>
              <a:t>k&gt;=1</a:t>
            </a:r>
            <a:r>
              <a:rPr lang="zh-CN" altLang="en-US" dirty="0"/>
              <a:t>，</a:t>
            </a:r>
            <a:r>
              <a:rPr lang="en-US" altLang="zh-CN" dirty="0"/>
              <a:t>SG(4k)=4k-1</a:t>
            </a:r>
            <a:r>
              <a:rPr lang="zh-CN" altLang="en-US" dirty="0"/>
              <a:t>，</a:t>
            </a:r>
            <a:r>
              <a:rPr lang="en-US" altLang="zh-CN" dirty="0"/>
              <a:t>SG(4k+1)=4k+1</a:t>
            </a:r>
            <a:r>
              <a:rPr lang="zh-CN" altLang="en-US" dirty="0"/>
              <a:t>，</a:t>
            </a:r>
            <a:r>
              <a:rPr lang="en-US" altLang="zh-CN" dirty="0"/>
              <a:t>SG(4k+2)=4k+2</a:t>
            </a:r>
            <a:r>
              <a:rPr lang="zh-CN" altLang="en-US" dirty="0"/>
              <a:t>，</a:t>
            </a:r>
            <a:r>
              <a:rPr lang="en-US" altLang="zh-CN" dirty="0"/>
              <a:t>SG(4k+3)=4k+4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可以用归纳法证明。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939479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Crosses and Crosses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两个人在</a:t>
            </a:r>
            <a:r>
              <a:rPr lang="en-US" altLang="zh-CN" dirty="0"/>
              <a:t>1*n</a:t>
            </a:r>
            <a:r>
              <a:rPr lang="zh-CN" altLang="en-US" dirty="0"/>
              <a:t>的格子里面轮流画</a:t>
            </a:r>
            <a:r>
              <a:rPr lang="en-US" altLang="zh-CN" dirty="0"/>
              <a:t>x</a:t>
            </a:r>
            <a:r>
              <a:rPr lang="zh-CN" altLang="en-US" dirty="0"/>
              <a:t>。当某个人画完之后出现了三个连着的</a:t>
            </a:r>
            <a:r>
              <a:rPr lang="en-US" altLang="zh-CN" dirty="0"/>
              <a:t>x</a:t>
            </a:r>
            <a:r>
              <a:rPr lang="zh-CN" altLang="en-US" dirty="0"/>
              <a:t>，那么这个人就赢了。最后谁会赢呢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&lt;=5000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719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Crosses and Crosses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发现</a:t>
            </a:r>
            <a:r>
              <a:rPr lang="zh-CN" altLang="en-US" dirty="0"/>
              <a:t>当一个格子被画上</a:t>
            </a:r>
            <a:r>
              <a:rPr lang="en-US" altLang="zh-CN" dirty="0"/>
              <a:t>x</a:t>
            </a:r>
            <a:r>
              <a:rPr lang="zh-CN" altLang="en-US" dirty="0"/>
              <a:t>之后，它左右两侧与它距离小于等于</a:t>
            </a:r>
            <a:r>
              <a:rPr lang="en-US" altLang="zh-CN" dirty="0"/>
              <a:t>2</a:t>
            </a:r>
            <a:r>
              <a:rPr lang="zh-CN" altLang="en-US" dirty="0"/>
              <a:t>的格子就都不能再被画</a:t>
            </a:r>
            <a:r>
              <a:rPr lang="en-US" altLang="zh-CN" dirty="0"/>
              <a:t>x</a:t>
            </a:r>
            <a:r>
              <a:rPr lang="zh-CN" altLang="en-US" dirty="0"/>
              <a:t>了。因此一次操作等价于删除连续的五个元素（边界除外），然后将原游戏划分成一或两个子游戏。</a:t>
            </a:r>
          </a:p>
          <a:p>
            <a:r>
              <a:rPr lang="zh-CN" altLang="en-US" dirty="0"/>
              <a:t>依次算出对于每一个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SG</a:t>
            </a:r>
            <a:r>
              <a:rPr lang="zh-CN" altLang="en-US" dirty="0"/>
              <a:t>函数即</a:t>
            </a:r>
            <a:r>
              <a:rPr lang="zh-CN" altLang="en-US" dirty="0" smtClean="0"/>
              <a:t>可。</a:t>
            </a:r>
            <a:endParaRPr lang="en-US" altLang="zh-CN" dirty="0" smtClean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复杂度</a:t>
            </a:r>
            <a:r>
              <a:rPr lang="en-US" altLang="zh-CN" dirty="0"/>
              <a:t>O(n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24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SG</a:t>
            </a:r>
            <a:r>
              <a:rPr lang="zh-CN" altLang="en-US" b="1" dirty="0" smtClean="0"/>
              <a:t>函数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一个局面的</a:t>
            </a:r>
            <a:r>
              <a:rPr lang="en-US" altLang="zh-CN" dirty="0" smtClean="0"/>
              <a:t>SG</a:t>
            </a:r>
            <a:r>
              <a:rPr lang="zh-CN" altLang="en-US" dirty="0" smtClean="0"/>
              <a:t>为</a:t>
            </a:r>
            <a:r>
              <a:rPr lang="en-US" altLang="zh-CN" dirty="0" err="1"/>
              <a:t>mex</a:t>
            </a:r>
            <a:r>
              <a:rPr lang="en-US" altLang="zh-CN" dirty="0"/>
              <a:t>{</a:t>
            </a:r>
            <a:r>
              <a:rPr lang="zh-CN" altLang="en-US" dirty="0"/>
              <a:t>后继局面的</a:t>
            </a:r>
            <a:r>
              <a:rPr lang="en-US" altLang="zh-CN" dirty="0"/>
              <a:t>SG</a:t>
            </a:r>
            <a:r>
              <a:rPr lang="en-US" altLang="zh-CN" dirty="0" smtClean="0"/>
              <a:t>}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en-US" altLang="zh-CN" dirty="0" err="1"/>
              <a:t>mex</a:t>
            </a:r>
            <a:r>
              <a:rPr lang="zh-CN" altLang="en-US" dirty="0"/>
              <a:t>运算为集合中没出现的最小的</a:t>
            </a:r>
            <a:r>
              <a:rPr lang="zh-CN" altLang="en-US" dirty="0" smtClean="0"/>
              <a:t>自然数。</a:t>
            </a:r>
            <a:endParaRPr lang="zh-CN" altLang="en-US" dirty="0"/>
          </a:p>
          <a:p>
            <a:r>
              <a:rPr lang="zh-CN" altLang="en-US" dirty="0"/>
              <a:t>几个局面的和的</a:t>
            </a:r>
            <a:r>
              <a:rPr lang="en-US" altLang="zh-CN" dirty="0"/>
              <a:t>SG</a:t>
            </a:r>
            <a:r>
              <a:rPr lang="zh-CN" altLang="en-US" dirty="0" smtClean="0"/>
              <a:t>为它们的</a:t>
            </a:r>
            <a:r>
              <a:rPr lang="en-US" altLang="zh-CN" dirty="0" smtClean="0"/>
              <a:t>SG</a:t>
            </a:r>
            <a:r>
              <a:rPr lang="zh-CN" altLang="en-US" dirty="0" smtClean="0"/>
              <a:t>的异或和。</a:t>
            </a:r>
            <a:endParaRPr lang="en-US" altLang="zh-CN" dirty="0" smtClean="0"/>
          </a:p>
          <a:p>
            <a:r>
              <a:rPr lang="en-US" altLang="zh-CN" dirty="0" smtClean="0"/>
              <a:t>SG</a:t>
            </a:r>
            <a:r>
              <a:rPr lang="zh-CN" altLang="en-US" dirty="0"/>
              <a:t>不为</a:t>
            </a:r>
            <a:r>
              <a:rPr lang="en-US" altLang="zh-CN" dirty="0"/>
              <a:t>0</a:t>
            </a:r>
            <a:r>
              <a:rPr lang="zh-CN" altLang="en-US" dirty="0"/>
              <a:t>时先手必胜，</a:t>
            </a:r>
            <a:r>
              <a:rPr lang="en-US" altLang="zh-CN" dirty="0"/>
              <a:t>SG</a:t>
            </a:r>
            <a:r>
              <a:rPr lang="zh-CN" altLang="en-US" dirty="0"/>
              <a:t>为</a:t>
            </a:r>
            <a:r>
              <a:rPr lang="en-US" altLang="zh-CN" dirty="0"/>
              <a:t>0</a:t>
            </a:r>
            <a:r>
              <a:rPr lang="zh-CN" altLang="en-US" dirty="0"/>
              <a:t>时后手</a:t>
            </a:r>
            <a:r>
              <a:rPr lang="zh-CN" altLang="en-US" dirty="0" smtClean="0"/>
              <a:t>必胜。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6807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翻硬币游戏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枚硬币排成一排，有的正面朝上，有的反面朝上。 </a:t>
            </a:r>
          </a:p>
          <a:p>
            <a:r>
              <a:rPr lang="zh-CN" altLang="en-US" dirty="0"/>
              <a:t>游戏者根据某些约束翻硬币（如：每次只能翻一或两枚，或者每次只能翻连续的几枚），但他所翻动的硬币中，最右边的必须是从正面翻到反面。 </a:t>
            </a:r>
          </a:p>
          <a:p>
            <a:r>
              <a:rPr lang="zh-CN" altLang="en-US" dirty="0"/>
              <a:t>不能翻的人输。</a:t>
            </a:r>
            <a:endParaRPr lang="en-US" altLang="zh-CN" dirty="0"/>
          </a:p>
          <a:p>
            <a:r>
              <a:rPr lang="zh-CN" altLang="en-US" dirty="0" smtClean="0"/>
              <a:t>局面</a:t>
            </a:r>
            <a:r>
              <a:rPr lang="zh-CN" altLang="en-US" dirty="0"/>
              <a:t>的 </a:t>
            </a:r>
            <a:r>
              <a:rPr lang="en-US" altLang="zh-CN" dirty="0"/>
              <a:t>SG </a:t>
            </a:r>
            <a:r>
              <a:rPr lang="zh-CN" altLang="en-US" dirty="0"/>
              <a:t>值等于局面中每个正面朝上的棋子单一存在时的 </a:t>
            </a:r>
            <a:r>
              <a:rPr lang="en-US" altLang="zh-CN" dirty="0"/>
              <a:t>SG </a:t>
            </a:r>
            <a:r>
              <a:rPr lang="zh-CN" altLang="en-US" dirty="0"/>
              <a:t>值的异或和。</a:t>
            </a:r>
          </a:p>
        </p:txBody>
      </p:sp>
    </p:spTree>
    <p:extLst>
      <p:ext uri="{BB962C8B-B14F-4D97-AF65-F5344CB8AC3E}">
        <p14:creationId xmlns:p14="http://schemas.microsoft.com/office/powerpoint/2010/main" val="1862454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Ruler Game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个硬币排成一排，其中有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个是正面朝上的。</a:t>
            </a:r>
            <a:endParaRPr lang="en-US" altLang="zh-CN" dirty="0" smtClean="0"/>
          </a:p>
          <a:p>
            <a:r>
              <a:rPr lang="zh-CN" altLang="en-US" dirty="0" smtClean="0"/>
              <a:t>每次可以翻任意多个连续的硬币，最右边的硬币必须从正面翻到反面。</a:t>
            </a:r>
            <a:endParaRPr lang="en-US" altLang="zh-CN" dirty="0" smtClean="0"/>
          </a:p>
          <a:p>
            <a:r>
              <a:rPr lang="zh-CN" altLang="en-US" dirty="0"/>
              <a:t>不能</a:t>
            </a:r>
            <a:r>
              <a:rPr lang="zh-CN" altLang="en-US" dirty="0" smtClean="0"/>
              <a:t>翻的人输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&lt;=10</a:t>
            </a:r>
            <a:r>
              <a:rPr lang="en-US" altLang="zh-CN" baseline="30000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m&lt;=100000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55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Ruler Game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sg</a:t>
            </a:r>
            <a:r>
              <a:rPr lang="en-US" altLang="zh-CN" dirty="0" smtClean="0"/>
              <a:t>(i)=</a:t>
            </a:r>
            <a:r>
              <a:rPr lang="en-US" altLang="zh-CN" dirty="0" err="1" smtClean="0"/>
              <a:t>lowbit</a:t>
            </a:r>
            <a:r>
              <a:rPr lang="en-US" altLang="zh-CN" dirty="0" smtClean="0"/>
              <a:t>(i)</a:t>
            </a:r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792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树上删边游戏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给定一棵有根树，每次删</a:t>
            </a:r>
            <a:r>
              <a:rPr lang="zh-CN" altLang="en-US" dirty="0"/>
              <a:t>掉一条边</a:t>
            </a:r>
            <a:r>
              <a:rPr lang="zh-CN" altLang="en-US" dirty="0" smtClean="0"/>
              <a:t>，把不</a:t>
            </a:r>
            <a:r>
              <a:rPr lang="zh-CN" altLang="en-US" dirty="0"/>
              <a:t>与根节点相连的部分</a:t>
            </a:r>
            <a:r>
              <a:rPr lang="zh-CN" altLang="en-US" dirty="0" smtClean="0"/>
              <a:t>删除。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&lt;=100000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309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树上删边游戏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SG(i)=XOR{SG(j)+1 | j</a:t>
            </a:r>
            <a:r>
              <a:rPr lang="zh-CN" altLang="en-US" dirty="0" smtClean="0"/>
              <a:t>为</a:t>
            </a:r>
            <a:r>
              <a:rPr lang="en-US" altLang="zh-CN" dirty="0" smtClean="0"/>
              <a:t>i</a:t>
            </a:r>
            <a:r>
              <a:rPr lang="zh-CN" altLang="en-US" dirty="0" smtClean="0"/>
              <a:t>的孩子</a:t>
            </a:r>
            <a:r>
              <a:rPr lang="en-US" altLang="zh-CN" dirty="0" smtClean="0"/>
              <a:t>}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373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Christmas Game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在树上挂几个环，每一个环只与树有一个公共点，环与环之间无公共边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&lt;=100000</a:t>
            </a:r>
            <a:endParaRPr lang="zh-CN" altLang="en-US" dirty="0"/>
          </a:p>
          <a:p>
            <a:r>
              <a:rPr lang="zh-CN" altLang="en-US" dirty="0"/>
              <a:t>对于长度为奇数的环，去掉一条边后得到两条长度同奇偶的链，</a:t>
            </a:r>
            <a:r>
              <a:rPr lang="en-US" altLang="zh-CN" dirty="0"/>
              <a:t>SG</a:t>
            </a:r>
            <a:r>
              <a:rPr lang="zh-CN" altLang="en-US" dirty="0"/>
              <a:t>值异或后不可能是奇数，因此</a:t>
            </a:r>
            <a:r>
              <a:rPr lang="en-US" altLang="zh-CN" dirty="0"/>
              <a:t>SG</a:t>
            </a:r>
            <a:r>
              <a:rPr lang="zh-CN" altLang="en-US" dirty="0"/>
              <a:t>值为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对于长度为偶数的环，去掉一条边后可以得到两条长度异奇偶的链，</a:t>
            </a:r>
            <a:r>
              <a:rPr lang="en-US" altLang="zh-CN" dirty="0"/>
              <a:t>SG</a:t>
            </a:r>
            <a:r>
              <a:rPr lang="zh-CN" altLang="en-US" dirty="0"/>
              <a:t>值异或后不可能是偶数，因</a:t>
            </a:r>
            <a:r>
              <a:rPr lang="en-US" altLang="zh-CN" dirty="0"/>
              <a:t>SG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445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Christmas Game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对于</a:t>
            </a:r>
            <a:r>
              <a:rPr lang="zh-CN" altLang="en-US" dirty="0"/>
              <a:t>长度为奇数的环，去掉一条边后得到两条长度同奇偶的链，</a:t>
            </a:r>
            <a:r>
              <a:rPr lang="en-US" altLang="zh-CN" dirty="0"/>
              <a:t>SG</a:t>
            </a:r>
            <a:r>
              <a:rPr lang="zh-CN" altLang="en-US" dirty="0"/>
              <a:t>值异或后不可能是奇数，因此</a:t>
            </a:r>
            <a:r>
              <a:rPr lang="en-US" altLang="zh-CN" dirty="0"/>
              <a:t>SG</a:t>
            </a:r>
            <a:r>
              <a:rPr lang="zh-CN" altLang="en-US" dirty="0"/>
              <a:t>值为</a:t>
            </a:r>
            <a:r>
              <a:rPr lang="en-US" altLang="zh-CN" dirty="0" smtClean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对于长度为偶数的环，去掉一条边后可以得到两条长度异奇偶的链，</a:t>
            </a:r>
            <a:r>
              <a:rPr lang="en-US" altLang="zh-CN" dirty="0"/>
              <a:t>SG</a:t>
            </a:r>
            <a:r>
              <a:rPr lang="zh-CN" altLang="en-US" dirty="0"/>
              <a:t>值异或后不可能是偶数，因</a:t>
            </a:r>
            <a:r>
              <a:rPr lang="en-US" altLang="zh-CN" dirty="0"/>
              <a:t>SG</a:t>
            </a:r>
            <a:r>
              <a:rPr lang="zh-CN" altLang="en-US" dirty="0"/>
              <a:t>值为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时间复杂度</a:t>
            </a:r>
            <a:r>
              <a:rPr lang="en-US" altLang="zh-CN" dirty="0" smtClean="0"/>
              <a:t>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910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无向图删边游戏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</a:t>
            </a:r>
            <a:r>
              <a:rPr lang="zh-CN" altLang="en-US" dirty="0" smtClean="0"/>
              <a:t>一张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个点</a:t>
            </a:r>
            <a:r>
              <a:rPr lang="en-US" altLang="zh-CN" dirty="0" smtClean="0"/>
              <a:t>m</a:t>
            </a:r>
            <a:r>
              <a:rPr lang="zh-CN" altLang="en-US" dirty="0" smtClean="0"/>
              <a:t>条边的图，每次删</a:t>
            </a:r>
            <a:r>
              <a:rPr lang="zh-CN" altLang="en-US" dirty="0"/>
              <a:t>掉一条边，把不与根节点相连的部分删除。</a:t>
            </a:r>
            <a:endParaRPr lang="en-US" altLang="zh-CN" dirty="0"/>
          </a:p>
          <a:p>
            <a:r>
              <a:rPr lang="en-US" altLang="zh-CN" dirty="0" err="1"/>
              <a:t>n</a:t>
            </a:r>
            <a:r>
              <a:rPr lang="en-US" altLang="zh-CN" dirty="0" err="1" smtClean="0"/>
              <a:t>,m</a:t>
            </a:r>
            <a:r>
              <a:rPr lang="en-US" altLang="zh-CN" dirty="0" smtClean="0"/>
              <a:t>&lt;=100000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270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无向图删边游戏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根据融合原则，</a:t>
            </a:r>
            <a:r>
              <a:rPr lang="zh-CN" altLang="en-US" dirty="0"/>
              <a:t>环</a:t>
            </a:r>
            <a:r>
              <a:rPr lang="zh-CN" altLang="en-US" dirty="0" smtClean="0"/>
              <a:t>上的点可以合并为一个点，所有边变成自环。</a:t>
            </a:r>
            <a:endParaRPr lang="en-US" altLang="zh-CN" dirty="0" smtClean="0"/>
          </a:p>
          <a:p>
            <a:r>
              <a:rPr lang="zh-CN" altLang="en-US" dirty="0" smtClean="0"/>
              <a:t>那么偶环会变成一个点，奇环会变成一个点挂着一个点。</a:t>
            </a:r>
            <a:endParaRPr lang="en-US" altLang="zh-CN" dirty="0" smtClean="0"/>
          </a:p>
          <a:p>
            <a:r>
              <a:rPr lang="en-US" altLang="zh-CN" dirty="0" err="1" smtClean="0"/>
              <a:t>Tarjan</a:t>
            </a:r>
            <a:r>
              <a:rPr lang="zh-CN" altLang="en-US" dirty="0" smtClean="0"/>
              <a:t>求强连通分量即可。</a:t>
            </a:r>
            <a:endParaRPr lang="en-US" altLang="zh-CN" dirty="0" smtClean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n+m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349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动态</a:t>
            </a:r>
            <a:r>
              <a:rPr lang="zh-CN" altLang="en-US" b="1" dirty="0"/>
              <a:t>减法游戏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有一个整数</a:t>
            </a:r>
            <a:r>
              <a:rPr lang="en-US" altLang="zh-CN" dirty="0"/>
              <a:t>S</a:t>
            </a:r>
            <a:r>
              <a:rPr lang="zh-CN" altLang="en-US" dirty="0"/>
              <a:t>，两个人想让它变成</a:t>
            </a:r>
            <a:r>
              <a:rPr lang="en-US" altLang="zh-CN" dirty="0"/>
              <a:t>0</a:t>
            </a:r>
            <a:r>
              <a:rPr lang="zh-CN" altLang="en-US" dirty="0"/>
              <a:t>。首先，第一个人需要把</a:t>
            </a:r>
            <a:r>
              <a:rPr lang="en-US" altLang="zh-CN" dirty="0"/>
              <a:t>S</a:t>
            </a:r>
            <a:r>
              <a:rPr lang="zh-CN" altLang="en-US" dirty="0"/>
              <a:t>减掉一个数</a:t>
            </a:r>
            <a:r>
              <a:rPr lang="en-US" altLang="zh-CN" dirty="0"/>
              <a:t>x(0&lt;x&lt;S)</a:t>
            </a:r>
            <a:r>
              <a:rPr lang="zh-CN" altLang="en-US" dirty="0"/>
              <a:t>。之后双方轮流把</a:t>
            </a:r>
            <a:r>
              <a:rPr lang="en-US" altLang="zh-CN" dirty="0"/>
              <a:t>S</a:t>
            </a:r>
            <a:r>
              <a:rPr lang="zh-CN" altLang="en-US" dirty="0"/>
              <a:t>减掉一个正整数，但都不能超过先前一回合对方减掉的数，减到</a:t>
            </a:r>
            <a:r>
              <a:rPr lang="en-US" altLang="zh-CN" dirty="0"/>
              <a:t>0</a:t>
            </a:r>
            <a:r>
              <a:rPr lang="zh-CN" altLang="en-US" dirty="0"/>
              <a:t>的一方获胜。问谁会获得胜利。</a:t>
            </a:r>
          </a:p>
          <a:p>
            <a:r>
              <a:rPr lang="en-US" altLang="zh-CN" dirty="0"/>
              <a:t>S&lt;=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9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76022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multiplication game</a:t>
            </a:r>
            <a:endParaRPr lang="zh-CN" altLang="en-US" sz="4400" b="1" dirty="0">
              <a:latin typeface="造字工房黄金时代（非商用）粗体" pitchFamily="50" charset="-122"/>
              <a:ea typeface="造字工房黄金时代（非商用）粗体" pitchFamily="5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造字工房刻宋（非商用）粗体" pitchFamily="50" charset="-122"/>
              </a:rPr>
              <a:t>有一个整数</a:t>
            </a:r>
            <a:r>
              <a:rPr lang="en-US" altLang="zh-CN" dirty="0" smtClean="0">
                <a:ea typeface="造字工房刻宋（非商用）粗体" pitchFamily="50" charset="-122"/>
              </a:rPr>
              <a:t>p</a:t>
            </a:r>
            <a:r>
              <a:rPr lang="zh-CN" altLang="en-US" dirty="0" smtClean="0">
                <a:ea typeface="造字工房刻宋（非商用）粗体" pitchFamily="50" charset="-122"/>
              </a:rPr>
              <a:t>，初始值</a:t>
            </a:r>
            <a:r>
              <a:rPr lang="zh-CN" altLang="en-US" dirty="0">
                <a:ea typeface="造字工房刻宋（非商用）粗体" pitchFamily="50" charset="-122"/>
              </a:rPr>
              <a:t>为 </a:t>
            </a:r>
            <a:r>
              <a:rPr lang="en-US" altLang="zh-CN" dirty="0">
                <a:ea typeface="造字工房刻宋（非商用）粗体" pitchFamily="50" charset="-122"/>
              </a:rPr>
              <a:t>1</a:t>
            </a:r>
            <a:r>
              <a:rPr lang="zh-CN" altLang="en-US" dirty="0" smtClean="0">
                <a:ea typeface="造字工房刻宋（非商用）粗体" pitchFamily="50" charset="-122"/>
              </a:rPr>
              <a:t>，</a:t>
            </a:r>
            <a:r>
              <a:rPr lang="en-US" altLang="zh-CN" dirty="0" smtClean="0">
                <a:ea typeface="造字工房刻宋（非商用）粗体" pitchFamily="50" charset="-122"/>
              </a:rPr>
              <a:t>Alice</a:t>
            </a:r>
            <a:r>
              <a:rPr lang="zh-CN" altLang="en-US" dirty="0" smtClean="0">
                <a:ea typeface="造字工房刻宋（非商用）粗体" pitchFamily="50" charset="-122"/>
              </a:rPr>
              <a:t>和</a:t>
            </a:r>
            <a:r>
              <a:rPr lang="en-US" altLang="zh-CN" dirty="0" smtClean="0">
                <a:ea typeface="造字工房刻宋（非商用）粗体" pitchFamily="50" charset="-122"/>
              </a:rPr>
              <a:t>Bob</a:t>
            </a:r>
            <a:r>
              <a:rPr lang="zh-CN" altLang="en-US" dirty="0" smtClean="0">
                <a:ea typeface="造字工房刻宋（非商用）粗体" pitchFamily="50" charset="-122"/>
              </a:rPr>
              <a:t>轮流对</a:t>
            </a:r>
            <a:r>
              <a:rPr lang="en-US" altLang="zh-CN" dirty="0" smtClean="0">
                <a:ea typeface="造字工房刻宋（非商用）粗体" pitchFamily="50" charset="-122"/>
              </a:rPr>
              <a:t>p</a:t>
            </a:r>
            <a:r>
              <a:rPr lang="zh-CN" altLang="en-US" dirty="0" smtClean="0">
                <a:ea typeface="造字工房刻宋（非商用）粗体" pitchFamily="50" charset="-122"/>
              </a:rPr>
              <a:t>进行</a:t>
            </a:r>
            <a:r>
              <a:rPr lang="zh-CN" altLang="en-US" dirty="0">
                <a:ea typeface="造字工房刻宋（非商用）粗体" pitchFamily="50" charset="-122"/>
              </a:rPr>
              <a:t>操作，每一次可以</a:t>
            </a:r>
            <a:r>
              <a:rPr lang="zh-CN" altLang="en-US" dirty="0" smtClean="0">
                <a:ea typeface="造字工房刻宋（非商用）粗体" pitchFamily="50" charset="-122"/>
              </a:rPr>
              <a:t>让</a:t>
            </a:r>
            <a:r>
              <a:rPr lang="en-US" altLang="zh-CN" dirty="0" smtClean="0">
                <a:ea typeface="造字工房刻宋（非商用）粗体" pitchFamily="50" charset="-122"/>
              </a:rPr>
              <a:t>p</a:t>
            </a:r>
            <a:r>
              <a:rPr lang="zh-CN" altLang="en-US" dirty="0" smtClean="0">
                <a:ea typeface="造字工房刻宋（非商用）粗体" pitchFamily="50" charset="-122"/>
              </a:rPr>
              <a:t>乘</a:t>
            </a:r>
            <a:r>
              <a:rPr lang="zh-CN" altLang="en-US" dirty="0">
                <a:ea typeface="造字工房刻宋（非商用）粗体" pitchFamily="50" charset="-122"/>
              </a:rPr>
              <a:t>上 </a:t>
            </a:r>
            <a:r>
              <a:rPr lang="en-US" altLang="zh-CN" dirty="0">
                <a:ea typeface="造字工房刻宋（非商用）粗体" pitchFamily="50" charset="-122"/>
              </a:rPr>
              <a:t>2 </a:t>
            </a:r>
            <a:r>
              <a:rPr lang="zh-CN" altLang="en-US" dirty="0" smtClean="0">
                <a:ea typeface="造字工房刻宋（非商用）粗体" pitchFamily="50" charset="-122"/>
              </a:rPr>
              <a:t>到</a:t>
            </a:r>
            <a:r>
              <a:rPr lang="en-US" altLang="zh-CN" dirty="0" smtClean="0">
                <a:ea typeface="造字工房刻宋（非商用）粗体" pitchFamily="50" charset="-122"/>
              </a:rPr>
              <a:t>9</a:t>
            </a:r>
            <a:r>
              <a:rPr lang="zh-CN" altLang="en-US" dirty="0" smtClean="0">
                <a:ea typeface="造字工房刻宋（非商用）粗体" pitchFamily="50" charset="-122"/>
              </a:rPr>
              <a:t>之间</a:t>
            </a:r>
            <a:r>
              <a:rPr lang="zh-CN" altLang="en-US" dirty="0">
                <a:ea typeface="造字工房刻宋（非商用）粗体" pitchFamily="50" charset="-122"/>
              </a:rPr>
              <a:t>的一个数字。</a:t>
            </a:r>
            <a:endParaRPr lang="en-US" altLang="zh-CN" dirty="0">
              <a:ea typeface="造字工房刻宋（非商用）粗体" pitchFamily="50" charset="-122"/>
            </a:endParaRPr>
          </a:p>
          <a:p>
            <a:r>
              <a:rPr lang="zh-CN" altLang="en-US" dirty="0">
                <a:ea typeface="造字工房刻宋（非商用）粗体" pitchFamily="50" charset="-122"/>
              </a:rPr>
              <a:t>第一个</a:t>
            </a:r>
            <a:r>
              <a:rPr lang="zh-CN" altLang="en-US" dirty="0" smtClean="0">
                <a:ea typeface="造字工房刻宋（非商用）粗体" pitchFamily="50" charset="-122"/>
              </a:rPr>
              <a:t>使得</a:t>
            </a:r>
            <a:r>
              <a:rPr lang="en-US" altLang="zh-CN" dirty="0" smtClean="0">
                <a:ea typeface="造字工房刻宋（非商用）粗体" pitchFamily="50" charset="-122"/>
              </a:rPr>
              <a:t>p</a:t>
            </a:r>
            <a:r>
              <a:rPr lang="zh-CN" altLang="en-US" dirty="0" smtClean="0">
                <a:ea typeface="造字工房刻宋（非商用）粗体" pitchFamily="50" charset="-122"/>
              </a:rPr>
              <a:t>大于</a:t>
            </a:r>
            <a:r>
              <a:rPr lang="en-US" altLang="zh-CN" dirty="0" smtClean="0">
                <a:ea typeface="造字工房刻宋（非商用）粗体" pitchFamily="50" charset="-122"/>
              </a:rPr>
              <a:t>n</a:t>
            </a:r>
            <a:r>
              <a:rPr lang="zh-CN" altLang="en-US" dirty="0" smtClean="0">
                <a:ea typeface="造字工房刻宋（非商用）粗体" pitchFamily="50" charset="-122"/>
              </a:rPr>
              <a:t>的</a:t>
            </a:r>
            <a:r>
              <a:rPr lang="zh-CN" altLang="en-US" dirty="0">
                <a:ea typeface="造字工房刻宋（非商用）粗体" pitchFamily="50" charset="-122"/>
              </a:rPr>
              <a:t>人可以取得胜利。</a:t>
            </a:r>
            <a:endParaRPr lang="en-US" altLang="zh-CN" dirty="0">
              <a:ea typeface="造字工房刻宋（非商用）粗体" pitchFamily="50" charset="-122"/>
            </a:endParaRPr>
          </a:p>
          <a:p>
            <a:r>
              <a:rPr lang="zh-CN" altLang="en-US" dirty="0" smtClean="0">
                <a:ea typeface="造字工房刻宋（非商用）粗体" pitchFamily="50" charset="-122"/>
              </a:rPr>
              <a:t>问谁会获胜。</a:t>
            </a:r>
            <a:endParaRPr lang="en-US" altLang="zh-CN" dirty="0" smtClean="0">
              <a:ea typeface="造字工房刻宋（非商用）粗体" pitchFamily="50" charset="-122"/>
            </a:endParaRPr>
          </a:p>
          <a:p>
            <a:r>
              <a:rPr lang="en-US" altLang="zh-CN" dirty="0">
                <a:ea typeface="造字工房刻宋（非商用）粗体" pitchFamily="50" charset="-122"/>
              </a:rPr>
              <a:t>n</a:t>
            </a:r>
            <a:r>
              <a:rPr lang="en-US" altLang="zh-CN" dirty="0" smtClean="0">
                <a:ea typeface="造字工房刻宋（非商用）粗体" pitchFamily="50" charset="-122"/>
              </a:rPr>
              <a:t>&lt;=10</a:t>
            </a:r>
            <a:r>
              <a:rPr lang="en-US" altLang="zh-CN" baseline="30000" dirty="0" smtClean="0">
                <a:ea typeface="造字工房刻宋（非商用）粗体" pitchFamily="50" charset="-122"/>
              </a:rPr>
              <a:t>9</a:t>
            </a:r>
            <a:endParaRPr lang="zh-CN" altLang="en-US" baseline="30000" dirty="0">
              <a:ea typeface="造字工房刻宋（非商用）粗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566106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动态</a:t>
            </a:r>
            <a:r>
              <a:rPr lang="zh-CN" altLang="en-US" b="1" dirty="0"/>
              <a:t>减法游戏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当且仅当</a:t>
            </a:r>
            <a:r>
              <a:rPr lang="en-US" altLang="zh-CN" dirty="0"/>
              <a:t>S</a:t>
            </a:r>
            <a:r>
              <a:rPr lang="zh-CN" altLang="en-US" dirty="0"/>
              <a:t>是</a:t>
            </a:r>
            <a:r>
              <a:rPr lang="en-US" altLang="zh-CN" dirty="0"/>
              <a:t>2</a:t>
            </a:r>
            <a:r>
              <a:rPr lang="zh-CN" altLang="en-US" dirty="0"/>
              <a:t>的幂次时，后手必胜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640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倍</a:t>
            </a:r>
            <a:r>
              <a:rPr lang="zh-CN" altLang="en-US" b="1" dirty="0"/>
              <a:t>动态减法游戏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有一个整数</a:t>
            </a:r>
            <a:r>
              <a:rPr lang="en-US" altLang="zh-CN" dirty="0"/>
              <a:t>S</a:t>
            </a:r>
            <a:r>
              <a:rPr lang="zh-CN" altLang="en-US" dirty="0"/>
              <a:t>，两个人想让它变成</a:t>
            </a:r>
            <a:r>
              <a:rPr lang="en-US" altLang="zh-CN" dirty="0"/>
              <a:t>0</a:t>
            </a:r>
            <a:r>
              <a:rPr lang="zh-CN" altLang="en-US" dirty="0"/>
              <a:t>。首先，第一个人需要把</a:t>
            </a:r>
            <a:r>
              <a:rPr lang="en-US" altLang="zh-CN" dirty="0"/>
              <a:t>S</a:t>
            </a:r>
            <a:r>
              <a:rPr lang="zh-CN" altLang="en-US" dirty="0"/>
              <a:t>减掉一个数</a:t>
            </a:r>
            <a:r>
              <a:rPr lang="en-US" altLang="zh-CN" dirty="0"/>
              <a:t>x(0&lt;x&lt;S)</a:t>
            </a:r>
            <a:r>
              <a:rPr lang="zh-CN" altLang="en-US" dirty="0"/>
              <a:t>。之后双方轮流把</a:t>
            </a:r>
            <a:r>
              <a:rPr lang="en-US" altLang="zh-CN" dirty="0"/>
              <a:t>S</a:t>
            </a:r>
            <a:r>
              <a:rPr lang="zh-CN" altLang="en-US" dirty="0"/>
              <a:t>减掉一个正整数，但都不能超过先前一回合对方减掉的数的</a:t>
            </a:r>
            <a:r>
              <a:rPr lang="en-US" altLang="zh-CN" dirty="0"/>
              <a:t>2</a:t>
            </a:r>
            <a:r>
              <a:rPr lang="zh-CN" altLang="en-US" dirty="0"/>
              <a:t>倍，减到</a:t>
            </a:r>
            <a:r>
              <a:rPr lang="en-US" altLang="zh-CN" dirty="0"/>
              <a:t>0</a:t>
            </a:r>
            <a:r>
              <a:rPr lang="zh-CN" altLang="en-US" dirty="0"/>
              <a:t>的一方获胜。问谁会获得胜利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如果先手获胜的话，求出他第一步最少要减去多少。</a:t>
            </a:r>
            <a:endParaRPr lang="en-US" altLang="zh-CN" dirty="0" smtClean="0"/>
          </a:p>
          <a:p>
            <a:r>
              <a:rPr lang="en-US" altLang="zh-CN" dirty="0" smtClean="0"/>
              <a:t>S&lt;=10</a:t>
            </a:r>
            <a:r>
              <a:rPr lang="en-US" altLang="zh-CN" baseline="30000" dirty="0" smtClean="0"/>
              <a:t>9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828404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</a:t>
            </a:r>
            <a:r>
              <a:rPr lang="zh-CN" altLang="en-US" b="1" dirty="0" smtClean="0"/>
              <a:t>倍</a:t>
            </a:r>
            <a:r>
              <a:rPr lang="zh-CN" altLang="en-US" b="1" dirty="0"/>
              <a:t>动态减法游戏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当且仅当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</a:t>
            </a:r>
            <a:r>
              <a:rPr lang="zh-CN" altLang="en-US" dirty="0"/>
              <a:t>一个斐波那契数时，后手必胜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否则将</a:t>
            </a:r>
            <a:r>
              <a:rPr lang="en-US" altLang="zh-CN" dirty="0"/>
              <a:t>S</a:t>
            </a:r>
            <a:r>
              <a:rPr lang="zh-CN" altLang="en-US" dirty="0"/>
              <a:t>分解为若干个不连续的斐波那契数之和。</a:t>
            </a:r>
            <a:endParaRPr lang="en-US" altLang="zh-CN" dirty="0"/>
          </a:p>
          <a:p>
            <a:r>
              <a:rPr lang="zh-CN" altLang="en-US" dirty="0" smtClean="0"/>
              <a:t>先手第一步减去分解出的最小的斐波那契数，接着可以保证</a:t>
            </a:r>
            <a:r>
              <a:rPr lang="zh-CN" altLang="en-US" dirty="0"/>
              <a:t>每一</a:t>
            </a:r>
            <a:r>
              <a:rPr lang="zh-CN" altLang="en-US" dirty="0" smtClean="0"/>
              <a:t>个分解出的斐波那契数</a:t>
            </a:r>
            <a:r>
              <a:rPr lang="zh-CN" altLang="en-US" dirty="0"/>
              <a:t>都由自己最终减光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如果先手第一次减的数比这个小的话，那么后手可以用同样地策略获胜。</a:t>
            </a:r>
            <a:endParaRPr lang="en-US" altLang="zh-CN" dirty="0" smtClean="0"/>
          </a:p>
          <a:p>
            <a:r>
              <a:rPr lang="zh-CN" altLang="en-US" dirty="0" smtClean="0"/>
              <a:t>时间</a:t>
            </a:r>
            <a:r>
              <a:rPr lang="zh-CN" altLang="en-US" dirty="0"/>
              <a:t>复杂度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logS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460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Ultimate Battle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一个战场被分割成</a:t>
            </a:r>
            <a:r>
              <a:rPr lang="en-US" altLang="zh-CN" dirty="0"/>
              <a:t>W*H</a:t>
            </a:r>
            <a:r>
              <a:rPr lang="zh-CN" altLang="en-US" dirty="0"/>
              <a:t>的网格，游戏双方开始时，站在两个不同行也不同列的的格子里。双方轮流操作。每个玩家每次操作，可以水平的或垂直的移动若干格，不能走出战场。另外，两个人手中都是有枪的，而只有双方在同一水平线上，或同一垂直线上时，才能开枪。因此，“移动”操作不能穿过对方所在的水平线或垂直线。问谁有必胜策略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W,H&lt;=10</a:t>
            </a:r>
            <a:r>
              <a:rPr lang="en-US" altLang="zh-CN" baseline="30000" dirty="0" smtClean="0"/>
              <a:t>9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69105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The Ultimate Battle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第一次</a:t>
            </a:r>
            <a:r>
              <a:rPr lang="zh-CN" altLang="en-US" dirty="0"/>
              <a:t>移动之后要使得两人之间横、纵坐标的差值相等。</a:t>
            </a:r>
          </a:p>
          <a:p>
            <a:r>
              <a:rPr lang="zh-CN" altLang="en-US" dirty="0"/>
              <a:t>如果对方沿横（纵）坐标倒退，只需沿横（纵）坐标前进同样的格子；</a:t>
            </a:r>
          </a:p>
          <a:p>
            <a:r>
              <a:rPr lang="zh-CN" altLang="en-US" dirty="0"/>
              <a:t>如果对方沿横（纵）坐标前进，只需沿纵（横）坐标前进同样的格子。</a:t>
            </a:r>
          </a:p>
          <a:p>
            <a:r>
              <a:rPr lang="zh-CN" altLang="en-US" dirty="0"/>
              <a:t>这样，当对方移动一次之后，我们总可以移动相应的一步，直到把对方逼到角落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405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Puzzle for Pirates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个海盗来分</a:t>
            </a:r>
            <a:r>
              <a:rPr lang="en-US" altLang="zh-CN" dirty="0"/>
              <a:t>m</a:t>
            </a:r>
            <a:r>
              <a:rPr lang="zh-CN" altLang="en-US" dirty="0"/>
              <a:t>块金子。</a:t>
            </a:r>
          </a:p>
          <a:p>
            <a:r>
              <a:rPr lang="zh-CN" altLang="en-US" dirty="0"/>
              <a:t>海盗的编号是从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。从第</a:t>
            </a:r>
            <a:r>
              <a:rPr lang="en-US" altLang="zh-CN" dirty="0"/>
              <a:t>n</a:t>
            </a:r>
            <a:r>
              <a:rPr lang="zh-CN" altLang="en-US" dirty="0"/>
              <a:t>号海盗开始，他们会依次提出自己的分配方案。如果半数及以上的人</a:t>
            </a:r>
            <a:r>
              <a:rPr lang="en-US" altLang="zh-CN" dirty="0"/>
              <a:t>(</a:t>
            </a:r>
            <a:r>
              <a:rPr lang="zh-CN" altLang="en-US" dirty="0"/>
              <a:t>包括半数）赞成他的方案，则方案通过，开始分金子；否则方案不通过，海盗们就会把提出方案的那个人分尸吃掉，由下一个人继续提出方案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273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Puzzle for Pirates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每一个海盗在提出方案和投票时，都遵循</a:t>
            </a:r>
            <a:r>
              <a:rPr lang="zh-CN" altLang="en-US" dirty="0" smtClean="0"/>
              <a:t>着</a:t>
            </a:r>
            <a:r>
              <a:rPr lang="zh-CN" altLang="en-US" dirty="0"/>
              <a:t>以下</a:t>
            </a:r>
            <a:r>
              <a:rPr lang="zh-CN" altLang="en-US" dirty="0" smtClean="0"/>
              <a:t>原则：</a:t>
            </a:r>
            <a:endParaRPr lang="zh-CN" altLang="en-US" dirty="0"/>
          </a:p>
          <a:p>
            <a:r>
              <a:rPr lang="zh-CN" altLang="en-US" dirty="0"/>
              <a:t>先保证自己的生命安全，再想办法得到最多的金子，最后还要努力吃掉更多的人。</a:t>
            </a:r>
          </a:p>
          <a:p>
            <a:r>
              <a:rPr lang="zh-CN" altLang="en-US" dirty="0"/>
              <a:t>由于海盗很懒并且都患有强迫症，所以金子不能分割。</a:t>
            </a:r>
          </a:p>
          <a:p>
            <a:r>
              <a:rPr lang="zh-CN" altLang="en-US" dirty="0"/>
              <a:t>现在要问的是对于每一个海盗，他能否活下去？如果能的话，他至少可能分到多少金子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err="1" smtClean="0"/>
              <a:t>n,m</a:t>
            </a:r>
            <a:r>
              <a:rPr lang="en-US" altLang="zh-CN" dirty="0" smtClean="0"/>
              <a:t>&lt;=100000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098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 Puzzle for Pirates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n&lt;=2m+1</a:t>
            </a:r>
            <a:r>
              <a:rPr lang="zh-CN" altLang="en-US" dirty="0" smtClean="0"/>
              <a:t>时，第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个人会给和他奇偶性相同的人分一块金子。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n=2m+2</a:t>
            </a:r>
            <a:r>
              <a:rPr lang="zh-CN" altLang="en-US" dirty="0" smtClean="0"/>
              <a:t>时，第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个人可以从</a:t>
            </a:r>
            <a:r>
              <a:rPr lang="en-US" altLang="zh-CN" dirty="0" smtClean="0"/>
              <a:t>2m+1</a:t>
            </a:r>
            <a:r>
              <a:rPr lang="zh-CN" altLang="en-US" dirty="0" smtClean="0"/>
              <a:t>以及奇偶性相同的人里任选</a:t>
            </a:r>
            <a:r>
              <a:rPr lang="en-US" altLang="zh-CN" dirty="0" smtClean="0"/>
              <a:t>m</a:t>
            </a:r>
            <a:r>
              <a:rPr lang="zh-CN" altLang="en-US" dirty="0" smtClean="0"/>
              <a:t>个分一块金子，此时所有人都不能保证分到金子。</a:t>
            </a:r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en-US" altLang="zh-CN" dirty="0" smtClean="0"/>
              <a:t>n&gt;2m+2</a:t>
            </a:r>
            <a:r>
              <a:rPr lang="zh-CN" altLang="en-US" dirty="0" smtClean="0"/>
              <a:t>时，当且仅当</a:t>
            </a:r>
            <a:r>
              <a:rPr lang="en-US" altLang="zh-CN" dirty="0" smtClean="0"/>
              <a:t>n=2m+2</a:t>
            </a:r>
            <a:r>
              <a:rPr lang="en-US" altLang="zh-CN" baseline="30000" dirty="0" smtClean="0"/>
              <a:t>k</a:t>
            </a:r>
            <a:r>
              <a:rPr lang="zh-CN" altLang="en-US" dirty="0" smtClean="0"/>
              <a:t>时第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个人能活下来，同样地，</a:t>
            </a:r>
            <a:r>
              <a:rPr lang="zh-CN" altLang="en-US" dirty="0"/>
              <a:t>所有人都不能保证分到金子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时间复杂</a:t>
            </a:r>
            <a:r>
              <a:rPr lang="zh-CN" altLang="en-US" dirty="0" smtClean="0"/>
              <a:t>度</a:t>
            </a:r>
            <a:r>
              <a:rPr lang="en-US" altLang="zh-CN" dirty="0" smtClean="0"/>
              <a:t>O(n)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16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multiplication </a:t>
            </a:r>
            <a:r>
              <a:rPr lang="en-US" altLang="zh-CN" b="1" dirty="0" smtClean="0"/>
              <a:t>game</a:t>
            </a:r>
            <a:endParaRPr lang="zh-CN" altLang="en-US" sz="4400" b="1" dirty="0">
              <a:latin typeface="造字工房黄金时代（非商用）粗体" pitchFamily="50" charset="-122"/>
              <a:ea typeface="造字工房黄金时代（非商用）粗体" pitchFamily="5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造字工房刻宋（非商用）粗体" pitchFamily="50" charset="-122"/>
              </a:rPr>
              <a:t>考虑逆</a:t>
            </a:r>
            <a:r>
              <a:rPr lang="zh-CN" altLang="en-US" dirty="0">
                <a:ea typeface="造字工房刻宋（非商用）粗体" pitchFamily="50" charset="-122"/>
              </a:rPr>
              <a:t>推</a:t>
            </a:r>
            <a:r>
              <a:rPr lang="zh-CN" altLang="en-US" dirty="0" smtClean="0">
                <a:ea typeface="造字工房刻宋（非商用）粗体" pitchFamily="50" charset="-122"/>
              </a:rPr>
              <a:t>，</a:t>
            </a:r>
            <a:r>
              <a:rPr lang="en-US" altLang="zh-CN" dirty="0">
                <a:ea typeface="造字工房刻宋（非商用）粗体" pitchFamily="50" charset="-122"/>
              </a:rPr>
              <a:t> (n,+∞)</a:t>
            </a:r>
            <a:r>
              <a:rPr lang="zh-CN" altLang="en-US" dirty="0">
                <a:ea typeface="造字工房刻宋（非商用）粗体" pitchFamily="50" charset="-122"/>
              </a:rPr>
              <a:t>为先手必</a:t>
            </a:r>
            <a:r>
              <a:rPr lang="zh-CN" altLang="en-US" dirty="0" smtClean="0">
                <a:ea typeface="造字工房刻宋（非商用）粗体" pitchFamily="50" charset="-122"/>
              </a:rPr>
              <a:t>败。</a:t>
            </a:r>
            <a:endParaRPr lang="en-US" altLang="zh-CN" dirty="0" smtClean="0">
              <a:ea typeface="造字工房刻宋（非商用）粗体" pitchFamily="50" charset="-122"/>
            </a:endParaRPr>
          </a:p>
          <a:p>
            <a:r>
              <a:rPr lang="en-US" altLang="zh-CN" dirty="0" smtClean="0">
                <a:ea typeface="造字工房刻宋（非商用）粗体" pitchFamily="50" charset="-122"/>
              </a:rPr>
              <a:t>[</a:t>
            </a:r>
            <a:r>
              <a:rPr lang="en-US" altLang="zh-CN" dirty="0">
                <a:ea typeface="造字工房刻宋（非商用）粗体" pitchFamily="50" charset="-122"/>
              </a:rPr>
              <a:t>ceil((n+1)/9), n</a:t>
            </a:r>
            <a:r>
              <a:rPr lang="en-US" altLang="zh-CN" dirty="0" smtClean="0">
                <a:ea typeface="造字工房刻宋（非商用）粗体" pitchFamily="50" charset="-122"/>
              </a:rPr>
              <a:t>]</a:t>
            </a:r>
            <a:r>
              <a:rPr lang="zh-CN" altLang="en-US" dirty="0" smtClean="0">
                <a:ea typeface="造字工房刻宋（非商用）粗体" pitchFamily="50" charset="-122"/>
              </a:rPr>
              <a:t>为先手必胜</a:t>
            </a:r>
            <a:endParaRPr lang="en-US" altLang="zh-CN" dirty="0" smtClean="0">
              <a:ea typeface="造字工房刻宋（非商用）粗体" pitchFamily="50" charset="-122"/>
            </a:endParaRPr>
          </a:p>
          <a:p>
            <a:r>
              <a:rPr lang="en-US" altLang="zh-CN" dirty="0" smtClean="0">
                <a:ea typeface="造字工房刻宋（非商用）粗体" pitchFamily="50" charset="-122"/>
              </a:rPr>
              <a:t>[</a:t>
            </a:r>
            <a:r>
              <a:rPr lang="en-US" altLang="zh-CN" dirty="0">
                <a:ea typeface="造字工房刻宋（非商用）粗体" pitchFamily="50" charset="-122"/>
              </a:rPr>
              <a:t>ceil(ceil((n+1)/9)/2), floor(n/9</a:t>
            </a:r>
            <a:r>
              <a:rPr lang="en-US" altLang="zh-CN" dirty="0" smtClean="0">
                <a:ea typeface="造字工房刻宋（非商用）粗体" pitchFamily="50" charset="-122"/>
              </a:rPr>
              <a:t>)]</a:t>
            </a:r>
            <a:r>
              <a:rPr lang="zh-CN" altLang="en-US" dirty="0" smtClean="0">
                <a:ea typeface="造字工房刻宋（非商用）粗体" pitchFamily="50" charset="-122"/>
              </a:rPr>
              <a:t>为先手必败。</a:t>
            </a:r>
            <a:endParaRPr lang="en-US" altLang="zh-CN" dirty="0">
              <a:ea typeface="造字工房刻宋（非商用）粗体" pitchFamily="50" charset="-122"/>
            </a:endParaRPr>
          </a:p>
          <a:p>
            <a:r>
              <a:rPr lang="zh-CN" altLang="en-US" dirty="0">
                <a:ea typeface="造字工房刻宋（非商用）粗体" pitchFamily="50" charset="-122"/>
              </a:rPr>
              <a:t>一</a:t>
            </a:r>
            <a:r>
              <a:rPr lang="zh-CN" altLang="en-US" dirty="0" smtClean="0">
                <a:ea typeface="造字工房刻宋（非商用）粗体" pitchFamily="50" charset="-122"/>
              </a:rPr>
              <a:t>步步推到</a:t>
            </a:r>
            <a:r>
              <a:rPr lang="en-US" altLang="zh-CN" dirty="0" smtClean="0">
                <a:ea typeface="造字工房刻宋（非商用）粗体" pitchFamily="50" charset="-122"/>
              </a:rPr>
              <a:t>p=1</a:t>
            </a:r>
            <a:r>
              <a:rPr lang="zh-CN" altLang="en-US" dirty="0" smtClean="0">
                <a:ea typeface="造字工房刻宋（非商用）粗体" pitchFamily="50" charset="-122"/>
              </a:rPr>
              <a:t>即可。</a:t>
            </a:r>
            <a:endParaRPr lang="en-US" altLang="zh-CN" dirty="0" smtClean="0">
              <a:ea typeface="造字工房刻宋（非商用）粗体" pitchFamily="50" charset="-122"/>
            </a:endParaRPr>
          </a:p>
          <a:p>
            <a:r>
              <a:rPr lang="zh-CN" altLang="en-US" dirty="0" smtClean="0">
                <a:ea typeface="造字工房刻宋（非商用）粗体" pitchFamily="50" charset="-122"/>
              </a:rPr>
              <a:t>时间复杂度</a:t>
            </a:r>
            <a:r>
              <a:rPr lang="en-US" altLang="zh-CN" dirty="0" smtClean="0">
                <a:ea typeface="造字工房刻宋（非商用）粗体" pitchFamily="50" charset="-122"/>
              </a:rPr>
              <a:t>O(</a:t>
            </a:r>
            <a:r>
              <a:rPr lang="en-US" altLang="zh-CN" dirty="0" err="1" smtClean="0">
                <a:ea typeface="造字工房刻宋（非商用）粗体" pitchFamily="50" charset="-122"/>
              </a:rPr>
              <a:t>logn</a:t>
            </a:r>
            <a:r>
              <a:rPr lang="en-US" altLang="zh-CN" dirty="0" smtClean="0">
                <a:ea typeface="造字工房刻宋（非商用）粗体" pitchFamily="50" charset="-122"/>
              </a:rPr>
              <a:t>)</a:t>
            </a:r>
            <a:endParaRPr lang="en-US" altLang="zh-CN" dirty="0">
              <a:ea typeface="造字工房刻宋（非商用）粗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533953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Bash Game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造字工房刻宋（非商用）粗体" pitchFamily="50" charset="-122"/>
              </a:rPr>
              <a:t>有</a:t>
            </a:r>
            <a:r>
              <a:rPr lang="en-US" altLang="zh-CN" dirty="0">
                <a:ea typeface="造字工房刻宋（非商用）粗体" pitchFamily="50" charset="-122"/>
              </a:rPr>
              <a:t>n</a:t>
            </a:r>
            <a:r>
              <a:rPr lang="zh-CN" altLang="en-US" dirty="0">
                <a:ea typeface="造字工房刻宋（非商用）粗体" pitchFamily="50" charset="-122"/>
              </a:rPr>
              <a:t>堆石子，每次</a:t>
            </a:r>
            <a:r>
              <a:rPr lang="zh-CN" altLang="en-US" dirty="0" smtClean="0">
                <a:ea typeface="造字工房刻宋（非商用）粗体" pitchFamily="50" charset="-122"/>
              </a:rPr>
              <a:t>从一堆</a:t>
            </a:r>
            <a:r>
              <a:rPr lang="zh-CN" altLang="en-US" dirty="0">
                <a:ea typeface="造字工房刻宋（非商用）粗体" pitchFamily="50" charset="-122"/>
              </a:rPr>
              <a:t>中</a:t>
            </a:r>
            <a:r>
              <a:rPr lang="zh-CN" altLang="en-US" dirty="0" smtClean="0">
                <a:ea typeface="造字工房刻宋（非商用）粗体" pitchFamily="50" charset="-122"/>
              </a:rPr>
              <a:t>取</a:t>
            </a:r>
            <a:r>
              <a:rPr lang="en-US" altLang="zh-CN" dirty="0" smtClean="0">
                <a:ea typeface="造字工房刻宋（非商用）粗体" pitchFamily="50" charset="-122"/>
              </a:rPr>
              <a:t>1~k</a:t>
            </a:r>
            <a:r>
              <a:rPr lang="zh-CN" altLang="en-US" dirty="0" smtClean="0">
                <a:ea typeface="造字工房刻宋（非商用）粗体" pitchFamily="50" charset="-122"/>
              </a:rPr>
              <a:t>枚石子，不能取石子的人输。</a:t>
            </a:r>
            <a:endParaRPr lang="en-US" altLang="zh-CN" dirty="0">
              <a:ea typeface="造字工房刻宋（非商用）粗体" pitchFamily="50" charset="-122"/>
            </a:endParaRPr>
          </a:p>
          <a:p>
            <a:r>
              <a:rPr lang="en-US" altLang="zh-CN" dirty="0">
                <a:ea typeface="造字工房刻宋（非商用）粗体" pitchFamily="50" charset="-122"/>
              </a:rPr>
              <a:t>n&lt;=100000</a:t>
            </a:r>
            <a:r>
              <a:rPr lang="zh-CN" altLang="en-US" dirty="0" smtClean="0">
                <a:ea typeface="造字工房刻宋（非商用）粗体" pitchFamily="50" charset="-122"/>
              </a:rPr>
              <a:t>，</a:t>
            </a:r>
            <a:r>
              <a:rPr lang="en-US" altLang="zh-CN" dirty="0" err="1" smtClean="0">
                <a:ea typeface="造字工房刻宋（非商用）粗体" pitchFamily="50" charset="-122"/>
              </a:rPr>
              <a:t>k,xi</a:t>
            </a:r>
            <a:r>
              <a:rPr lang="en-US" altLang="zh-CN" dirty="0">
                <a:ea typeface="造字工房刻宋（非商用）粗体" pitchFamily="50" charset="-122"/>
              </a:rPr>
              <a:t>&lt;=</a:t>
            </a:r>
            <a:r>
              <a:rPr lang="en-US" altLang="zh-CN" dirty="0" smtClean="0">
                <a:ea typeface="造字工房刻宋（非商用）粗体" pitchFamily="50" charset="-122"/>
              </a:rPr>
              <a:t>10</a:t>
            </a:r>
            <a:r>
              <a:rPr lang="en-US" altLang="zh-CN" baseline="30000" dirty="0" smtClean="0">
                <a:ea typeface="造字工房刻宋（非商用）粗体" pitchFamily="50" charset="-122"/>
              </a:rPr>
              <a:t>9</a:t>
            </a:r>
            <a:endParaRPr lang="en-US" altLang="zh-CN" baseline="30000" dirty="0">
              <a:ea typeface="造字工房刻宋（非商用）粗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306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Bash Game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造字工房刻宋（非商用）粗体" pitchFamily="50" charset="-122"/>
              </a:rPr>
              <a:t>每</a:t>
            </a:r>
            <a:r>
              <a:rPr lang="zh-CN" altLang="en-US" dirty="0" smtClean="0">
                <a:ea typeface="造字工房刻宋（非商用）粗体" pitchFamily="50" charset="-122"/>
              </a:rPr>
              <a:t>堆石子的</a:t>
            </a:r>
            <a:r>
              <a:rPr lang="en-US" altLang="zh-CN" dirty="0" err="1" smtClean="0">
                <a:ea typeface="造字工房刻宋（非商用）粗体" pitchFamily="50" charset="-122"/>
              </a:rPr>
              <a:t>sg</a:t>
            </a:r>
            <a:r>
              <a:rPr lang="zh-CN" altLang="en-US" dirty="0" smtClean="0">
                <a:ea typeface="造字工房刻宋（非商用）粗体" pitchFamily="50" charset="-122"/>
              </a:rPr>
              <a:t>值为个数</a:t>
            </a:r>
            <a:r>
              <a:rPr lang="en-US" altLang="zh-CN" dirty="0" smtClean="0">
                <a:ea typeface="造字工房刻宋（非商用）粗体" pitchFamily="50" charset="-122"/>
              </a:rPr>
              <a:t>mod k</a:t>
            </a:r>
            <a:r>
              <a:rPr lang="zh-CN" altLang="en-US" dirty="0" smtClean="0">
                <a:ea typeface="造字工房刻宋（非商用）粗体" pitchFamily="50" charset="-122"/>
              </a:rPr>
              <a:t>。</a:t>
            </a:r>
            <a:endParaRPr lang="en-US" altLang="zh-CN" dirty="0" smtClean="0">
              <a:ea typeface="造字工房刻宋（非商用）粗体" pitchFamily="50" charset="-122"/>
            </a:endParaRPr>
          </a:p>
          <a:p>
            <a:r>
              <a:rPr lang="zh-CN" altLang="en-US" dirty="0">
                <a:ea typeface="造字工房刻宋（非商用）粗体" pitchFamily="50" charset="-122"/>
              </a:rPr>
              <a:t>时间复杂</a:t>
            </a:r>
            <a:r>
              <a:rPr lang="zh-CN" altLang="en-US" dirty="0" smtClean="0">
                <a:ea typeface="造字工房刻宋（非商用）粗体" pitchFamily="50" charset="-122"/>
              </a:rPr>
              <a:t>度</a:t>
            </a:r>
            <a:r>
              <a:rPr lang="en-US" altLang="zh-CN" dirty="0" smtClean="0">
                <a:ea typeface="造字工房刻宋（非商用）粗体" pitchFamily="50" charset="-122"/>
              </a:rPr>
              <a:t>O(n)</a:t>
            </a:r>
            <a:endParaRPr lang="en-US" altLang="zh-CN" dirty="0">
              <a:ea typeface="造字工房刻宋（非商用）粗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26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Nimk</a:t>
            </a:r>
            <a:r>
              <a:rPr lang="zh-CN" altLang="en-US" b="1" dirty="0"/>
              <a:t> </a:t>
            </a:r>
            <a:r>
              <a:rPr lang="en-US" altLang="zh-CN" b="1" dirty="0" smtClean="0"/>
              <a:t>Game</a:t>
            </a:r>
            <a:endParaRPr lang="zh-CN" altLang="en-US" sz="4400" dirty="0">
              <a:latin typeface="造字工房黄金时代（非商用）粗体" pitchFamily="50" charset="-122"/>
              <a:ea typeface="造字工房黄金时代（非商用）粗体" pitchFamily="5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造字工房刻宋（非商用）粗体" pitchFamily="50" charset="-122"/>
              </a:rPr>
              <a:t>有</a:t>
            </a:r>
            <a:r>
              <a:rPr lang="en-US" altLang="zh-CN" dirty="0" smtClean="0">
                <a:ea typeface="造字工房刻宋（非商用）粗体" pitchFamily="50" charset="-122"/>
              </a:rPr>
              <a:t>n</a:t>
            </a:r>
            <a:r>
              <a:rPr lang="zh-CN" altLang="en-US" dirty="0" smtClean="0">
                <a:ea typeface="造字工房刻宋（非商用）粗体" pitchFamily="50" charset="-122"/>
              </a:rPr>
              <a:t>堆石子，每次从至多</a:t>
            </a:r>
            <a:r>
              <a:rPr lang="en-US" altLang="zh-CN" dirty="0" smtClean="0">
                <a:ea typeface="造字工房刻宋（非商用）粗体" pitchFamily="50" charset="-122"/>
              </a:rPr>
              <a:t>k</a:t>
            </a:r>
            <a:r>
              <a:rPr lang="zh-CN" altLang="en-US" dirty="0" smtClean="0">
                <a:ea typeface="造字工房刻宋（非商用）粗体" pitchFamily="50" charset="-122"/>
              </a:rPr>
              <a:t>堆</a:t>
            </a:r>
            <a:r>
              <a:rPr lang="zh-CN" altLang="en-US" dirty="0">
                <a:ea typeface="造字工房刻宋（非商用）粗体" pitchFamily="50" charset="-122"/>
              </a:rPr>
              <a:t>中取至少一枚</a:t>
            </a:r>
            <a:r>
              <a:rPr lang="zh-CN" altLang="en-US" dirty="0" smtClean="0">
                <a:ea typeface="造字工房刻宋（非商用）粗体" pitchFamily="50" charset="-122"/>
              </a:rPr>
              <a:t>石子，不能取石子的人输</a:t>
            </a:r>
            <a:r>
              <a:rPr lang="zh-CN" altLang="en-US" dirty="0" smtClean="0">
                <a:ea typeface="造字工房刻宋（非商用）粗体" pitchFamily="50" charset="-122"/>
              </a:rPr>
              <a:t>。</a:t>
            </a:r>
            <a:endParaRPr lang="en-US" altLang="zh-CN" dirty="0" smtClean="0">
              <a:ea typeface="造字工房刻宋（非商用）粗体" pitchFamily="50" charset="-122"/>
            </a:endParaRPr>
          </a:p>
          <a:p>
            <a:r>
              <a:rPr lang="en-US" altLang="zh-CN" dirty="0">
                <a:ea typeface="造字工房刻宋（非商用）粗体" pitchFamily="50" charset="-122"/>
              </a:rPr>
              <a:t>n</a:t>
            </a:r>
            <a:r>
              <a:rPr lang="en-US" altLang="zh-CN" dirty="0" smtClean="0">
                <a:ea typeface="造字工房刻宋（非商用）粗体" pitchFamily="50" charset="-122"/>
              </a:rPr>
              <a:t>&lt;=100000</a:t>
            </a:r>
            <a:r>
              <a:rPr lang="zh-CN" altLang="en-US" dirty="0" smtClean="0">
                <a:ea typeface="造字工房刻宋（非商用）粗体" pitchFamily="50" charset="-122"/>
              </a:rPr>
              <a:t>，</a:t>
            </a:r>
            <a:r>
              <a:rPr lang="en-US" altLang="zh-CN" dirty="0" smtClean="0">
                <a:ea typeface="造字工房刻宋（非商用）粗体" pitchFamily="50" charset="-122"/>
              </a:rPr>
              <a:t>xi&lt;=10</a:t>
            </a:r>
            <a:r>
              <a:rPr lang="en-US" altLang="zh-CN" baseline="30000" dirty="0" smtClean="0">
                <a:ea typeface="造字工房刻宋（非商用）粗体" pitchFamily="50" charset="-122"/>
              </a:rPr>
              <a:t>9</a:t>
            </a:r>
            <a:endParaRPr lang="en-US" altLang="zh-CN" baseline="30000" dirty="0">
              <a:ea typeface="造字工房刻宋（非商用）粗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60199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 smtClean="0"/>
              <a:t>Nimk</a:t>
            </a:r>
            <a:r>
              <a:rPr lang="zh-CN" altLang="en-US" b="1" dirty="0"/>
              <a:t> </a:t>
            </a:r>
            <a:r>
              <a:rPr lang="en-US" altLang="zh-CN" b="1" dirty="0" smtClean="0"/>
              <a:t>Game</a:t>
            </a:r>
            <a:endParaRPr lang="zh-CN" altLang="en-US" sz="4400" dirty="0">
              <a:latin typeface="造字工房黄金时代（非商用）粗体" pitchFamily="50" charset="-122"/>
              <a:ea typeface="造字工房黄金时代（非商用）粗体" pitchFamily="5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造字工房刻宋（非商用）粗体" pitchFamily="50" charset="-122"/>
              </a:rPr>
              <a:t>将</a:t>
            </a:r>
            <a:r>
              <a:rPr lang="zh-CN" altLang="en-US" dirty="0">
                <a:ea typeface="造字工房刻宋（非商用）粗体" pitchFamily="50" charset="-122"/>
              </a:rPr>
              <a:t>石子数转换成二进制数</a:t>
            </a:r>
            <a:r>
              <a:rPr lang="zh-CN" altLang="en-US" dirty="0" smtClean="0">
                <a:ea typeface="造字工房刻宋（非商用）粗体" pitchFamily="50" charset="-122"/>
              </a:rPr>
              <a:t>后，如果每一位</a:t>
            </a:r>
            <a:r>
              <a:rPr lang="en-US" altLang="zh-CN" dirty="0" smtClean="0">
                <a:ea typeface="造字工房刻宋（非商用）粗体" pitchFamily="50" charset="-122"/>
              </a:rPr>
              <a:t>1</a:t>
            </a:r>
            <a:r>
              <a:rPr lang="zh-CN" altLang="en-US" dirty="0" smtClean="0">
                <a:ea typeface="造字工房刻宋（非商用）粗体" pitchFamily="50" charset="-122"/>
              </a:rPr>
              <a:t>的个数都是</a:t>
            </a:r>
            <a:r>
              <a:rPr lang="en-US" altLang="zh-CN" dirty="0" smtClean="0">
                <a:ea typeface="造字工房刻宋（非商用）粗体" pitchFamily="50" charset="-122"/>
              </a:rPr>
              <a:t>k+1</a:t>
            </a:r>
            <a:r>
              <a:rPr lang="zh-CN" altLang="en-US" dirty="0" smtClean="0">
                <a:ea typeface="造字工房刻宋（非商用）粗体" pitchFamily="50" charset="-122"/>
              </a:rPr>
              <a:t>的倍数，那么后手胜。</a:t>
            </a:r>
            <a:endParaRPr lang="en-US" altLang="zh-CN" dirty="0" smtClean="0">
              <a:ea typeface="造字工房刻宋（非商用）粗体" pitchFamily="50" charset="-122"/>
            </a:endParaRPr>
          </a:p>
          <a:p>
            <a:r>
              <a:rPr lang="zh-CN" altLang="en-US" dirty="0">
                <a:ea typeface="造字工房刻宋（非商用）粗体" pitchFamily="50" charset="-122"/>
              </a:rPr>
              <a:t>时间复杂</a:t>
            </a:r>
            <a:r>
              <a:rPr lang="zh-CN" altLang="en-US" dirty="0" smtClean="0">
                <a:ea typeface="造字工房刻宋（非商用）粗体" pitchFamily="50" charset="-122"/>
              </a:rPr>
              <a:t>度</a:t>
            </a:r>
            <a:r>
              <a:rPr lang="en-US" altLang="zh-CN" dirty="0" smtClean="0">
                <a:ea typeface="造字工房刻宋（非商用）粗体" pitchFamily="50" charset="-122"/>
              </a:rPr>
              <a:t>O(</a:t>
            </a:r>
            <a:r>
              <a:rPr lang="en-US" altLang="zh-CN" dirty="0" err="1" smtClean="0">
                <a:ea typeface="造字工房刻宋（非商用）粗体" pitchFamily="50" charset="-122"/>
              </a:rPr>
              <a:t>nlogxi</a:t>
            </a:r>
            <a:r>
              <a:rPr lang="en-US" altLang="zh-CN" dirty="0" smtClean="0">
                <a:ea typeface="造字工房刻宋（非商用）粗体" pitchFamily="50" charset="-122"/>
              </a:rPr>
              <a:t>)</a:t>
            </a:r>
            <a:endParaRPr lang="en-US" altLang="zh-CN" dirty="0">
              <a:ea typeface="造字工房刻宋（非商用）粗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539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Anti-</a:t>
            </a:r>
            <a:r>
              <a:rPr lang="en-US" altLang="zh-CN" b="1" dirty="0" err="1" smtClean="0"/>
              <a:t>Nim</a:t>
            </a:r>
            <a:r>
              <a:rPr lang="en-US" altLang="zh-CN" b="1" dirty="0" smtClean="0"/>
              <a:t> Game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造字工房刻宋（非商用）粗体" pitchFamily="50" charset="-122"/>
              </a:rPr>
              <a:t>有</a:t>
            </a:r>
            <a:r>
              <a:rPr lang="en-US" altLang="zh-CN" dirty="0">
                <a:ea typeface="造字工房刻宋（非商用）粗体" pitchFamily="50" charset="-122"/>
              </a:rPr>
              <a:t>n</a:t>
            </a:r>
            <a:r>
              <a:rPr lang="zh-CN" altLang="en-US" dirty="0">
                <a:ea typeface="造字工房刻宋（非商用）粗体" pitchFamily="50" charset="-122"/>
              </a:rPr>
              <a:t>堆石子，每次从一堆中</a:t>
            </a:r>
            <a:r>
              <a:rPr lang="zh-CN" altLang="en-US" dirty="0" smtClean="0">
                <a:ea typeface="造字工房刻宋（非商用）粗体" pitchFamily="50" charset="-122"/>
              </a:rPr>
              <a:t>取至少</a:t>
            </a:r>
            <a:r>
              <a:rPr lang="zh-CN" altLang="en-US" dirty="0">
                <a:ea typeface="造字工房刻宋（非商用）粗体" pitchFamily="50" charset="-122"/>
              </a:rPr>
              <a:t>一</a:t>
            </a:r>
            <a:r>
              <a:rPr lang="zh-CN" altLang="en-US" dirty="0" smtClean="0">
                <a:ea typeface="造字工房刻宋（非商用）粗体" pitchFamily="50" charset="-122"/>
              </a:rPr>
              <a:t>枚</a:t>
            </a:r>
            <a:r>
              <a:rPr lang="zh-CN" altLang="en-US" dirty="0">
                <a:ea typeface="造字工房刻宋（非商用）粗体" pitchFamily="50" charset="-122"/>
              </a:rPr>
              <a:t>石子，不能取石子的</a:t>
            </a:r>
            <a:r>
              <a:rPr lang="zh-CN" altLang="en-US" dirty="0" smtClean="0">
                <a:ea typeface="造字工房刻宋（非商用）粗体" pitchFamily="50" charset="-122"/>
              </a:rPr>
              <a:t>人赢。</a:t>
            </a:r>
            <a:endParaRPr lang="en-US" altLang="zh-CN" dirty="0">
              <a:ea typeface="造字工房刻宋（非商用）粗体" pitchFamily="50" charset="-122"/>
            </a:endParaRPr>
          </a:p>
          <a:p>
            <a:r>
              <a:rPr lang="en-US" altLang="zh-CN" dirty="0">
                <a:ea typeface="造字工房刻宋（非商用）粗体" pitchFamily="50" charset="-122"/>
              </a:rPr>
              <a:t>n&lt;=100000</a:t>
            </a:r>
            <a:r>
              <a:rPr lang="zh-CN" altLang="en-US" dirty="0">
                <a:ea typeface="造字工房刻宋（非商用）粗体" pitchFamily="50" charset="-122"/>
              </a:rPr>
              <a:t>，</a:t>
            </a:r>
            <a:r>
              <a:rPr lang="en-US" altLang="zh-CN" dirty="0" err="1">
                <a:ea typeface="造字工房刻宋（非商用）粗体" pitchFamily="50" charset="-122"/>
              </a:rPr>
              <a:t>k,xi</a:t>
            </a:r>
            <a:r>
              <a:rPr lang="en-US" altLang="zh-CN" dirty="0">
                <a:ea typeface="造字工房刻宋（非商用）粗体" pitchFamily="50" charset="-122"/>
              </a:rPr>
              <a:t>&lt;=</a:t>
            </a:r>
            <a:r>
              <a:rPr lang="en-US" altLang="zh-CN" dirty="0" smtClean="0">
                <a:ea typeface="造字工房刻宋（非商用）粗体" pitchFamily="50" charset="-122"/>
              </a:rPr>
              <a:t>10</a:t>
            </a:r>
            <a:r>
              <a:rPr lang="en-US" altLang="zh-CN" baseline="30000" dirty="0" smtClean="0">
                <a:ea typeface="造字工房刻宋（非商用）粗体" pitchFamily="50" charset="-122"/>
              </a:rPr>
              <a:t>9</a:t>
            </a:r>
            <a:endParaRPr lang="en-US" altLang="zh-CN" baseline="30000" dirty="0">
              <a:ea typeface="造字工房刻宋（非商用）粗体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96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2198</Words>
  <Application>Microsoft Office PowerPoint</Application>
  <PresentationFormat>全屏显示(4:3)</PresentationFormat>
  <Paragraphs>155</Paragraphs>
  <Slides>37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简单博弈</vt:lpstr>
      <vt:lpstr>SG函数</vt:lpstr>
      <vt:lpstr>multiplication game</vt:lpstr>
      <vt:lpstr>multiplication game</vt:lpstr>
      <vt:lpstr>Bash Game</vt:lpstr>
      <vt:lpstr>Bash Game</vt:lpstr>
      <vt:lpstr>Nimk Game</vt:lpstr>
      <vt:lpstr>Nimk Game</vt:lpstr>
      <vt:lpstr>Anti-Nim Game</vt:lpstr>
      <vt:lpstr>Anti-Nim Game</vt:lpstr>
      <vt:lpstr>anti-SG 组合游戏</vt:lpstr>
      <vt:lpstr>棋盘游戏</vt:lpstr>
      <vt:lpstr>棋盘游戏</vt:lpstr>
      <vt:lpstr>Cutting Game</vt:lpstr>
      <vt:lpstr>Cutting Game</vt:lpstr>
      <vt:lpstr>Lasker's Nim Game</vt:lpstr>
      <vt:lpstr>Lasker's Nim Game</vt:lpstr>
      <vt:lpstr>Crosses and Crosses</vt:lpstr>
      <vt:lpstr>Crosses and Crosses</vt:lpstr>
      <vt:lpstr>翻硬币游戏</vt:lpstr>
      <vt:lpstr>Ruler Game</vt:lpstr>
      <vt:lpstr>Ruler Game</vt:lpstr>
      <vt:lpstr>树上删边游戏</vt:lpstr>
      <vt:lpstr>树上删边游戏</vt:lpstr>
      <vt:lpstr>Christmas Game</vt:lpstr>
      <vt:lpstr>Christmas Game</vt:lpstr>
      <vt:lpstr>无向图删边游戏</vt:lpstr>
      <vt:lpstr>无向图删边游戏</vt:lpstr>
      <vt:lpstr>动态减法游戏</vt:lpstr>
      <vt:lpstr>动态减法游戏</vt:lpstr>
      <vt:lpstr>2倍动态减法游戏</vt:lpstr>
      <vt:lpstr>2倍动态减法游戏</vt:lpstr>
      <vt:lpstr>The Ultimate Battle</vt:lpstr>
      <vt:lpstr>The Ultimate Battle</vt:lpstr>
      <vt:lpstr>A Puzzle for Pirates</vt:lpstr>
      <vt:lpstr>A Puzzle for Pirates</vt:lpstr>
      <vt:lpstr>A Puzzle for Pirates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概率与期望</dc:title>
  <dc:creator>Administrator</dc:creator>
  <cp:lastModifiedBy>Windows 用户</cp:lastModifiedBy>
  <cp:revision>443</cp:revision>
  <dcterms:created xsi:type="dcterms:W3CDTF">2016-02-05T11:47:08Z</dcterms:created>
  <dcterms:modified xsi:type="dcterms:W3CDTF">2018-03-12T04:53:03Z</dcterms:modified>
</cp:coreProperties>
</file>