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3"/>
    <p:sldId id="1145" r:id="rId4"/>
    <p:sldId id="2603" r:id="rId5"/>
    <p:sldId id="2605" r:id="rId6"/>
    <p:sldId id="2604" r:id="rId7"/>
    <p:sldId id="2607" r:id="rId8"/>
    <p:sldId id="2130" r:id="rId9"/>
    <p:sldId id="2131" r:id="rId10"/>
    <p:sldId id="2614" r:id="rId11"/>
    <p:sldId id="2615" r:id="rId12"/>
    <p:sldId id="2612" r:id="rId13"/>
    <p:sldId id="2613" r:id="rId14"/>
    <p:sldId id="2628" r:id="rId15"/>
    <p:sldId id="2629" r:id="rId16"/>
    <p:sldId id="2616" r:id="rId17"/>
    <p:sldId id="2617" r:id="rId18"/>
    <p:sldId id="2623" r:id="rId19"/>
    <p:sldId id="2624" r:id="rId20"/>
    <p:sldId id="2622" r:id="rId21"/>
    <p:sldId id="2625" r:id="rId22"/>
    <p:sldId id="2632" r:id="rId23"/>
    <p:sldId id="2637" r:id="rId24"/>
    <p:sldId id="2638" r:id="rId25"/>
    <p:sldId id="2639" r:id="rId26"/>
    <p:sldId id="2640" r:id="rId27"/>
    <p:sldId id="2608" r:id="rId28"/>
    <p:sldId id="2630" r:id="rId29"/>
    <p:sldId id="2634" r:id="rId30"/>
    <p:sldId id="2635" r:id="rId31"/>
    <p:sldId id="2636" r:id="rId32"/>
    <p:sldId id="541" r:id="rId33"/>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05" d="100"/>
          <a:sy n="105"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gs" Target="tags/tag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0B24-7F7D-4D70-9468-7759A708CA1C}"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70849-F864-47B0-9DC7-E8FF88EA28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016F-5F32-49C8-AA75-682D6ABACF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F7B6A-AEEA-4670-A233-9D602415045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函数复合</a:t>
            </a:r>
            <a:endParaRPr lang="zh-CN" altLang="en-US" dirty="0"/>
          </a:p>
        </p:txBody>
      </p:sp>
      <p:sp>
        <p:nvSpPr>
          <p:cNvPr id="3" name="副标题 2"/>
          <p:cNvSpPr>
            <a:spLocks noGrp="1"/>
          </p:cNvSpPr>
          <p:nvPr>
            <p:ph type="subTitle" idx="1"/>
          </p:nvPr>
        </p:nvSpPr>
        <p:spPr/>
        <p:txBody>
          <a:bodyPr/>
          <a:lstStyle/>
          <a:p>
            <a:r>
              <a:rPr lang="en-US" altLang="zh-CN" dirty="0"/>
              <a:t>——</a:t>
            </a:r>
            <a:r>
              <a:rPr lang="zh-CN" altLang="en-US" dirty="0"/>
              <a:t>清华大学 </a:t>
            </a:r>
            <a:r>
              <a:rPr lang="zh-CN" altLang="en-US" dirty="0"/>
              <a:t>李欣隆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随便</a:t>
            </a:r>
            <a:r>
              <a:rPr lang="zh-CN" altLang="en-US"/>
              <a:t>想的题目</a:t>
            </a:r>
            <a:endParaRPr lang="zh-CN" altLang="en-US"/>
          </a:p>
        </p:txBody>
      </p:sp>
      <p:sp>
        <p:nvSpPr>
          <p:cNvPr id="3" name="内容占位符 2"/>
          <p:cNvSpPr>
            <a:spLocks noGrp="1"/>
          </p:cNvSpPr>
          <p:nvPr>
            <p:ph idx="1"/>
          </p:nvPr>
        </p:nvSpPr>
        <p:spPr/>
        <p:txBody>
          <a:bodyPr/>
          <a:p>
            <a:r>
              <a:rPr lang="zh-CN" altLang="en-US"/>
              <a:t>你有一个长为</a:t>
            </a:r>
            <a:r>
              <a:rPr lang="en-US" altLang="zh-CN"/>
              <a:t> n </a:t>
            </a:r>
            <a:r>
              <a:rPr lang="zh-CN" altLang="en-US"/>
              <a:t>的序列，每个位置有一个数</a:t>
            </a:r>
            <a:r>
              <a:rPr lang="en-US" altLang="zh-CN"/>
              <a:t> a[i]</a:t>
            </a:r>
            <a:endParaRPr lang="en-US" altLang="zh-CN"/>
          </a:p>
          <a:p>
            <a:r>
              <a:rPr lang="zh-CN" altLang="en-US"/>
              <a:t>你有一个</a:t>
            </a:r>
            <a:r>
              <a:rPr lang="zh-CN" altLang="en-US">
                <a:sym typeface="+mn-ea"/>
              </a:rPr>
              <a:t>长为</a:t>
            </a:r>
            <a:r>
              <a:rPr lang="en-US" altLang="zh-CN">
                <a:sym typeface="+mn-ea"/>
              </a:rPr>
              <a:t> n </a:t>
            </a:r>
            <a:r>
              <a:rPr lang="zh-CN" altLang="en-US">
                <a:sym typeface="+mn-ea"/>
              </a:rPr>
              <a:t>的</a:t>
            </a:r>
            <a:r>
              <a:rPr lang="zh-CN" altLang="en-US"/>
              <a:t>函数</a:t>
            </a:r>
            <a:r>
              <a:rPr lang="zh-CN" altLang="en-US"/>
              <a:t>序列，第</a:t>
            </a:r>
            <a:r>
              <a:rPr lang="en-US" altLang="zh-CN"/>
              <a:t>i</a:t>
            </a:r>
            <a:r>
              <a:rPr lang="zh-CN" altLang="en-US"/>
              <a:t>个位置是个函数</a:t>
            </a:r>
            <a:r>
              <a:rPr lang="en-US" altLang="zh-CN"/>
              <a:t> f(x)=(x&gt;=a[i]?x-a[i]:x)</a:t>
            </a:r>
            <a:endParaRPr lang="en-US" altLang="zh-CN"/>
          </a:p>
          <a:p>
            <a:r>
              <a:rPr lang="en-US" altLang="zh-CN"/>
              <a:t> </a:t>
            </a:r>
            <a:r>
              <a:rPr lang="zh-CN" altLang="en-US"/>
              <a:t>你有</a:t>
            </a:r>
            <a:r>
              <a:rPr lang="en-US" altLang="zh-CN"/>
              <a:t> m </a:t>
            </a:r>
            <a:r>
              <a:rPr lang="zh-CN" altLang="en-US"/>
              <a:t>次</a:t>
            </a:r>
            <a:r>
              <a:rPr lang="zh-CN" altLang="en-US"/>
              <a:t>询问，每次询问给定</a:t>
            </a:r>
            <a:r>
              <a:rPr lang="en-US" altLang="zh-CN"/>
              <a:t> l,r,x</a:t>
            </a:r>
            <a:r>
              <a:rPr lang="zh-CN" altLang="en-US"/>
              <a:t>，求</a:t>
            </a:r>
            <a:r>
              <a:rPr lang="en-US" altLang="zh-CN"/>
              <a:t> x </a:t>
            </a:r>
            <a:r>
              <a:rPr lang="zh-CN" altLang="en-US"/>
              <a:t>经过从左到右的函数复合后的值</a:t>
            </a:r>
            <a:endParaRPr lang="zh-CN" altLang="en-US"/>
          </a:p>
          <a:p>
            <a:r>
              <a:rPr lang="en-US" altLang="zh-CN"/>
              <a:t>n,m&lt;=1e5,a[i],x&lt;=1e9</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CF1172F Nauuo and Bug</a:t>
            </a:r>
            <a:endParaRPr lang="en-US" altLang="zh-CN"/>
          </a:p>
        </p:txBody>
      </p:sp>
      <p:sp>
        <p:nvSpPr>
          <p:cNvPr id="6" name="内容占位符 5"/>
          <p:cNvSpPr/>
          <p:nvPr>
            <p:ph idx="1"/>
          </p:nvPr>
        </p:nvSpPr>
        <p:spPr/>
        <p:txBody>
          <a:bodyPr/>
          <a:p>
            <a:r>
              <a:rPr lang="zh-CN" altLang="en-US"/>
              <a:t>给定一个如图所示的计算方法。</a:t>
            </a:r>
            <a:endParaRPr lang="en-US" altLang="zh-CN"/>
          </a:p>
          <a:p>
            <a:r>
              <a:rPr lang="zh-CN" altLang="en-US"/>
              <a:t>现在给定数组</a:t>
            </a:r>
            <a:r>
              <a:rPr lang="en-US" altLang="zh-CN"/>
              <a:t>a</a:t>
            </a:r>
            <a:r>
              <a:rPr lang="zh-CN" altLang="en-US"/>
              <a:t>和</a:t>
            </a:r>
            <a:r>
              <a:rPr lang="en-US" altLang="zh-CN"/>
              <a:t>p</a:t>
            </a:r>
            <a:r>
              <a:rPr lang="zh-CN" altLang="en-US"/>
              <a:t>，要求多次询问</a:t>
            </a:r>
            <a:r>
              <a:rPr lang="en-US" altLang="zh-CN"/>
              <a:t>sum(a, l, r, p)</a:t>
            </a:r>
            <a:r>
              <a:rPr lang="zh-CN" altLang="en-US"/>
              <a:t>的值。</a:t>
            </a:r>
            <a:endParaRPr lang="zh-CN" altLang="en-US"/>
          </a:p>
          <a:p>
            <a:r>
              <a:rPr lang="en-US" altLang="zh-CN"/>
              <a:t>n&lt;=1e6,m&lt;=2e5,p&lt;=1e9</a:t>
            </a:r>
            <a:endParaRPr lang="en-US" altLang="zh-CN"/>
          </a:p>
        </p:txBody>
      </p:sp>
      <p:graphicFrame>
        <p:nvGraphicFramePr>
          <p:cNvPr id="7" name="对象 6"/>
          <p:cNvGraphicFramePr/>
          <p:nvPr/>
        </p:nvGraphicFramePr>
        <p:xfrm>
          <a:off x="1047750" y="3429000"/>
          <a:ext cx="4353560" cy="2560955"/>
        </p:xfrm>
        <a:graphic>
          <a:graphicData uri="http://schemas.openxmlformats.org/presentationml/2006/ole">
            <mc:AlternateContent xmlns:mc="http://schemas.openxmlformats.org/markup-compatibility/2006">
              <mc:Choice xmlns:v="urn:schemas-microsoft-com:vml" Requires="v">
                <p:oleObj spid="_x0000_s8" name="" r:id="rId1" imgW="4349750" imgH="2559050" progId="Paint.Picture">
                  <p:embed/>
                </p:oleObj>
              </mc:Choice>
              <mc:Fallback>
                <p:oleObj name="" r:id="rId1" imgW="4349750" imgH="2559050" progId="Paint.Picture">
                  <p:embed/>
                  <p:pic>
                    <p:nvPicPr>
                      <p:cNvPr id="0" name="图片 7"/>
                      <p:cNvPicPr/>
                      <p:nvPr/>
                    </p:nvPicPr>
                    <p:blipFill>
                      <a:blip r:embed="rId2"/>
                      <a:stretch>
                        <a:fillRect/>
                      </a:stretch>
                    </p:blipFill>
                    <p:spPr>
                      <a:xfrm>
                        <a:off x="1047750" y="3429000"/>
                        <a:ext cx="4353560" cy="2560955"/>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P9999 [Ynoi2000] tmostnrq</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8934450" cy="1311910"/>
          </a:xfrm>
          <a:prstGeom prst="rect">
            <a:avLst/>
          </a:prstGeom>
        </p:spPr>
      </p:pic>
      <p:pic>
        <p:nvPicPr>
          <p:cNvPr id="5" name="图片 4"/>
          <p:cNvPicPr>
            <a:picLocks noChangeAspect="1"/>
          </p:cNvPicPr>
          <p:nvPr/>
        </p:nvPicPr>
        <p:blipFill>
          <a:blip r:embed="rId2"/>
          <a:stretch>
            <a:fillRect/>
          </a:stretch>
        </p:blipFill>
        <p:spPr>
          <a:xfrm>
            <a:off x="906780" y="3002915"/>
            <a:ext cx="4408805" cy="4235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UOJ 515</a:t>
            </a:r>
            <a:r>
              <a:rPr lang="zh-CN" altLang="en-US"/>
              <a:t>（加强</a:t>
            </a:r>
            <a:r>
              <a:rPr lang="zh-CN" altLang="en-US"/>
              <a:t>版）</a:t>
            </a:r>
            <a:endParaRPr lang="zh-CN" altLang="en-US"/>
          </a:p>
        </p:txBody>
      </p:sp>
      <p:sp>
        <p:nvSpPr>
          <p:cNvPr id="3" name="内容占位符 2"/>
          <p:cNvSpPr>
            <a:spLocks noGrp="1"/>
          </p:cNvSpPr>
          <p:nvPr>
            <p:ph idx="1"/>
          </p:nvPr>
        </p:nvSpPr>
        <p:spPr/>
        <p:txBody>
          <a:bodyPr/>
          <a:p>
            <a:r>
              <a:rPr lang="zh-CN" altLang="en-US" dirty="0">
                <a:sym typeface="+mn-ea"/>
              </a:rPr>
              <a:t>单点修改，询问 </a:t>
            </a:r>
            <a:r>
              <a:rPr lang="en-US" altLang="zh-CN" dirty="0" err="1">
                <a:sym typeface="+mn-ea"/>
              </a:rPr>
              <a:t>a[l],...,a[r]</a:t>
            </a:r>
            <a:r>
              <a:rPr lang="en-US" altLang="zh-CN" dirty="0">
                <a:sym typeface="+mn-ea"/>
              </a:rPr>
              <a:t> </a:t>
            </a:r>
            <a:r>
              <a:rPr lang="zh-CN" altLang="en-US" dirty="0">
                <a:sym typeface="+mn-ea"/>
              </a:rPr>
              <a:t>的不同的</a:t>
            </a:r>
            <a:r>
              <a:rPr lang="zh-CN" altLang="en-US" dirty="0">
                <a:sym typeface="+mn-ea"/>
              </a:rPr>
              <a:t>前缀最小值个数。</a:t>
            </a:r>
            <a:endParaRPr lang="zh-CN" altLang="en-US" dirty="0">
              <a:sym typeface="+mn-ea"/>
            </a:endParaRPr>
          </a:p>
          <a:p>
            <a:r>
              <a:rPr lang="zh-CN" altLang="en-US" dirty="0">
                <a:sym typeface="+mn-ea"/>
              </a:rPr>
              <a:t>这里前缀最小值只考虑区间</a:t>
            </a:r>
            <a:r>
              <a:rPr lang="en-US" altLang="zh-CN" dirty="0">
                <a:sym typeface="+mn-ea"/>
              </a:rPr>
              <a:t> [l,r] </a:t>
            </a:r>
            <a:r>
              <a:rPr lang="zh-CN" altLang="en-US" dirty="0">
                <a:sym typeface="+mn-ea"/>
              </a:rPr>
              <a:t>中的元素的影响。</a:t>
            </a:r>
            <a:endParaRPr lang="en-US" altLang="zh-CN" dirty="0"/>
          </a:p>
          <a:p>
            <a:r>
              <a:rPr lang="en-US" altLang="zh-CN" dirty="0" err="1">
                <a:sym typeface="+mn-ea"/>
              </a:rPr>
              <a:t>n,m</a:t>
            </a:r>
            <a:r>
              <a:rPr lang="en-US" altLang="zh-CN" dirty="0">
                <a:sym typeface="+mn-ea"/>
              </a:rPr>
              <a:t>&lt;=1e6</a:t>
            </a:r>
            <a:endParaRPr lang="zh-CN" altLang="en-US" dirty="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将第</a:t>
            </a:r>
            <a:r>
              <a:rPr lang="en-US" altLang="zh-CN"/>
              <a:t> i </a:t>
            </a:r>
            <a:r>
              <a:rPr lang="zh-CN" altLang="en-US"/>
              <a:t>个位置视为一个函数</a:t>
            </a:r>
            <a:r>
              <a:rPr lang="en-US" altLang="zh-CN"/>
              <a:t> f(x,y)=f(min(x,a[i]),y+(x&gt;=a[i]))</a:t>
            </a:r>
            <a:r>
              <a:rPr lang="zh-CN" altLang="en-US"/>
              <a:t>，初值视为值</a:t>
            </a:r>
            <a:r>
              <a:rPr lang="en-US" altLang="zh-CN"/>
              <a:t> (</a:t>
            </a:r>
            <a:r>
              <a:rPr lang="en-US" altLang="zh-CN"/>
              <a:t>inf,0)</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序列函数</a:t>
            </a:r>
            <a:r>
              <a:rPr lang="zh-CN" altLang="en-US" dirty="0"/>
              <a:t>复合</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给你一个序列，其中</a:t>
                </a:r>
                <a:r>
                  <a:rPr lang="en-US" altLang="zh-CN" dirty="0"/>
                  <a:t> i </a:t>
                </a:r>
                <a:r>
                  <a:rPr lang="zh-CN" altLang="en-US" dirty="0"/>
                  <a:t>位置是一个函数</a:t>
                </a:r>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𝑥</m:t>
                    </m:r>
                    <m:r>
                      <a:rPr lang="en-US" altLang="zh-CN" i="1" dirty="0">
                        <a:latin typeface="Cambria Math" panose="02040503050406030204" charset="0"/>
                        <a:cs typeface="Cambria Math" panose="02040503050406030204" charset="0"/>
                      </a:rPr>
                      <m:t>)</m:t>
                    </m:r>
                  </m:oMath>
                </a14:m>
                <a:endParaRPr lang="en-US" altLang="zh-CN" dirty="0"/>
              </a:p>
              <a:p>
                <a:r>
                  <a:rPr lang="zh-CN" altLang="en-US" dirty="0"/>
                  <a:t>每次询问给定一个区间</a:t>
                </a:r>
                <a:r>
                  <a:rPr lang="en-US" altLang="zh-CN" dirty="0"/>
                  <a:t> [l,r] </a:t>
                </a:r>
                <a:r>
                  <a:rPr lang="zh-CN" altLang="en-US" dirty="0"/>
                  <a:t>和初始值</a:t>
                </a:r>
                <a:r>
                  <a:rPr lang="en-US" altLang="zh-CN" dirty="0"/>
                  <a:t> x</a:t>
                </a:r>
                <a:r>
                  <a:rPr lang="zh-CN" altLang="en-US" dirty="0"/>
                  <a:t>，求</a:t>
                </a:r>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𝑟</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2</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𝑥</m:t>
                    </m:r>
                    <m:r>
                      <a:rPr lang="en-US" altLang="zh-CN" i="1" dirty="0">
                        <a:latin typeface="Cambria Math" panose="02040503050406030204" charset="0"/>
                        <a:cs typeface="Cambria Math" panose="02040503050406030204" charset="0"/>
                      </a:rPr>
                      <m:t>)))...)</m:t>
                    </m:r>
                  </m:oMath>
                </a14:m>
                <a:endParaRPr lang="en-US" altLang="zh-CN" i="1" dirty="0">
                  <a:latin typeface="Cambria Math" panose="02040503050406030204" charset="0"/>
                  <a:cs typeface="Cambria Math" panose="02040503050406030204" charset="0"/>
                </a:endParaRPr>
              </a:p>
              <a:p>
                <a:r>
                  <a:rPr lang="zh-CN" altLang="en-US" dirty="0"/>
                  <a:t>强制</a:t>
                </a:r>
                <a:r>
                  <a:rPr lang="zh-CN" altLang="en-US" dirty="0"/>
                  <a:t>在线</a:t>
                </a:r>
                <a:endParaRPr lang="zh-CN" altLang="en-US"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序列离散</a:t>
            </a:r>
            <a:r>
              <a:rPr lang="zh-CN" altLang="en-US" dirty="0"/>
              <a:t>点值函数</a:t>
            </a:r>
            <a:r>
              <a:rPr lang="zh-CN" altLang="en-US" dirty="0"/>
              <a:t>复合</a:t>
            </a:r>
            <a:endParaRPr lang="zh-CN"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zh-CN" altLang="en-US" dirty="0"/>
                  <a:t>给你一个序列，其中</a:t>
                </a:r>
                <a:r>
                  <a:rPr lang="en-US" altLang="zh-CN" dirty="0"/>
                  <a:t> i </a:t>
                </a:r>
                <a:r>
                  <a:rPr lang="zh-CN" altLang="en-US" dirty="0"/>
                  <a:t>位置是一个函数</a:t>
                </a:r>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𝑖</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𝑥</m:t>
                    </m:r>
                    <m:r>
                      <a:rPr lang="en-US" altLang="zh-CN" i="1" dirty="0">
                        <a:latin typeface="Cambria Math" panose="02040503050406030204" charset="0"/>
                        <a:cs typeface="Cambria Math" panose="02040503050406030204" charset="0"/>
                      </a:rPr>
                      <m:t>)</m:t>
                    </m:r>
                  </m:oMath>
                </a14:m>
                <a:endParaRPr lang="en-US" altLang="zh-CN" dirty="0"/>
              </a:p>
              <a:p>
                <a:r>
                  <a:rPr lang="zh-CN" altLang="en-US" dirty="0"/>
                  <a:t>每次询问给定一个区间</a:t>
                </a:r>
                <a:r>
                  <a:rPr lang="en-US" altLang="zh-CN" dirty="0"/>
                  <a:t> [l,r] </a:t>
                </a:r>
                <a:r>
                  <a:rPr lang="zh-CN" altLang="en-US" dirty="0"/>
                  <a:t>和初始值</a:t>
                </a:r>
                <a:r>
                  <a:rPr lang="en-US" altLang="zh-CN" dirty="0"/>
                  <a:t> x</a:t>
                </a:r>
                <a:r>
                  <a:rPr lang="zh-CN" altLang="en-US" dirty="0"/>
                  <a:t>，求</a:t>
                </a:r>
                <a:r>
                  <a:rPr lang="en-US" altLang="zh-CN" dirty="0"/>
                  <a:t> </a:t>
                </a:r>
                <a14:m>
                  <m:oMath xmlns:m="http://schemas.openxmlformats.org/officeDocument/2006/math">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sSub>
                                  <m:sSubPr>
                                    <m:ctrlPr>
                                      <a:rPr lang="en-US" altLang="zh-CN" i="1" dirty="0">
                                        <a:latin typeface="Cambria Math" panose="02040503050406030204" charset="0"/>
                                        <a:cs typeface="Cambria Math" panose="02040503050406030204" charset="0"/>
                                      </a:rPr>
                                    </m:ctrlPr>
                                  </m:sSubPr>
                                  <m:e>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𝑟</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2</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1</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𝐹</m:t>
                        </m:r>
                      </m:e>
                      <m:sub>
                        <m:r>
                          <a:rPr lang="en-US" altLang="zh-CN" i="1" dirty="0">
                            <a:latin typeface="Cambria Math" panose="02040503050406030204" charset="0"/>
                            <a:cs typeface="Cambria Math" panose="02040503050406030204" charset="0"/>
                          </a:rPr>
                          <m:t>𝑙</m:t>
                        </m:r>
                      </m:sub>
                    </m:sSub>
                    <m:r>
                      <a:rPr lang="en-US" altLang="zh-CN" i="1" dirty="0">
                        <a:latin typeface="Cambria Math" panose="02040503050406030204" charset="0"/>
                        <a:cs typeface="Cambria Math" panose="02040503050406030204" charset="0"/>
                      </a:rPr>
                      <m:t>(</m:t>
                    </m:r>
                    <m:r>
                      <a:rPr lang="en-US" altLang="zh-CN" i="1" dirty="0">
                        <a:latin typeface="Cambria Math" panose="02040503050406030204" charset="0"/>
                        <a:cs typeface="Cambria Math" panose="02040503050406030204" charset="0"/>
                      </a:rPr>
                      <m:t>𝑥</m:t>
                    </m:r>
                    <m:r>
                      <a:rPr lang="en-US" altLang="zh-CN" i="1" dirty="0">
                        <a:latin typeface="Cambria Math" panose="02040503050406030204" charset="0"/>
                        <a:cs typeface="Cambria Math" panose="02040503050406030204" charset="0"/>
                      </a:rPr>
                      <m:t>)))...)</m:t>
                    </m:r>
                  </m:oMath>
                </a14:m>
                <a:endParaRPr lang="en-US" altLang="zh-C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44" b="7"/>
                </a:stretch>
              </a:blipFill>
            </p:spPr>
            <p:txBody>
              <a:bodyPr/>
              <a:lstStyle/>
              <a:p>
                <a:r>
                  <a:rPr lang="zh-CN" altLang="en-US">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序列函数复合</a:t>
            </a:r>
            <a:endParaRPr lang="zh-CN" altLang="en-US"/>
          </a:p>
        </p:txBody>
      </p:sp>
      <p:sp>
        <p:nvSpPr>
          <p:cNvPr id="3" name="内容占位符 2"/>
          <p:cNvSpPr>
            <a:spLocks noGrp="1"/>
          </p:cNvSpPr>
          <p:nvPr>
            <p:ph idx="1"/>
          </p:nvPr>
        </p:nvSpPr>
        <p:spPr/>
        <p:txBody>
          <a:bodyPr/>
          <a:p>
            <a:r>
              <a:rPr lang="zh-CN" altLang="en-US"/>
              <a:t>相比于离散点值函数复合，现在的问题强制在线后可能有</a:t>
            </a:r>
            <a:r>
              <a:rPr lang="en-US" altLang="zh-CN"/>
              <a:t> Θ(n^3)  </a:t>
            </a:r>
            <a:r>
              <a:rPr lang="zh-CN" altLang="en-US"/>
              <a:t>种可能的</a:t>
            </a:r>
            <a:r>
              <a:rPr lang="zh-CN" altLang="en-US"/>
              <a:t>询问</a:t>
            </a:r>
            <a:endParaRPr lang="zh-CN" altLang="en-US"/>
          </a:p>
          <a:p>
            <a:r>
              <a:rPr lang="zh-CN" altLang="en-US"/>
              <a:t>不能只维护少数点值，</a:t>
            </a:r>
            <a:r>
              <a:rPr lang="zh-CN" altLang="en-US">
                <a:sym typeface="+mn-ea"/>
              </a:rPr>
              <a:t>需要维护所有点值的函数复合结果</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后缀函数</a:t>
            </a:r>
            <a:r>
              <a:rPr lang="zh-CN" altLang="en-US"/>
              <a:t>复合</a:t>
            </a:r>
            <a:endParaRPr lang="zh-CN" altLang="en-US"/>
          </a:p>
        </p:txBody>
      </p:sp>
      <p:sp>
        <p:nvSpPr>
          <p:cNvPr id="3" name="内容占位符 2"/>
          <p:cNvSpPr>
            <a:spLocks noGrp="1"/>
          </p:cNvSpPr>
          <p:nvPr>
            <p:ph idx="1"/>
          </p:nvPr>
        </p:nvSpPr>
        <p:spPr/>
        <p:txBody>
          <a:bodyPr/>
          <a:p>
            <a:r>
              <a:rPr lang="zh-CN" altLang="en-US"/>
              <a:t>对于询问全部是后缀的特例，可以考虑使用持久化数据结构倒着</a:t>
            </a:r>
            <a:r>
              <a:rPr lang="zh-CN" altLang="en-US"/>
              <a:t>处理</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CF702F T-Shirts</a:t>
            </a:r>
            <a:r>
              <a:rPr lang="zh-CN" altLang="en-US" dirty="0"/>
              <a:t>（加强版）</a:t>
            </a:r>
            <a:endParaRPr lang="zh-CN" altLang="en-US" dirty="0"/>
          </a:p>
        </p:txBody>
      </p:sp>
      <p:sp>
        <p:nvSpPr>
          <p:cNvPr id="4" name="内容占位符 3"/>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强制在线，人在线给出，每次查询需要在线输出答案</a:t>
            </a:r>
            <a:endParaRPr lang="zh-CN" altLang="en-US" dirty="0"/>
          </a:p>
          <a:p>
            <a:r>
              <a:rPr lang="en-US" altLang="zh-CN" dirty="0"/>
              <a:t>n,m&lt;=2e6</a:t>
            </a:r>
            <a:endParaRPr lang="en-US" altLang="zh-CN" dirty="0"/>
          </a:p>
        </p:txBody>
      </p:sp>
      <p:pic>
        <p:nvPicPr>
          <p:cNvPr id="6"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199" y="1690687"/>
            <a:ext cx="9772133" cy="239475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对所有衣服按照</a:t>
            </a:r>
            <a:r>
              <a:rPr lang="en-US" altLang="zh-CN" dirty="0"/>
              <a:t>q[</a:t>
            </a:r>
            <a:r>
              <a:rPr lang="en-US" altLang="zh-CN" dirty="0" err="1"/>
              <a:t>i</a:t>
            </a:r>
            <a:r>
              <a:rPr lang="en-US" altLang="zh-CN" dirty="0"/>
              <a:t>]</a:t>
            </a:r>
            <a:r>
              <a:rPr lang="zh-CN" altLang="en-US" dirty="0"/>
              <a:t>从大到小排序</a:t>
            </a:r>
            <a:endParaRPr lang="en-US" altLang="zh-CN" dirty="0"/>
          </a:p>
          <a:p>
            <a:r>
              <a:rPr lang="zh-CN" altLang="en-US" dirty="0"/>
              <a:t>对每个人维护</a:t>
            </a:r>
            <a:r>
              <a:rPr lang="en-US" altLang="zh-CN" dirty="0"/>
              <a:t>a[</a:t>
            </a:r>
            <a:r>
              <a:rPr lang="en-US" altLang="zh-CN" dirty="0" err="1"/>
              <a:t>i</a:t>
            </a:r>
            <a:r>
              <a:rPr lang="en-US" altLang="zh-CN" dirty="0"/>
              <a:t>]</a:t>
            </a:r>
            <a:r>
              <a:rPr lang="zh-CN" altLang="en-US" dirty="0"/>
              <a:t>表示其剩余的钱，</a:t>
            </a:r>
            <a:r>
              <a:rPr lang="en-US" altLang="zh-CN" dirty="0"/>
              <a:t>b[</a:t>
            </a:r>
            <a:r>
              <a:rPr lang="en-US" altLang="zh-CN" dirty="0" err="1"/>
              <a:t>i</a:t>
            </a:r>
            <a:r>
              <a:rPr lang="en-US" altLang="zh-CN" dirty="0"/>
              <a:t>]</a:t>
            </a:r>
            <a:r>
              <a:rPr lang="zh-CN" altLang="en-US" dirty="0"/>
              <a:t>表示其买的衣服数量</a:t>
            </a:r>
            <a:endParaRPr lang="en-US" altLang="zh-CN" dirty="0"/>
          </a:p>
          <a:p>
            <a:r>
              <a:rPr lang="zh-CN" altLang="en-US" dirty="0"/>
              <a:t>对所有人按照</a:t>
            </a:r>
            <a:r>
              <a:rPr lang="en-US" altLang="zh-CN" dirty="0"/>
              <a:t>a[</a:t>
            </a:r>
            <a:r>
              <a:rPr lang="en-US" altLang="zh-CN" dirty="0" err="1"/>
              <a:t>i</a:t>
            </a:r>
            <a:r>
              <a:rPr lang="en-US" altLang="zh-CN" dirty="0"/>
              <a:t>]</a:t>
            </a:r>
            <a:r>
              <a:rPr lang="zh-CN" altLang="en-US" dirty="0"/>
              <a:t>从小到大排序，初始</a:t>
            </a:r>
            <a:r>
              <a:rPr lang="en-US" altLang="zh-CN" dirty="0"/>
              <a:t>b[</a:t>
            </a:r>
            <a:r>
              <a:rPr lang="en-US" altLang="zh-CN" dirty="0" err="1"/>
              <a:t>i</a:t>
            </a:r>
            <a:r>
              <a:rPr lang="en-US" altLang="zh-CN" dirty="0"/>
              <a:t>]=0</a:t>
            </a:r>
            <a:endParaRPr lang="en-US" altLang="zh-CN" dirty="0"/>
          </a:p>
          <a:p>
            <a:r>
              <a:rPr lang="zh-CN" altLang="en-US" dirty="0"/>
              <a:t>之后枚举每件衣服</a:t>
            </a:r>
            <a:r>
              <a:rPr lang="en-US" altLang="zh-CN" dirty="0"/>
              <a:t>j=1-&gt;n</a:t>
            </a:r>
            <a:endParaRPr lang="en-US" altLang="zh-CN" dirty="0"/>
          </a:p>
          <a:p>
            <a:r>
              <a:rPr lang="zh-CN" altLang="en-US" dirty="0"/>
              <a:t>衣服</a:t>
            </a:r>
            <a:r>
              <a:rPr lang="en-US" altLang="zh-CN" dirty="0"/>
              <a:t>j</a:t>
            </a:r>
            <a:r>
              <a:rPr lang="zh-CN" altLang="en-US" dirty="0"/>
              <a:t>对人的影响就是把全局</a:t>
            </a:r>
            <a:r>
              <a:rPr lang="en-US" altLang="zh-CN" dirty="0"/>
              <a:t>a[</a:t>
            </a:r>
            <a:r>
              <a:rPr lang="en-US" altLang="zh-CN" dirty="0" err="1"/>
              <a:t>i</a:t>
            </a:r>
            <a:r>
              <a:rPr lang="en-US" altLang="zh-CN" dirty="0"/>
              <a:t>]&gt;=c[j]</a:t>
            </a:r>
            <a:r>
              <a:rPr lang="zh-CN" altLang="en-US" dirty="0"/>
              <a:t>的人都</a:t>
            </a:r>
            <a:r>
              <a:rPr lang="en-US" altLang="zh-CN" dirty="0"/>
              <a:t>a[</a:t>
            </a:r>
            <a:r>
              <a:rPr lang="en-US" altLang="zh-CN" dirty="0" err="1"/>
              <a:t>i</a:t>
            </a:r>
            <a:r>
              <a:rPr lang="en-US" altLang="zh-CN" dirty="0"/>
              <a:t>]-=c[j]</a:t>
            </a:r>
            <a:r>
              <a:rPr lang="zh-CN" altLang="en-US" dirty="0"/>
              <a:t>，并且</a:t>
            </a:r>
            <a:r>
              <a:rPr lang="en-US" altLang="zh-CN" dirty="0"/>
              <a:t>b[</a:t>
            </a:r>
            <a:r>
              <a:rPr lang="en-US" altLang="zh-CN" dirty="0" err="1"/>
              <a:t>i</a:t>
            </a:r>
            <a:r>
              <a:rPr lang="en-US" altLang="zh-CN"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用一棵可持久化平衡树倒着维护所有初始资金最后买了多少件衣服</a:t>
            </a:r>
            <a:endParaRPr lang="en-US" altLang="zh-CN" dirty="0"/>
          </a:p>
          <a:p>
            <a:r>
              <a:rPr lang="zh-CN" altLang="en-US" dirty="0"/>
              <a:t>初始情况是个映射</a:t>
            </a:r>
            <a:r>
              <a:rPr lang="en-US" altLang="zh-CN" dirty="0"/>
              <a:t>b[</a:t>
            </a:r>
            <a:r>
              <a:rPr lang="en-US" altLang="zh-CN" dirty="0" err="1"/>
              <a:t>i</a:t>
            </a:r>
            <a:r>
              <a:rPr lang="en-US" altLang="zh-CN" dirty="0"/>
              <a:t>]=0</a:t>
            </a:r>
            <a:endParaRPr lang="en-US" altLang="zh-CN" dirty="0"/>
          </a:p>
          <a:p>
            <a:r>
              <a:rPr lang="zh-CN" altLang="en-US" dirty="0"/>
              <a:t>每次在前面增加衣服的时候相当于</a:t>
            </a:r>
            <a:r>
              <a:rPr lang="en-US" altLang="zh-CN" dirty="0"/>
              <a:t>[0,C)</a:t>
            </a:r>
            <a:r>
              <a:rPr lang="zh-CN" altLang="en-US" dirty="0"/>
              <a:t>的区间完全不变，</a:t>
            </a:r>
            <a:r>
              <a:rPr lang="en-US" altLang="zh-CN" dirty="0"/>
              <a:t>[</a:t>
            </a:r>
            <a:r>
              <a:rPr lang="en-US" altLang="zh-CN" dirty="0" err="1"/>
              <a:t>C,maxv</a:t>
            </a:r>
            <a:r>
              <a:rPr lang="en-US" altLang="zh-CN" dirty="0"/>
              <a:t>)</a:t>
            </a:r>
            <a:r>
              <a:rPr lang="zh-CN" altLang="en-US" dirty="0"/>
              <a:t>的区间由</a:t>
            </a:r>
            <a:r>
              <a:rPr lang="en-US" altLang="zh-CN" dirty="0"/>
              <a:t>[0,maxv-C)</a:t>
            </a:r>
            <a:r>
              <a:rPr lang="zh-CN" altLang="en-US" dirty="0"/>
              <a:t>的区间平移过来，并且区间的</a:t>
            </a:r>
            <a:r>
              <a:rPr lang="en-US" altLang="zh-CN" dirty="0"/>
              <a:t>b</a:t>
            </a:r>
            <a:r>
              <a:rPr lang="zh-CN" altLang="en-US" dirty="0"/>
              <a:t>加上</a:t>
            </a:r>
            <a:r>
              <a:rPr lang="en-US" altLang="zh-CN" dirty="0"/>
              <a:t>1</a:t>
            </a:r>
            <a:endParaRPr lang="en-US" altLang="zh-CN" dirty="0"/>
          </a:p>
          <a:p>
            <a:r>
              <a:rPr lang="zh-CN" altLang="en-US" dirty="0"/>
              <a:t>这个直接用可持久化平衡树即可实现，预处理结束后对每个人的查询相当于单点查询</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其实就是优化了个：</a:t>
            </a:r>
            <a:endParaRPr lang="en-US" altLang="zh-CN" dirty="0"/>
          </a:p>
          <a:p>
            <a:r>
              <a:rPr lang="zh-CN" altLang="en-US" dirty="0"/>
              <a:t>如果</a:t>
            </a:r>
            <a:r>
              <a:rPr lang="en-US" altLang="zh-CN" dirty="0"/>
              <a:t> j&lt;c[</a:t>
            </a:r>
            <a:r>
              <a:rPr lang="en-US" altLang="zh-CN" dirty="0" err="1"/>
              <a:t>i</a:t>
            </a:r>
            <a:r>
              <a:rPr lang="en-US" altLang="zh-CN" dirty="0"/>
              <a:t>]</a:t>
            </a:r>
            <a:r>
              <a:rPr lang="zh-CN" altLang="en-US" dirty="0"/>
              <a:t>，则</a:t>
            </a:r>
            <a:r>
              <a:rPr lang="en-US" altLang="zh-CN" dirty="0"/>
              <a:t> f[</a:t>
            </a:r>
            <a:r>
              <a:rPr lang="en-US" altLang="zh-CN" dirty="0" err="1"/>
              <a:t>i</a:t>
            </a:r>
            <a:r>
              <a:rPr lang="en-US" altLang="zh-CN" dirty="0"/>
              <a:t>][j]=f[i+1][j]</a:t>
            </a:r>
            <a:endParaRPr lang="en-US" altLang="zh-CN" dirty="0"/>
          </a:p>
          <a:p>
            <a:r>
              <a:rPr lang="zh-CN" altLang="en-US" dirty="0"/>
              <a:t>否则</a:t>
            </a:r>
            <a:r>
              <a:rPr lang="en-US" altLang="zh-CN" dirty="0"/>
              <a:t> f[</a:t>
            </a:r>
            <a:r>
              <a:rPr lang="en-US" altLang="zh-CN" dirty="0" err="1"/>
              <a:t>i</a:t>
            </a:r>
            <a:r>
              <a:rPr lang="en-US" altLang="zh-CN" dirty="0"/>
              <a:t>][j]=f[</a:t>
            </a:r>
            <a:r>
              <a:rPr lang="en-US" altLang="zh-CN" dirty="0" err="1"/>
              <a:t>i</a:t>
            </a:r>
            <a:r>
              <a:rPr lang="en-US" altLang="zh-CN" dirty="0"/>
              <a:t>-c[</a:t>
            </a:r>
            <a:r>
              <a:rPr lang="en-US" altLang="zh-CN" dirty="0" err="1"/>
              <a:t>i</a:t>
            </a:r>
            <a:r>
              <a:rPr lang="en-US" altLang="zh-CN" dirty="0"/>
              <a:t>]][j]+1</a:t>
            </a:r>
            <a:endParaRPr lang="en-US" altLang="zh-CN" dirty="0"/>
          </a:p>
          <a:p>
            <a:r>
              <a:rPr lang="zh-CN" altLang="en-US" dirty="0"/>
              <a:t>然后</a:t>
            </a:r>
            <a:r>
              <a:rPr lang="en-US" altLang="zh-CN" dirty="0"/>
              <a:t> f[n+</a:t>
            </a:r>
            <a:r>
              <a:rPr lang="en-US" altLang="zh-CN"/>
              <a:t>1][</a:t>
            </a:r>
            <a:r>
              <a:rPr lang="en-US" altLang="zh-CN" dirty="0"/>
              <a:t>j</a:t>
            </a:r>
            <a:r>
              <a:rPr lang="en-US" altLang="zh-CN"/>
              <a:t>]=0</a:t>
            </a:r>
            <a:endParaRPr lang="en-US" altLang="zh-CN" dirty="0"/>
          </a:p>
          <a:p>
            <a:r>
              <a:rPr lang="zh-CN" altLang="en-US" dirty="0"/>
              <a:t>这样的</a:t>
            </a:r>
            <a:r>
              <a:rPr lang="en-US" altLang="zh-CN" dirty="0"/>
              <a:t> DP</a:t>
            </a:r>
            <a:endParaRPr lang="en-US" altLang="zh-CN" dirty="0"/>
          </a:p>
          <a:p>
            <a:endParaRPr lang="en-US" altLang="zh-CN" dirty="0"/>
          </a:p>
          <a:p>
            <a:r>
              <a:rPr lang="zh-CN" altLang="en-US" dirty="0"/>
              <a:t>总时间复杂度</a:t>
            </a:r>
            <a:r>
              <a:rPr lang="en-US" altLang="zh-CN" dirty="0"/>
              <a:t> 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序列分治</a:t>
            </a:r>
            <a:r>
              <a:rPr lang="zh-CN" altLang="en-US"/>
              <a:t>方法</a:t>
            </a:r>
            <a:endParaRPr lang="zh-CN" altLang="en-US"/>
          </a:p>
        </p:txBody>
      </p:sp>
      <p:sp>
        <p:nvSpPr>
          <p:cNvPr id="3" name="内容占位符 2"/>
          <p:cNvSpPr>
            <a:spLocks noGrp="1"/>
          </p:cNvSpPr>
          <p:nvPr>
            <p:ph idx="1"/>
          </p:nvPr>
        </p:nvSpPr>
        <p:spPr/>
        <p:txBody>
          <a:bodyPr/>
          <a:p>
            <a:r>
              <a:rPr lang="zh-CN" altLang="en-US"/>
              <a:t>对序列进行分治，在分治结构上维护区间函数复合后的</a:t>
            </a:r>
            <a:r>
              <a:rPr lang="zh-CN" altLang="en-US"/>
              <a:t>结果</a:t>
            </a:r>
            <a:endParaRPr lang="zh-CN" altLang="en-US"/>
          </a:p>
          <a:p>
            <a:r>
              <a:rPr lang="zh-CN" altLang="en-US"/>
              <a:t>对分治结构拆出的每个子问题，需要预处理全局函数复合后的</a:t>
            </a:r>
            <a:r>
              <a:rPr lang="zh-CN" altLang="en-US"/>
              <a:t>结果</a:t>
            </a:r>
            <a:endParaRPr lang="zh-CN" altLang="en-US"/>
          </a:p>
          <a:p>
            <a:r>
              <a:rPr lang="zh-CN" altLang="en-US"/>
              <a:t>查询的时候按顺序将</a:t>
            </a:r>
            <a:r>
              <a:rPr lang="en-US" altLang="zh-CN"/>
              <a:t> x </a:t>
            </a:r>
            <a:r>
              <a:rPr lang="zh-CN" altLang="en-US"/>
              <a:t>变成</a:t>
            </a:r>
            <a:r>
              <a:rPr lang="en-US" altLang="zh-CN"/>
              <a:t> x </a:t>
            </a:r>
            <a:r>
              <a:rPr lang="zh-CN" altLang="en-US"/>
              <a:t>在这些子问题上的全局函数复合的结果</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P8264 [Ynoi Easy Round 2020] TEST_100</a:t>
            </a:r>
            <a:endParaRPr lang="en-US" altLang="zh-CN"/>
          </a:p>
        </p:txBody>
      </p:sp>
      <p:sp>
        <p:nvSpPr>
          <p:cNvPr id="6" name="内容占位符 5"/>
          <p:cNvSpPr/>
          <p:nvPr>
            <p:ph idx="1"/>
          </p:nvPr>
        </p:nvSpPr>
        <p:spPr/>
        <p:txBody>
          <a:bodyPr/>
          <a:p>
            <a:endParaRPr lang="zh-CN" altLang="en-US"/>
          </a:p>
          <a:p>
            <a:endParaRPr lang="zh-CN" altLang="en-US"/>
          </a:p>
          <a:p>
            <a:r>
              <a:rPr lang="zh-CN" altLang="en-US"/>
              <a:t>强制</a:t>
            </a:r>
            <a:r>
              <a:rPr lang="zh-CN" altLang="en-US"/>
              <a:t>在线</a:t>
            </a:r>
            <a:endParaRPr lang="zh-CN" altLang="en-US"/>
          </a:p>
        </p:txBody>
      </p:sp>
      <p:pic>
        <p:nvPicPr>
          <p:cNvPr id="7" name="内容占位符 3"/>
          <p:cNvPicPr>
            <a:picLocks noChangeAspect="1"/>
          </p:cNvPicPr>
          <p:nvPr/>
        </p:nvPicPr>
        <p:blipFill>
          <a:blip r:embed="rId1"/>
          <a:stretch>
            <a:fillRect/>
          </a:stretch>
        </p:blipFill>
        <p:spPr>
          <a:xfrm>
            <a:off x="838200" y="1691005"/>
            <a:ext cx="8940800" cy="698500"/>
          </a:xfrm>
          <a:prstGeom prst="rect">
            <a:avLst/>
          </a:prstGeom>
        </p:spPr>
      </p:pic>
      <p:pic>
        <p:nvPicPr>
          <p:cNvPr id="8" name="图片 7"/>
          <p:cNvPicPr>
            <a:picLocks noChangeAspect="1"/>
          </p:cNvPicPr>
          <p:nvPr/>
        </p:nvPicPr>
        <p:blipFill>
          <a:blip r:embed="rId2"/>
          <a:stretch>
            <a:fillRect/>
          </a:stretch>
        </p:blipFill>
        <p:spPr>
          <a:xfrm>
            <a:off x="838200" y="2389505"/>
            <a:ext cx="5194300" cy="482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4" name="内容占位符 3"/>
          <p:cNvSpPr>
            <a:spLocks noGrp="1"/>
          </p:cNvSpPr>
          <p:nvPr>
            <p:ph idx="1"/>
          </p:nvPr>
        </p:nvSpPr>
        <p:spPr/>
        <p:txBody>
          <a:bodyPr>
            <a:normAutofit/>
          </a:bodyPr>
          <a:lstStyle/>
          <a:p>
            <a:r>
              <a:rPr lang="zh-CN" altLang="en-US" dirty="0"/>
              <a:t>这个问题的分段函数段数很大，只需 </a:t>
            </a:r>
            <a:r>
              <a:rPr lang="en-US" altLang="zh-CN" dirty="0"/>
              <a:t>O(</a:t>
            </a:r>
            <a:r>
              <a:rPr lang="en-US" altLang="zh-CN" dirty="0" err="1"/>
              <a:t>logv</a:t>
            </a:r>
            <a:r>
              <a:rPr lang="en-US" altLang="zh-CN" dirty="0"/>
              <a:t>) </a:t>
            </a:r>
            <a:r>
              <a:rPr lang="zh-CN" altLang="en-US" dirty="0"/>
              <a:t>个序列上的位置就可以构造出 </a:t>
            </a:r>
            <a:r>
              <a:rPr lang="en-US" altLang="zh-CN" dirty="0"/>
              <a:t>v </a:t>
            </a:r>
            <a:r>
              <a:rPr lang="zh-CN" altLang="en-US" dirty="0"/>
              <a:t>段的分段函数，所以需要使用一种 </a:t>
            </a:r>
            <a:r>
              <a:rPr lang="en-US" altLang="zh-CN" dirty="0"/>
              <a:t>DAG </a:t>
            </a:r>
            <a:r>
              <a:rPr lang="zh-CN" altLang="en-US" dirty="0"/>
              <a:t>结构的数据结构，比如树套树或者带区间复制的可持久化平衡树。</a:t>
            </a:r>
            <a:endParaRPr lang="zh-CN" altLang="en-US" dirty="0"/>
          </a:p>
          <a:p>
            <a:r>
              <a:rPr lang="zh-CN" altLang="en-US" dirty="0"/>
              <a:t>先考虑全局查询怎么做，可以从右往左扫描线，维护一个可持久化平衡树，初始为恒等映射，左边加入一个线性变换 </a:t>
            </a:r>
            <a:r>
              <a:rPr lang="en-US" altLang="zh-CN" dirty="0"/>
              <a:t>x=|x-a[</a:t>
            </a:r>
            <a:r>
              <a:rPr lang="en-US" altLang="zh-CN" dirty="0" err="1"/>
              <a:t>i</a:t>
            </a:r>
            <a:r>
              <a:rPr lang="en-US" altLang="zh-CN" dirty="0"/>
              <a:t>]| </a:t>
            </a:r>
            <a:r>
              <a:rPr lang="zh-CN" altLang="en-US" dirty="0"/>
              <a:t>时，等价于将所有左边 </a:t>
            </a:r>
            <a:r>
              <a:rPr lang="en-US" altLang="zh-CN" dirty="0"/>
              <a:t>&gt;a[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x’-a[</a:t>
            </a:r>
            <a:r>
              <a:rPr lang="en-US" altLang="zh-CN" dirty="0" err="1"/>
              <a:t>i</a:t>
            </a:r>
            <a:r>
              <a:rPr lang="en-US" altLang="zh-CN" dirty="0"/>
              <a:t>]</a:t>
            </a:r>
            <a:r>
              <a:rPr lang="zh-CN" altLang="en-US" dirty="0"/>
              <a:t>，所有 </a:t>
            </a:r>
            <a:r>
              <a:rPr lang="en-US" altLang="zh-CN" dirty="0"/>
              <a:t>&lt;a[</a:t>
            </a:r>
            <a:r>
              <a:rPr lang="en-US" altLang="zh-CN" dirty="0" err="1"/>
              <a:t>i</a:t>
            </a:r>
            <a:r>
              <a:rPr lang="en-US" altLang="zh-CN" dirty="0"/>
              <a:t>] </a:t>
            </a:r>
            <a:r>
              <a:rPr lang="zh-CN" altLang="en-US" dirty="0"/>
              <a:t>的元素 </a:t>
            </a:r>
            <a:r>
              <a:rPr lang="en-US" altLang="zh-CN" dirty="0"/>
              <a:t>x' </a:t>
            </a:r>
            <a:r>
              <a:rPr lang="zh-CN" altLang="en-US" dirty="0"/>
              <a:t>会映射为 </a:t>
            </a:r>
            <a:r>
              <a:rPr lang="en-US" altLang="zh-CN" dirty="0"/>
              <a:t>a[</a:t>
            </a:r>
            <a:r>
              <a:rPr lang="en-US" altLang="zh-CN" dirty="0" err="1"/>
              <a:t>i</a:t>
            </a:r>
            <a:r>
              <a:rPr lang="en-US" altLang="zh-CN" dirty="0"/>
              <a:t>]-x'</a:t>
            </a:r>
            <a:r>
              <a:rPr lang="zh-CN" altLang="en-US" dirty="0"/>
              <a:t>。于是等价于将右边的映射中一个区间复制过来，另一个区间翻转后复制过来，然后合并，这个使用可持久化平衡树可以高效地维护。</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 y="2147582"/>
            <a:ext cx="5560544" cy="3735766"/>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630" y="2147582"/>
            <a:ext cx="6114602" cy="39345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a:t>
            </a:r>
            <a:r>
              <a:rPr lang="en-US" altLang="zh-CN"/>
              <a:t>-</a:t>
            </a:r>
            <a:r>
              <a:rPr lang="zh-CN" altLang="en-US"/>
              <a:t>标记</a:t>
            </a:r>
            <a:r>
              <a:rPr lang="en-US" altLang="zh-CN"/>
              <a:t>-</a:t>
            </a:r>
            <a:r>
              <a:rPr lang="zh-CN" altLang="en-US"/>
              <a:t>回收</a:t>
            </a:r>
            <a:r>
              <a:rPr lang="en-US" altLang="zh-CN"/>
              <a:t> </a:t>
            </a:r>
            <a:r>
              <a:rPr lang="zh-CN" altLang="en-US"/>
              <a:t>算法</a:t>
            </a:r>
            <a:endParaRPr lang="zh-CN" altLang="en-US"/>
          </a:p>
        </p:txBody>
      </p:sp>
      <p:sp>
        <p:nvSpPr>
          <p:cNvPr id="3" name="内容占位符 2"/>
          <p:cNvSpPr>
            <a:spLocks noGrp="1"/>
          </p:cNvSpPr>
          <p:nvPr>
            <p:ph idx="1"/>
          </p:nvPr>
        </p:nvSpPr>
        <p:spPr/>
        <p:txBody>
          <a:bodyPr/>
          <a:p>
            <a:r>
              <a:rPr lang="zh-CN" altLang="en-US"/>
              <a:t>考虑将所有区间询问离线</a:t>
            </a:r>
            <a:endParaRPr lang="zh-CN" altLang="en-US"/>
          </a:p>
          <a:p>
            <a:r>
              <a:rPr lang="zh-CN" altLang="en-US"/>
              <a:t>然后扫描线扫序列，扫到</a:t>
            </a:r>
            <a:r>
              <a:rPr lang="en-US" altLang="zh-CN"/>
              <a:t> i </a:t>
            </a:r>
            <a:r>
              <a:rPr lang="zh-CN" altLang="en-US"/>
              <a:t>位置时对每个询问</a:t>
            </a:r>
            <a:r>
              <a:rPr lang="en-US" altLang="zh-CN"/>
              <a:t> (l,r,x)</a:t>
            </a:r>
            <a:r>
              <a:rPr lang="zh-CN" altLang="en-US"/>
              <a:t>，维护其以初值</a:t>
            </a:r>
            <a:r>
              <a:rPr lang="en-US" altLang="zh-CN"/>
              <a:t> x </a:t>
            </a:r>
            <a:r>
              <a:rPr lang="zh-CN" altLang="en-US"/>
              <a:t>进行了</a:t>
            </a:r>
            <a:r>
              <a:rPr lang="en-US" altLang="zh-CN"/>
              <a:t> [l,i] </a:t>
            </a:r>
            <a:r>
              <a:rPr lang="zh-CN" altLang="en-US"/>
              <a:t>这部分函数复合后的结果，用一个集合</a:t>
            </a:r>
            <a:r>
              <a:rPr lang="en-US" altLang="zh-CN"/>
              <a:t> S </a:t>
            </a:r>
            <a:r>
              <a:rPr lang="zh-CN" altLang="en-US"/>
              <a:t>来存储所有</a:t>
            </a:r>
            <a:r>
              <a:rPr lang="zh-CN" altLang="en-US"/>
              <a:t>上述询问</a:t>
            </a:r>
            <a:endParaRPr lang="zh-CN" altLang="en-US"/>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4" name="内容占位符 3"/>
          <p:cNvSpPr>
            <a:spLocks noGrp="1"/>
          </p:cNvSpPr>
          <p:nvPr>
            <p:ph idx="1"/>
          </p:nvPr>
        </p:nvSpPr>
        <p:spPr/>
        <p:txBody>
          <a:bodyPr>
            <a:normAutofit/>
          </a:bodyPr>
          <a:lstStyle/>
          <a:p>
            <a:r>
              <a:rPr lang="zh-CN" altLang="en-US" dirty="0"/>
              <a:t>为了处理区间查询，只需将序列进行一次分治即可，最后的数据结构是一个线段树套可持久化平衡树的结构。</a:t>
            </a:r>
            <a:endParaRPr lang="en-US" altLang="zh-CN" dirty="0"/>
          </a:p>
          <a:p>
            <a:r>
              <a:rPr lang="zh-CN" altLang="en-US" dirty="0"/>
              <a:t>查询时对外层线段树拆出的</a:t>
            </a:r>
            <a:r>
              <a:rPr lang="en-US" altLang="zh-CN" dirty="0"/>
              <a:t>O(</a:t>
            </a:r>
            <a:r>
              <a:rPr lang="en-US" altLang="zh-CN" dirty="0" err="1"/>
              <a:t>logn</a:t>
            </a:r>
            <a:r>
              <a:rPr lang="en-US" altLang="zh-CN" dirty="0"/>
              <a:t>)</a:t>
            </a:r>
            <a:r>
              <a:rPr lang="zh-CN" altLang="en-US" dirty="0"/>
              <a:t>个节点依次访问，先算出这个节点中从左到右</a:t>
            </a:r>
            <a:r>
              <a:rPr lang="en-US" altLang="zh-CN" dirty="0"/>
              <a:t>x</a:t>
            </a:r>
            <a:r>
              <a:rPr lang="zh-CN" altLang="en-US" dirty="0"/>
              <a:t>被变成了什么值，然后传给下一个节点。</a:t>
            </a:r>
            <a:endParaRPr lang="zh-CN" altLang="en-US" dirty="0"/>
          </a:p>
          <a:p>
            <a:r>
              <a:rPr lang="en-US" altLang="zh-CN" dirty="0"/>
              <a:t>std</a:t>
            </a:r>
            <a:r>
              <a:rPr lang="zh-CN" altLang="en-US" dirty="0"/>
              <a:t>有进行一些常数优化，如线段树最底层按 </a:t>
            </a:r>
            <a:r>
              <a:rPr lang="en-US" altLang="zh-CN" dirty="0" err="1"/>
              <a:t>lognlogv</a:t>
            </a:r>
            <a:r>
              <a:rPr lang="en-US" altLang="zh-CN" dirty="0"/>
              <a:t> </a:t>
            </a:r>
            <a:r>
              <a:rPr lang="zh-CN" altLang="en-US" dirty="0"/>
              <a:t>大小分块，线段树最上层去掉 </a:t>
            </a:r>
            <a:r>
              <a:rPr lang="en-US" altLang="zh-CN" dirty="0"/>
              <a:t>O(</a:t>
            </a:r>
            <a:r>
              <a:rPr lang="en-US" altLang="zh-CN" dirty="0" err="1"/>
              <a:t>loglogn</a:t>
            </a:r>
            <a:r>
              <a:rPr lang="en-US" altLang="zh-CN" dirty="0"/>
              <a:t>) </a:t>
            </a:r>
            <a:r>
              <a:rPr lang="zh-CN" altLang="en-US" dirty="0"/>
              <a:t>个节点，改为分块，线段树可以直接从右儿子中插入左子树部分的操作而得到父亲结点的可持久化平衡树。</a:t>
            </a:r>
            <a:endParaRPr lang="zh-CN" altLang="en-US" dirty="0"/>
          </a:p>
          <a:p>
            <a:r>
              <a:rPr lang="zh-CN" altLang="en-US" dirty="0"/>
              <a:t>总时间复杂度 </a:t>
            </a:r>
            <a:r>
              <a:rPr lang="en-US" altLang="zh-CN" dirty="0"/>
              <a:t>O((</a:t>
            </a:r>
            <a:r>
              <a:rPr lang="en-US" altLang="zh-CN" dirty="0" err="1"/>
              <a:t>n+m</a:t>
            </a:r>
            <a:r>
              <a:rPr lang="en-US" altLang="zh-CN" dirty="0"/>
              <a:t>)</a:t>
            </a:r>
            <a:r>
              <a:rPr lang="en-US" altLang="zh-CN" dirty="0" err="1"/>
              <a:t>lognlogv</a:t>
            </a:r>
            <a:r>
              <a:rPr lang="en-US" altLang="zh-CN" dirty="0"/>
              <a:t>)</a:t>
            </a:r>
            <a:r>
              <a:rPr lang="zh-CN" altLang="en-US" dirty="0"/>
              <a:t>。</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 for listening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a:t>
            </a:r>
            <a:r>
              <a:rPr lang="en-US" altLang="zh-CN"/>
              <a:t>-</a:t>
            </a:r>
            <a:r>
              <a:rPr lang="zh-CN" altLang="en-US"/>
              <a:t>标记</a:t>
            </a:r>
            <a:r>
              <a:rPr lang="en-US" altLang="zh-CN"/>
              <a:t>-</a:t>
            </a:r>
            <a:r>
              <a:rPr lang="zh-CN" altLang="en-US"/>
              <a:t>回收</a:t>
            </a:r>
            <a:r>
              <a:rPr lang="en-US" altLang="zh-CN"/>
              <a:t> </a:t>
            </a:r>
            <a:r>
              <a:rPr lang="zh-CN" altLang="en-US"/>
              <a:t>算法</a:t>
            </a:r>
            <a:endParaRPr lang="zh-CN" altLang="en-US"/>
          </a:p>
        </p:txBody>
      </p:sp>
      <p:sp>
        <p:nvSpPr>
          <p:cNvPr id="3" name="内容占位符 2"/>
          <p:cNvSpPr>
            <a:spLocks noGrp="1"/>
          </p:cNvSpPr>
          <p:nvPr>
            <p:ph idx="1"/>
          </p:nvPr>
        </p:nvSpPr>
        <p:spPr/>
        <p:txBody>
          <a:bodyPr/>
          <a:p>
            <a:r>
              <a:rPr lang="zh-CN" altLang="en-US"/>
              <a:t>插入：如果存在以</a:t>
            </a:r>
            <a:r>
              <a:rPr lang="en-US" altLang="zh-CN"/>
              <a:t> i </a:t>
            </a:r>
            <a:r>
              <a:rPr lang="zh-CN" altLang="en-US"/>
              <a:t>位置为左端点的区间询问，则需要将该询问的初值插入集合</a:t>
            </a:r>
            <a:r>
              <a:rPr lang="en-US" altLang="zh-CN"/>
              <a:t> S </a:t>
            </a:r>
            <a:r>
              <a:rPr lang="zh-CN" altLang="en-US"/>
              <a:t>中</a:t>
            </a:r>
            <a:endParaRPr lang="zh-CN" altLang="en-US"/>
          </a:p>
          <a:p>
            <a:r>
              <a:rPr lang="zh-CN" altLang="en-US">
                <a:sym typeface="+mn-ea"/>
              </a:rPr>
              <a:t>标记：扫描线每次从</a:t>
            </a:r>
            <a:r>
              <a:rPr lang="en-US" altLang="zh-CN">
                <a:sym typeface="+mn-ea"/>
              </a:rPr>
              <a:t> i </a:t>
            </a:r>
            <a:r>
              <a:rPr lang="zh-CN" altLang="en-US">
                <a:sym typeface="+mn-ea"/>
              </a:rPr>
              <a:t>扫到</a:t>
            </a:r>
            <a:r>
              <a:rPr lang="en-US" altLang="zh-CN">
                <a:sym typeface="+mn-ea"/>
              </a:rPr>
              <a:t> i+1 </a:t>
            </a:r>
            <a:r>
              <a:rPr lang="zh-CN" altLang="en-US">
                <a:sym typeface="+mn-ea"/>
              </a:rPr>
              <a:t>时对</a:t>
            </a:r>
            <a:r>
              <a:rPr lang="en-US" altLang="zh-CN">
                <a:sym typeface="+mn-ea"/>
              </a:rPr>
              <a:t> S </a:t>
            </a:r>
            <a:r>
              <a:rPr lang="zh-CN" altLang="en-US">
                <a:sym typeface="+mn-ea"/>
              </a:rPr>
              <a:t>进行全局修改，通常通过打标记实现</a:t>
            </a:r>
            <a:endParaRPr lang="zh-CN" altLang="en-US"/>
          </a:p>
          <a:p>
            <a:r>
              <a:rPr lang="zh-CN" altLang="en-US"/>
              <a:t>回收：如果存在以</a:t>
            </a:r>
            <a:r>
              <a:rPr lang="en-US" altLang="zh-CN"/>
              <a:t> i </a:t>
            </a:r>
            <a:r>
              <a:rPr lang="zh-CN" altLang="en-US"/>
              <a:t>位置为右端点的区间询问，则需要查询该询问目前的答案</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实现</a:t>
            </a:r>
            <a:r>
              <a:rPr lang="zh-CN" altLang="en-US"/>
              <a:t>细节</a:t>
            </a:r>
            <a:endParaRPr lang="zh-CN" altLang="en-US"/>
          </a:p>
        </p:txBody>
      </p:sp>
      <p:sp>
        <p:nvSpPr>
          <p:cNvPr id="3" name="内容占位符 2"/>
          <p:cNvSpPr>
            <a:spLocks noGrp="1"/>
          </p:cNvSpPr>
          <p:nvPr>
            <p:ph idx="1"/>
          </p:nvPr>
        </p:nvSpPr>
        <p:spPr/>
        <p:txBody>
          <a:bodyPr/>
          <a:p>
            <a:r>
              <a:rPr lang="zh-CN" altLang="en-US"/>
              <a:t>回收时需要将对该询问产生影响</a:t>
            </a:r>
            <a:r>
              <a:rPr lang="zh-CN" altLang="en-US"/>
              <a:t>的所有未下放标记</a:t>
            </a:r>
            <a:r>
              <a:rPr lang="zh-CN" altLang="en-US"/>
              <a:t>下放</a:t>
            </a:r>
            <a:endParaRPr lang="zh-CN" altLang="en-US"/>
          </a:p>
          <a:p>
            <a:r>
              <a:rPr lang="zh-CN" altLang="en-US"/>
              <a:t>为了方便回收时定位询问，可以在插入时记录询问被插入到的指针</a:t>
            </a:r>
            <a:r>
              <a:rPr lang="zh-CN" altLang="en-US"/>
              <a:t>位置</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插入</a:t>
            </a:r>
            <a:r>
              <a:rPr lang="en-US" altLang="zh-CN">
                <a:sym typeface="+mn-ea"/>
              </a:rPr>
              <a:t>-</a:t>
            </a:r>
            <a:r>
              <a:rPr lang="zh-CN" altLang="en-US">
                <a:sym typeface="+mn-ea"/>
              </a:rPr>
              <a:t>标记</a:t>
            </a:r>
            <a:r>
              <a:rPr lang="en-US" altLang="zh-CN">
                <a:sym typeface="+mn-ea"/>
              </a:rPr>
              <a:t>-</a:t>
            </a:r>
            <a:r>
              <a:rPr lang="zh-CN" altLang="en-US">
                <a:sym typeface="+mn-ea"/>
              </a:rPr>
              <a:t>回收</a:t>
            </a:r>
            <a:r>
              <a:rPr lang="en-US" altLang="zh-CN">
                <a:sym typeface="+mn-ea"/>
              </a:rPr>
              <a:t> </a:t>
            </a:r>
            <a:r>
              <a:rPr lang="zh-CN" altLang="en-US">
                <a:sym typeface="+mn-ea"/>
              </a:rPr>
              <a:t>算法的</a:t>
            </a:r>
            <a:r>
              <a:rPr lang="zh-CN" altLang="en-US">
                <a:sym typeface="+mn-ea"/>
              </a:rPr>
              <a:t>本质</a:t>
            </a:r>
            <a:endParaRPr lang="zh-CN" altLang="en-US">
              <a:sym typeface="+mn-ea"/>
            </a:endParaRPr>
          </a:p>
        </p:txBody>
      </p:sp>
      <p:sp>
        <p:nvSpPr>
          <p:cNvPr id="3" name="内容占位符 2"/>
          <p:cNvSpPr>
            <a:spLocks noGrp="1"/>
          </p:cNvSpPr>
          <p:nvPr>
            <p:ph idx="1"/>
          </p:nvPr>
        </p:nvSpPr>
        <p:spPr/>
        <p:txBody>
          <a:bodyPr/>
          <a:p>
            <a:r>
              <a:rPr lang="zh-CN" altLang="en-US"/>
              <a:t>可以看做是一种特殊的历史信息维护</a:t>
            </a:r>
            <a:r>
              <a:rPr lang="zh-CN" altLang="en-US"/>
              <a:t>方法</a:t>
            </a:r>
            <a:endParaRPr lang="zh-CN" altLang="en-US"/>
          </a:p>
          <a:p>
            <a:r>
              <a:rPr lang="zh-CN" altLang="en-US"/>
              <a:t>按照</a:t>
            </a:r>
            <a:r>
              <a:rPr lang="en-US" altLang="zh-CN"/>
              <a:t> </a:t>
            </a:r>
            <a:r>
              <a:rPr lang="zh-CN" altLang="en-US"/>
              <a:t>维</a:t>
            </a:r>
            <a:r>
              <a:rPr lang="en-US" altLang="zh-CN"/>
              <a:t>-</a:t>
            </a:r>
            <a:r>
              <a:rPr lang="zh-CN" altLang="en-US"/>
              <a:t>自由度</a:t>
            </a:r>
            <a:r>
              <a:rPr lang="en-US" altLang="zh-CN"/>
              <a:t> </a:t>
            </a:r>
            <a:r>
              <a:rPr lang="zh-CN" altLang="en-US"/>
              <a:t>理论，我们考虑的问题是</a:t>
            </a:r>
            <a:r>
              <a:rPr lang="en-US" altLang="zh-CN"/>
              <a:t> 3-</a:t>
            </a:r>
            <a:r>
              <a:rPr lang="zh-CN" altLang="en-US"/>
              <a:t>自由度</a:t>
            </a:r>
            <a:r>
              <a:rPr lang="en-US" altLang="zh-CN"/>
              <a:t> </a:t>
            </a:r>
            <a:r>
              <a:rPr lang="zh-CN" altLang="en-US"/>
              <a:t>的，如果扫描线扫一个自由度，那还需要维护一个动态</a:t>
            </a:r>
            <a:r>
              <a:rPr lang="en-US" altLang="zh-CN"/>
              <a:t> 2-</a:t>
            </a:r>
            <a:r>
              <a:rPr lang="zh-CN" altLang="en-US"/>
              <a:t>自由度</a:t>
            </a:r>
            <a:r>
              <a:rPr lang="en-US" altLang="zh-CN"/>
              <a:t> </a:t>
            </a:r>
            <a:r>
              <a:rPr lang="zh-CN" altLang="en-US"/>
              <a:t>数据结构</a:t>
            </a:r>
            <a:endParaRPr lang="zh-CN" altLang="en-US"/>
          </a:p>
          <a:p>
            <a:r>
              <a:rPr lang="zh-CN" altLang="en-US"/>
              <a:t>满点集</a:t>
            </a:r>
            <a:r>
              <a:rPr lang="zh-CN" altLang="en-US"/>
              <a:t>的动态的</a:t>
            </a:r>
            <a:r>
              <a:rPr lang="en-US" altLang="zh-CN"/>
              <a:t> 2-</a:t>
            </a:r>
            <a:r>
              <a:rPr lang="zh-CN" altLang="en-US"/>
              <a:t>自由度</a:t>
            </a:r>
            <a:r>
              <a:rPr lang="en-US" altLang="zh-CN"/>
              <a:t> </a:t>
            </a:r>
            <a:r>
              <a:rPr lang="zh-CN" altLang="en-US"/>
              <a:t>数据结构在绝大部分问题</a:t>
            </a:r>
            <a:r>
              <a:rPr lang="zh-CN" altLang="en-US"/>
              <a:t>中复杂度</a:t>
            </a:r>
            <a:r>
              <a:rPr lang="zh-CN" altLang="en-US"/>
              <a:t>较高</a:t>
            </a:r>
            <a:endParaRPr lang="zh-CN" altLang="en-US"/>
          </a:p>
          <a:p>
            <a:r>
              <a:rPr lang="zh-CN" altLang="en-US">
                <a:solidFill>
                  <a:srgbClr val="FF0000"/>
                </a:solidFill>
              </a:rPr>
              <a:t>这里区间</a:t>
            </a:r>
            <a:r>
              <a:rPr lang="en-US" altLang="zh-CN">
                <a:solidFill>
                  <a:srgbClr val="FF0000"/>
                </a:solidFill>
              </a:rPr>
              <a:t> [l,r] </a:t>
            </a:r>
            <a:r>
              <a:rPr lang="zh-CN" altLang="en-US">
                <a:solidFill>
                  <a:srgbClr val="FF0000"/>
                </a:solidFill>
              </a:rPr>
              <a:t>的</a:t>
            </a:r>
            <a:r>
              <a:rPr lang="en-US" altLang="zh-CN">
                <a:solidFill>
                  <a:srgbClr val="FF0000"/>
                </a:solidFill>
              </a:rPr>
              <a:t> 2-</a:t>
            </a:r>
            <a:r>
              <a:rPr lang="zh-CN" altLang="en-US">
                <a:solidFill>
                  <a:srgbClr val="FF0000"/>
                </a:solidFill>
              </a:rPr>
              <a:t>自由度</a:t>
            </a:r>
            <a:r>
              <a:rPr lang="en-US" altLang="zh-CN">
                <a:solidFill>
                  <a:srgbClr val="FF0000"/>
                </a:solidFill>
              </a:rPr>
              <a:t> </a:t>
            </a:r>
            <a:r>
              <a:rPr lang="zh-CN" altLang="en-US">
                <a:solidFill>
                  <a:srgbClr val="FF0000"/>
                </a:solidFill>
                <a:sym typeface="+mn-ea"/>
              </a:rPr>
              <a:t>全都在同一维度，并且并不是一个满点集问题，而是只查询</a:t>
            </a:r>
            <a:r>
              <a:rPr lang="en-US" altLang="zh-CN">
                <a:solidFill>
                  <a:srgbClr val="FF0000"/>
                </a:solidFill>
                <a:sym typeface="+mn-ea"/>
              </a:rPr>
              <a:t> m </a:t>
            </a:r>
            <a:r>
              <a:rPr lang="zh-CN" altLang="en-US">
                <a:solidFill>
                  <a:srgbClr val="FF0000"/>
                </a:solidFill>
                <a:sym typeface="+mn-ea"/>
              </a:rPr>
              <a:t>次的零散点集问题</a:t>
            </a:r>
            <a:endParaRPr lang="zh-CN" altLang="en-US"/>
          </a:p>
          <a:p>
            <a:r>
              <a:rPr lang="zh-CN" altLang="en-US">
                <a:sym typeface="+mn-ea"/>
              </a:rPr>
              <a:t>插入</a:t>
            </a:r>
            <a:r>
              <a:rPr lang="en-US" altLang="zh-CN">
                <a:sym typeface="+mn-ea"/>
              </a:rPr>
              <a:t>-</a:t>
            </a:r>
            <a:r>
              <a:rPr lang="zh-CN" altLang="en-US">
                <a:sym typeface="+mn-ea"/>
              </a:rPr>
              <a:t>标记</a:t>
            </a:r>
            <a:r>
              <a:rPr lang="en-US" altLang="zh-CN">
                <a:sym typeface="+mn-ea"/>
              </a:rPr>
              <a:t>-</a:t>
            </a:r>
            <a:r>
              <a:rPr lang="zh-CN" altLang="en-US">
                <a:sym typeface="+mn-ea"/>
              </a:rPr>
              <a:t>回收</a:t>
            </a:r>
            <a:r>
              <a:rPr lang="en-US" altLang="zh-CN">
                <a:sym typeface="+mn-ea"/>
              </a:rPr>
              <a:t> </a:t>
            </a:r>
            <a:r>
              <a:rPr lang="zh-CN" altLang="en-US">
                <a:sym typeface="+mn-ea"/>
              </a:rPr>
              <a:t>算法利用了函数复合类问题的特性，其中</a:t>
            </a:r>
            <a:r>
              <a:rPr lang="en-US" altLang="zh-CN">
                <a:sym typeface="+mn-ea"/>
              </a:rPr>
              <a:t> </a:t>
            </a:r>
            <a:r>
              <a:rPr lang="zh-CN" altLang="en-US">
                <a:sym typeface="+mn-ea"/>
              </a:rPr>
              <a:t>插入</a:t>
            </a:r>
            <a:r>
              <a:rPr lang="en-US" altLang="zh-CN">
                <a:sym typeface="+mn-ea"/>
              </a:rPr>
              <a:t>-</a:t>
            </a:r>
            <a:r>
              <a:rPr lang="zh-CN" altLang="en-US">
                <a:sym typeface="+mn-ea"/>
              </a:rPr>
              <a:t>回收</a:t>
            </a:r>
            <a:r>
              <a:rPr lang="en-US" altLang="zh-CN">
                <a:sym typeface="+mn-ea"/>
              </a:rPr>
              <a:t> </a:t>
            </a:r>
            <a:r>
              <a:rPr lang="zh-CN" altLang="en-US">
                <a:sym typeface="+mn-ea"/>
              </a:rPr>
              <a:t>部分通过一维扫描线解决了</a:t>
            </a:r>
            <a:r>
              <a:rPr lang="en-US" altLang="zh-CN">
                <a:sym typeface="+mn-ea"/>
              </a:rPr>
              <a:t> 2-</a:t>
            </a:r>
            <a:r>
              <a:rPr lang="zh-CN" altLang="en-US">
                <a:sym typeface="+mn-ea"/>
              </a:rPr>
              <a:t>自由度</a:t>
            </a:r>
            <a:endParaRPr lang="zh-CN" altLang="en-US">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8672. 排队</a:t>
            </a:r>
            <a:endParaRPr lang="zh-CN" altLang="en-US"/>
          </a:p>
        </p:txBody>
      </p:sp>
      <p:pic>
        <p:nvPicPr>
          <p:cNvPr id="4" name="内容占位符 3"/>
          <p:cNvPicPr>
            <a:picLocks noChangeAspect="1"/>
          </p:cNvPicPr>
          <p:nvPr>
            <p:ph idx="1"/>
          </p:nvPr>
        </p:nvPicPr>
        <p:blipFill>
          <a:blip r:embed="rId1"/>
          <a:stretch>
            <a:fillRect/>
          </a:stretch>
        </p:blipFill>
        <p:spPr>
          <a:xfrm>
            <a:off x="385445" y="1598930"/>
            <a:ext cx="11806555" cy="1840865"/>
          </a:xfrm>
          <a:prstGeom prst="rect">
            <a:avLst/>
          </a:prstGeom>
        </p:spPr>
      </p:pic>
      <p:pic>
        <p:nvPicPr>
          <p:cNvPr id="5" name="图片 4"/>
          <p:cNvPicPr>
            <a:picLocks noChangeAspect="1"/>
          </p:cNvPicPr>
          <p:nvPr/>
        </p:nvPicPr>
        <p:blipFill>
          <a:blip r:embed="rId2"/>
          <a:stretch>
            <a:fillRect/>
          </a:stretch>
        </p:blipFill>
        <p:spPr>
          <a:xfrm>
            <a:off x="744220" y="3439795"/>
            <a:ext cx="5169535" cy="2711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给你一个长为</a:t>
            </a:r>
            <a:r>
              <a:rPr lang="en-US" altLang="zh-CN"/>
              <a:t> n </a:t>
            </a:r>
            <a:r>
              <a:rPr lang="zh-CN" altLang="en-US"/>
              <a:t>的序列，每个位置是一个数</a:t>
            </a:r>
            <a:r>
              <a:rPr lang="en-US" altLang="zh-CN"/>
              <a:t> a[i]</a:t>
            </a:r>
            <a:endParaRPr lang="en-US" altLang="zh-CN"/>
          </a:p>
          <a:p>
            <a:r>
              <a:rPr lang="zh-CN" altLang="en-US"/>
              <a:t>有</a:t>
            </a:r>
            <a:r>
              <a:rPr lang="en-US" altLang="zh-CN"/>
              <a:t> m </a:t>
            </a:r>
            <a:r>
              <a:rPr lang="zh-CN" altLang="en-US"/>
              <a:t>次询问，每次询问给定</a:t>
            </a:r>
            <a:r>
              <a:rPr lang="en-US" altLang="zh-CN"/>
              <a:t> l,r,x</a:t>
            </a:r>
            <a:endParaRPr lang="en-US" altLang="zh-CN"/>
          </a:p>
          <a:p>
            <a:r>
              <a:rPr lang="zh-CN" altLang="en-US"/>
              <a:t>求从</a:t>
            </a:r>
            <a:r>
              <a:rPr lang="en-US" altLang="zh-CN"/>
              <a:t> l </a:t>
            </a:r>
            <a:r>
              <a:rPr lang="zh-CN" altLang="en-US"/>
              <a:t>开始：</a:t>
            </a:r>
            <a:endParaRPr lang="zh-CN" altLang="en-US"/>
          </a:p>
          <a:p>
            <a:r>
              <a:rPr lang="zh-CN" altLang="en-US"/>
              <a:t>如果</a:t>
            </a:r>
            <a:r>
              <a:rPr lang="en-US" altLang="zh-CN"/>
              <a:t> x &gt; a[i]</a:t>
            </a:r>
            <a:r>
              <a:rPr lang="zh-CN" altLang="en-US"/>
              <a:t>，则</a:t>
            </a:r>
            <a:r>
              <a:rPr lang="en-US" altLang="zh-CN"/>
              <a:t> x--</a:t>
            </a:r>
            <a:endParaRPr lang="en-US" altLang="zh-CN"/>
          </a:p>
          <a:p>
            <a:r>
              <a:rPr lang="zh-CN" altLang="en-US"/>
              <a:t>如果</a:t>
            </a:r>
            <a:r>
              <a:rPr lang="en-US" altLang="zh-CN"/>
              <a:t> x &lt; a[i]</a:t>
            </a:r>
            <a:r>
              <a:rPr lang="zh-CN" altLang="en-US"/>
              <a:t>，则</a:t>
            </a:r>
            <a:r>
              <a:rPr lang="en-US" altLang="zh-CN"/>
              <a:t> </a:t>
            </a:r>
            <a:r>
              <a:rPr lang="en-US" altLang="zh-CN"/>
              <a:t>x++</a:t>
            </a:r>
            <a:endParaRPr lang="en-US" altLang="zh-CN"/>
          </a:p>
          <a:p>
            <a:r>
              <a:rPr lang="zh-CN" altLang="en-US"/>
              <a:t>如果</a:t>
            </a:r>
            <a:r>
              <a:rPr lang="en-US" altLang="zh-CN"/>
              <a:t> x = a[i]</a:t>
            </a:r>
            <a:r>
              <a:rPr lang="zh-CN" altLang="en-US"/>
              <a:t>，则</a:t>
            </a:r>
            <a:r>
              <a:rPr lang="en-US" altLang="zh-CN"/>
              <a:t> x </a:t>
            </a:r>
            <a:r>
              <a:rPr lang="zh-CN" altLang="en-US"/>
              <a:t>不变</a:t>
            </a:r>
            <a:endParaRPr lang="zh-CN" altLang="en-US"/>
          </a:p>
          <a:p>
            <a:r>
              <a:rPr lang="zh-CN" altLang="en-US"/>
              <a:t>到</a:t>
            </a:r>
            <a:r>
              <a:rPr lang="en-US" altLang="zh-CN"/>
              <a:t> r</a:t>
            </a:r>
            <a:r>
              <a:rPr lang="zh-CN" altLang="en-US"/>
              <a:t>，最后</a:t>
            </a:r>
            <a:r>
              <a:rPr lang="en-US" altLang="zh-CN"/>
              <a:t> x </a:t>
            </a:r>
            <a:r>
              <a:rPr lang="zh-CN" altLang="en-US"/>
              <a:t>是</a:t>
            </a:r>
            <a:r>
              <a:rPr lang="zh-CN" altLang="en-US"/>
              <a:t>多少</a:t>
            </a:r>
            <a:endParaRPr lang="zh-CN" altLang="en-US"/>
          </a:p>
          <a:p>
            <a:r>
              <a:rPr lang="en-US" altLang="zh-CN">
                <a:sym typeface="+mn-ea"/>
              </a:rPr>
              <a:t>n,m&lt;=1e5,a[i],x&lt;=1e9</a:t>
            </a:r>
            <a:endParaRPr lang="zh-CN" altLang="en-US"/>
          </a:p>
        </p:txBody>
      </p:sp>
    </p:spTree>
  </p:cSld>
  <p:clrMapOvr>
    <a:masterClrMapping/>
  </p:clrMapOvr>
</p:sld>
</file>

<file path=ppt/tags/tag1.xml><?xml version="1.0" encoding="utf-8"?>
<p:tagLst xmlns:p="http://schemas.openxmlformats.org/presentationml/2006/main">
  <p:tag name="KSO_WPP_MARK_KEY" val="f0dd9b5d-7f69-447f-a9c9-86fc32d215f5"/>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2623</Words>
  <Application>WPS 演示</Application>
  <PresentationFormat>宽屏</PresentationFormat>
  <Paragraphs>160</Paragraphs>
  <Slides>31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1" baseType="lpstr">
      <vt:lpstr>Arial</vt:lpstr>
      <vt:lpstr>宋体</vt:lpstr>
      <vt:lpstr>Wingdings</vt:lpstr>
      <vt:lpstr>Cambria Math</vt:lpstr>
      <vt:lpstr>等线 Light</vt:lpstr>
      <vt:lpstr>等线</vt:lpstr>
      <vt:lpstr>微软雅黑</vt:lpstr>
      <vt:lpstr>Arial Unicode MS</vt:lpstr>
      <vt:lpstr>Office 主题​​</vt:lpstr>
      <vt:lpstr>Paint.Picture</vt:lpstr>
      <vt:lpstr>函数复合</vt:lpstr>
      <vt:lpstr>序列函数复合</vt:lpstr>
      <vt:lpstr>插入-标记-回收 算法</vt:lpstr>
      <vt:lpstr>插入-标记-回收 算法</vt:lpstr>
      <vt:lpstr>实现细节</vt:lpstr>
      <vt:lpstr>插入-标记-回收 算法的本质</vt:lpstr>
      <vt:lpstr>QOJ # 8672. 排队</vt:lpstr>
      <vt:lpstr>Solution</vt:lpstr>
      <vt:lpstr>未公开题目</vt:lpstr>
      <vt:lpstr>Solution</vt:lpstr>
      <vt:lpstr>随便想的题目</vt:lpstr>
      <vt:lpstr>Solution</vt:lpstr>
      <vt:lpstr>CF1172F Nauuo and Bug</vt:lpstr>
      <vt:lpstr>Solution</vt:lpstr>
      <vt:lpstr>P9999 [Ynoi2000] tmostnrq</vt:lpstr>
      <vt:lpstr>Solution</vt:lpstr>
      <vt:lpstr>UOJ 515（加强版）</vt:lpstr>
      <vt:lpstr>Solution</vt:lpstr>
      <vt:lpstr>序列离散点值函数复合</vt:lpstr>
      <vt:lpstr>PowerPoint 演示文稿</vt:lpstr>
      <vt:lpstr>PowerPoint 演示文稿</vt:lpstr>
      <vt:lpstr>CF702F T-Shirts（加强版）</vt:lpstr>
      <vt:lpstr>Solution</vt:lpstr>
      <vt:lpstr>Solution</vt:lpstr>
      <vt:lpstr>Solution</vt:lpstr>
      <vt:lpstr>线段树分治方法</vt:lpstr>
      <vt:lpstr>PowerPoint 演示文稿</vt:lpstr>
      <vt:lpstr>Solution</vt:lpstr>
      <vt:lpstr>Solution</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test</cp:lastModifiedBy>
  <cp:revision>229</cp:revision>
  <dcterms:created xsi:type="dcterms:W3CDTF">2020-04-23T00:42:00Z</dcterms:created>
  <dcterms:modified xsi:type="dcterms:W3CDTF">2024-12-17T12:19:35Z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76D7CC6C058C4E8889A3698643D29CF1</vt:lpwstr>
  </property>
  <property fmtid="{D5CDD505-2E9C-101B-9397-08002B2CF9AE}" pid="3" name="KSOProductBuildVer">
    <vt:lpwstr>2052-12.1.0.19302</vt:lpwstr>
  </property>
</Properties>
</file>