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9"/>
  </p:notesMasterIdLst>
  <p:handoutMasterIdLst>
    <p:handoutMasterId r:id="rId110"/>
  </p:handoutMasterIdLst>
  <p:sldIdLst>
    <p:sldId id="887" r:id="rId3"/>
    <p:sldId id="1335" r:id="rId4"/>
    <p:sldId id="1336" r:id="rId5"/>
    <p:sldId id="888" r:id="rId6"/>
    <p:sldId id="1343" r:id="rId7"/>
    <p:sldId id="1344" r:id="rId8"/>
    <p:sldId id="889" r:id="rId9"/>
    <p:sldId id="890" r:id="rId10"/>
    <p:sldId id="1337" r:id="rId11"/>
    <p:sldId id="1513" r:id="rId12"/>
    <p:sldId id="1514" r:id="rId13"/>
    <p:sldId id="904" r:id="rId14"/>
    <p:sldId id="906" r:id="rId15"/>
    <p:sldId id="908" r:id="rId16"/>
    <p:sldId id="907" r:id="rId17"/>
    <p:sldId id="1035" r:id="rId18"/>
    <p:sldId id="1338" r:id="rId19"/>
    <p:sldId id="894" r:id="rId20"/>
    <p:sldId id="895" r:id="rId21"/>
    <p:sldId id="896" r:id="rId22"/>
    <p:sldId id="897" r:id="rId23"/>
    <p:sldId id="1039" r:id="rId24"/>
    <p:sldId id="1040" r:id="rId25"/>
    <p:sldId id="1041" r:id="rId26"/>
    <p:sldId id="1042" r:id="rId27"/>
    <p:sldId id="1339" r:id="rId28"/>
    <p:sldId id="1361" r:id="rId29"/>
    <p:sldId id="1340" r:id="rId30"/>
    <p:sldId id="1342" r:id="rId31"/>
    <p:sldId id="1341" r:id="rId32"/>
    <p:sldId id="1056" r:id="rId33"/>
    <p:sldId id="1057" r:id="rId34"/>
    <p:sldId id="1064" r:id="rId35"/>
    <p:sldId id="1053" r:id="rId36"/>
    <p:sldId id="1054" r:id="rId37"/>
    <p:sldId id="1061" r:id="rId38"/>
    <p:sldId id="1062" r:id="rId39"/>
    <p:sldId id="257" r:id="rId40"/>
    <p:sldId id="740" r:id="rId41"/>
    <p:sldId id="1627" r:id="rId42"/>
    <p:sldId id="1628" r:id="rId43"/>
    <p:sldId id="1443" r:id="rId44"/>
    <p:sldId id="1444" r:id="rId45"/>
    <p:sldId id="1445" r:id="rId46"/>
    <p:sldId id="1351" r:id="rId47"/>
    <p:sldId id="1352" r:id="rId48"/>
    <p:sldId id="1092" r:id="rId49"/>
    <p:sldId id="1093" r:id="rId50"/>
    <p:sldId id="1094" r:id="rId51"/>
    <p:sldId id="1095" r:id="rId52"/>
    <p:sldId id="1096" r:id="rId53"/>
    <p:sldId id="1353" r:id="rId54"/>
    <p:sldId id="1354" r:id="rId55"/>
    <p:sldId id="891" r:id="rId56"/>
    <p:sldId id="1043" r:id="rId57"/>
    <p:sldId id="1044" r:id="rId58"/>
    <p:sldId id="1702" r:id="rId59"/>
    <p:sldId id="1703" r:id="rId60"/>
    <p:sldId id="1349" r:id="rId61"/>
    <p:sldId id="1350" r:id="rId62"/>
    <p:sldId id="1334" r:id="rId63"/>
    <p:sldId id="1331" r:id="rId64"/>
    <p:sldId id="1333" r:id="rId65"/>
    <p:sldId id="1332" r:id="rId66"/>
    <p:sldId id="1357" r:id="rId67"/>
    <p:sldId id="1358" r:id="rId68"/>
    <p:sldId id="1359" r:id="rId69"/>
    <p:sldId id="1360" r:id="rId70"/>
    <p:sldId id="903" r:id="rId71"/>
    <p:sldId id="902" r:id="rId72"/>
    <p:sldId id="1073" r:id="rId73"/>
    <p:sldId id="1362" r:id="rId74"/>
    <p:sldId id="1363" r:id="rId75"/>
    <p:sldId id="1364" r:id="rId76"/>
    <p:sldId id="905" r:id="rId77"/>
    <p:sldId id="1045" r:id="rId78"/>
    <p:sldId id="1046" r:id="rId79"/>
    <p:sldId id="1047" r:id="rId80"/>
    <p:sldId id="1048" r:id="rId81"/>
    <p:sldId id="1065" r:id="rId82"/>
    <p:sldId id="1066" r:id="rId83"/>
    <p:sldId id="1221" r:id="rId84"/>
    <p:sldId id="1222" r:id="rId85"/>
    <p:sldId id="1704" r:id="rId86"/>
    <p:sldId id="1705" r:id="rId87"/>
    <p:sldId id="1067" r:id="rId88"/>
    <p:sldId id="1055" r:id="rId89"/>
    <p:sldId id="1068" r:id="rId90"/>
    <p:sldId id="1069" r:id="rId91"/>
    <p:sldId id="1614" r:id="rId92"/>
    <p:sldId id="1615" r:id="rId93"/>
    <p:sldId id="1616" r:id="rId94"/>
    <p:sldId id="650" r:id="rId95"/>
    <p:sldId id="652" r:id="rId96"/>
    <p:sldId id="1049" r:id="rId97"/>
    <p:sldId id="1774" r:id="rId98"/>
    <p:sldId id="1050" r:id="rId99"/>
    <p:sldId id="1764" r:id="rId100"/>
    <p:sldId id="1765" r:id="rId101"/>
    <p:sldId id="1700" r:id="rId102"/>
    <p:sldId id="1701" r:id="rId103"/>
    <p:sldId id="1270" r:id="rId104"/>
    <p:sldId id="1271" r:id="rId105"/>
    <p:sldId id="1355" r:id="rId106"/>
    <p:sldId id="1356" r:id="rId107"/>
    <p:sldId id="541" r:id="rId108"/>
  </p:sldIdLst>
  <p:sldSz cx="12192000" cy="6858000"/>
  <p:notesSz cx="6858000" cy="9144000"/>
  <p:custDataLst>
    <p:tags r:id="rId1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0" d="100"/>
          <a:sy n="110" d="100"/>
        </p:scale>
        <p:origin x="7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4" Type="http://schemas.openxmlformats.org/officeDocument/2006/relationships/tags" Target="tags/tag4.xml"/><Relationship Id="rId113" Type="http://schemas.openxmlformats.org/officeDocument/2006/relationships/tableStyles" Target="tableStyles.xml"/><Relationship Id="rId112" Type="http://schemas.openxmlformats.org/officeDocument/2006/relationships/viewProps" Target="viewProps.xml"/><Relationship Id="rId111" Type="http://schemas.openxmlformats.org/officeDocument/2006/relationships/presProps" Target="presProps.xml"/><Relationship Id="rId110" Type="http://schemas.openxmlformats.org/officeDocument/2006/relationships/handoutMaster" Target="handoutMasters/handoutMaster1.xml"/><Relationship Id="rId11" Type="http://schemas.openxmlformats.org/officeDocument/2006/relationships/slide" Target="slides/slide9.xml"/><Relationship Id="rId109" Type="http://schemas.openxmlformats.org/officeDocument/2006/relationships/notesMaster" Target="notesMasters/notesMaster1.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0A6F1549-56EC-46F6-A395-506A6DA8896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9B9FB8-3D03-4B5C-AD64-0F9F6F09F40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A6F1549-56EC-46F6-A395-506A6DA8896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9B9FB8-3D03-4B5C-AD64-0F9F6F09F40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A6F1549-56EC-46F6-A395-506A6DA8896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9B9FB8-3D03-4B5C-AD64-0F9F6F09F40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A6F1549-56EC-46F6-A395-506A6DA8896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9B9FB8-3D03-4B5C-AD64-0F9F6F09F40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0A6F1549-56EC-46F6-A395-506A6DA8896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9B9FB8-3D03-4B5C-AD64-0F9F6F09F40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0A6F1549-56EC-46F6-A395-506A6DA8896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99B9FB8-3D03-4B5C-AD64-0F9F6F09F40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0A6F1549-56EC-46F6-A395-506A6DA8896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99B9FB8-3D03-4B5C-AD64-0F9F6F09F40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A6F1549-56EC-46F6-A395-506A6DA8896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99B9FB8-3D03-4B5C-AD64-0F9F6F09F40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A6F1549-56EC-46F6-A395-506A6DA8896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99B9FB8-3D03-4B5C-AD64-0F9F6F09F40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A6F1549-56EC-46F6-A395-506A6DA8896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99B9FB8-3D03-4B5C-AD64-0F9F6F09F40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A6F1549-56EC-46F6-A395-506A6DA8896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99B9FB8-3D03-4B5C-AD64-0F9F6F09F40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6F1549-56EC-46F6-A395-506A6DA8896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9B9FB8-3D03-4B5C-AD64-0F9F6F09F40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2.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hyperlink" Target="https://www.luogu.com.cn/problem/P6019"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tags" Target="../tags/tag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可</a:t>
            </a:r>
            <a:r>
              <a:rPr lang="zh-CN" altLang="en-US"/>
              <a:t>持久化数据结构</a:t>
            </a:r>
            <a:endParaRPr lang="zh-CN" altLang="en-US" dirty="0"/>
          </a:p>
        </p:txBody>
      </p:sp>
      <p:sp>
        <p:nvSpPr>
          <p:cNvPr id="3" name="副标题 2"/>
          <p:cNvSpPr>
            <a:spLocks noGrp="1"/>
          </p:cNvSpPr>
          <p:nvPr>
            <p:ph type="subTitle" idx="1"/>
          </p:nvPr>
        </p:nvSpPr>
        <p:spPr/>
        <p:txBody>
          <a:bodyPr/>
          <a:lstStyle/>
          <a:p>
            <a:r>
              <a:rPr lang="zh-CN" altLang="en-US" dirty="0"/>
              <a:t>成都七中 </a:t>
            </a:r>
            <a:r>
              <a:rPr lang="en-US" altLang="zh-CN" dirty="0"/>
              <a:t>nzhtl1477</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经典</a:t>
            </a:r>
            <a:r>
              <a:rPr lang="zh-CN" altLang="en-US"/>
              <a:t>问题</a:t>
            </a:r>
            <a:endParaRPr lang="zh-CN" altLang="en-US"/>
          </a:p>
        </p:txBody>
      </p:sp>
      <p:sp>
        <p:nvSpPr>
          <p:cNvPr id="3" name="内容占位符 2"/>
          <p:cNvSpPr>
            <a:spLocks noGrp="1"/>
          </p:cNvSpPr>
          <p:nvPr>
            <p:ph idx="1"/>
          </p:nvPr>
        </p:nvSpPr>
        <p:spPr/>
        <p:txBody>
          <a:bodyPr/>
          <a:p>
            <a:r>
              <a:rPr lang="zh-CN" altLang="en-US"/>
              <a:t>给一个序列，每次求区间</a:t>
            </a:r>
            <a:r>
              <a:rPr lang="en-US" altLang="zh-CN"/>
              <a:t> [l,r] </a:t>
            </a:r>
            <a:r>
              <a:rPr lang="zh-CN" altLang="en-US"/>
              <a:t>中</a:t>
            </a:r>
            <a:r>
              <a:rPr lang="en-US" altLang="zh-CN"/>
              <a:t> &lt;x </a:t>
            </a:r>
            <a:r>
              <a:rPr lang="zh-CN" altLang="en-US"/>
              <a:t>的元素个数，强制</a:t>
            </a:r>
            <a:r>
              <a:rPr lang="zh-CN" altLang="en-US"/>
              <a:t>在线</a:t>
            </a:r>
            <a:endParaRPr lang="zh-CN" alt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P4602 [CTSC2018] 混合果汁</a:t>
            </a:r>
            <a:endParaRPr lang="zh-CN" altLang="en-US"/>
          </a:p>
        </p:txBody>
      </p:sp>
      <p:pic>
        <p:nvPicPr>
          <p:cNvPr id="4" name="内容占位符 3"/>
          <p:cNvPicPr>
            <a:picLocks noChangeAspect="1"/>
          </p:cNvPicPr>
          <p:nvPr>
            <p:ph idx="1"/>
          </p:nvPr>
        </p:nvPicPr>
        <p:blipFill>
          <a:blip r:embed="rId1"/>
          <a:stretch>
            <a:fillRect/>
          </a:stretch>
        </p:blipFill>
        <p:spPr>
          <a:xfrm>
            <a:off x="838200" y="1691005"/>
            <a:ext cx="10515600" cy="3018790"/>
          </a:xfrm>
          <a:prstGeom prst="rect">
            <a:avLst/>
          </a:prstGeom>
        </p:spPr>
      </p:pic>
      <p:pic>
        <p:nvPicPr>
          <p:cNvPr id="5" name="图片 4"/>
          <p:cNvPicPr>
            <a:picLocks noChangeAspect="1"/>
          </p:cNvPicPr>
          <p:nvPr/>
        </p:nvPicPr>
        <p:blipFill>
          <a:blip r:embed="rId2"/>
          <a:stretch>
            <a:fillRect/>
          </a:stretch>
        </p:blipFill>
        <p:spPr>
          <a:xfrm>
            <a:off x="838200" y="4709795"/>
            <a:ext cx="9486900" cy="485775"/>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Luogu</a:t>
            </a:r>
            <a:r>
              <a:rPr lang="zh-CN" altLang="en-US" dirty="0">
                <a:sym typeface="+mn-ea"/>
              </a:rPr>
              <a:t>7561</a:t>
            </a:r>
            <a:r>
              <a:rPr lang="zh-CN" altLang="en-US" dirty="0"/>
              <a:t>「</a:t>
            </a:r>
            <a:r>
              <a:rPr lang="en-US" altLang="zh-CN" dirty="0"/>
              <a:t>JOISC 2021 Day2</a:t>
            </a:r>
            <a:r>
              <a:rPr lang="zh-CN" altLang="en-US" dirty="0"/>
              <a:t>」道路建设</a:t>
            </a:r>
            <a:endParaRPr lang="zh-CN" altLang="en-US" dirty="0"/>
          </a:p>
        </p:txBody>
      </p:sp>
      <p:pic>
        <p:nvPicPr>
          <p:cNvPr id="4" name="内容占位符 3"/>
          <p:cNvPicPr>
            <a:picLocks noGrp="1" noChangeAspect="1"/>
          </p:cNvPicPr>
          <p:nvPr>
            <p:ph idx="1"/>
          </p:nvPr>
        </p:nvPicPr>
        <p:blipFill>
          <a:blip r:embed="rId1"/>
          <a:stretch>
            <a:fillRect/>
          </a:stretch>
        </p:blipFill>
        <p:spPr>
          <a:xfrm>
            <a:off x="838200" y="5228133"/>
            <a:ext cx="8564460" cy="654464"/>
          </a:xfrm>
          <a:prstGeom prst="rect">
            <a:avLst/>
          </a:prstGeom>
        </p:spPr>
      </p:pic>
      <p:pic>
        <p:nvPicPr>
          <p:cNvPr id="6" name="图片 5"/>
          <p:cNvPicPr>
            <a:picLocks noChangeAspect="1"/>
          </p:cNvPicPr>
          <p:nvPr/>
        </p:nvPicPr>
        <p:blipFill>
          <a:blip r:embed="rId2"/>
          <a:stretch>
            <a:fillRect/>
          </a:stretch>
        </p:blipFill>
        <p:spPr>
          <a:xfrm>
            <a:off x="838200" y="1629867"/>
            <a:ext cx="10159767" cy="2148481"/>
          </a:xfrm>
          <a:prstGeom prst="rect">
            <a:avLst/>
          </a:prstGeom>
        </p:spPr>
      </p:pic>
      <p:pic>
        <p:nvPicPr>
          <p:cNvPr id="8" name="图片 7"/>
          <p:cNvPicPr>
            <a:picLocks noChangeAspect="1"/>
          </p:cNvPicPr>
          <p:nvPr/>
        </p:nvPicPr>
        <p:blipFill>
          <a:blip r:embed="rId3"/>
          <a:stretch>
            <a:fillRect/>
          </a:stretch>
        </p:blipFill>
        <p:spPr>
          <a:xfrm>
            <a:off x="898846" y="3922198"/>
            <a:ext cx="2901367" cy="844250"/>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考虑每次询问拆出四个象限</a:t>
            </a:r>
            <a:endParaRPr lang="en-US" altLang="zh-CN" dirty="0"/>
          </a:p>
          <a:p>
            <a:r>
              <a:rPr lang="zh-CN" altLang="en-US" dirty="0"/>
              <a:t>从左往右维护一棵可持久化线段树</a:t>
            </a:r>
            <a:endParaRPr lang="en-US" altLang="zh-CN" dirty="0"/>
          </a:p>
          <a:p>
            <a:r>
              <a:rPr lang="zh-CN" altLang="en-US" dirty="0"/>
              <a:t>这样的扫描线</a:t>
            </a:r>
            <a:r>
              <a:rPr lang="en-US" altLang="zh-CN" dirty="0"/>
              <a:t>+</a:t>
            </a:r>
            <a:r>
              <a:rPr lang="zh-CN" altLang="en-US" dirty="0"/>
              <a:t>可持久化线段树</a:t>
            </a:r>
            <a:endParaRPr lang="en-US" altLang="zh-CN" dirty="0"/>
          </a:p>
          <a:p>
            <a:r>
              <a:rPr lang="zh-CN" altLang="en-US" dirty="0"/>
              <a:t>可以去掉一维的限制</a:t>
            </a:r>
            <a:endParaRPr lang="en-US" altLang="zh-CN" dirty="0"/>
          </a:p>
          <a:p>
            <a:r>
              <a:rPr lang="zh-CN" altLang="en-US" dirty="0"/>
              <a:t>这样我们可以对单点支持查询了</a:t>
            </a:r>
            <a:endParaRPr lang="en-US" altLang="zh-CN" dirty="0"/>
          </a:p>
        </p:txBody>
      </p:sp>
      <p:pic>
        <p:nvPicPr>
          <p:cNvPr id="5" name="图片 4"/>
          <p:cNvPicPr>
            <a:picLocks noChangeAspect="1"/>
          </p:cNvPicPr>
          <p:nvPr/>
        </p:nvPicPr>
        <p:blipFill>
          <a:blip r:embed="rId1"/>
          <a:stretch>
            <a:fillRect/>
          </a:stretch>
        </p:blipFill>
        <p:spPr>
          <a:xfrm>
            <a:off x="7065580" y="2936146"/>
            <a:ext cx="4901312" cy="3921853"/>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每棵可持久化线段树维护</a:t>
            </a:r>
            <a:endParaRPr lang="en-US" altLang="zh-CN" dirty="0"/>
          </a:p>
          <a:p>
            <a:r>
              <a:rPr lang="zh-CN" altLang="en-US" dirty="0"/>
              <a:t>节点内到对应区间两端最近点</a:t>
            </a:r>
            <a:endParaRPr lang="en-US" altLang="zh-CN" dirty="0"/>
          </a:p>
          <a:p>
            <a:r>
              <a:rPr lang="zh-CN" altLang="en-US" dirty="0"/>
              <a:t>这样我们已经可以</a:t>
            </a:r>
            <a:r>
              <a:rPr lang="en-US" altLang="zh-CN" dirty="0"/>
              <a:t>1log</a:t>
            </a:r>
            <a:r>
              <a:rPr lang="zh-CN" altLang="en-US" dirty="0"/>
              <a:t>对一个点</a:t>
            </a:r>
            <a:endParaRPr lang="en-US" altLang="zh-CN" dirty="0"/>
          </a:p>
          <a:p>
            <a:r>
              <a:rPr lang="zh-CN" altLang="en-US" dirty="0"/>
              <a:t>查与其第</a:t>
            </a:r>
            <a:r>
              <a:rPr lang="en-US" altLang="zh-CN" dirty="0"/>
              <a:t>k=1</a:t>
            </a:r>
            <a:r>
              <a:rPr lang="zh-CN" altLang="en-US" dirty="0"/>
              <a:t>近的点情况了</a:t>
            </a:r>
            <a:endParaRPr lang="zh-CN" altLang="en-US" dirty="0"/>
          </a:p>
          <a:p>
            <a:endParaRPr lang="zh-CN" altLang="en-US" dirty="0"/>
          </a:p>
        </p:txBody>
      </p:sp>
      <p:pic>
        <p:nvPicPr>
          <p:cNvPr id="4" name="图片 3"/>
          <p:cNvPicPr>
            <a:picLocks noChangeAspect="1"/>
          </p:cNvPicPr>
          <p:nvPr/>
        </p:nvPicPr>
        <p:blipFill>
          <a:blip r:embed="rId1"/>
          <a:stretch>
            <a:fillRect/>
          </a:stretch>
        </p:blipFill>
        <p:spPr>
          <a:xfrm>
            <a:off x="7902429" y="270438"/>
            <a:ext cx="3129094" cy="6552781"/>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这里可持久化线段树是可以直接标记删除一个点的</a:t>
            </a:r>
            <a:endParaRPr lang="en-US" altLang="zh-CN" dirty="0"/>
          </a:p>
          <a:p>
            <a:r>
              <a:rPr lang="zh-CN" altLang="en-US" dirty="0"/>
              <a:t>这里因为可</a:t>
            </a:r>
            <a:r>
              <a:rPr lang="zh-CN" altLang="en-US"/>
              <a:t>持久化了所以可以直接单点修改然后变成一个新的版本</a:t>
            </a:r>
            <a:endParaRPr lang="en-US" altLang="zh-CN" dirty="0"/>
          </a:p>
          <a:p>
            <a:r>
              <a:rPr lang="zh-CN" altLang="en-US" dirty="0"/>
              <a:t>于是我们对</a:t>
            </a:r>
            <a:r>
              <a:rPr lang="en-US" altLang="zh-CN" dirty="0"/>
              <a:t>k</a:t>
            </a:r>
            <a:r>
              <a:rPr lang="zh-CN" altLang="en-US" dirty="0"/>
              <a:t>的情况每次找出最近距离的点，然后删掉即可</a:t>
            </a:r>
            <a:endParaRPr lang="en-US" altLang="zh-CN" dirty="0"/>
          </a:p>
          <a:p>
            <a:r>
              <a:rPr lang="zh-CN" altLang="en-US" dirty="0"/>
              <a:t>这样我们可以</a:t>
            </a:r>
            <a:r>
              <a:rPr lang="en-US" altLang="zh-CN" dirty="0" err="1"/>
              <a:t>klogn</a:t>
            </a:r>
            <a:r>
              <a:rPr lang="zh-CN" altLang="en-US" dirty="0"/>
              <a:t>查与一个点距离前</a:t>
            </a:r>
            <a:r>
              <a:rPr lang="en-US" altLang="zh-CN" dirty="0"/>
              <a:t>k</a:t>
            </a:r>
            <a:r>
              <a:rPr lang="zh-CN" altLang="en-US" dirty="0"/>
              <a:t>近的点</a:t>
            </a:r>
            <a:endParaRPr lang="en-US" altLang="zh-CN" dirty="0"/>
          </a:p>
          <a:p>
            <a:r>
              <a:rPr lang="zh-CN" altLang="en-US" dirty="0"/>
              <a:t>因为求的是全局的</a:t>
            </a:r>
            <a:r>
              <a:rPr lang="en-US" altLang="zh-CN" dirty="0"/>
              <a:t>k</a:t>
            </a:r>
            <a:r>
              <a:rPr lang="zh-CN" altLang="en-US" dirty="0"/>
              <a:t>近点对，所以套个堆维护一下当前所有点与最近的点距离，每次找最近的一个</a:t>
            </a:r>
            <a:r>
              <a:rPr lang="en-US" altLang="zh-CN" dirty="0"/>
              <a:t>pair</a:t>
            </a:r>
            <a:endParaRPr lang="en-US" altLang="zh-CN" dirty="0"/>
          </a:p>
          <a:p>
            <a:endParaRPr lang="en-US" altLang="zh-CN" dirty="0"/>
          </a:p>
          <a:p>
            <a:r>
              <a:rPr lang="zh-CN" altLang="en-US" dirty="0"/>
              <a:t>总时间复杂度</a:t>
            </a:r>
            <a:r>
              <a:rPr lang="en-US" altLang="zh-CN" dirty="0"/>
              <a:t>O((</a:t>
            </a:r>
            <a:r>
              <a:rPr lang="en-US" altLang="zh-CN" dirty="0" err="1"/>
              <a:t>n+k</a:t>
            </a:r>
            <a:r>
              <a:rPr lang="en-US" altLang="zh-CN" dirty="0"/>
              <a:t>)</a:t>
            </a:r>
            <a:r>
              <a:rPr lang="en-US" altLang="zh-CN" dirty="0" err="1"/>
              <a:t>logn</a:t>
            </a:r>
            <a:r>
              <a:rPr lang="en-US" altLang="zh-CN" dirty="0"/>
              <a:t>)</a:t>
            </a:r>
            <a:endParaRPr lang="zh-CN" alt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Thanks for listening</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Luogu</a:t>
            </a:r>
            <a:r>
              <a:rPr lang="en-US" altLang="zh-CN" dirty="0"/>
              <a:t> 3834</a:t>
            </a:r>
            <a:endParaRPr lang="zh-CN" altLang="en-US" dirty="0"/>
          </a:p>
        </p:txBody>
      </p:sp>
      <p:sp>
        <p:nvSpPr>
          <p:cNvPr id="3" name="内容占位符 2"/>
          <p:cNvSpPr>
            <a:spLocks noGrp="1"/>
          </p:cNvSpPr>
          <p:nvPr>
            <p:ph idx="1"/>
          </p:nvPr>
        </p:nvSpPr>
        <p:spPr/>
        <p:txBody>
          <a:bodyPr/>
          <a:lstStyle/>
          <a:p>
            <a:r>
              <a:rPr lang="zh-CN" altLang="en-US" dirty="0"/>
              <a:t>给一个序列，每次查询区间的</a:t>
            </a:r>
            <a:r>
              <a:rPr lang="en-US" altLang="zh-CN" dirty="0"/>
              <a:t>k</a:t>
            </a:r>
            <a:r>
              <a:rPr lang="zh-CN" altLang="en-US" dirty="0"/>
              <a:t>小值</a:t>
            </a:r>
            <a:endParaRPr lang="en-US" altLang="zh-CN" dirty="0"/>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值域线段树</a:t>
            </a:r>
            <a:endParaRPr lang="zh-CN" altLang="en-US" dirty="0"/>
          </a:p>
        </p:txBody>
      </p:sp>
      <p:sp>
        <p:nvSpPr>
          <p:cNvPr id="3" name="内容占位符 2"/>
          <p:cNvSpPr>
            <a:spLocks noGrp="1"/>
          </p:cNvSpPr>
          <p:nvPr>
            <p:ph idx="1"/>
          </p:nvPr>
        </p:nvSpPr>
        <p:spPr/>
        <p:txBody>
          <a:bodyPr/>
          <a:lstStyle/>
          <a:p>
            <a:r>
              <a:rPr lang="zh-CN" altLang="en-US" dirty="0"/>
              <a:t>定义值域线段树：我们在离散的值域上建立一棵线段树，可以考虑预先进行离散化来缩小值域，这时线段树每个节点表示值在一个范围内的数，在这个例子中我们只需要统计一个范围内有多少数。</a:t>
            </a:r>
            <a:endParaRPr lang="en-US" altLang="zh-CN" dirty="0"/>
          </a:p>
          <a:p>
            <a:r>
              <a:rPr lang="zh-CN" altLang="en-US" dirty="0"/>
              <a:t>序列上的线段树每个节点的</a:t>
            </a:r>
            <a:r>
              <a:rPr lang="en-US" altLang="zh-CN" dirty="0" err="1"/>
              <a:t>l,r</a:t>
            </a:r>
            <a:r>
              <a:rPr lang="zh-CN" altLang="en-US" dirty="0"/>
              <a:t>表示的是序列上的区间</a:t>
            </a:r>
            <a:r>
              <a:rPr lang="en-US" altLang="zh-CN" dirty="0"/>
              <a:t>[</a:t>
            </a:r>
            <a:r>
              <a:rPr lang="en-US" altLang="zh-CN" dirty="0" err="1"/>
              <a:t>l,r</a:t>
            </a:r>
            <a:r>
              <a:rPr lang="en-US" altLang="zh-CN" dirty="0"/>
              <a:t>]</a:t>
            </a:r>
            <a:r>
              <a:rPr lang="zh-CN" altLang="en-US" dirty="0"/>
              <a:t>的信息</a:t>
            </a:r>
            <a:endParaRPr lang="en-US" altLang="zh-CN" dirty="0"/>
          </a:p>
          <a:p>
            <a:r>
              <a:rPr lang="zh-CN" altLang="en-US" dirty="0"/>
              <a:t>值域线段树每个节点的</a:t>
            </a:r>
            <a:r>
              <a:rPr lang="en-US" altLang="zh-CN" dirty="0" err="1"/>
              <a:t>l,r</a:t>
            </a:r>
            <a:r>
              <a:rPr lang="zh-CN" altLang="en-US" dirty="0"/>
              <a:t>表示的是值域上</a:t>
            </a:r>
            <a:r>
              <a:rPr lang="en-US" altLang="zh-CN" dirty="0"/>
              <a:t>[</a:t>
            </a:r>
            <a:r>
              <a:rPr lang="en-US" altLang="zh-CN" dirty="0" err="1"/>
              <a:t>l,r</a:t>
            </a:r>
            <a:r>
              <a:rPr lang="en-US" altLang="zh-CN" dirty="0"/>
              <a:t>]</a:t>
            </a:r>
            <a:r>
              <a:rPr lang="zh-CN" altLang="en-US" dirty="0"/>
              <a:t>的信息，这里和序列没有任何关系了</a:t>
            </a:r>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我们先维护出每个前缀的值域线段树，这个可以用刚才讲的可持久化的方法</a:t>
            </a:r>
            <a:endParaRPr lang="en-US" altLang="zh-CN" dirty="0"/>
          </a:p>
          <a:p>
            <a:r>
              <a:rPr lang="zh-CN" altLang="en-US" dirty="0"/>
              <a:t>每次从前缀</a:t>
            </a:r>
            <a:r>
              <a:rPr lang="en-US" altLang="zh-CN" dirty="0"/>
              <a:t>[1,t]</a:t>
            </a:r>
            <a:r>
              <a:rPr lang="zh-CN" altLang="en-US" dirty="0"/>
              <a:t>拓展到</a:t>
            </a:r>
            <a:r>
              <a:rPr lang="en-US" altLang="zh-CN" dirty="0"/>
              <a:t>[1,t+1]</a:t>
            </a:r>
            <a:r>
              <a:rPr lang="zh-CN" altLang="en-US" dirty="0"/>
              <a:t>的时候，即在</a:t>
            </a:r>
            <a:r>
              <a:rPr lang="en-US" altLang="zh-CN" dirty="0"/>
              <a:t>t</a:t>
            </a:r>
            <a:r>
              <a:rPr lang="zh-CN" altLang="en-US" dirty="0"/>
              <a:t>版本的值域线段树上插入</a:t>
            </a:r>
            <a:r>
              <a:rPr lang="en-US" altLang="zh-CN" dirty="0"/>
              <a:t>a[t+1]</a:t>
            </a:r>
            <a:r>
              <a:rPr lang="zh-CN" altLang="en-US" dirty="0"/>
              <a:t>这个值，并将这个版本记做第</a:t>
            </a:r>
            <a:r>
              <a:rPr lang="en-US" altLang="zh-CN" dirty="0"/>
              <a:t>t+1</a:t>
            </a:r>
            <a:r>
              <a:rPr lang="zh-CN" altLang="en-US" dirty="0"/>
              <a:t>个版本</a:t>
            </a:r>
            <a:endParaRPr lang="en-US" altLang="zh-CN" dirty="0"/>
          </a:p>
          <a:p>
            <a:r>
              <a:rPr lang="zh-CN" altLang="en-US" dirty="0"/>
              <a:t>发现可以用之前讲的技巧进行优化，使得复杂度做到</a:t>
            </a:r>
            <a:r>
              <a:rPr lang="en-US" altLang="zh-CN" dirty="0"/>
              <a:t>O( </a:t>
            </a:r>
            <a:r>
              <a:rPr lang="en-US" altLang="zh-CN" dirty="0" err="1"/>
              <a:t>nlogn</a:t>
            </a:r>
            <a:r>
              <a:rPr lang="en-US" altLang="zh-CN" dirty="0"/>
              <a:t> )</a:t>
            </a:r>
            <a:endParaRPr lang="en-US" altLang="zh-CN" dirty="0"/>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我们维护出了每个前缀的值域线段树，考虑怎么求出</a:t>
            </a:r>
            <a:r>
              <a:rPr lang="en-US" altLang="zh-CN" dirty="0"/>
              <a:t>kth</a:t>
            </a:r>
            <a:endParaRPr lang="en-US" altLang="zh-CN" dirty="0"/>
          </a:p>
          <a:p>
            <a:r>
              <a:rPr lang="zh-CN" altLang="en-US" dirty="0"/>
              <a:t>发现可以二分答案，然后转化为区间中小于</a:t>
            </a:r>
            <a:r>
              <a:rPr lang="en-US" altLang="zh-CN" dirty="0"/>
              <a:t>x</a:t>
            </a:r>
            <a:r>
              <a:rPr lang="zh-CN" altLang="en-US" dirty="0"/>
              <a:t>的数个数</a:t>
            </a:r>
            <a:endParaRPr lang="en-US" altLang="zh-CN" dirty="0"/>
          </a:p>
          <a:p>
            <a:r>
              <a:rPr lang="zh-CN" altLang="en-US" dirty="0"/>
              <a:t>我们可以用</a:t>
            </a:r>
            <a:r>
              <a:rPr lang="en-US" altLang="zh-CN" dirty="0"/>
              <a:t>r</a:t>
            </a:r>
            <a:r>
              <a:rPr lang="zh-CN" altLang="en-US" dirty="0"/>
              <a:t>位置和</a:t>
            </a:r>
            <a:r>
              <a:rPr lang="en-US" altLang="zh-CN" dirty="0"/>
              <a:t>l-1</a:t>
            </a:r>
            <a:r>
              <a:rPr lang="zh-CN" altLang="en-US" dirty="0"/>
              <a:t>位置的值域线段树差分，即在两个历史版本的线段树上都查询小于</a:t>
            </a:r>
            <a:r>
              <a:rPr lang="en-US" altLang="zh-CN" dirty="0"/>
              <a:t>x</a:t>
            </a:r>
            <a:r>
              <a:rPr lang="zh-CN" altLang="en-US" dirty="0"/>
              <a:t>的数个数，来知道区间小于</a:t>
            </a:r>
            <a:r>
              <a:rPr lang="en-US" altLang="zh-CN" dirty="0"/>
              <a:t>x</a:t>
            </a:r>
            <a:r>
              <a:rPr lang="zh-CN" altLang="en-US" dirty="0"/>
              <a:t>的数个数</a:t>
            </a:r>
            <a:endParaRPr lang="en-US" altLang="zh-CN" dirty="0"/>
          </a:p>
          <a:p>
            <a:r>
              <a:rPr lang="zh-CN" altLang="en-US" dirty="0"/>
              <a:t>总时间复杂度</a:t>
            </a:r>
            <a:r>
              <a:rPr lang="en-US" altLang="zh-CN" dirty="0"/>
              <a:t>O( </a:t>
            </a:r>
            <a:r>
              <a:rPr lang="en-US" altLang="zh-CN" dirty="0" err="1"/>
              <a:t>nlogn</a:t>
            </a:r>
            <a:r>
              <a:rPr lang="en-US" altLang="zh-CN" dirty="0"/>
              <a:t> + mlog^2n )</a:t>
            </a:r>
            <a:endParaRPr lang="en-US" altLang="zh-CN" dirty="0"/>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在一棵值域线段树上，我们可以可以二分来求出</a:t>
            </a:r>
            <a:r>
              <a:rPr lang="en-US" altLang="zh-CN" dirty="0"/>
              <a:t>kth</a:t>
            </a:r>
            <a:endParaRPr lang="en-US" altLang="zh-CN" dirty="0"/>
          </a:p>
          <a:p>
            <a:r>
              <a:rPr lang="zh-CN" altLang="en-US" dirty="0"/>
              <a:t>由于值域线段树结构是相同的，所以可以很方便地一起二分</a:t>
            </a:r>
            <a:endParaRPr lang="en-US" altLang="zh-CN" dirty="0"/>
          </a:p>
          <a:p>
            <a:r>
              <a:rPr lang="zh-CN" altLang="en-US" dirty="0"/>
              <a:t>每次传两个指针，表示当前走到的</a:t>
            </a:r>
            <a:r>
              <a:rPr lang="en-US" altLang="zh-CN" dirty="0"/>
              <a:t>r</a:t>
            </a:r>
            <a:r>
              <a:rPr lang="zh-CN" altLang="en-US" dirty="0"/>
              <a:t>位置树的节点</a:t>
            </a:r>
            <a:r>
              <a:rPr lang="en-US" altLang="zh-CN" dirty="0"/>
              <a:t>a</a:t>
            </a:r>
            <a:r>
              <a:rPr lang="zh-CN" altLang="en-US" dirty="0"/>
              <a:t>，和当前走到的</a:t>
            </a:r>
            <a:r>
              <a:rPr lang="en-US" altLang="zh-CN" dirty="0"/>
              <a:t>l-1</a:t>
            </a:r>
            <a:r>
              <a:rPr lang="zh-CN" altLang="en-US" dirty="0"/>
              <a:t>位置树的节点</a:t>
            </a:r>
            <a:r>
              <a:rPr lang="en-US" altLang="zh-CN" dirty="0"/>
              <a:t>b</a:t>
            </a:r>
            <a:endParaRPr lang="en-US" altLang="zh-CN" dirty="0"/>
          </a:p>
          <a:p>
            <a:r>
              <a:rPr lang="zh-CN" altLang="en-US" dirty="0"/>
              <a:t>每次二分的时候，判断当前的</a:t>
            </a:r>
            <a:r>
              <a:rPr lang="en-US" altLang="zh-CN" dirty="0"/>
              <a:t>k</a:t>
            </a:r>
            <a:r>
              <a:rPr lang="zh-CN" altLang="en-US" dirty="0"/>
              <a:t>和</a:t>
            </a:r>
            <a:r>
              <a:rPr lang="en-US" altLang="zh-CN" dirty="0"/>
              <a:t>a -&gt; left -&gt; size – b -&gt; left -&gt; size</a:t>
            </a:r>
            <a:r>
              <a:rPr lang="zh-CN" altLang="en-US" dirty="0"/>
              <a:t>大小即可，和普通的线段树上一起二分类似</a:t>
            </a:r>
            <a:endParaRPr lang="en-US" altLang="zh-CN" dirty="0"/>
          </a:p>
          <a:p>
            <a:endParaRPr lang="en-US" altLang="zh-CN" dirty="0"/>
          </a:p>
          <a:p>
            <a:r>
              <a:rPr lang="zh-CN" altLang="en-US" dirty="0"/>
              <a:t>总时间复杂度</a:t>
            </a:r>
            <a:r>
              <a:rPr lang="en-US" altLang="zh-CN" dirty="0"/>
              <a:t>O( (</a:t>
            </a:r>
            <a:r>
              <a:rPr lang="en-US" altLang="zh-CN" dirty="0" err="1"/>
              <a:t>n+m</a:t>
            </a:r>
            <a:r>
              <a:rPr lang="en-US" altLang="zh-CN" dirty="0"/>
              <a:t>)</a:t>
            </a:r>
            <a:r>
              <a:rPr lang="en-US" altLang="zh-CN" dirty="0" err="1"/>
              <a:t>logn</a:t>
            </a:r>
            <a:r>
              <a:rPr lang="en-US" altLang="zh-CN" dirty="0"/>
              <a:t> )</a:t>
            </a:r>
            <a:endParaRPr lang="en-US" altLang="zh-CN" dirty="0"/>
          </a:p>
          <a:p>
            <a:r>
              <a:rPr lang="zh-CN" altLang="en-US" dirty="0"/>
              <a:t>存在</a:t>
            </a:r>
            <a:r>
              <a:rPr lang="en-US" altLang="zh-CN" dirty="0"/>
              <a:t>O( (</a:t>
            </a:r>
            <a:r>
              <a:rPr lang="en-US" altLang="zh-CN" dirty="0" err="1"/>
              <a:t>n+m</a:t>
            </a:r>
            <a:r>
              <a:rPr lang="en-US" altLang="zh-CN" dirty="0"/>
              <a:t>)</a:t>
            </a:r>
            <a:r>
              <a:rPr lang="en-US" altLang="zh-CN" dirty="0" err="1"/>
              <a:t>logn</a:t>
            </a:r>
            <a:r>
              <a:rPr lang="en-US" altLang="zh-CN" dirty="0"/>
              <a:t>/</a:t>
            </a:r>
            <a:r>
              <a:rPr lang="en-US" altLang="zh-CN" dirty="0" err="1"/>
              <a:t>loglogn</a:t>
            </a:r>
            <a:r>
              <a:rPr lang="en-US" altLang="zh-CN" dirty="0"/>
              <a:t> )</a:t>
            </a:r>
            <a:r>
              <a:rPr lang="zh-CN" altLang="en-US" dirty="0"/>
              <a:t>的解法</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a:t>
            </a:r>
            <a:endParaRPr lang="zh-CN" altLang="en-US" dirty="0"/>
          </a:p>
        </p:txBody>
      </p:sp>
      <p:pic>
        <p:nvPicPr>
          <p:cNvPr id="5" name="内容占位符 4"/>
          <p:cNvPicPr>
            <a:picLocks noGrp="1" noChangeAspect="1"/>
          </p:cNvPicPr>
          <p:nvPr>
            <p:ph idx="1"/>
          </p:nvPr>
        </p:nvPicPr>
        <p:blipFill>
          <a:blip r:embed="rId1"/>
          <a:stretch>
            <a:fillRect/>
          </a:stretch>
        </p:blipFill>
        <p:spPr>
          <a:xfrm>
            <a:off x="838200" y="2170090"/>
            <a:ext cx="10515600" cy="2517819"/>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Path Copy</a:t>
            </a:r>
            <a:endParaRPr lang="zh-CN" altLang="en-US" dirty="0"/>
          </a:p>
        </p:txBody>
      </p:sp>
      <p:sp>
        <p:nvSpPr>
          <p:cNvPr id="3" name="内容占位符 2"/>
          <p:cNvSpPr>
            <a:spLocks noGrp="1"/>
          </p:cNvSpPr>
          <p:nvPr>
            <p:ph idx="1"/>
          </p:nvPr>
        </p:nvSpPr>
        <p:spPr/>
        <p:txBody>
          <a:bodyPr/>
          <a:lstStyle/>
          <a:p>
            <a:r>
              <a:rPr lang="zh-CN" altLang="en-US" dirty="0"/>
              <a:t>上述的方法即</a:t>
            </a:r>
            <a:r>
              <a:rPr lang="en-US" altLang="zh-CN" dirty="0"/>
              <a:t>path copy</a:t>
            </a:r>
            <a:r>
              <a:rPr lang="zh-CN" altLang="en-US" dirty="0"/>
              <a:t>，字面意思就是每次复制被修改的整条路径来实现可持久化</a:t>
            </a:r>
            <a:endParaRPr lang="en-US" altLang="zh-CN" dirty="0"/>
          </a:p>
          <a:p>
            <a:r>
              <a:rPr lang="zh-CN" altLang="en-US" dirty="0"/>
              <a:t>在竞赛中，一般来说</a:t>
            </a:r>
            <a:r>
              <a:rPr lang="en-US" altLang="zh-CN" dirty="0"/>
              <a:t>path copy</a:t>
            </a:r>
            <a:r>
              <a:rPr lang="zh-CN" altLang="en-US" dirty="0"/>
              <a:t>的功能是足够的</a:t>
            </a:r>
            <a:endParaRPr lang="en-US" altLang="zh-CN" dirty="0"/>
          </a:p>
          <a:p>
            <a:r>
              <a:rPr lang="zh-CN" altLang="en-US" dirty="0"/>
              <a:t>优点：方便理解，出题人也只会这个</a:t>
            </a:r>
            <a:endParaRPr lang="en-US" altLang="zh-CN" dirty="0"/>
          </a:p>
          <a:p>
            <a:r>
              <a:rPr lang="zh-CN" altLang="en-US" dirty="0"/>
              <a:t>缺点：空间有时候显得很大</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Fat Node</a:t>
            </a:r>
            <a:endParaRPr lang="zh-CN" altLang="en-US" dirty="0"/>
          </a:p>
        </p:txBody>
      </p:sp>
      <p:sp>
        <p:nvSpPr>
          <p:cNvPr id="3" name="内容占位符 2"/>
          <p:cNvSpPr>
            <a:spLocks noGrp="1"/>
          </p:cNvSpPr>
          <p:nvPr>
            <p:ph idx="1"/>
          </p:nvPr>
        </p:nvSpPr>
        <p:spPr/>
        <p:txBody>
          <a:bodyPr/>
          <a:lstStyle/>
          <a:p>
            <a:r>
              <a:rPr lang="zh-CN" altLang="en-US" dirty="0"/>
              <a:t>我们每个节点开一个</a:t>
            </a:r>
            <a:r>
              <a:rPr lang="en-US" altLang="zh-CN" dirty="0"/>
              <a:t>vector</a:t>
            </a:r>
            <a:r>
              <a:rPr lang="zh-CN" altLang="en-US" dirty="0"/>
              <a:t>，如果这个节点被访问到了，则在这个节点的</a:t>
            </a:r>
            <a:r>
              <a:rPr lang="en-US" altLang="zh-CN" dirty="0"/>
              <a:t>vector</a:t>
            </a:r>
            <a:r>
              <a:rPr lang="zh-CN" altLang="en-US" dirty="0"/>
              <a:t>中</a:t>
            </a:r>
            <a:r>
              <a:rPr lang="en-US" altLang="zh-CN" dirty="0" err="1"/>
              <a:t>push_back</a:t>
            </a:r>
            <a:r>
              <a:rPr lang="zh-CN" altLang="en-US" dirty="0"/>
              <a:t>一个二元组信息，表示这个节点在某个时刻被更改为了一个状态</a:t>
            </a:r>
            <a:endParaRPr lang="en-US" altLang="zh-CN" dirty="0"/>
          </a:p>
          <a:p>
            <a:r>
              <a:rPr lang="zh-CN" altLang="en-US" dirty="0"/>
              <a:t>每次我们访问到一个节点的信息时，则在其</a:t>
            </a:r>
            <a:r>
              <a:rPr lang="en-US" altLang="zh-CN" dirty="0"/>
              <a:t>vector</a:t>
            </a:r>
            <a:r>
              <a:rPr lang="zh-CN" altLang="en-US" dirty="0"/>
              <a:t>上二分（不一定要这么做，</a:t>
            </a:r>
            <a:r>
              <a:rPr lang="en-US" altLang="zh-CN" dirty="0"/>
              <a:t>vector</a:t>
            </a:r>
            <a:r>
              <a:rPr lang="zh-CN" altLang="en-US" dirty="0"/>
              <a:t>可以换成其他数据结构，这里是为了简单理解），找到距离查询的时刻最近的一次修改之后这个节点的信息变成了什么，然后返回结果</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动态开点线段树</a:t>
            </a:r>
            <a:endParaRPr lang="zh-CN" altLang="en-US" dirty="0"/>
          </a:p>
        </p:txBody>
      </p:sp>
      <p:sp>
        <p:nvSpPr>
          <p:cNvPr id="3" name="内容占位符 2"/>
          <p:cNvSpPr>
            <a:spLocks noGrp="1"/>
          </p:cNvSpPr>
          <p:nvPr>
            <p:ph idx="1"/>
          </p:nvPr>
        </p:nvSpPr>
        <p:spPr/>
        <p:txBody>
          <a:bodyPr/>
          <a:lstStyle/>
          <a:p>
            <a:r>
              <a:rPr lang="zh-CN" altLang="en-US" dirty="0"/>
              <a:t>如果我们要建立一棵值域为</a:t>
            </a:r>
            <a:r>
              <a:rPr lang="en-US" altLang="zh-CN" dirty="0"/>
              <a:t>[1,10^9]</a:t>
            </a:r>
            <a:r>
              <a:rPr lang="zh-CN" altLang="en-US" dirty="0"/>
              <a:t>的线段树该怎么办？</a:t>
            </a:r>
            <a:endParaRPr lang="en-US" altLang="zh-CN" dirty="0"/>
          </a:p>
          <a:p>
            <a:r>
              <a:rPr lang="zh-CN" altLang="en-US" dirty="0"/>
              <a:t>注意到因为线段树的复杂度为</a:t>
            </a:r>
            <a:r>
              <a:rPr lang="en-US" altLang="zh-CN" dirty="0"/>
              <a:t>O(</a:t>
            </a:r>
            <a:r>
              <a:rPr lang="en-US" altLang="zh-CN" dirty="0" err="1"/>
              <a:t>mlogn</a:t>
            </a:r>
            <a:r>
              <a:rPr lang="en-US" altLang="zh-CN" dirty="0"/>
              <a:t>)</a:t>
            </a:r>
            <a:r>
              <a:rPr lang="zh-CN" altLang="en-US" dirty="0"/>
              <a:t>，所以</a:t>
            </a:r>
            <a:r>
              <a:rPr lang="en-US" altLang="zh-CN" dirty="0"/>
              <a:t>m</a:t>
            </a:r>
            <a:r>
              <a:rPr lang="zh-CN" altLang="en-US" dirty="0"/>
              <a:t>次操作最多访问到</a:t>
            </a:r>
            <a:r>
              <a:rPr lang="en-US" altLang="zh-CN" dirty="0" err="1"/>
              <a:t>mlogn</a:t>
            </a:r>
            <a:r>
              <a:rPr lang="zh-CN" altLang="en-US" dirty="0"/>
              <a:t>个节点，当</a:t>
            </a:r>
            <a:r>
              <a:rPr lang="en-US" altLang="zh-CN" dirty="0"/>
              <a:t>n&gt;&gt;m</a:t>
            </a:r>
            <a:r>
              <a:rPr lang="zh-CN" altLang="en-US" dirty="0"/>
              <a:t>时，</a:t>
            </a:r>
            <a:r>
              <a:rPr lang="en-US" altLang="zh-CN" dirty="0" err="1"/>
              <a:t>mlogn</a:t>
            </a:r>
            <a:r>
              <a:rPr lang="en-US" altLang="zh-CN" dirty="0"/>
              <a:t>&lt;&lt;n</a:t>
            </a:r>
            <a:endParaRPr lang="en-US" altLang="zh-CN" dirty="0"/>
          </a:p>
          <a:p>
            <a:r>
              <a:rPr lang="zh-CN" altLang="en-US" dirty="0"/>
              <a:t>于是我们可以用一个叫做“动态开点”的策略</a:t>
            </a:r>
            <a:endParaRPr lang="en-US" altLang="zh-CN" dirty="0"/>
          </a:p>
          <a:p>
            <a:r>
              <a:rPr lang="zh-CN" altLang="en-US" dirty="0"/>
              <a:t>我们不需要把线段树预先建出来，直到访问到一个节点的时候，如果其为空，再建出来</a:t>
            </a:r>
            <a:endParaRPr lang="en-US" altLang="zh-CN" dirty="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Fat Node</a:t>
            </a:r>
            <a:endParaRPr lang="zh-CN" altLang="en-US" dirty="0"/>
          </a:p>
        </p:txBody>
      </p:sp>
      <p:sp>
        <p:nvSpPr>
          <p:cNvPr id="3" name="内容占位符 2"/>
          <p:cNvSpPr>
            <a:spLocks noGrp="1"/>
          </p:cNvSpPr>
          <p:nvPr>
            <p:ph idx="1"/>
          </p:nvPr>
        </p:nvSpPr>
        <p:spPr/>
        <p:txBody>
          <a:bodyPr/>
          <a:lstStyle/>
          <a:p>
            <a:r>
              <a:rPr lang="zh-CN" altLang="en-US" dirty="0"/>
              <a:t>可以发现这样修改复杂度</a:t>
            </a:r>
            <a:r>
              <a:rPr lang="en-US" altLang="zh-CN" dirty="0"/>
              <a:t>O( </a:t>
            </a:r>
            <a:r>
              <a:rPr lang="en-US" altLang="zh-CN" dirty="0" err="1"/>
              <a:t>logn</a:t>
            </a:r>
            <a:r>
              <a:rPr lang="en-US" altLang="zh-CN" dirty="0"/>
              <a:t> )</a:t>
            </a:r>
            <a:r>
              <a:rPr lang="zh-CN" altLang="en-US" dirty="0"/>
              <a:t>，如果使用</a:t>
            </a:r>
            <a:r>
              <a:rPr lang="en-US" altLang="zh-CN" dirty="0"/>
              <a:t>vector</a:t>
            </a:r>
            <a:r>
              <a:rPr lang="zh-CN" altLang="en-US" dirty="0"/>
              <a:t>，则查询复杂度为</a:t>
            </a:r>
            <a:r>
              <a:rPr lang="en-US" altLang="zh-CN" dirty="0"/>
              <a:t>O( log^2n )</a:t>
            </a:r>
            <a:r>
              <a:rPr lang="zh-CN" altLang="en-US" dirty="0"/>
              <a:t>，这个复杂度是难以优化的，目前没有方法优化到</a:t>
            </a:r>
            <a:r>
              <a:rPr lang="en-US" altLang="zh-CN" dirty="0"/>
              <a:t>O( </a:t>
            </a:r>
            <a:r>
              <a:rPr lang="en-US" altLang="zh-CN" dirty="0" err="1"/>
              <a:t>logn</a:t>
            </a:r>
            <a:r>
              <a:rPr lang="en-US" altLang="zh-CN" dirty="0"/>
              <a:t> )</a:t>
            </a:r>
            <a:r>
              <a:rPr lang="zh-CN" altLang="en-US" dirty="0"/>
              <a:t>的复杂度（形式好的话可以分散层叠），但是可以做到</a:t>
            </a:r>
            <a:r>
              <a:rPr lang="en-US" altLang="zh-CN" dirty="0"/>
              <a:t>O( </a:t>
            </a:r>
            <a:r>
              <a:rPr lang="en-US" altLang="zh-CN" dirty="0" err="1"/>
              <a:t>lognloglogn</a:t>
            </a:r>
            <a:r>
              <a:rPr lang="en-US" altLang="zh-CN" dirty="0"/>
              <a:t> )</a:t>
            </a:r>
            <a:endParaRPr lang="en-US" altLang="zh-CN" dirty="0"/>
          </a:p>
          <a:p>
            <a:r>
              <a:rPr lang="zh-CN" altLang="en-US" dirty="0"/>
              <a:t>优点：修改高效，空间常数小</a:t>
            </a:r>
            <a:endParaRPr lang="en-US" altLang="zh-CN" dirty="0"/>
          </a:p>
          <a:p>
            <a:r>
              <a:rPr lang="zh-CN" altLang="en-US" dirty="0"/>
              <a:t>缺点：查询低效</a:t>
            </a:r>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Node-splitting</a:t>
            </a:r>
            <a:endParaRPr lang="zh-CN" altLang="en-US" dirty="0"/>
          </a:p>
        </p:txBody>
      </p:sp>
      <p:sp>
        <p:nvSpPr>
          <p:cNvPr id="3" name="内容占位符 2"/>
          <p:cNvSpPr>
            <a:spLocks noGrp="1"/>
          </p:cNvSpPr>
          <p:nvPr>
            <p:ph idx="1"/>
          </p:nvPr>
        </p:nvSpPr>
        <p:spPr/>
        <p:txBody>
          <a:bodyPr/>
          <a:lstStyle/>
          <a:p>
            <a:r>
              <a:rPr lang="zh-CN" altLang="en-US" dirty="0"/>
              <a:t>可以常数代价可持久化任意一棵度数为常数的树，支持维护父亲</a:t>
            </a:r>
            <a:endParaRPr lang="en-US" altLang="zh-CN" dirty="0"/>
          </a:p>
          <a:p>
            <a:r>
              <a:rPr lang="zh-CN" altLang="en-US" dirty="0"/>
              <a:t>使用这个技术和 </a:t>
            </a:r>
            <a:r>
              <a:rPr lang="en-US" altLang="zh-CN" dirty="0"/>
              <a:t>worst case top tree </a:t>
            </a:r>
            <a:r>
              <a:rPr lang="zh-CN" altLang="en-US" dirty="0"/>
              <a:t>则可以实现可持久化 </a:t>
            </a:r>
            <a:r>
              <a:rPr lang="en-US" altLang="zh-CN" dirty="0"/>
              <a:t>top tree</a:t>
            </a:r>
            <a:r>
              <a:rPr lang="zh-CN" altLang="en-US" dirty="0"/>
              <a:t>，时空复杂度为不带均摊和期望的 </a:t>
            </a:r>
            <a:r>
              <a:rPr lang="en-US" altLang="zh-CN" dirty="0"/>
              <a:t>O(</a:t>
            </a:r>
            <a:r>
              <a:rPr lang="en-US" altLang="zh-CN" dirty="0" err="1"/>
              <a:t>logn</a:t>
            </a:r>
            <a:r>
              <a:rPr lang="en-US" altLang="zh-CN" dirty="0"/>
              <a:t>)</a:t>
            </a:r>
            <a:endParaRPr lang="en-US" altLang="zh-CN" dirty="0"/>
          </a:p>
          <a:p>
            <a:r>
              <a:rPr lang="zh-CN" altLang="en-US" dirty="0"/>
              <a:t>换句话说，可持久化 </a:t>
            </a:r>
            <a:r>
              <a:rPr lang="en-US" altLang="zh-CN" dirty="0" err="1"/>
              <a:t>lct</a:t>
            </a:r>
            <a:r>
              <a:rPr lang="en-US" altLang="zh-CN" dirty="0"/>
              <a:t> </a:t>
            </a:r>
            <a:r>
              <a:rPr lang="zh-CN" altLang="en-US" dirty="0"/>
              <a:t>和可持久化 </a:t>
            </a:r>
            <a:r>
              <a:rPr lang="en-US" altLang="zh-CN" dirty="0"/>
              <a:t>top tree </a:t>
            </a:r>
            <a:r>
              <a:rPr lang="zh-CN" altLang="en-US" dirty="0"/>
              <a:t>是存在的，但不是简单的用可持久化平衡树来当 </a:t>
            </a:r>
            <a:r>
              <a:rPr lang="en-US" altLang="zh-CN" dirty="0" err="1"/>
              <a:t>lct</a:t>
            </a:r>
            <a:r>
              <a:rPr lang="en-US" altLang="zh-CN" dirty="0"/>
              <a:t> </a:t>
            </a:r>
            <a:r>
              <a:rPr lang="zh-CN" altLang="en-US" dirty="0"/>
              <a:t>的辅助树</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Luogu4592 [TJOI2018]</a:t>
            </a:r>
            <a:r>
              <a:rPr lang="zh-CN" altLang="en-US" dirty="0"/>
              <a:t>异或</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custDataLst>
              <p:tags r:id="rId1"/>
            </p:custDataLst>
          </p:nvPr>
        </p:nvPicPr>
        <p:blipFill>
          <a:blip r:embed="rId2"/>
          <a:stretch>
            <a:fillRect/>
          </a:stretch>
        </p:blipFill>
        <p:spPr>
          <a:xfrm>
            <a:off x="838200" y="1825624"/>
            <a:ext cx="10325182" cy="16033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考虑如何类比前面的区间</a:t>
            </a:r>
            <a:r>
              <a:rPr lang="en-US" altLang="zh-CN" dirty="0"/>
              <a:t>kth</a:t>
            </a:r>
            <a:r>
              <a:rPr lang="zh-CN" altLang="en-US" dirty="0"/>
              <a:t>做法</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给定一个集合，如何查询一个数</a:t>
            </a:r>
            <a:r>
              <a:rPr lang="en-US" altLang="zh-CN" dirty="0"/>
              <a:t>x</a:t>
            </a:r>
            <a:r>
              <a:rPr lang="zh-CN" altLang="en-US" dirty="0"/>
              <a:t>与集合的最大</a:t>
            </a:r>
            <a:r>
              <a:rPr lang="en-US" altLang="zh-CN" dirty="0" err="1"/>
              <a:t>xor</a:t>
            </a:r>
            <a:r>
              <a:rPr lang="zh-CN" altLang="en-US" dirty="0"/>
              <a:t>和？</a:t>
            </a:r>
            <a:endParaRPr lang="en-US" altLang="zh-CN" dirty="0"/>
          </a:p>
          <a:p>
            <a:r>
              <a:rPr lang="zh-CN" altLang="en-US" dirty="0"/>
              <a:t>对集合建立一棵可持久化</a:t>
            </a:r>
            <a:r>
              <a:rPr lang="en-US" altLang="zh-CN" dirty="0"/>
              <a:t>01Trie</a:t>
            </a:r>
            <a:r>
              <a:rPr lang="zh-CN" altLang="en-US" dirty="0"/>
              <a:t>（和值域线段树一样）</a:t>
            </a:r>
            <a:endParaRPr lang="en-US" altLang="zh-CN" dirty="0"/>
          </a:p>
          <a:p>
            <a:r>
              <a:rPr lang="zh-CN" altLang="en-US" dirty="0"/>
              <a:t>从高位到低位贪心，如果当前</a:t>
            </a:r>
            <a:r>
              <a:rPr lang="en-US" altLang="zh-CN" dirty="0"/>
              <a:t>x</a:t>
            </a:r>
            <a:r>
              <a:rPr lang="zh-CN" altLang="en-US" dirty="0"/>
              <a:t>这一位是</a:t>
            </a:r>
            <a:r>
              <a:rPr lang="en-US" altLang="zh-CN" dirty="0"/>
              <a:t>0</a:t>
            </a:r>
            <a:r>
              <a:rPr lang="zh-CN" altLang="en-US" dirty="0"/>
              <a:t>，则尽可能走</a:t>
            </a:r>
            <a:r>
              <a:rPr lang="en-US" altLang="zh-CN" dirty="0"/>
              <a:t>1</a:t>
            </a:r>
            <a:r>
              <a:rPr lang="zh-CN" altLang="en-US" dirty="0"/>
              <a:t>，否则尽可能走</a:t>
            </a:r>
            <a:r>
              <a:rPr lang="en-US" altLang="zh-CN" dirty="0"/>
              <a:t>0</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树上怎么做？</a:t>
            </a:r>
            <a:endParaRPr lang="en-US" altLang="zh-CN" dirty="0"/>
          </a:p>
          <a:p>
            <a:r>
              <a:rPr lang="zh-CN" altLang="en-US" dirty="0"/>
              <a:t>考虑树上前缀和的方法，从根到叶子建立可持久化</a:t>
            </a:r>
            <a:r>
              <a:rPr lang="en-US" altLang="zh-CN" dirty="0"/>
              <a:t>01Trie</a:t>
            </a:r>
            <a:endParaRPr lang="en-US" altLang="zh-CN" dirty="0"/>
          </a:p>
          <a:p>
            <a:r>
              <a:rPr lang="zh-CN" altLang="en-US" dirty="0"/>
              <a:t>每次查询的时候可以在</a:t>
            </a:r>
            <a:r>
              <a:rPr lang="en-US" altLang="zh-CN" dirty="0"/>
              <a:t>O( 1 )</a:t>
            </a:r>
            <a:r>
              <a:rPr lang="zh-CN" altLang="en-US" dirty="0"/>
              <a:t>棵</a:t>
            </a:r>
            <a:r>
              <a:rPr lang="en-US" altLang="zh-CN" dirty="0" err="1"/>
              <a:t>Trie</a:t>
            </a:r>
            <a:r>
              <a:rPr lang="zh-CN" altLang="en-US" dirty="0"/>
              <a:t>上一起二分实现，和区间</a:t>
            </a:r>
            <a:r>
              <a:rPr lang="en-US" altLang="zh-CN" dirty="0"/>
              <a:t>kth</a:t>
            </a:r>
            <a:r>
              <a:rPr lang="zh-CN" altLang="en-US" dirty="0"/>
              <a:t>是类似的</a:t>
            </a:r>
            <a:endParaRPr lang="en-US" altLang="zh-CN" dirty="0"/>
          </a:p>
          <a:p>
            <a:r>
              <a:rPr lang="zh-CN" altLang="en-US" dirty="0"/>
              <a:t>子树查询就是个序列上建可持久化</a:t>
            </a:r>
            <a:r>
              <a:rPr lang="en-US" altLang="zh-CN" dirty="0"/>
              <a:t>trie</a:t>
            </a:r>
            <a:r>
              <a:rPr lang="zh-CN" altLang="en-US" dirty="0"/>
              <a:t>的问题</a:t>
            </a:r>
            <a:endParaRPr lang="en-US" altLang="zh-CN" dirty="0"/>
          </a:p>
          <a:p>
            <a:endParaRPr lang="en-US" altLang="zh-CN" dirty="0"/>
          </a:p>
          <a:p>
            <a:r>
              <a:rPr lang="zh-CN" altLang="en-US" dirty="0"/>
              <a:t>复杂度</a:t>
            </a:r>
            <a:r>
              <a:rPr lang="en-US" altLang="zh-CN" dirty="0"/>
              <a:t>O( (n + m)</a:t>
            </a:r>
            <a:r>
              <a:rPr lang="en-US" altLang="zh-CN" dirty="0" err="1"/>
              <a:t>logv</a:t>
            </a:r>
            <a:r>
              <a:rPr lang="en-US" altLang="zh-CN" dirty="0"/>
              <a:t> )</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Luogu5795 [THUSC2015]</a:t>
            </a:r>
            <a:r>
              <a:rPr lang="zh-CN" altLang="en-US" dirty="0"/>
              <a:t>异或运算</a:t>
            </a:r>
            <a:endParaRPr lang="zh-CN" altLang="en-US" dirty="0"/>
          </a:p>
        </p:txBody>
      </p:sp>
      <p:sp>
        <p:nvSpPr>
          <p:cNvPr id="9" name="内容占位符 8"/>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r>
              <a:rPr lang="en-US" altLang="zh-CN" dirty="0"/>
              <a:t>p</a:t>
            </a:r>
            <a:r>
              <a:rPr lang="zh-CN" altLang="en-US" dirty="0"/>
              <a:t>是询问次数</a:t>
            </a:r>
            <a:endParaRPr lang="zh-CN" altLang="en-US" dirty="0"/>
          </a:p>
        </p:txBody>
      </p:sp>
      <p:pic>
        <p:nvPicPr>
          <p:cNvPr id="10" name="内容占位符 4"/>
          <p:cNvPicPr>
            <a:picLocks noChangeAspect="1"/>
          </p:cNvPicPr>
          <p:nvPr/>
        </p:nvPicPr>
        <p:blipFill>
          <a:blip r:embed="rId1"/>
          <a:stretch>
            <a:fillRect/>
          </a:stretch>
        </p:blipFill>
        <p:spPr>
          <a:xfrm>
            <a:off x="838200" y="1690688"/>
            <a:ext cx="9597364" cy="767286"/>
          </a:xfrm>
          <a:prstGeom prst="rect">
            <a:avLst/>
          </a:prstGeom>
        </p:spPr>
      </p:pic>
      <p:pic>
        <p:nvPicPr>
          <p:cNvPr id="11" name="图片 10"/>
          <p:cNvPicPr>
            <a:picLocks noChangeAspect="1"/>
          </p:cNvPicPr>
          <p:nvPr/>
        </p:nvPicPr>
        <p:blipFill>
          <a:blip r:embed="rId2"/>
          <a:stretch>
            <a:fillRect/>
          </a:stretch>
        </p:blipFill>
        <p:spPr>
          <a:xfrm>
            <a:off x="740109" y="2561045"/>
            <a:ext cx="4747734" cy="159989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如果</a:t>
            </a:r>
            <a:r>
              <a:rPr lang="en-US" altLang="zh-CN" dirty="0"/>
              <a:t>X</a:t>
            </a:r>
            <a:r>
              <a:rPr lang="zh-CN" altLang="en-US" dirty="0"/>
              <a:t>序列长度为</a:t>
            </a:r>
            <a:r>
              <a:rPr lang="en-US" altLang="zh-CN" dirty="0"/>
              <a:t>1</a:t>
            </a:r>
            <a:r>
              <a:rPr lang="zh-CN" altLang="en-US" dirty="0"/>
              <a:t>，令</a:t>
            </a:r>
            <a:r>
              <a:rPr lang="en-US" altLang="zh-CN" dirty="0"/>
              <a:t>x=X[1]</a:t>
            </a:r>
            <a:endParaRPr lang="en-US" altLang="zh-CN" dirty="0"/>
          </a:p>
          <a:p>
            <a:r>
              <a:rPr lang="en-US" altLang="zh-CN" dirty="0"/>
              <a:t>Y[l]^</a:t>
            </a:r>
            <a:r>
              <a:rPr lang="en-US" altLang="zh-CN" dirty="0" err="1"/>
              <a:t>x,Y</a:t>
            </a:r>
            <a:r>
              <a:rPr lang="en-US" altLang="zh-CN" dirty="0"/>
              <a:t>[l+1]^</a:t>
            </a:r>
            <a:r>
              <a:rPr lang="en-US" altLang="zh-CN" dirty="0" err="1"/>
              <a:t>x,Y</a:t>
            </a:r>
            <a:r>
              <a:rPr lang="en-US" altLang="zh-CN" dirty="0"/>
              <a:t>[l+2]^x…Y[r]^x</a:t>
            </a:r>
            <a:r>
              <a:rPr lang="zh-CN" altLang="en-US" dirty="0"/>
              <a:t>里面的</a:t>
            </a:r>
            <a:r>
              <a:rPr lang="en-US" altLang="zh-CN" dirty="0"/>
              <a:t>kth</a:t>
            </a:r>
            <a:endParaRPr lang="en-US" altLang="zh-CN" dirty="0"/>
          </a:p>
          <a:p>
            <a:r>
              <a:rPr lang="zh-CN" altLang="en-US" dirty="0"/>
              <a:t>这个我们可以对</a:t>
            </a:r>
            <a:r>
              <a:rPr lang="en-US" altLang="zh-CN" dirty="0"/>
              <a:t>Y</a:t>
            </a:r>
            <a:r>
              <a:rPr lang="zh-CN" altLang="en-US" dirty="0"/>
              <a:t>建立可持久化</a:t>
            </a:r>
            <a:r>
              <a:rPr lang="en-US" altLang="zh-CN" dirty="0" err="1"/>
              <a:t>Trie</a:t>
            </a:r>
            <a:r>
              <a:rPr lang="zh-CN" altLang="en-US" dirty="0"/>
              <a:t>，然后按高位到低位算出</a:t>
            </a:r>
            <a:r>
              <a:rPr lang="en-US" altLang="zh-CN" dirty="0"/>
              <a:t>kth</a:t>
            </a:r>
            <a:r>
              <a:rPr lang="zh-CN" altLang="en-US" dirty="0"/>
              <a:t>的值</a:t>
            </a:r>
            <a:endParaRPr lang="en-US" altLang="zh-CN" dirty="0"/>
          </a:p>
          <a:p>
            <a:r>
              <a:rPr lang="zh-CN" altLang="en-US" dirty="0"/>
              <a:t>这个题相当于计算</a:t>
            </a:r>
            <a:endParaRPr lang="en-US" altLang="zh-CN" dirty="0"/>
          </a:p>
          <a:p>
            <a:r>
              <a:rPr lang="en-US" altLang="zh-CN" dirty="0"/>
              <a:t>Y[l]^X[u],Y[l+1]^X[u],…Y[r]^X[u]</a:t>
            </a:r>
            <a:endParaRPr lang="en-US" altLang="zh-CN" dirty="0"/>
          </a:p>
          <a:p>
            <a:r>
              <a:rPr lang="en-US" altLang="zh-CN" dirty="0"/>
              <a:t>Y[l]^X[u+1],Y[l+1]^X[u+1],…Y[r]^X[u+1]</a:t>
            </a:r>
            <a:endParaRPr lang="en-US" altLang="zh-CN" dirty="0"/>
          </a:p>
          <a:p>
            <a:r>
              <a:rPr lang="en-US" altLang="zh-CN" dirty="0"/>
              <a:t>…</a:t>
            </a:r>
            <a:endParaRPr lang="en-US" altLang="zh-CN" dirty="0"/>
          </a:p>
          <a:p>
            <a:r>
              <a:rPr lang="en-US" altLang="zh-CN" dirty="0"/>
              <a:t>Y[l]^X[d],Y[l+1]^X[d],…Y[r]^X[d] </a:t>
            </a:r>
            <a:r>
              <a:rPr lang="zh-CN" altLang="en-US" dirty="0"/>
              <a:t>这堆东西的</a:t>
            </a:r>
            <a:r>
              <a:rPr lang="en-US" altLang="zh-CN" dirty="0"/>
              <a:t>kth</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这里令</a:t>
            </a:r>
            <a:r>
              <a:rPr lang="en-US" altLang="zh-CN" dirty="0"/>
              <a:t>q=p</a:t>
            </a:r>
            <a:endParaRPr lang="en-US" altLang="zh-CN" dirty="0"/>
          </a:p>
          <a:p>
            <a:r>
              <a:rPr lang="zh-CN" altLang="en-US" dirty="0"/>
              <a:t>对</a:t>
            </a:r>
            <a:r>
              <a:rPr lang="en-US" altLang="zh-CN" dirty="0"/>
              <a:t>Y</a:t>
            </a:r>
            <a:r>
              <a:rPr lang="zh-CN" altLang="en-US" dirty="0"/>
              <a:t>建立一棵可持久化</a:t>
            </a:r>
            <a:r>
              <a:rPr lang="en-US" altLang="zh-CN" dirty="0"/>
              <a:t>Trie</a:t>
            </a:r>
            <a:r>
              <a:rPr lang="zh-CN" altLang="en-US" dirty="0"/>
              <a:t>树</a:t>
            </a:r>
            <a:endParaRPr lang="en-US" altLang="zh-CN" dirty="0"/>
          </a:p>
          <a:p>
            <a:r>
              <a:rPr lang="zh-CN" altLang="en-US" dirty="0"/>
              <a:t>注意到询问数乘</a:t>
            </a:r>
            <a:r>
              <a:rPr lang="en-US" altLang="zh-CN" dirty="0"/>
              <a:t>n</a:t>
            </a:r>
            <a:r>
              <a:rPr lang="zh-CN" altLang="en-US" dirty="0"/>
              <a:t>也就</a:t>
            </a:r>
            <a:r>
              <a:rPr lang="en-US" altLang="zh-CN" dirty="0"/>
              <a:t>5e5</a:t>
            </a:r>
            <a:r>
              <a:rPr lang="zh-CN" altLang="en-US" dirty="0"/>
              <a:t>，直接用一个非常暴力的做法</a:t>
            </a:r>
            <a:endParaRPr lang="en-US" altLang="zh-CN" dirty="0"/>
          </a:p>
          <a:p>
            <a:r>
              <a:rPr lang="zh-CN" altLang="en-US" dirty="0"/>
              <a:t>每次询问的时候，直接传进去</a:t>
            </a:r>
            <a:r>
              <a:rPr lang="en-US" altLang="zh-CN" dirty="0"/>
              <a:t>n</a:t>
            </a:r>
            <a:r>
              <a:rPr lang="zh-CN" altLang="en-US" dirty="0"/>
              <a:t>个参数，表示这次询问的</a:t>
            </a:r>
            <a:r>
              <a:rPr lang="en-US" altLang="zh-CN" dirty="0"/>
              <a:t>X</a:t>
            </a:r>
            <a:r>
              <a:rPr lang="zh-CN" altLang="en-US" dirty="0"/>
              <a:t>的区间里的每个元素</a:t>
            </a:r>
            <a:endParaRPr lang="en-US" altLang="zh-CN" dirty="0"/>
          </a:p>
          <a:p>
            <a:r>
              <a:rPr lang="zh-CN" altLang="en-US" dirty="0"/>
              <a:t>还是从高位到低位计算答案</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我们对每个元素维护一下当前这个元素二分到的</a:t>
            </a:r>
            <a:r>
              <a:rPr lang="en-US" altLang="zh-CN" dirty="0"/>
              <a:t>Trie</a:t>
            </a:r>
            <a:r>
              <a:rPr lang="zh-CN" altLang="en-US" dirty="0"/>
              <a:t>节点</a:t>
            </a:r>
            <a:endParaRPr lang="en-US" altLang="zh-CN" dirty="0"/>
          </a:p>
          <a:p>
            <a:r>
              <a:rPr lang="zh-CN" altLang="en-US" dirty="0"/>
              <a:t>对每个元素</a:t>
            </a:r>
            <a:r>
              <a:rPr lang="en-US" altLang="zh-CN" dirty="0"/>
              <a:t>X[</a:t>
            </a:r>
            <a:r>
              <a:rPr lang="en-US" altLang="zh-CN" dirty="0" err="1"/>
              <a:t>i</a:t>
            </a:r>
            <a:r>
              <a:rPr lang="en-US" altLang="zh-CN" dirty="0"/>
              <a:t>]</a:t>
            </a:r>
            <a:r>
              <a:rPr lang="zh-CN" altLang="en-US" dirty="0"/>
              <a:t>，我们可以</a:t>
            </a:r>
            <a:r>
              <a:rPr lang="en-US" altLang="zh-CN" dirty="0"/>
              <a:t>O(1)</a:t>
            </a:r>
            <a:r>
              <a:rPr lang="zh-CN" altLang="en-US" dirty="0"/>
              <a:t>知道对这次查询的</a:t>
            </a:r>
            <a:r>
              <a:rPr lang="en-US" altLang="zh-CN" dirty="0"/>
              <a:t>Y</a:t>
            </a:r>
            <a:r>
              <a:rPr lang="zh-CN" altLang="en-US" dirty="0"/>
              <a:t>区间的元素，有多少</a:t>
            </a:r>
            <a:r>
              <a:rPr lang="en-US" altLang="zh-CN" dirty="0"/>
              <a:t>j</a:t>
            </a:r>
            <a:r>
              <a:rPr lang="zh-CN" altLang="en-US" dirty="0"/>
              <a:t>满足</a:t>
            </a:r>
            <a:r>
              <a:rPr lang="en-US" altLang="zh-CN" dirty="0"/>
              <a:t>X[</a:t>
            </a:r>
            <a:r>
              <a:rPr lang="en-US" altLang="zh-CN" dirty="0" err="1"/>
              <a:t>i</a:t>
            </a:r>
            <a:r>
              <a:rPr lang="en-US" altLang="zh-CN" dirty="0"/>
              <a:t>]^Y[j]</a:t>
            </a:r>
            <a:r>
              <a:rPr lang="zh-CN" altLang="en-US" dirty="0"/>
              <a:t>在这一位为</a:t>
            </a:r>
            <a:r>
              <a:rPr lang="en-US" altLang="zh-CN" dirty="0"/>
              <a:t>0</a:t>
            </a:r>
            <a:endParaRPr lang="en-US" altLang="zh-CN" dirty="0"/>
          </a:p>
          <a:p>
            <a:r>
              <a:rPr lang="zh-CN" altLang="en-US" dirty="0"/>
              <a:t>只需要看如果</a:t>
            </a:r>
            <a:r>
              <a:rPr lang="en-US" altLang="zh-CN" dirty="0"/>
              <a:t>X[</a:t>
            </a:r>
            <a:r>
              <a:rPr lang="en-US" altLang="zh-CN" dirty="0" err="1"/>
              <a:t>i</a:t>
            </a:r>
            <a:r>
              <a:rPr lang="en-US" altLang="zh-CN" dirty="0"/>
              <a:t>]</a:t>
            </a:r>
            <a:r>
              <a:rPr lang="zh-CN" altLang="en-US" dirty="0"/>
              <a:t>这一位为</a:t>
            </a:r>
            <a:r>
              <a:rPr lang="en-US" altLang="zh-CN" dirty="0"/>
              <a:t>0</a:t>
            </a:r>
            <a:r>
              <a:rPr lang="zh-CN" altLang="en-US" dirty="0"/>
              <a:t>，查对应节点左儿子内的点数，如果</a:t>
            </a:r>
            <a:r>
              <a:rPr lang="en-US" altLang="zh-CN" dirty="0"/>
              <a:t>X[</a:t>
            </a:r>
            <a:r>
              <a:rPr lang="en-US" altLang="zh-CN" dirty="0" err="1"/>
              <a:t>i</a:t>
            </a:r>
            <a:r>
              <a:rPr lang="en-US" altLang="zh-CN" dirty="0"/>
              <a:t>]</a:t>
            </a:r>
            <a:r>
              <a:rPr lang="zh-CN" altLang="en-US" dirty="0"/>
              <a:t>这一位为</a:t>
            </a:r>
            <a:r>
              <a:rPr lang="en-US" altLang="zh-CN" dirty="0"/>
              <a:t>1</a:t>
            </a:r>
            <a:r>
              <a:rPr lang="zh-CN" altLang="en-US" dirty="0"/>
              <a:t>，查对应节点右儿子内的点数</a:t>
            </a:r>
            <a:endParaRPr lang="zh-CN" altLang="en-US" dirty="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动态开点线段树</a:t>
            </a:r>
            <a:endParaRPr lang="zh-CN" altLang="en-US" dirty="0"/>
          </a:p>
        </p:txBody>
      </p:sp>
      <p:sp>
        <p:nvSpPr>
          <p:cNvPr id="3" name="内容占位符 2"/>
          <p:cNvSpPr>
            <a:spLocks noGrp="1"/>
          </p:cNvSpPr>
          <p:nvPr>
            <p:ph idx="1"/>
          </p:nvPr>
        </p:nvSpPr>
        <p:spPr/>
        <p:txBody>
          <a:bodyPr/>
          <a:lstStyle/>
          <a:p>
            <a:r>
              <a:rPr lang="zh-CN" altLang="en-US" dirty="0"/>
              <a:t>我们使用指针维护的线段树</a:t>
            </a:r>
            <a:endParaRPr lang="en-US" altLang="zh-CN" dirty="0"/>
          </a:p>
          <a:p>
            <a:r>
              <a:rPr lang="zh-CN" altLang="en-US" dirty="0"/>
              <a:t>初始的线段树是一个</a:t>
            </a:r>
            <a:r>
              <a:rPr lang="en-US" altLang="zh-CN" dirty="0"/>
              <a:t>l=1,r=10^9</a:t>
            </a:r>
            <a:r>
              <a:rPr lang="zh-CN" altLang="en-US" dirty="0"/>
              <a:t>的节点，这个节点没有左右儿子</a:t>
            </a:r>
            <a:endParaRPr lang="en-US" altLang="zh-CN" dirty="0"/>
          </a:p>
          <a:p>
            <a:r>
              <a:rPr lang="zh-CN" altLang="en-US" dirty="0"/>
              <a:t>每次操作时，如果访问到了一个节点，且这个节点还不存在，则我们将这个点建出来</a:t>
            </a:r>
            <a:endParaRPr lang="en-US" altLang="zh-CN" dirty="0"/>
          </a:p>
          <a:p>
            <a:r>
              <a:rPr lang="zh-CN" altLang="en-US" dirty="0"/>
              <a:t>进行</a:t>
            </a:r>
            <a:r>
              <a:rPr lang="en-US" altLang="zh-CN" dirty="0"/>
              <a:t>m</a:t>
            </a:r>
            <a:r>
              <a:rPr lang="zh-CN" altLang="en-US" dirty="0"/>
              <a:t>次操作后，空间复杂度为</a:t>
            </a:r>
            <a:r>
              <a:rPr lang="en-US" altLang="zh-CN" dirty="0"/>
              <a:t>O(min(</a:t>
            </a:r>
            <a:r>
              <a:rPr lang="en-US" altLang="zh-CN" dirty="0" err="1"/>
              <a:t>n,mlogn</a:t>
            </a:r>
            <a:r>
              <a:rPr lang="en-US" altLang="zh-CN" dirty="0"/>
              <a:t>))</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算出有多少</a:t>
            </a:r>
            <a:r>
              <a:rPr lang="en-US" altLang="zh-CN" dirty="0"/>
              <a:t>(</a:t>
            </a:r>
            <a:r>
              <a:rPr lang="en-US" altLang="zh-CN" dirty="0" err="1"/>
              <a:t>i,j</a:t>
            </a:r>
            <a:r>
              <a:rPr lang="en-US" altLang="zh-CN" dirty="0"/>
              <a:t>)</a:t>
            </a:r>
            <a:r>
              <a:rPr lang="zh-CN" altLang="en-US" dirty="0"/>
              <a:t>满足</a:t>
            </a:r>
            <a:r>
              <a:rPr lang="en-US" altLang="zh-CN" dirty="0"/>
              <a:t>X[</a:t>
            </a:r>
            <a:r>
              <a:rPr lang="en-US" altLang="zh-CN" dirty="0" err="1"/>
              <a:t>i</a:t>
            </a:r>
            <a:r>
              <a:rPr lang="en-US" altLang="zh-CN" dirty="0"/>
              <a:t>]^Y[j]</a:t>
            </a:r>
            <a:r>
              <a:rPr lang="zh-CN" altLang="en-US" dirty="0"/>
              <a:t>这一位为</a:t>
            </a:r>
            <a:r>
              <a:rPr lang="en-US" altLang="zh-CN" dirty="0"/>
              <a:t>0</a:t>
            </a:r>
            <a:r>
              <a:rPr lang="zh-CN" altLang="en-US" dirty="0"/>
              <a:t>后，如果这个数比</a:t>
            </a:r>
            <a:r>
              <a:rPr lang="en-US" altLang="zh-CN" dirty="0"/>
              <a:t>k</a:t>
            </a:r>
            <a:r>
              <a:rPr lang="zh-CN" altLang="en-US" dirty="0"/>
              <a:t>大，那将答案这一位填上</a:t>
            </a:r>
            <a:r>
              <a:rPr lang="en-US" altLang="zh-CN" dirty="0"/>
              <a:t>0</a:t>
            </a:r>
            <a:r>
              <a:rPr lang="zh-CN" altLang="en-US" dirty="0"/>
              <a:t>，否则答案这一位填上</a:t>
            </a:r>
            <a:r>
              <a:rPr lang="en-US" altLang="zh-CN" dirty="0"/>
              <a:t>1</a:t>
            </a:r>
            <a:endParaRPr lang="en-US" altLang="zh-CN" dirty="0"/>
          </a:p>
          <a:p>
            <a:r>
              <a:rPr lang="zh-CN" altLang="en-US" dirty="0"/>
              <a:t>之后按照答案，让所有</a:t>
            </a:r>
            <a:r>
              <a:rPr lang="en-US" altLang="zh-CN" dirty="0"/>
              <a:t>X[</a:t>
            </a:r>
            <a:r>
              <a:rPr lang="en-US" altLang="zh-CN" dirty="0" err="1"/>
              <a:t>i</a:t>
            </a:r>
            <a:r>
              <a:rPr lang="en-US" altLang="zh-CN" dirty="0"/>
              <a:t>]</a:t>
            </a:r>
            <a:r>
              <a:rPr lang="zh-CN" altLang="en-US" dirty="0"/>
              <a:t>对应的</a:t>
            </a:r>
            <a:r>
              <a:rPr lang="en-US" altLang="zh-CN" dirty="0"/>
              <a:t>Trie</a:t>
            </a:r>
            <a:r>
              <a:rPr lang="zh-CN" altLang="en-US" dirty="0"/>
              <a:t>上节点走向左儿子或者右儿子，如果这一位填上</a:t>
            </a:r>
            <a:r>
              <a:rPr lang="en-US" altLang="zh-CN" dirty="0"/>
              <a:t>0</a:t>
            </a:r>
            <a:r>
              <a:rPr lang="zh-CN" altLang="en-US" dirty="0"/>
              <a:t>，则走向一个和</a:t>
            </a:r>
            <a:r>
              <a:rPr lang="en-US" altLang="zh-CN" dirty="0"/>
              <a:t>X[</a:t>
            </a:r>
            <a:r>
              <a:rPr lang="en-US" altLang="zh-CN" dirty="0" err="1"/>
              <a:t>i</a:t>
            </a:r>
            <a:r>
              <a:rPr lang="en-US" altLang="zh-CN" dirty="0"/>
              <a:t>]</a:t>
            </a:r>
            <a:r>
              <a:rPr lang="zh-CN" altLang="en-US" dirty="0"/>
              <a:t>当前二进制位相同的儿子，否则走向一个相反的</a:t>
            </a:r>
            <a:endParaRPr lang="en-US" altLang="zh-CN" dirty="0"/>
          </a:p>
          <a:p>
            <a:r>
              <a:rPr lang="zh-CN" altLang="en-US" dirty="0"/>
              <a:t>于是我们可以</a:t>
            </a:r>
            <a:r>
              <a:rPr lang="en-US" altLang="zh-CN" dirty="0"/>
              <a:t>O(n)</a:t>
            </a:r>
            <a:r>
              <a:rPr lang="zh-CN" altLang="en-US" dirty="0"/>
              <a:t>的时间复杂度确定一个二进制位</a:t>
            </a:r>
            <a:endParaRPr lang="en-US" altLang="zh-CN" dirty="0"/>
          </a:p>
          <a:p>
            <a:endParaRPr lang="en-US" altLang="zh-CN" dirty="0"/>
          </a:p>
          <a:p>
            <a:r>
              <a:rPr lang="zh-CN" altLang="en-US" dirty="0"/>
              <a:t>总时间复杂度</a:t>
            </a:r>
            <a:r>
              <a:rPr lang="en-US" altLang="zh-CN" dirty="0"/>
              <a:t>O(</a:t>
            </a:r>
            <a:r>
              <a:rPr lang="en-US" altLang="zh-CN" dirty="0" err="1"/>
              <a:t>qnlogv</a:t>
            </a:r>
            <a:r>
              <a:rPr lang="en-US" altLang="zh-CN" dirty="0"/>
              <a:t>)</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Luogu3567 [Poi2014]Couriers</a:t>
            </a:r>
            <a:endParaRPr lang="zh-CN" altLang="en-US" dirty="0"/>
          </a:p>
        </p:txBody>
      </p:sp>
      <p:sp>
        <p:nvSpPr>
          <p:cNvPr id="3" name="内容占位符 2"/>
          <p:cNvSpPr>
            <a:spLocks noGrp="1"/>
          </p:cNvSpPr>
          <p:nvPr>
            <p:ph idx="1"/>
          </p:nvPr>
        </p:nvSpPr>
        <p:spPr/>
        <p:txBody>
          <a:bodyPr/>
          <a:lstStyle/>
          <a:p>
            <a:r>
              <a:rPr lang="zh-CN" altLang="en-US" dirty="0"/>
              <a:t>给一个长度为</a:t>
            </a:r>
            <a:r>
              <a:rPr lang="en-US" altLang="zh-CN" dirty="0"/>
              <a:t>n</a:t>
            </a:r>
            <a:r>
              <a:rPr lang="zh-CN" altLang="en-US" dirty="0"/>
              <a:t>的序列</a:t>
            </a:r>
            <a:r>
              <a:rPr lang="en-US" altLang="zh-CN" dirty="0"/>
              <a:t>a</a:t>
            </a:r>
            <a:r>
              <a:rPr lang="zh-CN" altLang="en-US" dirty="0"/>
              <a:t>。</a:t>
            </a:r>
            <a:r>
              <a:rPr lang="en-US" altLang="zh-CN" dirty="0"/>
              <a:t>1≤a[</a:t>
            </a:r>
            <a:r>
              <a:rPr lang="en-US" altLang="zh-CN" dirty="0" err="1"/>
              <a:t>i</a:t>
            </a:r>
            <a:r>
              <a:rPr lang="en-US" altLang="zh-CN" dirty="0"/>
              <a:t>]≤n</a:t>
            </a:r>
            <a:r>
              <a:rPr lang="zh-CN" altLang="en-US" dirty="0"/>
              <a:t>。</a:t>
            </a:r>
            <a:br>
              <a:rPr lang="zh-CN" altLang="en-US" dirty="0"/>
            </a:br>
            <a:r>
              <a:rPr lang="en-US" altLang="zh-CN" dirty="0"/>
              <a:t>m</a:t>
            </a:r>
            <a:r>
              <a:rPr lang="zh-CN" altLang="en-US" dirty="0"/>
              <a:t>组询问，每次询问一个区间</a:t>
            </a:r>
            <a:r>
              <a:rPr lang="en-US" altLang="zh-CN" dirty="0"/>
              <a:t>[</a:t>
            </a:r>
            <a:r>
              <a:rPr lang="en-US" altLang="zh-CN" dirty="0" err="1"/>
              <a:t>l,r</a:t>
            </a:r>
            <a:r>
              <a:rPr lang="en-US" altLang="zh-CN" dirty="0"/>
              <a:t>]</a:t>
            </a:r>
            <a:r>
              <a:rPr lang="zh-CN" altLang="en-US" dirty="0"/>
              <a:t>，是否存在一个数在</a:t>
            </a:r>
            <a:r>
              <a:rPr lang="en-US" altLang="zh-CN" dirty="0"/>
              <a:t>[</a:t>
            </a:r>
            <a:r>
              <a:rPr lang="en-US" altLang="zh-CN" dirty="0" err="1"/>
              <a:t>l,r</a:t>
            </a:r>
            <a:r>
              <a:rPr lang="en-US" altLang="zh-CN" dirty="0"/>
              <a:t>]</a:t>
            </a:r>
            <a:r>
              <a:rPr lang="zh-CN" altLang="en-US" dirty="0"/>
              <a:t>中出现的次数大于</a:t>
            </a:r>
            <a:r>
              <a:rPr lang="en-US" altLang="zh-CN" dirty="0"/>
              <a:t>(r-l+1)/2</a:t>
            </a:r>
            <a:r>
              <a:rPr lang="zh-CN" altLang="en-US" dirty="0"/>
              <a:t>。</a:t>
            </a:r>
            <a:endParaRPr lang="en-US" altLang="zh-CN" dirty="0"/>
          </a:p>
          <a:p>
            <a:r>
              <a:rPr lang="zh-CN" altLang="en-US" dirty="0"/>
              <a:t>如果存在，输出这个数，否则输出</a:t>
            </a:r>
            <a:r>
              <a:rPr lang="en-US" altLang="zh-CN" dirty="0"/>
              <a:t>0</a:t>
            </a:r>
            <a:r>
              <a:rPr lang="zh-CN" altLang="en-US" dirty="0"/>
              <a:t>。</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对序列建立可持久化</a:t>
            </a:r>
            <a:r>
              <a:rPr lang="en-US" altLang="zh-CN" dirty="0" err="1"/>
              <a:t>Trie</a:t>
            </a:r>
            <a:r>
              <a:rPr lang="zh-CN" altLang="en-US" dirty="0"/>
              <a:t>，每次查询的时候可以类比区间</a:t>
            </a:r>
            <a:r>
              <a:rPr lang="en-US" altLang="zh-CN" dirty="0"/>
              <a:t>kth</a:t>
            </a:r>
            <a:r>
              <a:rPr lang="zh-CN" altLang="en-US" dirty="0"/>
              <a:t>：</a:t>
            </a:r>
            <a:endParaRPr lang="en-US" altLang="zh-CN" dirty="0"/>
          </a:p>
          <a:p>
            <a:r>
              <a:rPr lang="en-US" altLang="zh-CN" dirty="0"/>
              <a:t>a</a:t>
            </a:r>
            <a:r>
              <a:rPr lang="zh-CN" altLang="en-US" dirty="0"/>
              <a:t>对应了</a:t>
            </a:r>
            <a:r>
              <a:rPr lang="en-US" altLang="zh-CN" dirty="0"/>
              <a:t>[1,l-1]</a:t>
            </a:r>
            <a:r>
              <a:rPr lang="zh-CN" altLang="en-US" dirty="0"/>
              <a:t>的</a:t>
            </a:r>
            <a:r>
              <a:rPr lang="en-US" altLang="zh-CN" dirty="0" err="1"/>
              <a:t>Trie</a:t>
            </a:r>
            <a:r>
              <a:rPr lang="zh-CN" altLang="en-US" dirty="0"/>
              <a:t>，</a:t>
            </a:r>
            <a:r>
              <a:rPr lang="en-US" altLang="zh-CN" dirty="0"/>
              <a:t>b</a:t>
            </a:r>
            <a:r>
              <a:rPr lang="zh-CN" altLang="en-US" dirty="0"/>
              <a:t>对应了</a:t>
            </a:r>
            <a:r>
              <a:rPr lang="en-US" altLang="zh-CN" dirty="0"/>
              <a:t>[1,r]</a:t>
            </a:r>
            <a:r>
              <a:rPr lang="zh-CN" altLang="en-US" dirty="0"/>
              <a:t>的</a:t>
            </a:r>
            <a:r>
              <a:rPr lang="en-US" altLang="zh-CN" dirty="0" err="1"/>
              <a:t>Trie</a:t>
            </a:r>
            <a:endParaRPr lang="en-US" altLang="zh-CN" dirty="0"/>
          </a:p>
          <a:p>
            <a:r>
              <a:rPr lang="zh-CN" altLang="en-US" dirty="0"/>
              <a:t>如果</a:t>
            </a:r>
            <a:r>
              <a:rPr lang="en-US" altLang="zh-CN" dirty="0"/>
              <a:t>a</a:t>
            </a:r>
            <a:r>
              <a:rPr lang="zh-CN" altLang="en-US" dirty="0"/>
              <a:t>的左子树大小</a:t>
            </a:r>
            <a:r>
              <a:rPr lang="en-US" altLang="zh-CN" dirty="0"/>
              <a:t>-b</a:t>
            </a:r>
            <a:r>
              <a:rPr lang="zh-CN" altLang="en-US" dirty="0"/>
              <a:t>的左子树大小</a:t>
            </a:r>
            <a:r>
              <a:rPr lang="en-US" altLang="zh-CN" dirty="0"/>
              <a:t>&gt;=</a:t>
            </a:r>
            <a:r>
              <a:rPr lang="zh-CN" altLang="en-US" dirty="0"/>
              <a:t>区间长度一半，则答案可能在这里</a:t>
            </a:r>
            <a:endParaRPr lang="en-US" altLang="zh-CN" dirty="0"/>
          </a:p>
          <a:p>
            <a:r>
              <a:rPr lang="zh-CN" altLang="en-US" dirty="0"/>
              <a:t>如果</a:t>
            </a:r>
            <a:r>
              <a:rPr lang="en-US" altLang="zh-CN" dirty="0"/>
              <a:t>a</a:t>
            </a:r>
            <a:r>
              <a:rPr lang="zh-CN" altLang="en-US" dirty="0"/>
              <a:t>的右子树大小</a:t>
            </a:r>
            <a:r>
              <a:rPr lang="en-US" altLang="zh-CN" dirty="0"/>
              <a:t>-b</a:t>
            </a:r>
            <a:r>
              <a:rPr lang="zh-CN" altLang="en-US" dirty="0"/>
              <a:t>的右子树大小</a:t>
            </a:r>
            <a:r>
              <a:rPr lang="en-US" altLang="zh-CN" dirty="0"/>
              <a:t>&gt;=</a:t>
            </a:r>
            <a:r>
              <a:rPr lang="zh-CN" altLang="en-US" dirty="0"/>
              <a:t>区间长度一半，则答案可能在这里</a:t>
            </a:r>
            <a:endParaRPr lang="en-US" altLang="zh-CN" dirty="0"/>
          </a:p>
          <a:p>
            <a:r>
              <a:rPr lang="zh-CN" altLang="en-US" dirty="0"/>
              <a:t>否则答案不存在</a:t>
            </a:r>
            <a:endParaRPr lang="en-US" altLang="zh-CN" dirty="0"/>
          </a:p>
          <a:p>
            <a:endParaRPr lang="en-US" altLang="zh-CN" dirty="0"/>
          </a:p>
          <a:p>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考虑随机化，每次随机区间中一个位置，然后查这个位置在区间中的出现次数</a:t>
            </a:r>
            <a:endParaRPr lang="en-US" altLang="zh-CN" dirty="0"/>
          </a:p>
          <a:p>
            <a:r>
              <a:rPr lang="zh-CN" altLang="en-US" dirty="0"/>
              <a:t>如果满足条件，则找到了答案</a:t>
            </a:r>
            <a:endParaRPr lang="en-US" altLang="zh-CN" dirty="0"/>
          </a:p>
          <a:p>
            <a:r>
              <a:rPr lang="zh-CN" altLang="en-US" dirty="0"/>
              <a:t>由于答案的出现次数</a:t>
            </a:r>
            <a:r>
              <a:rPr lang="en-US" altLang="zh-CN" dirty="0"/>
              <a:t>&gt;=</a:t>
            </a:r>
            <a:r>
              <a:rPr lang="zh-CN" altLang="en-US" dirty="0"/>
              <a:t>区间长度一半，所以每次随机到的概率是一个常数，随机</a:t>
            </a:r>
            <a:r>
              <a:rPr lang="en-US" altLang="zh-CN" dirty="0"/>
              <a:t>log</a:t>
            </a:r>
            <a:r>
              <a:rPr lang="zh-CN" altLang="en-US" dirty="0"/>
              <a:t>次的话大概错误率是有保证的（没仔细算但我记得是对的）</a:t>
            </a:r>
            <a:endParaRPr lang="en-US" altLang="zh-CN" dirty="0"/>
          </a:p>
          <a:p>
            <a:endParaRPr lang="en-US" altLang="zh-CN" dirty="0"/>
          </a:p>
          <a:p>
            <a:r>
              <a:rPr lang="en-US" altLang="zh-CN" dirty="0"/>
              <a:t>O( mlog^2n )</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Luogu2839 [</a:t>
            </a:r>
            <a:r>
              <a:rPr lang="zh-CN" altLang="en-US" dirty="0"/>
              <a:t>国家集训队</a:t>
            </a:r>
            <a:r>
              <a:rPr lang="en-US" altLang="zh-CN" dirty="0"/>
              <a:t>]middle</a:t>
            </a:r>
            <a:endParaRPr lang="zh-CN" altLang="en-US" dirty="0"/>
          </a:p>
        </p:txBody>
      </p:sp>
      <p:sp>
        <p:nvSpPr>
          <p:cNvPr id="3" name="内容占位符 2"/>
          <p:cNvSpPr>
            <a:spLocks noGrp="1"/>
          </p:cNvSpPr>
          <p:nvPr>
            <p:ph idx="1"/>
          </p:nvPr>
        </p:nvSpPr>
        <p:spPr/>
        <p:txBody>
          <a:bodyPr/>
          <a:lstStyle/>
          <a:p>
            <a:r>
              <a:rPr lang="zh-CN" altLang="en-US" dirty="0"/>
              <a:t>一个长度为</a:t>
            </a:r>
            <a:r>
              <a:rPr lang="en-US" altLang="zh-CN" dirty="0"/>
              <a:t>n</a:t>
            </a:r>
            <a:r>
              <a:rPr lang="zh-CN" altLang="en-US" dirty="0"/>
              <a:t>的序列</a:t>
            </a:r>
            <a:r>
              <a:rPr lang="en-US" altLang="zh-CN" dirty="0"/>
              <a:t>a</a:t>
            </a:r>
            <a:r>
              <a:rPr lang="zh-CN" altLang="en-US" dirty="0"/>
              <a:t>，设其排过序之后为</a:t>
            </a:r>
            <a:r>
              <a:rPr lang="en-US" altLang="zh-CN" dirty="0"/>
              <a:t>b</a:t>
            </a:r>
            <a:r>
              <a:rPr lang="zh-CN" altLang="en-US" dirty="0"/>
              <a:t>，其中位数定义为</a:t>
            </a:r>
            <a:r>
              <a:rPr lang="en-US" altLang="zh-CN" dirty="0"/>
              <a:t>b[n/2]</a:t>
            </a:r>
            <a:r>
              <a:rPr lang="zh-CN" altLang="en-US" dirty="0"/>
              <a:t>，其中</a:t>
            </a:r>
            <a:r>
              <a:rPr lang="en-US" altLang="zh-CN" dirty="0" err="1"/>
              <a:t>a,b</a:t>
            </a:r>
            <a:r>
              <a:rPr lang="zh-CN" altLang="en-US" dirty="0"/>
              <a:t>从</a:t>
            </a:r>
            <a:r>
              <a:rPr lang="en-US" altLang="zh-CN" dirty="0"/>
              <a:t>0</a:t>
            </a:r>
            <a:r>
              <a:rPr lang="zh-CN" altLang="en-US" dirty="0"/>
              <a:t>开始标号</a:t>
            </a:r>
            <a:r>
              <a:rPr lang="en-US" altLang="zh-CN" dirty="0"/>
              <a:t>,</a:t>
            </a:r>
            <a:r>
              <a:rPr lang="zh-CN" altLang="en-US" dirty="0"/>
              <a:t>除法取下整。</a:t>
            </a:r>
            <a:endParaRPr lang="en-US" altLang="zh-CN" dirty="0"/>
          </a:p>
          <a:p>
            <a:r>
              <a:rPr lang="zh-CN" altLang="en-US" dirty="0"/>
              <a:t>给你一个长度为</a:t>
            </a:r>
            <a:r>
              <a:rPr lang="en-US" altLang="zh-CN" dirty="0"/>
              <a:t>n</a:t>
            </a:r>
            <a:r>
              <a:rPr lang="zh-CN" altLang="en-US" dirty="0"/>
              <a:t>的序列</a:t>
            </a:r>
            <a:r>
              <a:rPr lang="en-US" altLang="zh-CN" dirty="0"/>
              <a:t>s</a:t>
            </a:r>
            <a:r>
              <a:rPr lang="zh-CN" altLang="en-US" dirty="0"/>
              <a:t>。</a:t>
            </a:r>
            <a:br>
              <a:rPr lang="en-US" altLang="zh-CN" dirty="0"/>
            </a:br>
            <a:r>
              <a:rPr lang="zh-CN" altLang="en-US" dirty="0"/>
              <a:t>回答</a:t>
            </a:r>
            <a:r>
              <a:rPr lang="en-US" altLang="zh-CN" dirty="0"/>
              <a:t>Q</a:t>
            </a:r>
            <a:r>
              <a:rPr lang="zh-CN" altLang="en-US" dirty="0"/>
              <a:t>个这样的询问：</a:t>
            </a:r>
            <a:r>
              <a:rPr lang="en-US" altLang="zh-CN" dirty="0"/>
              <a:t>s</a:t>
            </a:r>
            <a:r>
              <a:rPr lang="zh-CN" altLang="en-US" dirty="0"/>
              <a:t>的左端点在</a:t>
            </a:r>
            <a:r>
              <a:rPr lang="en-US" altLang="zh-CN" dirty="0"/>
              <a:t>[</a:t>
            </a:r>
            <a:r>
              <a:rPr lang="en-US" altLang="zh-CN" dirty="0" err="1"/>
              <a:t>a,b</a:t>
            </a:r>
            <a:r>
              <a:rPr lang="en-US" altLang="zh-CN" dirty="0"/>
              <a:t>]</a:t>
            </a:r>
            <a:r>
              <a:rPr lang="zh-CN" altLang="en-US" dirty="0"/>
              <a:t>之间</a:t>
            </a:r>
            <a:r>
              <a:rPr lang="en-US" altLang="zh-CN" dirty="0"/>
              <a:t>,</a:t>
            </a:r>
            <a:r>
              <a:rPr lang="zh-CN" altLang="en-US" dirty="0"/>
              <a:t>右端点在</a:t>
            </a:r>
            <a:r>
              <a:rPr lang="en-US" altLang="zh-CN" dirty="0"/>
              <a:t>[</a:t>
            </a:r>
            <a:r>
              <a:rPr lang="en-US" altLang="zh-CN" dirty="0" err="1"/>
              <a:t>c,d</a:t>
            </a:r>
            <a:r>
              <a:rPr lang="en-US" altLang="zh-CN" dirty="0"/>
              <a:t>]</a:t>
            </a:r>
            <a:r>
              <a:rPr lang="zh-CN" altLang="en-US" dirty="0"/>
              <a:t>之间的连续子序列中，最大的中位数。其中</a:t>
            </a:r>
            <a:r>
              <a:rPr lang="en-US" altLang="zh-CN" dirty="0"/>
              <a:t>a&lt;b&lt;c&lt;d</a:t>
            </a:r>
            <a:r>
              <a:rPr lang="zh-CN" altLang="en-US" dirty="0"/>
              <a:t>。</a:t>
            </a:r>
            <a:endParaRPr lang="en-US" altLang="zh-CN" dirty="0"/>
          </a:p>
          <a:p>
            <a:r>
              <a:rPr lang="zh-CN" altLang="en-US" dirty="0"/>
              <a:t>强制在线</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这种形式的查询如何处理呢？</a:t>
            </a:r>
            <a:endParaRPr lang="en-US" altLang="zh-CN" dirty="0"/>
          </a:p>
          <a:p>
            <a:r>
              <a:rPr lang="zh-CN" altLang="en-US" dirty="0"/>
              <a:t>不难发现实际上就是我们必须选出</a:t>
            </a:r>
            <a:r>
              <a:rPr lang="en-US" altLang="zh-CN" dirty="0"/>
              <a:t>[</a:t>
            </a:r>
            <a:r>
              <a:rPr lang="en-US" altLang="zh-CN" dirty="0" err="1"/>
              <a:t>b,c</a:t>
            </a:r>
            <a:r>
              <a:rPr lang="en-US" altLang="zh-CN" dirty="0"/>
              <a:t>]</a:t>
            </a:r>
            <a:r>
              <a:rPr lang="zh-CN" altLang="en-US" dirty="0"/>
              <a:t>这个区间</a:t>
            </a:r>
            <a:endParaRPr lang="en-US" altLang="zh-CN" dirty="0"/>
          </a:p>
          <a:p>
            <a:r>
              <a:rPr lang="zh-CN" altLang="en-US" dirty="0"/>
              <a:t>然后两边可以各增加一个</a:t>
            </a:r>
            <a:r>
              <a:rPr lang="en-US" altLang="zh-CN" dirty="0"/>
              <a:t>[</a:t>
            </a:r>
            <a:r>
              <a:rPr lang="en-US" altLang="zh-CN" dirty="0" err="1"/>
              <a:t>l,b</a:t>
            </a:r>
            <a:r>
              <a:rPr lang="en-US" altLang="zh-CN" dirty="0"/>
              <a:t>)</a:t>
            </a:r>
            <a:r>
              <a:rPr lang="zh-CN" altLang="en-US" dirty="0"/>
              <a:t>和</a:t>
            </a:r>
            <a:r>
              <a:rPr lang="en-US" altLang="zh-CN" dirty="0"/>
              <a:t>(</a:t>
            </a:r>
            <a:r>
              <a:rPr lang="en-US" altLang="zh-CN" dirty="0" err="1"/>
              <a:t>c,r</a:t>
            </a:r>
            <a:r>
              <a:rPr lang="en-US" altLang="zh-CN" dirty="0"/>
              <a:t>]</a:t>
            </a:r>
            <a:r>
              <a:rPr lang="zh-CN" altLang="en-US" dirty="0"/>
              <a:t>，其中</a:t>
            </a:r>
            <a:r>
              <a:rPr lang="en-US" altLang="zh-CN" dirty="0"/>
              <a:t>l</a:t>
            </a:r>
            <a:r>
              <a:rPr lang="zh-CN" altLang="en-US" dirty="0"/>
              <a:t>在</a:t>
            </a:r>
            <a:r>
              <a:rPr lang="en-US" altLang="zh-CN" dirty="0"/>
              <a:t>[</a:t>
            </a:r>
            <a:r>
              <a:rPr lang="en-US" altLang="zh-CN" dirty="0" err="1"/>
              <a:t>a,b</a:t>
            </a:r>
            <a:r>
              <a:rPr lang="en-US" altLang="zh-CN" dirty="0"/>
              <a:t>]</a:t>
            </a:r>
            <a:r>
              <a:rPr lang="zh-CN" altLang="en-US" dirty="0"/>
              <a:t>中，</a:t>
            </a:r>
            <a:r>
              <a:rPr lang="en-US" altLang="zh-CN" dirty="0"/>
              <a:t>r</a:t>
            </a:r>
            <a:r>
              <a:rPr lang="zh-CN" altLang="en-US" dirty="0"/>
              <a:t>在</a:t>
            </a:r>
            <a:r>
              <a:rPr lang="en-US" altLang="zh-CN" dirty="0"/>
              <a:t>[</a:t>
            </a:r>
            <a:r>
              <a:rPr lang="en-US" altLang="zh-CN" dirty="0" err="1"/>
              <a:t>c,d</a:t>
            </a:r>
            <a:r>
              <a:rPr lang="en-US" altLang="zh-CN" dirty="0"/>
              <a:t>]</a:t>
            </a:r>
            <a:r>
              <a:rPr lang="zh-CN" altLang="en-US" dirty="0"/>
              <a:t>中</a:t>
            </a:r>
            <a:endParaRPr lang="en-US" altLang="zh-CN" dirty="0"/>
          </a:p>
          <a:p>
            <a:endParaRPr lang="zh-CN" altLang="en-US" dirty="0"/>
          </a:p>
        </p:txBody>
      </p:sp>
      <p:pic>
        <p:nvPicPr>
          <p:cNvPr id="4" name="图片 3"/>
          <p:cNvPicPr>
            <a:picLocks noChangeAspect="1"/>
          </p:cNvPicPr>
          <p:nvPr/>
        </p:nvPicPr>
        <p:blipFill>
          <a:blip r:embed="rId1"/>
          <a:stretch>
            <a:fillRect/>
          </a:stretch>
        </p:blipFill>
        <p:spPr>
          <a:xfrm>
            <a:off x="1174995" y="3534569"/>
            <a:ext cx="6881151" cy="1605602"/>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中位数的通用处理方法？</a:t>
            </a:r>
            <a:endParaRPr lang="en-US" altLang="zh-CN" dirty="0"/>
          </a:p>
          <a:p>
            <a:r>
              <a:rPr lang="zh-CN" altLang="en-US" dirty="0"/>
              <a:t>二分答案</a:t>
            </a:r>
            <a:r>
              <a:rPr lang="en-US" altLang="zh-CN" dirty="0"/>
              <a:t>x</a:t>
            </a:r>
            <a:r>
              <a:rPr lang="zh-CN" altLang="en-US" dirty="0"/>
              <a:t>，把小于</a:t>
            </a:r>
            <a:r>
              <a:rPr lang="en-US" altLang="zh-CN" dirty="0"/>
              <a:t>x</a:t>
            </a:r>
            <a:r>
              <a:rPr lang="zh-CN" altLang="en-US" dirty="0"/>
              <a:t>的设为</a:t>
            </a:r>
            <a:r>
              <a:rPr lang="en-US" altLang="zh-CN" dirty="0"/>
              <a:t>-1</a:t>
            </a:r>
            <a:r>
              <a:rPr lang="zh-CN" altLang="en-US" dirty="0"/>
              <a:t>，大于等于</a:t>
            </a:r>
            <a:r>
              <a:rPr lang="en-US" altLang="zh-CN" dirty="0"/>
              <a:t>x</a:t>
            </a:r>
            <a:r>
              <a:rPr lang="zh-CN" altLang="en-US" dirty="0"/>
              <a:t>的设为</a:t>
            </a:r>
            <a:r>
              <a:rPr lang="en-US" altLang="zh-CN" dirty="0"/>
              <a:t>1</a:t>
            </a:r>
            <a:endParaRPr lang="en-US" altLang="zh-CN" dirty="0"/>
          </a:p>
          <a:p>
            <a:r>
              <a:rPr lang="zh-CN" altLang="en-US" dirty="0"/>
              <a:t>如果区间和</a:t>
            </a:r>
            <a:r>
              <a:rPr lang="en-US" altLang="zh-CN" dirty="0"/>
              <a:t>&gt;=0</a:t>
            </a:r>
            <a:r>
              <a:rPr lang="zh-CN" altLang="en-US" dirty="0"/>
              <a:t>，则</a:t>
            </a:r>
            <a:r>
              <a:rPr lang="en-US" altLang="zh-CN" dirty="0"/>
              <a:t>&gt;=x</a:t>
            </a:r>
            <a:r>
              <a:rPr lang="zh-CN" altLang="en-US" dirty="0"/>
              <a:t>的数出现次数</a:t>
            </a:r>
            <a:r>
              <a:rPr lang="en-US" altLang="zh-CN" dirty="0"/>
              <a:t>&gt;=</a:t>
            </a:r>
            <a:r>
              <a:rPr lang="zh-CN" altLang="en-US" dirty="0"/>
              <a:t>区间长度的一半，则中位数</a:t>
            </a:r>
            <a:r>
              <a:rPr lang="en-US" altLang="zh-CN" dirty="0"/>
              <a:t>&gt;=x</a:t>
            </a:r>
            <a:endParaRPr lang="en-US" altLang="zh-CN" dirty="0"/>
          </a:p>
          <a:p>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于是我们可以二分答案</a:t>
            </a:r>
            <a:r>
              <a:rPr lang="en-US" altLang="zh-CN" dirty="0"/>
              <a:t>x</a:t>
            </a:r>
            <a:endParaRPr lang="en-US" altLang="zh-CN" dirty="0"/>
          </a:p>
          <a:p>
            <a:r>
              <a:rPr lang="zh-CN" altLang="en-US" dirty="0"/>
              <a:t>验证的时候，先查询</a:t>
            </a:r>
            <a:r>
              <a:rPr lang="en-US" altLang="zh-CN" dirty="0"/>
              <a:t>[</a:t>
            </a:r>
            <a:r>
              <a:rPr lang="en-US" altLang="zh-CN" dirty="0" err="1"/>
              <a:t>b,c</a:t>
            </a:r>
            <a:r>
              <a:rPr lang="en-US" altLang="zh-CN" dirty="0"/>
              <a:t>]</a:t>
            </a:r>
            <a:r>
              <a:rPr lang="zh-CN" altLang="en-US" dirty="0"/>
              <a:t>中</a:t>
            </a:r>
            <a:r>
              <a:rPr lang="en-US" altLang="zh-CN" dirty="0"/>
              <a:t>&gt;=x</a:t>
            </a:r>
            <a:r>
              <a:rPr lang="zh-CN" altLang="en-US" dirty="0"/>
              <a:t>的数个数</a:t>
            </a:r>
            <a:endParaRPr lang="en-US" altLang="zh-CN" dirty="0"/>
          </a:p>
          <a:p>
            <a:r>
              <a:rPr lang="zh-CN" altLang="en-US" dirty="0"/>
              <a:t>然后需要找到左右两边和最大的一段？</a:t>
            </a:r>
            <a:endParaRPr lang="en-US" altLang="zh-CN" dirty="0"/>
          </a:p>
          <a:p>
            <a:r>
              <a:rPr lang="zh-CN" altLang="en-US" dirty="0"/>
              <a:t>从小到大加入权值，把小于当前权值的设为</a:t>
            </a:r>
            <a:r>
              <a:rPr lang="en-US" altLang="zh-CN" dirty="0"/>
              <a:t>-1</a:t>
            </a:r>
            <a:r>
              <a:rPr lang="zh-CN" altLang="en-US" dirty="0"/>
              <a:t>，否则设为</a:t>
            </a:r>
            <a:r>
              <a:rPr lang="en-US" altLang="zh-CN" dirty="0"/>
              <a:t>1</a:t>
            </a:r>
            <a:endParaRPr lang="en-US" altLang="zh-CN" dirty="0"/>
          </a:p>
          <a:p>
            <a:r>
              <a:rPr lang="zh-CN" altLang="en-US" dirty="0"/>
              <a:t>只需要查询加入权值为</a:t>
            </a:r>
            <a:r>
              <a:rPr lang="en-US" altLang="zh-CN" dirty="0"/>
              <a:t>x</a:t>
            </a:r>
            <a:r>
              <a:rPr lang="zh-CN" altLang="en-US" dirty="0"/>
              <a:t>的时候的线段树：</a:t>
            </a:r>
            <a:endParaRPr lang="en-US" altLang="zh-CN" dirty="0"/>
          </a:p>
          <a:p>
            <a:r>
              <a:rPr lang="zh-CN" altLang="en-US" dirty="0"/>
              <a:t>用线段树维护区间和与最大的前后缀和，这样就可以找到一个点向两边最大延伸出的一段了</a:t>
            </a:r>
            <a:endParaRPr lang="en-US" altLang="zh-CN" dirty="0"/>
          </a:p>
          <a:p>
            <a:r>
              <a:rPr lang="zh-CN" altLang="en-US" dirty="0"/>
              <a:t>可持久化这个线段树即可</a:t>
            </a:r>
            <a:endParaRPr lang="en-US" altLang="zh-CN" dirty="0"/>
          </a:p>
          <a:p>
            <a:r>
              <a:rPr lang="en-US" altLang="zh-CN" dirty="0"/>
              <a:t>O( </a:t>
            </a:r>
            <a:r>
              <a:rPr lang="en-US" altLang="zh-CN" dirty="0" err="1"/>
              <a:t>nlogn</a:t>
            </a:r>
            <a:r>
              <a:rPr lang="en-US" altLang="zh-CN" dirty="0"/>
              <a:t> + mlog^2n )</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【UNR #1】</a:t>
            </a:r>
            <a:r>
              <a:rPr lang="zh-CN" altLang="en-US" dirty="0"/>
              <a:t>火车管理</a:t>
            </a:r>
            <a:endParaRPr lang="zh-CN" altLang="en-US" dirty="0"/>
          </a:p>
        </p:txBody>
      </p:sp>
      <p:sp>
        <p:nvSpPr>
          <p:cNvPr id="3" name="内容占位符 2"/>
          <p:cNvSpPr>
            <a:spLocks noGrp="1"/>
          </p:cNvSpPr>
          <p:nvPr>
            <p:ph idx="1"/>
          </p:nvPr>
        </p:nvSpPr>
        <p:spPr/>
        <p:txBody>
          <a:bodyPr>
            <a:normAutofit/>
          </a:bodyPr>
          <a:lstStyle/>
          <a:p>
            <a:r>
              <a:rPr lang="zh-CN" altLang="en-US" dirty="0"/>
              <a:t>有 </a:t>
            </a:r>
            <a:r>
              <a:rPr lang="en-US" altLang="zh-CN" dirty="0"/>
              <a:t>n </a:t>
            </a:r>
            <a:r>
              <a:rPr lang="zh-CN" altLang="en-US" dirty="0"/>
              <a:t>个栈，</a:t>
            </a:r>
            <a:r>
              <a:rPr lang="en-US" altLang="zh-CN" dirty="0"/>
              <a:t>m </a:t>
            </a:r>
            <a:r>
              <a:rPr lang="zh-CN" altLang="en-US" dirty="0"/>
              <a:t>次操作。</a:t>
            </a:r>
            <a:endParaRPr lang="zh-CN" altLang="en-US" dirty="0"/>
          </a:p>
          <a:p>
            <a:r>
              <a:rPr lang="en-US" altLang="zh-CN" dirty="0"/>
              <a:t>1.</a:t>
            </a:r>
            <a:r>
              <a:rPr lang="zh-CN" altLang="en-US" dirty="0"/>
              <a:t>将 </a:t>
            </a:r>
            <a:r>
              <a:rPr lang="en-US" altLang="zh-CN" dirty="0"/>
              <a:t>x </a:t>
            </a:r>
            <a:r>
              <a:rPr lang="zh-CN" altLang="en-US" dirty="0"/>
              <a:t>压入 </a:t>
            </a:r>
            <a:r>
              <a:rPr lang="en-US" altLang="zh-CN" dirty="0"/>
              <a:t>[</a:t>
            </a:r>
            <a:r>
              <a:rPr lang="en-US" altLang="zh-CN" dirty="0" err="1"/>
              <a:t>l,r</a:t>
            </a:r>
            <a:r>
              <a:rPr lang="en-US" altLang="zh-CN" dirty="0"/>
              <a:t>] </a:t>
            </a:r>
            <a:r>
              <a:rPr lang="zh-CN" altLang="en-US" dirty="0"/>
              <a:t>的栈中</a:t>
            </a:r>
            <a:endParaRPr lang="zh-CN" altLang="en-US" dirty="0"/>
          </a:p>
          <a:p>
            <a:r>
              <a:rPr lang="en-US" altLang="zh-CN" dirty="0"/>
              <a:t>2.</a:t>
            </a:r>
            <a:r>
              <a:rPr lang="zh-CN" altLang="en-US" dirty="0"/>
              <a:t>将 </a:t>
            </a:r>
            <a:r>
              <a:rPr lang="en-US" altLang="zh-CN" dirty="0"/>
              <a:t>l </a:t>
            </a:r>
            <a:r>
              <a:rPr lang="zh-CN" altLang="en-US" dirty="0"/>
              <a:t>的栈顶弹出</a:t>
            </a:r>
            <a:endParaRPr lang="zh-CN" altLang="en-US" dirty="0"/>
          </a:p>
          <a:p>
            <a:r>
              <a:rPr lang="en-US" altLang="zh-CN" dirty="0"/>
              <a:t>3.</a:t>
            </a:r>
            <a:r>
              <a:rPr lang="zh-CN" altLang="en-US" dirty="0"/>
              <a:t>询问 </a:t>
            </a:r>
            <a:r>
              <a:rPr lang="en-US" altLang="zh-CN" dirty="0"/>
              <a:t>[</a:t>
            </a:r>
            <a:r>
              <a:rPr lang="en-US" altLang="zh-CN" dirty="0" err="1"/>
              <a:t>l,r</a:t>
            </a:r>
            <a:r>
              <a:rPr lang="en-US" altLang="zh-CN" dirty="0"/>
              <a:t>] </a:t>
            </a:r>
            <a:r>
              <a:rPr lang="zh-CN" altLang="en-US" dirty="0"/>
              <a:t>栈顶的和</a:t>
            </a:r>
            <a:endParaRPr lang="en-US" altLang="zh-CN" dirty="0"/>
          </a:p>
          <a:p>
            <a:r>
              <a:rPr lang="zh-CN" altLang="en-US" dirty="0"/>
              <a:t>强制在线</a:t>
            </a:r>
            <a:endParaRPr lang="zh-CN" altLang="en-US" dirty="0"/>
          </a:p>
          <a:p>
            <a:endParaRPr lang="zh-CN" altLang="en-US" dirty="0"/>
          </a:p>
          <a:p>
            <a:r>
              <a:rPr lang="en-US" altLang="zh-CN" dirty="0"/>
              <a:t>n,m≤5×10^5</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第一个和第三个操作都是基本的线段树操作，第二个操作我们可以把它看做返回该元素的上一个版本</a:t>
            </a:r>
            <a:endParaRPr lang="en-US" altLang="zh-CN" dirty="0"/>
          </a:p>
          <a:p>
            <a:r>
              <a:rPr lang="zh-CN" altLang="en-US" dirty="0"/>
              <a:t>维护每个点的值是什么时刻修改得到的，将</a:t>
            </a:r>
            <a:r>
              <a:rPr lang="en-US" altLang="zh-CN" dirty="0"/>
              <a:t>x</a:t>
            </a:r>
            <a:r>
              <a:rPr lang="zh-CN" altLang="en-US" dirty="0"/>
              <a:t>位置</a:t>
            </a:r>
            <a:r>
              <a:rPr lang="en-US" altLang="zh-CN" dirty="0"/>
              <a:t>pop</a:t>
            </a:r>
            <a:r>
              <a:rPr lang="zh-CN" altLang="en-US" dirty="0"/>
              <a:t>等价于查到</a:t>
            </a:r>
            <a:r>
              <a:rPr lang="en-US" altLang="zh-CN" dirty="0"/>
              <a:t>x</a:t>
            </a:r>
            <a:r>
              <a:rPr lang="zh-CN" altLang="en-US" dirty="0"/>
              <a:t>位置修改的时间为</a:t>
            </a:r>
            <a:r>
              <a:rPr lang="en-US" altLang="zh-CN" dirty="0"/>
              <a:t>y</a:t>
            </a:r>
            <a:r>
              <a:rPr lang="zh-CN" altLang="en-US" dirty="0"/>
              <a:t>，然后询问</a:t>
            </a:r>
            <a:r>
              <a:rPr lang="en-US" altLang="zh-CN" dirty="0"/>
              <a:t>x</a:t>
            </a:r>
            <a:r>
              <a:rPr lang="zh-CN" altLang="en-US" dirty="0"/>
              <a:t>在</a:t>
            </a:r>
            <a:r>
              <a:rPr lang="en-US" altLang="zh-CN" dirty="0"/>
              <a:t>y-1</a:t>
            </a:r>
            <a:r>
              <a:rPr lang="zh-CN" altLang="en-US" dirty="0"/>
              <a:t>时刻的值，然后将</a:t>
            </a:r>
            <a:r>
              <a:rPr lang="en-US" altLang="zh-CN" dirty="0"/>
              <a:t>x</a:t>
            </a:r>
            <a:r>
              <a:rPr lang="zh-CN" altLang="en-US" dirty="0"/>
              <a:t>上次修改时间</a:t>
            </a:r>
            <a:r>
              <a:rPr lang="en-US" altLang="zh-CN" dirty="0"/>
              <a:t>update</a:t>
            </a:r>
            <a:endParaRPr lang="en-US" altLang="zh-CN" dirty="0"/>
          </a:p>
          <a:p>
            <a:r>
              <a:rPr lang="zh-CN" altLang="en-US" dirty="0"/>
              <a:t>我们在可持久化线段树上维护两个信息，当前节点的版本和当前区间的权值，这个版本标记我们可以把它看做</a:t>
            </a:r>
            <a:r>
              <a:rPr lang="en-US" altLang="zh-CN" dirty="0"/>
              <a:t>lazy</a:t>
            </a:r>
            <a:r>
              <a:rPr lang="zh-CN" altLang="en-US" dirty="0"/>
              <a:t>标记，每次访问的时候下放即可</a:t>
            </a:r>
            <a:endParaRPr lang="en-US" altLang="zh-CN" dirty="0"/>
          </a:p>
          <a:p>
            <a:r>
              <a:rPr lang="en-US" altLang="zh-CN" dirty="0"/>
              <a:t>O( </a:t>
            </a:r>
            <a:r>
              <a:rPr lang="en-US" altLang="zh-CN" dirty="0" err="1"/>
              <a:t>n+mlogn</a:t>
            </a:r>
            <a:r>
              <a:rPr lang="en-US" altLang="zh-CN" dirty="0"/>
              <a:t> )</a:t>
            </a:r>
            <a:endParaRPr lang="zh-CN" altLang="en-US" dirty="0"/>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可持久化的定义</a:t>
            </a:r>
            <a:endParaRPr lang="zh-CN" altLang="en-US" dirty="0"/>
          </a:p>
        </p:txBody>
      </p:sp>
      <p:sp>
        <p:nvSpPr>
          <p:cNvPr id="3" name="内容占位符 2"/>
          <p:cNvSpPr>
            <a:spLocks noGrp="1"/>
          </p:cNvSpPr>
          <p:nvPr>
            <p:ph idx="1"/>
          </p:nvPr>
        </p:nvSpPr>
        <p:spPr/>
        <p:txBody>
          <a:bodyPr/>
          <a:lstStyle/>
          <a:p>
            <a:r>
              <a:rPr lang="zh-CN" altLang="en-US" dirty="0"/>
              <a:t>我们对于一个数据结构，想维护其所有的历史版本</a:t>
            </a:r>
            <a:endParaRPr lang="en-US" altLang="zh-CN" dirty="0"/>
          </a:p>
          <a:p>
            <a:r>
              <a:rPr lang="zh-CN" altLang="en-US" dirty="0"/>
              <a:t>部分可持久化：允许访问历史版本，不能修改历史版本</a:t>
            </a:r>
            <a:endParaRPr lang="en-US" altLang="zh-CN" dirty="0"/>
          </a:p>
          <a:p>
            <a:r>
              <a:rPr lang="zh-CN" altLang="en-US" dirty="0"/>
              <a:t>完全可持久化：允许把目前版本替换为历史版本</a:t>
            </a:r>
            <a:endParaRPr lang="en-US" altLang="zh-CN" dirty="0"/>
          </a:p>
          <a:p>
            <a:r>
              <a:rPr lang="en-US" altLang="zh-CN" dirty="0"/>
              <a:t>Confluent persistent</a:t>
            </a:r>
            <a:r>
              <a:rPr lang="zh-CN" altLang="en-US" dirty="0"/>
              <a:t>：允许合并历史版本，几乎不太能维护</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CF840D</a:t>
            </a:r>
            <a:endParaRPr lang="zh-CN" altLang="en-US"/>
          </a:p>
        </p:txBody>
      </p:sp>
      <p:pic>
        <p:nvPicPr>
          <p:cNvPr id="4" name="内容占位符 3"/>
          <p:cNvPicPr>
            <a:picLocks noChangeAspect="1"/>
          </p:cNvPicPr>
          <p:nvPr>
            <p:ph idx="1"/>
          </p:nvPr>
        </p:nvPicPr>
        <p:blipFill>
          <a:blip r:embed="rId1"/>
          <a:stretch>
            <a:fillRect/>
          </a:stretch>
        </p:blipFill>
        <p:spPr>
          <a:xfrm>
            <a:off x="838200" y="1691005"/>
            <a:ext cx="10515600" cy="192913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Luogu4587 [FJOI2016]神秘数</a:t>
            </a:r>
            <a:endParaRPr lang="zh-CN" altLang="en-US"/>
          </a:p>
        </p:txBody>
      </p:sp>
      <p:sp>
        <p:nvSpPr>
          <p:cNvPr id="3" name="内容占位符 2"/>
          <p:cNvSpPr>
            <a:spLocks noGrp="1"/>
          </p:cNvSpPr>
          <p:nvPr>
            <p:ph idx="1"/>
          </p:nvPr>
        </p:nvSpPr>
        <p:spPr/>
        <p:txBody>
          <a:bodyPr/>
          <a:p>
            <a:endParaRPr lang="zh-CN" altLang="en-US"/>
          </a:p>
          <a:p>
            <a:endParaRPr lang="zh-CN" altLang="en-US"/>
          </a:p>
          <a:p>
            <a:endParaRPr lang="zh-CN" altLang="en-US"/>
          </a:p>
          <a:p>
            <a:endParaRPr lang="zh-CN" altLang="en-US"/>
          </a:p>
          <a:p>
            <a:endParaRPr lang="zh-CN" altLang="en-US"/>
          </a:p>
          <a:p>
            <a:endParaRPr lang="zh-CN" altLang="en-US"/>
          </a:p>
          <a:p>
            <a:r>
              <a:rPr lang="en-US" altLang="zh-CN"/>
              <a:t>n,m&lt;=1e5,ai&lt;=1e9</a:t>
            </a:r>
            <a:endParaRPr lang="en-US" altLang="zh-CN"/>
          </a:p>
        </p:txBody>
      </p:sp>
      <p:pic>
        <p:nvPicPr>
          <p:cNvPr id="5" name="图片 4" descr="_DTV(HPXFD[2QSBX08P}]V1"/>
          <p:cNvPicPr>
            <a:picLocks noChangeAspect="1"/>
          </p:cNvPicPr>
          <p:nvPr>
            <p:custDataLst>
              <p:tags r:id="rId1"/>
            </p:custDataLst>
          </p:nvPr>
        </p:nvPicPr>
        <p:blipFill>
          <a:blip r:embed="rId2"/>
          <a:stretch>
            <a:fillRect/>
          </a:stretch>
        </p:blipFill>
        <p:spPr>
          <a:xfrm>
            <a:off x="838200" y="1825625"/>
            <a:ext cx="10515600" cy="280035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Solution</a:t>
            </a:r>
            <a:endParaRPr lang="zh-CN" altLang="en-US"/>
          </a:p>
        </p:txBody>
      </p:sp>
      <p:sp>
        <p:nvSpPr>
          <p:cNvPr id="3" name="内容占位符 2"/>
          <p:cNvSpPr>
            <a:spLocks noGrp="1"/>
          </p:cNvSpPr>
          <p:nvPr>
            <p:ph idx="1"/>
          </p:nvPr>
        </p:nvSpPr>
        <p:spPr/>
        <p:txBody>
          <a:bodyPr/>
          <a:p>
            <a:r>
              <a:rPr lang="zh-CN" altLang="en-US"/>
              <a:t>先考虑全局询问应该</a:t>
            </a:r>
            <a:r>
              <a:rPr lang="zh-CN" altLang="en-US"/>
              <a:t>怎么做</a:t>
            </a:r>
            <a:endParaRPr lang="zh-CN" altLang="en-US"/>
          </a:p>
          <a:p>
            <a:r>
              <a:rPr lang="zh-CN" altLang="en-US"/>
              <a:t>将所有数从小到大排序后依次加入，假设现在可以用子集和表示出的极长前缀为</a:t>
            </a:r>
            <a:r>
              <a:rPr lang="en-US" altLang="zh-CN"/>
              <a:t> [0,x]</a:t>
            </a:r>
            <a:r>
              <a:rPr lang="zh-CN" altLang="en-US"/>
              <a:t>，加入元素</a:t>
            </a:r>
            <a:r>
              <a:rPr lang="en-US" altLang="zh-CN"/>
              <a:t> </a:t>
            </a:r>
            <a:r>
              <a:rPr lang="en-US" altLang="zh-CN"/>
              <a:t>y</a:t>
            </a:r>
            <a:endParaRPr lang="en-US" altLang="zh-CN"/>
          </a:p>
          <a:p>
            <a:r>
              <a:rPr lang="zh-CN" altLang="en-US"/>
              <a:t>如果</a:t>
            </a:r>
            <a:r>
              <a:rPr lang="en-US" altLang="zh-CN"/>
              <a:t> y &lt;= x+1</a:t>
            </a:r>
            <a:r>
              <a:rPr lang="zh-CN" altLang="en-US"/>
              <a:t>，则</a:t>
            </a:r>
            <a:r>
              <a:rPr lang="en-US" altLang="zh-CN"/>
              <a:t> y </a:t>
            </a:r>
            <a:r>
              <a:rPr lang="zh-CN" altLang="en-US"/>
              <a:t>可以用于表示出</a:t>
            </a:r>
            <a:r>
              <a:rPr lang="en-US" altLang="zh-CN"/>
              <a:t> [y,x+y]</a:t>
            </a:r>
            <a:r>
              <a:rPr lang="zh-CN" altLang="en-US"/>
              <a:t>，于是</a:t>
            </a:r>
            <a:r>
              <a:rPr lang="en-US" altLang="zh-CN"/>
              <a:t> [0,x+y] </a:t>
            </a:r>
            <a:r>
              <a:rPr lang="zh-CN" altLang="en-US"/>
              <a:t>是新的可以表示出的极长</a:t>
            </a:r>
            <a:r>
              <a:rPr lang="zh-CN" altLang="en-US"/>
              <a:t>前缀</a:t>
            </a:r>
            <a:endParaRPr lang="zh-CN" altLang="en-US"/>
          </a:p>
          <a:p>
            <a:r>
              <a:rPr lang="zh-CN" altLang="en-US"/>
              <a:t>如果</a:t>
            </a:r>
            <a:r>
              <a:rPr lang="en-US" altLang="zh-CN"/>
              <a:t> y &gt; x+1</a:t>
            </a:r>
            <a:r>
              <a:rPr lang="zh-CN" altLang="en-US"/>
              <a:t>，则</a:t>
            </a:r>
            <a:r>
              <a:rPr lang="en-US" altLang="zh-CN"/>
              <a:t> x+1 </a:t>
            </a:r>
            <a:r>
              <a:rPr lang="zh-CN" altLang="en-US"/>
              <a:t>一定无法</a:t>
            </a:r>
            <a:r>
              <a:rPr lang="zh-CN" altLang="en-US"/>
              <a:t>被表示出</a:t>
            </a:r>
            <a:endParaRPr lang="zh-CN" altLang="en-US"/>
          </a:p>
          <a:p>
            <a:r>
              <a:rPr lang="zh-CN" altLang="en-US"/>
              <a:t>于是每次将</a:t>
            </a:r>
            <a:r>
              <a:rPr lang="en-US" altLang="zh-CN"/>
              <a:t> [0,x+1] </a:t>
            </a:r>
            <a:r>
              <a:rPr lang="zh-CN" altLang="en-US"/>
              <a:t>内的还没被用过</a:t>
            </a:r>
            <a:r>
              <a:rPr lang="zh-CN" altLang="en-US"/>
              <a:t>的元素求和，假设和为</a:t>
            </a:r>
            <a:r>
              <a:rPr lang="en-US" altLang="zh-CN"/>
              <a:t> s</a:t>
            </a:r>
            <a:r>
              <a:rPr lang="zh-CN" altLang="en-US"/>
              <a:t>，则可以表示出的极长前缀变成</a:t>
            </a:r>
            <a:r>
              <a:rPr lang="en-US" altLang="zh-CN"/>
              <a:t> [0,x+s]</a:t>
            </a:r>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Solution</a:t>
            </a:r>
            <a:endParaRPr lang="zh-CN" altLang="en-US"/>
          </a:p>
        </p:txBody>
      </p:sp>
      <p:sp>
        <p:nvSpPr>
          <p:cNvPr id="3" name="内容占位符 2"/>
          <p:cNvSpPr>
            <a:spLocks noGrp="1"/>
          </p:cNvSpPr>
          <p:nvPr>
            <p:ph idx="1"/>
          </p:nvPr>
        </p:nvSpPr>
        <p:spPr/>
        <p:txBody>
          <a:bodyPr/>
          <a:p>
            <a:r>
              <a:rPr lang="zh-CN" altLang="en-US"/>
              <a:t>假设拓展了两次，从</a:t>
            </a:r>
            <a:r>
              <a:rPr lang="en-US" altLang="zh-CN"/>
              <a:t> [0,a] </a:t>
            </a:r>
            <a:r>
              <a:rPr lang="zh-CN" altLang="en-US"/>
              <a:t>拓展到</a:t>
            </a:r>
            <a:r>
              <a:rPr lang="en-US" altLang="zh-CN"/>
              <a:t> [0,b]</a:t>
            </a:r>
            <a:r>
              <a:rPr lang="zh-CN" altLang="en-US"/>
              <a:t>，则现在找的是</a:t>
            </a:r>
            <a:r>
              <a:rPr lang="en-US" altLang="zh-CN"/>
              <a:t> [a+1,b] </a:t>
            </a:r>
            <a:r>
              <a:rPr lang="zh-CN" altLang="en-US"/>
              <a:t>中的元素，用于拓展</a:t>
            </a:r>
            <a:r>
              <a:rPr lang="en-US" altLang="zh-CN"/>
              <a:t> [0,b]</a:t>
            </a:r>
            <a:endParaRPr lang="en-US" altLang="zh-CN"/>
          </a:p>
          <a:p>
            <a:r>
              <a:rPr lang="zh-CN" altLang="en-US"/>
              <a:t>只要找到了一个满足条件的元素</a:t>
            </a:r>
            <a:r>
              <a:rPr lang="en-US" altLang="zh-CN"/>
              <a:t> x</a:t>
            </a:r>
            <a:r>
              <a:rPr lang="zh-CN" altLang="en-US"/>
              <a:t>，则至少会拓展到</a:t>
            </a:r>
            <a:r>
              <a:rPr lang="en-US" altLang="zh-CN"/>
              <a:t> [0,b+x] </a:t>
            </a:r>
            <a:r>
              <a:rPr lang="zh-CN" altLang="en-US"/>
              <a:t>这个区间，因为</a:t>
            </a:r>
            <a:r>
              <a:rPr lang="en-US" altLang="zh-CN"/>
              <a:t> b&gt;=a </a:t>
            </a:r>
            <a:r>
              <a:rPr lang="zh-CN" altLang="en-US"/>
              <a:t>且</a:t>
            </a:r>
            <a:r>
              <a:rPr lang="en-US" altLang="zh-CN"/>
              <a:t> x </a:t>
            </a:r>
            <a:r>
              <a:rPr lang="zh-CN" altLang="en-US"/>
              <a:t>在</a:t>
            </a:r>
            <a:r>
              <a:rPr lang="en-US" altLang="zh-CN"/>
              <a:t> [a+1,b] </a:t>
            </a:r>
            <a:r>
              <a:rPr lang="zh-CN" altLang="en-US"/>
              <a:t>中，所以每拓展两次，可以表示的值域范围至少</a:t>
            </a:r>
            <a:r>
              <a:rPr lang="zh-CN" altLang="en-US"/>
              <a:t>翻倍</a:t>
            </a:r>
            <a:endParaRPr lang="zh-CN" altLang="en-US"/>
          </a:p>
          <a:p>
            <a:r>
              <a:rPr lang="zh-CN" altLang="en-US"/>
              <a:t>使用可持久化值域线段树来求序列区间</a:t>
            </a:r>
            <a:r>
              <a:rPr lang="en-US" altLang="zh-CN"/>
              <a:t> [l,r] </a:t>
            </a:r>
            <a:r>
              <a:rPr lang="zh-CN" altLang="en-US"/>
              <a:t>中值在</a:t>
            </a:r>
            <a:r>
              <a:rPr lang="en-US" altLang="zh-CN"/>
              <a:t> [a,b] </a:t>
            </a:r>
            <a:r>
              <a:rPr lang="zh-CN" altLang="en-US"/>
              <a:t>中的元素的和</a:t>
            </a:r>
            <a:endParaRPr lang="zh-CN" altLang="en-US"/>
          </a:p>
          <a:p>
            <a:r>
              <a:rPr lang="zh-CN" altLang="en-US"/>
              <a:t>总时间复杂度</a:t>
            </a:r>
            <a:r>
              <a:rPr lang="en-US" altLang="zh-CN"/>
              <a:t> O(nlogv+mlog^2v)</a:t>
            </a:r>
            <a:endParaRPr lang="en-US"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Loj6144. </a:t>
            </a:r>
            <a:r>
              <a:rPr lang="zh-CN" altLang="en-US" dirty="0"/>
              <a:t>「</a:t>
            </a:r>
            <a:r>
              <a:rPr lang="en-US" altLang="zh-CN" dirty="0"/>
              <a:t>2017 </a:t>
            </a:r>
            <a:r>
              <a:rPr lang="zh-CN" altLang="en-US" dirty="0"/>
              <a:t>山东三轮集训 </a:t>
            </a:r>
            <a:r>
              <a:rPr lang="en-US" altLang="zh-CN" dirty="0"/>
              <a:t>Day6</a:t>
            </a:r>
            <a:r>
              <a:rPr lang="zh-CN" altLang="en-US" dirty="0"/>
              <a:t>」</a:t>
            </a:r>
            <a:r>
              <a:rPr lang="en-US" altLang="zh-CN" dirty="0"/>
              <a:t>C</a:t>
            </a:r>
            <a:endParaRPr lang="zh-CN" altLang="en-US" dirty="0"/>
          </a:p>
        </p:txBody>
      </p:sp>
      <p:pic>
        <p:nvPicPr>
          <p:cNvPr id="5" name="内容占位符 4"/>
          <p:cNvPicPr>
            <a:picLocks noGrp="1" noChangeAspect="1"/>
          </p:cNvPicPr>
          <p:nvPr>
            <p:ph idx="1"/>
          </p:nvPr>
        </p:nvPicPr>
        <p:blipFill>
          <a:blip r:embed="rId1"/>
          <a:stretch>
            <a:fillRect/>
          </a:stretch>
        </p:blipFill>
        <p:spPr>
          <a:xfrm>
            <a:off x="838200" y="1690688"/>
            <a:ext cx="8010525" cy="3867150"/>
          </a:xfrm>
        </p:spPr>
      </p:pic>
      <p:pic>
        <p:nvPicPr>
          <p:cNvPr id="7" name="图片 6"/>
          <p:cNvPicPr>
            <a:picLocks noChangeAspect="1"/>
          </p:cNvPicPr>
          <p:nvPr/>
        </p:nvPicPr>
        <p:blipFill>
          <a:blip r:embed="rId2"/>
          <a:stretch>
            <a:fillRect/>
          </a:stretch>
        </p:blipFill>
        <p:spPr>
          <a:xfrm>
            <a:off x="932139" y="5480763"/>
            <a:ext cx="6267450" cy="111442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每次</a:t>
            </a:r>
            <a:r>
              <a:rPr lang="en-US" altLang="zh-CN" dirty="0"/>
              <a:t>and</a:t>
            </a:r>
            <a:r>
              <a:rPr lang="zh-CN" altLang="en-US" dirty="0"/>
              <a:t>和</a:t>
            </a:r>
            <a:r>
              <a:rPr lang="en-US" altLang="zh-CN" dirty="0"/>
              <a:t>or</a:t>
            </a:r>
            <a:r>
              <a:rPr lang="zh-CN" altLang="en-US" dirty="0"/>
              <a:t>操作等价于将一些位强制设为</a:t>
            </a:r>
            <a:r>
              <a:rPr lang="en-US" altLang="zh-CN" dirty="0"/>
              <a:t>0</a:t>
            </a:r>
            <a:r>
              <a:rPr lang="zh-CN" altLang="en-US" dirty="0"/>
              <a:t>或者</a:t>
            </a:r>
            <a:r>
              <a:rPr lang="en-US" altLang="zh-CN" dirty="0"/>
              <a:t>1</a:t>
            </a:r>
            <a:endParaRPr lang="en-US" altLang="zh-CN" dirty="0"/>
          </a:p>
          <a:p>
            <a:r>
              <a:rPr lang="zh-CN" altLang="en-US" dirty="0"/>
              <a:t>每次</a:t>
            </a:r>
            <a:r>
              <a:rPr lang="en-US" altLang="zh-CN" dirty="0" err="1"/>
              <a:t>xor</a:t>
            </a:r>
            <a:r>
              <a:rPr lang="zh-CN" altLang="en-US" dirty="0"/>
              <a:t>操作等价于交换一些位</a:t>
            </a:r>
            <a:endParaRPr lang="en-US" altLang="zh-CN" dirty="0"/>
          </a:p>
          <a:p>
            <a:r>
              <a:rPr lang="zh-CN" altLang="en-US" dirty="0"/>
              <a:t>维护一个全局的标记，表示每个位有没有交换有没有强制赋值</a:t>
            </a:r>
            <a:endParaRPr lang="en-US" altLang="zh-CN" dirty="0"/>
          </a:p>
          <a:p>
            <a:r>
              <a:rPr lang="zh-CN" altLang="en-US" dirty="0"/>
              <a:t>如果赋值了一个没有赋值过的位就暴力重构一下可持久化</a:t>
            </a:r>
            <a:r>
              <a:rPr lang="en-US" altLang="zh-CN" dirty="0"/>
              <a:t>trie</a:t>
            </a:r>
            <a:r>
              <a:rPr lang="zh-CN" altLang="en-US" dirty="0"/>
              <a:t>，这样的操作只会进行</a:t>
            </a:r>
            <a:r>
              <a:rPr lang="en-US" altLang="zh-CN" dirty="0" err="1"/>
              <a:t>logv</a:t>
            </a:r>
            <a:r>
              <a:rPr lang="zh-CN" altLang="en-US" dirty="0"/>
              <a:t>次</a:t>
            </a:r>
            <a:endParaRPr lang="en-US" altLang="zh-CN" dirty="0"/>
          </a:p>
          <a:p>
            <a:r>
              <a:rPr lang="zh-CN" altLang="en-US" dirty="0"/>
              <a:t>每次询问在对应的可持久化</a:t>
            </a:r>
            <a:r>
              <a:rPr lang="en-US" altLang="zh-CN" dirty="0"/>
              <a:t>trie</a:t>
            </a:r>
            <a:r>
              <a:rPr lang="zh-CN" altLang="en-US" dirty="0"/>
              <a:t>上二分</a:t>
            </a:r>
            <a:endParaRPr lang="en-US" altLang="zh-CN" dirty="0"/>
          </a:p>
          <a:p>
            <a:endParaRPr lang="en-US" altLang="zh-CN" dirty="0"/>
          </a:p>
          <a:p>
            <a:r>
              <a:rPr lang="zh-CN" altLang="en-US" dirty="0"/>
              <a:t>总时间复杂度</a:t>
            </a:r>
            <a:r>
              <a:rPr lang="en-US" altLang="zh-CN" dirty="0"/>
              <a:t>O(nlog^2v+mlogv)</a:t>
            </a:r>
            <a:endParaRPr lang="en-US" altLang="zh-C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CF464E The Classic Problem</a:t>
            </a:r>
            <a:endParaRPr lang="zh-CN" altLang="en-US" dirty="0"/>
          </a:p>
        </p:txBody>
      </p:sp>
      <p:sp>
        <p:nvSpPr>
          <p:cNvPr id="3" name="内容占位符 2"/>
          <p:cNvSpPr>
            <a:spLocks noGrp="1"/>
          </p:cNvSpPr>
          <p:nvPr>
            <p:ph idx="1"/>
          </p:nvPr>
        </p:nvSpPr>
        <p:spPr/>
        <p:txBody>
          <a:bodyPr/>
          <a:lstStyle/>
          <a:p>
            <a:r>
              <a:rPr lang="zh-CN" altLang="en-US" dirty="0"/>
              <a:t>给定一张</a:t>
            </a:r>
            <a:r>
              <a:rPr lang="en-US" altLang="zh-CN" dirty="0"/>
              <a:t>n</a:t>
            </a:r>
            <a:r>
              <a:rPr lang="zh-CN" altLang="en-US" dirty="0"/>
              <a:t>个点</a:t>
            </a:r>
            <a:r>
              <a:rPr lang="en-US" altLang="zh-CN" dirty="0"/>
              <a:t>m</a:t>
            </a:r>
            <a:r>
              <a:rPr lang="zh-CN" altLang="en-US" dirty="0"/>
              <a:t>条边的无向图，每条边的边权为</a:t>
            </a:r>
            <a:r>
              <a:rPr lang="en-US" altLang="zh-CN" dirty="0"/>
              <a:t>pow(2,xi)</a:t>
            </a:r>
            <a:r>
              <a:rPr lang="zh-CN" altLang="en-US" dirty="0"/>
              <a:t>，求</a:t>
            </a:r>
            <a:r>
              <a:rPr lang="en-US" altLang="zh-CN" dirty="0"/>
              <a:t>s</a:t>
            </a:r>
            <a:r>
              <a:rPr lang="zh-CN" altLang="en-US" dirty="0"/>
              <a:t>到</a:t>
            </a:r>
            <a:r>
              <a:rPr lang="en-US" altLang="zh-CN" dirty="0"/>
              <a:t>t</a:t>
            </a:r>
            <a:r>
              <a:rPr lang="zh-CN" altLang="en-US" dirty="0"/>
              <a:t>的最短路，答案对</a:t>
            </a:r>
            <a:r>
              <a:rPr lang="en-US" altLang="zh-CN" dirty="0"/>
              <a:t>10^9+7</a:t>
            </a:r>
            <a:r>
              <a:rPr lang="zh-CN" altLang="en-US" dirty="0"/>
              <a:t>取模</a:t>
            </a:r>
            <a:endParaRPr lang="zh-CN" altLang="en-US" dirty="0"/>
          </a:p>
          <a:p>
            <a:r>
              <a:rPr lang="en-US" altLang="zh-CN" dirty="0"/>
              <a:t>n,m,xi&lt;=1e5</a:t>
            </a:r>
            <a:endParaRPr lang="en-US" altLang="zh-C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考虑直接对这个图跑</a:t>
            </a:r>
            <a:r>
              <a:rPr lang="en-US" altLang="zh-CN" dirty="0"/>
              <a:t>Dijkstra</a:t>
            </a:r>
            <a:r>
              <a:rPr lang="zh-CN" altLang="en-US" dirty="0"/>
              <a:t>求最短路</a:t>
            </a:r>
            <a:endParaRPr lang="en-US" altLang="zh-CN" dirty="0"/>
          </a:p>
          <a:p>
            <a:r>
              <a:rPr lang="zh-CN" altLang="en-US" dirty="0"/>
              <a:t>边权比较大需要高精度维护</a:t>
            </a:r>
            <a:endParaRPr lang="en-US" altLang="zh-CN" dirty="0"/>
          </a:p>
          <a:p>
            <a:r>
              <a:rPr lang="zh-CN" altLang="en-US" dirty="0"/>
              <a:t>如何利用边权的特殊性？</a:t>
            </a:r>
            <a:endParaRPr lang="en-US" altLang="zh-CN" dirty="0"/>
          </a:p>
          <a:p>
            <a:r>
              <a:rPr lang="en-US" altLang="zh-CN" dirty="0"/>
              <a:t>Dijkstra</a:t>
            </a:r>
            <a:r>
              <a:rPr lang="zh-CN" altLang="en-US" dirty="0"/>
              <a:t>需要支持什么操作？</a:t>
            </a:r>
            <a:endParaRPr lang="en-US" altLang="zh-CN" dirty="0"/>
          </a:p>
          <a:p>
            <a:r>
              <a:rPr lang="zh-CN" altLang="en-US" dirty="0"/>
              <a:t>支持</a:t>
            </a:r>
            <a:r>
              <a:rPr lang="en-US" altLang="zh-CN" dirty="0" err="1"/>
              <a:t>dist</a:t>
            </a:r>
            <a:r>
              <a:rPr lang="en-US" altLang="zh-CN" dirty="0"/>
              <a:t>[x]=</a:t>
            </a:r>
            <a:r>
              <a:rPr lang="en-US" altLang="zh-CN" dirty="0" err="1"/>
              <a:t>dist</a:t>
            </a:r>
            <a:r>
              <a:rPr lang="en-US" altLang="zh-CN" dirty="0"/>
              <a:t>[y]+v[y-&gt;x]//y-&gt;x</a:t>
            </a:r>
            <a:r>
              <a:rPr lang="zh-CN" altLang="en-US" dirty="0"/>
              <a:t>边权，以及比较</a:t>
            </a:r>
            <a:r>
              <a:rPr lang="en-US" altLang="zh-CN" dirty="0" err="1"/>
              <a:t>dist</a:t>
            </a:r>
            <a:r>
              <a:rPr lang="en-US" altLang="zh-CN" dirty="0"/>
              <a:t>[x]</a:t>
            </a:r>
            <a:r>
              <a:rPr lang="zh-CN" altLang="en-US" dirty="0"/>
              <a:t>和</a:t>
            </a:r>
            <a:r>
              <a:rPr lang="en-US" altLang="zh-CN" dirty="0" err="1"/>
              <a:t>dist</a:t>
            </a:r>
            <a:r>
              <a:rPr lang="en-US" altLang="zh-CN" dirty="0"/>
              <a:t>[y]</a:t>
            </a:r>
            <a:endParaRPr lang="en-US" altLang="zh-C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我们对</a:t>
            </a:r>
            <a:r>
              <a:rPr lang="en-US" altLang="zh-CN" dirty="0" err="1"/>
              <a:t>dist</a:t>
            </a:r>
            <a:r>
              <a:rPr lang="zh-CN" altLang="en-US" dirty="0"/>
              <a:t>开一个值域上的数据结构维护，如</a:t>
            </a:r>
            <a:r>
              <a:rPr lang="en-US" altLang="zh-CN" dirty="0"/>
              <a:t>01trie</a:t>
            </a:r>
            <a:r>
              <a:rPr lang="zh-CN" altLang="en-US" dirty="0"/>
              <a:t>，值域线段树</a:t>
            </a:r>
            <a:endParaRPr lang="en-US" altLang="zh-CN" dirty="0"/>
          </a:p>
          <a:p>
            <a:r>
              <a:rPr lang="zh-CN" altLang="en-US" dirty="0"/>
              <a:t>则</a:t>
            </a:r>
            <a:r>
              <a:rPr lang="en-US" altLang="zh-CN" dirty="0" err="1"/>
              <a:t>dist</a:t>
            </a:r>
            <a:r>
              <a:rPr lang="en-US" altLang="zh-CN" dirty="0"/>
              <a:t>[x]</a:t>
            </a:r>
            <a:r>
              <a:rPr lang="zh-CN" altLang="en-US" dirty="0"/>
              <a:t>是用值域线段树存的一个二进制数</a:t>
            </a:r>
            <a:endParaRPr lang="en-US" altLang="zh-CN" dirty="0"/>
          </a:p>
          <a:p>
            <a:r>
              <a:rPr lang="en-US" altLang="zh-CN" dirty="0" err="1"/>
              <a:t>dist</a:t>
            </a:r>
            <a:r>
              <a:rPr lang="en-US" altLang="zh-CN" dirty="0"/>
              <a:t>[x]=</a:t>
            </a:r>
            <a:r>
              <a:rPr lang="en-US" altLang="zh-CN" dirty="0" err="1"/>
              <a:t>dist</a:t>
            </a:r>
            <a:r>
              <a:rPr lang="en-US" altLang="zh-CN" dirty="0"/>
              <a:t>[y]+v[y-&gt;x]</a:t>
            </a:r>
            <a:r>
              <a:rPr lang="zh-CN" altLang="en-US" dirty="0"/>
              <a:t>等价于将</a:t>
            </a:r>
            <a:r>
              <a:rPr lang="en-US" altLang="zh-CN" dirty="0" err="1"/>
              <a:t>dist</a:t>
            </a:r>
            <a:r>
              <a:rPr lang="en-US" altLang="zh-CN" dirty="0"/>
              <a:t>[y]</a:t>
            </a:r>
            <a:r>
              <a:rPr lang="zh-CN" altLang="en-US" dirty="0"/>
              <a:t>复制过来，然后进行修改，想到使用可持久化的数据结构维护</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洛谷</a:t>
            </a:r>
            <a:r>
              <a:rPr lang="en-US" altLang="zh-CN" dirty="0"/>
              <a:t>P3919 </a:t>
            </a:r>
            <a:r>
              <a:rPr lang="zh-CN" altLang="en-US" dirty="0"/>
              <a:t>可持久化数组</a:t>
            </a:r>
            <a:endParaRPr lang="zh-CN" altLang="en-US" dirty="0"/>
          </a:p>
        </p:txBody>
      </p:sp>
      <p:sp>
        <p:nvSpPr>
          <p:cNvPr id="3" name="内容占位符 2"/>
          <p:cNvSpPr>
            <a:spLocks noGrp="1"/>
          </p:cNvSpPr>
          <p:nvPr>
            <p:ph idx="1"/>
          </p:nvPr>
        </p:nvSpPr>
        <p:spPr/>
        <p:txBody>
          <a:bodyPr/>
          <a:lstStyle/>
          <a:p>
            <a:r>
              <a:rPr lang="zh-CN" altLang="en-US" dirty="0"/>
              <a:t>维护一个数组</a:t>
            </a:r>
            <a:endParaRPr lang="en-US" altLang="zh-CN" dirty="0"/>
          </a:p>
          <a:p>
            <a:r>
              <a:rPr lang="zh-CN" altLang="en-US" dirty="0"/>
              <a:t>现在从</a:t>
            </a:r>
            <a:r>
              <a:rPr lang="en-US" altLang="zh-CN" dirty="0"/>
              <a:t>1</a:t>
            </a:r>
            <a:r>
              <a:rPr lang="zh-CN" altLang="en-US" dirty="0"/>
              <a:t>时刻到</a:t>
            </a:r>
            <a:r>
              <a:rPr lang="en-US" altLang="zh-CN" dirty="0"/>
              <a:t>m</a:t>
            </a:r>
            <a:r>
              <a:rPr lang="zh-CN" altLang="en-US" dirty="0"/>
              <a:t>时刻，每个时刻进行一次操作</a:t>
            </a:r>
            <a:endParaRPr lang="en-US" altLang="zh-CN" dirty="0"/>
          </a:p>
          <a:p>
            <a:r>
              <a:rPr lang="zh-CN" altLang="en-US" dirty="0"/>
              <a:t>每次操作是修改当前时刻时数组一个位置的值</a:t>
            </a:r>
            <a:endParaRPr lang="en-US" altLang="zh-CN" dirty="0"/>
          </a:p>
          <a:p>
            <a:r>
              <a:rPr lang="zh-CN" altLang="en-US" dirty="0"/>
              <a:t>或者查询给定</a:t>
            </a:r>
            <a:r>
              <a:rPr lang="en-US" altLang="zh-CN" dirty="0" err="1"/>
              <a:t>x,y</a:t>
            </a:r>
            <a:r>
              <a:rPr lang="zh-CN" altLang="en-US" dirty="0"/>
              <a:t>，求</a:t>
            </a:r>
            <a:r>
              <a:rPr lang="en-US" altLang="zh-CN" dirty="0"/>
              <a:t>x</a:t>
            </a:r>
            <a:r>
              <a:rPr lang="zh-CN" altLang="en-US" dirty="0"/>
              <a:t>时刻时，数组</a:t>
            </a:r>
            <a:r>
              <a:rPr lang="en-US" altLang="zh-CN" dirty="0"/>
              <a:t>y</a:t>
            </a:r>
            <a:r>
              <a:rPr lang="zh-CN" altLang="en-US" dirty="0"/>
              <a:t>位置的值</a:t>
            </a:r>
            <a:endParaRPr lang="en-US" altLang="zh-CN" dirty="0"/>
          </a:p>
          <a:p>
            <a:r>
              <a:rPr lang="zh-CN" altLang="en-US" dirty="0"/>
              <a:t>强制在线</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加法如何实现？</a:t>
            </a:r>
            <a:endParaRPr lang="en-US" altLang="zh-CN" dirty="0"/>
          </a:p>
          <a:p>
            <a:r>
              <a:rPr lang="zh-CN" altLang="en-US" dirty="0"/>
              <a:t>这个边权的特殊性导致我们只会发生一段进位</a:t>
            </a:r>
            <a:endParaRPr lang="en-US" altLang="zh-CN" dirty="0"/>
          </a:p>
          <a:p>
            <a:r>
              <a:rPr lang="zh-CN" altLang="en-US" dirty="0"/>
              <a:t>进位即在</a:t>
            </a:r>
            <a:r>
              <a:rPr lang="en-US" altLang="zh-CN" dirty="0"/>
              <a:t>trie</a:t>
            </a:r>
            <a:r>
              <a:rPr lang="zh-CN" altLang="en-US" dirty="0"/>
              <a:t>上二分出这段进位的区间（这里二分是不多</a:t>
            </a:r>
            <a:r>
              <a:rPr lang="en-US" altLang="zh-CN" dirty="0"/>
              <a:t>log</a:t>
            </a:r>
            <a:r>
              <a:rPr lang="zh-CN" altLang="en-US" dirty="0"/>
              <a:t>的）</a:t>
            </a:r>
            <a:endParaRPr lang="en-US" altLang="zh-CN" dirty="0"/>
          </a:p>
          <a:p>
            <a:r>
              <a:rPr lang="zh-CN" altLang="en-US" dirty="0"/>
              <a:t>可以维护一下子树内是否全是</a:t>
            </a:r>
            <a:r>
              <a:rPr lang="en-US" altLang="zh-CN" dirty="0"/>
              <a:t>1</a:t>
            </a:r>
            <a:r>
              <a:rPr lang="zh-CN" altLang="en-US" dirty="0"/>
              <a:t>，然后用那个向上走然后向下走的二分方法即可找出这个区间</a:t>
            </a:r>
            <a:endParaRPr lang="en-US" altLang="zh-CN" dirty="0"/>
          </a:p>
          <a:p>
            <a:r>
              <a:rPr lang="zh-CN" altLang="en-US" dirty="0"/>
              <a:t>然后打一个区间修改为</a:t>
            </a:r>
            <a:r>
              <a:rPr lang="en-US" altLang="zh-CN" dirty="0"/>
              <a:t>0</a:t>
            </a:r>
            <a:r>
              <a:rPr lang="zh-CN" altLang="en-US" dirty="0"/>
              <a:t>的标记即可</a:t>
            </a:r>
            <a:endParaRPr lang="en-US" altLang="zh-CN" dirty="0"/>
          </a:p>
          <a:p>
            <a:r>
              <a:rPr lang="zh-CN" altLang="en-US" dirty="0"/>
              <a:t>如果觉得可持久化数据结构不能区间修改打标记下放标记的人请仔细想想自己的理由成不成立</a:t>
            </a:r>
            <a:endParaRPr lang="zh-CN" altLang="en-US" dirty="0"/>
          </a:p>
          <a:p>
            <a:endParaRPr lang="zh-CN" altLang="en-US" dirty="0"/>
          </a:p>
        </p:txBody>
      </p:sp>
      <p:pic>
        <p:nvPicPr>
          <p:cNvPr id="7" name="图片 6"/>
          <p:cNvPicPr>
            <a:picLocks noChangeAspect="1"/>
          </p:cNvPicPr>
          <p:nvPr/>
        </p:nvPicPr>
        <p:blipFill>
          <a:blip r:embed="rId1"/>
          <a:stretch>
            <a:fillRect/>
          </a:stretch>
        </p:blipFill>
        <p:spPr>
          <a:xfrm>
            <a:off x="7835316" y="3774137"/>
            <a:ext cx="3117297" cy="1029696"/>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比较如何实现？</a:t>
            </a:r>
            <a:endParaRPr lang="en-US" altLang="zh-CN" dirty="0"/>
          </a:p>
          <a:p>
            <a:r>
              <a:rPr lang="zh-CN" altLang="en-US" dirty="0"/>
              <a:t>数据结构如何维护高精度数，支持比大小？</a:t>
            </a:r>
            <a:endParaRPr lang="en-US" altLang="zh-CN" dirty="0"/>
          </a:p>
          <a:p>
            <a:r>
              <a:rPr lang="zh-CN" altLang="en-US" dirty="0"/>
              <a:t>区间哈希</a:t>
            </a:r>
            <a:r>
              <a:rPr lang="en-US" altLang="zh-CN" dirty="0"/>
              <a:t>LCP</a:t>
            </a:r>
            <a:r>
              <a:rPr lang="zh-CN" altLang="en-US" dirty="0"/>
              <a:t>的方法即可</a:t>
            </a:r>
            <a:endParaRPr lang="en-US" altLang="zh-CN" dirty="0"/>
          </a:p>
          <a:p>
            <a:r>
              <a:rPr lang="zh-CN" altLang="en-US" dirty="0"/>
              <a:t>注意到这里比大小是不用外层套二分的，因为</a:t>
            </a:r>
            <a:r>
              <a:rPr lang="en-US" altLang="zh-CN" dirty="0"/>
              <a:t>trie</a:t>
            </a:r>
            <a:r>
              <a:rPr lang="zh-CN" altLang="en-US" dirty="0"/>
              <a:t>结构相同，所以可以直接在两个</a:t>
            </a:r>
            <a:r>
              <a:rPr lang="en-US" altLang="zh-CN" dirty="0"/>
              <a:t>trie</a:t>
            </a:r>
            <a:r>
              <a:rPr lang="zh-CN" altLang="en-US" dirty="0"/>
              <a:t>上一起二分来找到第一个不相同的位置</a:t>
            </a:r>
            <a:endParaRPr lang="en-US" altLang="zh-CN" dirty="0"/>
          </a:p>
          <a:p>
            <a:endParaRPr lang="en-US" altLang="zh-CN" dirty="0"/>
          </a:p>
          <a:p>
            <a:r>
              <a:rPr lang="zh-CN" altLang="en-US" dirty="0"/>
              <a:t>总时间复杂度</a:t>
            </a:r>
            <a:r>
              <a:rPr lang="en-US" altLang="zh-CN" dirty="0"/>
              <a:t>O((</a:t>
            </a:r>
            <a:r>
              <a:rPr lang="en-US" altLang="zh-CN" dirty="0" err="1"/>
              <a:t>m+nlogn</a:t>
            </a:r>
            <a:r>
              <a:rPr lang="en-US" altLang="zh-CN" dirty="0"/>
              <a:t>)</a:t>
            </a:r>
            <a:r>
              <a:rPr lang="en-US" altLang="zh-CN" dirty="0" err="1"/>
              <a:t>logx</a:t>
            </a:r>
            <a:r>
              <a:rPr lang="en-US" altLang="zh-CN" dirty="0"/>
              <a:t>)</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[Ynoi2077] </a:t>
            </a:r>
            <a:r>
              <a:rPr lang="en-US" altLang="zh-CN" dirty="0" err="1"/>
              <a:t>rrmpq</a:t>
            </a:r>
            <a:endParaRPr lang="zh-CN" altLang="en-US" dirty="0"/>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1"/>
          <a:stretch>
            <a:fillRect/>
          </a:stretch>
        </p:blipFill>
        <p:spPr>
          <a:xfrm>
            <a:off x="5343773" y="0"/>
            <a:ext cx="5564725" cy="685800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pic>
        <p:nvPicPr>
          <p:cNvPr id="5" name="内容占位符 4"/>
          <p:cNvPicPr>
            <a:picLocks noGrp="1" noChangeAspect="1"/>
          </p:cNvPicPr>
          <p:nvPr>
            <p:ph idx="1"/>
          </p:nvPr>
        </p:nvPicPr>
        <p:blipFill>
          <a:blip r:embed="rId1"/>
          <a:stretch>
            <a:fillRect/>
          </a:stretch>
        </p:blipFill>
        <p:spPr>
          <a:xfrm>
            <a:off x="838200" y="1690688"/>
            <a:ext cx="7822316" cy="4710112"/>
          </a:xfr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可持久化数组</a:t>
            </a:r>
            <a:endParaRPr lang="zh-CN" altLang="en-US" dirty="0"/>
          </a:p>
        </p:txBody>
      </p:sp>
      <p:sp>
        <p:nvSpPr>
          <p:cNvPr id="3" name="内容占位符 2"/>
          <p:cNvSpPr>
            <a:spLocks noGrp="1"/>
          </p:cNvSpPr>
          <p:nvPr>
            <p:ph idx="1"/>
          </p:nvPr>
        </p:nvSpPr>
        <p:spPr/>
        <p:txBody>
          <a:bodyPr/>
          <a:lstStyle/>
          <a:p>
            <a:r>
              <a:rPr lang="zh-CN" altLang="en-US" dirty="0"/>
              <a:t>字面意思，我们需要完全可持久化一个数组，这里强制在线</a:t>
            </a:r>
            <a:endParaRPr lang="en-US" altLang="zh-CN" dirty="0"/>
          </a:p>
          <a:p>
            <a:r>
              <a:rPr lang="zh-CN" altLang="en-US" dirty="0"/>
              <a:t>在</a:t>
            </a:r>
            <a:r>
              <a:rPr lang="en-US" altLang="zh-CN" dirty="0"/>
              <a:t>OI</a:t>
            </a:r>
            <a:r>
              <a:rPr lang="zh-CN" altLang="en-US" dirty="0"/>
              <a:t>中，我们使用可持久化线段树来实现可持久化数组，时间复杂度</a:t>
            </a:r>
            <a:r>
              <a:rPr lang="en-US" altLang="zh-CN" dirty="0"/>
              <a:t>O( </a:t>
            </a:r>
            <a:r>
              <a:rPr lang="en-US" altLang="zh-CN" dirty="0" err="1"/>
              <a:t>logn</a:t>
            </a:r>
            <a:r>
              <a:rPr lang="en-US" altLang="zh-CN" dirty="0"/>
              <a:t> )</a:t>
            </a:r>
            <a:endParaRPr lang="en-US" altLang="zh-CN" dirty="0"/>
          </a:p>
          <a:p>
            <a:r>
              <a:rPr lang="zh-CN" altLang="en-US" dirty="0"/>
              <a:t>这个问题被证明了复杂度为 </a:t>
            </a:r>
            <a:r>
              <a:rPr lang="en-US" altLang="zh-CN" dirty="0"/>
              <a:t>Θ( </a:t>
            </a:r>
            <a:r>
              <a:rPr lang="en-US" altLang="zh-CN" dirty="0" err="1"/>
              <a:t>loglogn</a:t>
            </a:r>
            <a:r>
              <a:rPr lang="en-US" altLang="zh-CN" dirty="0"/>
              <a:t> )</a:t>
            </a:r>
            <a:r>
              <a:rPr lang="zh-CN" altLang="en-US" dirty="0"/>
              <a:t>，因为使用</a:t>
            </a:r>
            <a:r>
              <a:rPr lang="en-US" altLang="zh-CN" dirty="0" err="1"/>
              <a:t>vEB</a:t>
            </a:r>
            <a:r>
              <a:rPr lang="zh-CN" altLang="en-US" dirty="0"/>
              <a:t>树或</a:t>
            </a:r>
            <a:r>
              <a:rPr lang="en-US" altLang="zh-CN" dirty="0"/>
              <a:t>y-fast </a:t>
            </a:r>
            <a:r>
              <a:rPr lang="en-US" altLang="zh-CN" dirty="0" err="1"/>
              <a:t>trie</a:t>
            </a:r>
            <a:r>
              <a:rPr lang="zh-CN" altLang="en-US" dirty="0"/>
              <a:t>而</a:t>
            </a:r>
            <a:r>
              <a:rPr lang="en-US" altLang="zh-CN" dirty="0"/>
              <a:t>not practical</a:t>
            </a:r>
            <a:r>
              <a:rPr lang="zh-CN" altLang="en-US" dirty="0"/>
              <a:t>，具体做法不做详细介绍</a:t>
            </a:r>
            <a:endParaRPr lang="en-US" altLang="zh-CN" dirty="0"/>
          </a:p>
          <a:p>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Luogu3402 </a:t>
            </a:r>
            <a:r>
              <a:rPr lang="zh-CN" altLang="en-US" dirty="0"/>
              <a:t>可持久化并查集</a:t>
            </a:r>
            <a:endParaRPr lang="zh-CN" altLang="en-US" dirty="0"/>
          </a:p>
        </p:txBody>
      </p:sp>
      <p:sp>
        <p:nvSpPr>
          <p:cNvPr id="3" name="内容占位符 2"/>
          <p:cNvSpPr>
            <a:spLocks noGrp="1"/>
          </p:cNvSpPr>
          <p:nvPr>
            <p:ph idx="1"/>
          </p:nvPr>
        </p:nvSpPr>
        <p:spPr/>
        <p:txBody>
          <a:bodyPr/>
          <a:lstStyle/>
          <a:p>
            <a:r>
              <a:rPr lang="en-US" altLang="zh-CN" dirty="0"/>
              <a:t>1 a b </a:t>
            </a:r>
            <a:r>
              <a:rPr lang="zh-CN" altLang="en-US" dirty="0"/>
              <a:t>合并</a:t>
            </a:r>
            <a:r>
              <a:rPr lang="en-US" altLang="zh-CN" dirty="0" err="1"/>
              <a:t>a,b</a:t>
            </a:r>
            <a:r>
              <a:rPr lang="zh-CN" altLang="en-US" dirty="0"/>
              <a:t>所在集合</a:t>
            </a:r>
            <a:br>
              <a:rPr lang="zh-CN" altLang="en-US" dirty="0"/>
            </a:br>
            <a:r>
              <a:rPr lang="en-US" altLang="zh-CN" dirty="0"/>
              <a:t>2 k </a:t>
            </a:r>
            <a:r>
              <a:rPr lang="zh-CN" altLang="en-US" dirty="0"/>
              <a:t>回到第</a:t>
            </a:r>
            <a:r>
              <a:rPr lang="en-US" altLang="zh-CN" dirty="0"/>
              <a:t>k</a:t>
            </a:r>
            <a:r>
              <a:rPr lang="zh-CN" altLang="en-US" dirty="0"/>
              <a:t>次操作之后的状态</a:t>
            </a:r>
            <a:r>
              <a:rPr lang="en-US" altLang="zh-CN" dirty="0"/>
              <a:t>(</a:t>
            </a:r>
            <a:r>
              <a:rPr lang="zh-CN" altLang="en-US" dirty="0"/>
              <a:t>查询算作操作</a:t>
            </a:r>
            <a:r>
              <a:rPr lang="en-US" altLang="zh-CN" dirty="0"/>
              <a:t>)</a:t>
            </a:r>
            <a:br>
              <a:rPr lang="zh-CN" altLang="en-US" dirty="0"/>
            </a:br>
            <a:r>
              <a:rPr lang="en-US" altLang="zh-CN" dirty="0"/>
              <a:t>3 a b </a:t>
            </a:r>
            <a:r>
              <a:rPr lang="zh-CN" altLang="en-US" dirty="0"/>
              <a:t>询问</a:t>
            </a:r>
            <a:r>
              <a:rPr lang="en-US" altLang="zh-CN" dirty="0" err="1"/>
              <a:t>a,b</a:t>
            </a:r>
            <a:r>
              <a:rPr lang="zh-CN" altLang="en-US" dirty="0"/>
              <a:t>是否属于同一集合，是则输出</a:t>
            </a:r>
            <a:r>
              <a:rPr lang="en-US" altLang="zh-CN" dirty="0"/>
              <a:t>1</a:t>
            </a:r>
            <a:r>
              <a:rPr lang="zh-CN" altLang="en-US" dirty="0"/>
              <a:t>否则输出</a:t>
            </a:r>
            <a:r>
              <a:rPr lang="en-US" altLang="zh-CN" dirty="0"/>
              <a:t>0</a:t>
            </a:r>
            <a:br>
              <a:rPr lang="zh-CN" altLang="en-US" dirty="0"/>
            </a:br>
            <a:r>
              <a:rPr lang="zh-CN" altLang="en-US" dirty="0"/>
              <a:t>请注意本题采用强制在线</a:t>
            </a:r>
            <a:r>
              <a:rPr lang="en-US" altLang="zh-CN" dirty="0"/>
              <a:t>,</a:t>
            </a:r>
            <a:r>
              <a:rPr lang="zh-CN" altLang="en-US" dirty="0"/>
              <a:t>所给的</a:t>
            </a:r>
            <a:r>
              <a:rPr lang="en-US" altLang="zh-CN" dirty="0" err="1"/>
              <a:t>a,b,k</a:t>
            </a:r>
            <a:r>
              <a:rPr lang="zh-CN" altLang="en-US" dirty="0"/>
              <a:t>均经过加密</a:t>
            </a:r>
            <a:r>
              <a:rPr lang="en-US" altLang="zh-CN" dirty="0"/>
              <a:t>,</a:t>
            </a:r>
            <a:r>
              <a:rPr lang="zh-CN" altLang="en-US" dirty="0"/>
              <a:t>加密方法为</a:t>
            </a:r>
            <a:r>
              <a:rPr lang="en-US" altLang="zh-CN" dirty="0"/>
              <a:t>x = x </a:t>
            </a:r>
            <a:r>
              <a:rPr lang="en-US" altLang="zh-CN" dirty="0" err="1"/>
              <a:t>xor</a:t>
            </a:r>
            <a:r>
              <a:rPr lang="en-US" altLang="zh-CN" dirty="0"/>
              <a:t> </a:t>
            </a:r>
            <a:r>
              <a:rPr lang="en-US" altLang="zh-CN" dirty="0" err="1"/>
              <a:t>lastans,lastans</a:t>
            </a:r>
            <a:r>
              <a:rPr lang="zh-CN" altLang="en-US" dirty="0"/>
              <a:t>的初始值为</a:t>
            </a:r>
            <a:r>
              <a:rPr lang="en-US" altLang="zh-CN" dirty="0"/>
              <a:t>0</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可持久化并查集</a:t>
            </a:r>
            <a:endParaRPr lang="zh-CN" altLang="en-US" dirty="0"/>
          </a:p>
        </p:txBody>
      </p:sp>
      <p:sp>
        <p:nvSpPr>
          <p:cNvPr id="3" name="内容占位符 2"/>
          <p:cNvSpPr>
            <a:spLocks noGrp="1"/>
          </p:cNvSpPr>
          <p:nvPr>
            <p:ph idx="1"/>
          </p:nvPr>
        </p:nvSpPr>
        <p:spPr/>
        <p:txBody>
          <a:bodyPr/>
          <a:lstStyle/>
          <a:p>
            <a:r>
              <a:rPr lang="zh-CN" altLang="en-US" dirty="0"/>
              <a:t>可以使用可持久化数组来实现可持久化并查集</a:t>
            </a:r>
            <a:endParaRPr lang="en-US" altLang="zh-CN" dirty="0"/>
          </a:p>
          <a:p>
            <a:r>
              <a:rPr lang="zh-CN" altLang="en-US" dirty="0"/>
              <a:t>使用按秩合并的并查集，每次操作时需要访问</a:t>
            </a:r>
            <a:r>
              <a:rPr lang="en-US" altLang="zh-CN" dirty="0"/>
              <a:t>O( </a:t>
            </a:r>
            <a:r>
              <a:rPr lang="en-US" altLang="zh-CN" dirty="0" err="1"/>
              <a:t>logn</a:t>
            </a:r>
            <a:r>
              <a:rPr lang="en-US" altLang="zh-CN" dirty="0"/>
              <a:t> )</a:t>
            </a:r>
            <a:r>
              <a:rPr lang="zh-CN" altLang="en-US" dirty="0"/>
              <a:t>个数组位置</a:t>
            </a:r>
            <a:endParaRPr lang="en-US" altLang="zh-CN" dirty="0"/>
          </a:p>
          <a:p>
            <a:r>
              <a:rPr lang="zh-CN" altLang="en-US" dirty="0"/>
              <a:t>数组使用可持久化线段树来实现即可</a:t>
            </a:r>
            <a:endParaRPr lang="en-US" altLang="zh-CN" dirty="0"/>
          </a:p>
          <a:p>
            <a:endParaRPr lang="en-US" altLang="zh-CN" dirty="0"/>
          </a:p>
          <a:p>
            <a:r>
              <a:rPr lang="zh-CN" altLang="en-US" dirty="0"/>
              <a:t>时间复杂度</a:t>
            </a:r>
            <a:r>
              <a:rPr lang="en-US" altLang="zh-CN" dirty="0"/>
              <a:t>O( log^2n )</a:t>
            </a:r>
            <a:endParaRPr lang="en-US" altLang="zh-CN" dirty="0"/>
          </a:p>
          <a:p>
            <a:r>
              <a:rPr lang="zh-CN" altLang="en-US" dirty="0"/>
              <a:t>存在</a:t>
            </a:r>
            <a:r>
              <a:rPr lang="en-US" altLang="zh-CN" dirty="0"/>
              <a:t>O( </a:t>
            </a:r>
            <a:r>
              <a:rPr lang="en-US" altLang="zh-CN" dirty="0" err="1"/>
              <a:t>logn</a:t>
            </a:r>
            <a:r>
              <a:rPr lang="en-US" altLang="zh-CN" dirty="0"/>
              <a:t> )</a:t>
            </a:r>
            <a:r>
              <a:rPr lang="zh-CN" altLang="en-US" dirty="0"/>
              <a:t>的实现，但是在</a:t>
            </a:r>
            <a:r>
              <a:rPr lang="en-US" altLang="zh-CN" dirty="0"/>
              <a:t>OI</a:t>
            </a:r>
            <a:r>
              <a:rPr lang="zh-CN" altLang="en-US" dirty="0"/>
              <a:t>中没有价值</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AT_joi2012ho5</a:t>
            </a:r>
            <a:br>
              <a:rPr lang="zh-CN" altLang="en-US"/>
            </a:br>
            <a:r>
              <a:rPr lang="zh-CN" altLang="en-US"/>
              <a:t>JOI 国のお祭り事情 (Festivals in JOI Kingdom)</a:t>
            </a:r>
            <a:endParaRPr lang="zh-CN" altLang="en-US"/>
          </a:p>
        </p:txBody>
      </p:sp>
      <p:pic>
        <p:nvPicPr>
          <p:cNvPr id="4" name="内容占位符 3"/>
          <p:cNvPicPr>
            <a:picLocks noChangeAspect="1"/>
          </p:cNvPicPr>
          <p:nvPr>
            <p:ph idx="1"/>
          </p:nvPr>
        </p:nvPicPr>
        <p:blipFill>
          <a:blip r:embed="rId1"/>
          <a:stretch>
            <a:fillRect/>
          </a:stretch>
        </p:blipFill>
        <p:spPr>
          <a:xfrm>
            <a:off x="838200" y="1691005"/>
            <a:ext cx="10515600" cy="1107440"/>
          </a:xfrm>
          <a:prstGeom prst="rect">
            <a:avLst/>
          </a:prstGeom>
        </p:spPr>
      </p:pic>
      <p:pic>
        <p:nvPicPr>
          <p:cNvPr id="5" name="图片 4"/>
          <p:cNvPicPr>
            <a:picLocks noChangeAspect="1"/>
          </p:cNvPicPr>
          <p:nvPr/>
        </p:nvPicPr>
        <p:blipFill>
          <a:blip r:embed="rId2"/>
          <a:stretch>
            <a:fillRect/>
          </a:stretch>
        </p:blipFill>
        <p:spPr>
          <a:xfrm>
            <a:off x="838200" y="2798445"/>
            <a:ext cx="8563610" cy="1086485"/>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Bzoj3551 Peaks</a:t>
            </a:r>
            <a:r>
              <a:rPr lang="zh-CN" altLang="en-US" dirty="0"/>
              <a:t>加强版</a:t>
            </a:r>
            <a:endParaRPr lang="zh-CN" altLang="en-US" dirty="0"/>
          </a:p>
        </p:txBody>
      </p:sp>
      <p:sp>
        <p:nvSpPr>
          <p:cNvPr id="3" name="内容占位符 2"/>
          <p:cNvSpPr>
            <a:spLocks noGrp="1"/>
          </p:cNvSpPr>
          <p:nvPr>
            <p:ph idx="1"/>
          </p:nvPr>
        </p:nvSpPr>
        <p:spPr/>
        <p:txBody>
          <a:bodyPr/>
          <a:lstStyle/>
          <a:p>
            <a:r>
              <a:rPr lang="zh-CN" altLang="en-US" dirty="0"/>
              <a:t>有</a:t>
            </a:r>
            <a:r>
              <a:rPr lang="en-US" altLang="zh-CN" dirty="0"/>
              <a:t>n</a:t>
            </a:r>
            <a:r>
              <a:rPr lang="zh-CN" altLang="en-US" dirty="0"/>
              <a:t>个座山，其高度为</a:t>
            </a:r>
            <a:r>
              <a:rPr lang="en-US" altLang="zh-CN" dirty="0"/>
              <a:t>hi</a:t>
            </a:r>
            <a:r>
              <a:rPr lang="zh-CN" altLang="en-US" dirty="0"/>
              <a:t>。有</a:t>
            </a:r>
            <a:r>
              <a:rPr lang="en-US" altLang="zh-CN" dirty="0"/>
              <a:t>m</a:t>
            </a:r>
            <a:r>
              <a:rPr lang="zh-CN" altLang="en-US" dirty="0"/>
              <a:t>条带权双向边连接某些山。多次询问，每次询问从</a:t>
            </a:r>
            <a:r>
              <a:rPr lang="en-US" altLang="zh-CN" dirty="0"/>
              <a:t>v</a:t>
            </a:r>
            <a:r>
              <a:rPr lang="zh-CN" altLang="en-US" dirty="0"/>
              <a:t>出发 只经过边权</a:t>
            </a:r>
            <a:r>
              <a:rPr lang="en-US" altLang="zh-CN" dirty="0"/>
              <a:t>&lt;=x</a:t>
            </a:r>
            <a:r>
              <a:rPr lang="zh-CN" altLang="en-US" dirty="0"/>
              <a:t>的边 所能到达的山中，第</a:t>
            </a:r>
            <a:r>
              <a:rPr lang="en-US" altLang="zh-CN" dirty="0"/>
              <a:t>K</a:t>
            </a:r>
            <a:r>
              <a:rPr lang="zh-CN" altLang="en-US" dirty="0"/>
              <a:t>高的是多少。</a:t>
            </a:r>
            <a:endParaRPr lang="en-US" altLang="zh-CN" dirty="0"/>
          </a:p>
          <a:p>
            <a:r>
              <a:rPr lang="zh-CN" altLang="en-US" dirty="0"/>
              <a:t>强制在线</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可持久化数组</a:t>
            </a:r>
            <a:endParaRPr lang="zh-CN" altLang="en-US" dirty="0"/>
          </a:p>
        </p:txBody>
      </p:sp>
      <p:sp>
        <p:nvSpPr>
          <p:cNvPr id="3" name="内容占位符 2"/>
          <p:cNvSpPr>
            <a:spLocks noGrp="1"/>
          </p:cNvSpPr>
          <p:nvPr>
            <p:ph idx="1"/>
          </p:nvPr>
        </p:nvSpPr>
        <p:spPr/>
        <p:txBody>
          <a:bodyPr/>
          <a:lstStyle/>
          <a:p>
            <a:r>
              <a:rPr lang="zh-CN" altLang="en-US" dirty="0"/>
              <a:t>最暴力的方法是对每个时刻我们都把数组复制一遍</a:t>
            </a:r>
            <a:endParaRPr lang="en-US" altLang="zh-CN" dirty="0"/>
          </a:p>
          <a:p>
            <a:r>
              <a:rPr lang="zh-CN" altLang="en-US" dirty="0"/>
              <a:t>但这样时间和空间都无法承受</a:t>
            </a:r>
            <a:endParaRPr lang="en-US" altLang="zh-CN" dirty="0"/>
          </a:p>
          <a:p>
            <a:r>
              <a:rPr lang="zh-CN" altLang="en-US" dirty="0"/>
              <a:t>如果用一个线段树来维护数组呢？</a:t>
            </a:r>
            <a:endParaRPr lang="en-US" altLang="zh-CN" dirty="0"/>
          </a:p>
          <a:p>
            <a:r>
              <a:rPr lang="zh-CN" altLang="en-US" dirty="0"/>
              <a:t>虽然只能单点修改单点查询蠢了点</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我们把平衡树启发式合并或者</a:t>
            </a:r>
            <a:r>
              <a:rPr lang="en-US" altLang="zh-CN" dirty="0" err="1"/>
              <a:t>trie</a:t>
            </a:r>
            <a:r>
              <a:rPr lang="zh-CN" altLang="en-US" dirty="0"/>
              <a:t>合并的过程可持久化一下</a:t>
            </a:r>
            <a:endParaRPr lang="en-US" altLang="zh-CN" dirty="0"/>
          </a:p>
          <a:p>
            <a:r>
              <a:rPr lang="zh-CN" altLang="en-US" dirty="0"/>
              <a:t>注意到这个可持久化是部分可持久化，只需要访问历史版本，不需要在历史版本上面修改，所以复杂度是不变的</a:t>
            </a:r>
            <a:endParaRPr lang="en-US" altLang="zh-CN" dirty="0"/>
          </a:p>
          <a:p>
            <a:endParaRPr lang="en-US" altLang="zh-CN" dirty="0"/>
          </a:p>
          <a:p>
            <a:r>
              <a:rPr lang="zh-CN" altLang="en-US" dirty="0"/>
              <a:t>看具体实现，复杂度为</a:t>
            </a:r>
            <a:r>
              <a:rPr lang="en-US" altLang="zh-CN" dirty="0"/>
              <a:t>O( (</a:t>
            </a:r>
            <a:r>
              <a:rPr lang="en-US" altLang="zh-CN" dirty="0" err="1"/>
              <a:t>n+m</a:t>
            </a:r>
            <a:r>
              <a:rPr lang="en-US" altLang="zh-CN" dirty="0"/>
              <a:t>)</a:t>
            </a:r>
            <a:r>
              <a:rPr lang="en-US" altLang="zh-CN" dirty="0" err="1"/>
              <a:t>logn</a:t>
            </a:r>
            <a:r>
              <a:rPr lang="en-US" altLang="zh-CN" dirty="0"/>
              <a:t> )</a:t>
            </a:r>
            <a:r>
              <a:rPr lang="zh-CN" altLang="en-US" dirty="0"/>
              <a:t>或</a:t>
            </a:r>
            <a:r>
              <a:rPr lang="en-US" altLang="zh-CN" dirty="0"/>
              <a:t>O( (</a:t>
            </a:r>
            <a:r>
              <a:rPr lang="en-US" altLang="zh-CN" dirty="0" err="1"/>
              <a:t>n+m</a:t>
            </a:r>
            <a:r>
              <a:rPr lang="en-US" altLang="zh-CN" dirty="0"/>
              <a:t>)log^2n )</a:t>
            </a: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HBCPC2021 K</a:t>
            </a:r>
            <a:r>
              <a:rPr lang="zh-CN" altLang="en-US" dirty="0"/>
              <a:t>（</a:t>
            </a:r>
            <a:r>
              <a:rPr lang="zh-CN" altLang="en-US" dirty="0"/>
              <a:t>加强版）</a:t>
            </a:r>
            <a:endParaRPr lang="zh-CN" altLang="en-US" dirty="0"/>
          </a:p>
        </p:txBody>
      </p:sp>
      <p:sp>
        <p:nvSpPr>
          <p:cNvPr id="3" name="内容占位符 2"/>
          <p:cNvSpPr>
            <a:spLocks noGrp="1"/>
          </p:cNvSpPr>
          <p:nvPr>
            <p:ph idx="1"/>
          </p:nvPr>
        </p:nvSpPr>
        <p:spPr/>
        <p:txBody>
          <a:bodyPr/>
          <a:lstStyle/>
          <a:p>
            <a:r>
              <a:rPr lang="zh-CN" altLang="en-US" dirty="0"/>
              <a:t>给定一个长为 </a:t>
            </a:r>
            <a:r>
              <a:rPr lang="en-US" altLang="zh-CN" dirty="0"/>
              <a:t>n </a:t>
            </a:r>
            <a:r>
              <a:rPr lang="zh-CN" altLang="en-US" dirty="0"/>
              <a:t>的序列 </a:t>
            </a:r>
            <a:r>
              <a:rPr lang="en-US" altLang="zh-CN" dirty="0"/>
              <a:t>a</a:t>
            </a:r>
            <a:r>
              <a:rPr lang="zh-CN" altLang="en-US" dirty="0"/>
              <a:t>，每个位置是一个线性变换 </a:t>
            </a:r>
            <a:r>
              <a:rPr lang="en-US" altLang="zh-CN" dirty="0"/>
              <a:t>x=|x-a[</a:t>
            </a:r>
            <a:r>
              <a:rPr lang="en-US" altLang="zh-CN" dirty="0" err="1"/>
              <a:t>i</a:t>
            </a:r>
            <a:r>
              <a:rPr lang="en-US" altLang="zh-CN" dirty="0"/>
              <a:t>]|</a:t>
            </a:r>
            <a:r>
              <a:rPr lang="zh-CN" altLang="en-US" dirty="0"/>
              <a:t>，每次查询给出一个区间 </a:t>
            </a:r>
            <a:r>
              <a:rPr lang="en-US" altLang="zh-CN" dirty="0"/>
              <a:t>[</a:t>
            </a:r>
            <a:r>
              <a:rPr lang="en-US" altLang="zh-CN" dirty="0" err="1"/>
              <a:t>l,r</a:t>
            </a:r>
            <a:r>
              <a:rPr lang="en-US" altLang="zh-CN" dirty="0"/>
              <a:t>] </a:t>
            </a:r>
            <a:r>
              <a:rPr lang="zh-CN" altLang="en-US" dirty="0"/>
              <a:t>和一个值 </a:t>
            </a:r>
            <a:r>
              <a:rPr lang="en-US" altLang="zh-CN" dirty="0"/>
              <a:t>v</a:t>
            </a:r>
            <a:r>
              <a:rPr lang="zh-CN" altLang="en-US" dirty="0"/>
              <a:t>，依次令 </a:t>
            </a:r>
            <a:r>
              <a:rPr lang="en-US" altLang="zh-CN" dirty="0" err="1"/>
              <a:t>i</a:t>
            </a:r>
            <a:r>
              <a:rPr lang="en-US" altLang="zh-CN" dirty="0"/>
              <a:t> </a:t>
            </a:r>
            <a:r>
              <a:rPr lang="zh-CN" altLang="en-US" dirty="0"/>
              <a:t>从 </a:t>
            </a:r>
            <a:r>
              <a:rPr lang="en-US" altLang="zh-CN" dirty="0"/>
              <a:t>l </a:t>
            </a:r>
            <a:r>
              <a:rPr lang="zh-CN" altLang="en-US" dirty="0"/>
              <a:t>到 </a:t>
            </a:r>
            <a:r>
              <a:rPr lang="en-US" altLang="zh-CN" dirty="0"/>
              <a:t>r </a:t>
            </a:r>
            <a:r>
              <a:rPr lang="zh-CN" altLang="en-US" dirty="0"/>
              <a:t>，访问每个元素 </a:t>
            </a:r>
            <a:r>
              <a:rPr lang="en-US" altLang="zh-CN" dirty="0"/>
              <a:t>a[</a:t>
            </a:r>
            <a:r>
              <a:rPr lang="en-US" altLang="zh-CN" dirty="0" err="1"/>
              <a:t>i</a:t>
            </a:r>
            <a:r>
              <a:rPr lang="en-US" altLang="zh-CN" dirty="0"/>
              <a:t>]</a:t>
            </a:r>
            <a:r>
              <a:rPr lang="zh-CN" altLang="en-US" dirty="0"/>
              <a:t>，将 </a:t>
            </a:r>
            <a:r>
              <a:rPr lang="en-US" altLang="zh-CN" dirty="0"/>
              <a:t>v </a:t>
            </a:r>
            <a:r>
              <a:rPr lang="zh-CN" altLang="en-US" dirty="0"/>
              <a:t>变为 </a:t>
            </a:r>
            <a:r>
              <a:rPr lang="en-US" altLang="zh-CN" dirty="0"/>
              <a:t>|v-a[</a:t>
            </a:r>
            <a:r>
              <a:rPr lang="en-US" altLang="zh-CN" dirty="0" err="1"/>
              <a:t>i</a:t>
            </a:r>
            <a:r>
              <a:rPr lang="en-US" altLang="zh-CN" dirty="0"/>
              <a:t>]|</a:t>
            </a:r>
            <a:r>
              <a:rPr lang="zh-CN" altLang="en-US" dirty="0"/>
              <a:t>，求结束后的 </a:t>
            </a:r>
            <a:r>
              <a:rPr lang="en-US" altLang="zh-CN" dirty="0"/>
              <a:t>v </a:t>
            </a:r>
            <a:r>
              <a:rPr lang="zh-CN" altLang="en-US" dirty="0"/>
              <a:t>的值。</a:t>
            </a:r>
            <a:endParaRPr lang="en-US" altLang="zh-CN" dirty="0"/>
          </a:p>
          <a:p>
            <a:r>
              <a:rPr lang="zh-CN" altLang="en-US" dirty="0"/>
              <a:t>强制在线</a:t>
            </a:r>
            <a:endParaRPr lang="en-US" altLang="zh-CN" dirty="0"/>
          </a:p>
          <a:p>
            <a:r>
              <a:rPr lang="en-US" altLang="zh-CN" dirty="0" err="1"/>
              <a:t>n,m</a:t>
            </a:r>
            <a:r>
              <a:rPr lang="en-US" altLang="zh-CN" dirty="0"/>
              <a:t>&lt;=1e5,v,a[</a:t>
            </a:r>
            <a:r>
              <a:rPr lang="en-US" altLang="zh-CN" dirty="0" err="1"/>
              <a:t>i</a:t>
            </a:r>
            <a:r>
              <a:rPr lang="en-US" altLang="zh-CN" dirty="0"/>
              <a:t>]&lt;=1e9,3s</a:t>
            </a:r>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4" name="内容占位符 3"/>
          <p:cNvSpPr>
            <a:spLocks noGrp="1"/>
          </p:cNvSpPr>
          <p:nvPr>
            <p:ph idx="1"/>
          </p:nvPr>
        </p:nvSpPr>
        <p:spPr/>
        <p:txBody>
          <a:bodyPr>
            <a:normAutofit/>
          </a:bodyPr>
          <a:lstStyle/>
          <a:p>
            <a:r>
              <a:rPr lang="zh-CN" altLang="en-US" dirty="0"/>
              <a:t>这个问题的分段函数段数很大，只需 </a:t>
            </a:r>
            <a:r>
              <a:rPr lang="en-US" altLang="zh-CN" dirty="0"/>
              <a:t>O(</a:t>
            </a:r>
            <a:r>
              <a:rPr lang="en-US" altLang="zh-CN" dirty="0" err="1"/>
              <a:t>logv</a:t>
            </a:r>
            <a:r>
              <a:rPr lang="en-US" altLang="zh-CN" dirty="0"/>
              <a:t>) </a:t>
            </a:r>
            <a:r>
              <a:rPr lang="zh-CN" altLang="en-US" dirty="0"/>
              <a:t>个序列上的位置就可以构造出 </a:t>
            </a:r>
            <a:r>
              <a:rPr lang="en-US" altLang="zh-CN" dirty="0"/>
              <a:t>v </a:t>
            </a:r>
            <a:r>
              <a:rPr lang="zh-CN" altLang="en-US" dirty="0"/>
              <a:t>段的分段函数，所以需要使用一种 </a:t>
            </a:r>
            <a:r>
              <a:rPr lang="en-US" altLang="zh-CN" dirty="0"/>
              <a:t>DAG </a:t>
            </a:r>
            <a:r>
              <a:rPr lang="zh-CN" altLang="en-US" dirty="0"/>
              <a:t>结构的数据结构，比如树套树或者带区间复制的可持久化平衡树。</a:t>
            </a:r>
            <a:endParaRPr lang="zh-CN" altLang="en-US" dirty="0"/>
          </a:p>
          <a:p>
            <a:r>
              <a:rPr lang="zh-CN" altLang="en-US" dirty="0"/>
              <a:t>先考虑全局查询怎么做，可以从右往左扫描线，维护一个可持久化平衡树，初始为恒等映射，左边加入一个线性变换 </a:t>
            </a:r>
            <a:r>
              <a:rPr lang="en-US" altLang="zh-CN" dirty="0"/>
              <a:t>x=|x-a[</a:t>
            </a:r>
            <a:r>
              <a:rPr lang="en-US" altLang="zh-CN" dirty="0" err="1"/>
              <a:t>i</a:t>
            </a:r>
            <a:r>
              <a:rPr lang="en-US" altLang="zh-CN" dirty="0"/>
              <a:t>]| </a:t>
            </a:r>
            <a:r>
              <a:rPr lang="zh-CN" altLang="en-US" dirty="0"/>
              <a:t>时，等价于将所有左边 </a:t>
            </a:r>
            <a:r>
              <a:rPr lang="en-US" altLang="zh-CN" dirty="0"/>
              <a:t>&gt;a[</a:t>
            </a:r>
            <a:r>
              <a:rPr lang="en-US" altLang="zh-CN" dirty="0" err="1"/>
              <a:t>i</a:t>
            </a:r>
            <a:r>
              <a:rPr lang="en-US" altLang="zh-CN" dirty="0"/>
              <a:t>] </a:t>
            </a:r>
            <a:r>
              <a:rPr lang="zh-CN" altLang="en-US" dirty="0"/>
              <a:t>的元素 </a:t>
            </a:r>
            <a:r>
              <a:rPr lang="en-US" altLang="zh-CN" dirty="0"/>
              <a:t>x' </a:t>
            </a:r>
            <a:r>
              <a:rPr lang="zh-CN" altLang="en-US" dirty="0"/>
              <a:t>会映射为 </a:t>
            </a:r>
            <a:r>
              <a:rPr lang="en-US" altLang="zh-CN" dirty="0"/>
              <a:t>x’-a[</a:t>
            </a:r>
            <a:r>
              <a:rPr lang="en-US" altLang="zh-CN" dirty="0" err="1"/>
              <a:t>i</a:t>
            </a:r>
            <a:r>
              <a:rPr lang="en-US" altLang="zh-CN" dirty="0"/>
              <a:t>]</a:t>
            </a:r>
            <a:r>
              <a:rPr lang="zh-CN" altLang="en-US" dirty="0"/>
              <a:t>，所有 </a:t>
            </a:r>
            <a:r>
              <a:rPr lang="en-US" altLang="zh-CN" dirty="0"/>
              <a:t>&lt;a[</a:t>
            </a:r>
            <a:r>
              <a:rPr lang="en-US" altLang="zh-CN" dirty="0" err="1"/>
              <a:t>i</a:t>
            </a:r>
            <a:r>
              <a:rPr lang="en-US" altLang="zh-CN" dirty="0"/>
              <a:t>] </a:t>
            </a:r>
            <a:r>
              <a:rPr lang="zh-CN" altLang="en-US" dirty="0"/>
              <a:t>的元素 </a:t>
            </a:r>
            <a:r>
              <a:rPr lang="en-US" altLang="zh-CN" dirty="0"/>
              <a:t>x' </a:t>
            </a:r>
            <a:r>
              <a:rPr lang="zh-CN" altLang="en-US" dirty="0"/>
              <a:t>会映射为 </a:t>
            </a:r>
            <a:r>
              <a:rPr lang="en-US" altLang="zh-CN" dirty="0"/>
              <a:t>a[</a:t>
            </a:r>
            <a:r>
              <a:rPr lang="en-US" altLang="zh-CN" dirty="0" err="1"/>
              <a:t>i</a:t>
            </a:r>
            <a:r>
              <a:rPr lang="en-US" altLang="zh-CN" dirty="0"/>
              <a:t>]-x'</a:t>
            </a:r>
            <a:r>
              <a:rPr lang="zh-CN" altLang="en-US" dirty="0"/>
              <a:t>。于是等价于将右边的映射中一个区间复制过来，另一个区间翻转后复制过来，然后合并，这个使用可持久化平衡树可以高效地维护。</a:t>
            </a:r>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 y="2147582"/>
            <a:ext cx="5560544" cy="3735766"/>
          </a:xfr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3630" y="2147582"/>
            <a:ext cx="6114602" cy="3934549"/>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4" name="内容占位符 3"/>
          <p:cNvSpPr>
            <a:spLocks noGrp="1"/>
          </p:cNvSpPr>
          <p:nvPr>
            <p:ph idx="1"/>
          </p:nvPr>
        </p:nvSpPr>
        <p:spPr/>
        <p:txBody>
          <a:bodyPr>
            <a:normAutofit/>
          </a:bodyPr>
          <a:lstStyle/>
          <a:p>
            <a:r>
              <a:rPr lang="zh-CN" altLang="en-US" dirty="0"/>
              <a:t>为了处理区间查询，只需将序列进行一次分治即可，最后的数据结构是一个线段树套可持久化平衡树的结构。</a:t>
            </a:r>
            <a:endParaRPr lang="en-US" altLang="zh-CN" dirty="0"/>
          </a:p>
          <a:p>
            <a:r>
              <a:rPr lang="zh-CN" altLang="en-US" dirty="0"/>
              <a:t>查询时对外层线段树拆出的</a:t>
            </a:r>
            <a:r>
              <a:rPr lang="en-US" altLang="zh-CN" dirty="0"/>
              <a:t>O(</a:t>
            </a:r>
            <a:r>
              <a:rPr lang="en-US" altLang="zh-CN" dirty="0" err="1"/>
              <a:t>logn</a:t>
            </a:r>
            <a:r>
              <a:rPr lang="en-US" altLang="zh-CN" dirty="0"/>
              <a:t>)</a:t>
            </a:r>
            <a:r>
              <a:rPr lang="zh-CN" altLang="en-US" dirty="0"/>
              <a:t>个节点依次访问，先算出这个节点中从左到右</a:t>
            </a:r>
            <a:r>
              <a:rPr lang="en-US" altLang="zh-CN" dirty="0"/>
              <a:t>x</a:t>
            </a:r>
            <a:r>
              <a:rPr lang="zh-CN" altLang="en-US" dirty="0"/>
              <a:t>被变成了什么值，然后传给下一个节点。</a:t>
            </a:r>
            <a:endParaRPr lang="zh-CN" altLang="en-US" dirty="0"/>
          </a:p>
          <a:p>
            <a:r>
              <a:rPr lang="en-US" altLang="zh-CN" dirty="0"/>
              <a:t>std</a:t>
            </a:r>
            <a:r>
              <a:rPr lang="zh-CN" altLang="en-US" dirty="0"/>
              <a:t>有进行一些常数优化，如线段树最底层按 </a:t>
            </a:r>
            <a:r>
              <a:rPr lang="en-US" altLang="zh-CN" dirty="0" err="1"/>
              <a:t>lognlogv</a:t>
            </a:r>
            <a:r>
              <a:rPr lang="en-US" altLang="zh-CN" dirty="0"/>
              <a:t> </a:t>
            </a:r>
            <a:r>
              <a:rPr lang="zh-CN" altLang="en-US" dirty="0"/>
              <a:t>大小分块，线段树最上层去掉 </a:t>
            </a:r>
            <a:r>
              <a:rPr lang="en-US" altLang="zh-CN" dirty="0"/>
              <a:t>O(</a:t>
            </a:r>
            <a:r>
              <a:rPr lang="en-US" altLang="zh-CN" dirty="0" err="1"/>
              <a:t>loglogn</a:t>
            </a:r>
            <a:r>
              <a:rPr lang="en-US" altLang="zh-CN" dirty="0"/>
              <a:t>) </a:t>
            </a:r>
            <a:r>
              <a:rPr lang="zh-CN" altLang="en-US" dirty="0"/>
              <a:t>个节点，改为分块，线段树可以直接从右儿子中插入左子树部分的操作而得到父亲结点的可持久化平衡树。</a:t>
            </a:r>
            <a:endParaRPr lang="zh-CN" altLang="en-US" dirty="0"/>
          </a:p>
          <a:p>
            <a:r>
              <a:rPr lang="zh-CN" altLang="en-US" dirty="0"/>
              <a:t>总时间复杂度 </a:t>
            </a:r>
            <a:r>
              <a:rPr lang="en-US" altLang="zh-CN" dirty="0"/>
              <a:t>O((</a:t>
            </a:r>
            <a:r>
              <a:rPr lang="en-US" altLang="zh-CN" dirty="0" err="1"/>
              <a:t>n+m</a:t>
            </a:r>
            <a:r>
              <a:rPr lang="en-US" altLang="zh-CN" dirty="0"/>
              <a:t>)</a:t>
            </a:r>
            <a:r>
              <a:rPr lang="en-US" altLang="zh-CN" dirty="0" err="1"/>
              <a:t>lognlogv</a:t>
            </a:r>
            <a:r>
              <a:rPr lang="en-US" altLang="zh-CN" dirty="0"/>
              <a:t>)</a:t>
            </a:r>
            <a:r>
              <a:rPr lang="zh-CN" altLang="en-US" dirty="0"/>
              <a:t>。</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CF702F T-Shirts</a:t>
            </a:r>
            <a:r>
              <a:rPr lang="zh-CN" altLang="en-US" dirty="0"/>
              <a:t>（加强版）</a:t>
            </a:r>
            <a:endParaRPr lang="zh-CN" altLang="en-US" dirty="0"/>
          </a:p>
        </p:txBody>
      </p:sp>
      <p:sp>
        <p:nvSpPr>
          <p:cNvPr id="4" name="内容占位符 3"/>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r>
              <a:rPr lang="zh-CN" altLang="en-US" dirty="0"/>
              <a:t>强制在线，人在线给出，每次查询需要在线输出答案</a:t>
            </a:r>
            <a:endParaRPr lang="zh-CN" altLang="en-US" dirty="0"/>
          </a:p>
          <a:p>
            <a:r>
              <a:rPr lang="en-US" altLang="zh-CN" dirty="0">
                <a:sym typeface="+mn-ea"/>
              </a:rPr>
              <a:t>n,m&lt;=5e5</a:t>
            </a:r>
            <a:endParaRPr lang="en-US" altLang="zh-CN" dirty="0"/>
          </a:p>
          <a:p>
            <a:endParaRPr lang="zh-CN" altLang="en-US" dirty="0"/>
          </a:p>
        </p:txBody>
      </p:sp>
      <p:pic>
        <p:nvPicPr>
          <p:cNvPr id="6" name="Content Placeholder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199" y="1690687"/>
            <a:ext cx="9772133" cy="2394752"/>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Solution</a:t>
            </a:r>
            <a:endParaRPr lang="zh-CN" altLang="en-US" dirty="0"/>
          </a:p>
        </p:txBody>
      </p:sp>
      <p:sp>
        <p:nvSpPr>
          <p:cNvPr id="3" name="Content Placeholder 2"/>
          <p:cNvSpPr>
            <a:spLocks noGrp="1"/>
          </p:cNvSpPr>
          <p:nvPr>
            <p:ph idx="1"/>
          </p:nvPr>
        </p:nvSpPr>
        <p:spPr/>
        <p:txBody>
          <a:bodyPr/>
          <a:lstStyle/>
          <a:p>
            <a:r>
              <a:rPr lang="zh-CN" altLang="en-US" dirty="0"/>
              <a:t>对所有衣服按照</a:t>
            </a:r>
            <a:r>
              <a:rPr lang="en-US" altLang="zh-CN" dirty="0"/>
              <a:t>q[</a:t>
            </a:r>
            <a:r>
              <a:rPr lang="en-US" altLang="zh-CN" dirty="0" err="1"/>
              <a:t>i</a:t>
            </a:r>
            <a:r>
              <a:rPr lang="en-US" altLang="zh-CN" dirty="0"/>
              <a:t>]</a:t>
            </a:r>
            <a:r>
              <a:rPr lang="zh-CN" altLang="en-US" dirty="0"/>
              <a:t>从大到小排序</a:t>
            </a:r>
            <a:endParaRPr lang="en-US" altLang="zh-CN" dirty="0"/>
          </a:p>
          <a:p>
            <a:r>
              <a:rPr lang="zh-CN" altLang="en-US" dirty="0"/>
              <a:t>对每个人维护</a:t>
            </a:r>
            <a:r>
              <a:rPr lang="en-US" altLang="zh-CN" dirty="0"/>
              <a:t>a[</a:t>
            </a:r>
            <a:r>
              <a:rPr lang="en-US" altLang="zh-CN" dirty="0" err="1"/>
              <a:t>i</a:t>
            </a:r>
            <a:r>
              <a:rPr lang="en-US" altLang="zh-CN" dirty="0"/>
              <a:t>]</a:t>
            </a:r>
            <a:r>
              <a:rPr lang="zh-CN" altLang="en-US" dirty="0"/>
              <a:t>表示其剩余的钱，</a:t>
            </a:r>
            <a:r>
              <a:rPr lang="en-US" altLang="zh-CN" dirty="0"/>
              <a:t>b[</a:t>
            </a:r>
            <a:r>
              <a:rPr lang="en-US" altLang="zh-CN" dirty="0" err="1"/>
              <a:t>i</a:t>
            </a:r>
            <a:r>
              <a:rPr lang="en-US" altLang="zh-CN" dirty="0"/>
              <a:t>]</a:t>
            </a:r>
            <a:r>
              <a:rPr lang="zh-CN" altLang="en-US" dirty="0"/>
              <a:t>表示其买的衣服数量</a:t>
            </a:r>
            <a:endParaRPr lang="en-US" altLang="zh-CN" dirty="0"/>
          </a:p>
          <a:p>
            <a:r>
              <a:rPr lang="zh-CN" altLang="en-US" dirty="0"/>
              <a:t>对所有人按照</a:t>
            </a:r>
            <a:r>
              <a:rPr lang="en-US" altLang="zh-CN" dirty="0"/>
              <a:t>a[</a:t>
            </a:r>
            <a:r>
              <a:rPr lang="en-US" altLang="zh-CN" dirty="0" err="1"/>
              <a:t>i</a:t>
            </a:r>
            <a:r>
              <a:rPr lang="en-US" altLang="zh-CN" dirty="0"/>
              <a:t>]</a:t>
            </a:r>
            <a:r>
              <a:rPr lang="zh-CN" altLang="en-US" dirty="0"/>
              <a:t>从小到大排序，初始</a:t>
            </a:r>
            <a:r>
              <a:rPr lang="en-US" altLang="zh-CN" dirty="0"/>
              <a:t>b[</a:t>
            </a:r>
            <a:r>
              <a:rPr lang="en-US" altLang="zh-CN" dirty="0" err="1"/>
              <a:t>i</a:t>
            </a:r>
            <a:r>
              <a:rPr lang="en-US" altLang="zh-CN" dirty="0"/>
              <a:t>]=0</a:t>
            </a:r>
            <a:endParaRPr lang="en-US" altLang="zh-CN" dirty="0"/>
          </a:p>
          <a:p>
            <a:r>
              <a:rPr lang="zh-CN" altLang="en-US" dirty="0"/>
              <a:t>之后枚举每件衣服</a:t>
            </a:r>
            <a:r>
              <a:rPr lang="en-US" altLang="zh-CN" dirty="0"/>
              <a:t>j=1-&gt;n</a:t>
            </a:r>
            <a:endParaRPr lang="en-US" altLang="zh-CN" dirty="0"/>
          </a:p>
          <a:p>
            <a:r>
              <a:rPr lang="zh-CN" altLang="en-US" dirty="0"/>
              <a:t>衣服</a:t>
            </a:r>
            <a:r>
              <a:rPr lang="en-US" altLang="zh-CN" dirty="0"/>
              <a:t>j</a:t>
            </a:r>
            <a:r>
              <a:rPr lang="zh-CN" altLang="en-US" dirty="0"/>
              <a:t>对人的影响就是把全局</a:t>
            </a:r>
            <a:r>
              <a:rPr lang="en-US" altLang="zh-CN" dirty="0"/>
              <a:t>a[</a:t>
            </a:r>
            <a:r>
              <a:rPr lang="en-US" altLang="zh-CN" dirty="0" err="1"/>
              <a:t>i</a:t>
            </a:r>
            <a:r>
              <a:rPr lang="en-US" altLang="zh-CN" dirty="0"/>
              <a:t>]&gt;=c[j]</a:t>
            </a:r>
            <a:r>
              <a:rPr lang="zh-CN" altLang="en-US" dirty="0"/>
              <a:t>的人都</a:t>
            </a:r>
            <a:r>
              <a:rPr lang="en-US" altLang="zh-CN" dirty="0"/>
              <a:t>a[</a:t>
            </a:r>
            <a:r>
              <a:rPr lang="en-US" altLang="zh-CN" dirty="0" err="1"/>
              <a:t>i</a:t>
            </a:r>
            <a:r>
              <a:rPr lang="en-US" altLang="zh-CN" dirty="0"/>
              <a:t>]-=c[j]</a:t>
            </a:r>
            <a:r>
              <a:rPr lang="zh-CN" altLang="en-US" dirty="0"/>
              <a:t>，并且</a:t>
            </a:r>
            <a:r>
              <a:rPr lang="en-US" altLang="zh-CN" dirty="0"/>
              <a:t>b[</a:t>
            </a:r>
            <a:r>
              <a:rPr lang="en-US" altLang="zh-CN" dirty="0" err="1"/>
              <a:t>i</a:t>
            </a:r>
            <a:r>
              <a:rPr lang="en-US" altLang="zh-CN" dirty="0"/>
              <a:t>]++</a:t>
            </a:r>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Solution</a:t>
            </a:r>
            <a:endParaRPr lang="zh-CN" altLang="en-US" dirty="0"/>
          </a:p>
        </p:txBody>
      </p:sp>
      <p:sp>
        <p:nvSpPr>
          <p:cNvPr id="3" name="Content Placeholder 2"/>
          <p:cNvSpPr>
            <a:spLocks noGrp="1"/>
          </p:cNvSpPr>
          <p:nvPr>
            <p:ph idx="1"/>
          </p:nvPr>
        </p:nvSpPr>
        <p:spPr/>
        <p:txBody>
          <a:bodyPr/>
          <a:lstStyle/>
          <a:p>
            <a:r>
              <a:rPr lang="zh-CN" altLang="en-US" dirty="0"/>
              <a:t>用一棵可持久化平衡树倒着维护所有初始资金最后买了多少件衣服</a:t>
            </a:r>
            <a:endParaRPr lang="en-US" altLang="zh-CN" dirty="0"/>
          </a:p>
          <a:p>
            <a:r>
              <a:rPr lang="zh-CN" altLang="en-US" dirty="0"/>
              <a:t>初始情况是个映射</a:t>
            </a:r>
            <a:r>
              <a:rPr lang="en-US" altLang="zh-CN" dirty="0"/>
              <a:t>b[</a:t>
            </a:r>
            <a:r>
              <a:rPr lang="en-US" altLang="zh-CN" dirty="0" err="1"/>
              <a:t>i</a:t>
            </a:r>
            <a:r>
              <a:rPr lang="en-US" altLang="zh-CN" dirty="0"/>
              <a:t>]=0</a:t>
            </a:r>
            <a:endParaRPr lang="en-US" altLang="zh-CN" dirty="0"/>
          </a:p>
          <a:p>
            <a:r>
              <a:rPr lang="zh-CN" altLang="en-US" dirty="0"/>
              <a:t>每次在前面增加衣服的时候相当于</a:t>
            </a:r>
            <a:r>
              <a:rPr lang="en-US" altLang="zh-CN" dirty="0"/>
              <a:t>[0,C)</a:t>
            </a:r>
            <a:r>
              <a:rPr lang="zh-CN" altLang="en-US" dirty="0"/>
              <a:t>的区间完全不变，</a:t>
            </a:r>
            <a:r>
              <a:rPr lang="en-US" altLang="zh-CN" dirty="0"/>
              <a:t>[</a:t>
            </a:r>
            <a:r>
              <a:rPr lang="en-US" altLang="zh-CN" dirty="0" err="1"/>
              <a:t>C,maxv</a:t>
            </a:r>
            <a:r>
              <a:rPr lang="en-US" altLang="zh-CN" dirty="0"/>
              <a:t>)</a:t>
            </a:r>
            <a:r>
              <a:rPr lang="zh-CN" altLang="en-US" dirty="0"/>
              <a:t>的区间由</a:t>
            </a:r>
            <a:r>
              <a:rPr lang="en-US" altLang="zh-CN" dirty="0"/>
              <a:t>[0,maxv-C)</a:t>
            </a:r>
            <a:r>
              <a:rPr lang="zh-CN" altLang="en-US" dirty="0"/>
              <a:t>的区间平移过来，并且区间的</a:t>
            </a:r>
            <a:r>
              <a:rPr lang="en-US" altLang="zh-CN" dirty="0"/>
              <a:t>b</a:t>
            </a:r>
            <a:r>
              <a:rPr lang="zh-CN" altLang="en-US" dirty="0"/>
              <a:t>加上</a:t>
            </a:r>
            <a:r>
              <a:rPr lang="en-US" altLang="zh-CN" dirty="0"/>
              <a:t>1</a:t>
            </a:r>
            <a:endParaRPr lang="en-US" altLang="zh-CN" dirty="0"/>
          </a:p>
          <a:p>
            <a:r>
              <a:rPr lang="zh-CN" altLang="en-US" dirty="0"/>
              <a:t>这个直接用可持久化平衡树即可实现，预处理结束后对每个人的查询相当于单点查询</a:t>
            </a:r>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其实就是优化了个：</a:t>
            </a:r>
            <a:endParaRPr lang="en-US" altLang="zh-CN" dirty="0"/>
          </a:p>
          <a:p>
            <a:r>
              <a:rPr lang="zh-CN" altLang="en-US" dirty="0"/>
              <a:t>如果</a:t>
            </a:r>
            <a:r>
              <a:rPr lang="en-US" altLang="zh-CN" dirty="0"/>
              <a:t> j&lt;c[</a:t>
            </a:r>
            <a:r>
              <a:rPr lang="en-US" altLang="zh-CN" dirty="0" err="1"/>
              <a:t>i</a:t>
            </a:r>
            <a:r>
              <a:rPr lang="en-US" altLang="zh-CN" dirty="0"/>
              <a:t>]</a:t>
            </a:r>
            <a:r>
              <a:rPr lang="zh-CN" altLang="en-US" dirty="0"/>
              <a:t>，则</a:t>
            </a:r>
            <a:r>
              <a:rPr lang="en-US" altLang="zh-CN" dirty="0"/>
              <a:t> f[</a:t>
            </a:r>
            <a:r>
              <a:rPr lang="en-US" altLang="zh-CN" dirty="0" err="1"/>
              <a:t>i</a:t>
            </a:r>
            <a:r>
              <a:rPr lang="en-US" altLang="zh-CN" dirty="0"/>
              <a:t>][j]=f[i+1][j]</a:t>
            </a:r>
            <a:endParaRPr lang="en-US" altLang="zh-CN" dirty="0"/>
          </a:p>
          <a:p>
            <a:r>
              <a:rPr lang="zh-CN" altLang="en-US" dirty="0"/>
              <a:t>否则</a:t>
            </a:r>
            <a:r>
              <a:rPr lang="en-US" altLang="zh-CN" dirty="0"/>
              <a:t> f[</a:t>
            </a:r>
            <a:r>
              <a:rPr lang="en-US" altLang="zh-CN" dirty="0" err="1"/>
              <a:t>i</a:t>
            </a:r>
            <a:r>
              <a:rPr lang="en-US" altLang="zh-CN" dirty="0"/>
              <a:t>][j]=f[</a:t>
            </a:r>
            <a:r>
              <a:rPr lang="en-US" altLang="zh-CN" dirty="0" err="1"/>
              <a:t>i</a:t>
            </a:r>
            <a:r>
              <a:rPr lang="en-US" altLang="zh-CN" dirty="0"/>
              <a:t>-c[</a:t>
            </a:r>
            <a:r>
              <a:rPr lang="en-US" altLang="zh-CN" dirty="0" err="1"/>
              <a:t>i</a:t>
            </a:r>
            <a:r>
              <a:rPr lang="en-US" altLang="zh-CN" dirty="0"/>
              <a:t>]][j]+1</a:t>
            </a:r>
            <a:endParaRPr lang="en-US" altLang="zh-CN" dirty="0"/>
          </a:p>
          <a:p>
            <a:r>
              <a:rPr lang="zh-CN" altLang="en-US" dirty="0"/>
              <a:t>然后</a:t>
            </a:r>
            <a:r>
              <a:rPr lang="en-US" altLang="zh-CN" dirty="0"/>
              <a:t> f[n+</a:t>
            </a:r>
            <a:r>
              <a:rPr lang="en-US" altLang="zh-CN"/>
              <a:t>1][</a:t>
            </a:r>
            <a:r>
              <a:rPr lang="en-US" altLang="zh-CN" dirty="0"/>
              <a:t>j</a:t>
            </a:r>
            <a:r>
              <a:rPr lang="en-US" altLang="zh-CN"/>
              <a:t>]=0</a:t>
            </a:r>
            <a:endParaRPr lang="en-US" altLang="zh-CN" dirty="0"/>
          </a:p>
          <a:p>
            <a:r>
              <a:rPr lang="zh-CN" altLang="en-US" dirty="0"/>
              <a:t>这样的</a:t>
            </a:r>
            <a:r>
              <a:rPr lang="en-US" altLang="zh-CN" dirty="0"/>
              <a:t> DP</a:t>
            </a:r>
            <a:endParaRPr lang="en-US" altLang="zh-CN" dirty="0"/>
          </a:p>
          <a:p>
            <a:endParaRPr lang="en-US" altLang="zh-CN" dirty="0"/>
          </a:p>
          <a:p>
            <a:r>
              <a:rPr lang="zh-CN" altLang="en-US" dirty="0"/>
              <a:t>总时间复杂度</a:t>
            </a:r>
            <a:r>
              <a:rPr lang="en-US" altLang="zh-CN" dirty="0"/>
              <a:t> O((</a:t>
            </a:r>
            <a:r>
              <a:rPr lang="en-US" altLang="zh-CN" dirty="0" err="1"/>
              <a:t>n+m</a:t>
            </a:r>
            <a:r>
              <a:rPr lang="en-US" altLang="zh-CN" dirty="0"/>
              <a:t>)</a:t>
            </a:r>
            <a:r>
              <a:rPr lang="en-US" altLang="zh-CN" dirty="0" err="1"/>
              <a:t>logn</a:t>
            </a:r>
            <a:r>
              <a:rPr lang="en-US" altLang="zh-CN" dirty="0"/>
              <a:t>)</a:t>
            </a:r>
            <a:endParaRPr lang="zh-CN" altLang="en-US" dirty="0"/>
          </a:p>
          <a:p>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可持久化可合并堆</a:t>
            </a:r>
            <a:endParaRPr lang="zh-CN" altLang="en-US" dirty="0"/>
          </a:p>
        </p:txBody>
      </p:sp>
      <p:sp>
        <p:nvSpPr>
          <p:cNvPr id="3" name="内容占位符 2"/>
          <p:cNvSpPr>
            <a:spLocks noGrp="1"/>
          </p:cNvSpPr>
          <p:nvPr>
            <p:ph idx="1"/>
          </p:nvPr>
        </p:nvSpPr>
        <p:spPr/>
        <p:txBody>
          <a:bodyPr/>
          <a:lstStyle/>
          <a:p>
            <a:r>
              <a:rPr lang="en-US" altLang="zh-CN" dirty="0"/>
              <a:t>1.</a:t>
            </a:r>
            <a:r>
              <a:rPr lang="zh-CN" altLang="en-US" dirty="0"/>
              <a:t>插入</a:t>
            </a:r>
            <a:endParaRPr lang="en-US" altLang="zh-CN" dirty="0"/>
          </a:p>
          <a:p>
            <a:r>
              <a:rPr lang="en-US" altLang="zh-CN" dirty="0"/>
              <a:t>2.</a:t>
            </a:r>
            <a:r>
              <a:rPr lang="zh-CN" altLang="en-US" dirty="0"/>
              <a:t>删除最小值</a:t>
            </a:r>
            <a:endParaRPr lang="en-US" altLang="zh-CN" dirty="0"/>
          </a:p>
          <a:p>
            <a:r>
              <a:rPr lang="en-US" altLang="zh-CN" dirty="0"/>
              <a:t>3.</a:t>
            </a:r>
            <a:r>
              <a:rPr lang="zh-CN" altLang="en-US" dirty="0"/>
              <a:t>查询最小值</a:t>
            </a:r>
            <a:endParaRPr lang="en-US" altLang="zh-CN" dirty="0"/>
          </a:p>
          <a:p>
            <a:r>
              <a:rPr lang="en-US" altLang="zh-CN" dirty="0"/>
              <a:t>4.</a:t>
            </a:r>
            <a:r>
              <a:rPr lang="zh-CN" altLang="en-US" dirty="0"/>
              <a:t>合并两个堆</a:t>
            </a:r>
            <a:endParaRPr lang="en-US" altLang="zh-CN" dirty="0"/>
          </a:p>
          <a:p>
            <a:r>
              <a:rPr lang="zh-CN" altLang="en-US" dirty="0"/>
              <a:t>目前最优复杂度是除了</a:t>
            </a:r>
            <a:r>
              <a:rPr lang="en-US" altLang="zh-CN" dirty="0"/>
              <a:t>2</a:t>
            </a:r>
            <a:r>
              <a:rPr lang="zh-CN" altLang="en-US" dirty="0"/>
              <a:t>操作</a:t>
            </a:r>
            <a:r>
              <a:rPr lang="en-US" altLang="zh-CN" dirty="0"/>
              <a:t>pop</a:t>
            </a:r>
            <a:r>
              <a:rPr lang="zh-CN" altLang="en-US" dirty="0"/>
              <a:t>复杂度为</a:t>
            </a:r>
            <a:r>
              <a:rPr lang="en-US" altLang="zh-CN" dirty="0"/>
              <a:t>O(</a:t>
            </a:r>
            <a:r>
              <a:rPr lang="en-US" altLang="zh-CN" dirty="0" err="1"/>
              <a:t>logn</a:t>
            </a:r>
            <a:r>
              <a:rPr lang="en-US" altLang="zh-CN" dirty="0"/>
              <a:t>)</a:t>
            </a:r>
            <a:r>
              <a:rPr lang="zh-CN" altLang="en-US" dirty="0"/>
              <a:t>以外，其他操作复杂度均为</a:t>
            </a:r>
            <a:r>
              <a:rPr lang="en-US" altLang="zh-CN" dirty="0"/>
              <a:t>O(1)</a:t>
            </a:r>
            <a:endParaRPr lang="en-US" altLang="zh-CN" dirty="0"/>
          </a:p>
          <a:p>
            <a:r>
              <a:rPr lang="zh-CN" altLang="en-US" dirty="0"/>
              <a:t>可以完全可持久化，并且一定程度上可以合并历史版本</a:t>
            </a: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可持久化线段树</a:t>
            </a:r>
            <a:endParaRPr lang="zh-CN" altLang="en-US" dirty="0"/>
          </a:p>
        </p:txBody>
      </p:sp>
      <p:sp>
        <p:nvSpPr>
          <p:cNvPr id="3" name="内容占位符 2"/>
          <p:cNvSpPr>
            <a:spLocks noGrp="1"/>
          </p:cNvSpPr>
          <p:nvPr>
            <p:ph idx="1"/>
          </p:nvPr>
        </p:nvSpPr>
        <p:spPr/>
        <p:txBody>
          <a:bodyPr/>
          <a:lstStyle/>
          <a:p>
            <a:r>
              <a:rPr lang="zh-CN" altLang="en-US" dirty="0"/>
              <a:t>如果每次都暴力复制整棵线段树，时间复杂度无法承受</a:t>
            </a:r>
            <a:endParaRPr lang="en-US" altLang="zh-CN" dirty="0"/>
          </a:p>
          <a:p>
            <a:r>
              <a:rPr lang="zh-CN" altLang="en-US" dirty="0"/>
              <a:t>考虑每次修改，线段树只有</a:t>
            </a:r>
            <a:r>
              <a:rPr lang="en-US" altLang="zh-CN" dirty="0"/>
              <a:t>O( </a:t>
            </a:r>
            <a:r>
              <a:rPr lang="en-US" altLang="zh-CN" dirty="0" err="1"/>
              <a:t>logn</a:t>
            </a:r>
            <a:r>
              <a:rPr lang="en-US" altLang="zh-CN" dirty="0"/>
              <a:t> )</a:t>
            </a:r>
            <a:r>
              <a:rPr lang="zh-CN" altLang="en-US" dirty="0"/>
              <a:t>个节点会被修改，所以我们可以对每个被修改的节点，将其复制一份进行修改</a:t>
            </a:r>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95836" y="3264548"/>
            <a:ext cx="5458436" cy="34824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可持久化可合并堆</a:t>
            </a:r>
            <a:endParaRPr lang="zh-CN" altLang="en-US" dirty="0"/>
          </a:p>
        </p:txBody>
      </p:sp>
      <p:sp>
        <p:nvSpPr>
          <p:cNvPr id="3" name="内容占位符 2"/>
          <p:cNvSpPr>
            <a:spLocks noGrp="1"/>
          </p:cNvSpPr>
          <p:nvPr>
            <p:ph idx="1"/>
          </p:nvPr>
        </p:nvSpPr>
        <p:spPr/>
        <p:txBody>
          <a:bodyPr>
            <a:normAutofit fontScale="85000" lnSpcReduction="10000"/>
          </a:bodyPr>
          <a:lstStyle/>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r>
              <a:rPr lang="zh-CN" altLang="en-US" dirty="0"/>
              <a:t>网上流传的一个关于可持久化可并堆的</a:t>
            </a:r>
            <a:r>
              <a:rPr lang="en-US" altLang="zh-CN" dirty="0"/>
              <a:t>pdf</a:t>
            </a:r>
            <a:endParaRPr lang="en-US" altLang="zh-CN" dirty="0"/>
          </a:p>
          <a:p>
            <a:r>
              <a:rPr lang="zh-CN" altLang="en-US" dirty="0"/>
              <a:t>这个说法也是错的，可持久化的</a:t>
            </a:r>
            <a:r>
              <a:rPr lang="en-US" altLang="zh-CN" dirty="0" err="1"/>
              <a:t>Brodal</a:t>
            </a:r>
            <a:r>
              <a:rPr lang="en-US" altLang="zh-CN" dirty="0"/>
              <a:t> Queue</a:t>
            </a:r>
            <a:r>
              <a:rPr lang="zh-CN" altLang="en-US" dirty="0"/>
              <a:t>无法减小某个元素的值，只能做上述的四个操作，而且</a:t>
            </a:r>
            <a:r>
              <a:rPr lang="en-US" altLang="zh-CN" dirty="0" err="1"/>
              <a:t>Brodal</a:t>
            </a:r>
            <a:r>
              <a:rPr lang="zh-CN" altLang="en-US" dirty="0"/>
              <a:t>论文中给出的是一个新的数据结构，叫做斜二项堆</a:t>
            </a:r>
            <a:endParaRPr lang="en-US" altLang="zh-CN" dirty="0"/>
          </a:p>
          <a:p>
            <a:r>
              <a:rPr lang="zh-CN" altLang="en-US" dirty="0"/>
              <a:t>如果对</a:t>
            </a:r>
            <a:r>
              <a:rPr lang="en-US" altLang="zh-CN" dirty="0" err="1"/>
              <a:t>Brodal</a:t>
            </a:r>
            <a:r>
              <a:rPr lang="en-US" altLang="zh-CN" dirty="0"/>
              <a:t> queue</a:t>
            </a:r>
            <a:r>
              <a:rPr lang="zh-CN" altLang="en-US" dirty="0"/>
              <a:t>感兴趣可以看</a:t>
            </a:r>
            <a:r>
              <a:rPr lang="en-US" altLang="zh-CN" dirty="0">
                <a:hlinkClick r:id="rId1"/>
              </a:rPr>
              <a:t>https://www.luogu.com.cn/problem/P6019</a:t>
            </a:r>
            <a:endParaRPr lang="zh-CN" alt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59752"/>
            <a:ext cx="6391922" cy="2980398"/>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可持久化可合并堆</a:t>
            </a:r>
            <a:endParaRPr lang="zh-CN" altLang="en-US" dirty="0"/>
          </a:p>
        </p:txBody>
      </p:sp>
      <p:sp>
        <p:nvSpPr>
          <p:cNvPr id="3" name="内容占位符 2"/>
          <p:cNvSpPr>
            <a:spLocks noGrp="1"/>
          </p:cNvSpPr>
          <p:nvPr>
            <p:ph idx="1"/>
          </p:nvPr>
        </p:nvSpPr>
        <p:spPr/>
        <p:txBody>
          <a:bodyPr/>
          <a:lstStyle/>
          <a:p>
            <a:r>
              <a:rPr lang="zh-CN" altLang="en-US" dirty="0"/>
              <a:t>斜二项堆在除了</a:t>
            </a:r>
            <a:r>
              <a:rPr lang="en-US" altLang="zh-CN" dirty="0" err="1"/>
              <a:t>decrase</a:t>
            </a:r>
            <a:r>
              <a:rPr lang="en-US" altLang="zh-CN" dirty="0"/>
              <a:t> key</a:t>
            </a:r>
            <a:r>
              <a:rPr lang="zh-CN" altLang="en-US" dirty="0"/>
              <a:t>以外可以做到最优理论复杂度，并且代码非常简单，效率也不差</a:t>
            </a:r>
            <a:endParaRPr lang="en-US" altLang="zh-CN" dirty="0"/>
          </a:p>
          <a:p>
            <a:r>
              <a:rPr lang="zh-CN" altLang="en-US" dirty="0"/>
              <a:t>但是一般用可持久化的左偏树就够用了，可持久化可并堆本来也没什么题</a:t>
            </a:r>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Hdu6378 </a:t>
            </a:r>
            <a:r>
              <a:rPr lang="zh-CN" altLang="en-US" dirty="0"/>
              <a:t>度度熊玩数组</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8"/>
            <a:ext cx="7554216" cy="5167312"/>
          </a:xfr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考虑先读入所有删除，之后倒着做</a:t>
            </a:r>
            <a:endParaRPr lang="en-US" altLang="zh-CN" dirty="0"/>
          </a:p>
          <a:p>
            <a:r>
              <a:rPr lang="zh-CN" altLang="en-US" dirty="0"/>
              <a:t>问题变为加点的同时维护答案</a:t>
            </a:r>
            <a:endParaRPr lang="en-US" altLang="zh-CN" dirty="0"/>
          </a:p>
          <a:p>
            <a:r>
              <a:rPr lang="zh-CN" altLang="en-US" dirty="0"/>
              <a:t>每次加点会合并相邻的两段区间</a:t>
            </a:r>
            <a:endParaRPr lang="en-US" altLang="zh-CN" dirty="0"/>
          </a:p>
          <a:p>
            <a:r>
              <a:rPr lang="zh-CN" altLang="en-US" dirty="0"/>
              <a:t>合并使用启发式合并的方法，需要讨论小的部分是前一段还是后一段</a:t>
            </a: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7" name="内容占位符 6"/>
          <p:cNvSpPr>
            <a:spLocks noGrp="1"/>
          </p:cNvSpPr>
          <p:nvPr>
            <p:ph idx="1"/>
          </p:nvPr>
        </p:nvSpPr>
        <p:spPr/>
        <p:txBody>
          <a:bodyPr/>
          <a:lstStyle/>
          <a:p>
            <a:r>
              <a:rPr lang="zh-CN" altLang="en-US" dirty="0"/>
              <a:t>如果小的是前一段，则对每个左边的后缀</a:t>
            </a:r>
            <a:r>
              <a:rPr lang="en-US" altLang="zh-CN" dirty="0"/>
              <a:t>x</a:t>
            </a:r>
            <a:r>
              <a:rPr lang="zh-CN" altLang="en-US" dirty="0"/>
              <a:t>，则求右边的区间中最大的一个前缀</a:t>
            </a:r>
            <a:r>
              <a:rPr lang="en-US" altLang="zh-CN" dirty="0"/>
              <a:t>y</a:t>
            </a:r>
            <a:r>
              <a:rPr lang="zh-CN" altLang="en-US" dirty="0"/>
              <a:t>，满足</a:t>
            </a:r>
            <a:r>
              <a:rPr lang="en-US" altLang="zh-CN" dirty="0" err="1"/>
              <a:t>suf</a:t>
            </a:r>
            <a:r>
              <a:rPr lang="en-US" altLang="zh-CN" dirty="0"/>
              <a:t>[x]+pre[y]&lt;=k</a:t>
            </a:r>
            <a:endParaRPr lang="en-US" altLang="zh-CN" dirty="0"/>
          </a:p>
          <a:p>
            <a:r>
              <a:rPr lang="zh-CN" altLang="en-US" dirty="0"/>
              <a:t>可以预先做整个序列的前缀和</a:t>
            </a:r>
            <a:r>
              <a:rPr lang="en-US" altLang="zh-CN" dirty="0" err="1"/>
              <a:t>pre_t</a:t>
            </a:r>
            <a:endParaRPr lang="en-US" altLang="zh-CN" dirty="0"/>
          </a:p>
          <a:p>
            <a:r>
              <a:rPr lang="zh-CN" altLang="en-US" dirty="0"/>
              <a:t>原来是询问区间中最大的</a:t>
            </a:r>
            <a:r>
              <a:rPr lang="en-US" altLang="zh-CN" dirty="0"/>
              <a:t>y</a:t>
            </a:r>
            <a:r>
              <a:rPr lang="zh-CN" altLang="en-US" dirty="0"/>
              <a:t>满足</a:t>
            </a:r>
            <a:r>
              <a:rPr lang="en-US" altLang="zh-CN" dirty="0"/>
              <a:t>pre[y]&lt;=k-</a:t>
            </a:r>
            <a:r>
              <a:rPr lang="en-US" altLang="zh-CN" dirty="0" err="1"/>
              <a:t>suf</a:t>
            </a:r>
            <a:r>
              <a:rPr lang="en-US" altLang="zh-CN" dirty="0"/>
              <a:t>[x]</a:t>
            </a:r>
            <a:r>
              <a:rPr lang="zh-CN" altLang="en-US" dirty="0"/>
              <a:t>，假设右边这段区间开始位置的前缀和为</a:t>
            </a:r>
            <a:r>
              <a:rPr lang="en-US" altLang="zh-CN" dirty="0"/>
              <a:t>const1</a:t>
            </a:r>
            <a:endParaRPr lang="en-US" altLang="zh-CN" dirty="0"/>
          </a:p>
          <a:p>
            <a:r>
              <a:rPr lang="zh-CN" altLang="en-US" dirty="0"/>
              <a:t>则变为</a:t>
            </a:r>
            <a:r>
              <a:rPr lang="en-US" altLang="zh-CN" dirty="0" err="1"/>
              <a:t>pre_t</a:t>
            </a:r>
            <a:r>
              <a:rPr lang="en-US" altLang="zh-CN" dirty="0"/>
              <a:t>[y]-const1&lt;=const2</a:t>
            </a:r>
            <a:r>
              <a:rPr lang="zh-CN" altLang="en-US" dirty="0"/>
              <a:t>，简单解决</a:t>
            </a:r>
            <a:endParaRPr lang="en-US" altLang="zh-CN" dirty="0"/>
          </a:p>
          <a:p>
            <a:r>
              <a:rPr lang="zh-CN" altLang="en-US" dirty="0"/>
              <a:t>总时间复杂度 </a:t>
            </a:r>
            <a:r>
              <a:rPr lang="en-US" altLang="zh-CN" dirty="0"/>
              <a:t>O(nlog^2n)</a:t>
            </a:r>
            <a:endParaRPr lang="zh-CN" altLang="en-US" dirty="0"/>
          </a:p>
        </p:txBody>
      </p:sp>
      <p:pic>
        <p:nvPicPr>
          <p:cNvPr id="8" name="内容占位符 4"/>
          <p:cNvPicPr>
            <a:picLocks noChangeAspect="1"/>
          </p:cNvPicPr>
          <p:nvPr/>
        </p:nvPicPr>
        <p:blipFill>
          <a:blip r:embed="rId1"/>
          <a:stretch>
            <a:fillRect/>
          </a:stretch>
        </p:blipFill>
        <p:spPr>
          <a:xfrm>
            <a:off x="885463" y="5115782"/>
            <a:ext cx="9073587" cy="1850087"/>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Luogu3293 [SCOI2016]</a:t>
            </a:r>
            <a:r>
              <a:rPr lang="zh-CN" altLang="en-US" dirty="0"/>
              <a:t>美味</a:t>
            </a:r>
            <a:endParaRPr lang="zh-CN" altLang="en-US" dirty="0"/>
          </a:p>
        </p:txBody>
      </p:sp>
      <p:sp>
        <p:nvSpPr>
          <p:cNvPr id="3" name="内容占位符 2"/>
          <p:cNvSpPr>
            <a:spLocks noGrp="1"/>
          </p:cNvSpPr>
          <p:nvPr>
            <p:ph idx="1"/>
          </p:nvPr>
        </p:nvSpPr>
        <p:spPr/>
        <p:txBody>
          <a:bodyPr/>
          <a:lstStyle/>
          <a:p>
            <a:r>
              <a:rPr lang="zh-CN" altLang="en-US" dirty="0"/>
              <a:t>一家餐厅有 </a:t>
            </a:r>
            <a:r>
              <a:rPr lang="en-US" altLang="zh-CN" dirty="0"/>
              <a:t>n </a:t>
            </a:r>
            <a:r>
              <a:rPr lang="zh-CN" altLang="en-US" dirty="0"/>
              <a:t>道菜，编号 </a:t>
            </a:r>
            <a:r>
              <a:rPr lang="en-US" altLang="zh-CN" dirty="0"/>
              <a:t>1...n </a:t>
            </a:r>
            <a:r>
              <a:rPr lang="zh-CN" altLang="en-US" dirty="0"/>
              <a:t>，大家对第 </a:t>
            </a:r>
            <a:r>
              <a:rPr lang="en-US" altLang="zh-CN" dirty="0" err="1"/>
              <a:t>i</a:t>
            </a:r>
            <a:r>
              <a:rPr lang="en-US" altLang="zh-CN" dirty="0"/>
              <a:t> </a:t>
            </a:r>
            <a:r>
              <a:rPr lang="zh-CN" altLang="en-US" dirty="0"/>
              <a:t>道菜的评价值为 </a:t>
            </a:r>
            <a:r>
              <a:rPr lang="en-US" altLang="zh-CN" dirty="0"/>
              <a:t>ai(1&lt;=</a:t>
            </a:r>
            <a:r>
              <a:rPr lang="en-US" altLang="zh-CN" dirty="0" err="1"/>
              <a:t>i</a:t>
            </a:r>
            <a:r>
              <a:rPr lang="en-US" altLang="zh-CN" dirty="0"/>
              <a:t>&lt;=n)</a:t>
            </a:r>
            <a:r>
              <a:rPr lang="zh-CN" altLang="en-US" dirty="0"/>
              <a:t>。有 </a:t>
            </a:r>
            <a:r>
              <a:rPr lang="en-US" altLang="zh-CN" dirty="0"/>
              <a:t>m </a:t>
            </a:r>
            <a:r>
              <a:rPr lang="zh-CN" altLang="en-US" dirty="0"/>
              <a:t>位顾客，第 </a:t>
            </a:r>
            <a:r>
              <a:rPr lang="en-US" altLang="zh-CN" dirty="0" err="1"/>
              <a:t>i</a:t>
            </a:r>
            <a:r>
              <a:rPr lang="en-US" altLang="zh-CN" dirty="0"/>
              <a:t> </a:t>
            </a:r>
            <a:r>
              <a:rPr lang="zh-CN" altLang="en-US" dirty="0"/>
              <a:t>位顾客的期望值为 </a:t>
            </a:r>
            <a:r>
              <a:rPr lang="en-US" altLang="zh-CN" dirty="0"/>
              <a:t>bi</a:t>
            </a:r>
            <a:r>
              <a:rPr lang="zh-CN" altLang="en-US" dirty="0"/>
              <a:t>，而他的偏好值为 </a:t>
            </a:r>
            <a:r>
              <a:rPr lang="en-US" altLang="zh-CN" dirty="0"/>
              <a:t>xi </a:t>
            </a:r>
            <a:r>
              <a:rPr lang="zh-CN" altLang="en-US" dirty="0"/>
              <a:t>。因此，第 </a:t>
            </a:r>
            <a:r>
              <a:rPr lang="en-US" altLang="zh-CN" dirty="0" err="1"/>
              <a:t>i</a:t>
            </a:r>
            <a:r>
              <a:rPr lang="en-US" altLang="zh-CN" dirty="0"/>
              <a:t> </a:t>
            </a:r>
            <a:r>
              <a:rPr lang="zh-CN" altLang="en-US" dirty="0"/>
              <a:t>位顾客认为第 </a:t>
            </a:r>
            <a:r>
              <a:rPr lang="en-US" altLang="zh-CN" dirty="0"/>
              <a:t>j </a:t>
            </a:r>
            <a:r>
              <a:rPr lang="zh-CN" altLang="en-US" dirty="0"/>
              <a:t>道菜的美味度为 </a:t>
            </a:r>
            <a:r>
              <a:rPr lang="en-US" altLang="zh-CN" dirty="0"/>
              <a:t>bi XOR (</a:t>
            </a:r>
            <a:r>
              <a:rPr lang="en-US" altLang="zh-CN" dirty="0" err="1"/>
              <a:t>aj+xi</a:t>
            </a:r>
            <a:r>
              <a:rPr lang="en-US" altLang="zh-CN" dirty="0"/>
              <a:t>)</a:t>
            </a:r>
            <a:r>
              <a:rPr lang="zh-CN" altLang="en-US" dirty="0"/>
              <a:t>，</a:t>
            </a:r>
            <a:r>
              <a:rPr lang="en-US" altLang="zh-CN" dirty="0"/>
              <a:t>XOR </a:t>
            </a:r>
            <a:r>
              <a:rPr lang="zh-CN" altLang="en-US" dirty="0"/>
              <a:t>表示异或运算。</a:t>
            </a:r>
            <a:endParaRPr lang="zh-CN" altLang="en-US" dirty="0"/>
          </a:p>
          <a:p>
            <a:r>
              <a:rPr lang="zh-CN" altLang="en-US" dirty="0"/>
              <a:t>第 </a:t>
            </a:r>
            <a:r>
              <a:rPr lang="en-US" altLang="zh-CN" dirty="0" err="1"/>
              <a:t>i</a:t>
            </a:r>
            <a:r>
              <a:rPr lang="en-US" altLang="zh-CN" dirty="0"/>
              <a:t> </a:t>
            </a:r>
            <a:r>
              <a:rPr lang="zh-CN" altLang="en-US" dirty="0"/>
              <a:t>位顾客希望从这些菜中挑出他认为最美味的菜，即美味值最大的菜，但由于价格等因素，他只能从第 </a:t>
            </a:r>
            <a:r>
              <a:rPr lang="en-US" altLang="zh-CN" dirty="0"/>
              <a:t>li </a:t>
            </a:r>
            <a:r>
              <a:rPr lang="zh-CN" altLang="en-US" dirty="0"/>
              <a:t>道到第 </a:t>
            </a:r>
            <a:r>
              <a:rPr lang="en-US" altLang="zh-CN" dirty="0" err="1"/>
              <a:t>ri</a:t>
            </a:r>
            <a:r>
              <a:rPr lang="en-US" altLang="zh-CN" dirty="0"/>
              <a:t> </a:t>
            </a:r>
            <a:r>
              <a:rPr lang="zh-CN" altLang="en-US" dirty="0"/>
              <a:t>道中选择。请你帮助他们找出最美味的菜。</a:t>
            </a:r>
            <a:endParaRPr lang="zh-CN" altLang="en-US" dirty="0"/>
          </a:p>
          <a:p>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按照数位一位一位贪心，因为整体加了一个</a:t>
            </a:r>
            <a:r>
              <a:rPr lang="en-US" altLang="zh-CN" dirty="0"/>
              <a:t>x</a:t>
            </a:r>
            <a:r>
              <a:rPr lang="zh-CN" altLang="en-US" dirty="0"/>
              <a:t>，所以我们考虑对于所有的</a:t>
            </a:r>
            <a:r>
              <a:rPr lang="en-US" altLang="zh-CN" dirty="0"/>
              <a:t>(</a:t>
            </a:r>
            <a:r>
              <a:rPr lang="en-US" altLang="zh-CN" dirty="0" err="1"/>
              <a:t>ai+x</a:t>
            </a:r>
            <a:r>
              <a:rPr lang="en-US" altLang="zh-CN" dirty="0"/>
              <a:t>)</a:t>
            </a:r>
            <a:r>
              <a:rPr lang="zh-CN" altLang="en-US" dirty="0"/>
              <a:t>与</a:t>
            </a:r>
            <a:r>
              <a:rPr lang="en-US" altLang="zh-CN" dirty="0"/>
              <a:t>b</a:t>
            </a:r>
            <a:r>
              <a:rPr lang="zh-CN" altLang="en-US" dirty="0"/>
              <a:t>的按位异或。</a:t>
            </a:r>
            <a:endParaRPr lang="zh-CN" altLang="en-US" dirty="0"/>
          </a:p>
          <a:p>
            <a:endParaRPr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还是考虑按位贪心，不过这里每个数都加上了一个数，所以会复杂一些</a:t>
            </a:r>
            <a:endParaRPr lang="en-US" altLang="zh-CN" dirty="0"/>
          </a:p>
          <a:p>
            <a:r>
              <a:rPr lang="zh-CN" altLang="en-US" dirty="0"/>
              <a:t>假设我们已经处理到</a:t>
            </a:r>
            <a:r>
              <a:rPr lang="en-US" altLang="zh-CN" dirty="0"/>
              <a:t>b</a:t>
            </a:r>
            <a:r>
              <a:rPr lang="zh-CN" altLang="en-US" dirty="0"/>
              <a:t>二进制下的第</a:t>
            </a:r>
            <a:r>
              <a:rPr lang="en-US" altLang="zh-CN" dirty="0" err="1"/>
              <a:t>i</a:t>
            </a:r>
            <a:r>
              <a:rPr lang="zh-CN" altLang="en-US" dirty="0"/>
              <a:t>位，假设是</a:t>
            </a:r>
            <a:r>
              <a:rPr lang="en-US" altLang="zh-CN" dirty="0"/>
              <a:t>1</a:t>
            </a:r>
            <a:r>
              <a:rPr lang="zh-CN" altLang="en-US" dirty="0"/>
              <a:t>（</a:t>
            </a:r>
            <a:r>
              <a:rPr lang="en-US" altLang="zh-CN" dirty="0"/>
              <a:t>0</a:t>
            </a:r>
            <a:r>
              <a:rPr lang="zh-CN" altLang="en-US" dirty="0"/>
              <a:t>同理），</a:t>
            </a:r>
            <a:endParaRPr lang="zh-CN" altLang="en-US" dirty="0"/>
          </a:p>
          <a:p>
            <a:r>
              <a:rPr lang="zh-CN" altLang="en-US" dirty="0"/>
              <a:t>那么我们只需要查找是否存在</a:t>
            </a:r>
            <a:r>
              <a:rPr lang="en-US" altLang="zh-CN" dirty="0" err="1"/>
              <a:t>aj+x</a:t>
            </a:r>
            <a:r>
              <a:rPr lang="zh-CN" altLang="en-US" dirty="0"/>
              <a:t>使得其二进制第</a:t>
            </a:r>
            <a:r>
              <a:rPr lang="en-US" altLang="zh-CN" dirty="0" err="1"/>
              <a:t>i</a:t>
            </a:r>
            <a:r>
              <a:rPr lang="zh-CN" altLang="en-US" dirty="0"/>
              <a:t>位数字是</a:t>
            </a:r>
            <a:r>
              <a:rPr lang="en-US" altLang="zh-CN" dirty="0"/>
              <a:t>0</a:t>
            </a:r>
            <a:r>
              <a:rPr lang="zh-CN" altLang="en-US" dirty="0"/>
              <a:t>，我们已经处理了前</a:t>
            </a:r>
            <a:r>
              <a:rPr lang="en-US" altLang="zh-CN" dirty="0"/>
              <a:t>i-1</a:t>
            </a:r>
            <a:r>
              <a:rPr lang="zh-CN" altLang="en-US" dirty="0"/>
              <a:t>位了，设当前结果是</a:t>
            </a:r>
            <a:r>
              <a:rPr lang="en-US" altLang="zh-CN" dirty="0" err="1"/>
              <a:t>ans</a:t>
            </a:r>
            <a:r>
              <a:rPr lang="zh-CN" altLang="en-US" dirty="0"/>
              <a:t>，那么我们需要查找的数的大小就是区间</a:t>
            </a:r>
            <a:r>
              <a:rPr lang="en-US" altLang="zh-CN" dirty="0"/>
              <a:t>[</a:t>
            </a:r>
            <a:r>
              <a:rPr lang="en-US" altLang="zh-CN" dirty="0" err="1"/>
              <a:t>ans-x,ans</a:t>
            </a:r>
            <a:r>
              <a:rPr lang="en-US" altLang="zh-CN" dirty="0"/>
              <a:t>+(1&lt;&lt;</a:t>
            </a:r>
            <a:r>
              <a:rPr lang="en-US" altLang="zh-CN" dirty="0" err="1"/>
              <a:t>i</a:t>
            </a:r>
            <a:r>
              <a:rPr lang="en-US" altLang="zh-CN" dirty="0"/>
              <a:t>)-1-x]</a:t>
            </a:r>
            <a:r>
              <a:rPr lang="zh-CN" altLang="en-US" dirty="0"/>
              <a:t> </a:t>
            </a:r>
            <a:endParaRPr lang="en-US" altLang="zh-CN" dirty="0"/>
          </a:p>
          <a:p>
            <a:r>
              <a:rPr lang="zh-CN" altLang="en-US" dirty="0"/>
              <a:t>那么现在我们就是要在</a:t>
            </a:r>
            <a:r>
              <a:rPr lang="en-US" altLang="zh-CN" dirty="0"/>
              <a:t>a[l]...a[r]</a:t>
            </a:r>
            <a:r>
              <a:rPr lang="zh-CN" altLang="en-US" dirty="0"/>
              <a:t>中找出是否存在于</a:t>
            </a:r>
            <a:r>
              <a:rPr lang="en-US" altLang="zh-CN" dirty="0"/>
              <a:t>[</a:t>
            </a:r>
            <a:r>
              <a:rPr lang="en-US" altLang="zh-CN" dirty="0" err="1"/>
              <a:t>ans-x,ans</a:t>
            </a:r>
            <a:r>
              <a:rPr lang="en-US" altLang="zh-CN" dirty="0"/>
              <a:t>+(1&lt;&lt;</a:t>
            </a:r>
            <a:r>
              <a:rPr lang="en-US" altLang="zh-CN" dirty="0" err="1"/>
              <a:t>i</a:t>
            </a:r>
            <a:r>
              <a:rPr lang="en-US" altLang="zh-CN" dirty="0"/>
              <a:t>)-1-x]</a:t>
            </a:r>
            <a:r>
              <a:rPr lang="zh-CN" altLang="en-US" dirty="0"/>
              <a:t>的数字，可以使用区间小于</a:t>
            </a:r>
            <a:r>
              <a:rPr lang="en-US" altLang="zh-CN" dirty="0"/>
              <a:t>x</a:t>
            </a:r>
            <a:r>
              <a:rPr lang="zh-CN" altLang="en-US" dirty="0"/>
              <a:t>的数个数来做</a:t>
            </a:r>
            <a:endParaRPr lang="en-US" altLang="zh-CN" dirty="0"/>
          </a:p>
          <a:p>
            <a:r>
              <a:rPr lang="zh-CN" altLang="en-US" dirty="0"/>
              <a:t>总时间复杂度</a:t>
            </a:r>
            <a:r>
              <a:rPr lang="en-US" altLang="zh-CN" dirty="0"/>
              <a:t>O( </a:t>
            </a:r>
            <a:r>
              <a:rPr lang="en-US" altLang="zh-CN" dirty="0" err="1"/>
              <a:t>nlogn</a:t>
            </a:r>
            <a:r>
              <a:rPr lang="en-US" altLang="zh-CN" dirty="0"/>
              <a:t> + </a:t>
            </a:r>
            <a:r>
              <a:rPr lang="en-US" altLang="zh-CN" dirty="0" err="1"/>
              <a:t>mlognlogv</a:t>
            </a:r>
            <a:r>
              <a:rPr lang="en-US" altLang="zh-CN" dirty="0"/>
              <a:t> )</a:t>
            </a:r>
            <a:r>
              <a:rPr lang="zh-CN" altLang="en-US" dirty="0"/>
              <a:t>，可以除</a:t>
            </a:r>
            <a:r>
              <a:rPr lang="en-US" altLang="zh-CN" dirty="0" err="1"/>
              <a:t>polyloglogn</a:t>
            </a:r>
            <a:endParaRPr lang="zh-CN" altLang="en-US" dirty="0"/>
          </a:p>
          <a:p>
            <a:endParaRPr lang="zh-CN"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Bzoj3551 Peaks</a:t>
            </a:r>
            <a:r>
              <a:rPr lang="zh-CN" altLang="en-US" dirty="0"/>
              <a:t>加强版</a:t>
            </a:r>
            <a:endParaRPr lang="zh-CN" altLang="en-US" dirty="0"/>
          </a:p>
        </p:txBody>
      </p:sp>
      <p:sp>
        <p:nvSpPr>
          <p:cNvPr id="3" name="内容占位符 2"/>
          <p:cNvSpPr>
            <a:spLocks noGrp="1"/>
          </p:cNvSpPr>
          <p:nvPr>
            <p:ph idx="1"/>
          </p:nvPr>
        </p:nvSpPr>
        <p:spPr/>
        <p:txBody>
          <a:bodyPr/>
          <a:lstStyle/>
          <a:p>
            <a:r>
              <a:rPr lang="zh-CN" altLang="en-US" dirty="0"/>
              <a:t>有</a:t>
            </a:r>
            <a:r>
              <a:rPr lang="en-US" altLang="zh-CN" dirty="0"/>
              <a:t>n</a:t>
            </a:r>
            <a:r>
              <a:rPr lang="zh-CN" altLang="en-US" dirty="0"/>
              <a:t>个座山，其高度为</a:t>
            </a:r>
            <a:r>
              <a:rPr lang="en-US" altLang="zh-CN" dirty="0"/>
              <a:t>hi</a:t>
            </a:r>
            <a:r>
              <a:rPr lang="zh-CN" altLang="en-US" dirty="0"/>
              <a:t>。有</a:t>
            </a:r>
            <a:r>
              <a:rPr lang="en-US" altLang="zh-CN" dirty="0"/>
              <a:t>m</a:t>
            </a:r>
            <a:r>
              <a:rPr lang="zh-CN" altLang="en-US" dirty="0"/>
              <a:t>条带权双向边连接某些山。多次询问，每次询问从</a:t>
            </a:r>
            <a:r>
              <a:rPr lang="en-US" altLang="zh-CN" dirty="0"/>
              <a:t>v</a:t>
            </a:r>
            <a:r>
              <a:rPr lang="zh-CN" altLang="en-US" dirty="0"/>
              <a:t>出发 只经过边权</a:t>
            </a:r>
            <a:r>
              <a:rPr lang="en-US" altLang="zh-CN" dirty="0"/>
              <a:t>&lt;=x</a:t>
            </a:r>
            <a:r>
              <a:rPr lang="zh-CN" altLang="en-US" dirty="0"/>
              <a:t>的边 所能到达的山中，第</a:t>
            </a:r>
            <a:r>
              <a:rPr lang="en-US" altLang="zh-CN" dirty="0"/>
              <a:t>K</a:t>
            </a:r>
            <a:r>
              <a:rPr lang="zh-CN" altLang="en-US" dirty="0"/>
              <a:t>高的是多少。</a:t>
            </a:r>
            <a:endParaRPr lang="en-US" altLang="zh-CN" dirty="0"/>
          </a:p>
          <a:p>
            <a:r>
              <a:rPr lang="zh-CN" altLang="en-US" dirty="0"/>
              <a:t>强制在线</a:t>
            </a:r>
            <a:endParaRPr lang="zh-CN"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我们把平衡树启发式合并或者</a:t>
            </a:r>
            <a:r>
              <a:rPr lang="en-US" altLang="zh-CN" dirty="0" err="1"/>
              <a:t>trie</a:t>
            </a:r>
            <a:r>
              <a:rPr lang="zh-CN" altLang="en-US" dirty="0"/>
              <a:t>合并的过程可持久化一下</a:t>
            </a:r>
            <a:endParaRPr lang="en-US" altLang="zh-CN" dirty="0"/>
          </a:p>
          <a:p>
            <a:r>
              <a:rPr lang="zh-CN" altLang="en-US" dirty="0"/>
              <a:t>注意到这个可持久化是部分可持久化，只需要访问历史版本，不需要在历史版本上面修改，所以复杂度是不变的</a:t>
            </a:r>
            <a:endParaRPr lang="en-US" altLang="zh-CN" dirty="0"/>
          </a:p>
          <a:p>
            <a:endParaRPr lang="en-US" altLang="zh-CN" dirty="0"/>
          </a:p>
          <a:p>
            <a:r>
              <a:rPr lang="zh-CN" altLang="en-US" dirty="0"/>
              <a:t>看具体实现，复杂度为</a:t>
            </a:r>
            <a:r>
              <a:rPr lang="en-US" altLang="zh-CN" dirty="0"/>
              <a:t>O( (</a:t>
            </a:r>
            <a:r>
              <a:rPr lang="en-US" altLang="zh-CN" dirty="0" err="1"/>
              <a:t>n+m</a:t>
            </a:r>
            <a:r>
              <a:rPr lang="en-US" altLang="zh-CN" dirty="0"/>
              <a:t>)</a:t>
            </a:r>
            <a:r>
              <a:rPr lang="en-US" altLang="zh-CN" dirty="0" err="1"/>
              <a:t>logn</a:t>
            </a:r>
            <a:r>
              <a:rPr lang="en-US" altLang="zh-CN" dirty="0"/>
              <a:t> )</a:t>
            </a:r>
            <a:r>
              <a:rPr lang="zh-CN" altLang="en-US" dirty="0"/>
              <a:t>或</a:t>
            </a:r>
            <a:r>
              <a:rPr lang="en-US" altLang="zh-CN" dirty="0"/>
              <a:t>O( (</a:t>
            </a:r>
            <a:r>
              <a:rPr lang="en-US" altLang="zh-CN" dirty="0" err="1"/>
              <a:t>n+m</a:t>
            </a:r>
            <a:r>
              <a:rPr lang="en-US" altLang="zh-CN" dirty="0"/>
              <a:t>)log^2n )</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可持久化线段树</a:t>
            </a:r>
            <a:endParaRPr lang="zh-CN" altLang="en-US" dirty="0"/>
          </a:p>
        </p:txBody>
      </p:sp>
      <p:sp>
        <p:nvSpPr>
          <p:cNvPr id="3" name="内容占位符 2"/>
          <p:cNvSpPr>
            <a:spLocks noGrp="1"/>
          </p:cNvSpPr>
          <p:nvPr>
            <p:ph idx="1"/>
          </p:nvPr>
        </p:nvSpPr>
        <p:spPr/>
        <p:txBody>
          <a:bodyPr/>
          <a:lstStyle/>
          <a:p>
            <a:r>
              <a:rPr lang="zh-CN" altLang="en-US" dirty="0"/>
              <a:t>可以发现这样做，我们时间复杂度和空间复杂度都变成了</a:t>
            </a:r>
            <a:r>
              <a:rPr lang="en-US" altLang="zh-CN" dirty="0"/>
              <a:t>O( </a:t>
            </a:r>
            <a:r>
              <a:rPr lang="en-US" altLang="zh-CN" dirty="0" err="1"/>
              <a:t>mlogn</a:t>
            </a:r>
            <a:r>
              <a:rPr lang="en-US" altLang="zh-CN" dirty="0"/>
              <a:t> )</a:t>
            </a:r>
            <a:r>
              <a:rPr lang="zh-CN" altLang="en-US" dirty="0"/>
              <a:t>，比起暴力复制改善了很多</a:t>
            </a:r>
            <a:endParaRPr lang="en-US" altLang="zh-CN" dirty="0"/>
          </a:p>
          <a:p>
            <a:r>
              <a:rPr lang="zh-CN" altLang="en-US" dirty="0"/>
              <a:t>很多情况下，如果题目没有强制在线，那么我们可以用分治来解决，而不用可持久化</a:t>
            </a:r>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某经典问题</a:t>
            </a:r>
            <a:endParaRPr lang="zh-CN" altLang="en-US" dirty="0"/>
          </a:p>
        </p:txBody>
      </p:sp>
      <p:sp>
        <p:nvSpPr>
          <p:cNvPr id="3" name="内容占位符 2"/>
          <p:cNvSpPr>
            <a:spLocks noGrp="1"/>
          </p:cNvSpPr>
          <p:nvPr>
            <p:ph idx="1"/>
          </p:nvPr>
        </p:nvSpPr>
        <p:spPr/>
        <p:txBody>
          <a:bodyPr/>
          <a:lstStyle/>
          <a:p>
            <a:r>
              <a:rPr lang="zh-CN" altLang="en-US" dirty="0"/>
              <a:t>给很多模式字符串，每次查询时给两个字符串</a:t>
            </a:r>
            <a:r>
              <a:rPr lang="en-US" altLang="zh-CN" dirty="0" err="1"/>
              <a:t>a,b</a:t>
            </a:r>
            <a:r>
              <a:rPr lang="zh-CN" altLang="en-US" dirty="0"/>
              <a:t>，问有多少模式字符串前缀是</a:t>
            </a:r>
            <a:r>
              <a:rPr lang="en-US" altLang="zh-CN" dirty="0"/>
              <a:t>a</a:t>
            </a:r>
            <a:r>
              <a:rPr lang="zh-CN" altLang="en-US" dirty="0"/>
              <a:t>，后缀是</a:t>
            </a:r>
            <a:r>
              <a:rPr lang="en-US" altLang="zh-CN" dirty="0"/>
              <a:t>b</a:t>
            </a:r>
            <a:endParaRPr lang="en-US" altLang="zh-CN" dirty="0"/>
          </a:p>
          <a:p>
            <a:r>
              <a:rPr lang="zh-CN" altLang="en-US" dirty="0"/>
              <a:t>字符串总长度</a:t>
            </a:r>
            <a:r>
              <a:rPr lang="en-US" altLang="zh-CN" dirty="0"/>
              <a:t>10^6</a:t>
            </a:r>
            <a:r>
              <a:rPr lang="zh-CN" altLang="en-US" dirty="0"/>
              <a:t>，字符串和询问个数</a:t>
            </a:r>
            <a:r>
              <a:rPr lang="en-US" altLang="zh-CN" dirty="0"/>
              <a:t>10^5</a:t>
            </a:r>
            <a:endParaRPr lang="zh-CN"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考虑开两棵</a:t>
            </a:r>
            <a:r>
              <a:rPr lang="en-US" altLang="zh-CN" dirty="0" err="1"/>
              <a:t>trie</a:t>
            </a:r>
            <a:r>
              <a:rPr lang="zh-CN" altLang="en-US" dirty="0"/>
              <a:t>树，分别把所有模式字符串顺序和倒序插入</a:t>
            </a:r>
            <a:endParaRPr lang="en-US" altLang="zh-CN" dirty="0"/>
          </a:p>
          <a:p>
            <a:r>
              <a:rPr lang="zh-CN" altLang="en-US" dirty="0"/>
              <a:t>这样我们查询时也将</a:t>
            </a:r>
            <a:r>
              <a:rPr lang="en-US" altLang="zh-CN" dirty="0"/>
              <a:t>a</a:t>
            </a:r>
            <a:r>
              <a:rPr lang="zh-CN" altLang="en-US" dirty="0"/>
              <a:t>串顺序在</a:t>
            </a:r>
            <a:r>
              <a:rPr lang="en-US" altLang="zh-CN" dirty="0" err="1"/>
              <a:t>trie</a:t>
            </a:r>
            <a:r>
              <a:rPr lang="zh-CN" altLang="en-US" dirty="0"/>
              <a:t>上跑，</a:t>
            </a:r>
            <a:r>
              <a:rPr lang="en-US" altLang="zh-CN" dirty="0"/>
              <a:t>b</a:t>
            </a:r>
            <a:r>
              <a:rPr lang="zh-CN" altLang="en-US" dirty="0"/>
              <a:t>串倒序在</a:t>
            </a:r>
            <a:r>
              <a:rPr lang="en-US" altLang="zh-CN" dirty="0" err="1"/>
              <a:t>trie</a:t>
            </a:r>
            <a:r>
              <a:rPr lang="zh-CN" altLang="en-US" dirty="0"/>
              <a:t>上跑</a:t>
            </a:r>
            <a:endParaRPr lang="en-US" altLang="zh-CN" dirty="0"/>
          </a:p>
          <a:p>
            <a:r>
              <a:rPr lang="zh-CN" altLang="en-US" dirty="0"/>
              <a:t>问题转换为在第一棵</a:t>
            </a:r>
            <a:r>
              <a:rPr lang="en-US" altLang="zh-CN" dirty="0" err="1"/>
              <a:t>trie</a:t>
            </a:r>
            <a:r>
              <a:rPr lang="zh-CN" altLang="en-US" dirty="0"/>
              <a:t>树的子树中和第二棵</a:t>
            </a:r>
            <a:r>
              <a:rPr lang="en-US" altLang="zh-CN" dirty="0" err="1"/>
              <a:t>trie</a:t>
            </a:r>
            <a:r>
              <a:rPr lang="zh-CN" altLang="en-US" dirty="0"/>
              <a:t>树的子树中有多少共同元素</a:t>
            </a:r>
            <a:endParaRPr lang="en-US" altLang="zh-CN" dirty="0"/>
          </a:p>
          <a:p>
            <a:r>
              <a:rPr lang="zh-CN" altLang="en-US" dirty="0"/>
              <a:t>类似之前树套树中讲的，将每个点在第一棵树</a:t>
            </a:r>
            <a:r>
              <a:rPr lang="en-US" altLang="zh-CN" dirty="0"/>
              <a:t>DFS</a:t>
            </a:r>
            <a:r>
              <a:rPr lang="zh-CN" altLang="en-US" dirty="0"/>
              <a:t>序位置当做</a:t>
            </a:r>
            <a:r>
              <a:rPr lang="en-US" altLang="zh-CN" dirty="0"/>
              <a:t>x</a:t>
            </a:r>
            <a:r>
              <a:rPr lang="zh-CN" altLang="en-US" dirty="0"/>
              <a:t>坐标，在第二棵树</a:t>
            </a:r>
            <a:r>
              <a:rPr lang="en-US" altLang="zh-CN" dirty="0"/>
              <a:t>DFS</a:t>
            </a:r>
            <a:r>
              <a:rPr lang="zh-CN" altLang="en-US" dirty="0"/>
              <a:t>序位置当做</a:t>
            </a:r>
            <a:r>
              <a:rPr lang="en-US" altLang="zh-CN" dirty="0"/>
              <a:t>y</a:t>
            </a:r>
            <a:r>
              <a:rPr lang="zh-CN" altLang="en-US" dirty="0"/>
              <a:t>坐标，转换为二维数点</a:t>
            </a:r>
            <a:endParaRPr lang="en-US" altLang="zh-CN" dirty="0"/>
          </a:p>
          <a:p>
            <a:endParaRPr lang="en-US" altLang="zh-CN" dirty="0"/>
          </a:p>
          <a:p>
            <a:r>
              <a:rPr lang="en-US" altLang="zh-CN" dirty="0"/>
              <a:t>O( |S|+(</a:t>
            </a:r>
            <a:r>
              <a:rPr lang="en-US" altLang="zh-CN" dirty="0" err="1"/>
              <a:t>n+m</a:t>
            </a:r>
            <a:r>
              <a:rPr lang="en-US" altLang="zh-CN" dirty="0"/>
              <a:t>)</a:t>
            </a:r>
            <a:r>
              <a:rPr lang="en-US" altLang="zh-CN" dirty="0" err="1"/>
              <a:t>logn</a:t>
            </a:r>
            <a:r>
              <a:rPr lang="en-US" altLang="zh-CN" dirty="0"/>
              <a:t> )</a:t>
            </a:r>
            <a:endParaRPr lang="zh-CN"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CF543E Listening to Music</a:t>
            </a:r>
            <a:endParaRPr lang="zh-CN" altLang="en-US" dirty="0"/>
          </a:p>
        </p:txBody>
      </p:sp>
      <p:sp>
        <p:nvSpPr>
          <p:cNvPr id="3" name="内容占位符 2"/>
          <p:cNvSpPr>
            <a:spLocks noGrp="1"/>
          </p:cNvSpPr>
          <p:nvPr>
            <p:ph idx="1"/>
          </p:nvPr>
        </p:nvSpPr>
        <p:spPr/>
        <p:txBody>
          <a:bodyPr/>
          <a:lstStyle/>
          <a:p>
            <a:endParaRPr lang="zh-CN" altLang="en-US" dirty="0"/>
          </a:p>
          <a:p>
            <a:endParaRPr lang="zh-CN" altLang="en-US" dirty="0"/>
          </a:p>
          <a:p>
            <a:r>
              <a:rPr lang="en-US" altLang="zh-CN" dirty="0"/>
              <a:t>n,m,a[i],x&lt;=2e5</a:t>
            </a:r>
            <a:endParaRPr lang="zh-CN" altLang="en-US" dirty="0"/>
          </a:p>
          <a:p>
            <a:r>
              <a:rPr lang="zh-CN" altLang="en-US" dirty="0"/>
              <a:t>强制在线，不卡空间，</a:t>
            </a:r>
            <a:r>
              <a:rPr lang="en-US" altLang="zh-CN" dirty="0"/>
              <a:t>512</a:t>
            </a:r>
            <a:r>
              <a:rPr lang="en-US" altLang="zh-CN" dirty="0"/>
              <a:t>MB</a:t>
            </a:r>
            <a:endParaRPr lang="en-US" altLang="zh-CN" dirty="0"/>
          </a:p>
        </p:txBody>
      </p:sp>
      <p:pic>
        <p:nvPicPr>
          <p:cNvPr id="7" name="内容占位符 4"/>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838200" y="1825625"/>
            <a:ext cx="9908767" cy="900797"/>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将</a:t>
            </a:r>
            <a:r>
              <a:rPr lang="en-US" altLang="zh-CN" dirty="0"/>
              <a:t>x</a:t>
            </a:r>
            <a:r>
              <a:rPr lang="zh-CN" altLang="en-US" dirty="0"/>
              <a:t>从大到小排序后处理，</a:t>
            </a:r>
            <a:r>
              <a:rPr lang="en-US" altLang="zh-CN" dirty="0"/>
              <a:t>&lt;x</a:t>
            </a:r>
            <a:r>
              <a:rPr lang="zh-CN" altLang="en-US" dirty="0"/>
              <a:t>的变为</a:t>
            </a:r>
            <a:r>
              <a:rPr lang="en-US" altLang="zh-CN" dirty="0"/>
              <a:t>1</a:t>
            </a:r>
            <a:r>
              <a:rPr lang="zh-CN" altLang="en-US" dirty="0"/>
              <a:t>，</a:t>
            </a:r>
            <a:r>
              <a:rPr lang="en-US" altLang="zh-CN" dirty="0"/>
              <a:t>&gt;=x</a:t>
            </a:r>
            <a:r>
              <a:rPr lang="zh-CN" altLang="en-US" dirty="0"/>
              <a:t>的变成</a:t>
            </a:r>
            <a:r>
              <a:rPr lang="en-US" altLang="zh-CN" dirty="0"/>
              <a:t>1</a:t>
            </a:r>
            <a:endParaRPr lang="en-US" altLang="zh-CN" dirty="0"/>
          </a:p>
          <a:p>
            <a:r>
              <a:rPr lang="zh-CN" altLang="en-US" dirty="0"/>
              <a:t>每次修改一个位置即进行一个单点修改，影响一个区间内的</a:t>
            </a:r>
            <a:r>
              <a:rPr lang="en-US" altLang="zh-CN" dirty="0"/>
              <a:t>f</a:t>
            </a:r>
            <a:r>
              <a:rPr lang="zh-CN" altLang="en-US" dirty="0"/>
              <a:t>进行一次区间加</a:t>
            </a:r>
            <a:endParaRPr lang="en-US" altLang="zh-CN" dirty="0"/>
          </a:p>
          <a:p>
            <a:r>
              <a:rPr lang="zh-CN" altLang="en-US" dirty="0"/>
              <a:t>查询即查询对应的</a:t>
            </a:r>
            <a:r>
              <a:rPr lang="en-US" altLang="zh-CN" dirty="0"/>
              <a:t>x</a:t>
            </a:r>
            <a:r>
              <a:rPr lang="zh-CN" altLang="en-US" dirty="0"/>
              <a:t>的</a:t>
            </a:r>
            <a:r>
              <a:rPr lang="en-US" altLang="zh-CN" dirty="0" err="1"/>
              <a:t>rmq</a:t>
            </a:r>
            <a:endParaRPr lang="en-US" altLang="zh-CN" dirty="0"/>
          </a:p>
          <a:p>
            <a:r>
              <a:rPr lang="zh-CN" altLang="en-US" dirty="0"/>
              <a:t>在线查询用可持久化线段树维护即可</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en-US" altLang="zh-CN"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CF1080F</a:t>
            </a:r>
            <a:r>
              <a:rPr lang="en-US" altLang="zh-CN"/>
              <a:t> Katya and Segments Sets</a:t>
            </a:r>
            <a:endParaRPr lang="en-US" altLang="zh-CN"/>
          </a:p>
        </p:txBody>
      </p:sp>
      <p:pic>
        <p:nvPicPr>
          <p:cNvPr id="5" name="内容占位符 4"/>
          <p:cNvPicPr>
            <a:picLocks noChangeAspect="1"/>
          </p:cNvPicPr>
          <p:nvPr>
            <p:ph idx="1"/>
          </p:nvPr>
        </p:nvPicPr>
        <p:blipFill>
          <a:blip r:embed="rId1"/>
          <a:stretch>
            <a:fillRect/>
          </a:stretch>
        </p:blipFill>
        <p:spPr>
          <a:xfrm>
            <a:off x="838200" y="1691005"/>
            <a:ext cx="10515600" cy="2383790"/>
          </a:xfrm>
          <a:prstGeom prst="rect">
            <a:avLst/>
          </a:prstGeom>
        </p:spPr>
      </p:pic>
      <p:pic>
        <p:nvPicPr>
          <p:cNvPr id="6" name="图片 5"/>
          <p:cNvPicPr>
            <a:picLocks noChangeAspect="1"/>
          </p:cNvPicPr>
          <p:nvPr/>
        </p:nvPicPr>
        <p:blipFill>
          <a:blip r:embed="rId2"/>
          <a:stretch>
            <a:fillRect/>
          </a:stretch>
        </p:blipFill>
        <p:spPr>
          <a:xfrm>
            <a:off x="838200" y="4074795"/>
            <a:ext cx="10201275" cy="2236470"/>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Luogu4899 [IOI2018] werewolf </a:t>
            </a:r>
            <a:r>
              <a:rPr lang="zh-CN" altLang="en-US" dirty="0"/>
              <a:t>狼人</a:t>
            </a:r>
            <a:endParaRPr lang="zh-CN" altLang="en-US" dirty="0"/>
          </a:p>
        </p:txBody>
      </p:sp>
      <p:pic>
        <p:nvPicPr>
          <p:cNvPr id="4" name="内容占位符 3"/>
          <p:cNvPicPr>
            <a:picLocks noGrp="1" noChangeAspect="1"/>
          </p:cNvPicPr>
          <p:nvPr>
            <p:ph idx="1"/>
          </p:nvPr>
        </p:nvPicPr>
        <p:blipFill>
          <a:blip r:embed="rId1"/>
          <a:stretch>
            <a:fillRect/>
          </a:stretch>
        </p:blipFill>
        <p:spPr>
          <a:xfrm>
            <a:off x="838200" y="1816747"/>
            <a:ext cx="6485878" cy="5047616"/>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题意即是否存在一条</a:t>
            </a:r>
            <a:r>
              <a:rPr lang="en-US" altLang="zh-CN" dirty="0"/>
              <a:t>(</a:t>
            </a:r>
            <a:r>
              <a:rPr lang="en-US" altLang="zh-CN" dirty="0" err="1"/>
              <a:t>si</a:t>
            </a:r>
            <a:r>
              <a:rPr lang="en-US" altLang="zh-CN" dirty="0"/>
              <a:t>, </a:t>
            </a:r>
            <a:r>
              <a:rPr lang="en-US" altLang="zh-CN" dirty="0" err="1"/>
              <a:t>ti</a:t>
            </a:r>
            <a:r>
              <a:rPr lang="en-US" altLang="zh-CN" dirty="0"/>
              <a:t>)</a:t>
            </a:r>
            <a:r>
              <a:rPr lang="zh-CN" altLang="en-US" dirty="0"/>
              <a:t>的路径，满足先只走编号不超过</a:t>
            </a:r>
            <a:r>
              <a:rPr lang="en-US" altLang="zh-CN" dirty="0"/>
              <a:t>Li</a:t>
            </a:r>
            <a:r>
              <a:rPr lang="zh-CN" altLang="en-US" dirty="0"/>
              <a:t>的点，再走编号超过</a:t>
            </a:r>
            <a:r>
              <a:rPr lang="en-US" altLang="zh-CN" dirty="0"/>
              <a:t>Ri</a:t>
            </a:r>
            <a:r>
              <a:rPr lang="zh-CN" altLang="en-US" dirty="0"/>
              <a:t>的点</a:t>
            </a:r>
            <a:endParaRPr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Kruskal</a:t>
            </a:r>
            <a:r>
              <a:rPr lang="zh-CN" altLang="en-US" dirty="0"/>
              <a:t>重构树</a:t>
            </a:r>
            <a:endParaRPr lang="zh-CN" altLang="en-US" dirty="0"/>
          </a:p>
        </p:txBody>
      </p:sp>
      <p:sp>
        <p:nvSpPr>
          <p:cNvPr id="3" name="内容占位符 2"/>
          <p:cNvSpPr>
            <a:spLocks noGrp="1"/>
          </p:cNvSpPr>
          <p:nvPr>
            <p:ph idx="1"/>
          </p:nvPr>
        </p:nvSpPr>
        <p:spPr/>
        <p:txBody>
          <a:bodyPr/>
          <a:lstStyle/>
          <a:p>
            <a:r>
              <a:rPr lang="zh-CN" altLang="en-US" dirty="0"/>
              <a:t>本质是启发式合并，功能上并没有优越性</a:t>
            </a:r>
            <a:endParaRPr lang="en-US" altLang="zh-CN" dirty="0"/>
          </a:p>
          <a:p>
            <a:r>
              <a:rPr lang="zh-CN" altLang="en-US" dirty="0"/>
              <a:t>在运行</a:t>
            </a:r>
            <a:r>
              <a:rPr lang="en-US" altLang="zh-CN" dirty="0"/>
              <a:t>Kruskal</a:t>
            </a:r>
            <a:r>
              <a:rPr lang="zh-CN" altLang="en-US" dirty="0"/>
              <a:t>算法的过程中，对于两个可以合并的节点</a:t>
            </a:r>
            <a:r>
              <a:rPr lang="en-US" altLang="zh-CN" dirty="0"/>
              <a:t>(</a:t>
            </a:r>
            <a:r>
              <a:rPr lang="en-US" altLang="zh-CN" dirty="0" err="1"/>
              <a:t>x,y</a:t>
            </a:r>
            <a:r>
              <a:rPr lang="en-US" altLang="zh-CN" dirty="0"/>
              <a:t>)</a:t>
            </a:r>
            <a:r>
              <a:rPr lang="zh-CN" altLang="en-US" dirty="0"/>
              <a:t>，断开其中的连边，并新建一个节点</a:t>
            </a:r>
            <a:r>
              <a:rPr lang="en-US" altLang="zh-CN" dirty="0"/>
              <a:t>T</a:t>
            </a:r>
            <a:r>
              <a:rPr lang="zh-CN" altLang="en-US" dirty="0"/>
              <a:t>，把</a:t>
            </a:r>
            <a:r>
              <a:rPr lang="en-US" altLang="zh-CN" dirty="0"/>
              <a:t>T</a:t>
            </a:r>
            <a:r>
              <a:rPr lang="zh-CN" altLang="en-US" dirty="0"/>
              <a:t>向</a:t>
            </a:r>
            <a:r>
              <a:rPr lang="en-US" altLang="zh-CN" dirty="0"/>
              <a:t>(</a:t>
            </a:r>
            <a:r>
              <a:rPr lang="en-US" altLang="zh-CN" dirty="0" err="1"/>
              <a:t>x,y</a:t>
            </a:r>
            <a:r>
              <a:rPr lang="en-US" altLang="zh-CN" dirty="0"/>
              <a:t>)</a:t>
            </a:r>
            <a:r>
              <a:rPr lang="zh-CN" altLang="en-US" dirty="0"/>
              <a:t>连边作为他们的父亲，同时把</a:t>
            </a:r>
            <a:r>
              <a:rPr lang="en-US" altLang="zh-CN" dirty="0"/>
              <a:t>(</a:t>
            </a:r>
            <a:r>
              <a:rPr lang="en-US" altLang="zh-CN" dirty="0" err="1"/>
              <a:t>x,y</a:t>
            </a:r>
            <a:r>
              <a:rPr lang="en-US" altLang="zh-CN" dirty="0"/>
              <a:t>)</a:t>
            </a:r>
            <a:r>
              <a:rPr lang="zh-CN" altLang="en-US" dirty="0"/>
              <a:t>之间的边权当做</a:t>
            </a:r>
            <a:r>
              <a:rPr lang="en-US" altLang="zh-CN" dirty="0"/>
              <a:t>T</a:t>
            </a:r>
            <a:r>
              <a:rPr lang="zh-CN" altLang="en-US" dirty="0"/>
              <a:t>的点权</a:t>
            </a:r>
            <a:endParaRPr lang="en-US" altLang="zh-CN" dirty="0"/>
          </a:p>
          <a:p>
            <a:endParaRPr lang="en-US" altLang="zh-CN" dirty="0"/>
          </a:p>
          <a:p>
            <a:endParaRPr lang="zh-CN" altLang="en-US" dirty="0"/>
          </a:p>
        </p:txBody>
      </p:sp>
      <p:pic>
        <p:nvPicPr>
          <p:cNvPr id="1030"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8200" y="4280054"/>
            <a:ext cx="2143125" cy="8191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0483" y="4086364"/>
            <a:ext cx="2038350" cy="1685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Kruskal</a:t>
            </a:r>
            <a:r>
              <a:rPr lang="zh-CN" altLang="en-US" dirty="0"/>
              <a:t>重构树</a:t>
            </a:r>
            <a:endParaRPr lang="zh-CN" altLang="en-US" dirty="0"/>
          </a:p>
        </p:txBody>
      </p:sp>
      <p:sp>
        <p:nvSpPr>
          <p:cNvPr id="3" name="内容占位符 2"/>
          <p:cNvSpPr>
            <a:spLocks noGrp="1"/>
          </p:cNvSpPr>
          <p:nvPr>
            <p:ph idx="1"/>
          </p:nvPr>
        </p:nvSpPr>
        <p:spPr/>
        <p:txBody>
          <a:bodyPr/>
          <a:lstStyle/>
          <a:p>
            <a:r>
              <a:rPr lang="zh-CN" altLang="en-US" dirty="0"/>
              <a:t>这样的结构中，任意两个点路径上边权的最大值为它们的</a:t>
            </a:r>
            <a:r>
              <a:rPr lang="en-US" altLang="zh-CN" dirty="0"/>
              <a:t>LCA</a:t>
            </a:r>
            <a:r>
              <a:rPr lang="zh-CN" altLang="en-US" dirty="0"/>
              <a:t>的点权，并且每个点能走到其子树中所有点</a:t>
            </a:r>
            <a:endParaRPr lang="en-US" altLang="zh-CN" dirty="0"/>
          </a:p>
          <a:p>
            <a:r>
              <a:rPr lang="zh-CN" altLang="en-US" dirty="0"/>
              <a:t>可以发现这个结构也可以解决</a:t>
            </a:r>
            <a:r>
              <a:rPr lang="en-US" altLang="zh-CN" dirty="0"/>
              <a:t>Peaks</a:t>
            </a:r>
            <a:r>
              <a:rPr lang="zh-CN" altLang="en-US" dirty="0"/>
              <a:t>那样一个点开始只能走边权</a:t>
            </a:r>
            <a:r>
              <a:rPr lang="en-US" altLang="zh-CN" dirty="0"/>
              <a:t>&lt;x</a:t>
            </a:r>
            <a:r>
              <a:rPr lang="zh-CN" altLang="en-US"/>
              <a:t>这样形式的问题</a:t>
            </a:r>
            <a:endParaRPr lang="en-US" altLang="zh-CN" dirty="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a:t>
            </a:r>
            <a:endParaRPr lang="zh-CN" altLang="en-US" dirty="0"/>
          </a:p>
        </p:txBody>
      </p:sp>
      <p:pic>
        <p:nvPicPr>
          <p:cNvPr id="7" name="内容占位符 6"/>
          <p:cNvPicPr>
            <a:picLocks noGrp="1" noChangeAspect="1"/>
          </p:cNvPicPr>
          <p:nvPr>
            <p:ph idx="1"/>
          </p:nvPr>
        </p:nvPicPr>
        <p:blipFill>
          <a:blip r:embed="rId1"/>
          <a:stretch>
            <a:fillRect/>
          </a:stretch>
        </p:blipFill>
        <p:spPr>
          <a:xfrm>
            <a:off x="1042147" y="1825625"/>
            <a:ext cx="10107706" cy="4351338"/>
          </a:xfr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由于小于和大于</a:t>
            </a:r>
            <a:r>
              <a:rPr lang="zh-CN" altLang="en-US" dirty="0"/>
              <a:t>关系都有限定，我们考虑建两</a:t>
            </a:r>
            <a:r>
              <a:rPr lang="zh-CN" altLang="en-US" dirty="0">
                <a:sym typeface="+mn-ea"/>
              </a:rPr>
              <a:t>棵</a:t>
            </a:r>
            <a:r>
              <a:rPr lang="zh-CN" altLang="en-US" dirty="0"/>
              <a:t>重构树</a:t>
            </a:r>
            <a:endParaRPr lang="zh-CN" altLang="en-US" dirty="0"/>
          </a:p>
          <a:p>
            <a:r>
              <a:rPr lang="zh-CN" altLang="en-US" dirty="0"/>
              <a:t>第一棵按照边权为两个端点编号的最小值构建重构树</a:t>
            </a:r>
            <a:r>
              <a:rPr lang="en-US" altLang="zh-CN" dirty="0"/>
              <a:t> T1</a:t>
            </a:r>
            <a:r>
              <a:rPr lang="zh-CN" altLang="en-US" dirty="0"/>
              <a:t>，重构树上点权为</a:t>
            </a:r>
            <a:r>
              <a:rPr lang="en-US" altLang="zh-CN" dirty="0"/>
              <a:t>x</a:t>
            </a:r>
            <a:r>
              <a:rPr lang="zh-CN" altLang="en-US" dirty="0"/>
              <a:t>的子树表示只经过边权</a:t>
            </a:r>
            <a:r>
              <a:rPr lang="en-US" altLang="zh-CN" dirty="0"/>
              <a:t>&lt;=x</a:t>
            </a:r>
            <a:r>
              <a:rPr lang="zh-CN" altLang="en-US" dirty="0"/>
              <a:t>的边能到达的所有点；</a:t>
            </a:r>
            <a:endParaRPr lang="zh-CN" altLang="en-US" dirty="0"/>
          </a:p>
          <a:p>
            <a:r>
              <a:rPr lang="zh-CN" altLang="en-US" dirty="0"/>
              <a:t>第二</a:t>
            </a:r>
            <a:r>
              <a:rPr lang="zh-CN" altLang="en-US" dirty="0">
                <a:sym typeface="+mn-ea"/>
              </a:rPr>
              <a:t>棵</a:t>
            </a:r>
            <a:r>
              <a:rPr lang="zh-CN" altLang="en-US" dirty="0"/>
              <a:t>则按照边权为两个端点最大值来构建重构树</a:t>
            </a:r>
            <a:r>
              <a:rPr lang="en-US" altLang="zh-CN" dirty="0"/>
              <a:t> T2</a:t>
            </a:r>
            <a:r>
              <a:rPr lang="zh-CN" altLang="en-US" dirty="0"/>
              <a:t>，重构树上点权为</a:t>
            </a:r>
            <a:r>
              <a:rPr lang="en-US" altLang="zh-CN" dirty="0"/>
              <a:t>x</a:t>
            </a:r>
            <a:r>
              <a:rPr lang="zh-CN" altLang="en-US" dirty="0"/>
              <a:t>的子树表示只经过边权</a:t>
            </a:r>
            <a:r>
              <a:rPr lang="en-US" altLang="zh-CN" dirty="0"/>
              <a:t>&gt;=x</a:t>
            </a:r>
            <a:r>
              <a:rPr lang="zh-CN" altLang="en-US" dirty="0"/>
              <a:t>的边能到达的所有点。</a:t>
            </a:r>
            <a:endParaRPr lang="zh-CN" altLang="en-US" dirty="0"/>
          </a:p>
          <a:p>
            <a:endParaRPr lang="zh-CN" alt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Solution</a:t>
            </a:r>
            <a:endParaRPr lang="zh-CN" altLang="en-US"/>
          </a:p>
        </p:txBody>
      </p:sp>
      <p:sp>
        <p:nvSpPr>
          <p:cNvPr id="3" name="内容占位符 2"/>
          <p:cNvSpPr>
            <a:spLocks noGrp="1"/>
          </p:cNvSpPr>
          <p:nvPr>
            <p:ph idx="1"/>
          </p:nvPr>
        </p:nvSpPr>
        <p:spPr/>
        <p:txBody>
          <a:bodyPr/>
          <a:p>
            <a:r>
              <a:rPr lang="zh-CN" altLang="en-US" dirty="0">
                <a:sym typeface="+mn-ea"/>
              </a:rPr>
              <a:t>先考虑路径的前半程，走不超过</a:t>
            </a:r>
            <a:r>
              <a:rPr lang="en-US" altLang="zh-CN" dirty="0">
                <a:sym typeface="+mn-ea"/>
              </a:rPr>
              <a:t> Li </a:t>
            </a:r>
            <a:r>
              <a:rPr lang="zh-CN" altLang="en-US" dirty="0">
                <a:sym typeface="+mn-ea"/>
              </a:rPr>
              <a:t>的点能到达的树上点集为</a:t>
            </a:r>
            <a:r>
              <a:rPr lang="en-US" altLang="zh-CN" dirty="0">
                <a:sym typeface="+mn-ea"/>
              </a:rPr>
              <a:t> T1 </a:t>
            </a:r>
            <a:r>
              <a:rPr lang="zh-CN" altLang="en-US" dirty="0">
                <a:sym typeface="+mn-ea"/>
              </a:rPr>
              <a:t>的一棵子树</a:t>
            </a:r>
            <a:endParaRPr lang="zh-CN" altLang="en-US" dirty="0">
              <a:sym typeface="+mn-ea"/>
            </a:endParaRPr>
          </a:p>
          <a:p>
            <a:r>
              <a:rPr lang="zh-CN" altLang="en-US" dirty="0">
                <a:sym typeface="+mn-ea"/>
              </a:rPr>
              <a:t>再考虑路径的后半程，走不超过</a:t>
            </a:r>
            <a:r>
              <a:rPr lang="en-US" altLang="zh-CN" dirty="0">
                <a:sym typeface="+mn-ea"/>
              </a:rPr>
              <a:t> Ri </a:t>
            </a:r>
            <a:r>
              <a:rPr lang="zh-CN" altLang="en-US" dirty="0">
                <a:sym typeface="+mn-ea"/>
              </a:rPr>
              <a:t>的点能到达的树上点集为</a:t>
            </a:r>
            <a:r>
              <a:rPr lang="en-US" altLang="zh-CN" dirty="0">
                <a:sym typeface="+mn-ea"/>
              </a:rPr>
              <a:t> T2 </a:t>
            </a:r>
            <a:r>
              <a:rPr lang="zh-CN" altLang="en-US" dirty="0">
                <a:sym typeface="+mn-ea"/>
              </a:rPr>
              <a:t>的一棵</a:t>
            </a:r>
            <a:r>
              <a:rPr lang="zh-CN" altLang="en-US" dirty="0">
                <a:sym typeface="+mn-ea"/>
              </a:rPr>
              <a:t>子树</a:t>
            </a:r>
            <a:endParaRPr lang="zh-CN" altLang="en-US" dirty="0">
              <a:sym typeface="+mn-ea"/>
            </a:endParaRPr>
          </a:p>
          <a:p>
            <a:r>
              <a:rPr lang="zh-CN" altLang="en-US" dirty="0">
                <a:sym typeface="+mn-ea"/>
              </a:rPr>
              <a:t>现在问题就转化成了：这两个子树中，有没有公共点，因为有公共点</a:t>
            </a:r>
            <a:r>
              <a:rPr lang="en-US" altLang="zh-CN" dirty="0">
                <a:sym typeface="+mn-ea"/>
              </a:rPr>
              <a:t>x</a:t>
            </a:r>
            <a:r>
              <a:rPr lang="zh-CN" altLang="en-US" dirty="0">
                <a:sym typeface="+mn-ea"/>
              </a:rPr>
              <a:t>的话就肯定存在一条合法路径为</a:t>
            </a:r>
            <a:r>
              <a:rPr lang="en-US" altLang="zh-CN" dirty="0" err="1">
                <a:sym typeface="+mn-ea"/>
              </a:rPr>
              <a:t>si</a:t>
            </a:r>
            <a:r>
              <a:rPr lang="en-US" altLang="zh-CN" dirty="0">
                <a:sym typeface="+mn-ea"/>
              </a:rPr>
              <a:t>-&gt;x-&gt;</a:t>
            </a:r>
            <a:r>
              <a:rPr lang="en-US" altLang="zh-CN" dirty="0" err="1">
                <a:sym typeface="+mn-ea"/>
              </a:rPr>
              <a:t>ti</a:t>
            </a:r>
            <a:r>
              <a:rPr lang="zh-CN" altLang="en-US" dirty="0" err="1">
                <a:sym typeface="+mn-ea"/>
              </a:rPr>
              <a:t>，没有公共点则意意味着</a:t>
            </a:r>
            <a:r>
              <a:rPr lang="en-US" altLang="zh-CN" dirty="0" err="1">
                <a:sym typeface="+mn-ea"/>
              </a:rPr>
              <a:t> si </a:t>
            </a:r>
            <a:r>
              <a:rPr lang="zh-CN" altLang="en-US" dirty="0" err="1">
                <a:sym typeface="+mn-ea"/>
              </a:rPr>
              <a:t>和</a:t>
            </a:r>
            <a:r>
              <a:rPr lang="en-US" altLang="zh-CN" dirty="0" err="1">
                <a:sym typeface="+mn-ea"/>
              </a:rPr>
              <a:t> ti </a:t>
            </a:r>
            <a:r>
              <a:rPr lang="zh-CN" altLang="en-US" dirty="0" err="1">
                <a:sym typeface="+mn-ea"/>
              </a:rPr>
              <a:t>不可达</a:t>
            </a:r>
            <a:endParaRPr lang="zh-CN" altLang="en-US" dirty="0"/>
          </a:p>
          <a:p>
            <a:endParaRPr lang="zh-CN"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用</a:t>
            </a:r>
            <a:r>
              <a:rPr lang="en-US" altLang="zh-CN" dirty="0"/>
              <a:t> DFS </a:t>
            </a:r>
            <a:r>
              <a:rPr lang="zh-CN" altLang="en-US" dirty="0"/>
              <a:t>序处理子树，子树变成区间</a:t>
            </a:r>
            <a:endParaRPr lang="en-US" altLang="zh-CN" dirty="0"/>
          </a:p>
          <a:p>
            <a:r>
              <a:rPr lang="zh-CN" altLang="en-US" dirty="0"/>
              <a:t>问题</a:t>
            </a:r>
            <a:r>
              <a:rPr lang="zh-CN" altLang="en-US" dirty="0"/>
              <a:t>变成：对于两个排列</a:t>
            </a:r>
            <a:r>
              <a:rPr lang="en-US" altLang="zh-CN" dirty="0"/>
              <a:t>a, b</a:t>
            </a:r>
            <a:r>
              <a:rPr lang="zh-CN" altLang="en-US" dirty="0"/>
              <a:t>，每次询问排列</a:t>
            </a:r>
            <a:r>
              <a:rPr lang="en-US" altLang="zh-CN" dirty="0"/>
              <a:t>a</a:t>
            </a:r>
            <a:r>
              <a:rPr lang="zh-CN" altLang="en-US" dirty="0"/>
              <a:t>在</a:t>
            </a:r>
            <a:r>
              <a:rPr lang="en-US" altLang="zh-CN" dirty="0"/>
              <a:t>[l1, r1]</a:t>
            </a:r>
            <a:r>
              <a:rPr lang="zh-CN" altLang="en-US" dirty="0"/>
              <a:t>区间内，排列</a:t>
            </a:r>
            <a:r>
              <a:rPr lang="en-US" altLang="zh-CN" dirty="0"/>
              <a:t>b</a:t>
            </a:r>
            <a:r>
              <a:rPr lang="zh-CN" altLang="en-US" dirty="0"/>
              <a:t>在</a:t>
            </a:r>
            <a:r>
              <a:rPr lang="en-US" altLang="zh-CN" dirty="0"/>
              <a:t>[l2, r2]</a:t>
            </a:r>
            <a:r>
              <a:rPr lang="zh-CN" altLang="en-US" dirty="0"/>
              <a:t>区间内有无公共元素</a:t>
            </a:r>
            <a:endParaRPr lang="en-US" altLang="zh-CN" dirty="0"/>
          </a:p>
          <a:p>
            <a:r>
              <a:rPr lang="zh-CN" altLang="en-US" dirty="0"/>
              <a:t>于是可以二维数点，强制在线所以采用可持久化线段树维护</a:t>
            </a:r>
            <a:endParaRPr lang="zh-CN" altLang="en-US" dirty="0"/>
          </a:p>
          <a:p>
            <a:endParaRPr lang="en-US" altLang="zh-CN" dirty="0"/>
          </a:p>
          <a:p>
            <a:r>
              <a:rPr lang="zh-CN" altLang="en-US" dirty="0"/>
              <a:t>总时间复杂度</a:t>
            </a:r>
            <a:r>
              <a:rPr lang="en-US" altLang="zh-CN" dirty="0"/>
              <a:t> O( (</a:t>
            </a:r>
            <a:r>
              <a:rPr lang="en-US" altLang="zh-CN" dirty="0" err="1"/>
              <a:t>n+m</a:t>
            </a:r>
            <a:r>
              <a:rPr lang="en-US" altLang="zh-CN" dirty="0"/>
              <a:t>)</a:t>
            </a:r>
            <a:r>
              <a:rPr lang="en-US" altLang="zh-CN" dirty="0" err="1"/>
              <a:t>logn</a:t>
            </a:r>
            <a:r>
              <a:rPr lang="en-US" altLang="zh-CN" dirty="0"/>
              <a:t> )</a:t>
            </a:r>
            <a:endParaRPr lang="zh-CN" alt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Codechef</a:t>
            </a:r>
            <a:r>
              <a:rPr lang="zh-CN" altLang="en-US" dirty="0"/>
              <a:t>某道我不记得题号的题</a:t>
            </a:r>
            <a:endParaRPr lang="zh-CN" altLang="en-US" dirty="0"/>
          </a:p>
        </p:txBody>
      </p:sp>
      <p:sp>
        <p:nvSpPr>
          <p:cNvPr id="3" name="内容占位符 2"/>
          <p:cNvSpPr>
            <a:spLocks noGrp="1"/>
          </p:cNvSpPr>
          <p:nvPr>
            <p:ph idx="1"/>
          </p:nvPr>
        </p:nvSpPr>
        <p:spPr/>
        <p:txBody>
          <a:bodyPr/>
          <a:lstStyle/>
          <a:p>
            <a:r>
              <a:rPr lang="zh-CN" altLang="en-US" dirty="0"/>
              <a:t>给一棵</a:t>
            </a:r>
            <a:r>
              <a:rPr lang="en-US" altLang="zh-CN" dirty="0"/>
              <a:t>n</a:t>
            </a:r>
            <a:r>
              <a:rPr lang="zh-CN" altLang="en-US" dirty="0"/>
              <a:t>个节点的树，每个点有点权</a:t>
            </a:r>
            <a:endParaRPr lang="en-US" altLang="zh-CN" dirty="0"/>
          </a:p>
          <a:p>
            <a:r>
              <a:rPr lang="en-US" altLang="zh-CN" dirty="0"/>
              <a:t>m</a:t>
            </a:r>
            <a:r>
              <a:rPr lang="zh-CN" altLang="en-US" dirty="0"/>
              <a:t>次查询：</a:t>
            </a:r>
            <a:endParaRPr lang="en-US" altLang="zh-CN" dirty="0"/>
          </a:p>
          <a:p>
            <a:r>
              <a:rPr lang="zh-CN" altLang="en-US" dirty="0"/>
              <a:t>给出两条点个数相等的树上简单路径，他们按照点权</a:t>
            </a:r>
            <a:r>
              <a:rPr lang="en-US" altLang="zh-CN" dirty="0"/>
              <a:t>sort</a:t>
            </a:r>
            <a:r>
              <a:rPr lang="zh-CN" altLang="en-US" dirty="0"/>
              <a:t>之后有哪些位置不相同，要输出每个不同的位置，询问独立</a:t>
            </a:r>
            <a:r>
              <a:rPr lang="zh-CN" altLang="en-US"/>
              <a:t>，保证总的输出量</a:t>
            </a:r>
            <a:r>
              <a:rPr lang="en-US" altLang="zh-CN" dirty="0"/>
              <a:t>1e6</a:t>
            </a:r>
            <a:endParaRPr lang="zh-CN" alt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使用可持久化值域线段树维护链</a:t>
            </a:r>
            <a:r>
              <a:rPr lang="en-US" altLang="zh-CN" dirty="0"/>
              <a:t>hash</a:t>
            </a:r>
            <a:r>
              <a:rPr lang="zh-CN" altLang="en-US" dirty="0"/>
              <a:t>值，这样每次相当于找出第一个出现次数不同的值</a:t>
            </a:r>
            <a:endParaRPr lang="en-US" altLang="zh-CN" dirty="0"/>
          </a:p>
          <a:p>
            <a:r>
              <a:rPr lang="zh-CN" altLang="en-US" dirty="0"/>
              <a:t>每次查询的时候在可持久化</a:t>
            </a:r>
            <a:r>
              <a:rPr lang="en-US" altLang="zh-CN" dirty="0" err="1"/>
              <a:t>Trie</a:t>
            </a:r>
            <a:r>
              <a:rPr lang="zh-CN" altLang="en-US" dirty="0"/>
              <a:t>上面二分这个，可以</a:t>
            </a:r>
            <a:r>
              <a:rPr lang="en-US" altLang="zh-CN" dirty="0"/>
              <a:t>O( </a:t>
            </a:r>
            <a:r>
              <a:rPr lang="en-US" altLang="zh-CN" dirty="0" err="1"/>
              <a:t>logn</a:t>
            </a:r>
            <a:r>
              <a:rPr lang="en-US" altLang="zh-CN" dirty="0"/>
              <a:t> )</a:t>
            </a:r>
            <a:r>
              <a:rPr lang="zh-CN" altLang="en-US" dirty="0"/>
              <a:t>的时间内找出一个不同的位置</a:t>
            </a:r>
            <a:endParaRPr lang="en-US" altLang="zh-CN" dirty="0"/>
          </a:p>
          <a:p>
            <a:r>
              <a:rPr lang="zh-CN" altLang="en-US" dirty="0"/>
              <a:t>然后暴力一个一个找下去就可以了</a:t>
            </a:r>
            <a:endParaRPr lang="en-US" altLang="zh-CN" dirty="0"/>
          </a:p>
          <a:p>
            <a:r>
              <a:rPr lang="zh-CN" altLang="en-US" dirty="0"/>
              <a:t>总复杂度</a:t>
            </a:r>
            <a:r>
              <a:rPr lang="en-US" altLang="zh-CN" dirty="0"/>
              <a:t>O( </a:t>
            </a:r>
            <a:r>
              <a:rPr lang="en-US" altLang="zh-CN" dirty="0" err="1"/>
              <a:t>nlogn</a:t>
            </a:r>
            <a:r>
              <a:rPr lang="en-US" altLang="zh-CN" dirty="0"/>
              <a:t> + </a:t>
            </a:r>
            <a:r>
              <a:rPr lang="en-US" altLang="zh-CN" dirty="0" err="1"/>
              <a:t>tlogn</a:t>
            </a:r>
            <a:r>
              <a:rPr lang="en-US" altLang="zh-CN" dirty="0"/>
              <a:t> )</a:t>
            </a:r>
            <a:endParaRPr lang="zh-CN" alt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Luogu3302 [SDOI2013]</a:t>
            </a:r>
            <a:r>
              <a:rPr lang="zh-CN" altLang="en-US" dirty="0"/>
              <a:t>森林</a:t>
            </a:r>
            <a:endParaRPr lang="zh-CN" altLang="en-US" dirty="0"/>
          </a:p>
        </p:txBody>
      </p:sp>
      <p:sp>
        <p:nvSpPr>
          <p:cNvPr id="3" name="内容占位符 2"/>
          <p:cNvSpPr>
            <a:spLocks noGrp="1"/>
          </p:cNvSpPr>
          <p:nvPr>
            <p:ph idx="1"/>
          </p:nvPr>
        </p:nvSpPr>
        <p:spPr/>
        <p:txBody>
          <a:bodyPr/>
          <a:lstStyle/>
          <a:p>
            <a:r>
              <a:rPr lang="zh-CN" altLang="en-US" dirty="0"/>
              <a:t>给一个森林，每个点有点权</a:t>
            </a:r>
            <a:endParaRPr lang="en-US" altLang="zh-CN" dirty="0"/>
          </a:p>
          <a:p>
            <a:r>
              <a:rPr lang="en-US" altLang="zh-CN" dirty="0"/>
              <a:t>1.link</a:t>
            </a:r>
            <a:r>
              <a:rPr lang="zh-CN" altLang="en-US" dirty="0"/>
              <a:t> </a:t>
            </a:r>
            <a:r>
              <a:rPr lang="en-US" altLang="zh-CN" dirty="0"/>
              <a:t>x</a:t>
            </a:r>
            <a:r>
              <a:rPr lang="zh-CN" altLang="en-US" dirty="0"/>
              <a:t> </a:t>
            </a:r>
            <a:r>
              <a:rPr lang="en-US" altLang="zh-CN" dirty="0"/>
              <a:t>y</a:t>
            </a:r>
            <a:r>
              <a:rPr lang="zh-CN" altLang="en-US" dirty="0"/>
              <a:t>，如果</a:t>
            </a:r>
            <a:r>
              <a:rPr lang="en-US" altLang="zh-CN" dirty="0"/>
              <a:t>x</a:t>
            </a:r>
            <a:r>
              <a:rPr lang="zh-CN" altLang="en-US" dirty="0"/>
              <a:t>和</a:t>
            </a:r>
            <a:r>
              <a:rPr lang="en-US" altLang="zh-CN" dirty="0"/>
              <a:t>y</a:t>
            </a:r>
            <a:r>
              <a:rPr lang="zh-CN" altLang="en-US" dirty="0"/>
              <a:t>已经连通无视这个操作</a:t>
            </a:r>
            <a:endParaRPr lang="en-US" altLang="zh-CN" dirty="0"/>
          </a:p>
          <a:p>
            <a:r>
              <a:rPr lang="en-US" altLang="zh-CN" dirty="0"/>
              <a:t>2.find x y</a:t>
            </a:r>
            <a:r>
              <a:rPr lang="zh-CN" altLang="en-US" dirty="0"/>
              <a:t>，查询</a:t>
            </a:r>
            <a:r>
              <a:rPr lang="en-US" altLang="zh-CN" dirty="0"/>
              <a:t>x</a:t>
            </a:r>
            <a:r>
              <a:rPr lang="zh-CN" altLang="en-US" dirty="0"/>
              <a:t>到</a:t>
            </a:r>
            <a:r>
              <a:rPr lang="en-US" altLang="zh-CN" dirty="0"/>
              <a:t>y</a:t>
            </a:r>
            <a:r>
              <a:rPr lang="zh-CN" altLang="en-US" dirty="0"/>
              <a:t>的链</a:t>
            </a:r>
            <a:r>
              <a:rPr lang="en-US" altLang="zh-CN" dirty="0"/>
              <a:t>kth</a:t>
            </a:r>
            <a:endParaRPr lang="en-US" altLang="zh-CN" dirty="0"/>
          </a:p>
          <a:p>
            <a:r>
              <a:rPr lang="zh-CN" altLang="en-US" dirty="0"/>
              <a:t>保证时刻是一个森林</a:t>
            </a:r>
            <a:endParaRPr lang="en-US" altLang="zh-CN" dirty="0"/>
          </a:p>
          <a:p>
            <a:r>
              <a:rPr lang="zh-CN" altLang="en-US" dirty="0"/>
              <a:t>强制在线</a:t>
            </a:r>
            <a:endParaRPr lang="zh-CN" altLang="en-US" dirty="0"/>
          </a:p>
          <a:p>
            <a:endParaRPr lang="zh-CN" alt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Link</a:t>
            </a:r>
            <a:r>
              <a:rPr lang="zh-CN" altLang="en-US" dirty="0"/>
              <a:t> </a:t>
            </a:r>
            <a:r>
              <a:rPr lang="en-US" altLang="zh-CN" dirty="0"/>
              <a:t>x y</a:t>
            </a:r>
            <a:r>
              <a:rPr lang="zh-CN" altLang="en-US" dirty="0"/>
              <a:t>的时候，从</a:t>
            </a:r>
            <a:r>
              <a:rPr lang="en-US" altLang="zh-CN" dirty="0"/>
              <a:t>size</a:t>
            </a:r>
            <a:r>
              <a:rPr lang="zh-CN" altLang="en-US" dirty="0"/>
              <a:t>小的那个连通块那里开始</a:t>
            </a:r>
            <a:r>
              <a:rPr lang="en-US" altLang="zh-CN" dirty="0"/>
              <a:t>DFS</a:t>
            </a:r>
            <a:r>
              <a:rPr lang="zh-CN" altLang="en-US" dirty="0"/>
              <a:t>，维护树上的可持久化</a:t>
            </a:r>
            <a:r>
              <a:rPr lang="en-US" altLang="zh-CN" dirty="0" err="1"/>
              <a:t>Trie</a:t>
            </a:r>
            <a:r>
              <a:rPr lang="zh-CN" altLang="en-US" dirty="0"/>
              <a:t>，相当于把小的连通块的父亲设为大的连通块</a:t>
            </a:r>
            <a:endParaRPr lang="en-US" altLang="zh-CN" dirty="0"/>
          </a:p>
          <a:p>
            <a:r>
              <a:rPr lang="zh-CN" altLang="en-US" dirty="0"/>
              <a:t>同时需要维护个倍增表或者</a:t>
            </a:r>
            <a:r>
              <a:rPr lang="en-US" altLang="zh-CN" dirty="0"/>
              <a:t>LCT</a:t>
            </a:r>
            <a:r>
              <a:rPr lang="zh-CN" altLang="en-US" dirty="0"/>
              <a:t>啥的</a:t>
            </a:r>
            <a:endParaRPr lang="en-US" altLang="zh-CN" dirty="0"/>
          </a:p>
          <a:p>
            <a:r>
              <a:rPr lang="zh-CN" altLang="en-US" dirty="0"/>
              <a:t>查询的时候就是普通的链</a:t>
            </a:r>
            <a:r>
              <a:rPr lang="en-US" altLang="zh-CN" dirty="0"/>
              <a:t>kth</a:t>
            </a:r>
            <a:endParaRPr lang="en-US" altLang="zh-CN" dirty="0"/>
          </a:p>
          <a:p>
            <a:endParaRPr lang="en-US" altLang="zh-CN" dirty="0"/>
          </a:p>
          <a:p>
            <a:endParaRPr lang="en-US" altLang="zh-CN" dirty="0"/>
          </a:p>
          <a:p>
            <a:endParaRPr lang="en-US" altLang="zh-CN" dirty="0"/>
          </a:p>
          <a:p>
            <a:endParaRPr lang="en-US" altLang="zh-CN" dirty="0"/>
          </a:p>
          <a:p>
            <a:r>
              <a:rPr lang="en-US" altLang="zh-CN" dirty="0"/>
              <a:t>O( nlog^2n + </a:t>
            </a:r>
            <a:r>
              <a:rPr lang="en-US" altLang="zh-CN" dirty="0" err="1"/>
              <a:t>mlogn</a:t>
            </a:r>
            <a:r>
              <a:rPr lang="en-US" altLang="zh-CN" dirty="0"/>
              <a:t> )</a:t>
            </a:r>
            <a:endParaRPr lang="zh-CN" altLang="en-US" dirty="0"/>
          </a:p>
        </p:txBody>
      </p:sp>
      <p:pic>
        <p:nvPicPr>
          <p:cNvPr id="4" name="图片 3"/>
          <p:cNvPicPr>
            <a:picLocks noChangeAspect="1"/>
          </p:cNvPicPr>
          <p:nvPr/>
        </p:nvPicPr>
        <p:blipFill>
          <a:blip r:embed="rId1"/>
          <a:stretch>
            <a:fillRect/>
          </a:stretch>
        </p:blipFill>
        <p:spPr>
          <a:xfrm>
            <a:off x="1100830" y="3541040"/>
            <a:ext cx="2991775" cy="1955600"/>
          </a:xfrm>
          <a:prstGeom prst="rect">
            <a:avLst/>
          </a:prstGeom>
        </p:spPr>
      </p:pic>
      <p:pic>
        <p:nvPicPr>
          <p:cNvPr id="5" name="图片 4"/>
          <p:cNvPicPr>
            <a:picLocks noChangeAspect="1"/>
          </p:cNvPicPr>
          <p:nvPr/>
        </p:nvPicPr>
        <p:blipFill>
          <a:blip r:embed="rId2"/>
          <a:stretch>
            <a:fillRect/>
          </a:stretch>
        </p:blipFill>
        <p:spPr>
          <a:xfrm>
            <a:off x="4555874" y="3541040"/>
            <a:ext cx="2861213" cy="1955600"/>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由于这个问题只加边，所以可以考虑一下均摊的方法</a:t>
            </a:r>
            <a:endParaRPr lang="en-US" altLang="zh-CN" dirty="0"/>
          </a:p>
          <a:p>
            <a:r>
              <a:rPr lang="zh-CN" altLang="en-US" dirty="0"/>
              <a:t>只加边，维护连通块信息该怎么做呢？</a:t>
            </a:r>
            <a:endParaRPr lang="en-US" altLang="zh-CN" dirty="0"/>
          </a:p>
          <a:p>
            <a:r>
              <a:rPr lang="zh-CN" altLang="en-US" dirty="0"/>
              <a:t>启发式合并</a:t>
            </a:r>
            <a:endParaRPr lang="en-US" altLang="zh-CN" dirty="0"/>
          </a:p>
          <a:p>
            <a:r>
              <a:rPr lang="zh-CN" altLang="en-US" dirty="0"/>
              <a:t>于是这一题我们可以考虑用启发式合并来处理</a:t>
            </a:r>
            <a:endParaRPr lang="zh-CN" alt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P7671 [GDOI2016] 疯狂动物城</a:t>
            </a:r>
            <a:endParaRPr lang="zh-CN" altLang="en-US"/>
          </a:p>
        </p:txBody>
      </p:sp>
      <p:pic>
        <p:nvPicPr>
          <p:cNvPr id="4" name="内容占位符 3"/>
          <p:cNvPicPr>
            <a:picLocks noChangeAspect="1"/>
          </p:cNvPicPr>
          <p:nvPr>
            <p:ph idx="1"/>
          </p:nvPr>
        </p:nvPicPr>
        <p:blipFill>
          <a:blip r:embed="rId1"/>
          <a:stretch>
            <a:fillRect/>
          </a:stretch>
        </p:blipFill>
        <p:spPr>
          <a:xfrm>
            <a:off x="838200" y="1691005"/>
            <a:ext cx="10515600" cy="2095500"/>
          </a:xfrm>
          <a:prstGeom prst="rect">
            <a:avLst/>
          </a:prstGeo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tags/tag1.xml><?xml version="1.0" encoding="utf-8"?>
<p:tagLst xmlns:p="http://schemas.openxmlformats.org/presentationml/2006/main">
  <p:tag name="KSO_WM_UNIT_PLACING_PICTURE_USER_VIEWPORT" val="{&quot;height&quot;:2525,&quot;width&quot;:16260.129133858267}"/>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PP_MARK_KEY" val="68edf14a-9c27-45dc-a3f9-b33f840ffd95"/>
  <p:tag name="COMMONDATA" val="eyJoZGlkIjoiNTIwNDJiYTdhNzQxZDA4MTgxMDc3YmZjNzFjZDAxMm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10901</Words>
  <Application>WPS 演示</Application>
  <PresentationFormat>宽屏</PresentationFormat>
  <Paragraphs>656</Paragraphs>
  <Slides>106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106</vt:i4>
      </vt:variant>
    </vt:vector>
  </HeadingPairs>
  <TitlesOfParts>
    <vt:vector size="115" baseType="lpstr">
      <vt:lpstr>Arial</vt:lpstr>
      <vt:lpstr>宋体</vt:lpstr>
      <vt:lpstr>Wingdings</vt:lpstr>
      <vt:lpstr>等线 Light</vt:lpstr>
      <vt:lpstr>等线</vt:lpstr>
      <vt:lpstr>微软雅黑</vt:lpstr>
      <vt:lpstr>Arial Unicode MS</vt:lpstr>
      <vt:lpstr>Calibri</vt:lpstr>
      <vt:lpstr>Office 主题​​</vt:lpstr>
      <vt:lpstr>可持久化数据结构</vt:lpstr>
      <vt:lpstr>动态开点线段树</vt:lpstr>
      <vt:lpstr>动态开点线段树</vt:lpstr>
      <vt:lpstr>可持久化的定义</vt:lpstr>
      <vt:lpstr>洛谷P3919 可持久化数组</vt:lpstr>
      <vt:lpstr>可持久化数组</vt:lpstr>
      <vt:lpstr>可持久化线段树</vt:lpstr>
      <vt:lpstr>可持久化线段树</vt:lpstr>
      <vt:lpstr>代码</vt:lpstr>
      <vt:lpstr>经典问题</vt:lpstr>
      <vt:lpstr>Solution</vt:lpstr>
      <vt:lpstr>Luogu 3834</vt:lpstr>
      <vt:lpstr>值域线段树</vt:lpstr>
      <vt:lpstr>Solution</vt:lpstr>
      <vt:lpstr>Solution1</vt:lpstr>
      <vt:lpstr>Solution2</vt:lpstr>
      <vt:lpstr>代码</vt:lpstr>
      <vt:lpstr>Path Copy</vt:lpstr>
      <vt:lpstr>Fat Node</vt:lpstr>
      <vt:lpstr>Fat Node</vt:lpstr>
      <vt:lpstr>Node-splitting</vt:lpstr>
      <vt:lpstr>Luogu4592 [TJOI2018]异或</vt:lpstr>
      <vt:lpstr>Solution</vt:lpstr>
      <vt:lpstr>Solution</vt:lpstr>
      <vt:lpstr>Solution</vt:lpstr>
      <vt:lpstr>Luogu5795 [THUSC2015]异或运算</vt:lpstr>
      <vt:lpstr>Solution</vt:lpstr>
      <vt:lpstr>Solution</vt:lpstr>
      <vt:lpstr>Solution</vt:lpstr>
      <vt:lpstr>Solution</vt:lpstr>
      <vt:lpstr>Luogu3567 [Poi2014]Couriers</vt:lpstr>
      <vt:lpstr>Solution1</vt:lpstr>
      <vt:lpstr>Solution2</vt:lpstr>
      <vt:lpstr>Luogu2839 [国家集训队]middle</vt:lpstr>
      <vt:lpstr>Solution</vt:lpstr>
      <vt:lpstr>Solution</vt:lpstr>
      <vt:lpstr>Solution</vt:lpstr>
      <vt:lpstr>【UNR #1】火车管理</vt:lpstr>
      <vt:lpstr>Solution</vt:lpstr>
      <vt:lpstr>CF840D</vt:lpstr>
      <vt:lpstr>Solution</vt:lpstr>
      <vt:lpstr>Luogu4587 [FJOI2016]神秘数</vt:lpstr>
      <vt:lpstr>Solution</vt:lpstr>
      <vt:lpstr>Solution</vt:lpstr>
      <vt:lpstr>Loj6144. 「2017 山东三轮集训 Day6」C</vt:lpstr>
      <vt:lpstr>Solution</vt:lpstr>
      <vt:lpstr>CF464E The Classic Problem</vt:lpstr>
      <vt:lpstr>Solution</vt:lpstr>
      <vt:lpstr>Solution</vt:lpstr>
      <vt:lpstr>Solution</vt:lpstr>
      <vt:lpstr>Solution</vt:lpstr>
      <vt:lpstr>[Ynoi2077] rrmpq</vt:lpstr>
      <vt:lpstr>Solution</vt:lpstr>
      <vt:lpstr>可持久化数组</vt:lpstr>
      <vt:lpstr>Luogu3402 可持久化并查集</vt:lpstr>
      <vt:lpstr>可持久化并查集</vt:lpstr>
      <vt:lpstr>AT_joi2012ho5 JOI 国のお祭り事情 (Festivals in JOI Kingdom)</vt:lpstr>
      <vt:lpstr>Solution</vt:lpstr>
      <vt:lpstr>Bzoj3551 Peaks加强版</vt:lpstr>
      <vt:lpstr>Solution</vt:lpstr>
      <vt:lpstr>HBCPC2021 K</vt:lpstr>
      <vt:lpstr>Solution</vt:lpstr>
      <vt:lpstr>Solution</vt:lpstr>
      <vt:lpstr>Solution</vt:lpstr>
      <vt:lpstr>CF702F T-Shirts（加强版）</vt:lpstr>
      <vt:lpstr>Solution</vt:lpstr>
      <vt:lpstr>Solution</vt:lpstr>
      <vt:lpstr>Solution</vt:lpstr>
      <vt:lpstr>可持久化可合并堆</vt:lpstr>
      <vt:lpstr>可持久化可合并堆</vt:lpstr>
      <vt:lpstr>可持久化可合并堆</vt:lpstr>
      <vt:lpstr>Hdu6378 度度熊玩数组</vt:lpstr>
      <vt:lpstr>Solution</vt:lpstr>
      <vt:lpstr>Solution</vt:lpstr>
      <vt:lpstr>Luogu3293 [SCOI2016]美味</vt:lpstr>
      <vt:lpstr>Solution</vt:lpstr>
      <vt:lpstr>Solution</vt:lpstr>
      <vt:lpstr>Bzoj3551 Peaks加强版</vt:lpstr>
      <vt:lpstr>Solution</vt:lpstr>
      <vt:lpstr>某经典问题</vt:lpstr>
      <vt:lpstr>Solution</vt:lpstr>
      <vt:lpstr>CF543E Listening to Music</vt:lpstr>
      <vt:lpstr>Solution</vt:lpstr>
      <vt:lpstr>CF1080F Katya and Segments Sets</vt:lpstr>
      <vt:lpstr>Solution</vt:lpstr>
      <vt:lpstr>Luogu4899 [IOI2018] werewolf 狼人</vt:lpstr>
      <vt:lpstr>Solution</vt:lpstr>
      <vt:lpstr>Kruskal重构树</vt:lpstr>
      <vt:lpstr>Kruskal重构树</vt:lpstr>
      <vt:lpstr>Solution</vt:lpstr>
      <vt:lpstr>Solution</vt:lpstr>
      <vt:lpstr>Solution</vt:lpstr>
      <vt:lpstr>Codechef某道我不记得题号的题</vt:lpstr>
      <vt:lpstr>Solution</vt:lpstr>
      <vt:lpstr>Luogu3302 [SDOI2013]森林</vt:lpstr>
      <vt:lpstr>Solution</vt:lpstr>
      <vt:lpstr>Solution</vt:lpstr>
      <vt:lpstr>P7671 [GDOI2016] 疯狂动物城</vt:lpstr>
      <vt:lpstr>Solution</vt:lpstr>
      <vt:lpstr>P4602 [CTSC2018] 混合果汁</vt:lpstr>
      <vt:lpstr>Solution</vt:lpstr>
      <vt:lpstr>Luogu7561「JOISC 2021 Day2」道路建设</vt:lpstr>
      <vt:lpstr>Solution</vt:lpstr>
      <vt:lpstr>Solution</vt:lpstr>
      <vt:lpstr>Solution</vt:lpstr>
      <vt:lpstr>Thanks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可持久化</dc:title>
  <dc:creator>Cai Chengze</dc:creator>
  <cp:lastModifiedBy>test</cp:lastModifiedBy>
  <cp:revision>99</cp:revision>
  <dcterms:created xsi:type="dcterms:W3CDTF">2020-06-17T14:51:00Z</dcterms:created>
  <dcterms:modified xsi:type="dcterms:W3CDTF">2025-02-10T12:36:26Z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F7C7D8ABA3A348F88661A996A63C9221</vt:lpwstr>
  </property>
  <property fmtid="{D5CDD505-2E9C-101B-9397-08002B2CF9AE}" pid="3" name="KSOProductBuildVer">
    <vt:lpwstr>2052-12.1.0.19770</vt:lpwstr>
  </property>
</Properties>
</file>