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1217" r:id="rId3"/>
    <p:sldId id="1075" r:id="rId4"/>
    <p:sldId id="458" r:id="rId5"/>
    <p:sldId id="459" r:id="rId6"/>
    <p:sldId id="460" r:id="rId7"/>
    <p:sldId id="461" r:id="rId8"/>
    <p:sldId id="462" r:id="rId9"/>
    <p:sldId id="463" r:id="rId10"/>
    <p:sldId id="464" r:id="rId11"/>
    <p:sldId id="465" r:id="rId12"/>
    <p:sldId id="466" r:id="rId13"/>
    <p:sldId id="1342" r:id="rId14"/>
    <p:sldId id="1337" r:id="rId15"/>
    <p:sldId id="1338" r:id="rId16"/>
    <p:sldId id="1339" r:id="rId17"/>
    <p:sldId id="1340" r:id="rId18"/>
    <p:sldId id="1341" r:id="rId19"/>
    <p:sldId id="1343" r:id="rId20"/>
    <p:sldId id="1344" r:id="rId21"/>
    <p:sldId id="1261" r:id="rId22"/>
    <p:sldId id="1262" r:id="rId23"/>
    <p:sldId id="1335" r:id="rId24"/>
    <p:sldId id="1336" r:id="rId25"/>
    <p:sldId id="1268" r:id="rId26"/>
    <p:sldId id="1249" r:id="rId27"/>
    <p:sldId id="1250" r:id="rId28"/>
    <p:sldId id="1253" r:id="rId29"/>
    <p:sldId id="1254" r:id="rId30"/>
    <p:sldId id="1256" r:id="rId31"/>
    <p:sldId id="1310" r:id="rId32"/>
    <p:sldId id="1311" r:id="rId33"/>
    <p:sldId id="1255" r:id="rId34"/>
    <p:sldId id="1257" r:id="rId35"/>
    <p:sldId id="1258" r:id="rId36"/>
    <p:sldId id="1259" r:id="rId37"/>
    <p:sldId id="1273" r:id="rId38"/>
    <p:sldId id="1292" r:id="rId39"/>
    <p:sldId id="1293" r:id="rId40"/>
    <p:sldId id="1294" r:id="rId41"/>
    <p:sldId id="1295" r:id="rId42"/>
    <p:sldId id="1296" r:id="rId43"/>
    <p:sldId id="1380" r:id="rId44"/>
    <p:sldId id="1381" r:id="rId45"/>
    <p:sldId id="1382" r:id="rId46"/>
    <p:sldId id="1383" r:id="rId47"/>
    <p:sldId id="1384" r:id="rId48"/>
    <p:sldId id="1385" r:id="rId49"/>
    <p:sldId id="1394" r:id="rId50"/>
    <p:sldId id="1395" r:id="rId51"/>
    <p:sldId id="1267" r:id="rId52"/>
    <p:sldId id="1269" r:id="rId53"/>
    <p:sldId id="1270" r:id="rId54"/>
    <p:sldId id="1271" r:id="rId55"/>
    <p:sldId id="1272" r:id="rId56"/>
    <p:sldId id="1274" r:id="rId57"/>
    <p:sldId id="1275" r:id="rId58"/>
    <p:sldId id="515" r:id="rId59"/>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19D46-51FE-44A3-96C2-C87A52CC1B3B}"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5282-A5DE-49BD-8906-6E33D44EEB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82407-D9BC-4167-BE37-79C7335FAD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线段树单侧递归</a:t>
            </a:r>
            <a:endParaRPr lang="zh-CN" altLang="en-US" dirty="0"/>
          </a:p>
        </p:txBody>
      </p:sp>
      <p:sp>
        <p:nvSpPr>
          <p:cNvPr id="3" name="副标题 2"/>
          <p:cNvSpPr>
            <a:spLocks noGrp="1"/>
          </p:cNvSpPr>
          <p:nvPr>
            <p:ph type="subTitle" idx="1"/>
          </p:nvPr>
        </p:nvSpPr>
        <p:spPr/>
        <p:txBody>
          <a:bodyPr/>
          <a:lstStyle/>
          <a:p>
            <a:r>
              <a:rPr lang="zh-CN" altLang="en-US" dirty="0">
                <a:solidFill>
                  <a:schemeClr val="tx1"/>
                </a:solidFill>
              </a:rPr>
              <a:t>清华大学</a:t>
            </a:r>
            <a:r>
              <a:rPr lang="en-US" altLang="zh-CN" dirty="0">
                <a:solidFill>
                  <a:schemeClr val="tx1"/>
                </a:solidFill>
              </a:rPr>
              <a:t>nzhtl1477</a:t>
            </a:r>
            <a:endParaRPr lang="en-US" altLang="zh-CN" dirty="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06548" y="2924943"/>
            <a:ext cx="2763272" cy="3933057"/>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zh-CN" dirty="0"/>
              <a:t>Solution2</a:t>
            </a:r>
            <a:endParaRPr lang="en-US" altLang="zh-CN" dirty="0"/>
          </a:p>
        </p:txBody>
      </p:sp>
      <p:sp>
        <p:nvSpPr>
          <p:cNvPr id="71683" name="内容占位符 2"/>
          <p:cNvSpPr>
            <a:spLocks noGrp="1" noChangeArrowheads="1"/>
          </p:cNvSpPr>
          <p:nvPr>
            <p:ph idx="1"/>
          </p:nvPr>
        </p:nvSpPr>
        <p:spPr/>
        <p:txBody>
          <a:bodyPr>
            <a:normAutofit/>
          </a:bodyPr>
          <a:lstStyle/>
          <a:p>
            <a:pPr eaLnBrk="1" hangingPunct="1"/>
            <a:r>
              <a:rPr lang="zh-CN" altLang="en-US" dirty="0"/>
              <a:t>如果左子区间的最大值小于等于左区间最大值</a:t>
            </a:r>
            <a:endParaRPr lang="zh-CN" altLang="en-US" dirty="0"/>
          </a:p>
          <a:p>
            <a:pPr eaLnBrk="1" hangingPunct="1"/>
            <a:r>
              <a:rPr lang="zh-CN" altLang="en-US" dirty="0"/>
              <a:t>那么就递归处理右子区间</a:t>
            </a:r>
            <a:endParaRPr lang="zh-CN" altLang="en-US" dirty="0"/>
          </a:p>
          <a:p>
            <a:pPr eaLnBrk="1" hangingPunct="1"/>
            <a:r>
              <a:rPr lang="zh-CN" altLang="en-US" dirty="0"/>
              <a:t>因为相当于左子区间里面所有楼房都被前面的楼房挡住了了，递归查询右边有多少楼房没被挡住</a:t>
            </a:r>
            <a:endParaRPr lang="zh-CN" altLang="en-US" dirty="0"/>
          </a:p>
          <a:p>
            <a:pPr eaLnBrk="1" hangingPunct="1"/>
            <a:r>
              <a:rPr lang="zh-CN" altLang="en-US" dirty="0"/>
              <a:t>否则就递归处理左子区间，然后加上右子区间原本的答案，因为这个约束条件弱于左子区间对右子区间的约束，所以只考虑这个约束条件对左子区间的影响</a:t>
            </a:r>
            <a:r>
              <a:rPr lang="en-US" altLang="zh-CN" dirty="0"/>
              <a:t>~</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p:cNvSpPr>
            <a:spLocks noGrp="1" noChangeArrowheads="1"/>
          </p:cNvSpPr>
          <p:nvPr>
            <p:ph idx="1"/>
          </p:nvPr>
        </p:nvSpPr>
        <p:spPr/>
        <p:txBody>
          <a:bodyPr>
            <a:normAutofit/>
          </a:bodyPr>
          <a:lstStyle/>
          <a:p>
            <a:pPr eaLnBrk="1" hangingPunct="1"/>
            <a:r>
              <a:rPr lang="zh-CN" altLang="en-US" dirty="0"/>
              <a:t>由于要合并</a:t>
            </a:r>
            <a:r>
              <a:rPr lang="en-US" altLang="zh-CN" dirty="0"/>
              <a:t>O( </a:t>
            </a:r>
            <a:r>
              <a:rPr lang="en-US" altLang="zh-CN" dirty="0" err="1"/>
              <a:t>logn</a:t>
            </a:r>
            <a:r>
              <a:rPr lang="en-US" altLang="zh-CN" dirty="0"/>
              <a:t> )</a:t>
            </a:r>
            <a:r>
              <a:rPr lang="zh-CN" altLang="en-US" dirty="0"/>
              <a:t>次，每次合并会递归</a:t>
            </a:r>
            <a:r>
              <a:rPr lang="en-US" altLang="zh-CN" dirty="0"/>
              <a:t>O( </a:t>
            </a:r>
            <a:r>
              <a:rPr lang="en-US" altLang="zh-CN" dirty="0" err="1"/>
              <a:t>logn</a:t>
            </a:r>
            <a:r>
              <a:rPr lang="en-US" altLang="zh-CN" dirty="0"/>
              <a:t> )</a:t>
            </a:r>
            <a:r>
              <a:rPr lang="zh-CN" altLang="en-US" dirty="0"/>
              <a:t>个节点</a:t>
            </a:r>
            <a:endParaRPr lang="zh-CN" altLang="en-US" dirty="0"/>
          </a:p>
          <a:p>
            <a:pPr eaLnBrk="1" hangingPunct="1"/>
            <a:r>
              <a:rPr lang="zh-CN" altLang="en-US" dirty="0"/>
              <a:t>所以总复杂度</a:t>
            </a:r>
            <a:r>
              <a:rPr lang="en-US" altLang="zh-CN" dirty="0"/>
              <a:t>O( mlog^2n )</a:t>
            </a:r>
            <a:endParaRPr lang="en-US" altLang="zh-CN" dirty="0"/>
          </a:p>
          <a:p>
            <a:pPr eaLnBrk="1" hangingPunct="1"/>
            <a:r>
              <a:rPr lang="zh-CN" altLang="en-US" dirty="0"/>
              <a:t>实际上常数非常小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单侧递归类问题离线更优</a:t>
            </a:r>
            <a:r>
              <a:rPr lang="zh-CN" altLang="en-US"/>
              <a:t>解</a:t>
            </a:r>
            <a:endParaRPr lang="zh-CN" altLang="en-US"/>
          </a:p>
        </p:txBody>
      </p:sp>
      <p:sp>
        <p:nvSpPr>
          <p:cNvPr id="3" name="内容占位符 2"/>
          <p:cNvSpPr>
            <a:spLocks noGrp="1"/>
          </p:cNvSpPr>
          <p:nvPr>
            <p:ph idx="1"/>
          </p:nvPr>
        </p:nvSpPr>
        <p:spPr/>
        <p:txBody>
          <a:bodyPr/>
          <a:p>
            <a:r>
              <a:rPr lang="zh-CN" altLang="en-US"/>
              <a:t>如果不涉及到复杂的序列</a:t>
            </a:r>
            <a:r>
              <a:rPr lang="zh-CN" altLang="en-US"/>
              <a:t>形态操作，单侧递归类问题通常离线可以做到</a:t>
            </a:r>
            <a:r>
              <a:rPr lang="en-US" altLang="zh-CN"/>
              <a:t> O(nlogn) </a:t>
            </a:r>
            <a:r>
              <a:rPr lang="zh-CN" altLang="en-US"/>
              <a:t>的时间</a:t>
            </a:r>
            <a:r>
              <a:rPr lang="zh-CN" altLang="en-US"/>
              <a:t>复杂度</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UOJ515</a:t>
            </a:r>
            <a:endParaRPr lang="zh-CN" altLang="en-US" dirty="0"/>
          </a:p>
        </p:txBody>
      </p:sp>
      <p:sp>
        <p:nvSpPr>
          <p:cNvPr id="3" name="内容占位符 2"/>
          <p:cNvSpPr>
            <a:spLocks noGrp="1"/>
          </p:cNvSpPr>
          <p:nvPr>
            <p:ph idx="1"/>
          </p:nvPr>
        </p:nvSpPr>
        <p:spPr/>
        <p:txBody>
          <a:bodyPr/>
          <a:lstStyle/>
          <a:p>
            <a:r>
              <a:rPr lang="zh-CN" altLang="en-US" dirty="0"/>
              <a:t>单点修改，询问 </a:t>
            </a:r>
            <a:r>
              <a:rPr lang="en-US" altLang="zh-CN" dirty="0" err="1"/>
              <a:t>ax,⋯,an</a:t>
            </a:r>
            <a:r>
              <a:rPr lang="en-US" altLang="zh-CN" dirty="0"/>
              <a:t> </a:t>
            </a:r>
            <a:r>
              <a:rPr lang="zh-CN" altLang="en-US" dirty="0"/>
              <a:t>的不同的后缀最小值个数。</a:t>
            </a:r>
            <a:endParaRPr lang="en-US" altLang="zh-CN" dirty="0"/>
          </a:p>
          <a:p>
            <a:r>
              <a:rPr lang="en-US" altLang="zh-CN" dirty="0" err="1"/>
              <a:t>n,m</a:t>
            </a:r>
            <a:r>
              <a:rPr lang="en-US" altLang="zh-CN" dirty="0"/>
              <a:t>&lt;=1e6</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导致扫描线扫序列，数据结构维护时间</a:t>
            </a:r>
            <a:endParaRPr lang="en-US" altLang="zh-CN" dirty="0"/>
          </a:p>
          <a:p>
            <a:r>
              <a:rPr lang="zh-CN" altLang="en-US" dirty="0"/>
              <a:t>每个位置维护其被修改了多少次</a:t>
            </a:r>
            <a:endParaRPr lang="en-US" altLang="zh-CN" dirty="0"/>
          </a:p>
          <a:p>
            <a:r>
              <a:rPr lang="zh-CN" altLang="en-US" dirty="0"/>
              <a:t>假设在</a:t>
            </a:r>
            <a:r>
              <a:rPr lang="en-US" altLang="zh-CN" dirty="0" err="1"/>
              <a:t>i</a:t>
            </a:r>
            <a:r>
              <a:rPr lang="zh-CN" altLang="en-US" dirty="0"/>
              <a:t>位置我们修改了</a:t>
            </a:r>
            <a:r>
              <a:rPr lang="en-US" altLang="zh-CN" dirty="0" err="1"/>
              <a:t>i</a:t>
            </a:r>
            <a:r>
              <a:rPr lang="zh-CN" altLang="en-US" dirty="0"/>
              <a:t>位置</a:t>
            </a:r>
            <a:r>
              <a:rPr lang="en-US" altLang="zh-CN" dirty="0"/>
              <a:t>x</a:t>
            </a:r>
            <a:r>
              <a:rPr lang="zh-CN" altLang="en-US" dirty="0"/>
              <a:t>次，那等价于这里进行了</a:t>
            </a:r>
            <a:r>
              <a:rPr lang="en-US" altLang="zh-CN" dirty="0"/>
              <a:t>O(x)</a:t>
            </a:r>
            <a:r>
              <a:rPr lang="zh-CN" altLang="en-US" dirty="0"/>
              <a:t>段时间区间对一个</a:t>
            </a:r>
            <a:r>
              <a:rPr lang="en-US" altLang="zh-CN" dirty="0"/>
              <a:t>ai</a:t>
            </a:r>
            <a:r>
              <a:rPr lang="zh-CN" altLang="en-US" dirty="0"/>
              <a:t>的值取</a:t>
            </a:r>
            <a:r>
              <a:rPr lang="en-US" altLang="zh-CN" dirty="0"/>
              <a:t>min</a:t>
            </a:r>
            <a:endParaRPr lang="en-US" altLang="zh-CN" dirty="0"/>
          </a:p>
          <a:p>
            <a:r>
              <a:rPr lang="zh-CN" altLang="en-US" dirty="0"/>
              <a:t>询问一个位置</a:t>
            </a:r>
            <a:r>
              <a:rPr lang="en-US" altLang="zh-CN" dirty="0" err="1"/>
              <a:t>i</a:t>
            </a:r>
            <a:r>
              <a:rPr lang="zh-CN" altLang="en-US" dirty="0"/>
              <a:t>在</a:t>
            </a:r>
            <a:r>
              <a:rPr lang="en-US" altLang="zh-CN" dirty="0"/>
              <a:t>j</a:t>
            </a:r>
            <a:r>
              <a:rPr lang="zh-CN" altLang="en-US" dirty="0"/>
              <a:t>时刻的后缀</a:t>
            </a:r>
            <a:r>
              <a:rPr lang="en-US" altLang="zh-CN" dirty="0"/>
              <a:t>min</a:t>
            </a:r>
            <a:r>
              <a:rPr lang="zh-CN" altLang="en-US" dirty="0"/>
              <a:t>个数即扫描线扫到</a:t>
            </a:r>
            <a:r>
              <a:rPr lang="en-US" altLang="zh-CN" dirty="0" err="1"/>
              <a:t>i</a:t>
            </a:r>
            <a:r>
              <a:rPr lang="zh-CN" altLang="en-US" dirty="0"/>
              <a:t>的时候查询数据结构维护的</a:t>
            </a:r>
            <a:r>
              <a:rPr lang="en-US" altLang="zh-CN" dirty="0"/>
              <a:t>j</a:t>
            </a:r>
            <a:r>
              <a:rPr lang="zh-CN" altLang="en-US" dirty="0"/>
              <a:t>位置答案</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这里我们直接维护区间最大值和次大值，每次区间对</a:t>
            </a:r>
            <a:r>
              <a:rPr lang="en-US" altLang="zh-CN" dirty="0"/>
              <a:t>x</a:t>
            </a:r>
            <a:r>
              <a:rPr lang="zh-CN" altLang="en-US" dirty="0"/>
              <a:t>取</a:t>
            </a:r>
            <a:r>
              <a:rPr lang="en-US" altLang="zh-CN" dirty="0"/>
              <a:t>min</a:t>
            </a:r>
            <a:r>
              <a:rPr lang="zh-CN" altLang="en-US" dirty="0"/>
              <a:t>的时候：</a:t>
            </a:r>
            <a:endParaRPr lang="en-US" altLang="zh-CN" dirty="0"/>
          </a:p>
          <a:p>
            <a:r>
              <a:rPr lang="en-US" altLang="zh-CN" dirty="0"/>
              <a:t>1.</a:t>
            </a:r>
            <a:r>
              <a:rPr lang="zh-CN" altLang="en-US" dirty="0"/>
              <a:t>如果区间最大值比</a:t>
            </a:r>
            <a:r>
              <a:rPr lang="en-US" altLang="zh-CN" dirty="0"/>
              <a:t>x</a:t>
            </a:r>
            <a:r>
              <a:rPr lang="zh-CN" altLang="en-US" dirty="0"/>
              <a:t>小则无效</a:t>
            </a:r>
            <a:endParaRPr lang="en-US" altLang="zh-CN" dirty="0"/>
          </a:p>
          <a:p>
            <a:r>
              <a:rPr lang="en-US" altLang="zh-CN" dirty="0"/>
              <a:t>2.</a:t>
            </a:r>
            <a:r>
              <a:rPr lang="zh-CN" altLang="en-US" dirty="0"/>
              <a:t>如果区间次大值比</a:t>
            </a:r>
            <a:r>
              <a:rPr lang="en-US" altLang="zh-CN" dirty="0"/>
              <a:t>x</a:t>
            </a:r>
            <a:r>
              <a:rPr lang="zh-CN" altLang="en-US" dirty="0"/>
              <a:t>小则是一个区间最大值修改，区间所有最大值位置被修改次数</a:t>
            </a:r>
            <a:r>
              <a:rPr lang="en-US" altLang="zh-CN" dirty="0"/>
              <a:t>+1</a:t>
            </a:r>
            <a:r>
              <a:rPr lang="zh-CN" altLang="en-US" dirty="0"/>
              <a:t>，这个打个标记即可</a:t>
            </a:r>
            <a:endParaRPr lang="en-US" altLang="zh-CN" dirty="0"/>
          </a:p>
          <a:p>
            <a:r>
              <a:rPr lang="en-US" altLang="zh-CN" dirty="0"/>
              <a:t>3.</a:t>
            </a:r>
            <a:r>
              <a:rPr lang="zh-CN" altLang="en-US" dirty="0"/>
              <a:t>如果区间次大值比</a:t>
            </a:r>
            <a:r>
              <a:rPr lang="en-US" altLang="zh-CN" dirty="0"/>
              <a:t>x</a:t>
            </a:r>
            <a:r>
              <a:rPr lang="zh-CN" altLang="en-US" dirty="0"/>
              <a:t>大，则把次大值和最大值合并，递归进行这个过程直到次大值比</a:t>
            </a:r>
            <a:r>
              <a:rPr lang="en-US" altLang="zh-CN" dirty="0"/>
              <a:t>x</a:t>
            </a:r>
            <a:r>
              <a:rPr lang="zh-CN" altLang="en-US" dirty="0"/>
              <a:t>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将值相同的多个数缩起来处理</a:t>
            </a:r>
            <a:endParaRPr lang="en-US" altLang="zh-CN" dirty="0"/>
          </a:p>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时递归，但每递归一层就会合并掉两个值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P11368	[Ynoi2024] After god</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515600" cy="1225550"/>
          </a:xfrm>
          <a:prstGeom prst="rect">
            <a:avLst/>
          </a:prstGeom>
        </p:spPr>
      </p:pic>
      <p:pic>
        <p:nvPicPr>
          <p:cNvPr id="5" name="图片 4"/>
          <p:cNvPicPr>
            <a:picLocks noChangeAspect="1"/>
          </p:cNvPicPr>
          <p:nvPr/>
        </p:nvPicPr>
        <p:blipFill>
          <a:blip r:embed="rId2"/>
          <a:stretch>
            <a:fillRect/>
          </a:stretch>
        </p:blipFill>
        <p:spPr>
          <a:xfrm>
            <a:off x="838200" y="2751455"/>
            <a:ext cx="6162675" cy="476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2143760"/>
            <a:ext cx="10515600" cy="371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AT_jsc2019_final_h Distinct Integers</a:t>
            </a:r>
            <a:endParaRPr lang="en-US" altLang="zh-CN" dirty="0"/>
          </a:p>
        </p:txBody>
      </p:sp>
      <p:sp>
        <p:nvSpPr>
          <p:cNvPr id="3" name="内容占位符 2"/>
          <p:cNvSpPr>
            <a:spLocks noGrp="1"/>
          </p:cNvSpPr>
          <p:nvPr>
            <p:ph idx="1"/>
          </p:nvPr>
        </p:nvSpPr>
        <p:spPr/>
        <p:txBody>
          <a:bodyPr/>
          <a:lstStyle/>
          <a:p>
            <a:r>
              <a:rPr lang="zh-CN" altLang="en-US" dirty="0"/>
              <a:t>一个序列</a:t>
            </a:r>
            <a:r>
              <a:rPr lang="en-US" altLang="zh-CN" dirty="0"/>
              <a:t>a</a:t>
            </a:r>
            <a:r>
              <a:rPr lang="zh-CN" altLang="en-US" dirty="0"/>
              <a:t>，定义无重区间为没有重复的数的区间。</a:t>
            </a:r>
            <a:endParaRPr lang="en-US" altLang="zh-CN" dirty="0"/>
          </a:p>
          <a:p>
            <a:r>
              <a:rPr lang="zh-CN" altLang="en-US" dirty="0"/>
              <a:t>两种操作：</a:t>
            </a:r>
            <a:endParaRPr lang="zh-CN" altLang="en-US" dirty="0"/>
          </a:p>
          <a:p>
            <a:r>
              <a:rPr lang="en-US" altLang="zh-CN" dirty="0"/>
              <a:t>1.</a:t>
            </a:r>
            <a:r>
              <a:rPr lang="zh-CN" altLang="en-US" dirty="0"/>
              <a:t>将</a:t>
            </a:r>
            <a:r>
              <a:rPr lang="en-US" altLang="zh-CN" dirty="0"/>
              <a:t>a[x]</a:t>
            </a:r>
            <a:r>
              <a:rPr lang="zh-CN" altLang="en-US" dirty="0"/>
              <a:t>改为</a:t>
            </a:r>
            <a:r>
              <a:rPr lang="en-US" altLang="zh-CN" dirty="0"/>
              <a:t>y</a:t>
            </a:r>
            <a:r>
              <a:rPr lang="zh-CN" altLang="en-US" dirty="0"/>
              <a:t>。</a:t>
            </a:r>
            <a:endParaRPr lang="zh-CN" altLang="en-US" dirty="0"/>
          </a:p>
          <a:p>
            <a:r>
              <a:rPr lang="en-US" altLang="zh-CN" dirty="0"/>
              <a:t>2.</a:t>
            </a:r>
            <a:r>
              <a:rPr lang="zh-CN" altLang="en-US" dirty="0"/>
              <a:t>询问区间</a:t>
            </a:r>
            <a:r>
              <a:rPr lang="en-US" altLang="zh-CN" dirty="0"/>
              <a:t>[</a:t>
            </a:r>
            <a:r>
              <a:rPr lang="en-US" altLang="zh-CN" dirty="0" err="1"/>
              <a:t>x,y</a:t>
            </a:r>
            <a:r>
              <a:rPr lang="en-US" altLang="zh-CN" dirty="0"/>
              <a:t>]</a:t>
            </a:r>
            <a:r>
              <a:rPr lang="zh-CN" altLang="en-US" dirty="0"/>
              <a:t>中有多少个无重子区间。</a:t>
            </a:r>
            <a:endParaRPr lang="en-US" altLang="zh-CN" dirty="0"/>
          </a:p>
          <a:p>
            <a:r>
              <a:rPr lang="zh-CN" altLang="en-US" dirty="0"/>
              <a:t>强制在线</a:t>
            </a:r>
            <a:endParaRPr lang="zh-CN" altLang="en-US" dirty="0"/>
          </a:p>
          <a:p>
            <a:r>
              <a:rPr lang="en-US" altLang="zh-CN" dirty="0"/>
              <a:t>n,m&lt;=5e5,10s</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记</a:t>
            </a:r>
            <a:r>
              <a:rPr lang="en-US" altLang="zh-CN" dirty="0"/>
              <a:t>last[</a:t>
            </a:r>
            <a:r>
              <a:rPr lang="en-US" altLang="zh-CN" dirty="0" err="1"/>
              <a:t>i</a:t>
            </a:r>
            <a:r>
              <a:rPr lang="en-US" altLang="zh-CN" dirty="0"/>
              <a:t>]</a:t>
            </a:r>
            <a:r>
              <a:rPr lang="zh-CN" altLang="en-US" dirty="0"/>
              <a:t>表示最大的</a:t>
            </a:r>
            <a:r>
              <a:rPr lang="en-US" altLang="zh-CN" dirty="0"/>
              <a:t>j</a:t>
            </a:r>
            <a:r>
              <a:rPr lang="zh-CN" altLang="en-US" dirty="0"/>
              <a:t>满足</a:t>
            </a:r>
            <a:r>
              <a:rPr lang="en-US" altLang="zh-CN" dirty="0"/>
              <a:t>a[</a:t>
            </a:r>
            <a:r>
              <a:rPr lang="en-US" altLang="zh-CN" dirty="0" err="1"/>
              <a:t>i</a:t>
            </a:r>
            <a:r>
              <a:rPr lang="en-US" altLang="zh-CN" dirty="0"/>
              <a:t>]=a[j]</a:t>
            </a:r>
            <a:r>
              <a:rPr lang="zh-CN" altLang="en-US" dirty="0"/>
              <a:t>且</a:t>
            </a:r>
            <a:r>
              <a:rPr lang="en-US" altLang="zh-CN" dirty="0"/>
              <a:t>j&lt;</a:t>
            </a:r>
            <a:r>
              <a:rPr lang="en-US" altLang="zh-CN" dirty="0"/>
              <a:t>i</a:t>
            </a:r>
            <a:endParaRPr lang="en-US" altLang="zh-CN" dirty="0"/>
          </a:p>
          <a:p>
            <a:r>
              <a:rPr lang="zh-CN" altLang="en-US" dirty="0"/>
              <a:t>则对于</a:t>
            </a:r>
            <a:r>
              <a:rPr lang="en-US" altLang="zh-CN" dirty="0"/>
              <a:t>y</a:t>
            </a:r>
            <a:r>
              <a:rPr lang="zh-CN" altLang="en-US" dirty="0"/>
              <a:t>，</a:t>
            </a:r>
            <a:r>
              <a:rPr lang="en-US" altLang="zh-CN" dirty="0"/>
              <a:t>[</a:t>
            </a:r>
            <a:r>
              <a:rPr lang="en-US" altLang="zh-CN" dirty="0" err="1"/>
              <a:t>x,y</a:t>
            </a:r>
            <a:r>
              <a:rPr lang="en-US" altLang="zh-CN" dirty="0"/>
              <a:t>]</a:t>
            </a:r>
            <a:r>
              <a:rPr lang="zh-CN" altLang="en-US" dirty="0"/>
              <a:t>构成无重子区间等价于</a:t>
            </a:r>
            <a:r>
              <a:rPr lang="en-US" altLang="zh-CN" dirty="0"/>
              <a:t>last[x…y]&lt;x</a:t>
            </a:r>
            <a:endParaRPr lang="en-US" altLang="zh-CN" dirty="0"/>
          </a:p>
          <a:p>
            <a:r>
              <a:rPr lang="zh-CN" altLang="en-US" dirty="0"/>
              <a:t>有多少</a:t>
            </a:r>
            <a:r>
              <a:rPr lang="en-US" altLang="zh-CN" dirty="0"/>
              <a:t>x</a:t>
            </a:r>
            <a:r>
              <a:rPr lang="zh-CN" altLang="en-US" dirty="0"/>
              <a:t>可以和</a:t>
            </a:r>
            <a:r>
              <a:rPr lang="en-US" altLang="zh-CN" dirty="0"/>
              <a:t>y</a:t>
            </a:r>
            <a:r>
              <a:rPr lang="zh-CN" altLang="en-US" dirty="0"/>
              <a:t>构成无重子区间？</a:t>
            </a:r>
            <a:r>
              <a:rPr lang="en-US" altLang="zh-CN" dirty="0"/>
              <a:t>max(last[1…y])</a:t>
            </a:r>
            <a:endParaRPr lang="en-US" altLang="zh-CN" dirty="0"/>
          </a:p>
          <a:p>
            <a:r>
              <a:rPr lang="zh-CN" altLang="en-US" dirty="0"/>
              <a:t>问题变为查询</a:t>
            </a:r>
            <a:r>
              <a:rPr lang="en-US" altLang="zh-CN" dirty="0"/>
              <a:t>last</a:t>
            </a:r>
            <a:r>
              <a:rPr lang="zh-CN" altLang="en-US" dirty="0"/>
              <a:t>的前缀最大值的和</a:t>
            </a:r>
            <a:endParaRPr lang="en-US" altLang="zh-CN" dirty="0"/>
          </a:p>
          <a:p>
            <a:r>
              <a:rPr lang="zh-CN" altLang="en-US" dirty="0"/>
              <a:t>用和上面类似的单侧递归结构即可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网上搜到的题</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866390"/>
          </a:xfrm>
          <a:prstGeom prst="rect">
            <a:avLst/>
          </a:prstGeom>
        </p:spPr>
      </p:pic>
      <p:pic>
        <p:nvPicPr>
          <p:cNvPr id="6" name="图片 5"/>
          <p:cNvPicPr>
            <a:picLocks noChangeAspect="1"/>
          </p:cNvPicPr>
          <p:nvPr/>
        </p:nvPicPr>
        <p:blipFill>
          <a:blip r:embed="rId2"/>
          <a:stretch>
            <a:fillRect/>
          </a:stretch>
        </p:blipFill>
        <p:spPr>
          <a:xfrm>
            <a:off x="838200" y="4557395"/>
            <a:ext cx="7219950" cy="409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区间不匹配括号信息</a:t>
            </a:r>
            <a:endParaRPr lang="zh-CN" altLang="en-US" dirty="0"/>
          </a:p>
        </p:txBody>
      </p:sp>
      <p:sp>
        <p:nvSpPr>
          <p:cNvPr id="3" name="内容占位符 2"/>
          <p:cNvSpPr>
            <a:spLocks noGrp="1"/>
          </p:cNvSpPr>
          <p:nvPr>
            <p:ph idx="1"/>
          </p:nvPr>
        </p:nvSpPr>
        <p:spPr/>
        <p:txBody>
          <a:bodyPr/>
          <a:lstStyle/>
          <a:p>
            <a:r>
              <a:rPr lang="zh-CN" altLang="en-US" dirty="0"/>
              <a:t>维护一个括号序列，有一些修改操作，询问区间括号匹配后的信息</a:t>
            </a:r>
            <a:endParaRPr lang="en-US" altLang="zh-CN" dirty="0"/>
          </a:p>
          <a:p>
            <a:r>
              <a:rPr lang="zh-CN" altLang="en-US" dirty="0"/>
              <a:t>这个是单侧递归的一种通用模型</a:t>
            </a:r>
            <a:endParaRPr lang="en-US" altLang="zh-CN" dirty="0"/>
          </a:p>
          <a:p>
            <a:r>
              <a:rPr lang="zh-CN" altLang="en-US" dirty="0"/>
              <a:t>做法有线段树套可持久化平衡树或者单侧递归或者类</a:t>
            </a:r>
            <a:r>
              <a:rPr lang="en-US" altLang="zh-CN" dirty="0"/>
              <a:t>top tree</a:t>
            </a:r>
            <a:r>
              <a:rPr lang="zh-CN" altLang="en-US" dirty="0"/>
              <a:t>的结构，目前看来单侧递归完全替代线段树套可持久化平衡树，类</a:t>
            </a:r>
            <a:r>
              <a:rPr lang="en-US" altLang="zh-CN" dirty="0"/>
              <a:t>top tree</a:t>
            </a:r>
            <a:r>
              <a:rPr lang="zh-CN" altLang="en-US" dirty="0"/>
              <a:t>的结构没什么优势而且不是正常人玩的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CF1340F </a:t>
            </a:r>
            <a:r>
              <a:rPr lang="en-US" altLang="zh-CN" dirty="0" err="1"/>
              <a:t>Nastya</a:t>
            </a:r>
            <a:r>
              <a:rPr lang="en-US" altLang="zh-CN" dirty="0"/>
              <a:t> and CBS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67091" cy="334270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这里用小括号，只表示括号方向</a:t>
            </a:r>
            <a:endParaRPr lang="zh-CN" altLang="en-US" dirty="0"/>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endParaRPr lang="en-US" altLang="zh-CN" dirty="0"/>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endParaRPr lang="en-US" altLang="zh-CN" dirty="0"/>
          </a:p>
          <a:p>
            <a:r>
              <a:rPr lang="zh-CN" altLang="en-US" dirty="0"/>
              <a:t>总时间复杂度</a:t>
            </a:r>
            <a:r>
              <a:rPr lang="en-US" altLang="zh-CN" dirty="0"/>
              <a:t>O(n+mlog^2n)</a:t>
            </a:r>
            <a:endParaRPr lang="en-US" altLang="zh-CN" dirty="0"/>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可以考虑用线段树套可持久化平衡树维护</a:t>
            </a:r>
            <a:endParaRPr lang="en-US" altLang="zh-CN" dirty="0"/>
          </a:p>
          <a:p>
            <a:r>
              <a:rPr lang="zh-CN" altLang="en-US" dirty="0"/>
              <a:t>线段树维护序列，可持久化平衡树维护区间合并后剩下的括号</a:t>
            </a:r>
            <a:endParaRPr lang="en-US" altLang="zh-CN" dirty="0"/>
          </a:p>
          <a:p>
            <a:r>
              <a:rPr lang="zh-CN" altLang="en-US" dirty="0"/>
              <a:t>每次合并的时候可以二分，然后进行一次区间复制</a:t>
            </a:r>
            <a:endParaRPr lang="en-US" altLang="zh-CN" dirty="0"/>
          </a:p>
          <a:p>
            <a:endParaRPr lang="en-US" altLang="zh-CN" dirty="0"/>
          </a:p>
          <a:p>
            <a:r>
              <a:rPr lang="zh-CN" altLang="en-US" dirty="0"/>
              <a:t>总时间复杂度</a:t>
            </a:r>
            <a:r>
              <a:rPr lang="en-US" altLang="zh-CN" dirty="0"/>
              <a:t>O(n+mlog^2n)</a:t>
            </a:r>
            <a:r>
              <a:rPr lang="zh-CN" altLang="en-US" dirty="0"/>
              <a:t>，空间复杂度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t>Luogu4198 </a:t>
            </a:r>
            <a:r>
              <a:rPr lang="en-US" altLang="zh-CN" dirty="0" err="1"/>
              <a:t>楼房重建</a:t>
            </a:r>
            <a:endParaRPr lang="en-US" altLang="zh-CN" dirty="0"/>
          </a:p>
        </p:txBody>
      </p:sp>
      <p:sp>
        <p:nvSpPr>
          <p:cNvPr id="64515" name="内容占位符 2"/>
          <p:cNvSpPr>
            <a:spLocks noGrp="1" noChangeArrowheads="1"/>
          </p:cNvSpPr>
          <p:nvPr>
            <p:ph idx="1"/>
          </p:nvPr>
        </p:nvSpPr>
        <p:spPr/>
        <p:txBody>
          <a:bodyPr/>
          <a:lstStyle/>
          <a:p>
            <a:pPr eaLnBrk="1" hangingPunct="1"/>
            <a:r>
              <a:rPr lang="zh-CN" altLang="en-US" dirty="0"/>
              <a:t>有一排楼，每次把一个位置的楼的高度修改为</a:t>
            </a:r>
            <a:r>
              <a:rPr lang="en-US" altLang="zh-CN" dirty="0"/>
              <a:t>x</a:t>
            </a:r>
            <a:r>
              <a:rPr lang="zh-CN" altLang="en-US" dirty="0"/>
              <a:t>，每次输出可以从最左边看到的楼个数</a:t>
            </a:r>
            <a:endParaRPr lang="en-US" altLang="zh-CN" dirty="0"/>
          </a:p>
          <a:p>
            <a:pPr eaLnBrk="1" hangingPunct="1"/>
            <a:r>
              <a:rPr lang="zh-CN" altLang="en-US" dirty="0"/>
              <a:t>形式化来说，给一个序列</a:t>
            </a:r>
            <a:r>
              <a:rPr lang="en-US" altLang="zh-CN" dirty="0"/>
              <a:t>a</a:t>
            </a:r>
            <a:r>
              <a:rPr lang="zh-CN" altLang="en-US" dirty="0"/>
              <a:t>，每次修改一个位置的值，查询有多少个位置</a:t>
            </a:r>
            <a:r>
              <a:rPr lang="en-US" altLang="zh-CN" dirty="0" err="1"/>
              <a:t>i</a:t>
            </a:r>
            <a:r>
              <a:rPr lang="zh-CN" altLang="en-US" dirty="0"/>
              <a:t>满足</a:t>
            </a:r>
            <a:r>
              <a:rPr lang="en-US" altLang="zh-CN" dirty="0"/>
              <a:t>[1,i-1]</a:t>
            </a:r>
            <a:r>
              <a:rPr lang="zh-CN" altLang="en-US" dirty="0"/>
              <a:t>里的所有</a:t>
            </a:r>
            <a:r>
              <a:rPr lang="en-US" altLang="zh-CN" dirty="0"/>
              <a:t>j</a:t>
            </a:r>
            <a:r>
              <a:rPr lang="zh-CN" altLang="en-US" dirty="0"/>
              <a:t>，都有</a:t>
            </a:r>
            <a:r>
              <a:rPr lang="en-US" altLang="zh-CN" dirty="0"/>
              <a:t>a[j]&lt;a[</a:t>
            </a:r>
            <a:r>
              <a:rPr lang="en-US" altLang="zh-CN" dirty="0" err="1"/>
              <a:t>i</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P9130 [USACO23FEB] Hungry Cow P</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31165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Luogu6781 [Ynoi2008] </a:t>
            </a:r>
            <a:r>
              <a:rPr lang="en-US" altLang="zh-CN" dirty="0" err="1"/>
              <a:t>rupq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353300" cy="419100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0" y="5353050"/>
            <a:ext cx="2943225" cy="15049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使用平衡树维护序列，这样可以支持分裂合并</a:t>
            </a:r>
            <a:endParaRPr lang="en-US" altLang="zh-CN" dirty="0"/>
          </a:p>
          <a:p>
            <a:r>
              <a:rPr lang="zh-CN" altLang="en-US" dirty="0"/>
              <a:t>每个区间的括号合并完成后应该形如 </a:t>
            </a:r>
            <a:r>
              <a:rPr lang="en-US" altLang="zh-CN" dirty="0"/>
              <a:t>"))))(((("</a:t>
            </a:r>
            <a:r>
              <a:rPr lang="zh-CN" altLang="en-US" dirty="0"/>
              <a:t>，考虑怎么合并两个儿子的信息，不失一般性，设左儿子的 </a:t>
            </a:r>
            <a:r>
              <a:rPr lang="en-US" altLang="zh-CN" dirty="0"/>
              <a:t>"(" </a:t>
            </a:r>
            <a:r>
              <a:rPr lang="zh-CN" altLang="en-US" dirty="0"/>
              <a:t>数量多于右儿子的 </a:t>
            </a:r>
            <a:r>
              <a:rPr lang="en-US" altLang="zh-CN" dirty="0"/>
              <a:t>")" </a:t>
            </a:r>
            <a:r>
              <a:rPr lang="zh-CN" altLang="en-US" dirty="0"/>
              <a:t>数量，其它的情况类似</a:t>
            </a:r>
            <a:endParaRPr lang="en-US" altLang="zh-CN" dirty="0"/>
          </a:p>
          <a:p>
            <a:r>
              <a:rPr lang="zh-CN" altLang="en-US" dirty="0"/>
              <a:t>那么匹配完成后分为三部分，左儿子的 </a:t>
            </a:r>
            <a:r>
              <a:rPr lang="en-US" altLang="zh-CN" dirty="0"/>
              <a:t>"))))"</a:t>
            </a:r>
            <a:r>
              <a:rPr lang="zh-CN" altLang="en-US" dirty="0"/>
              <a:t>，左儿子的 </a:t>
            </a:r>
            <a:r>
              <a:rPr lang="en-US" altLang="zh-CN" dirty="0"/>
              <a:t>"(" </a:t>
            </a:r>
            <a:r>
              <a:rPr lang="zh-CN" altLang="en-US" dirty="0"/>
              <a:t>和右儿子的 </a:t>
            </a:r>
            <a:r>
              <a:rPr lang="en-US" altLang="zh-CN" dirty="0"/>
              <a:t>")" </a:t>
            </a:r>
            <a:r>
              <a:rPr lang="zh-CN" altLang="en-US" dirty="0"/>
              <a:t>匹配之后左儿子剩下的 </a:t>
            </a:r>
            <a:r>
              <a:rPr lang="en-US" altLang="zh-CN" dirty="0"/>
              <a:t>"(("</a:t>
            </a:r>
            <a:r>
              <a:rPr lang="zh-CN" altLang="en-US" dirty="0"/>
              <a:t>，右儿子的 </a:t>
            </a:r>
            <a:r>
              <a:rPr lang="en-US" altLang="zh-CN" dirty="0"/>
              <a:t>"((((". </a:t>
            </a:r>
            <a:r>
              <a:rPr lang="zh-CN" altLang="en-US" dirty="0"/>
              <a:t>假如我们分别维护了 </a:t>
            </a:r>
            <a:r>
              <a:rPr lang="en-US" altLang="zh-CN" dirty="0"/>
              <a:t>"))))" </a:t>
            </a:r>
            <a:r>
              <a:rPr lang="zh-CN" altLang="en-US" dirty="0"/>
              <a:t>和 </a:t>
            </a:r>
            <a:r>
              <a:rPr lang="en-US" altLang="zh-CN" dirty="0"/>
              <a:t>"((((" </a:t>
            </a:r>
            <a:r>
              <a:rPr lang="zh-CN" altLang="en-US" dirty="0"/>
              <a:t>对应的信息，那么我们只需要考虑中间的部分如何维护</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考虑中间的部分相当于在计算左儿子的前若干个 </a:t>
            </a:r>
            <a:r>
              <a:rPr lang="en-US" altLang="zh-CN" dirty="0"/>
              <a:t>"(" </a:t>
            </a:r>
            <a:r>
              <a:rPr lang="zh-CN" altLang="en-US" dirty="0"/>
              <a:t>的信息，于是实现函数 </a:t>
            </a:r>
            <a:r>
              <a:rPr lang="en-US" altLang="zh-CN" dirty="0"/>
              <a:t>solve(</a:t>
            </a:r>
            <a:r>
              <a:rPr lang="en-US" altLang="zh-CN" dirty="0" err="1"/>
              <a:t>u,K</a:t>
            </a:r>
            <a:r>
              <a:rPr lang="en-US" altLang="zh-CN" dirty="0"/>
              <a:t>) </a:t>
            </a:r>
            <a:r>
              <a:rPr lang="zh-CN" altLang="en-US" dirty="0"/>
              <a:t>表示计算节点 </a:t>
            </a:r>
            <a:r>
              <a:rPr lang="en-US" altLang="zh-CN" dirty="0"/>
              <a:t>u </a:t>
            </a:r>
            <a:r>
              <a:rPr lang="zh-CN" altLang="en-US" dirty="0"/>
              <a:t>的前 </a:t>
            </a:r>
            <a:r>
              <a:rPr lang="en-US" altLang="zh-CN" dirty="0"/>
              <a:t>K </a:t>
            </a:r>
            <a:r>
              <a:rPr lang="zh-CN" altLang="en-US" dirty="0"/>
              <a:t>个 </a:t>
            </a:r>
            <a:r>
              <a:rPr lang="en-US" altLang="zh-CN" dirty="0"/>
              <a:t>"(" </a:t>
            </a:r>
            <a:r>
              <a:rPr lang="zh-CN" altLang="en-US" dirty="0"/>
              <a:t>的信息</a:t>
            </a:r>
            <a:endParaRPr lang="en-US" altLang="zh-CN" dirty="0"/>
          </a:p>
          <a:p>
            <a:r>
              <a:rPr lang="zh-CN" altLang="en-US" dirty="0"/>
              <a:t>考虑 </a:t>
            </a:r>
            <a:r>
              <a:rPr lang="en-US" altLang="zh-CN" dirty="0"/>
              <a:t>u </a:t>
            </a:r>
            <a:r>
              <a:rPr lang="zh-CN" altLang="en-US" dirty="0"/>
              <a:t>的两个儿子的情况，如果右儿子的 </a:t>
            </a:r>
            <a:r>
              <a:rPr lang="en-US" altLang="zh-CN" dirty="0"/>
              <a:t>")" </a:t>
            </a:r>
            <a:r>
              <a:rPr lang="zh-CN" altLang="en-US" dirty="0"/>
              <a:t>不少于左儿子的 </a:t>
            </a:r>
            <a:r>
              <a:rPr lang="en-US" altLang="zh-CN" dirty="0"/>
              <a:t>"("</a:t>
            </a:r>
            <a:r>
              <a:rPr lang="zh-CN" altLang="en-US" dirty="0"/>
              <a:t>，那么意味着左儿子的 </a:t>
            </a:r>
            <a:r>
              <a:rPr lang="en-US" altLang="zh-CN" dirty="0"/>
              <a:t>"(" </a:t>
            </a:r>
            <a:r>
              <a:rPr lang="zh-CN" altLang="en-US" dirty="0"/>
              <a:t>不会造成贡献，递归到 </a:t>
            </a:r>
            <a:r>
              <a:rPr lang="en-US" altLang="zh-CN" dirty="0"/>
              <a:t>solve(</a:t>
            </a:r>
            <a:r>
              <a:rPr lang="en-US" altLang="zh-CN" dirty="0" err="1"/>
              <a:t>rson</a:t>
            </a:r>
            <a:r>
              <a:rPr lang="en-US" altLang="zh-CN" dirty="0"/>
              <a:t>[u],K)</a:t>
            </a:r>
            <a:endParaRPr lang="en-US" altLang="zh-CN" dirty="0"/>
          </a:p>
          <a:p>
            <a:r>
              <a:rPr lang="zh-CN" altLang="en-US" dirty="0"/>
              <a:t>否则，设左儿子的 </a:t>
            </a:r>
            <a:r>
              <a:rPr lang="en-US" altLang="zh-CN" dirty="0"/>
              <a:t>"(" </a:t>
            </a:r>
            <a:r>
              <a:rPr lang="zh-CN" altLang="en-US" dirty="0"/>
              <a:t>个数比右儿子的 </a:t>
            </a:r>
            <a:r>
              <a:rPr lang="en-US" altLang="zh-CN" dirty="0"/>
              <a:t>")" </a:t>
            </a:r>
            <a:r>
              <a:rPr lang="zh-CN" altLang="en-US" dirty="0"/>
              <a:t>个数多 </a:t>
            </a:r>
            <a:r>
              <a:rPr lang="en-US" altLang="zh-CN" dirty="0"/>
              <a:t>t</a:t>
            </a:r>
            <a:r>
              <a:rPr lang="zh-CN" altLang="en-US" dirty="0"/>
              <a:t>，那么如果 </a:t>
            </a:r>
            <a:r>
              <a:rPr lang="en-US" altLang="zh-CN" dirty="0" err="1"/>
              <a:t>K≤t</a:t>
            </a:r>
            <a:r>
              <a:rPr lang="zh-CN" altLang="en-US" dirty="0"/>
              <a:t>，那么全部由左儿子贡献，递归到 </a:t>
            </a:r>
            <a:r>
              <a:rPr lang="en-US" altLang="zh-CN" dirty="0"/>
              <a:t>solve(</a:t>
            </a:r>
            <a:r>
              <a:rPr lang="en-US" altLang="zh-CN" dirty="0" err="1"/>
              <a:t>lson</a:t>
            </a:r>
            <a:r>
              <a:rPr lang="en-US" altLang="zh-CN" dirty="0"/>
              <a:t>[u],K)</a:t>
            </a:r>
            <a:r>
              <a:rPr lang="zh-CN" altLang="en-US" dirty="0"/>
              <a:t>；否则，贡献由中间剩余的 </a:t>
            </a:r>
            <a:r>
              <a:rPr lang="en-US" altLang="zh-CN" dirty="0"/>
              <a:t>"(" </a:t>
            </a:r>
            <a:r>
              <a:rPr lang="zh-CN" altLang="en-US" dirty="0"/>
              <a:t>和右儿子的 </a:t>
            </a:r>
            <a:r>
              <a:rPr lang="en-US" altLang="zh-CN" dirty="0"/>
              <a:t>solve(</a:t>
            </a:r>
            <a:r>
              <a:rPr lang="en-US" altLang="zh-CN" dirty="0" err="1"/>
              <a:t>rson</a:t>
            </a:r>
            <a:r>
              <a:rPr lang="en-US" altLang="zh-CN" dirty="0"/>
              <a:t>[u],K-t) </a:t>
            </a:r>
            <a:r>
              <a:rPr lang="zh-CN" altLang="en-US" dirty="0"/>
              <a:t>合并得到，由于中间剩余的 </a:t>
            </a:r>
            <a:r>
              <a:rPr lang="en-US" altLang="zh-CN" dirty="0"/>
              <a:t>"(" </a:t>
            </a:r>
            <a:r>
              <a:rPr lang="zh-CN" altLang="en-US" dirty="0"/>
              <a:t>我们已经维护出来了，所以只需要递归右边</a:t>
            </a:r>
            <a:endParaRPr lang="en-US" altLang="zh-CN" dirty="0"/>
          </a:p>
          <a:p>
            <a:r>
              <a:rPr lang="zh-CN" altLang="en-US" dirty="0"/>
              <a:t>于是每次只需要向一边递归，复杂度 </a:t>
            </a:r>
            <a:r>
              <a:rPr lang="en-US" altLang="zh-CN" dirty="0"/>
              <a:t>O(</a:t>
            </a:r>
            <a:r>
              <a:rPr lang="en-US" altLang="zh-CN" dirty="0" err="1"/>
              <a:t>logn</a:t>
            </a: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a:t>
            </a:r>
            <a:r>
              <a:rPr lang="en-US" altLang="zh-CN" dirty="0"/>
              <a:t>max</a:t>
            </a:r>
            <a:r>
              <a:rPr lang="zh-CN" altLang="en-US" dirty="0"/>
              <a:t>和</a:t>
            </a:r>
            <a:r>
              <a:rPr lang="en-US" altLang="zh-CN" dirty="0"/>
              <a:t>NAND</a:t>
            </a:r>
            <a:r>
              <a:rPr lang="zh-CN" altLang="en-US" dirty="0"/>
              <a:t>都可以写做半群信息的形式，所以直接</a:t>
            </a:r>
            <a:r>
              <a:rPr lang="en-US" altLang="zh-CN" dirty="0"/>
              <a:t>O(1)</a:t>
            </a:r>
            <a:r>
              <a:rPr lang="zh-CN" altLang="en-US" dirty="0"/>
              <a:t>合并都行</a:t>
            </a:r>
            <a:endParaRPr lang="en-US" altLang="zh-CN" dirty="0"/>
          </a:p>
          <a:p>
            <a:endParaRPr lang="en-US" altLang="zh-CN" dirty="0"/>
          </a:p>
          <a:p>
            <a:r>
              <a:rPr lang="zh-CN" altLang="en-US" dirty="0"/>
              <a:t>总时间复杂度</a:t>
            </a:r>
            <a:r>
              <a:rPr lang="en-US" altLang="zh-CN" dirty="0"/>
              <a:t>O(n+mlog^2n)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线段树上维护线性个</a:t>
            </a:r>
            <a:r>
              <a:rPr lang="en-US" altLang="zh-CN" dirty="0"/>
              <a:t>word</a:t>
            </a:r>
            <a:r>
              <a:rPr lang="zh-CN" altLang="en-US" dirty="0"/>
              <a:t>的信息的特殊支持二分的结构</a:t>
            </a:r>
            <a:endParaRPr lang="zh-CN" altLang="en-US" dirty="0"/>
          </a:p>
        </p:txBody>
      </p:sp>
      <p:sp>
        <p:nvSpPr>
          <p:cNvPr id="7" name="内容占位符 6"/>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这道题里我们就是维护了如</a:t>
            </a:r>
            <a:r>
              <a:rPr lang="en-US" altLang="zh-CN" dirty="0"/>
              <a:t>[)))][))][((]</a:t>
            </a:r>
            <a:r>
              <a:rPr lang="zh-CN" altLang="en-US" dirty="0"/>
              <a:t>，</a:t>
            </a:r>
            <a:r>
              <a:rPr lang="en-US" altLang="zh-CN" dirty="0"/>
              <a:t>[)][)][((]</a:t>
            </a:r>
            <a:r>
              <a:rPr lang="zh-CN" altLang="en-US" dirty="0"/>
              <a:t>这两个节点中间那一段的答案，避免了两侧递归，动态凸包里没这么好的事，但也是在这样的合并结构上二分</a:t>
            </a:r>
            <a:endParaRPr lang="zh-CN" altLang="en-US" dirty="0"/>
          </a:p>
        </p:txBody>
      </p:sp>
      <p:pic>
        <p:nvPicPr>
          <p:cNvPr id="8" name="内容占位符 4"/>
          <p:cNvPicPr>
            <a:picLocks noChangeAspect="1"/>
          </p:cNvPicPr>
          <p:nvPr/>
        </p:nvPicPr>
        <p:blipFill>
          <a:blip r:embed="rId1"/>
          <a:stretch>
            <a:fillRect/>
          </a:stretch>
        </p:blipFill>
        <p:spPr>
          <a:xfrm>
            <a:off x="838200" y="1586596"/>
            <a:ext cx="10515600" cy="33492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PKUSC2021D1T2 </a:t>
            </a:r>
            <a:r>
              <a:rPr lang="zh-CN" altLang="en-US" dirty="0"/>
              <a:t>逛街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376680"/>
            <a:ext cx="7092315" cy="530796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r>
              <a:rPr lang="zh-CN" altLang="en-US"/>
              <a:t>这个结构是类似于颜色段均摊</a:t>
            </a:r>
            <a:r>
              <a:rPr lang="zh-CN" altLang="en-US"/>
              <a:t>的</a:t>
            </a:r>
            <a:endParaRPr lang="zh-CN" altLang="en-US"/>
          </a:p>
          <a:p>
            <a:r>
              <a:rPr lang="zh-CN" altLang="en-US"/>
              <a:t>将值相同的连续段缩起来，每次修改就是区间内每个颜色段长度会发生</a:t>
            </a:r>
            <a:r>
              <a:rPr lang="zh-CN" altLang="en-US"/>
              <a:t>变化</a:t>
            </a:r>
            <a:endParaRPr lang="zh-CN" altLang="en-US"/>
          </a:p>
          <a:p>
            <a:r>
              <a:rPr lang="zh-CN" altLang="en-US"/>
              <a:t>对于每一段：</a:t>
            </a:r>
            <a:endParaRPr lang="zh-CN" altLang="en-US"/>
          </a:p>
          <a:p>
            <a:r>
              <a:rPr lang="zh-CN" altLang="en-US"/>
              <a:t>如果这一段的值比相邻两段的值都大，则操作后这一段长度会</a:t>
            </a:r>
            <a:r>
              <a:rPr lang="en-US" altLang="zh-CN"/>
              <a:t>+1</a:t>
            </a:r>
            <a:endParaRPr lang="en-US" altLang="zh-CN"/>
          </a:p>
          <a:p>
            <a:r>
              <a:rPr lang="zh-CN" altLang="en-US">
                <a:sym typeface="+mn-ea"/>
              </a:rPr>
              <a:t>如果这一段的值比相邻两段的值都</a:t>
            </a:r>
            <a:r>
              <a:rPr lang="zh-CN" altLang="en-US">
                <a:sym typeface="+mn-ea"/>
              </a:rPr>
              <a:t>小，则操作后这一段长度会</a:t>
            </a:r>
            <a:r>
              <a:rPr lang="en-US" altLang="zh-CN">
                <a:sym typeface="+mn-ea"/>
              </a:rPr>
              <a:t>-1</a:t>
            </a:r>
            <a:endParaRPr lang="en-US" altLang="zh-CN">
              <a:sym typeface="+mn-ea"/>
            </a:endParaRPr>
          </a:p>
          <a:p>
            <a:r>
              <a:rPr lang="zh-CN" altLang="en-US"/>
              <a:t>如果这一段比相邻两段中一个大一个小，则操作后这一段长度不</a:t>
            </a:r>
            <a:r>
              <a:rPr lang="zh-CN" altLang="en-US"/>
              <a:t>变</a:t>
            </a:r>
            <a:endParaRPr lang="zh-CN" altLang="en-US"/>
          </a:p>
          <a:p>
            <a:endParaRPr lang="zh-CN" altLang="en-US"/>
          </a:p>
          <a:p>
            <a:endParaRPr lang="zh-CN" altLang="en-US"/>
          </a:p>
        </p:txBody>
      </p:sp>
      <p:graphicFrame>
        <p:nvGraphicFramePr>
          <p:cNvPr id="4" name="对象 3"/>
          <p:cNvGraphicFramePr/>
          <p:nvPr/>
        </p:nvGraphicFramePr>
        <p:xfrm>
          <a:off x="838200" y="5666105"/>
          <a:ext cx="8433435" cy="1092835"/>
        </p:xfrm>
        <a:graphic>
          <a:graphicData uri="http://schemas.openxmlformats.org/presentationml/2006/ole">
            <mc:AlternateContent xmlns:mc="http://schemas.openxmlformats.org/markup-compatibility/2006">
              <mc:Choice xmlns:v="urn:schemas-microsoft-com:vml" Requires="v">
                <p:oleObj spid="_x0000_s5" name="" r:id="rId1" imgW="8426450" imgH="1092200" progId="Paint.Picture">
                  <p:embed/>
                </p:oleObj>
              </mc:Choice>
              <mc:Fallback>
                <p:oleObj name="" r:id="rId1" imgW="8426450" imgH="1092200" progId="Paint.Picture">
                  <p:embed/>
                  <p:pic>
                    <p:nvPicPr>
                      <p:cNvPr id="0" name="图片 4"/>
                      <p:cNvPicPr/>
                      <p:nvPr/>
                    </p:nvPicPr>
                    <p:blipFill>
                      <a:blip r:embed="rId2"/>
                      <a:stretch>
                        <a:fillRect/>
                      </a:stretch>
                    </p:blipFill>
                    <p:spPr>
                      <a:xfrm>
                        <a:off x="838200" y="5666105"/>
                        <a:ext cx="8433435" cy="109283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这里可以使用颜色段均摊的方法维护</a:t>
            </a:r>
            <a:endParaRPr lang="zh-CN" altLang="en-US"/>
          </a:p>
          <a:p>
            <a:r>
              <a:rPr lang="zh-CN" altLang="en-US"/>
              <a:t>使用平衡树维护缩了颜色段的序列，每一段有信息</a:t>
            </a:r>
            <a:r>
              <a:rPr lang="en-US" altLang="zh-CN"/>
              <a:t> a,b </a:t>
            </a:r>
            <a:r>
              <a:rPr lang="zh-CN" altLang="en-US"/>
              <a:t>表示长度以及每次操作后会变长</a:t>
            </a:r>
            <a:r>
              <a:rPr lang="en-US" altLang="zh-CN"/>
              <a:t> b</a:t>
            </a:r>
            <a:r>
              <a:rPr lang="zh-CN" altLang="en-US"/>
              <a:t>，有标记</a:t>
            </a:r>
            <a:r>
              <a:rPr lang="en-US" altLang="zh-CN"/>
              <a:t> c </a:t>
            </a:r>
            <a:r>
              <a:rPr lang="zh-CN" altLang="en-US"/>
              <a:t>表示进行了</a:t>
            </a:r>
            <a:r>
              <a:rPr lang="en-US" altLang="zh-CN"/>
              <a:t> c </a:t>
            </a:r>
            <a:r>
              <a:rPr lang="zh-CN" altLang="en-US"/>
              <a:t>次修改操作</a:t>
            </a:r>
            <a:endParaRPr lang="en-US" altLang="zh-CN"/>
          </a:p>
          <a:p>
            <a:r>
              <a:rPr lang="zh-CN" altLang="en-US"/>
              <a:t>平衡树额外维护一个区间</a:t>
            </a:r>
            <a:r>
              <a:rPr lang="en-US" altLang="zh-CN"/>
              <a:t> a </a:t>
            </a:r>
            <a:r>
              <a:rPr lang="zh-CN" altLang="en-US"/>
              <a:t>的</a:t>
            </a:r>
            <a:r>
              <a:rPr lang="zh-CN" altLang="en-US"/>
              <a:t>和</a:t>
            </a:r>
            <a:endParaRPr lang="zh-CN" altLang="en-US"/>
          </a:p>
          <a:p>
            <a:r>
              <a:rPr lang="zh-CN" altLang="en-US"/>
              <a:t>每次区间进行修改操作时，区间</a:t>
            </a:r>
            <a:r>
              <a:rPr lang="en-US" altLang="zh-CN"/>
              <a:t> c+=1</a:t>
            </a:r>
            <a:r>
              <a:rPr lang="zh-CN" altLang="en-US"/>
              <a:t>，</a:t>
            </a:r>
            <a:r>
              <a:rPr lang="en-US" altLang="zh-CN"/>
              <a:t>a+=b</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p:cNvSpPr>
            <a:spLocks noGrp="1" noChangeArrowheads="1"/>
          </p:cNvSpPr>
          <p:nvPr>
            <p:ph idx="1"/>
          </p:nvPr>
        </p:nvSpPr>
        <p:spPr/>
        <p:txBody>
          <a:bodyPr>
            <a:normAutofit/>
          </a:bodyPr>
          <a:lstStyle/>
          <a:p>
            <a:pPr eaLnBrk="1" hangingPunct="1"/>
            <a:r>
              <a:rPr lang="zh-CN" altLang="en-US" dirty="0"/>
              <a:t>发现一个楼房能被看到可以等价于它的斜率比之前的任何一个都大</a:t>
            </a:r>
            <a:endParaRPr lang="en-US" altLang="zh-CN" dirty="0"/>
          </a:p>
          <a:p>
            <a:pPr eaLnBrk="1" hangingPunct="1"/>
            <a:r>
              <a:rPr lang="zh-CN" altLang="en-US" dirty="0"/>
              <a:t>所以说我们这里可以直接维护斜率，而不用管楼的高度</a:t>
            </a:r>
            <a:endParaRPr lang="en-US" altLang="zh-CN" dirty="0"/>
          </a:p>
          <a:p>
            <a:pPr eaLnBrk="1" hangingPunct="1"/>
            <a:r>
              <a:rPr lang="zh-CN" altLang="en-US" dirty="0"/>
              <a:t>问题转化为：</a:t>
            </a:r>
            <a:endParaRPr lang="en-US" altLang="zh-CN" dirty="0"/>
          </a:p>
          <a:p>
            <a:pPr eaLnBrk="1" hangingPunct="1"/>
            <a:r>
              <a:rPr lang="en-US" altLang="zh-CN" dirty="0"/>
              <a:t>1.</a:t>
            </a:r>
            <a:r>
              <a:rPr lang="zh-CN" altLang="en-US" dirty="0"/>
              <a:t>单点修改</a:t>
            </a:r>
            <a:endParaRPr lang="en-US" altLang="zh-CN" dirty="0"/>
          </a:p>
          <a:p>
            <a:pPr eaLnBrk="1" hangingPunct="1"/>
            <a:r>
              <a:rPr lang="en-US" altLang="zh-CN" dirty="0"/>
              <a:t>2.</a:t>
            </a:r>
            <a:r>
              <a:rPr lang="zh-CN" altLang="en-US" dirty="0"/>
              <a:t>查询全局有多少位置是前缀最大值</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这里需要特判一个颜色段消失的情况</a:t>
            </a:r>
            <a:endParaRPr lang="zh-CN" altLang="en-US"/>
          </a:p>
          <a:p>
            <a:r>
              <a:rPr lang="zh-CN" altLang="en-US">
                <a:sym typeface="+mn-ea"/>
              </a:rPr>
              <a:t>颜色段消失等价于</a:t>
            </a:r>
            <a:r>
              <a:rPr lang="en-US" altLang="zh-CN">
                <a:sym typeface="+mn-ea"/>
              </a:rPr>
              <a:t> a=0</a:t>
            </a:r>
            <a:r>
              <a:rPr lang="zh-CN" altLang="en-US">
                <a:sym typeface="+mn-ea"/>
              </a:rPr>
              <a:t>，平衡树需要额外维护区间最小的</a:t>
            </a:r>
            <a:r>
              <a:rPr lang="en-US" altLang="zh-CN">
                <a:sym typeface="+mn-ea"/>
              </a:rPr>
              <a:t> a</a:t>
            </a:r>
            <a:r>
              <a:rPr lang="zh-CN" altLang="en-US">
                <a:sym typeface="+mn-ea"/>
              </a:rPr>
              <a:t>，这里只需要对</a:t>
            </a:r>
            <a:r>
              <a:rPr lang="en-US" altLang="zh-CN">
                <a:sym typeface="+mn-ea"/>
              </a:rPr>
              <a:t> b=-1 </a:t>
            </a:r>
            <a:r>
              <a:rPr lang="zh-CN" altLang="en-US">
                <a:sym typeface="+mn-ea"/>
              </a:rPr>
              <a:t>的段维护这个信息，每次修改的时候一起变小</a:t>
            </a:r>
            <a:endParaRPr lang="zh-CN" altLang="en-US"/>
          </a:p>
          <a:p>
            <a:r>
              <a:rPr lang="zh-CN" altLang="en-US"/>
              <a:t>颜色段消失的时候在平衡树上二分，递归进所有</a:t>
            </a:r>
            <a:r>
              <a:rPr lang="en-US" altLang="zh-CN"/>
              <a:t> min(a)=0 </a:t>
            </a:r>
            <a:r>
              <a:rPr lang="zh-CN" altLang="en-US"/>
              <a:t>的儿子，这样可以</a:t>
            </a:r>
            <a:r>
              <a:rPr lang="en-US" altLang="zh-CN"/>
              <a:t> O(logn) </a:t>
            </a:r>
            <a:r>
              <a:rPr lang="zh-CN" altLang="en-US"/>
              <a:t>代价干掉一个颜色段，由于颜色段均摊，这部分时间复杂度</a:t>
            </a:r>
            <a:r>
              <a:rPr lang="en-US" altLang="zh-CN"/>
              <a:t> O((n+m)logn)</a:t>
            </a:r>
            <a:endParaRPr lang="en-US" altLang="zh-CN"/>
          </a:p>
          <a:p>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再考虑这题的</a:t>
            </a:r>
            <a:r>
              <a:rPr lang="zh-CN" altLang="en-US"/>
              <a:t>询问</a:t>
            </a:r>
            <a:endParaRPr lang="zh-CN" altLang="en-US"/>
          </a:p>
          <a:p>
            <a:r>
              <a:rPr lang="zh-CN" altLang="en-US"/>
              <a:t>询问的信息是楼房重建，我们可以在平衡树上直接维护楼房重建的信息，区间询问的时候需要自顶向下定位到具体的左右端点所在颜色段，之后单点修改的时候和楼房重建类似</a:t>
            </a:r>
            <a:r>
              <a:rPr lang="zh-CN" altLang="en-US"/>
              <a:t>维护</a:t>
            </a:r>
            <a:endParaRPr lang="zh-CN" altLang="en-US"/>
          </a:p>
          <a:p>
            <a:r>
              <a:rPr lang="zh-CN" altLang="en-US"/>
              <a:t>总时间复杂度</a:t>
            </a:r>
            <a:r>
              <a:rPr lang="en-US" altLang="zh-CN"/>
              <a:t> O((n+m)log^2n)</a:t>
            </a:r>
            <a:endParaRPr lang="en-US" altLang="zh-CN"/>
          </a:p>
          <a:p>
            <a:endParaRPr lang="en-US" altLang="zh-CN"/>
          </a:p>
          <a:p>
            <a:r>
              <a:rPr lang="zh-CN" altLang="en-US"/>
              <a:t>离线的话应该可以少个</a:t>
            </a:r>
            <a:r>
              <a:rPr lang="en-US" altLang="zh-CN"/>
              <a:t> log</a:t>
            </a:r>
            <a:r>
              <a:rPr lang="zh-CN" altLang="en-US"/>
              <a:t>，比较</a:t>
            </a:r>
            <a:r>
              <a:rPr lang="zh-CN" altLang="en-US"/>
              <a:t>麻烦</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8229. </a:t>
            </a:r>
            <a:r>
              <a:rPr lang="en-US" altLang="zh-CN"/>
              <a:t>PKUWC2024 D2T3 </a:t>
            </a:r>
            <a:r>
              <a:rPr lang="zh-CN" altLang="en-US"/>
              <a:t>栈</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1261745"/>
          </a:xfrm>
          <a:prstGeom prst="rect">
            <a:avLst/>
          </a:prstGeom>
        </p:spPr>
      </p:pic>
      <p:pic>
        <p:nvPicPr>
          <p:cNvPr id="5" name="图片 4"/>
          <p:cNvPicPr>
            <a:picLocks noChangeAspect="1"/>
          </p:cNvPicPr>
          <p:nvPr/>
        </p:nvPicPr>
        <p:blipFill>
          <a:blip r:embed="rId2"/>
          <a:stretch>
            <a:fillRect/>
          </a:stretch>
        </p:blipFill>
        <p:spPr>
          <a:xfrm>
            <a:off x="838200" y="2929890"/>
            <a:ext cx="8449945" cy="3213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LOJ </a:t>
            </a:r>
            <a:r>
              <a:rPr lang="zh-CN" altLang="en-US"/>
              <a:t>#578. 「LibreOJ NOI Round #2」小球进洞</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6631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CF1290E Cartesian Tree</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9401833" cy="164813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Friendly Points</a:t>
            </a:r>
            <a:br>
              <a:rPr lang="en-US" altLang="zh-CN"/>
            </a:br>
            <a:r>
              <a:rPr lang="en-US" altLang="zh-CN"/>
              <a:t>2009-2010 Winter Petrozavodsk Camp, Petr Mitrichev Contest 6</a:t>
            </a:r>
            <a:br>
              <a:rPr lang="en-US" altLang="zh-CN"/>
            </a:br>
            <a:endParaRPr lang="en-US" altLang="zh-CN"/>
          </a:p>
        </p:txBody>
      </p:sp>
      <p:sp>
        <p:nvSpPr>
          <p:cNvPr id="3" name="内容占位符 2"/>
          <p:cNvSpPr>
            <a:spLocks noGrp="1"/>
          </p:cNvSpPr>
          <p:nvPr>
            <p:ph idx="1"/>
          </p:nvPr>
        </p:nvSpPr>
        <p:spPr/>
        <p:txBody>
          <a:bodyPr/>
          <a:p>
            <a:r>
              <a:rPr lang="zh-CN" altLang="en-US"/>
              <a:t>给定平面上</a:t>
            </a:r>
            <a:r>
              <a:rPr lang="en-US" altLang="zh-CN"/>
              <a:t> n </a:t>
            </a:r>
            <a:r>
              <a:rPr lang="zh-CN" altLang="en-US"/>
              <a:t>个点，询问有多少对点作为矩形的对角两个点，矩形内不包含其他点</a:t>
            </a:r>
            <a:endParaRPr lang="zh-CN" altLang="en-US"/>
          </a:p>
          <a:p>
            <a:r>
              <a:rPr lang="en-US" altLang="zh-CN"/>
              <a:t>n ≤ 10^5</a:t>
            </a:r>
            <a:endParaRPr lang="en-US" altLang="zh-CN"/>
          </a:p>
          <a:p>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a:t>Solution1</a:t>
            </a:r>
            <a:endParaRPr lang="zh-CN" altLang="en-US" dirty="0"/>
          </a:p>
        </p:txBody>
      </p:sp>
      <p:sp>
        <p:nvSpPr>
          <p:cNvPr id="66563" name="内容占位符 2"/>
          <p:cNvSpPr>
            <a:spLocks noGrp="1"/>
          </p:cNvSpPr>
          <p:nvPr>
            <p:ph idx="1"/>
          </p:nvPr>
        </p:nvSpPr>
        <p:spPr/>
        <p:txBody>
          <a:bodyPr/>
          <a:lstStyle/>
          <a:p>
            <a:pPr eaLnBrk="1" hangingPunct="1"/>
            <a:r>
              <a:rPr lang="zh-CN" altLang="en-US" dirty="0"/>
              <a:t>可以试试分块维护</a:t>
            </a:r>
            <a:endParaRPr lang="zh-CN" altLang="en-US" dirty="0"/>
          </a:p>
          <a:p>
            <a:pPr eaLnBrk="1" hangingPunct="1"/>
            <a:r>
              <a:rPr lang="zh-CN" altLang="zh-CN" dirty="0"/>
              <a:t>复杂度好像是</a:t>
            </a:r>
            <a:r>
              <a:rPr lang="en-US" altLang="zh-CN" dirty="0"/>
              <a:t>O( </a:t>
            </a:r>
            <a:r>
              <a:rPr lang="en-US" altLang="zh-CN" dirty="0" err="1"/>
              <a:t>nsqrt</a:t>
            </a:r>
            <a:r>
              <a:rPr lang="en-US" altLang="zh-CN" dirty="0"/>
              <a:t>( </a:t>
            </a:r>
            <a:r>
              <a:rPr lang="en-US" altLang="zh-CN" dirty="0" err="1"/>
              <a:t>nlogn</a:t>
            </a:r>
            <a:r>
              <a:rPr lang="en-US" altLang="zh-CN" dirty="0"/>
              <a:t> ) )</a:t>
            </a:r>
            <a:r>
              <a:rPr lang="zh-CN" altLang="en-US" dirty="0"/>
              <a:t>的</a:t>
            </a:r>
            <a:endParaRPr lang="zh-CN" altLang="en-US" dirty="0"/>
          </a:p>
          <a:p>
            <a:pPr eaLnBrk="1" hangingPunct="1"/>
            <a:r>
              <a:rPr lang="zh-CN" altLang="en-US" dirty="0"/>
              <a:t>这里不仔细讲了</a:t>
            </a:r>
            <a:endParaRPr lang="zh-CN" altLang="en-US"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完全动态凸包</a:t>
            </a:r>
            <a:endParaRPr lang="zh-CN" altLang="en-US" dirty="0"/>
          </a:p>
        </p:txBody>
      </p:sp>
      <p:sp>
        <p:nvSpPr>
          <p:cNvPr id="3" name="内容占位符 2"/>
          <p:cNvSpPr>
            <a:spLocks noGrp="1"/>
          </p:cNvSpPr>
          <p:nvPr>
            <p:ph idx="1"/>
          </p:nvPr>
        </p:nvSpPr>
        <p:spPr/>
        <p:txBody>
          <a:bodyPr/>
          <a:lstStyle/>
          <a:p>
            <a:r>
              <a:rPr lang="zh-CN" altLang="en-US" dirty="0"/>
              <a:t>强制在线，支持插入一个点，删除一个点，维护凸包上点数，并且能支持一般的可二分操作</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平衡树套可持久化平衡树</a:t>
            </a:r>
            <a:endParaRPr lang="en-US" altLang="zh-CN" dirty="0"/>
          </a:p>
          <a:p>
            <a:r>
              <a:rPr lang="zh-CN" altLang="en-US" dirty="0"/>
              <a:t>第一维用平衡树按</a:t>
            </a:r>
            <a:r>
              <a:rPr lang="en-US" altLang="zh-CN" dirty="0"/>
              <a:t>x</a:t>
            </a:r>
            <a:r>
              <a:rPr lang="zh-CN" altLang="en-US" dirty="0"/>
              <a:t>把点排序，然后平衡树的一个区间对应</a:t>
            </a:r>
            <a:r>
              <a:rPr lang="en-US" altLang="zh-CN" dirty="0"/>
              <a:t>x</a:t>
            </a:r>
            <a:r>
              <a:rPr lang="zh-CN" altLang="en-US" dirty="0"/>
              <a:t>的一个区间，平衡树的两个儿子对应两个不相交的</a:t>
            </a:r>
            <a:r>
              <a:rPr lang="en-US" altLang="zh-CN" dirty="0"/>
              <a:t>x</a:t>
            </a:r>
            <a:r>
              <a:rPr lang="zh-CN" altLang="en-US" dirty="0"/>
              <a:t>的区间，可持久化平衡树维护的是区间凸包</a:t>
            </a:r>
            <a:endParaRPr lang="en-US" altLang="zh-CN" dirty="0"/>
          </a:p>
          <a:p>
            <a:r>
              <a:rPr lang="zh-CN" altLang="en-US" dirty="0"/>
              <a:t>合并的时候一定是左儿子凸包的一个前缀和右儿子凸包的一个后缀拼起来</a:t>
            </a:r>
            <a:endParaRPr lang="en-US" altLang="zh-CN" dirty="0"/>
          </a:p>
          <a:p>
            <a:r>
              <a:rPr lang="zh-CN" altLang="en-US" dirty="0"/>
              <a:t>需要</a:t>
            </a:r>
            <a:r>
              <a:rPr lang="en-US" altLang="zh-CN" dirty="0"/>
              <a:t>1log</a:t>
            </a:r>
            <a:r>
              <a:rPr lang="zh-CN" altLang="en-US" dirty="0"/>
              <a:t>合并两个</a:t>
            </a:r>
            <a:r>
              <a:rPr lang="en-US" altLang="zh-CN" dirty="0"/>
              <a:t>x</a:t>
            </a:r>
            <a:r>
              <a:rPr lang="zh-CN" altLang="en-US" dirty="0"/>
              <a:t>区间不相交的凸包</a:t>
            </a:r>
            <a:endParaRPr lang="zh-CN" altLang="en-US" dirty="0"/>
          </a:p>
        </p:txBody>
      </p:sp>
      <p:pic>
        <p:nvPicPr>
          <p:cNvPr id="5" name="图片 4"/>
          <p:cNvPicPr>
            <a:picLocks noChangeAspect="1"/>
          </p:cNvPicPr>
          <p:nvPr/>
        </p:nvPicPr>
        <p:blipFill>
          <a:blip r:embed="rId1"/>
          <a:stretch>
            <a:fillRect/>
          </a:stretch>
        </p:blipFill>
        <p:spPr>
          <a:xfrm>
            <a:off x="118238" y="5109045"/>
            <a:ext cx="6291743" cy="1748955"/>
          </a:xfrm>
          <a:prstGeom prst="rect">
            <a:avLst/>
          </a:prstGeom>
        </p:spPr>
      </p:pic>
      <p:pic>
        <p:nvPicPr>
          <p:cNvPr id="7" name="图片 6"/>
          <p:cNvPicPr>
            <a:picLocks noChangeAspect="1"/>
          </p:cNvPicPr>
          <p:nvPr/>
        </p:nvPicPr>
        <p:blipFill>
          <a:blip r:embed="rId2"/>
          <a:stretch>
            <a:fillRect/>
          </a:stretch>
        </p:blipFill>
        <p:spPr>
          <a:xfrm>
            <a:off x="6214238" y="5029580"/>
            <a:ext cx="5977762" cy="17674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14" name="内容占位符 13"/>
          <p:cNvSpPr>
            <a:spLocks noGrp="1"/>
          </p:cNvSpPr>
          <p:nvPr>
            <p:ph idx="1"/>
          </p:nvPr>
        </p:nvSpPr>
        <p:spPr/>
        <p:txBody>
          <a:bodyPr>
            <a:normAutofit/>
          </a:bodyPr>
          <a:lstStyle/>
          <a:p>
            <a:r>
              <a:rPr lang="zh-CN" altLang="en-US" dirty="0"/>
              <a:t>如果左边切到了右边</a:t>
            </a:r>
            <a:endParaRPr lang="en-US" altLang="zh-CN" dirty="0"/>
          </a:p>
          <a:p>
            <a:r>
              <a:rPr lang="zh-CN" altLang="en-US" dirty="0"/>
              <a:t>第一种情况是右边的点在左边切线上方</a:t>
            </a:r>
            <a:endParaRPr lang="en-US" altLang="zh-CN" dirty="0"/>
          </a:p>
          <a:p>
            <a:r>
              <a:rPr lang="zh-CN" altLang="en-US" dirty="0"/>
              <a:t>这种情况把右边的点向左二分</a:t>
            </a:r>
            <a:endParaRPr lang="en-US" altLang="zh-CN" dirty="0"/>
          </a:p>
          <a:p>
            <a:r>
              <a:rPr lang="zh-CN" altLang="en-US" dirty="0"/>
              <a:t>第二种情况是右边的点在左边切线下方</a:t>
            </a:r>
            <a:endParaRPr lang="en-US" altLang="zh-CN" dirty="0"/>
          </a:p>
          <a:p>
            <a:r>
              <a:rPr lang="zh-CN" altLang="en-US" dirty="0"/>
              <a:t>这种情况把右边的点向右二分</a:t>
            </a:r>
            <a:endParaRPr lang="en-US" altLang="zh-CN" dirty="0"/>
          </a:p>
          <a:p>
            <a:r>
              <a:rPr lang="zh-CN" altLang="en-US" dirty="0"/>
              <a:t>剩下两种情况不可区分</a:t>
            </a:r>
            <a:endParaRPr lang="en-US" altLang="zh-CN" dirty="0"/>
          </a:p>
        </p:txBody>
      </p:sp>
      <p:pic>
        <p:nvPicPr>
          <p:cNvPr id="15"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7870" y="2407639"/>
            <a:ext cx="4974130" cy="40852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我们找一个</a:t>
            </a:r>
            <a:r>
              <a:rPr lang="en-US" altLang="zh-CN" dirty="0"/>
              <a:t>x=k</a:t>
            </a:r>
            <a:r>
              <a:rPr lang="zh-CN" altLang="en-US" dirty="0"/>
              <a:t>的线，这个</a:t>
            </a:r>
            <a:r>
              <a:rPr lang="en-US" altLang="zh-CN" dirty="0"/>
              <a:t>x=k</a:t>
            </a:r>
            <a:r>
              <a:rPr lang="zh-CN" altLang="en-US" dirty="0"/>
              <a:t>不在两端</a:t>
            </a:r>
            <a:endParaRPr lang="en-US" altLang="zh-CN" dirty="0"/>
          </a:p>
          <a:p>
            <a:r>
              <a:rPr lang="zh-CN" altLang="en-US" dirty="0"/>
              <a:t>的</a:t>
            </a:r>
            <a:r>
              <a:rPr lang="en-US" altLang="zh-CN" dirty="0"/>
              <a:t>x</a:t>
            </a:r>
            <a:r>
              <a:rPr lang="zh-CN" altLang="en-US" dirty="0"/>
              <a:t>区间内，看两个切线和</a:t>
            </a:r>
            <a:r>
              <a:rPr lang="en-US" altLang="zh-CN" dirty="0"/>
              <a:t>x=k</a:t>
            </a:r>
            <a:r>
              <a:rPr lang="zh-CN" altLang="en-US" dirty="0"/>
              <a:t>交点</a:t>
            </a:r>
            <a:endParaRPr lang="en-US" altLang="zh-CN" dirty="0"/>
          </a:p>
          <a:p>
            <a:r>
              <a:rPr lang="zh-CN" altLang="en-US" dirty="0"/>
              <a:t>交点</a:t>
            </a:r>
            <a:r>
              <a:rPr lang="en-US" altLang="zh-CN" dirty="0"/>
              <a:t>y</a:t>
            </a:r>
            <a:r>
              <a:rPr lang="zh-CN" altLang="en-US" dirty="0"/>
              <a:t>坐标高的一边往另一边二分</a:t>
            </a:r>
            <a:endParaRPr lang="en-US" altLang="zh-CN" dirty="0"/>
          </a:p>
          <a:p>
            <a:r>
              <a:rPr lang="zh-CN" altLang="en-US" dirty="0"/>
              <a:t>右边切到了左边类似讨论</a:t>
            </a:r>
            <a:endParaRPr lang="zh-CN" altLang="en-US" dirty="0"/>
          </a:p>
          <a:p>
            <a:endParaRPr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7870" y="2407639"/>
            <a:ext cx="4974130" cy="40852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这里外层树要带插入，所以外层得重量平衡树</a:t>
            </a:r>
            <a:endParaRPr lang="en-US" altLang="zh-CN" dirty="0"/>
          </a:p>
          <a:p>
            <a:r>
              <a:rPr lang="zh-CN" altLang="en-US" dirty="0"/>
              <a:t>当不平衡的时候外层树旋转，直接使用两个儿子的可持久化平衡树复制一个区间合并即可，这里是不需要暴力重构的，比较简单</a:t>
            </a:r>
            <a:endParaRPr lang="en-US" altLang="zh-CN" dirty="0"/>
          </a:p>
          <a:p>
            <a:endParaRPr lang="en-US" altLang="zh-CN" dirty="0"/>
          </a:p>
          <a:p>
            <a:r>
              <a:rPr lang="zh-CN" altLang="en-US" dirty="0"/>
              <a:t>总时间复杂度</a:t>
            </a:r>
            <a:r>
              <a:rPr lang="en-US" altLang="zh-CN" dirty="0"/>
              <a:t>O(n+mlog^2n)</a:t>
            </a:r>
            <a:r>
              <a:rPr lang="zh-CN" altLang="en-US" dirty="0"/>
              <a:t>，空间复杂度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用单侧递归的结构也可以实现完全动态凸包，优势是空间是线性的，但是目前看来只能维护凸包点数和支持二分之类的，不能维护凸包上的点的半群信息</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t>线段树套可持久化平衡树的方法功能上是严格不弱于单侧递归结构的</a:t>
            </a:r>
            <a:endParaRPr lang="en-US" altLang="zh-CN" dirty="0"/>
          </a:p>
          <a:p>
            <a:r>
              <a:rPr lang="zh-CN" altLang="en-US" dirty="0"/>
              <a:t>使用</a:t>
            </a:r>
            <a:r>
              <a:rPr lang="en-US" altLang="zh-CN" dirty="0"/>
              <a:t>smart pointer</a:t>
            </a:r>
            <a:r>
              <a:rPr lang="zh-CN" altLang="en-US" dirty="0"/>
              <a:t>或者定期重构的方法可以让线段树套可持久化平衡树的方法空间复杂度也为线性并且时间复杂度不变</a:t>
            </a:r>
            <a:endParaRPr lang="en-US" altLang="zh-CN" dirty="0"/>
          </a:p>
          <a:p>
            <a:r>
              <a:rPr lang="zh-CN" altLang="en-US"/>
              <a:t>所以目前看来单侧递归的方法是被支配了，而且动态凸包的例子可以看出线段树套可持久化平衡树的方法的确能实现更强功能</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99660" y="1700808"/>
            <a:ext cx="9168340" cy="515719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p:cNvSpPr>
            <a:spLocks noGrp="1" noChangeArrowheads="1"/>
          </p:cNvSpPr>
          <p:nvPr>
            <p:ph idx="1"/>
          </p:nvPr>
        </p:nvSpPr>
        <p:spPr/>
        <p:txBody>
          <a:bodyPr>
            <a:normAutofit/>
          </a:bodyPr>
          <a:lstStyle/>
          <a:p>
            <a:pPr eaLnBrk="1" hangingPunct="1"/>
            <a:r>
              <a:rPr lang="zh-CN" altLang="en-US" dirty="0"/>
              <a:t>考虑用线段树维护</a:t>
            </a:r>
            <a:endParaRPr lang="zh-CN" altLang="en-US" dirty="0"/>
          </a:p>
          <a:p>
            <a:pPr eaLnBrk="1" hangingPunct="1"/>
            <a:r>
              <a:rPr lang="zh-CN" altLang="en-US" dirty="0"/>
              <a:t>对于线段树每个结点维护两个值：ans和max，ans表示</a:t>
            </a:r>
            <a:r>
              <a:rPr lang="zh-CN" altLang="en-US" dirty="0">
                <a:solidFill>
                  <a:srgbClr val="FF0000"/>
                </a:solidFill>
              </a:rPr>
              <a:t>只考虑这个区间内的</a:t>
            </a:r>
            <a:r>
              <a:rPr lang="zh-CN" altLang="en-US" dirty="0"/>
              <a:t>可以被看到的楼房，max表示这个区间的最大楼房斜率。</a:t>
            </a:r>
            <a:endParaRPr lang="zh-CN" altLang="en-US" dirty="0"/>
          </a:p>
          <a:p>
            <a:pPr eaLnBrk="1" hangingPunct="1"/>
            <a:r>
              <a:rPr lang="zh-CN" altLang="en-US" dirty="0"/>
              <a:t>如何合并区间？</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Solution2</a:t>
            </a:r>
            <a:endParaRPr lang="en-US" altLang="zh-CN" dirty="0"/>
          </a:p>
        </p:txBody>
      </p:sp>
      <p:sp>
        <p:nvSpPr>
          <p:cNvPr id="68611" name="内容占位符 2"/>
          <p:cNvSpPr>
            <a:spLocks noGrp="1" noChangeArrowheads="1"/>
          </p:cNvSpPr>
          <p:nvPr>
            <p:ph idx="1"/>
          </p:nvPr>
        </p:nvSpPr>
        <p:spPr/>
        <p:txBody>
          <a:bodyPr/>
          <a:lstStyle/>
          <a:p>
            <a:pPr eaLnBrk="1" hangingPunct="1"/>
            <a:r>
              <a:rPr lang="zh-CN" altLang="en-US" dirty="0"/>
              <a:t>合并左右区间的时候：</a:t>
            </a:r>
            <a:endParaRPr lang="zh-CN" altLang="en-US" dirty="0"/>
          </a:p>
          <a:p>
            <a:pPr eaLnBrk="1" hangingPunct="1"/>
            <a:r>
              <a:rPr lang="zh-CN" altLang="en-US" dirty="0"/>
              <a:t>显然左区间的答案不会变化</a:t>
            </a:r>
            <a:endParaRPr lang="zh-CN" altLang="en-US" dirty="0"/>
          </a:p>
          <a:p>
            <a:pPr eaLnBrk="1" hangingPunct="1"/>
            <a:r>
              <a:rPr lang="zh-CN" altLang="en-US" dirty="0"/>
              <a:t>问题就是考虑右区间有多少个楼房在左区间的约束条件下仍然可以被看到</a:t>
            </a:r>
            <a:endParaRPr lang="zh-CN" altLang="en-US"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如果右区间最大值都小于等于左区间最大值，那么右区间就没有贡献了，相当于是被整个挡住了。</a:t>
            </a:r>
            <a:endParaRPr lang="zh-CN" altLang="en-US" dirty="0"/>
          </a:p>
          <a:p>
            <a:pPr eaLnBrk="1" hangingPunct="1"/>
            <a:endParaRPr lang="zh-CN" altLang="en-US" dirty="0"/>
          </a:p>
        </p:txBody>
      </p:sp>
      <p:graphicFrame>
        <p:nvGraphicFramePr>
          <p:cNvPr id="69636" name="对象 3"/>
          <p:cNvGraphicFramePr/>
          <p:nvPr/>
        </p:nvGraphicFramePr>
        <p:xfrm>
          <a:off x="4202906" y="3287318"/>
          <a:ext cx="3935016" cy="2658665"/>
        </p:xfrm>
        <a:graphic>
          <a:graphicData uri="http://schemas.openxmlformats.org/presentationml/2006/ole">
            <mc:AlternateContent xmlns:mc="http://schemas.openxmlformats.org/markup-compatibility/2006">
              <mc:Choice xmlns:v="urn:schemas-microsoft-com:vml" Requires="v">
                <p:oleObj spid="_x0000_s5" name="" r:id="rId1" imgW="4257675" imgH="2876550" progId="Paint.Picture">
                  <p:embed/>
                </p:oleObj>
              </mc:Choice>
              <mc:Fallback>
                <p:oleObj name="" r:id="rId1" imgW="4257675" imgH="2876550" progId="Paint.Picture">
                  <p:embed/>
                  <p:pic>
                    <p:nvPicPr>
                      <p:cNvPr id="0" name="对象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906" y="3287318"/>
                        <a:ext cx="3935016" cy="265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en-US" altLang="zh-CN" dirty="0"/>
              <a:t>Solution2</a:t>
            </a:r>
            <a:endParaRPr lang="zh-CN" altLang="en-US" dirty="0"/>
          </a:p>
        </p:txBody>
      </p:sp>
      <p:sp>
        <p:nvSpPr>
          <p:cNvPr id="70659" name="内容占位符 2"/>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如果右区间最大值大于左区间最大值</a:t>
            </a:r>
            <a:endParaRPr lang="zh-CN" altLang="en-US" dirty="0">
              <a:sym typeface="宋体" panose="02010600030101010101" pitchFamily="2" charset="-122"/>
            </a:endParaRPr>
          </a:p>
          <a:p>
            <a:pPr eaLnBrk="1" hangingPunct="1"/>
            <a:r>
              <a:rPr lang="zh-CN" altLang="en-US" dirty="0"/>
              <a:t>考虑右区间的两个子区间：左子区间、右子区间</a:t>
            </a:r>
            <a:endParaRPr lang="zh-CN" altLang="en-US" dirty="0"/>
          </a:p>
          <a:p>
            <a:pPr eaLnBrk="1" hangingPunct="1"/>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PP_MARK_KEY" val="2ae51014-2515-4b38-936b-4fe2724ff278"/>
  <p:tag name="COMMONDATA" val="eyJoZGlkIjoiNTIwNDJiYTdhNzQxZDA4MTgxMDc3YmZjNzFjZDAxMm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5017</Words>
  <Application>WPS 演示</Application>
  <PresentationFormat>宽屏</PresentationFormat>
  <Paragraphs>309</Paragraphs>
  <Slides>57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7" baseType="lpstr">
      <vt:lpstr>Arial</vt:lpstr>
      <vt:lpstr>宋体</vt:lpstr>
      <vt:lpstr>Wingdings</vt:lpstr>
      <vt:lpstr>等线 Light</vt:lpstr>
      <vt:lpstr>等线</vt:lpstr>
      <vt:lpstr>微软雅黑</vt:lpstr>
      <vt:lpstr>Arial Unicode MS</vt:lpstr>
      <vt:lpstr>Office Theme</vt:lpstr>
      <vt:lpstr>Paint.Picture</vt:lpstr>
      <vt:lpstr>Paint.Picture</vt:lpstr>
      <vt:lpstr>线段树单侧递归</vt:lpstr>
      <vt:lpstr>自我介绍</vt:lpstr>
      <vt:lpstr>Luogu4198 楼房重建</vt:lpstr>
      <vt:lpstr>Solution1</vt:lpstr>
      <vt:lpstr>Solution1</vt:lpstr>
      <vt:lpstr>Solution2</vt:lpstr>
      <vt:lpstr>Solution2</vt:lpstr>
      <vt:lpstr>Solution2</vt:lpstr>
      <vt:lpstr>Solution2</vt:lpstr>
      <vt:lpstr>Solution2</vt:lpstr>
      <vt:lpstr>Solution2</vt:lpstr>
      <vt:lpstr>单侧递归类问题离线更优解</vt:lpstr>
      <vt:lpstr>UOJ515</vt:lpstr>
      <vt:lpstr>Solution</vt:lpstr>
      <vt:lpstr>Solution</vt:lpstr>
      <vt:lpstr>Solution</vt:lpstr>
      <vt:lpstr>Solution</vt:lpstr>
      <vt:lpstr>TEST_155 pmphms</vt:lpstr>
      <vt:lpstr>Solution</vt:lpstr>
      <vt:lpstr>AT_jsc2019_final_h Distinct Integers</vt:lpstr>
      <vt:lpstr>Solution</vt:lpstr>
      <vt:lpstr>网上搜到的题</vt:lpstr>
      <vt:lpstr>Solution</vt:lpstr>
      <vt:lpstr>区间不匹配括号信息</vt:lpstr>
      <vt:lpstr>CF1340F Nastya and CBS</vt:lpstr>
      <vt:lpstr>Solution1</vt:lpstr>
      <vt:lpstr>Solution1</vt:lpstr>
      <vt:lpstr>Solution1</vt:lpstr>
      <vt:lpstr>Solution2</vt:lpstr>
      <vt:lpstr>P9130 [USACO23FEB] Hungry Cow P</vt:lpstr>
      <vt:lpstr>Solution</vt:lpstr>
      <vt:lpstr>Luogu6781 [Ynoi2008] rupq</vt:lpstr>
      <vt:lpstr>Solution</vt:lpstr>
      <vt:lpstr>Solution</vt:lpstr>
      <vt:lpstr>Solution</vt:lpstr>
      <vt:lpstr>线段树上维护线性个word的信息的特殊支持二分的结构</vt:lpstr>
      <vt:lpstr>PKUSC2021D1T2 逛街</vt:lpstr>
      <vt:lpstr>Solution</vt:lpstr>
      <vt:lpstr>Solution</vt:lpstr>
      <vt:lpstr>Solution</vt:lpstr>
      <vt:lpstr>Solution</vt:lpstr>
      <vt:lpstr>QOJ # 8229. PKUWC2024 D2T3 栈</vt:lpstr>
      <vt:lpstr>Solution</vt:lpstr>
      <vt:lpstr>LOJ #578. 「LibreOJ NOI Round #2」小球进洞</vt:lpstr>
      <vt:lpstr>Solution</vt:lpstr>
      <vt:lpstr>CF1290E Cartesian Tree</vt:lpstr>
      <vt:lpstr>Solution</vt:lpstr>
      <vt:lpstr>Friendly Points 2009-2010 Winter Petrozavodsk Camp, Petr Mitrichev Contest 6 </vt:lpstr>
      <vt:lpstr>Solution</vt:lpstr>
      <vt:lpstr>完全动态凸包</vt:lpstr>
      <vt:lpstr>Solution1</vt:lpstr>
      <vt:lpstr>Solution1</vt:lpstr>
      <vt:lpstr>Solution1</vt:lpstr>
      <vt:lpstr>Solution1</vt:lpstr>
      <vt:lpstr>Solution2</vt:lpstr>
      <vt:lpstr>Notice</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test</cp:lastModifiedBy>
  <cp:revision>78</cp:revision>
  <dcterms:created xsi:type="dcterms:W3CDTF">2021-08-04T05:31:00Z</dcterms:created>
  <dcterms:modified xsi:type="dcterms:W3CDTF">2025-01-12T13:10:33Z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27D862A535364063ABC1E62130FBF9E5</vt:lpwstr>
  </property>
  <property fmtid="{D5CDD505-2E9C-101B-9397-08002B2CF9AE}" pid="3" name="KSOProductBuildVer">
    <vt:lpwstr>2052-12.1.0.19770</vt:lpwstr>
  </property>
</Properties>
</file>