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130"/>
  </p:notesMasterIdLst>
  <p:handoutMasterIdLst>
    <p:handoutMasterId r:id="rId131"/>
  </p:handoutMasterIdLst>
  <p:sldIdLst>
    <p:sldId id="1070" r:id="rId4"/>
    <p:sldId id="1071" r:id="rId5"/>
    <p:sldId id="1076" r:id="rId6"/>
    <p:sldId id="1072" r:id="rId7"/>
    <p:sldId id="1075" r:id="rId8"/>
    <p:sldId id="1077" r:id="rId9"/>
    <p:sldId id="342" r:id="rId10"/>
    <p:sldId id="347" r:id="rId11"/>
    <p:sldId id="1073" r:id="rId12"/>
    <p:sldId id="1078" r:id="rId13"/>
    <p:sldId id="1082" r:id="rId14"/>
    <p:sldId id="1116" r:id="rId15"/>
    <p:sldId id="1129" r:id="rId16"/>
    <p:sldId id="1142" r:id="rId17"/>
    <p:sldId id="1640" r:id="rId18"/>
    <p:sldId id="1641" r:id="rId19"/>
    <p:sldId id="1753" r:id="rId20"/>
    <p:sldId id="1754" r:id="rId21"/>
    <p:sldId id="1131" r:id="rId22"/>
    <p:sldId id="1132" r:id="rId23"/>
    <p:sldId id="1133" r:id="rId24"/>
    <p:sldId id="1134" r:id="rId25"/>
    <p:sldId id="1135" r:id="rId26"/>
    <p:sldId id="1136" r:id="rId27"/>
    <p:sldId id="1137" r:id="rId28"/>
    <p:sldId id="1138" r:id="rId29"/>
    <p:sldId id="1139" r:id="rId30"/>
    <p:sldId id="1140" r:id="rId31"/>
    <p:sldId id="1141" r:id="rId32"/>
    <p:sldId id="1079" r:id="rId33"/>
    <p:sldId id="1074" r:id="rId34"/>
    <p:sldId id="1080" r:id="rId35"/>
    <p:sldId id="1081" r:id="rId36"/>
    <p:sldId id="1083" r:id="rId37"/>
    <p:sldId id="1326" r:id="rId38"/>
    <p:sldId id="1327" r:id="rId39"/>
    <p:sldId id="1328" r:id="rId40"/>
    <p:sldId id="1329" r:id="rId41"/>
    <p:sldId id="1330" r:id="rId42"/>
    <p:sldId id="1331" r:id="rId43"/>
    <p:sldId id="1332" r:id="rId44"/>
    <p:sldId id="1333" r:id="rId45"/>
    <p:sldId id="1334" r:id="rId46"/>
    <p:sldId id="1335" r:id="rId47"/>
    <p:sldId id="1336" r:id="rId48"/>
    <p:sldId id="1337" r:id="rId49"/>
    <p:sldId id="1338" r:id="rId50"/>
    <p:sldId id="1339" r:id="rId51"/>
    <p:sldId id="1340" r:id="rId52"/>
    <p:sldId id="1414" r:id="rId53"/>
    <p:sldId id="1415" r:id="rId54"/>
    <p:sldId id="1555" r:id="rId55"/>
    <p:sldId id="1556" r:id="rId56"/>
    <p:sldId id="285" r:id="rId57"/>
    <p:sldId id="283" r:id="rId58"/>
    <p:sldId id="286" r:id="rId59"/>
    <p:sldId id="287" r:id="rId60"/>
    <p:sldId id="288" r:id="rId61"/>
    <p:sldId id="1148" r:id="rId62"/>
    <p:sldId id="1149" r:id="rId63"/>
    <p:sldId id="1143" r:id="rId64"/>
    <p:sldId id="1144" r:id="rId65"/>
    <p:sldId id="1489" r:id="rId66"/>
    <p:sldId id="1490" r:id="rId67"/>
    <p:sldId id="1221" r:id="rId68"/>
    <p:sldId id="1222" r:id="rId69"/>
    <p:sldId id="1223" r:id="rId70"/>
    <p:sldId id="1224" r:id="rId71"/>
    <p:sldId id="1225" r:id="rId72"/>
    <p:sldId id="1226" r:id="rId73"/>
    <p:sldId id="1227" r:id="rId74"/>
    <p:sldId id="1228" r:id="rId75"/>
    <p:sldId id="1229" r:id="rId76"/>
    <p:sldId id="1230" r:id="rId77"/>
    <p:sldId id="260" r:id="rId78"/>
    <p:sldId id="261" r:id="rId79"/>
    <p:sldId id="262" r:id="rId80"/>
    <p:sldId id="263" r:id="rId81"/>
    <p:sldId id="1118" r:id="rId82"/>
    <p:sldId id="1119" r:id="rId83"/>
    <p:sldId id="264" r:id="rId84"/>
    <p:sldId id="1120" r:id="rId85"/>
    <p:sldId id="1121" r:id="rId86"/>
    <p:sldId id="1122" r:id="rId87"/>
    <p:sldId id="1123" r:id="rId88"/>
    <p:sldId id="1124" r:id="rId89"/>
    <p:sldId id="1125" r:id="rId90"/>
    <p:sldId id="1126" r:id="rId91"/>
    <p:sldId id="1127" r:id="rId92"/>
    <p:sldId id="1128" r:id="rId93"/>
    <p:sldId id="1094" r:id="rId94"/>
    <p:sldId id="723" r:id="rId95"/>
    <p:sldId id="724" r:id="rId96"/>
    <p:sldId id="1291" r:id="rId97"/>
    <p:sldId id="1292" r:id="rId98"/>
    <p:sldId id="1293" r:id="rId99"/>
    <p:sldId id="1294" r:id="rId100"/>
    <p:sldId id="729" r:id="rId101"/>
    <p:sldId id="730" r:id="rId102"/>
    <p:sldId id="1098" r:id="rId103"/>
    <p:sldId id="1099" r:id="rId104"/>
    <p:sldId id="705" r:id="rId105"/>
    <p:sldId id="706" r:id="rId106"/>
    <p:sldId id="1117" r:id="rId107"/>
    <p:sldId id="707" r:id="rId108"/>
    <p:sldId id="721" r:id="rId109"/>
    <p:sldId id="722" r:id="rId110"/>
    <p:sldId id="1105" r:id="rId111"/>
    <p:sldId id="1106" r:id="rId112"/>
    <p:sldId id="1107" r:id="rId113"/>
    <p:sldId id="1108" r:id="rId114"/>
    <p:sldId id="1145" r:id="rId115"/>
    <p:sldId id="1146" r:id="rId116"/>
    <p:sldId id="1147" r:id="rId117"/>
    <p:sldId id="1861" r:id="rId118"/>
    <p:sldId id="1862" r:id="rId119"/>
    <p:sldId id="1281" r:id="rId120"/>
    <p:sldId id="1282" r:id="rId121"/>
    <p:sldId id="681" r:id="rId122"/>
    <p:sldId id="682" r:id="rId123"/>
    <p:sldId id="1274" r:id="rId124"/>
    <p:sldId id="1275" r:id="rId125"/>
    <p:sldId id="1276" r:id="rId126"/>
    <p:sldId id="1278" r:id="rId127"/>
    <p:sldId id="1279" r:id="rId128"/>
    <p:sldId id="515" r:id="rId129"/>
  </p:sldIdLst>
  <p:sldSz cx="12192000" cy="6858000"/>
  <p:notesSz cx="6858000" cy="9144000"/>
  <p:custDataLst>
    <p:tags r:id="rId1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9" d="100"/>
          <a:sy n="109" d="100"/>
        </p:scale>
        <p:origin x="80"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5" Type="http://schemas.openxmlformats.org/officeDocument/2006/relationships/tags" Target="tags/tag4.xml"/><Relationship Id="rId134" Type="http://schemas.openxmlformats.org/officeDocument/2006/relationships/tableStyles" Target="tableStyles.xml"/><Relationship Id="rId133" Type="http://schemas.openxmlformats.org/officeDocument/2006/relationships/viewProps" Target="viewProps.xml"/><Relationship Id="rId132" Type="http://schemas.openxmlformats.org/officeDocument/2006/relationships/presProps" Target="presProps.xml"/><Relationship Id="rId131" Type="http://schemas.openxmlformats.org/officeDocument/2006/relationships/handoutMaster" Target="handoutMasters/handoutMaster1.xml"/><Relationship Id="rId130" Type="http://schemas.openxmlformats.org/officeDocument/2006/relationships/notesMaster" Target="notesMasters/notesMaster1.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4959A06-EBB0-4FA2-A28D-E16209F007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818E895-04F0-4F04-924F-4F8285ED046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59A06-EBB0-4FA2-A28D-E16209F007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8E895-04F0-4F04-924F-4F8285ED046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959A06-EBB0-4FA2-A28D-E16209F007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18E895-04F0-4F04-924F-4F8285ED046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10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tags" Target="../tags/tag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tags" Target="../tags/tag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tags" Target="../tags/tag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2.png"/><Relationship Id="rId1" Type="http://schemas.openxmlformats.org/officeDocument/2006/relationships/image" Target="../media/image21.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4.png"/><Relationship Id="rId1" Type="http://schemas.openxmlformats.org/officeDocument/2006/relationships/image" Target="../media/image23.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5.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6.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oleObject" Target="../embeddings/oleObject1.bin"/></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静态树分治</a:t>
            </a:r>
            <a:endParaRPr lang="zh-CN" altLang="en-US" dirty="0"/>
          </a:p>
        </p:txBody>
      </p:sp>
      <p:sp>
        <p:nvSpPr>
          <p:cNvPr id="3" name="副标题 2"/>
          <p:cNvSpPr>
            <a:spLocks noGrp="1"/>
          </p:cNvSpPr>
          <p:nvPr>
            <p:ph type="subTitle" idx="1"/>
          </p:nvPr>
        </p:nvSpPr>
        <p:spPr/>
        <p:txBody>
          <a:bodyPr/>
          <a:lstStyle/>
          <a:p>
            <a:r>
              <a:rPr lang="zh-CN" altLang="en-US" dirty="0">
                <a:sym typeface="+mn-ea"/>
              </a:rPr>
              <a:t>清华大学</a:t>
            </a:r>
            <a:r>
              <a:rPr lang="en-US" altLang="zh-CN" dirty="0">
                <a:sym typeface="+mn-ea"/>
              </a:rPr>
              <a:t> </a:t>
            </a:r>
            <a:r>
              <a:rPr lang="zh-CN" altLang="en-US" dirty="0">
                <a:sym typeface="+mn-ea"/>
              </a:rPr>
              <a:t>李欣</a:t>
            </a:r>
            <a:r>
              <a:rPr lang="zh-CN" altLang="en-US" dirty="0">
                <a:sym typeface="+mn-ea"/>
              </a:rPr>
              <a:t>隆</a:t>
            </a:r>
            <a:endParaRPr lang="zh-CN" altLang="en-US" dirty="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静态树分治</a:t>
            </a:r>
            <a:endParaRPr lang="zh-CN" altLang="en-US" dirty="0"/>
          </a:p>
        </p:txBody>
      </p:sp>
      <p:sp>
        <p:nvSpPr>
          <p:cNvPr id="3" name="内容占位符 2"/>
          <p:cNvSpPr>
            <a:spLocks noGrp="1"/>
          </p:cNvSpPr>
          <p:nvPr>
            <p:ph idx="1"/>
          </p:nvPr>
        </p:nvSpPr>
        <p:spPr/>
        <p:txBody>
          <a:bodyPr/>
          <a:lstStyle/>
          <a:p>
            <a:r>
              <a:rPr lang="zh-CN" altLang="en-US" dirty="0"/>
              <a:t>一般维护路径信息的话点分治和链分治比较好写</a:t>
            </a:r>
            <a:endParaRPr lang="en-US" altLang="zh-CN" dirty="0"/>
          </a:p>
          <a:p>
            <a:r>
              <a:rPr lang="zh-CN" altLang="en-US" dirty="0"/>
              <a:t>维护子树信息的话链分治会很方便</a:t>
            </a:r>
            <a:endParaRPr lang="en-US" altLang="zh-CN" dirty="0"/>
          </a:p>
          <a:p>
            <a:r>
              <a:rPr lang="zh-CN" altLang="en-US" dirty="0"/>
              <a:t>边分治用来分析一些问题会比较方便，因为进行了点度数的分治</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那么拼接起来的路径的权值和就是</a:t>
            </a:r>
            <a:r>
              <a:rPr lang="en-US" altLang="zh-CN" dirty="0"/>
              <a:t>s1</a:t>
            </a:r>
            <a:r>
              <a:rPr lang="zh-CN" altLang="en-US" dirty="0"/>
              <a:t>*</a:t>
            </a:r>
            <a:r>
              <a:rPr lang="en-US" altLang="zh-CN" dirty="0"/>
              <a:t>s2+v1+v2</a:t>
            </a:r>
            <a:r>
              <a:rPr lang="zh-CN" altLang="en-US" dirty="0"/>
              <a:t>。</a:t>
            </a:r>
            <a:endParaRPr lang="en-US" altLang="zh-CN" dirty="0"/>
          </a:p>
          <a:p>
            <a:r>
              <a:rPr lang="zh-CN" altLang="en-US" dirty="0"/>
              <a:t>如果我们枚举到了一条向上的路径，对于每一条向下路径能够和这条向上路径拼接产生的贡献是一个一次函数的形式，同时横坐标范围在</a:t>
            </a:r>
            <a:r>
              <a:rPr lang="en-US" altLang="zh-CN" dirty="0"/>
              <a:t>1</a:t>
            </a:r>
            <a:r>
              <a:rPr lang="zh-CN" altLang="en-US" dirty="0"/>
              <a:t>到</a:t>
            </a:r>
            <a:r>
              <a:rPr lang="en-US" altLang="zh-CN" dirty="0"/>
              <a:t>50000</a:t>
            </a:r>
            <a:r>
              <a:rPr lang="zh-CN" altLang="en-US" dirty="0"/>
              <a:t>之间，所以可以使用李超线段树维护最值。</a:t>
            </a:r>
            <a:endParaRPr lang="zh-CN" altLang="en-US" dirty="0"/>
          </a:p>
          <a:p>
            <a:r>
              <a:rPr lang="zh-CN" altLang="en-US" dirty="0"/>
              <a:t>具体来说，我们在线段树上插入所有的二元组</a:t>
            </a:r>
            <a:r>
              <a:rPr lang="en-US" altLang="zh-CN" dirty="0"/>
              <a:t>(s1,v1)</a:t>
            </a:r>
            <a:r>
              <a:rPr lang="zh-CN" altLang="en-US" dirty="0"/>
              <a:t>，然后对每个</a:t>
            </a:r>
            <a:r>
              <a:rPr lang="en-US" altLang="zh-CN" dirty="0"/>
              <a:t>(s2,v2)</a:t>
            </a:r>
            <a:r>
              <a:rPr lang="zh-CN" altLang="en-US" dirty="0"/>
              <a:t>，我们需要找到一个最大的</a:t>
            </a:r>
            <a:r>
              <a:rPr lang="en-US" altLang="zh-CN" dirty="0"/>
              <a:t>s1*s2+v1+v2</a:t>
            </a:r>
            <a:endParaRPr lang="en-US" altLang="zh-CN" dirty="0"/>
          </a:p>
          <a:p>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考虑对每个二元组</a:t>
            </a:r>
            <a:r>
              <a:rPr lang="en-US" altLang="zh-CN" dirty="0"/>
              <a:t>(s2,v2)</a:t>
            </a:r>
            <a:r>
              <a:rPr lang="zh-CN" altLang="en-US" dirty="0"/>
              <a:t>，</a:t>
            </a:r>
            <a:r>
              <a:rPr lang="en-US" altLang="zh-CN" dirty="0"/>
              <a:t>v2</a:t>
            </a:r>
            <a:r>
              <a:rPr lang="zh-CN" altLang="en-US" dirty="0"/>
              <a:t>是常数了，所以实际上是最优化</a:t>
            </a:r>
            <a:r>
              <a:rPr lang="en-US" altLang="zh-CN" dirty="0"/>
              <a:t>s2*s1+v1</a:t>
            </a:r>
            <a:r>
              <a:rPr lang="zh-CN" altLang="en-US" dirty="0"/>
              <a:t>，这里可以看做一个</a:t>
            </a:r>
            <a:r>
              <a:rPr lang="en-US" altLang="zh-CN" dirty="0" err="1"/>
              <a:t>ka+b</a:t>
            </a:r>
            <a:r>
              <a:rPr lang="zh-CN" altLang="en-US" dirty="0"/>
              <a:t>的形式，于是就是全局插入直线，单点插值查询最大</a:t>
            </a:r>
            <a:endParaRPr lang="en-US" altLang="zh-CN" dirty="0"/>
          </a:p>
          <a:p>
            <a:endParaRPr lang="en-US" altLang="zh-CN" dirty="0"/>
          </a:p>
          <a:p>
            <a:r>
              <a:rPr lang="zh-CN" altLang="en-US" dirty="0"/>
              <a:t>总时间复杂度</a:t>
            </a:r>
            <a:r>
              <a:rPr lang="en-US" altLang="zh-CN" dirty="0"/>
              <a:t> O(nlog^2n)</a:t>
            </a:r>
            <a:endParaRPr lang="zh-CN" alt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Luogu</a:t>
            </a:r>
            <a:r>
              <a:rPr lang="en-US" altLang="zh-CN" dirty="0"/>
              <a:t>5439【XR-2】</a:t>
            </a:r>
            <a:r>
              <a:rPr lang="zh-CN" altLang="en-US" dirty="0"/>
              <a:t>永恒</a:t>
            </a:r>
            <a:endParaRPr lang="zh-CN" altLang="en-US" dirty="0"/>
          </a:p>
        </p:txBody>
      </p:sp>
      <p:pic>
        <p:nvPicPr>
          <p:cNvPr id="4" name="内容占位符 3"/>
          <p:cNvPicPr>
            <a:picLocks noGrp="1" noChangeAspect="1"/>
          </p:cNvPicPr>
          <p:nvPr>
            <p:ph idx="1"/>
          </p:nvPr>
        </p:nvPicPr>
        <p:blipFill>
          <a:blip r:embed="rId1"/>
          <a:stretch>
            <a:fillRect/>
          </a:stretch>
        </p:blipFill>
        <p:spPr>
          <a:xfrm>
            <a:off x="925414" y="1497151"/>
            <a:ext cx="7801336" cy="5349050"/>
          </a:xfrm>
          <a:prstGeom prst="rect">
            <a:avLst/>
          </a:prstGeom>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首先链的子链可以同个给每个链</a:t>
            </a:r>
            <a:r>
              <a:rPr lang="en-US" altLang="zh-CN" dirty="0"/>
              <a:t>x -&gt; y</a:t>
            </a:r>
            <a:r>
              <a:rPr lang="zh-CN" altLang="en-US" dirty="0"/>
              <a:t>加个</a:t>
            </a:r>
            <a:r>
              <a:rPr lang="en-US" altLang="zh-CN" dirty="0"/>
              <a:t>x</a:t>
            </a:r>
            <a:r>
              <a:rPr lang="zh-CN" altLang="en-US" dirty="0"/>
              <a:t>左边的点个数*</a:t>
            </a:r>
            <a:r>
              <a:rPr lang="en-US" altLang="zh-CN" dirty="0"/>
              <a:t>y</a:t>
            </a:r>
            <a:r>
              <a:rPr lang="zh-CN" altLang="en-US" dirty="0"/>
              <a:t>右边的点个数这样的权值，变成普通的链统计</a:t>
            </a:r>
            <a:endParaRPr lang="en-US" altLang="zh-CN" dirty="0"/>
          </a:p>
        </p:txBody>
      </p:sp>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7879" y="2646994"/>
            <a:ext cx="4133804" cy="421100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0984" y="2646994"/>
            <a:ext cx="4133804" cy="421100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然后树分治一下，由于每个字符串都是</a:t>
            </a:r>
            <a:r>
              <a:rPr lang="en-US" altLang="zh-CN" dirty="0" err="1"/>
              <a:t>trie</a:t>
            </a:r>
            <a:r>
              <a:rPr lang="zh-CN" altLang="en-US" dirty="0"/>
              <a:t>上的一条根开始的链，发现这个就是对分出来的点集，求两两</a:t>
            </a:r>
            <a:r>
              <a:rPr lang="en-US" altLang="zh-CN" dirty="0" err="1"/>
              <a:t>lca</a:t>
            </a:r>
            <a:r>
              <a:rPr lang="zh-CN" altLang="en-US" dirty="0"/>
              <a:t>深度和</a:t>
            </a:r>
            <a:endParaRPr lang="en-US" altLang="zh-CN" dirty="0"/>
          </a:p>
          <a:p>
            <a:r>
              <a:rPr lang="zh-CN" altLang="en-US" dirty="0"/>
              <a:t>由于树分治，所以点集大小和为</a:t>
            </a:r>
            <a:r>
              <a:rPr lang="en-US" altLang="zh-CN" dirty="0"/>
              <a:t>O( </a:t>
            </a:r>
            <a:r>
              <a:rPr lang="en-US" altLang="zh-CN" dirty="0" err="1"/>
              <a:t>nlogn</a:t>
            </a:r>
            <a:r>
              <a:rPr lang="en-US" altLang="zh-CN" dirty="0"/>
              <a:t> )</a:t>
            </a:r>
            <a:endParaRPr lang="en-US" altLang="zh-CN" dirty="0"/>
          </a:p>
          <a:p>
            <a:r>
              <a:rPr lang="zh-CN" altLang="en-US" dirty="0"/>
              <a:t>这个显然可以枚举每个点，点到根加点到根和来做掉</a:t>
            </a:r>
            <a:endParaRPr lang="en-US" altLang="zh-CN" dirty="0"/>
          </a:p>
          <a:p>
            <a:r>
              <a:rPr lang="en-US" altLang="zh-CN" dirty="0"/>
              <a:t>O( nlog^2n )</a:t>
            </a:r>
            <a:endParaRPr lang="zh-CN" altLang="en-US" dirty="0"/>
          </a:p>
          <a:p>
            <a:endParaRPr lang="zh-CN" alt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其实我们只用统计这个信息的话可以虚树维护</a:t>
            </a:r>
            <a:endParaRPr lang="en-US" altLang="zh-CN" dirty="0"/>
          </a:p>
          <a:p>
            <a:r>
              <a:rPr lang="zh-CN" altLang="en-US" dirty="0"/>
              <a:t>虚树然后离线计数排序的话可以</a:t>
            </a:r>
            <a:r>
              <a:rPr lang="en-US" altLang="zh-CN" dirty="0"/>
              <a:t>O(n)</a:t>
            </a:r>
            <a:r>
              <a:rPr lang="zh-CN" altLang="en-US" dirty="0"/>
              <a:t>统计</a:t>
            </a:r>
            <a:endParaRPr lang="en-US" altLang="zh-CN" dirty="0"/>
          </a:p>
          <a:p>
            <a:r>
              <a:rPr lang="zh-CN" altLang="en-US" dirty="0"/>
              <a:t>于是这道题可以做到</a:t>
            </a:r>
            <a:r>
              <a:rPr lang="en-US" altLang="zh-CN" dirty="0"/>
              <a:t>O( </a:t>
            </a:r>
            <a:r>
              <a:rPr lang="en-US" altLang="zh-CN" dirty="0" err="1"/>
              <a:t>nlogn</a:t>
            </a:r>
            <a:r>
              <a:rPr lang="en-US" altLang="zh-CN" dirty="0"/>
              <a:t> )</a:t>
            </a:r>
            <a:r>
              <a:rPr lang="zh-CN" altLang="en-US" dirty="0"/>
              <a:t>时间</a:t>
            </a:r>
            <a:endParaRPr lang="zh-CN" alt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Luogu3292 [SCOI2016]</a:t>
            </a:r>
            <a:r>
              <a:rPr lang="zh-CN" altLang="en-US" dirty="0"/>
              <a:t>幸运数字</a:t>
            </a:r>
            <a:endParaRPr lang="zh-CN" altLang="en-US" dirty="0"/>
          </a:p>
        </p:txBody>
      </p:sp>
      <p:sp>
        <p:nvSpPr>
          <p:cNvPr id="3" name="内容占位符 2"/>
          <p:cNvSpPr>
            <a:spLocks noGrp="1"/>
          </p:cNvSpPr>
          <p:nvPr>
            <p:ph idx="1"/>
          </p:nvPr>
        </p:nvSpPr>
        <p:spPr/>
        <p:txBody>
          <a:bodyPr/>
          <a:lstStyle/>
          <a:p>
            <a:r>
              <a:rPr lang="zh-CN" altLang="en-US" dirty="0"/>
              <a:t>一棵</a:t>
            </a:r>
            <a:r>
              <a:rPr lang="en-US" altLang="zh-CN" dirty="0"/>
              <a:t>n</a:t>
            </a:r>
            <a:r>
              <a:rPr lang="zh-CN" altLang="en-US" dirty="0"/>
              <a:t>个点带点权的树，</a:t>
            </a:r>
            <a:r>
              <a:rPr lang="en-US" altLang="zh-CN" dirty="0"/>
              <a:t>m</a:t>
            </a:r>
            <a:r>
              <a:rPr lang="zh-CN" altLang="en-US" dirty="0"/>
              <a:t>次询问，求树上两点间路径异或值最大子集的异或值</a:t>
            </a:r>
            <a:endParaRPr lang="en-US" altLang="zh-CN" dirty="0"/>
          </a:p>
          <a:p>
            <a:r>
              <a:rPr lang="en-US" altLang="zh-CN" dirty="0"/>
              <a:t>n&lt;=2e4,m&lt;=2e5,6s</a:t>
            </a:r>
            <a:endParaRPr lang="en-US" altLang="zh-CN" dirty="0"/>
          </a:p>
          <a:p>
            <a:r>
              <a:rPr lang="zh-CN" altLang="en-US" dirty="0"/>
              <a:t>由于不带修改，所以也算静态问题</a:t>
            </a:r>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链线性基</a:t>
            </a:r>
            <a:endParaRPr lang="en-US" altLang="zh-CN" dirty="0"/>
          </a:p>
          <a:p>
            <a:r>
              <a:rPr lang="zh-CN" altLang="en-US" dirty="0"/>
              <a:t>由这道题我们分析一下各种树上分治算法的复杂度吧</a:t>
            </a:r>
            <a:endParaRPr lang="en-US" altLang="zh-CN" dirty="0"/>
          </a:p>
          <a:p>
            <a:r>
              <a:rPr lang="zh-CN" altLang="en-US" dirty="0"/>
              <a:t>线性基是很特殊的分治信息，特性：</a:t>
            </a:r>
            <a:endParaRPr lang="en-US" altLang="zh-CN" dirty="0"/>
          </a:p>
          <a:p>
            <a:r>
              <a:rPr lang="zh-CN" altLang="en-US" dirty="0"/>
              <a:t>设字节为</a:t>
            </a:r>
            <a:r>
              <a:rPr lang="en-US" altLang="zh-CN" dirty="0"/>
              <a:t>w</a:t>
            </a:r>
            <a:endParaRPr lang="en-US" altLang="zh-CN" dirty="0"/>
          </a:p>
          <a:p>
            <a:r>
              <a:rPr lang="zh-CN" altLang="en-US" dirty="0"/>
              <a:t>空间</a:t>
            </a:r>
            <a:r>
              <a:rPr lang="en-US" altLang="zh-CN" dirty="0"/>
              <a:t>O( w )</a:t>
            </a:r>
            <a:endParaRPr lang="en-US" altLang="zh-CN" dirty="0"/>
          </a:p>
          <a:p>
            <a:r>
              <a:rPr lang="zh-CN" altLang="en-US" dirty="0"/>
              <a:t>合并</a:t>
            </a:r>
            <a:r>
              <a:rPr lang="en-US" altLang="zh-CN" dirty="0"/>
              <a:t>O( w^2 )</a:t>
            </a:r>
            <a:endParaRPr lang="en-US" altLang="zh-CN" dirty="0"/>
          </a:p>
          <a:p>
            <a:r>
              <a:rPr lang="zh-CN" altLang="en-US" dirty="0"/>
              <a:t>插入元素</a:t>
            </a:r>
            <a:r>
              <a:rPr lang="en-US" altLang="zh-CN" dirty="0"/>
              <a:t>O( w )</a:t>
            </a:r>
            <a:endParaRPr lang="en-US" altLang="zh-CN"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Solution1</a:t>
            </a:r>
            <a:endParaRPr lang="zh-CN" altLang="en-US" dirty="0"/>
          </a:p>
        </p:txBody>
      </p:sp>
      <p:sp>
        <p:nvSpPr>
          <p:cNvPr id="3" name="内容占位符 2"/>
          <p:cNvSpPr>
            <a:spLocks noGrp="1"/>
          </p:cNvSpPr>
          <p:nvPr>
            <p:ph idx="1"/>
          </p:nvPr>
        </p:nvSpPr>
        <p:spPr/>
        <p:txBody>
          <a:bodyPr/>
          <a:lstStyle/>
          <a:p>
            <a:r>
              <a:rPr lang="en-US" altLang="zh-CN" dirty="0"/>
              <a:t>HLD</a:t>
            </a:r>
            <a:r>
              <a:rPr lang="zh-CN" altLang="en-US" dirty="0"/>
              <a:t>：每次合并</a:t>
            </a:r>
            <a:r>
              <a:rPr lang="en-US" altLang="zh-CN" dirty="0"/>
              <a:t>O( log^2n )</a:t>
            </a:r>
            <a:r>
              <a:rPr lang="zh-CN" altLang="en-US" dirty="0"/>
              <a:t>个信息，每合并两个信息的代价是</a:t>
            </a:r>
            <a:r>
              <a:rPr lang="en-US" altLang="zh-CN" dirty="0"/>
              <a:t>O( w^2 )</a:t>
            </a:r>
            <a:r>
              <a:rPr lang="zh-CN" altLang="en-US" dirty="0"/>
              <a:t>，总复杂度</a:t>
            </a:r>
            <a:r>
              <a:rPr lang="en-US" altLang="zh-CN" dirty="0"/>
              <a:t>O( (n+mlog^2n)w^2 )</a:t>
            </a:r>
            <a:endParaRPr lang="en-US" altLang="zh-CN" dirty="0"/>
          </a:p>
          <a:p>
            <a:endParaRPr lang="zh-CN" alt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Solution2</a:t>
            </a:r>
            <a:endParaRPr lang="zh-CN" altLang="en-US" dirty="0"/>
          </a:p>
        </p:txBody>
      </p:sp>
      <p:sp>
        <p:nvSpPr>
          <p:cNvPr id="3" name="内容占位符 2"/>
          <p:cNvSpPr>
            <a:spLocks noGrp="1"/>
          </p:cNvSpPr>
          <p:nvPr>
            <p:ph idx="1"/>
          </p:nvPr>
        </p:nvSpPr>
        <p:spPr/>
        <p:txBody>
          <a:bodyPr/>
          <a:lstStyle/>
          <a:p>
            <a:r>
              <a:rPr lang="en-US" altLang="zh-CN" dirty="0"/>
              <a:t>LCT</a:t>
            </a:r>
            <a:r>
              <a:rPr lang="zh-CN" altLang="en-US" dirty="0"/>
              <a:t>：每次合并</a:t>
            </a:r>
            <a:r>
              <a:rPr lang="en-US" altLang="zh-CN" dirty="0"/>
              <a:t>O( </a:t>
            </a:r>
            <a:r>
              <a:rPr lang="en-US" altLang="zh-CN" dirty="0" err="1"/>
              <a:t>logn</a:t>
            </a:r>
            <a:r>
              <a:rPr lang="en-US" altLang="zh-CN" dirty="0"/>
              <a:t> )</a:t>
            </a:r>
            <a:r>
              <a:rPr lang="zh-CN" altLang="en-US" dirty="0"/>
              <a:t>个信息，每合并两个信息的复杂度是</a:t>
            </a:r>
            <a:r>
              <a:rPr lang="en-US" altLang="zh-CN" dirty="0"/>
              <a:t>O( w^2 )</a:t>
            </a:r>
            <a:r>
              <a:rPr lang="zh-CN" altLang="en-US" dirty="0"/>
              <a:t>，总复杂度</a:t>
            </a:r>
            <a:r>
              <a:rPr lang="en-US" altLang="zh-CN" dirty="0"/>
              <a:t>O( (</a:t>
            </a:r>
            <a:r>
              <a:rPr lang="en-US" altLang="zh-CN" dirty="0" err="1"/>
              <a:t>n+mlogn</a:t>
            </a:r>
            <a:r>
              <a:rPr lang="en-US" altLang="zh-CN" dirty="0"/>
              <a:t>)w^2 )</a:t>
            </a:r>
            <a:endParaRPr lang="en-US" altLang="zh-CN" dirty="0"/>
          </a:p>
          <a:p>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静态树分治</a:t>
            </a:r>
            <a:endParaRPr lang="zh-CN" altLang="en-US" dirty="0"/>
          </a:p>
        </p:txBody>
      </p:sp>
      <p:sp>
        <p:nvSpPr>
          <p:cNvPr id="3" name="内容占位符 2"/>
          <p:cNvSpPr>
            <a:spLocks noGrp="1"/>
          </p:cNvSpPr>
          <p:nvPr>
            <p:ph idx="1"/>
          </p:nvPr>
        </p:nvSpPr>
        <p:spPr/>
        <p:txBody>
          <a:bodyPr/>
          <a:lstStyle/>
          <a:p>
            <a:r>
              <a:rPr lang="zh-CN" altLang="en-US" dirty="0"/>
              <a:t>具体问题需要考虑具体使用哪种树分治会更简单，每种树分治有其优点和缺点</a:t>
            </a:r>
            <a:endParaRPr lang="zh-CN" alt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Solution3</a:t>
            </a:r>
            <a:endParaRPr lang="zh-CN" altLang="en-US" dirty="0"/>
          </a:p>
        </p:txBody>
      </p:sp>
      <p:sp>
        <p:nvSpPr>
          <p:cNvPr id="3" name="内容占位符 2"/>
          <p:cNvSpPr>
            <a:spLocks noGrp="1"/>
          </p:cNvSpPr>
          <p:nvPr>
            <p:ph idx="1"/>
          </p:nvPr>
        </p:nvSpPr>
        <p:spPr/>
        <p:txBody>
          <a:bodyPr/>
          <a:lstStyle/>
          <a:p>
            <a:r>
              <a:rPr lang="zh-CN" altLang="en-US" dirty="0"/>
              <a:t>倍增：预处理合并</a:t>
            </a:r>
            <a:r>
              <a:rPr lang="en-US" altLang="zh-CN" dirty="0"/>
              <a:t>O( </a:t>
            </a:r>
            <a:r>
              <a:rPr lang="en-US" altLang="zh-CN" dirty="0" err="1"/>
              <a:t>nlogn</a:t>
            </a:r>
            <a:r>
              <a:rPr lang="en-US" altLang="zh-CN" dirty="0"/>
              <a:t> )</a:t>
            </a:r>
            <a:r>
              <a:rPr lang="zh-CN" altLang="en-US" dirty="0"/>
              <a:t>个信息，查询每次合并</a:t>
            </a:r>
            <a:r>
              <a:rPr lang="en-US" altLang="zh-CN" dirty="0"/>
              <a:t>O( </a:t>
            </a:r>
            <a:r>
              <a:rPr lang="en-US" altLang="zh-CN" dirty="0" err="1"/>
              <a:t>logn</a:t>
            </a:r>
            <a:r>
              <a:rPr lang="en-US" altLang="zh-CN" dirty="0"/>
              <a:t> )</a:t>
            </a:r>
            <a:r>
              <a:rPr lang="zh-CN" altLang="en-US" dirty="0"/>
              <a:t>个信息，每合并两个信息的复杂度是</a:t>
            </a:r>
            <a:r>
              <a:rPr lang="en-US" altLang="zh-CN" dirty="0"/>
              <a:t>O( w^2 )</a:t>
            </a:r>
            <a:r>
              <a:rPr lang="zh-CN" altLang="en-US" dirty="0"/>
              <a:t>，总复杂度</a:t>
            </a:r>
            <a:r>
              <a:rPr lang="en-US" altLang="zh-CN" dirty="0"/>
              <a:t>O( (</a:t>
            </a:r>
            <a:r>
              <a:rPr lang="en-US" altLang="zh-CN" dirty="0" err="1"/>
              <a:t>n+m</a:t>
            </a:r>
            <a:r>
              <a:rPr lang="en-US" altLang="zh-CN" dirty="0"/>
              <a:t>)lognw^2 )</a:t>
            </a:r>
            <a:endParaRPr lang="en-US" altLang="zh-CN" dirty="0"/>
          </a:p>
          <a:p>
            <a:endParaRPr lang="en-US" altLang="zh-CN" dirty="0"/>
          </a:p>
          <a:p>
            <a:endParaRPr lang="zh-CN" alt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Solution4</a:t>
            </a:r>
            <a:endParaRPr lang="zh-CN" altLang="en-US" dirty="0"/>
          </a:p>
        </p:txBody>
      </p:sp>
      <p:sp>
        <p:nvSpPr>
          <p:cNvPr id="3" name="内容占位符 2"/>
          <p:cNvSpPr>
            <a:spLocks noGrp="1"/>
          </p:cNvSpPr>
          <p:nvPr>
            <p:ph idx="1"/>
          </p:nvPr>
        </p:nvSpPr>
        <p:spPr/>
        <p:txBody>
          <a:bodyPr/>
          <a:lstStyle/>
          <a:p>
            <a:r>
              <a:rPr lang="zh-CN" altLang="en-US" dirty="0"/>
              <a:t>树分治：分治过程中总共插入</a:t>
            </a:r>
            <a:r>
              <a:rPr lang="en-US" altLang="zh-CN" dirty="0"/>
              <a:t>O( </a:t>
            </a:r>
            <a:r>
              <a:rPr lang="en-US" altLang="zh-CN" dirty="0" err="1"/>
              <a:t>nlogn</a:t>
            </a:r>
            <a:r>
              <a:rPr lang="en-US" altLang="zh-CN" dirty="0"/>
              <a:t> )</a:t>
            </a:r>
            <a:r>
              <a:rPr lang="zh-CN" altLang="en-US" dirty="0"/>
              <a:t>个数，因为树分治是把每条链拆成两条链合并，所以每次查询只需要合并两个信息，总复杂度</a:t>
            </a:r>
            <a:r>
              <a:rPr lang="en-US" altLang="zh-CN" dirty="0"/>
              <a:t>O( </a:t>
            </a:r>
            <a:r>
              <a:rPr lang="en-US" altLang="zh-CN" dirty="0" err="1"/>
              <a:t>nlognw</a:t>
            </a:r>
            <a:r>
              <a:rPr lang="en-US" altLang="zh-CN" dirty="0"/>
              <a:t> + mw^2 )</a:t>
            </a:r>
            <a:r>
              <a:rPr lang="zh-CN" altLang="en-US" dirty="0"/>
              <a:t>，比其他做法优越</a:t>
            </a:r>
            <a:endParaRPr lang="en-US" altLang="zh-CN" dirty="0"/>
          </a:p>
          <a:p>
            <a:r>
              <a:rPr lang="zh-CN" altLang="en-US" dirty="0"/>
              <a:t>能不能更低呢？</a:t>
            </a:r>
            <a:endParaRPr lang="zh-CN" altLang="en-US" dirty="0"/>
          </a:p>
          <a:p>
            <a:r>
              <a:rPr lang="zh-CN" altLang="en-US" dirty="0"/>
              <a:t>好像有人说可以</a:t>
            </a:r>
            <a:r>
              <a:rPr lang="en-US" altLang="zh-CN" dirty="0"/>
              <a:t>1log</a:t>
            </a:r>
            <a:r>
              <a:rPr lang="zh-CN" altLang="en-US" dirty="0"/>
              <a:t>，但我不懂线性基的额外性质所以不知道怎么做</a:t>
            </a:r>
            <a:endParaRPr lang="zh-CN" alt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Luogu5311 [Ynoi2011] </a:t>
            </a:r>
            <a:r>
              <a:rPr lang="zh-CN" altLang="en-US" dirty="0"/>
              <a:t>成都七中</a:t>
            </a:r>
            <a:endParaRPr lang="zh-CN" altLang="en-US" dirty="0"/>
          </a:p>
        </p:txBody>
      </p:sp>
      <p:pic>
        <p:nvPicPr>
          <p:cNvPr id="5" name="内容占位符 4"/>
          <p:cNvPicPr>
            <a:picLocks noGrp="1" noChangeAspect="1"/>
          </p:cNvPicPr>
          <p:nvPr>
            <p:ph idx="1"/>
          </p:nvPr>
        </p:nvPicPr>
        <p:blipFill>
          <a:blip r:embed="rId1"/>
          <a:stretch>
            <a:fillRect/>
          </a:stretch>
        </p:blipFill>
        <p:spPr>
          <a:xfrm>
            <a:off x="838200" y="1895475"/>
            <a:ext cx="6940550" cy="2244090"/>
          </a:xfrm>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一个树上连通块中必然存在一个点，使得其余所有点都在它对应的点分树子树中</a:t>
            </a:r>
            <a:endParaRPr lang="en-US" altLang="zh-CN" dirty="0"/>
          </a:p>
          <a:p>
            <a:r>
              <a:rPr lang="zh-CN" altLang="en-US" dirty="0"/>
              <a:t>这个我们可以考虑点分治的过程，如果当前分治中心不在这个树上连通块上，则递归进子问题，否则这个分治中心就是我们要的这个点</a:t>
            </a:r>
            <a:endParaRPr lang="en-US" altLang="zh-CN" dirty="0"/>
          </a:p>
          <a:p>
            <a:r>
              <a:rPr lang="zh-CN" altLang="en-US" dirty="0"/>
              <a:t>于是这里我们对点</a:t>
            </a:r>
            <a:r>
              <a:rPr lang="en-US" altLang="zh-CN" dirty="0"/>
              <a:t>x</a:t>
            </a:r>
            <a:r>
              <a:rPr lang="zh-CN" altLang="en-US" dirty="0"/>
              <a:t>查询时，直接检查其在点分树上到根路径上每个点，看</a:t>
            </a:r>
            <a:r>
              <a:rPr lang="en-US" altLang="zh-CN" dirty="0"/>
              <a:t>x</a:t>
            </a:r>
            <a:r>
              <a:rPr lang="zh-CN" altLang="en-US" dirty="0"/>
              <a:t>和对应的点是否连通即可，我们要找的点就是与</a:t>
            </a:r>
            <a:r>
              <a:rPr lang="en-US" altLang="zh-CN" dirty="0"/>
              <a:t>x</a:t>
            </a:r>
            <a:r>
              <a:rPr lang="zh-CN" altLang="en-US" dirty="0"/>
              <a:t>连通且最高的点</a:t>
            </a:r>
            <a:endParaRPr lang="en-US" altLang="zh-CN" dirty="0"/>
          </a:p>
          <a:p>
            <a:r>
              <a:rPr lang="zh-CN" altLang="en-US" dirty="0"/>
              <a:t>连通可以通过路径上的</a:t>
            </a:r>
            <a:r>
              <a:rPr lang="en-US" altLang="zh-CN" dirty="0"/>
              <a:t>min</a:t>
            </a:r>
            <a:r>
              <a:rPr lang="zh-CN" altLang="en-US" dirty="0"/>
              <a:t>和</a:t>
            </a:r>
            <a:r>
              <a:rPr lang="en-US" altLang="zh-CN" dirty="0"/>
              <a:t>max</a:t>
            </a:r>
            <a:r>
              <a:rPr lang="zh-CN" altLang="en-US" dirty="0"/>
              <a:t>是否在</a:t>
            </a:r>
            <a:r>
              <a:rPr lang="en-US" altLang="zh-CN" dirty="0"/>
              <a:t>[</a:t>
            </a:r>
            <a:r>
              <a:rPr lang="en-US" altLang="zh-CN" dirty="0" err="1"/>
              <a:t>l,r</a:t>
            </a:r>
            <a:r>
              <a:rPr lang="en-US" altLang="zh-CN" dirty="0"/>
              <a:t>]</a:t>
            </a:r>
            <a:r>
              <a:rPr lang="zh-CN" altLang="en-US" dirty="0"/>
              <a:t>内来判定</a:t>
            </a:r>
            <a:endParaRPr lang="en-US" altLang="zh-CN"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于是我们变成了一个根固定的子问题</a:t>
            </a:r>
            <a:endParaRPr lang="en-US" altLang="zh-CN" dirty="0"/>
          </a:p>
          <a:p>
            <a:r>
              <a:rPr lang="zh-CN" altLang="en-US" dirty="0"/>
              <a:t>即给一棵有根树，每次询问保留区间点，连通块颜色数，并且这里保留的区间点一定过根</a:t>
            </a:r>
            <a:endParaRPr lang="en-US" altLang="zh-CN" dirty="0"/>
          </a:p>
          <a:p>
            <a:r>
              <a:rPr lang="zh-CN" altLang="en-US" dirty="0"/>
              <a:t>对每个点我们计算出其到根路径的</a:t>
            </a:r>
            <a:r>
              <a:rPr lang="en-US" altLang="zh-CN" dirty="0"/>
              <a:t>min</a:t>
            </a:r>
            <a:r>
              <a:rPr lang="zh-CN" altLang="en-US" dirty="0"/>
              <a:t>和</a:t>
            </a:r>
            <a:r>
              <a:rPr lang="en-US" altLang="zh-CN" dirty="0"/>
              <a:t>max</a:t>
            </a:r>
            <a:endParaRPr lang="en-US" altLang="zh-CN" dirty="0"/>
          </a:p>
          <a:p>
            <a:r>
              <a:rPr lang="zh-CN" altLang="en-US" dirty="0"/>
              <a:t>对每个点，其对答案的贡献范围是一个</a:t>
            </a:r>
            <a:r>
              <a:rPr lang="en-US" altLang="zh-CN" dirty="0"/>
              <a:t>2-side</a:t>
            </a:r>
            <a:r>
              <a:rPr lang="zh-CN" altLang="en-US" dirty="0"/>
              <a:t>矩形，对每个颜色，将这些</a:t>
            </a:r>
            <a:r>
              <a:rPr lang="en-US" altLang="zh-CN" dirty="0"/>
              <a:t>2-side</a:t>
            </a:r>
            <a:r>
              <a:rPr lang="zh-CN" altLang="en-US" dirty="0"/>
              <a:t>矩形的并表示出来即可，因为是</a:t>
            </a:r>
            <a:r>
              <a:rPr lang="en-US" altLang="zh-CN" dirty="0"/>
              <a:t>2-side</a:t>
            </a:r>
            <a:r>
              <a:rPr lang="zh-CN" altLang="en-US" dirty="0"/>
              <a:t>矩形，所以用同等量的不相交矩形可以表示矩形的并</a:t>
            </a:r>
            <a:endParaRPr lang="en-US" altLang="zh-CN" dirty="0"/>
          </a:p>
          <a:p>
            <a:r>
              <a:rPr lang="zh-CN" altLang="en-US" dirty="0"/>
              <a:t>这里总共的点数是</a:t>
            </a:r>
            <a:r>
              <a:rPr lang="en-US" altLang="zh-CN" dirty="0"/>
              <a:t>O(</a:t>
            </a:r>
            <a:r>
              <a:rPr lang="en-US" altLang="zh-CN" dirty="0" err="1"/>
              <a:t>nlogn</a:t>
            </a:r>
            <a:r>
              <a:rPr lang="en-US" altLang="zh-CN" dirty="0"/>
              <a:t>)</a:t>
            </a:r>
            <a:r>
              <a:rPr lang="zh-CN" altLang="en-US" dirty="0"/>
              <a:t>，因为有点分治的代价</a:t>
            </a:r>
            <a:endParaRPr lang="en-US" altLang="zh-CN" dirty="0"/>
          </a:p>
          <a:p>
            <a:r>
              <a:rPr lang="zh-CN" altLang="en-US" dirty="0"/>
              <a:t>然后变成</a:t>
            </a:r>
            <a:r>
              <a:rPr lang="en-US" altLang="zh-CN" dirty="0"/>
              <a:t>O(</a:t>
            </a:r>
            <a:r>
              <a:rPr lang="en-US" altLang="zh-CN" dirty="0" err="1"/>
              <a:t>nlogn</a:t>
            </a:r>
            <a:r>
              <a:rPr lang="en-US" altLang="zh-CN" dirty="0"/>
              <a:t>)</a:t>
            </a:r>
            <a:r>
              <a:rPr lang="zh-CN" altLang="en-US" dirty="0"/>
              <a:t>次矩形加，</a:t>
            </a:r>
            <a:r>
              <a:rPr lang="en-US" altLang="zh-CN" dirty="0"/>
              <a:t>m</a:t>
            </a:r>
            <a:r>
              <a:rPr lang="zh-CN" altLang="en-US" dirty="0"/>
              <a:t>次查单点问题</a:t>
            </a:r>
            <a:endParaRPr lang="en-US" altLang="zh-CN" dirty="0"/>
          </a:p>
          <a:p>
            <a:r>
              <a:rPr lang="zh-CN" altLang="en-US" dirty="0"/>
              <a:t>总时间复杂度</a:t>
            </a:r>
            <a:r>
              <a:rPr lang="en-US" altLang="zh-CN" dirty="0"/>
              <a:t>O(nlog^2n+mlogn)</a:t>
            </a:r>
            <a:endParaRPr lang="zh-CN" alt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未公开</a:t>
            </a:r>
            <a:r>
              <a:rPr lang="zh-CN" altLang="en-US"/>
              <a:t>题目</a:t>
            </a:r>
            <a:endParaRPr lang="zh-CN" altLang="en-US"/>
          </a:p>
        </p:txBody>
      </p:sp>
      <p:sp>
        <p:nvSpPr>
          <p:cNvPr id="3" name="内容占位符 2"/>
          <p:cNvSpPr>
            <a:spLocks noGrp="1"/>
          </p:cNvSpPr>
          <p:nvPr>
            <p:ph idx="1"/>
          </p:nvPr>
        </p:nvSpPr>
        <p:spPr/>
        <p:txBody>
          <a:bodyPr/>
          <a:p>
            <a:r>
              <a:rPr lang="zh-CN" altLang="en-US"/>
              <a:t>你有一颗</a:t>
            </a:r>
            <a:r>
              <a:rPr lang="en-US" altLang="zh-CN"/>
              <a:t> n </a:t>
            </a:r>
            <a:r>
              <a:rPr lang="zh-CN" altLang="en-US"/>
              <a:t>个点的树，还有</a:t>
            </a:r>
            <a:r>
              <a:rPr lang="en-US" altLang="zh-CN"/>
              <a:t> c </a:t>
            </a:r>
            <a:r>
              <a:rPr lang="zh-CN" altLang="en-US"/>
              <a:t>种颜色（颜色从</a:t>
            </a:r>
            <a:r>
              <a:rPr lang="en-US" altLang="zh-CN"/>
              <a:t> 0 </a:t>
            </a:r>
            <a:r>
              <a:rPr lang="zh-CN" altLang="en-US"/>
              <a:t>开始编号），点有颜色。</a:t>
            </a:r>
            <a:endParaRPr lang="zh-CN" altLang="en-US"/>
          </a:p>
          <a:p>
            <a:r>
              <a:rPr lang="zh-CN" altLang="en-US"/>
              <a:t>有</a:t>
            </a:r>
            <a:r>
              <a:rPr lang="en-US" altLang="zh-CN"/>
              <a:t> q </a:t>
            </a:r>
            <a:r>
              <a:rPr lang="zh-CN" altLang="en-US"/>
              <a:t>次询问，每次会问当仅保留</a:t>
            </a:r>
            <a:r>
              <a:rPr lang="en-US" altLang="zh-CN"/>
              <a:t> S </a:t>
            </a:r>
            <a:r>
              <a:rPr lang="zh-CN" altLang="en-US"/>
              <a:t>这个颜色集合的点时，点</a:t>
            </a:r>
            <a:r>
              <a:rPr lang="en-US" altLang="zh-CN"/>
              <a:t> u </a:t>
            </a:r>
            <a:r>
              <a:rPr lang="zh-CN" altLang="en-US"/>
              <a:t>所在连通块的大小。</a:t>
            </a:r>
            <a:endParaRPr lang="zh-CN" altLang="en-US"/>
          </a:p>
          <a:p>
            <a:r>
              <a:rPr lang="zh-CN" altLang="en-US"/>
              <a:t>特殊的，若</a:t>
            </a:r>
            <a:r>
              <a:rPr lang="en-US" altLang="zh-CN"/>
              <a:t> u </a:t>
            </a:r>
            <a:r>
              <a:rPr lang="zh-CN" altLang="en-US"/>
              <a:t>点颜色不在</a:t>
            </a:r>
            <a:r>
              <a:rPr lang="en-US" altLang="zh-CN"/>
              <a:t> S </a:t>
            </a:r>
            <a:r>
              <a:rPr lang="zh-CN" altLang="en-US"/>
              <a:t>中，则答案为</a:t>
            </a:r>
            <a:r>
              <a:rPr lang="en-US" altLang="zh-CN"/>
              <a:t> 1</a:t>
            </a:r>
            <a:r>
              <a:rPr lang="zh-CN" altLang="en-US"/>
              <a:t>。</a:t>
            </a:r>
            <a:endParaRPr lang="zh-CN" altLang="en-US"/>
          </a:p>
          <a:p>
            <a:r>
              <a:rPr lang="en-US" altLang="zh-CN"/>
              <a:t>2 ≤ n, q ≤ 2 </a:t>
            </a:r>
            <a:r>
              <a:rPr lang="en-US" altLang="en-US"/>
              <a:t>×</a:t>
            </a:r>
            <a:r>
              <a:rPr lang="en-US" altLang="zh-CN"/>
              <a:t> 10^5</a:t>
            </a:r>
            <a:r>
              <a:rPr lang="zh-CN" altLang="en-US"/>
              <a:t>，</a:t>
            </a:r>
            <a:r>
              <a:rPr lang="en-US" altLang="zh-CN"/>
              <a:t>1 ≤ c ≤ 15</a:t>
            </a:r>
            <a:r>
              <a:rPr lang="zh-CN" altLang="en-US"/>
              <a:t>。</a:t>
            </a:r>
            <a:endParaRPr lang="zh-CN"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Luogu8821 [集训队互测 2022] Paths</a:t>
            </a:r>
            <a:endParaRPr lang="en-US" altLang="zh-CN"/>
          </a:p>
        </p:txBody>
      </p:sp>
      <p:sp>
        <p:nvSpPr>
          <p:cNvPr id="3" name="内容占位符 2"/>
          <p:cNvSpPr>
            <a:spLocks noGrp="1"/>
          </p:cNvSpPr>
          <p:nvPr>
            <p:ph idx="1"/>
          </p:nvPr>
        </p:nvSpPr>
        <p:spPr/>
        <p:txBody>
          <a:bodyPr/>
          <a:p>
            <a:endParaRPr lang="zh-CN" altLang="en-US"/>
          </a:p>
        </p:txBody>
      </p:sp>
      <p:pic>
        <p:nvPicPr>
          <p:cNvPr id="4" name="图片 3" descr="4}F}`)3SXB17%_Q{KQ5~5W9"/>
          <p:cNvPicPr>
            <a:picLocks noChangeAspect="1"/>
          </p:cNvPicPr>
          <p:nvPr>
            <p:custDataLst>
              <p:tags r:id="rId1"/>
            </p:custDataLst>
          </p:nvPr>
        </p:nvPicPr>
        <p:blipFill>
          <a:blip r:embed="rId2"/>
          <a:stretch>
            <a:fillRect/>
          </a:stretch>
        </p:blipFill>
        <p:spPr>
          <a:xfrm>
            <a:off x="838200" y="1833245"/>
            <a:ext cx="10753725" cy="3190875"/>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Loj6145. </a:t>
            </a:r>
            <a:r>
              <a:rPr lang="zh-CN" altLang="en-US" dirty="0"/>
              <a:t>「</a:t>
            </a:r>
            <a:r>
              <a:rPr lang="en-US" altLang="zh-CN" dirty="0"/>
              <a:t>2017 </a:t>
            </a:r>
            <a:r>
              <a:rPr lang="zh-CN" altLang="en-US" dirty="0"/>
              <a:t>山东三轮集训 </a:t>
            </a:r>
            <a:r>
              <a:rPr lang="en-US" altLang="zh-CN" dirty="0"/>
              <a:t>Day7</a:t>
            </a:r>
            <a:r>
              <a:rPr lang="zh-CN" altLang="en-US" dirty="0"/>
              <a:t>」</a:t>
            </a:r>
            <a:r>
              <a:rPr lang="en-US" altLang="zh-CN" dirty="0"/>
              <a:t>Easy</a:t>
            </a:r>
            <a:endParaRPr lang="zh-CN" altLang="en-US" dirty="0"/>
          </a:p>
        </p:txBody>
      </p:sp>
      <p:sp>
        <p:nvSpPr>
          <p:cNvPr id="3" name="内容占位符 2"/>
          <p:cNvSpPr>
            <a:spLocks noGrp="1"/>
          </p:cNvSpPr>
          <p:nvPr>
            <p:ph idx="1"/>
          </p:nvPr>
        </p:nvSpPr>
        <p:spPr/>
        <p:txBody>
          <a:bodyPr/>
          <a:lstStyle/>
          <a:p>
            <a:r>
              <a:rPr lang="zh-CN" altLang="en-US" dirty="0"/>
              <a:t>给出一棵</a:t>
            </a:r>
            <a:r>
              <a:rPr lang="en-US" altLang="zh-CN" dirty="0"/>
              <a:t>n</a:t>
            </a:r>
            <a:r>
              <a:rPr lang="zh-CN" altLang="en-US" dirty="0"/>
              <a:t>个点的树，</a:t>
            </a:r>
            <a:r>
              <a:rPr lang="en-US" altLang="zh-CN" dirty="0"/>
              <a:t>m</a:t>
            </a:r>
            <a:r>
              <a:rPr lang="zh-CN" altLang="en-US" dirty="0"/>
              <a:t>次询问一个点</a:t>
            </a:r>
            <a:r>
              <a:rPr lang="en-US" altLang="zh-CN" dirty="0"/>
              <a:t>x</a:t>
            </a:r>
            <a:r>
              <a:rPr lang="zh-CN" altLang="en-US" dirty="0"/>
              <a:t>到编号在</a:t>
            </a:r>
            <a:r>
              <a:rPr lang="en-US" altLang="zh-CN" dirty="0"/>
              <a:t>[</a:t>
            </a:r>
            <a:r>
              <a:rPr lang="en-US" altLang="zh-CN" dirty="0" err="1"/>
              <a:t>l,r</a:t>
            </a:r>
            <a:r>
              <a:rPr lang="en-US" altLang="zh-CN" dirty="0"/>
              <a:t>]</a:t>
            </a:r>
            <a:r>
              <a:rPr lang="zh-CN" altLang="en-US" dirty="0"/>
              <a:t>中的点的距离的最小值。</a:t>
            </a:r>
            <a:endParaRPr lang="zh-CN" altLang="en-US" dirty="0"/>
          </a:p>
          <a:p>
            <a:endParaRPr lang="zh-CN" altLang="en-US" dirty="0"/>
          </a:p>
          <a:p>
            <a:r>
              <a:rPr lang="en-US" altLang="zh-CN" dirty="0"/>
              <a:t>n,m&lt;=2e5</a:t>
            </a:r>
            <a:endParaRPr lang="en-US" altLang="zh-C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Luogu3806 【</a:t>
            </a:r>
            <a:r>
              <a:rPr lang="zh-CN" altLang="en-US" dirty="0"/>
              <a:t>模板</a:t>
            </a:r>
            <a:r>
              <a:rPr lang="en-US" altLang="zh-CN" dirty="0"/>
              <a:t>】</a:t>
            </a:r>
            <a:r>
              <a:rPr lang="zh-CN" altLang="en-US" dirty="0"/>
              <a:t>点分治</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给定一棵有 </a:t>
            </a:r>
            <a:r>
              <a:rPr lang="en-US" altLang="zh-CN" dirty="0"/>
              <a:t>n</a:t>
            </a:r>
            <a:r>
              <a:rPr lang="zh-CN" altLang="en-US" dirty="0"/>
              <a:t> 个点的树，询问 </a:t>
            </a:r>
            <a:r>
              <a:rPr lang="en-US" altLang="zh-CN" dirty="0"/>
              <a:t>m </a:t>
            </a:r>
            <a:r>
              <a:rPr lang="zh-CN" altLang="en-US" dirty="0"/>
              <a:t>次树上距离为 </a:t>
            </a:r>
            <a:r>
              <a:rPr lang="en-US" altLang="zh-CN" dirty="0"/>
              <a:t>k</a:t>
            </a:r>
            <a:r>
              <a:rPr lang="zh-CN" altLang="en-US" dirty="0"/>
              <a:t> 的点对是否存在</a:t>
            </a:r>
            <a:endParaRPr lang="en-US" altLang="zh-CN" dirty="0"/>
          </a:p>
          <a:p>
            <a:r>
              <a:rPr lang="en-US" altLang="zh-CN" dirty="0"/>
              <a:t>n&lt;=1e4,m&lt;=100,k&lt;=1e7</a:t>
            </a:r>
            <a:endParaRPr lang="en-US" altLang="zh-CN"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先把点分树搞出来，然后对每个分治中心按点编号顺序开一棵线段树来记录每个点到分治中心的距离最小值。 </a:t>
            </a:r>
            <a:br>
              <a:rPr lang="zh-CN" altLang="en-US" dirty="0"/>
            </a:br>
            <a:r>
              <a:rPr lang="zh-CN" altLang="en-US" dirty="0"/>
              <a:t>查询的话，就在该点在点分树上到根的路径中所有的线段树上查询即可。 </a:t>
            </a:r>
            <a:br>
              <a:rPr lang="zh-CN" altLang="en-US" dirty="0"/>
            </a:br>
            <a:r>
              <a:rPr lang="zh-CN" altLang="en-US" dirty="0"/>
              <a:t>为什么这样是对的呢？首先因为所有点都会被算到，其次，我们虽然可能算重，把一个点多算几次，或者把一个距离算的更长，但是不会少算，而且因为</a:t>
            </a:r>
            <a:r>
              <a:rPr lang="en-US" altLang="zh-CN" dirty="0"/>
              <a:t>min</a:t>
            </a:r>
            <a:r>
              <a:rPr lang="zh-CN" altLang="en-US" dirty="0"/>
              <a:t>是具有幂等律的信息，即合并多次和合并一次等价，所以这里不会构成影响</a:t>
            </a:r>
            <a:endParaRPr lang="en-US" altLang="zh-CN" dirty="0"/>
          </a:p>
          <a:p>
            <a:r>
              <a:rPr lang="zh-CN" altLang="en-US" dirty="0"/>
              <a:t>由于不带修改，所以可以使用静态的</a:t>
            </a:r>
            <a:r>
              <a:rPr lang="en-US" altLang="zh-CN" dirty="0" err="1"/>
              <a:t>rmq</a:t>
            </a:r>
            <a:r>
              <a:rPr lang="zh-CN" altLang="en-US" dirty="0"/>
              <a:t>结构</a:t>
            </a:r>
            <a:endParaRPr lang="en-US" altLang="zh-CN" dirty="0"/>
          </a:p>
          <a:p>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Luogu9058 [Ynoi2004] rpmtdq</a:t>
            </a:r>
            <a:br>
              <a:rPr lang="en-US" altLang="zh-CN">
                <a:sym typeface="+mn-ea"/>
              </a:rPr>
            </a:br>
            <a:r>
              <a:rPr lang="en-US" altLang="zh-CN">
                <a:sym typeface="+mn-ea"/>
              </a:rPr>
              <a:t>ICPC2022 </a:t>
            </a:r>
            <a:r>
              <a:rPr lang="zh-CN" altLang="en-US">
                <a:sym typeface="+mn-ea"/>
              </a:rPr>
              <a:t>济南</a:t>
            </a:r>
            <a:r>
              <a:rPr lang="en-US" altLang="zh-CN">
                <a:sym typeface="+mn-ea"/>
              </a:rPr>
              <a:t> L Tree Distance</a:t>
            </a:r>
            <a:endParaRPr lang="en-US" altLang="zh-CN"/>
          </a:p>
        </p:txBody>
      </p:sp>
      <p:sp>
        <p:nvSpPr>
          <p:cNvPr id="3" name="内容占位符 2"/>
          <p:cNvSpPr>
            <a:spLocks noGrp="1"/>
          </p:cNvSpPr>
          <p:nvPr>
            <p:ph idx="1"/>
          </p:nvPr>
        </p:nvSpPr>
        <p:spPr/>
        <p:txBody>
          <a:bodyPr/>
          <a:p>
            <a:r>
              <a:rPr lang="zh-CN" altLang="en-US"/>
              <a:t>给你一棵</a:t>
            </a:r>
            <a:r>
              <a:rPr lang="en-US" altLang="zh-CN"/>
              <a:t> n </a:t>
            </a:r>
            <a:r>
              <a:rPr lang="zh-CN" altLang="en-US"/>
              <a:t>个点</a:t>
            </a:r>
            <a:r>
              <a:rPr lang="zh-CN" altLang="en-US"/>
              <a:t>的树，边权是正数，每个点有一个</a:t>
            </a:r>
            <a:r>
              <a:rPr lang="zh-CN" altLang="en-US"/>
              <a:t>编号</a:t>
            </a:r>
            <a:endParaRPr lang="zh-CN" altLang="en-US"/>
          </a:p>
          <a:p>
            <a:r>
              <a:rPr lang="zh-CN" altLang="en-US"/>
              <a:t>定义</a:t>
            </a:r>
            <a:r>
              <a:rPr lang="en-US" altLang="zh-CN"/>
              <a:t> dist(i,j) </a:t>
            </a:r>
            <a:r>
              <a:rPr lang="zh-CN" altLang="en-US"/>
              <a:t>表示编号为</a:t>
            </a:r>
            <a:r>
              <a:rPr lang="en-US" altLang="zh-CN"/>
              <a:t> i </a:t>
            </a:r>
            <a:r>
              <a:rPr lang="zh-CN" altLang="en-US"/>
              <a:t>的点和编号为</a:t>
            </a:r>
            <a:r>
              <a:rPr lang="en-US" altLang="zh-CN"/>
              <a:t> j </a:t>
            </a:r>
            <a:r>
              <a:rPr lang="zh-CN" altLang="en-US"/>
              <a:t>的点在树上的</a:t>
            </a:r>
            <a:r>
              <a:rPr lang="zh-CN" altLang="en-US"/>
              <a:t>距离</a:t>
            </a:r>
            <a:endParaRPr lang="zh-CN" altLang="en-US"/>
          </a:p>
          <a:p>
            <a:r>
              <a:rPr lang="zh-CN" altLang="en-US"/>
              <a:t>有</a:t>
            </a:r>
            <a:r>
              <a:rPr lang="en-US" altLang="zh-CN"/>
              <a:t> m </a:t>
            </a:r>
            <a:r>
              <a:rPr lang="zh-CN" altLang="en-US"/>
              <a:t>次询问，每次给一个区间</a:t>
            </a:r>
            <a:r>
              <a:rPr lang="en-US" altLang="zh-CN"/>
              <a:t> [l,r]</a:t>
            </a:r>
            <a:r>
              <a:rPr lang="zh-CN" altLang="en-US"/>
              <a:t>，求</a:t>
            </a:r>
            <a:r>
              <a:rPr lang="en-US" altLang="zh-CN"/>
              <a:t> min( dist(i,j) ) </a:t>
            </a:r>
            <a:r>
              <a:rPr lang="zh-CN" altLang="en-US"/>
              <a:t>满足</a:t>
            </a:r>
            <a:r>
              <a:rPr lang="en-US" altLang="zh-CN"/>
              <a:t> l&lt;=i&lt;j&lt;=r</a:t>
            </a:r>
            <a:endParaRPr lang="en-US" altLang="zh-CN"/>
          </a:p>
          <a:p>
            <a:r>
              <a:rPr lang="en-US" altLang="zh-CN"/>
              <a:t>n&lt;=2e5,q&lt;=1e6</a:t>
            </a:r>
            <a:endParaRPr lang="en-US" altLang="zh-C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pic>
        <p:nvPicPr>
          <p:cNvPr id="4" name="内容占位符 3"/>
          <p:cNvPicPr>
            <a:picLocks noChangeAspect="1"/>
          </p:cNvPicPr>
          <p:nvPr>
            <p:ph idx="1"/>
          </p:nvPr>
        </p:nvPicPr>
        <p:blipFill>
          <a:blip r:embed="rId1"/>
          <a:stretch>
            <a:fillRect/>
          </a:stretch>
        </p:blipFill>
        <p:spPr>
          <a:xfrm>
            <a:off x="838200" y="1341755"/>
            <a:ext cx="8394700" cy="5516245"/>
          </a:xfrm>
          <a:prstGeom prst="rect">
            <a:avLst/>
          </a:prstGeom>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pic>
        <p:nvPicPr>
          <p:cNvPr id="4" name="图片 3" descr="KTPOQPQJ8IAH@FTU6P@P$DE"/>
          <p:cNvPicPr>
            <a:picLocks noChangeAspect="1"/>
          </p:cNvPicPr>
          <p:nvPr/>
        </p:nvPicPr>
        <p:blipFill>
          <a:blip r:embed="rId1"/>
          <a:stretch>
            <a:fillRect/>
          </a:stretch>
        </p:blipFill>
        <p:spPr>
          <a:xfrm>
            <a:off x="838200" y="1322705"/>
            <a:ext cx="8286115" cy="5497830"/>
          </a:xfrm>
          <a:prstGeom prst="rect">
            <a:avLst/>
          </a:prstGeom>
        </p:spPr>
      </p:pic>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未公开</a:t>
            </a:r>
            <a:r>
              <a:rPr lang="zh-CN" altLang="en-US"/>
              <a:t>题目</a:t>
            </a:r>
            <a:endParaRPr lang="zh-CN" altLang="en-US"/>
          </a:p>
        </p:txBody>
      </p:sp>
      <p:sp>
        <p:nvSpPr>
          <p:cNvPr id="3" name="内容占位符 2"/>
          <p:cNvSpPr>
            <a:spLocks noGrp="1"/>
          </p:cNvSpPr>
          <p:nvPr>
            <p:ph idx="1"/>
          </p:nvPr>
        </p:nvSpPr>
        <p:spPr/>
        <p:txBody>
          <a:bodyPr/>
          <a:p>
            <a:r>
              <a:rPr lang="zh-CN" altLang="en-US"/>
              <a:t>给一棵树，每个点有一个</a:t>
            </a:r>
            <a:r>
              <a:rPr lang="zh-CN" altLang="en-US"/>
              <a:t>颜色</a:t>
            </a:r>
            <a:endParaRPr lang="zh-CN" altLang="en-US"/>
          </a:p>
          <a:p>
            <a:r>
              <a:rPr lang="zh-CN" altLang="en-US"/>
              <a:t>每次给定</a:t>
            </a:r>
            <a:r>
              <a:rPr lang="en-US" altLang="zh-CN"/>
              <a:t> x,y</a:t>
            </a:r>
            <a:r>
              <a:rPr lang="zh-CN" altLang="en-US"/>
              <a:t>，求距离点</a:t>
            </a:r>
            <a:r>
              <a:rPr lang="en-US" altLang="zh-CN"/>
              <a:t> x </a:t>
            </a:r>
            <a:r>
              <a:rPr lang="zh-CN" altLang="en-US"/>
              <a:t>不超过</a:t>
            </a:r>
            <a:r>
              <a:rPr lang="en-US" altLang="zh-CN"/>
              <a:t> y </a:t>
            </a:r>
            <a:r>
              <a:rPr lang="zh-CN" altLang="en-US"/>
              <a:t>的所有点的颜色的</a:t>
            </a:r>
            <a:r>
              <a:rPr lang="zh-CN" altLang="en-US"/>
              <a:t>并</a:t>
            </a:r>
            <a:endParaRPr lang="zh-CN"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Thanks for listening</a:t>
            </a:r>
            <a:endParaRPr lang="zh-CN" altLang="en-US" dirty="0"/>
          </a:p>
        </p:txBody>
      </p:sp>
      <p:pic>
        <p:nvPicPr>
          <p:cNvPr id="8" name="内容占位符 7"/>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450978" y="1673424"/>
            <a:ext cx="9217023" cy="518457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对树进行点分治</a:t>
            </a:r>
            <a:endParaRPr lang="en-US" altLang="zh-CN" dirty="0"/>
          </a:p>
          <a:p>
            <a:r>
              <a:rPr lang="zh-CN" altLang="en-US" dirty="0"/>
              <a:t>每次考虑合并跨过分治中心的链</a:t>
            </a:r>
            <a:endParaRPr lang="en-US" altLang="zh-CN" dirty="0"/>
          </a:p>
          <a:p>
            <a:r>
              <a:rPr lang="zh-CN" altLang="en-US" dirty="0"/>
              <a:t>维护一个当前合并进来的链的集合，每次插入一条链的时候顺便查询这条链和集合中的链是否长度和加起来为</a:t>
            </a:r>
            <a:r>
              <a:rPr lang="en-US" altLang="zh-CN" dirty="0"/>
              <a:t>k</a:t>
            </a:r>
            <a:endParaRPr lang="zh-CN" altLang="en-US" dirty="0"/>
          </a:p>
        </p:txBody>
      </p:sp>
      <p:pic>
        <p:nvPicPr>
          <p:cNvPr id="4" name="图片 3"/>
          <p:cNvPicPr>
            <a:picLocks noChangeAspect="1"/>
          </p:cNvPicPr>
          <p:nvPr/>
        </p:nvPicPr>
        <p:blipFill>
          <a:blip r:embed="rId1"/>
          <a:stretch>
            <a:fillRect/>
          </a:stretch>
        </p:blipFill>
        <p:spPr>
          <a:xfrm>
            <a:off x="1376409" y="3852863"/>
            <a:ext cx="2514600" cy="2324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可以开一个数组，每次插入一条链的时候插入其到当前分治中心的长度</a:t>
            </a:r>
            <a:endParaRPr lang="en-US" altLang="zh-CN" dirty="0"/>
          </a:p>
          <a:p>
            <a:r>
              <a:rPr lang="zh-CN" altLang="en-US" dirty="0"/>
              <a:t>如果插入</a:t>
            </a:r>
            <a:r>
              <a:rPr lang="en-US" altLang="zh-CN" dirty="0"/>
              <a:t>x</a:t>
            </a:r>
            <a:r>
              <a:rPr lang="zh-CN" altLang="en-US" dirty="0"/>
              <a:t>时，数组中有</a:t>
            </a:r>
            <a:r>
              <a:rPr lang="en-US" altLang="zh-CN" dirty="0"/>
              <a:t>k-x</a:t>
            </a:r>
            <a:r>
              <a:rPr lang="zh-CN" altLang="en-US" dirty="0"/>
              <a:t>，则有一条链长为</a:t>
            </a:r>
            <a:r>
              <a:rPr lang="en-US" altLang="zh-CN" dirty="0"/>
              <a:t>k</a:t>
            </a:r>
            <a:r>
              <a:rPr lang="zh-CN" altLang="en-US" dirty="0"/>
              <a:t>，否则没有</a:t>
            </a:r>
            <a:endParaRPr lang="en-US" altLang="zh-CN" dirty="0"/>
          </a:p>
          <a:p>
            <a:endParaRPr lang="en-US" altLang="zh-CN" dirty="0"/>
          </a:p>
          <a:p>
            <a:r>
              <a:rPr lang="zh-CN" altLang="en-US" dirty="0"/>
              <a:t>总时间复杂度</a:t>
            </a:r>
            <a:r>
              <a:rPr lang="en-US" altLang="zh-CN" dirty="0"/>
              <a:t>O( </a:t>
            </a:r>
            <a:r>
              <a:rPr lang="en-US" altLang="zh-CN" dirty="0" err="1"/>
              <a:t>nmlogn</a:t>
            </a:r>
            <a:r>
              <a:rPr lang="en-US" altLang="zh-CN" dirty="0"/>
              <a:t> )</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P4178 Tree</a:t>
            </a:r>
            <a:endParaRPr lang="zh-CN" altLang="en-US"/>
          </a:p>
        </p:txBody>
      </p:sp>
      <p:pic>
        <p:nvPicPr>
          <p:cNvPr id="4" name="内容占位符 3"/>
          <p:cNvPicPr>
            <a:picLocks noChangeAspect="1"/>
          </p:cNvPicPr>
          <p:nvPr>
            <p:ph idx="1"/>
          </p:nvPr>
        </p:nvPicPr>
        <p:blipFill>
          <a:blip r:embed="rId1"/>
          <a:stretch>
            <a:fillRect/>
          </a:stretch>
        </p:blipFill>
        <p:spPr>
          <a:xfrm>
            <a:off x="838200" y="1691005"/>
            <a:ext cx="8867775" cy="600075"/>
          </a:xfrm>
          <a:prstGeom prst="rect">
            <a:avLst/>
          </a:prstGeom>
        </p:spPr>
      </p:pic>
      <p:pic>
        <p:nvPicPr>
          <p:cNvPr id="5" name="图片 4"/>
          <p:cNvPicPr>
            <a:picLocks noChangeAspect="1"/>
          </p:cNvPicPr>
          <p:nvPr/>
        </p:nvPicPr>
        <p:blipFill>
          <a:blip r:embed="rId2"/>
          <a:stretch>
            <a:fillRect/>
          </a:stretch>
        </p:blipFill>
        <p:spPr>
          <a:xfrm>
            <a:off x="838200" y="2328545"/>
            <a:ext cx="3762375" cy="220027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Luogu</a:t>
            </a:r>
            <a:r>
              <a:rPr dirty="0"/>
              <a:t>6626 [省选联考 2020 B 卷] 消息传递</a:t>
            </a:r>
            <a:endParaRPr lang="zh-CN" dirty="0"/>
          </a:p>
        </p:txBody>
      </p:sp>
      <p:sp>
        <p:nvSpPr>
          <p:cNvPr id="3" name="内容占位符 2"/>
          <p:cNvSpPr>
            <a:spLocks noGrp="1"/>
          </p:cNvSpPr>
          <p:nvPr>
            <p:ph idx="1"/>
          </p:nvPr>
        </p:nvSpPr>
        <p:spPr/>
        <p:txBody>
          <a:bodyPr/>
          <a:lstStyle/>
          <a:p>
            <a:r>
              <a:rPr lang="zh-CN" altLang="en-US" dirty="0"/>
              <a:t>给出一棵</a:t>
            </a:r>
            <a:r>
              <a:rPr lang="en-US" altLang="zh-CN" dirty="0"/>
              <a:t>n</a:t>
            </a:r>
            <a:r>
              <a:rPr lang="zh-CN" altLang="en-US" dirty="0"/>
              <a:t>个点，边权为</a:t>
            </a:r>
            <a:r>
              <a:rPr lang="en-US" altLang="zh-CN" dirty="0"/>
              <a:t>1</a:t>
            </a:r>
            <a:r>
              <a:rPr lang="zh-CN" altLang="en-US" dirty="0"/>
              <a:t>的树，</a:t>
            </a:r>
            <a:r>
              <a:rPr lang="en-US" altLang="zh-CN" dirty="0"/>
              <a:t>m</a:t>
            </a:r>
            <a:r>
              <a:rPr lang="zh-CN" altLang="en-US" dirty="0"/>
              <a:t>次查询距离</a:t>
            </a:r>
            <a:r>
              <a:rPr lang="en-US" altLang="zh-CN" dirty="0"/>
              <a:t>x==y</a:t>
            </a:r>
            <a:r>
              <a:rPr lang="zh-CN" altLang="en-US" dirty="0"/>
              <a:t>的点数</a:t>
            </a:r>
            <a:endParaRPr lang="en-US" altLang="zh-CN" dirty="0"/>
          </a:p>
          <a:p>
            <a:r>
              <a:rPr lang="en-US" altLang="zh-CN" dirty="0" err="1"/>
              <a:t>n,m</a:t>
            </a:r>
            <a:r>
              <a:rPr lang="en-US" altLang="zh-CN" dirty="0"/>
              <a:t>&lt;=1e5</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t>Luogu</a:t>
            </a:r>
            <a:r>
              <a:rPr dirty="0"/>
              <a:t>6626 [省选联考 2020 B 卷] 消息传递</a:t>
            </a:r>
            <a:r>
              <a:rPr lang="zh-CN" dirty="0"/>
              <a:t>（</a:t>
            </a:r>
            <a:r>
              <a:rPr lang="zh-CN" dirty="0"/>
              <a:t>改）</a:t>
            </a:r>
            <a:endParaRPr lang="zh-CN" dirty="0"/>
          </a:p>
        </p:txBody>
      </p:sp>
      <p:sp>
        <p:nvSpPr>
          <p:cNvPr id="3" name="内容占位符 2"/>
          <p:cNvSpPr>
            <a:spLocks noGrp="1"/>
          </p:cNvSpPr>
          <p:nvPr>
            <p:ph idx="1"/>
          </p:nvPr>
        </p:nvSpPr>
        <p:spPr/>
        <p:txBody>
          <a:bodyPr/>
          <a:lstStyle/>
          <a:p>
            <a:r>
              <a:rPr lang="zh-CN" altLang="en-US" dirty="0"/>
              <a:t>给出一棵</a:t>
            </a:r>
            <a:r>
              <a:rPr lang="en-US" altLang="zh-CN" dirty="0"/>
              <a:t>n</a:t>
            </a:r>
            <a:r>
              <a:rPr lang="zh-CN" altLang="en-US" dirty="0"/>
              <a:t>个点，边权为</a:t>
            </a:r>
            <a:r>
              <a:rPr lang="en-US" altLang="zh-CN" dirty="0"/>
              <a:t>1</a:t>
            </a:r>
            <a:r>
              <a:rPr lang="zh-CN" altLang="en-US" dirty="0"/>
              <a:t>的树，</a:t>
            </a:r>
            <a:r>
              <a:rPr lang="en-US" altLang="zh-CN" dirty="0"/>
              <a:t>m</a:t>
            </a:r>
            <a:r>
              <a:rPr lang="zh-CN" altLang="en-US" dirty="0"/>
              <a:t>次查询距离</a:t>
            </a:r>
            <a:r>
              <a:rPr lang="en-US" altLang="zh-CN" dirty="0"/>
              <a:t>x&lt;=y</a:t>
            </a:r>
            <a:r>
              <a:rPr lang="zh-CN" altLang="en-US" dirty="0"/>
              <a:t>的点数</a:t>
            </a:r>
            <a:endParaRPr lang="en-US" altLang="zh-CN" dirty="0"/>
          </a:p>
          <a:p>
            <a:r>
              <a:rPr lang="en-US" altLang="zh-CN" dirty="0" err="1"/>
              <a:t>n,m</a:t>
            </a:r>
            <a:r>
              <a:rPr lang="en-US" altLang="zh-CN" dirty="0"/>
              <a:t>&lt;=1e5</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静态点分治</a:t>
            </a:r>
            <a:endParaRPr lang="zh-CN" altLang="en-US" dirty="0"/>
          </a:p>
        </p:txBody>
      </p:sp>
      <p:sp>
        <p:nvSpPr>
          <p:cNvPr id="3" name="内容占位符 2"/>
          <p:cNvSpPr>
            <a:spLocks noGrp="1"/>
          </p:cNvSpPr>
          <p:nvPr>
            <p:ph idx="1"/>
          </p:nvPr>
        </p:nvSpPr>
        <p:spPr/>
        <p:txBody>
          <a:bodyPr/>
          <a:lstStyle/>
          <a:p>
            <a:r>
              <a:rPr lang="zh-CN" altLang="en-US" dirty="0"/>
              <a:t>序列上的分治是每次找一个中点，然后统计经过中点的区间，然后递归下去计算</a:t>
            </a:r>
            <a:endParaRPr lang="en-US" altLang="zh-CN" dirty="0"/>
          </a:p>
          <a:p>
            <a:r>
              <a:rPr lang="zh-CN" altLang="en-US" dirty="0"/>
              <a:t>树的点分治每次找一个重心，然后统计经过重心的路径，然后把这个点删去，树变成了很多连通子图，递归下去计算</a:t>
            </a:r>
            <a:endParaRPr lang="zh-CN" altLang="en-US" dirty="0"/>
          </a:p>
        </p:txBody>
      </p:sp>
      <p:pic>
        <p:nvPicPr>
          <p:cNvPr id="4" name="图片 3"/>
          <p:cNvPicPr>
            <a:picLocks noChangeAspect="1"/>
          </p:cNvPicPr>
          <p:nvPr/>
        </p:nvPicPr>
        <p:blipFill>
          <a:blip r:embed="rId1"/>
          <a:stretch>
            <a:fillRect/>
          </a:stretch>
        </p:blipFill>
        <p:spPr>
          <a:xfrm>
            <a:off x="2646701" y="3572522"/>
            <a:ext cx="3667125" cy="33528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讲一下点分治如何维护这个</a:t>
            </a:r>
            <a:endParaRPr lang="en-US" altLang="zh-CN" dirty="0"/>
          </a:p>
          <a:p>
            <a:r>
              <a:rPr lang="zh-CN" altLang="en-US" dirty="0"/>
              <a:t>考虑查询的</a:t>
            </a:r>
            <a:r>
              <a:rPr lang="en-US" altLang="zh-CN" dirty="0"/>
              <a:t>x</a:t>
            </a:r>
            <a:r>
              <a:rPr lang="zh-CN" altLang="en-US" dirty="0"/>
              <a:t>，在当前分治子树</a:t>
            </a:r>
            <a:r>
              <a:rPr lang="en-US" altLang="zh-CN" dirty="0"/>
              <a:t>a</a:t>
            </a:r>
            <a:r>
              <a:rPr lang="zh-CN" altLang="en-US" dirty="0"/>
              <a:t>中，</a:t>
            </a:r>
            <a:r>
              <a:rPr lang="en-US" altLang="zh-CN" dirty="0"/>
              <a:t>x</a:t>
            </a:r>
            <a:r>
              <a:rPr lang="zh-CN" altLang="en-US" dirty="0"/>
              <a:t>到分治中心距离是</a:t>
            </a:r>
            <a:r>
              <a:rPr lang="en-US" altLang="zh-CN" dirty="0"/>
              <a:t>z</a:t>
            </a:r>
            <a:endParaRPr lang="en-US" altLang="zh-CN" dirty="0"/>
          </a:p>
          <a:p>
            <a:r>
              <a:rPr lang="zh-CN" altLang="en-US" dirty="0"/>
              <a:t>然后其他分治子树中距离</a:t>
            </a:r>
            <a:r>
              <a:rPr lang="en-US" altLang="zh-CN" dirty="0"/>
              <a:t>x&lt;=y</a:t>
            </a:r>
            <a:r>
              <a:rPr lang="zh-CN" altLang="en-US" dirty="0"/>
              <a:t>的点，满足距离分治中心</a:t>
            </a:r>
            <a:r>
              <a:rPr lang="en-US" altLang="zh-CN" dirty="0"/>
              <a:t>&lt;=y-z</a:t>
            </a:r>
            <a:endParaRPr lang="en-US" altLang="zh-CN" dirty="0"/>
          </a:p>
          <a:p>
            <a:r>
              <a:rPr lang="zh-CN" altLang="en-US" dirty="0"/>
              <a:t>对每个点挂询问，然后点分治到每个点的时候处理一下这个点上所有询问，并把该递归下去的东西递归下去挂询问</a:t>
            </a:r>
            <a:endParaRPr lang="en-US" altLang="zh-CN" dirty="0"/>
          </a:p>
          <a:p>
            <a:r>
              <a:rPr lang="zh-CN" altLang="en-US" dirty="0"/>
              <a:t>每层预处理前缀和可以</a:t>
            </a:r>
            <a:r>
              <a:rPr lang="en-US" altLang="zh-CN" dirty="0"/>
              <a:t>O(1)</a:t>
            </a:r>
            <a:r>
              <a:rPr lang="zh-CN" altLang="en-US" dirty="0"/>
              <a:t>查询，时间复杂度</a:t>
            </a:r>
            <a:r>
              <a:rPr lang="en-US" altLang="zh-CN" dirty="0"/>
              <a:t>O( (</a:t>
            </a:r>
            <a:r>
              <a:rPr lang="en-US" altLang="zh-CN" dirty="0" err="1"/>
              <a:t>n+m</a:t>
            </a:r>
            <a:r>
              <a:rPr lang="en-US" altLang="zh-CN" dirty="0"/>
              <a:t>)</a:t>
            </a:r>
            <a:r>
              <a:rPr lang="en-US" altLang="zh-CN" dirty="0" err="1"/>
              <a:t>logn</a:t>
            </a:r>
            <a:r>
              <a:rPr lang="en-US" altLang="zh-CN" dirty="0"/>
              <a:t> )</a:t>
            </a:r>
            <a:endParaRPr lang="en-US" altLang="zh-CN" dirty="0"/>
          </a:p>
        </p:txBody>
      </p:sp>
      <p:pic>
        <p:nvPicPr>
          <p:cNvPr id="5" name="图片 4"/>
          <p:cNvPicPr>
            <a:picLocks noChangeAspect="1"/>
          </p:cNvPicPr>
          <p:nvPr/>
        </p:nvPicPr>
        <p:blipFill>
          <a:blip r:embed="rId1"/>
          <a:stretch>
            <a:fillRect/>
          </a:stretch>
        </p:blipFill>
        <p:spPr>
          <a:xfrm>
            <a:off x="1236955" y="4687411"/>
            <a:ext cx="4400110" cy="217059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随便</a:t>
            </a:r>
            <a:r>
              <a:rPr lang="en-US" altLang="zh-CN" dirty="0"/>
              <a:t>YY</a:t>
            </a:r>
            <a:r>
              <a:rPr lang="zh-CN" altLang="en-US" dirty="0"/>
              <a:t>的题</a:t>
            </a:r>
            <a:r>
              <a:rPr lang="en-US" altLang="zh-CN" dirty="0"/>
              <a:t>1</a:t>
            </a:r>
            <a:endParaRPr lang="zh-CN" altLang="en-US" dirty="0"/>
          </a:p>
        </p:txBody>
      </p:sp>
      <p:sp>
        <p:nvSpPr>
          <p:cNvPr id="3" name="内容占位符 2"/>
          <p:cNvSpPr>
            <a:spLocks noGrp="1"/>
          </p:cNvSpPr>
          <p:nvPr>
            <p:ph idx="1"/>
          </p:nvPr>
        </p:nvSpPr>
        <p:spPr/>
        <p:txBody>
          <a:bodyPr/>
          <a:lstStyle/>
          <a:p>
            <a:r>
              <a:rPr lang="zh-CN" altLang="en-US" dirty="0"/>
              <a:t>给一棵树，边有边权，求所有路径中边权</a:t>
            </a:r>
            <a:r>
              <a:rPr lang="en-US" altLang="zh-CN" dirty="0" err="1"/>
              <a:t>xor</a:t>
            </a:r>
            <a:r>
              <a:rPr lang="zh-CN" altLang="en-US" dirty="0"/>
              <a:t>和最大的一条</a:t>
            </a:r>
            <a:r>
              <a:rPr lang="zh-CN" altLang="en-US" dirty="0">
                <a:sym typeface="+mn-ea"/>
              </a:rPr>
              <a:t>路径</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这里是边权</a:t>
            </a:r>
            <a:endParaRPr lang="en-US" altLang="zh-CN" dirty="0"/>
          </a:p>
          <a:p>
            <a:r>
              <a:rPr lang="zh-CN" altLang="en-US" dirty="0"/>
              <a:t>可以发现</a:t>
            </a:r>
            <a:r>
              <a:rPr lang="en-US" altLang="zh-CN" dirty="0"/>
              <a:t>x</a:t>
            </a:r>
            <a:r>
              <a:rPr lang="zh-CN" altLang="en-US" dirty="0"/>
              <a:t>到</a:t>
            </a:r>
            <a:r>
              <a:rPr lang="en-US" altLang="zh-CN" dirty="0"/>
              <a:t>y</a:t>
            </a:r>
            <a:r>
              <a:rPr lang="zh-CN" altLang="en-US" dirty="0"/>
              <a:t>的边权</a:t>
            </a:r>
            <a:r>
              <a:rPr lang="en-US" altLang="zh-CN" dirty="0" err="1"/>
              <a:t>xor</a:t>
            </a:r>
            <a:r>
              <a:rPr lang="zh-CN" altLang="en-US" dirty="0"/>
              <a:t>和等价于</a:t>
            </a:r>
            <a:r>
              <a:rPr lang="en-US" altLang="zh-CN" dirty="0"/>
              <a:t>x</a:t>
            </a:r>
            <a:r>
              <a:rPr lang="zh-CN" altLang="en-US" dirty="0"/>
              <a:t>到根的边权</a:t>
            </a:r>
            <a:r>
              <a:rPr lang="en-US" altLang="zh-CN" dirty="0" err="1"/>
              <a:t>xor</a:t>
            </a:r>
            <a:r>
              <a:rPr lang="zh-CN" altLang="en-US" dirty="0"/>
              <a:t>和，与</a:t>
            </a:r>
            <a:r>
              <a:rPr lang="en-US" altLang="zh-CN" dirty="0"/>
              <a:t>y</a:t>
            </a:r>
            <a:r>
              <a:rPr lang="zh-CN" altLang="en-US" dirty="0"/>
              <a:t>到根的边权</a:t>
            </a:r>
            <a:r>
              <a:rPr lang="en-US" altLang="zh-CN" dirty="0" err="1"/>
              <a:t>xor</a:t>
            </a:r>
            <a:r>
              <a:rPr lang="zh-CN" altLang="en-US" dirty="0"/>
              <a:t>和，的</a:t>
            </a:r>
            <a:r>
              <a:rPr lang="en-US" altLang="zh-CN" dirty="0" err="1"/>
              <a:t>xor</a:t>
            </a:r>
            <a:endParaRPr lang="en-US" altLang="zh-CN" dirty="0"/>
          </a:p>
          <a:p>
            <a:r>
              <a:rPr lang="zh-CN" altLang="en-US" dirty="0"/>
              <a:t>为什么</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因为</a:t>
            </a:r>
            <a:r>
              <a:rPr lang="en-US" altLang="zh-CN" dirty="0" err="1"/>
              <a:t>xor</a:t>
            </a:r>
            <a:r>
              <a:rPr lang="zh-CN" altLang="en-US" dirty="0"/>
              <a:t>的性质，一条边被</a:t>
            </a:r>
            <a:r>
              <a:rPr lang="en-US" altLang="zh-CN" dirty="0" err="1"/>
              <a:t>xor</a:t>
            </a:r>
            <a:r>
              <a:rPr lang="zh-CN" altLang="en-US" dirty="0"/>
              <a:t>两次会自动抵消</a:t>
            </a:r>
            <a:endParaRPr lang="en-US" altLang="zh-CN" dirty="0"/>
          </a:p>
          <a:p>
            <a:r>
              <a:rPr lang="zh-CN" altLang="en-US" dirty="0"/>
              <a:t>可以发现</a:t>
            </a:r>
            <a:r>
              <a:rPr lang="en-US" altLang="zh-CN" dirty="0" err="1"/>
              <a:t>lca</a:t>
            </a:r>
            <a:r>
              <a:rPr lang="zh-CN" altLang="en-US" dirty="0"/>
              <a:t>到根的路径上每条边都被</a:t>
            </a:r>
            <a:r>
              <a:rPr lang="en-US" altLang="zh-CN" dirty="0" err="1"/>
              <a:t>xor</a:t>
            </a:r>
            <a:r>
              <a:rPr lang="zh-CN" altLang="en-US" dirty="0"/>
              <a:t>了两次，所以都抵消了</a:t>
            </a:r>
            <a:endParaRPr lang="en-US" altLang="zh-CN" dirty="0"/>
          </a:p>
          <a:p>
            <a:r>
              <a:rPr lang="zh-CN" altLang="en-US" dirty="0"/>
              <a:t>于是使用</a:t>
            </a:r>
            <a:r>
              <a:rPr lang="en-US" altLang="zh-CN" dirty="0" err="1"/>
              <a:t>trie</a:t>
            </a:r>
            <a:r>
              <a:rPr lang="zh-CN" altLang="en-US" dirty="0"/>
              <a:t>树，维护最大</a:t>
            </a:r>
            <a:r>
              <a:rPr lang="en-US" altLang="zh-CN" dirty="0" err="1"/>
              <a:t>xor</a:t>
            </a:r>
            <a:r>
              <a:rPr lang="zh-CN" altLang="en-US" dirty="0"/>
              <a:t>和即可</a:t>
            </a:r>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随便</a:t>
            </a:r>
            <a:r>
              <a:rPr lang="en-US" altLang="zh-CN" dirty="0"/>
              <a:t>YY</a:t>
            </a:r>
            <a:r>
              <a:rPr lang="zh-CN" altLang="en-US" dirty="0"/>
              <a:t>的题</a:t>
            </a:r>
            <a:r>
              <a:rPr lang="en-US" altLang="zh-CN" dirty="0"/>
              <a:t>2</a:t>
            </a:r>
            <a:endParaRPr lang="zh-CN" altLang="en-US" dirty="0"/>
          </a:p>
        </p:txBody>
      </p:sp>
      <p:sp>
        <p:nvSpPr>
          <p:cNvPr id="3" name="内容占位符 2"/>
          <p:cNvSpPr>
            <a:spLocks noGrp="1"/>
          </p:cNvSpPr>
          <p:nvPr>
            <p:ph idx="1"/>
          </p:nvPr>
        </p:nvSpPr>
        <p:spPr/>
        <p:txBody>
          <a:bodyPr/>
          <a:lstStyle/>
          <a:p>
            <a:r>
              <a:rPr lang="zh-CN" altLang="en-US" dirty="0"/>
              <a:t>给一棵树，点有点权，求所有</a:t>
            </a:r>
            <a:r>
              <a:rPr lang="zh-CN" altLang="en-US" dirty="0">
                <a:sym typeface="+mn-ea"/>
              </a:rPr>
              <a:t>路径</a:t>
            </a:r>
            <a:r>
              <a:rPr lang="zh-CN" altLang="en-US" dirty="0"/>
              <a:t>中点权</a:t>
            </a:r>
            <a:r>
              <a:rPr lang="en-US" altLang="zh-CN" dirty="0" err="1"/>
              <a:t>xor</a:t>
            </a:r>
            <a:r>
              <a:rPr lang="zh-CN" altLang="en-US" dirty="0"/>
              <a:t>和最大的一条</a:t>
            </a:r>
            <a:r>
              <a:rPr lang="zh-CN" altLang="en-US" dirty="0">
                <a:sym typeface="+mn-ea"/>
              </a:rPr>
              <a:t>路径</a:t>
            </a:r>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这个就需要树分治了</a:t>
            </a:r>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点分治</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考虑使用数据结构优化计算过分治中心的路径</a:t>
            </a:r>
            <a:endParaRPr lang="en-US" altLang="zh-CN" dirty="0"/>
          </a:p>
          <a:p>
            <a:r>
              <a:rPr lang="zh-CN" altLang="en-US" dirty="0"/>
              <a:t>我们要选两个点到分治中心的链使得</a:t>
            </a:r>
            <a:r>
              <a:rPr lang="en-US" altLang="zh-CN" dirty="0" err="1"/>
              <a:t>xor</a:t>
            </a:r>
            <a:r>
              <a:rPr lang="zh-CN" altLang="en-US" dirty="0"/>
              <a:t>起来最大</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开一棵</a:t>
            </a:r>
            <a:r>
              <a:rPr lang="en-US" altLang="zh-CN" dirty="0" err="1"/>
              <a:t>trie</a:t>
            </a:r>
            <a:r>
              <a:rPr lang="zh-CN" altLang="en-US" dirty="0"/>
              <a:t>树，边插入点到分治中心构成的链，边查询最大</a:t>
            </a:r>
            <a:r>
              <a:rPr lang="en-US" altLang="zh-CN" dirty="0" err="1"/>
              <a:t>xor</a:t>
            </a:r>
            <a:r>
              <a:rPr lang="zh-CN" altLang="en-US" dirty="0"/>
              <a:t>和</a:t>
            </a:r>
            <a:endParaRPr lang="en-US" altLang="zh-CN" dirty="0"/>
          </a:p>
          <a:p>
            <a:r>
              <a:rPr lang="en-US" altLang="zh-CN" dirty="0"/>
              <a:t>O( nlog^2n )</a:t>
            </a:r>
            <a:endParaRPr lang="zh-CN" altLang="en-US" dirty="0"/>
          </a:p>
        </p:txBody>
      </p:sp>
      <p:pic>
        <p:nvPicPr>
          <p:cNvPr id="4" name="图片 3"/>
          <p:cNvPicPr>
            <a:picLocks noChangeAspect="1"/>
          </p:cNvPicPr>
          <p:nvPr/>
        </p:nvPicPr>
        <p:blipFill>
          <a:blip r:embed="rId1"/>
          <a:stretch>
            <a:fillRect/>
          </a:stretch>
        </p:blipFill>
        <p:spPr>
          <a:xfrm>
            <a:off x="1243245" y="2812611"/>
            <a:ext cx="2514600" cy="23241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边分治</a:t>
            </a:r>
            <a:endParaRPr lang="zh-CN" altLang="en-US" dirty="0"/>
          </a:p>
        </p:txBody>
      </p:sp>
      <p:sp>
        <p:nvSpPr>
          <p:cNvPr id="3" name="内容占位符 2"/>
          <p:cNvSpPr>
            <a:spLocks noGrp="1"/>
          </p:cNvSpPr>
          <p:nvPr>
            <p:ph idx="1"/>
          </p:nvPr>
        </p:nvSpPr>
        <p:spPr/>
        <p:txBody>
          <a:bodyPr/>
          <a:lstStyle/>
          <a:p>
            <a:r>
              <a:rPr lang="zh-CN" altLang="en-US" dirty="0"/>
              <a:t>与点分治类似，除了需要三度化以外</a:t>
            </a:r>
            <a:endParaRPr lang="en-US" altLang="zh-CN" dirty="0"/>
          </a:p>
          <a:p>
            <a:r>
              <a:rPr lang="zh-CN" altLang="en-US" dirty="0"/>
              <a:t>优势是每次只用合并两棵子树，虽然在这道题中看不出优越性</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链分治</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考虑启发式合并上来的过程</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重儿子维护一棵</a:t>
            </a:r>
            <a:r>
              <a:rPr lang="en-US" altLang="zh-CN" dirty="0" err="1"/>
              <a:t>trie</a:t>
            </a:r>
            <a:r>
              <a:rPr lang="zh-CN" altLang="en-US" dirty="0"/>
              <a:t>树，启发式合并的过程中将轻儿子到当前节点的链插入</a:t>
            </a:r>
            <a:r>
              <a:rPr lang="en-US" altLang="zh-CN" dirty="0" err="1"/>
              <a:t>trie</a:t>
            </a:r>
            <a:r>
              <a:rPr lang="zh-CN" altLang="en-US" dirty="0"/>
              <a:t>树中，同时查询最大</a:t>
            </a:r>
            <a:r>
              <a:rPr lang="en-US" altLang="zh-CN" dirty="0" err="1"/>
              <a:t>xor</a:t>
            </a:r>
            <a:r>
              <a:rPr lang="zh-CN" altLang="en-US" dirty="0"/>
              <a:t>和</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1144248" y="2307500"/>
            <a:ext cx="2162175" cy="282892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链分治</a:t>
            </a:r>
            <a:endParaRPr lang="zh-CN" altLang="en-US" dirty="0"/>
          </a:p>
        </p:txBody>
      </p:sp>
      <p:sp>
        <p:nvSpPr>
          <p:cNvPr id="3" name="内容占位符 2"/>
          <p:cNvSpPr>
            <a:spLocks noGrp="1"/>
          </p:cNvSpPr>
          <p:nvPr>
            <p:ph idx="1"/>
          </p:nvPr>
        </p:nvSpPr>
        <p:spPr/>
        <p:txBody>
          <a:bodyPr/>
          <a:lstStyle/>
          <a:p>
            <a:r>
              <a:rPr lang="zh-CN" altLang="en-US" dirty="0"/>
              <a:t>重儿子这里会每次在上面加一个点，所以需要把</a:t>
            </a:r>
            <a:r>
              <a:rPr lang="en-US" altLang="zh-CN" dirty="0" err="1"/>
              <a:t>trie</a:t>
            </a:r>
            <a:r>
              <a:rPr lang="zh-CN" altLang="en-US" dirty="0"/>
              <a:t>上所有元素都</a:t>
            </a:r>
            <a:r>
              <a:rPr lang="en-US" altLang="zh-CN" dirty="0" err="1"/>
              <a:t>xor</a:t>
            </a:r>
            <a:r>
              <a:rPr lang="zh-CN" altLang="en-US" dirty="0"/>
              <a:t>上一个值</a:t>
            </a:r>
            <a:endParaRPr lang="en-US" altLang="zh-CN" dirty="0"/>
          </a:p>
          <a:p>
            <a:r>
              <a:rPr lang="zh-CN" altLang="en-US" dirty="0"/>
              <a:t>实际上可以懒惰处理，记一下全局</a:t>
            </a:r>
            <a:r>
              <a:rPr lang="en-US" altLang="zh-CN" dirty="0" err="1"/>
              <a:t>xor</a:t>
            </a:r>
            <a:r>
              <a:rPr lang="zh-CN" altLang="en-US" dirty="0"/>
              <a:t>了</a:t>
            </a:r>
            <a:r>
              <a:rPr lang="en-US" altLang="zh-CN" dirty="0"/>
              <a:t>x</a:t>
            </a:r>
            <a:r>
              <a:rPr lang="zh-CN" altLang="en-US" dirty="0"/>
              <a:t>，之后把插入和查询的值都</a:t>
            </a:r>
            <a:r>
              <a:rPr lang="en-US" altLang="zh-CN" dirty="0" err="1"/>
              <a:t>xor</a:t>
            </a:r>
            <a:r>
              <a:rPr lang="zh-CN" altLang="en-US" dirty="0"/>
              <a:t>上</a:t>
            </a:r>
            <a:r>
              <a:rPr lang="en-US" altLang="zh-CN" dirty="0"/>
              <a:t>x</a:t>
            </a:r>
            <a:r>
              <a:rPr lang="zh-CN" altLang="en-US" dirty="0"/>
              <a:t>即可</a:t>
            </a:r>
            <a:endParaRPr lang="en-US" altLang="zh-CN" dirty="0"/>
          </a:p>
          <a:p>
            <a:r>
              <a:rPr lang="en-US" altLang="zh-CN" dirty="0"/>
              <a:t>O( nlog^2n )</a:t>
            </a:r>
            <a:endParaRPr lang="zh-CN" altLang="en-US" dirty="0"/>
          </a:p>
        </p:txBody>
      </p:sp>
      <p:pic>
        <p:nvPicPr>
          <p:cNvPr id="4" name="图片 3"/>
          <p:cNvPicPr>
            <a:picLocks noChangeAspect="1"/>
          </p:cNvPicPr>
          <p:nvPr/>
        </p:nvPicPr>
        <p:blipFill>
          <a:blip r:embed="rId1"/>
          <a:stretch>
            <a:fillRect/>
          </a:stretch>
        </p:blipFill>
        <p:spPr>
          <a:xfrm>
            <a:off x="940062" y="4029075"/>
            <a:ext cx="2162175" cy="28289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静态点分治</a:t>
            </a:r>
            <a:endParaRPr lang="zh-CN" altLang="en-US" dirty="0"/>
          </a:p>
        </p:txBody>
      </p:sp>
      <p:sp>
        <p:nvSpPr>
          <p:cNvPr id="3" name="内容占位符 2"/>
          <p:cNvSpPr>
            <a:spLocks noGrp="1"/>
          </p:cNvSpPr>
          <p:nvPr>
            <p:ph idx="1"/>
          </p:nvPr>
        </p:nvSpPr>
        <p:spPr/>
        <p:txBody>
          <a:bodyPr/>
          <a:lstStyle/>
          <a:p>
            <a:r>
              <a:rPr lang="zh-CN" altLang="en-US" dirty="0"/>
              <a:t>重心有三个定义</a:t>
            </a:r>
            <a:endParaRPr lang="en-US" altLang="zh-CN" dirty="0"/>
          </a:p>
          <a:p>
            <a:r>
              <a:rPr lang="en-US" altLang="zh-CN" dirty="0"/>
              <a:t>1.</a:t>
            </a:r>
            <a:r>
              <a:rPr lang="zh-CN" altLang="en-US" dirty="0"/>
              <a:t>到每个点距离和最小</a:t>
            </a:r>
            <a:endParaRPr lang="en-US" altLang="zh-CN" dirty="0"/>
          </a:p>
          <a:p>
            <a:r>
              <a:rPr lang="en-US" altLang="zh-CN" dirty="0"/>
              <a:t>2.</a:t>
            </a:r>
            <a:r>
              <a:rPr lang="zh-CN" altLang="en-US" dirty="0"/>
              <a:t>删去这个点之后最大的连通子图大小最小</a:t>
            </a:r>
            <a:endParaRPr lang="en-US" altLang="zh-CN" dirty="0"/>
          </a:p>
          <a:p>
            <a:r>
              <a:rPr lang="en-US" altLang="zh-CN" dirty="0"/>
              <a:t>3.</a:t>
            </a:r>
            <a:r>
              <a:rPr lang="zh-CN" altLang="en-US" dirty="0"/>
              <a:t>删去这个点之后最大的连通子图大小不过半</a:t>
            </a:r>
            <a:endParaRPr lang="en-US" altLang="zh-CN" dirty="0"/>
          </a:p>
          <a:p>
            <a:r>
              <a:rPr lang="zh-CN" altLang="en-US" dirty="0"/>
              <a:t>边权为</a:t>
            </a:r>
            <a:r>
              <a:rPr lang="en-US" altLang="zh-CN" dirty="0"/>
              <a:t>1</a:t>
            </a:r>
            <a:r>
              <a:rPr lang="zh-CN" altLang="en-US" dirty="0"/>
              <a:t>的时候三个定义好像是等价的，我们这里就当第三个定义来做</a:t>
            </a:r>
            <a:endParaRPr lang="en-US" altLang="zh-CN" dirty="0"/>
          </a:p>
          <a:p>
            <a:r>
              <a:rPr lang="zh-CN" altLang="en-US" dirty="0"/>
              <a:t>我们每次递归下去的连通子图大小至少减半，所以递归树的深度</a:t>
            </a:r>
            <a:r>
              <a:rPr lang="en-US" altLang="zh-CN" dirty="0"/>
              <a:t>O( </a:t>
            </a:r>
            <a:r>
              <a:rPr lang="en-US" altLang="zh-CN" dirty="0" err="1"/>
              <a:t>logn</a:t>
            </a:r>
            <a:r>
              <a:rPr lang="en-US" altLang="zh-CN" dirty="0"/>
              <a:t> )</a:t>
            </a:r>
            <a:r>
              <a:rPr lang="zh-CN" altLang="en-US" dirty="0"/>
              <a:t>，所以点分治复杂度</a:t>
            </a:r>
            <a:r>
              <a:rPr lang="en-US" altLang="zh-CN" dirty="0"/>
              <a:t>O( </a:t>
            </a:r>
            <a:r>
              <a:rPr lang="en-US" altLang="zh-CN" dirty="0" err="1"/>
              <a:t>nlogn</a:t>
            </a:r>
            <a:r>
              <a:rPr lang="en-US" altLang="zh-CN" dirty="0"/>
              <a:t> )</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Luogu4149 [IOI2011]Race</a:t>
            </a:r>
            <a:endParaRPr lang="zh-CN" altLang="en-US" dirty="0"/>
          </a:p>
        </p:txBody>
      </p:sp>
      <p:sp>
        <p:nvSpPr>
          <p:cNvPr id="3" name="内容占位符 2"/>
          <p:cNvSpPr>
            <a:spLocks noGrp="1"/>
          </p:cNvSpPr>
          <p:nvPr>
            <p:ph idx="1"/>
          </p:nvPr>
        </p:nvSpPr>
        <p:spPr/>
        <p:txBody>
          <a:bodyPr/>
          <a:lstStyle/>
          <a:p>
            <a:r>
              <a:rPr lang="zh-CN" altLang="en-US" dirty="0"/>
              <a:t>给一棵树，每条边有权。求一条简单路径，权值和等于 </a:t>
            </a:r>
            <a:r>
              <a:rPr lang="en-US" altLang="zh-CN" dirty="0"/>
              <a:t>k</a:t>
            </a:r>
            <a:r>
              <a:rPr lang="zh-CN" altLang="en-US" dirty="0"/>
              <a:t>，且边的数量最小。</a:t>
            </a:r>
            <a:endParaRPr lang="en-US" altLang="zh-CN" dirty="0"/>
          </a:p>
          <a:p>
            <a:r>
              <a:rPr lang="en-US" altLang="zh-CN" dirty="0"/>
              <a:t>n&lt;=1e5,k&lt;=1e6,</a:t>
            </a:r>
            <a:r>
              <a:rPr lang="zh-CN" altLang="en-US" dirty="0"/>
              <a:t>边权非负</a:t>
            </a:r>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进行点分治，每次统计经过分治中心点的答案。</a:t>
            </a:r>
            <a:endParaRPr lang="en-US" altLang="zh-CN" dirty="0"/>
          </a:p>
          <a:p>
            <a:r>
              <a:rPr lang="zh-CN" altLang="en-US" dirty="0"/>
              <a:t>当前重心是 </a:t>
            </a:r>
            <a:r>
              <a:rPr lang="en-US" altLang="zh-CN" dirty="0"/>
              <a:t>r </a:t>
            </a:r>
            <a:r>
              <a:rPr lang="zh-CN" altLang="en-US" dirty="0"/>
              <a:t>时，计算所有经过 </a:t>
            </a:r>
            <a:r>
              <a:rPr lang="en-US" altLang="zh-CN" dirty="0"/>
              <a:t>r </a:t>
            </a:r>
            <a:r>
              <a:rPr lang="zh-CN" altLang="en-US" dirty="0"/>
              <a:t>的路径。因为 </a:t>
            </a:r>
            <a:r>
              <a:rPr lang="en-US" altLang="zh-CN" dirty="0"/>
              <a:t>k&lt;=10^6</a:t>
            </a:r>
            <a:r>
              <a:rPr lang="zh-CN" altLang="en-US" dirty="0"/>
              <a:t>，我们便可以开个桶，</a:t>
            </a:r>
            <a:r>
              <a:rPr lang="en-US" altLang="zh-CN" dirty="0"/>
              <a:t>g[</a:t>
            </a:r>
            <a:r>
              <a:rPr lang="en-US" altLang="zh-CN" dirty="0" err="1"/>
              <a:t>i</a:t>
            </a:r>
            <a:r>
              <a:rPr lang="en-US" altLang="zh-CN" dirty="0"/>
              <a:t>]</a:t>
            </a:r>
            <a:r>
              <a:rPr lang="en-US" altLang="zh-CN" i="1" dirty="0"/>
              <a:t> </a:t>
            </a:r>
            <a:r>
              <a:rPr lang="en-US" altLang="zh-CN" dirty="0"/>
              <a:t> </a:t>
            </a:r>
            <a:r>
              <a:rPr lang="zh-CN" altLang="en-US" dirty="0"/>
              <a:t>表示从 </a:t>
            </a:r>
            <a:r>
              <a:rPr lang="en-US" altLang="zh-CN" dirty="0"/>
              <a:t>r </a:t>
            </a:r>
            <a:r>
              <a:rPr lang="zh-CN" altLang="en-US" dirty="0"/>
              <a:t>开始的权值和为 </a:t>
            </a:r>
            <a:r>
              <a:rPr lang="en-US" altLang="zh-CN" dirty="0" err="1"/>
              <a:t>i</a:t>
            </a:r>
            <a:r>
              <a:rPr lang="en-US" altLang="zh-CN" dirty="0"/>
              <a:t> </a:t>
            </a:r>
            <a:r>
              <a:rPr lang="zh-CN" altLang="en-US" dirty="0"/>
              <a:t>的所有路中，边数的最小值。</a:t>
            </a:r>
            <a:endParaRPr lang="zh-CN" altLang="en-US" dirty="0"/>
          </a:p>
          <a:p>
            <a:r>
              <a:rPr lang="zh-CN" altLang="en-US" dirty="0"/>
              <a:t>我们用</a:t>
            </a:r>
            <a:r>
              <a:rPr lang="en-US" altLang="zh-CN" dirty="0"/>
              <a:t>f[</a:t>
            </a:r>
            <a:r>
              <a:rPr lang="en-US" altLang="zh-CN" dirty="0" err="1"/>
              <a:t>i</a:t>
            </a:r>
            <a:r>
              <a:rPr lang="en-US" altLang="zh-CN" dirty="0"/>
              <a:t>]</a:t>
            </a:r>
            <a:r>
              <a:rPr lang="zh-CN" altLang="en-US" dirty="0"/>
              <a:t>表示当前子树的所有距离和前面子树的桶。</a:t>
            </a:r>
            <a:endParaRPr lang="en-US" altLang="zh-CN" dirty="0"/>
          </a:p>
          <a:p>
            <a:r>
              <a:rPr lang="zh-CN" altLang="en-US" dirty="0"/>
              <a:t>每次枚举一个子树，然后枚举子树里面每个点，假设这个点到根权值和为</a:t>
            </a:r>
            <a:r>
              <a:rPr lang="en-US" altLang="zh-CN" dirty="0"/>
              <a:t>x</a:t>
            </a:r>
            <a:r>
              <a:rPr lang="zh-CN" altLang="en-US" dirty="0"/>
              <a:t>，然后</a:t>
            </a:r>
            <a:r>
              <a:rPr lang="en-US" altLang="zh-CN" dirty="0" err="1"/>
              <a:t>ans</a:t>
            </a:r>
            <a:r>
              <a:rPr lang="en-US" altLang="zh-CN" dirty="0"/>
              <a:t>=max(</a:t>
            </a:r>
            <a:r>
              <a:rPr lang="en-US" altLang="zh-CN" dirty="0" err="1"/>
              <a:t>ans,f</a:t>
            </a:r>
            <a:r>
              <a:rPr lang="en-US" altLang="zh-CN" dirty="0"/>
              <a:t>[k-x]+g[x])</a:t>
            </a:r>
            <a:r>
              <a:rPr lang="zh-CN" altLang="en-US" dirty="0"/>
              <a:t>，更新完答案之后将子树里面的每个元素加入</a:t>
            </a:r>
            <a:r>
              <a:rPr lang="en-US" altLang="zh-CN" dirty="0"/>
              <a:t>f</a:t>
            </a:r>
            <a:r>
              <a:rPr lang="zh-CN" altLang="en-US" dirty="0"/>
              <a:t>数组中</a:t>
            </a:r>
            <a:endParaRPr lang="en-US" altLang="zh-CN" dirty="0"/>
          </a:p>
          <a:p>
            <a:r>
              <a:rPr lang="zh-CN" altLang="en-US" dirty="0"/>
              <a:t>总复杂度</a:t>
            </a:r>
            <a:r>
              <a:rPr lang="en-US" altLang="zh-CN" dirty="0"/>
              <a:t>O(</a:t>
            </a:r>
            <a:r>
              <a:rPr lang="en-US" altLang="zh-CN" dirty="0" err="1"/>
              <a:t>nlogn</a:t>
            </a:r>
            <a:r>
              <a:rPr lang="en-US" altLang="zh-CN" dirty="0"/>
              <a:t>)</a:t>
            </a:r>
            <a:endParaRPr lang="en-US" altLang="zh-CN" dirty="0"/>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CF600E </a:t>
            </a:r>
            <a:r>
              <a:rPr lang="en-US" altLang="zh-CN" dirty="0" err="1"/>
              <a:t>Lomsat</a:t>
            </a:r>
            <a:r>
              <a:rPr lang="en-US" altLang="zh-CN" dirty="0"/>
              <a:t> </a:t>
            </a:r>
            <a:r>
              <a:rPr lang="en-US" altLang="zh-CN" dirty="0" err="1"/>
              <a:t>gelral</a:t>
            </a:r>
            <a:endParaRPr lang="zh-CN" altLang="en-US" dirty="0"/>
          </a:p>
        </p:txBody>
      </p:sp>
      <p:sp>
        <p:nvSpPr>
          <p:cNvPr id="3" name="内容占位符 2"/>
          <p:cNvSpPr>
            <a:spLocks noGrp="1"/>
          </p:cNvSpPr>
          <p:nvPr>
            <p:ph idx="1"/>
          </p:nvPr>
        </p:nvSpPr>
        <p:spPr/>
        <p:txBody>
          <a:bodyPr/>
          <a:lstStyle/>
          <a:p>
            <a:r>
              <a:rPr lang="zh-CN" altLang="en-US" dirty="0"/>
              <a:t>查询每个子树的众数，即每个点所对应子树中出现次数最多的数</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这种子树的问题用静态链分治，也就是树上启发式合并会比点分治和边分治方便很多</a:t>
            </a:r>
            <a:endParaRPr lang="en-US" altLang="zh-CN" dirty="0"/>
          </a:p>
          <a:p>
            <a:r>
              <a:rPr lang="zh-CN" altLang="en-US" dirty="0"/>
              <a:t>如何不使用数据结构的情况下，保证空间复杂度呢</a:t>
            </a:r>
            <a:endParaRPr lang="en-US" altLang="zh-CN" dirty="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我们开一个全局数组表示当前访问到的点子树中每个颜色出现次数</a:t>
            </a:r>
            <a:endParaRPr lang="en-US" altLang="zh-CN" dirty="0"/>
          </a:p>
          <a:p>
            <a:r>
              <a:rPr lang="zh-CN" altLang="en-US" dirty="0"/>
              <a:t>我们</a:t>
            </a:r>
            <a:r>
              <a:rPr lang="en-US" altLang="zh-CN" dirty="0" err="1"/>
              <a:t>dfs</a:t>
            </a:r>
            <a:r>
              <a:rPr lang="zh-CN" altLang="en-US" dirty="0"/>
              <a:t>到一个点的时候，先</a:t>
            </a:r>
            <a:r>
              <a:rPr lang="en-US" altLang="zh-CN" dirty="0" err="1"/>
              <a:t>dfs</a:t>
            </a:r>
            <a:r>
              <a:rPr lang="zh-CN" altLang="en-US" dirty="0"/>
              <a:t>每个轻儿子，算出每个轻儿子的答案</a:t>
            </a:r>
            <a:endParaRPr lang="en-US" altLang="zh-CN" dirty="0"/>
          </a:p>
          <a:p>
            <a:r>
              <a:rPr lang="zh-CN" altLang="en-US" dirty="0"/>
              <a:t>然后最后</a:t>
            </a:r>
            <a:r>
              <a:rPr lang="en-US" altLang="zh-CN" dirty="0" err="1"/>
              <a:t>dfs</a:t>
            </a:r>
            <a:r>
              <a:rPr lang="zh-CN" altLang="en-US" dirty="0"/>
              <a:t>重儿子，这样我们重儿子的这个数组可以保留，而不用清空，所以说这里复杂度是轻儿子</a:t>
            </a:r>
            <a:r>
              <a:rPr lang="en-US" altLang="zh-CN" dirty="0"/>
              <a:t>size</a:t>
            </a:r>
            <a:r>
              <a:rPr lang="zh-CN" altLang="en-US" dirty="0"/>
              <a:t>和</a:t>
            </a:r>
            <a:endParaRPr lang="en-US" altLang="zh-CN" dirty="0"/>
          </a:p>
          <a:p>
            <a:r>
              <a:rPr lang="zh-CN" altLang="en-US" dirty="0"/>
              <a:t>而轻重链剖分的性质保证，轻儿子的</a:t>
            </a:r>
            <a:r>
              <a:rPr lang="en-US" altLang="zh-CN" dirty="0"/>
              <a:t>size</a:t>
            </a:r>
            <a:r>
              <a:rPr lang="zh-CN" altLang="en-US" dirty="0"/>
              <a:t>和是</a:t>
            </a:r>
            <a:r>
              <a:rPr lang="en-US" altLang="zh-CN" dirty="0"/>
              <a:t>O( </a:t>
            </a:r>
            <a:r>
              <a:rPr lang="en-US" altLang="zh-CN" dirty="0" err="1"/>
              <a:t>nlogn</a:t>
            </a:r>
            <a:r>
              <a:rPr lang="en-US" altLang="zh-CN" dirty="0"/>
              <a:t> )</a:t>
            </a:r>
            <a:r>
              <a:rPr lang="zh-CN" altLang="en-US" dirty="0"/>
              <a:t>，所以说复杂度是</a:t>
            </a:r>
            <a:r>
              <a:rPr lang="en-US" altLang="zh-CN" dirty="0"/>
              <a:t>O( </a:t>
            </a:r>
            <a:r>
              <a:rPr lang="en-US" altLang="zh-CN" dirty="0" err="1"/>
              <a:t>nlogn</a:t>
            </a:r>
            <a:r>
              <a:rPr lang="en-US" altLang="zh-CN" dirty="0"/>
              <a:t> )</a:t>
            </a:r>
            <a:r>
              <a:rPr lang="zh-CN" altLang="en-US" dirty="0"/>
              <a:t>的</a:t>
            </a:r>
            <a:endParaRPr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CF150E Freezing with Style</a:t>
            </a:r>
            <a:endParaRPr lang="zh-CN" altLang="en-US" dirty="0"/>
          </a:p>
        </p:txBody>
      </p:sp>
      <p:sp>
        <p:nvSpPr>
          <p:cNvPr id="3" name="内容占位符 2"/>
          <p:cNvSpPr>
            <a:spLocks noGrp="1"/>
          </p:cNvSpPr>
          <p:nvPr>
            <p:ph idx="1"/>
          </p:nvPr>
        </p:nvSpPr>
        <p:spPr/>
        <p:txBody>
          <a:bodyPr/>
          <a:lstStyle/>
          <a:p>
            <a:r>
              <a:rPr lang="zh-CN" altLang="en-US" dirty="0"/>
              <a:t>给定一颗带边权的树，求一条边数在 </a:t>
            </a:r>
            <a:r>
              <a:rPr lang="en-US" altLang="zh-CN" dirty="0"/>
              <a:t>[L,R] </a:t>
            </a:r>
            <a:r>
              <a:rPr lang="zh-CN" altLang="en-US" dirty="0"/>
              <a:t>之间的路径，并使得路径上边权的中位数最大。输出一条可行路径的两个端点。</a:t>
            </a:r>
            <a:endParaRPr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二分变成</a:t>
            </a:r>
            <a:r>
              <a:rPr lang="en-US" altLang="zh-CN" dirty="0"/>
              <a:t>+1-1</a:t>
            </a:r>
            <a:r>
              <a:rPr lang="zh-CN" altLang="en-US" dirty="0"/>
              <a:t>点权，是否有长度 </a:t>
            </a:r>
            <a:r>
              <a:rPr lang="en-US" altLang="zh-CN" dirty="0"/>
              <a:t>[L,R] </a:t>
            </a:r>
            <a:r>
              <a:rPr lang="zh-CN" altLang="en-US" dirty="0"/>
              <a:t>的路径和</a:t>
            </a:r>
            <a:r>
              <a:rPr lang="en-US" altLang="zh-CN" dirty="0"/>
              <a:t>&gt;0</a:t>
            </a:r>
            <a:endParaRPr lang="en-US" altLang="zh-CN" dirty="0"/>
          </a:p>
          <a:p>
            <a:r>
              <a:rPr lang="zh-CN" altLang="en-US" dirty="0"/>
              <a:t>然后树分治单调队列啥的就做掉了</a:t>
            </a:r>
            <a:endParaRPr lang="en-US" altLang="zh-CN" dirty="0"/>
          </a:p>
          <a:p>
            <a:r>
              <a:rPr lang="en-US" altLang="zh-CN" dirty="0"/>
              <a:t>O(nlog^2n)</a:t>
            </a:r>
            <a:endParaRPr lang="en-US" altLang="zh-CN" dirty="0"/>
          </a:p>
          <a:p>
            <a:endParaRPr lang="en-US" alt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ccz</a:t>
            </a:r>
            <a:r>
              <a:rPr lang="zh-CN" altLang="en-US" dirty="0"/>
              <a:t>做了一个</a:t>
            </a:r>
            <a:r>
              <a:rPr lang="en-US" altLang="zh-CN" dirty="0"/>
              <a:t>O(</a:t>
            </a:r>
            <a:r>
              <a:rPr lang="en-US" altLang="zh-CN" dirty="0" err="1"/>
              <a:t>nlogn</a:t>
            </a:r>
            <a:r>
              <a:rPr lang="en-US" altLang="zh-CN" dirty="0"/>
              <a:t>)</a:t>
            </a:r>
            <a:r>
              <a:rPr lang="zh-CN" altLang="en-US" dirty="0"/>
              <a:t>的做法，但我觉得不太有用</a:t>
            </a:r>
            <a:endParaRPr lang="en-US" altLang="zh-CN" dirty="0"/>
          </a:p>
          <a:p>
            <a:r>
              <a:rPr lang="en-US" altLang="zh-CN" dirty="0"/>
              <a:t>CF</a:t>
            </a:r>
            <a:r>
              <a:rPr lang="zh-CN" altLang="en-US" dirty="0"/>
              <a:t>上他们说他们会</a:t>
            </a:r>
            <a:r>
              <a:rPr lang="en-US" altLang="zh-CN" dirty="0"/>
              <a:t>1log</a:t>
            </a:r>
            <a:r>
              <a:rPr lang="zh-CN" altLang="en-US" dirty="0"/>
              <a:t>的做法，我觉得是假的，这个不像是正常算法竞赛的技术</a:t>
            </a:r>
            <a:endParaRPr lang="en-US" altLang="zh-CN" dirty="0"/>
          </a:p>
          <a:p>
            <a:r>
              <a:rPr lang="zh-CN" altLang="en-US" dirty="0"/>
              <a:t>他们讨论的帖子里前面说了一堆平凡的东西，然后真正重点的部分直接没说</a:t>
            </a:r>
            <a:r>
              <a:rPr lang="en-US" altLang="zh-CN" dirty="0"/>
              <a:t>…</a:t>
            </a:r>
            <a:endParaRPr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我发现</a:t>
            </a:r>
            <a:r>
              <a:rPr lang="en-US" altLang="zh-CN" dirty="0"/>
              <a:t>ccz</a:t>
            </a:r>
            <a:r>
              <a:rPr lang="zh-CN" altLang="en-US" dirty="0"/>
              <a:t>那个</a:t>
            </a:r>
            <a:r>
              <a:rPr lang="en-US" altLang="zh-CN" dirty="0"/>
              <a:t>1log</a:t>
            </a:r>
            <a:r>
              <a:rPr lang="zh-CN" altLang="en-US" dirty="0"/>
              <a:t>做法是假的</a:t>
            </a:r>
            <a:endParaRPr lang="en-US" altLang="zh-CN" dirty="0"/>
          </a:p>
          <a:p>
            <a:r>
              <a:rPr lang="zh-CN" altLang="en-US" dirty="0"/>
              <a:t>他做了一个：</a:t>
            </a:r>
            <a:endParaRPr lang="en-US" altLang="zh-CN" dirty="0"/>
          </a:p>
          <a:p>
            <a:r>
              <a:rPr lang="zh-CN" altLang="en-US" dirty="0"/>
              <a:t>一端插入，删除</a:t>
            </a:r>
            <a:endParaRPr lang="en-US" altLang="zh-CN" dirty="0"/>
          </a:p>
          <a:p>
            <a:r>
              <a:rPr lang="zh-CN" altLang="en-US" dirty="0"/>
              <a:t>查询定长区间</a:t>
            </a:r>
            <a:r>
              <a:rPr lang="en-US" altLang="zh-CN" dirty="0"/>
              <a:t>+1-1rmq</a:t>
            </a:r>
            <a:r>
              <a:rPr lang="zh-CN" altLang="en-US" dirty="0"/>
              <a:t>（就是这个序列相邻两个位置最多差</a:t>
            </a:r>
            <a:r>
              <a:rPr lang="en-US" altLang="zh-CN" dirty="0"/>
              <a:t>1</a:t>
            </a:r>
            <a:r>
              <a:rPr lang="zh-CN" altLang="en-US" dirty="0"/>
              <a:t>）</a:t>
            </a:r>
            <a:endParaRPr lang="en-US" altLang="zh-CN" dirty="0"/>
          </a:p>
          <a:p>
            <a:r>
              <a:rPr lang="zh-CN" altLang="en-US" dirty="0"/>
              <a:t>这个可以</a:t>
            </a:r>
            <a:r>
              <a:rPr lang="en-US" altLang="zh-CN" dirty="0"/>
              <a:t>O(1)</a:t>
            </a:r>
            <a:endParaRPr lang="en-US" altLang="zh-CN" dirty="0"/>
          </a:p>
          <a:p>
            <a:r>
              <a:rPr lang="zh-CN" altLang="en-US" dirty="0"/>
              <a:t>删除</a:t>
            </a:r>
            <a:r>
              <a:rPr lang="en-US" altLang="zh-CN" dirty="0"/>
              <a:t>worst case</a:t>
            </a:r>
            <a:r>
              <a:rPr lang="zh-CN" altLang="en-US" dirty="0"/>
              <a:t>，插入带均摊</a:t>
            </a:r>
            <a:endParaRPr lang="en-US" altLang="zh-CN" dirty="0"/>
          </a:p>
          <a:p>
            <a:r>
              <a:rPr lang="zh-CN" altLang="en-US" dirty="0"/>
              <a:t>但这道题比这个强</a:t>
            </a:r>
            <a:endParaRPr lang="zh-CN" altLang="en-US" dirty="0"/>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0" y="3833769"/>
            <a:ext cx="4067530" cy="294545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好吧还真的是正常算法竞赛的技术，我们做的问题复杂了</a:t>
            </a:r>
            <a:endParaRPr lang="en-US" altLang="zh-CN" dirty="0"/>
          </a:p>
          <a:p>
            <a:r>
              <a:rPr lang="zh-CN" altLang="en-US" dirty="0"/>
              <a:t>设</a:t>
            </a:r>
            <a:r>
              <a:rPr lang="en-US" altLang="zh-CN" dirty="0"/>
              <a:t>R-L=C</a:t>
            </a:r>
            <a:endParaRPr lang="en-US" altLang="zh-CN" dirty="0"/>
          </a:p>
          <a:p>
            <a:r>
              <a:rPr lang="zh-CN" altLang="en-US" dirty="0"/>
              <a:t>这里我们区分一下查询的是前缀还是区间，这个很重要</a:t>
            </a:r>
            <a:endParaRPr lang="en-US" altLang="zh-CN" dirty="0"/>
          </a:p>
          <a:p>
            <a:r>
              <a:rPr lang="zh-CN" altLang="en-US" dirty="0"/>
              <a:t>对这两种分别维护</a:t>
            </a:r>
            <a:endParaRPr lang="en-US" alt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静态边分治</a:t>
            </a:r>
            <a:endParaRPr lang="zh-CN" altLang="en-US" dirty="0"/>
          </a:p>
        </p:txBody>
      </p:sp>
      <p:sp>
        <p:nvSpPr>
          <p:cNvPr id="3" name="内容占位符 2"/>
          <p:cNvSpPr>
            <a:spLocks noGrp="1"/>
          </p:cNvSpPr>
          <p:nvPr>
            <p:ph idx="1"/>
          </p:nvPr>
        </p:nvSpPr>
        <p:spPr/>
        <p:txBody>
          <a:bodyPr/>
          <a:lstStyle/>
          <a:p>
            <a:r>
              <a:rPr lang="zh-CN" altLang="en-US" dirty="0"/>
              <a:t>树的边分治每次找一条边，然后统计经过这条边的路径，然后把这条边删去，树变成了两个连通子图，递归下去计算</a:t>
            </a:r>
            <a:endParaRPr lang="en-US" altLang="zh-CN" dirty="0"/>
          </a:p>
          <a:p>
            <a:r>
              <a:rPr lang="zh-CN" altLang="en-US" dirty="0"/>
              <a:t>分治一般是想让分治出的每个子问题大小接近，所以我们尽可能让两边大小接近</a:t>
            </a:r>
            <a:endParaRPr lang="en-US" altLang="zh-CN" dirty="0"/>
          </a:p>
          <a:p>
            <a:r>
              <a:rPr lang="zh-CN" altLang="en-US" dirty="0"/>
              <a:t>实际上树的边分治更好地对应到了序列的分治</a:t>
            </a:r>
            <a:endParaRPr lang="en-US" altLang="zh-CN" dirty="0"/>
          </a:p>
          <a:p>
            <a:r>
              <a:rPr lang="zh-CN" altLang="en-US" dirty="0"/>
              <a:t>有什么问题呢？</a:t>
            </a:r>
            <a:endParaRPr lang="en-US" altLang="zh-CN" dirty="0"/>
          </a:p>
          <a:p>
            <a:endParaRPr lang="zh-CN" altLang="en-US" dirty="0"/>
          </a:p>
          <a:p>
            <a:endParaRPr lang="zh-CN" altLang="en-US" dirty="0"/>
          </a:p>
        </p:txBody>
      </p:sp>
      <p:pic>
        <p:nvPicPr>
          <p:cNvPr id="5" name="图片 4"/>
          <p:cNvPicPr>
            <a:picLocks noChangeAspect="1"/>
          </p:cNvPicPr>
          <p:nvPr/>
        </p:nvPicPr>
        <p:blipFill>
          <a:blip r:embed="rId1"/>
          <a:stretch>
            <a:fillRect/>
          </a:stretch>
        </p:blipFill>
        <p:spPr>
          <a:xfrm>
            <a:off x="4962617" y="4029550"/>
            <a:ext cx="2595655" cy="26189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我们二分答案，然后长链剖分</a:t>
            </a:r>
            <a:endParaRPr lang="en-US" altLang="zh-CN" dirty="0"/>
          </a:p>
          <a:p>
            <a:r>
              <a:rPr lang="zh-CN" altLang="en-US" dirty="0"/>
              <a:t>问题变为线性求一棵点权为</a:t>
            </a:r>
            <a:r>
              <a:rPr lang="en-US" altLang="zh-CN" dirty="0"/>
              <a:t>+1-1</a:t>
            </a:r>
            <a:r>
              <a:rPr lang="zh-CN" altLang="en-US" dirty="0"/>
              <a:t>的树上，长</a:t>
            </a:r>
            <a:r>
              <a:rPr lang="en-US" altLang="zh-CN" dirty="0"/>
              <a:t>[</a:t>
            </a:r>
            <a:r>
              <a:rPr lang="en-US" altLang="zh-CN" dirty="0" err="1"/>
              <a:t>l,r</a:t>
            </a:r>
            <a:r>
              <a:rPr lang="en-US" altLang="zh-CN" dirty="0"/>
              <a:t>]</a:t>
            </a:r>
            <a:r>
              <a:rPr lang="zh-CN" altLang="en-US" dirty="0"/>
              <a:t>的简单路径，是否有点权和</a:t>
            </a:r>
            <a:r>
              <a:rPr lang="en-US" altLang="zh-CN" dirty="0"/>
              <a:t>&gt;0</a:t>
            </a:r>
            <a:r>
              <a:rPr lang="zh-CN" altLang="en-US" dirty="0"/>
              <a:t>的</a:t>
            </a:r>
            <a:endParaRPr lang="en-US" altLang="zh-CN" dirty="0"/>
          </a:p>
          <a:p>
            <a:r>
              <a:rPr lang="zh-CN" altLang="en-US" dirty="0"/>
              <a:t>最后的做法和点权无关，我们求长</a:t>
            </a:r>
            <a:r>
              <a:rPr lang="en-US" altLang="zh-CN" dirty="0"/>
              <a:t>[</a:t>
            </a:r>
            <a:r>
              <a:rPr lang="en-US" altLang="zh-CN" dirty="0" err="1"/>
              <a:t>l,r</a:t>
            </a:r>
            <a:r>
              <a:rPr lang="en-US" altLang="zh-CN" dirty="0"/>
              <a:t>]</a:t>
            </a:r>
            <a:r>
              <a:rPr lang="zh-CN" altLang="en-US" dirty="0"/>
              <a:t>的简单路径的点权和的</a:t>
            </a:r>
            <a:r>
              <a:rPr lang="en-US" altLang="zh-CN" dirty="0"/>
              <a:t>max</a:t>
            </a:r>
            <a:endParaRPr lang="en-US" altLang="zh-CN" dirty="0"/>
          </a:p>
          <a:p>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长链剖分后，如果我们可以实现</a:t>
            </a:r>
            <a:endParaRPr lang="en-US" altLang="zh-CN" dirty="0"/>
          </a:p>
          <a:p>
            <a:r>
              <a:rPr lang="en-US" altLang="zh-CN" dirty="0"/>
              <a:t>1.O(1)</a:t>
            </a:r>
            <a:r>
              <a:rPr lang="zh-CN" altLang="en-US" dirty="0"/>
              <a:t>前面插入一个元素</a:t>
            </a:r>
            <a:endParaRPr lang="en-US" altLang="zh-CN" dirty="0"/>
          </a:p>
          <a:p>
            <a:r>
              <a:rPr lang="en-US" altLang="zh-CN" dirty="0"/>
              <a:t>2.O(x)</a:t>
            </a:r>
            <a:r>
              <a:rPr lang="zh-CN" altLang="en-US" dirty="0"/>
              <a:t>代价修改最前面</a:t>
            </a:r>
            <a:r>
              <a:rPr lang="en-US" altLang="zh-CN" dirty="0"/>
              <a:t>x</a:t>
            </a:r>
            <a:r>
              <a:rPr lang="zh-CN" altLang="en-US" dirty="0"/>
              <a:t>个元素，注意这里修改只会变大</a:t>
            </a:r>
            <a:endParaRPr lang="en-US" altLang="zh-CN" dirty="0"/>
          </a:p>
          <a:p>
            <a:r>
              <a:rPr lang="en-US" altLang="zh-CN" dirty="0"/>
              <a:t>3.O(1)</a:t>
            </a:r>
            <a:r>
              <a:rPr lang="zh-CN" altLang="en-US" dirty="0"/>
              <a:t>查询一个长</a:t>
            </a:r>
            <a:r>
              <a:rPr lang="en-US" altLang="zh-CN" dirty="0"/>
              <a:t>C</a:t>
            </a:r>
            <a:r>
              <a:rPr lang="zh-CN" altLang="en-US" dirty="0"/>
              <a:t>的区间</a:t>
            </a:r>
            <a:r>
              <a:rPr lang="en-US" altLang="zh-CN" dirty="0"/>
              <a:t>[L,R]</a:t>
            </a:r>
            <a:r>
              <a:rPr lang="zh-CN" altLang="en-US" dirty="0"/>
              <a:t>的</a:t>
            </a:r>
            <a:r>
              <a:rPr lang="en-US" altLang="zh-CN" dirty="0"/>
              <a:t>max</a:t>
            </a:r>
            <a:endParaRPr lang="en-US" altLang="zh-CN" dirty="0"/>
          </a:p>
          <a:p>
            <a:r>
              <a:rPr lang="en-US" altLang="zh-CN" dirty="0"/>
              <a:t>4.O(1)</a:t>
            </a:r>
            <a:r>
              <a:rPr lang="zh-CN" altLang="en-US" dirty="0"/>
              <a:t>查询一个前缀的</a:t>
            </a:r>
            <a:r>
              <a:rPr lang="en-US" altLang="zh-CN" dirty="0"/>
              <a:t>max</a:t>
            </a:r>
            <a:endParaRPr lang="en-US" altLang="zh-CN" dirty="0"/>
          </a:p>
          <a:p>
            <a:r>
              <a:rPr lang="zh-CN" altLang="en-US" dirty="0"/>
              <a:t>这样的数据结构，这样长链剖分合并短链，可以</a:t>
            </a:r>
            <a:r>
              <a:rPr lang="en-US" altLang="zh-CN" dirty="0"/>
              <a:t>O(n)</a:t>
            </a:r>
            <a:r>
              <a:rPr lang="zh-CN" altLang="en-US" dirty="0"/>
              <a:t>解决这个问题</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对于前缀，我们维护一个单调栈，里面存下每个</a:t>
            </a:r>
            <a:r>
              <a:rPr lang="en-US" altLang="zh-CN" dirty="0"/>
              <a:t>x</a:t>
            </a:r>
            <a:r>
              <a:rPr lang="zh-CN" altLang="en-US" dirty="0"/>
              <a:t>，若</a:t>
            </a:r>
            <a:r>
              <a:rPr lang="en-US" altLang="zh-CN" dirty="0"/>
              <a:t>x</a:t>
            </a:r>
            <a:r>
              <a:rPr lang="zh-CN" altLang="en-US" dirty="0"/>
              <a:t>位置为前缀最大值，每次最前面插入元素即连续</a:t>
            </a:r>
            <a:r>
              <a:rPr lang="en-US" altLang="zh-CN" dirty="0"/>
              <a:t>pop</a:t>
            </a:r>
            <a:r>
              <a:rPr lang="zh-CN" altLang="en-US" dirty="0"/>
              <a:t>一些元素，每个数只会被插入删除一次</a:t>
            </a:r>
            <a:endParaRPr lang="en-US" altLang="zh-CN" dirty="0"/>
          </a:p>
          <a:p>
            <a:r>
              <a:rPr lang="zh-CN" altLang="en-US" dirty="0"/>
              <a:t>修改的话也类似，因为我们只改最前面的一些，可以先</a:t>
            </a:r>
            <a:r>
              <a:rPr lang="en-US" altLang="zh-CN" dirty="0"/>
              <a:t>pop</a:t>
            </a:r>
            <a:r>
              <a:rPr lang="zh-CN" altLang="en-US" dirty="0"/>
              <a:t>到修改位置，然后把修改的</a:t>
            </a:r>
            <a:r>
              <a:rPr lang="en-US" altLang="zh-CN" dirty="0"/>
              <a:t>x’</a:t>
            </a:r>
            <a:r>
              <a:rPr lang="zh-CN" altLang="en-US" dirty="0"/>
              <a:t>个数拿来先内部建立一个这部分修改后的单调栈，这里时间复杂度是</a:t>
            </a:r>
            <a:r>
              <a:rPr lang="en-US" altLang="zh-CN" dirty="0"/>
              <a:t>O(x’)</a:t>
            </a:r>
            <a:r>
              <a:rPr lang="zh-CN" altLang="en-US" dirty="0"/>
              <a:t>的，然后用这个单调栈的最大值来弹掉后面的，然后合并起来，这样总复杂度是</a:t>
            </a:r>
            <a:r>
              <a:rPr lang="en-US" altLang="zh-CN" dirty="0"/>
              <a:t>O(x’)</a:t>
            </a:r>
            <a:r>
              <a:rPr lang="zh-CN" altLang="en-US" dirty="0"/>
              <a:t>修改了</a:t>
            </a:r>
            <a:r>
              <a:rPr lang="en-US" altLang="zh-CN" dirty="0"/>
              <a:t>x’</a:t>
            </a:r>
            <a:r>
              <a:rPr lang="zh-CN" altLang="en-US" dirty="0"/>
              <a:t>个位置的，没问题</a:t>
            </a:r>
            <a:endParaRPr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考虑用</a:t>
            </a:r>
            <a:r>
              <a:rPr lang="en-US" altLang="zh-CN" dirty="0"/>
              <a:t>O(1)</a:t>
            </a:r>
            <a:r>
              <a:rPr lang="zh-CN" altLang="en-US" dirty="0"/>
              <a:t>并查集维护这个序列</a:t>
            </a:r>
            <a:endParaRPr lang="en-US" altLang="zh-CN" dirty="0"/>
          </a:p>
          <a:p>
            <a:r>
              <a:rPr lang="zh-CN" altLang="en-US" dirty="0"/>
              <a:t>当一个位置</a:t>
            </a:r>
            <a:r>
              <a:rPr lang="en-US" altLang="zh-CN" dirty="0"/>
              <a:t>x</a:t>
            </a:r>
            <a:r>
              <a:rPr lang="zh-CN" altLang="en-US" dirty="0"/>
              <a:t>被弹掉的时候，将</a:t>
            </a:r>
            <a:r>
              <a:rPr lang="en-US" altLang="zh-CN" dirty="0"/>
              <a:t>x</a:t>
            </a:r>
            <a:r>
              <a:rPr lang="zh-CN" altLang="en-US" dirty="0"/>
              <a:t>与</a:t>
            </a:r>
            <a:r>
              <a:rPr lang="en-US" altLang="zh-CN" dirty="0"/>
              <a:t>x-1</a:t>
            </a:r>
            <a:r>
              <a:rPr lang="zh-CN" altLang="en-US" dirty="0"/>
              <a:t>合并</a:t>
            </a:r>
            <a:endParaRPr lang="en-US" altLang="zh-CN" dirty="0"/>
          </a:p>
          <a:p>
            <a:r>
              <a:rPr lang="zh-CN" altLang="en-US" dirty="0"/>
              <a:t>并查集每个连通块维护当前连通块里最小的位置</a:t>
            </a:r>
            <a:endParaRPr lang="en-US" altLang="zh-CN" dirty="0"/>
          </a:p>
          <a:p>
            <a:r>
              <a:rPr lang="zh-CN" altLang="en-US" dirty="0"/>
              <a:t>查询</a:t>
            </a:r>
            <a:r>
              <a:rPr lang="en-US" altLang="zh-CN" dirty="0"/>
              <a:t>x</a:t>
            </a:r>
            <a:r>
              <a:rPr lang="zh-CN" altLang="en-US" dirty="0"/>
              <a:t>前面第一个在单调栈里的元素，只需要在并查集上查询即可</a:t>
            </a:r>
            <a:endParaRPr lang="en-US" altLang="zh-CN" dirty="0"/>
          </a:p>
          <a:p>
            <a:r>
              <a:rPr lang="zh-CN" altLang="en-US" dirty="0"/>
              <a:t>如果只有在前端插入元素，这个听起来很对</a:t>
            </a:r>
            <a:endParaRPr lang="en-US" altLang="zh-CN" dirty="0"/>
          </a:p>
          <a:p>
            <a:r>
              <a:rPr lang="zh-CN" altLang="en-US" dirty="0"/>
              <a:t>但是这个修改实际上会破坏性质，因为我们有可能已经合并了</a:t>
            </a:r>
            <a:r>
              <a:rPr lang="en-US" altLang="zh-CN" dirty="0"/>
              <a:t>x</a:t>
            </a:r>
            <a:r>
              <a:rPr lang="zh-CN" altLang="en-US" dirty="0"/>
              <a:t>与</a:t>
            </a:r>
            <a:r>
              <a:rPr lang="en-US" altLang="zh-CN" dirty="0"/>
              <a:t>x-1</a:t>
            </a:r>
            <a:r>
              <a:rPr lang="zh-CN" altLang="en-US" dirty="0"/>
              <a:t>，然后这时候</a:t>
            </a:r>
            <a:r>
              <a:rPr lang="en-US" altLang="zh-CN" dirty="0"/>
              <a:t>x</a:t>
            </a:r>
            <a:r>
              <a:rPr lang="zh-CN" altLang="en-US" dirty="0"/>
              <a:t>被修改成了单调栈中的元素</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normAutofit lnSpcReduction="10000"/>
          </a:bodyPr>
          <a:lstStyle/>
          <a:p>
            <a:r>
              <a:rPr lang="zh-CN" altLang="en-US" dirty="0"/>
              <a:t>我们考虑不用</a:t>
            </a:r>
            <a:r>
              <a:rPr lang="en-US" altLang="zh-CN" dirty="0"/>
              <a:t>O(1)</a:t>
            </a:r>
            <a:r>
              <a:rPr lang="zh-CN" altLang="en-US" dirty="0"/>
              <a:t>并查集，用启发式合并，每个连通块开个</a:t>
            </a:r>
            <a:r>
              <a:rPr lang="en-US" altLang="zh-CN" dirty="0"/>
              <a:t>vector</a:t>
            </a:r>
            <a:r>
              <a:rPr lang="zh-CN" altLang="en-US" dirty="0"/>
              <a:t>维护，同时维护每个点在哪个连通块中</a:t>
            </a:r>
            <a:endParaRPr lang="en-US" altLang="zh-CN" dirty="0"/>
          </a:p>
          <a:p>
            <a:r>
              <a:rPr lang="zh-CN" altLang="en-US" dirty="0"/>
              <a:t>就是我们对序列按</a:t>
            </a:r>
            <a:r>
              <a:rPr lang="en-US" altLang="zh-CN" dirty="0" err="1"/>
              <a:t>logn</a:t>
            </a:r>
            <a:r>
              <a:rPr lang="zh-CN" altLang="en-US" dirty="0"/>
              <a:t>大小分块</a:t>
            </a:r>
            <a:endParaRPr lang="en-US" altLang="zh-CN" dirty="0"/>
          </a:p>
          <a:p>
            <a:r>
              <a:rPr lang="zh-CN" altLang="en-US" dirty="0"/>
              <a:t>如果一个块全被删除了，则合并这个块和前面的块</a:t>
            </a:r>
            <a:endParaRPr lang="en-US" altLang="zh-CN" dirty="0"/>
          </a:p>
          <a:p>
            <a:r>
              <a:rPr lang="zh-CN" altLang="en-US" dirty="0"/>
              <a:t>查一个块内的答案，即后面有多少个</a:t>
            </a:r>
            <a:r>
              <a:rPr lang="en-US" altLang="zh-CN" dirty="0"/>
              <a:t>1</a:t>
            </a:r>
            <a:r>
              <a:rPr lang="zh-CN" altLang="en-US" dirty="0"/>
              <a:t>这样的，位运算解决</a:t>
            </a:r>
            <a:endParaRPr lang="en-US" altLang="zh-CN" dirty="0"/>
          </a:p>
          <a:p>
            <a:r>
              <a:rPr lang="zh-CN" altLang="en-US" dirty="0"/>
              <a:t>然后每次合并两个连通块</a:t>
            </a:r>
            <a:r>
              <a:rPr lang="en-US" altLang="zh-CN" dirty="0" err="1"/>
              <a:t>a,b</a:t>
            </a:r>
            <a:r>
              <a:rPr lang="zh-CN" altLang="en-US" dirty="0"/>
              <a:t>的时候</a:t>
            </a:r>
            <a:endParaRPr lang="en-US" altLang="zh-CN" dirty="0"/>
          </a:p>
          <a:p>
            <a:r>
              <a:rPr lang="zh-CN" altLang="en-US" dirty="0"/>
              <a:t>假设</a:t>
            </a:r>
            <a:r>
              <a:rPr lang="en-US" altLang="zh-CN" dirty="0"/>
              <a:t>size(a)&gt;size(b)</a:t>
            </a:r>
            <a:endParaRPr lang="en-US" altLang="zh-CN" dirty="0"/>
          </a:p>
          <a:p>
            <a:r>
              <a:rPr lang="zh-CN" altLang="en-US" dirty="0"/>
              <a:t>则</a:t>
            </a:r>
            <a:r>
              <a:rPr lang="en-US" altLang="zh-CN" dirty="0"/>
              <a:t>for b</a:t>
            </a:r>
            <a:r>
              <a:rPr lang="zh-CN" altLang="en-US" dirty="0"/>
              <a:t>集合中的点，插入</a:t>
            </a:r>
            <a:r>
              <a:rPr lang="en-US" altLang="zh-CN" dirty="0"/>
              <a:t>a</a:t>
            </a:r>
            <a:r>
              <a:rPr lang="zh-CN" altLang="en-US" dirty="0"/>
              <a:t>集合中，同时修改所属集合</a:t>
            </a:r>
            <a:endParaRPr lang="en-US" altLang="zh-CN" dirty="0"/>
          </a:p>
          <a:p>
            <a:r>
              <a:rPr lang="zh-CN" altLang="en-US" dirty="0"/>
              <a:t>然后开一个数组维护每个集合对应的点编号最小值</a:t>
            </a:r>
            <a:endParaRPr lang="en-US" alt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为了可以修改，我们再维护一个集合数组</a:t>
            </a:r>
            <a:r>
              <a:rPr lang="en-US" altLang="zh-CN" dirty="0"/>
              <a:t>f</a:t>
            </a:r>
            <a:r>
              <a:rPr lang="zh-CN" altLang="en-US" dirty="0"/>
              <a:t>，</a:t>
            </a:r>
            <a:r>
              <a:rPr lang="en-US" altLang="zh-CN" dirty="0"/>
              <a:t>f(x)</a:t>
            </a:r>
            <a:r>
              <a:rPr lang="zh-CN" altLang="en-US" dirty="0"/>
              <a:t>表示所有以</a:t>
            </a:r>
            <a:r>
              <a:rPr lang="en-US" altLang="zh-CN" dirty="0"/>
              <a:t>x</a:t>
            </a:r>
            <a:r>
              <a:rPr lang="zh-CN" altLang="en-US" dirty="0"/>
              <a:t>为最小值的连通块的编号的集合，这个可以在连通块操作的时候以常数代价维护出，因为只涉及到插入删除以及遍历</a:t>
            </a:r>
            <a:endParaRPr lang="en-US" altLang="zh-CN" dirty="0"/>
          </a:p>
          <a:p>
            <a:r>
              <a:rPr lang="zh-CN" altLang="en-US" dirty="0"/>
              <a:t>我们预留出当前前缀中在建立的整块，以及除此之外前缀中最靠前的一个整块，为了让</a:t>
            </a:r>
            <a:r>
              <a:rPr lang="en-US" altLang="zh-CN" dirty="0"/>
              <a:t>&lt;</a:t>
            </a:r>
            <a:r>
              <a:rPr lang="en-US" altLang="zh-CN" dirty="0" err="1"/>
              <a:t>logn</a:t>
            </a:r>
            <a:r>
              <a:rPr lang="zh-CN" altLang="en-US" dirty="0"/>
              <a:t>长度的修改不至于花费过多代价，查询时我们可以用位运算特判这两个块，是可以维护的</a:t>
            </a:r>
            <a:endParaRPr lang="zh-CN" altLang="en-US" dirty="0"/>
          </a:p>
        </p:txBody>
      </p:sp>
      <p:pic>
        <p:nvPicPr>
          <p:cNvPr id="5" name="图片 4"/>
          <p:cNvPicPr>
            <a:picLocks noChangeAspect="1"/>
          </p:cNvPicPr>
          <p:nvPr/>
        </p:nvPicPr>
        <p:blipFill>
          <a:blip r:embed="rId1"/>
          <a:stretch>
            <a:fillRect/>
          </a:stretch>
        </p:blipFill>
        <p:spPr>
          <a:xfrm>
            <a:off x="1132513" y="4437419"/>
            <a:ext cx="10101437" cy="2420581"/>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如果修改位置个数</a:t>
            </a:r>
            <a:r>
              <a:rPr lang="en-US" altLang="zh-CN" dirty="0"/>
              <a:t>&lt;</a:t>
            </a:r>
            <a:r>
              <a:rPr lang="en-US" altLang="zh-CN" dirty="0" err="1"/>
              <a:t>logn</a:t>
            </a:r>
            <a:r>
              <a:rPr lang="zh-CN" altLang="en-US" dirty="0"/>
              <a:t>，我们重构出单调栈，把单调栈上的修改施加到这个数据结构的对应块对应位置上即可，复杂度是线性于修改位置个数的，这里有单调栈的均摊的保证</a:t>
            </a:r>
            <a:endParaRPr lang="en-US" altLang="zh-CN" dirty="0"/>
          </a:p>
          <a:p>
            <a:r>
              <a:rPr lang="zh-CN" altLang="en-US" dirty="0"/>
              <a:t>如果修改位置个数</a:t>
            </a:r>
            <a:r>
              <a:rPr lang="en-US" altLang="zh-CN" dirty="0"/>
              <a:t>&gt;</a:t>
            </a:r>
            <a:r>
              <a:rPr lang="en-US" altLang="zh-CN" dirty="0" err="1"/>
              <a:t>logn</a:t>
            </a:r>
            <a:r>
              <a:rPr lang="zh-CN" altLang="en-US" dirty="0"/>
              <a:t>，我们可能要重构后面的块，后面每重构一个块意味着我们多修改了</a:t>
            </a:r>
            <a:r>
              <a:rPr lang="en-US" altLang="zh-CN" dirty="0" err="1"/>
              <a:t>logn</a:t>
            </a:r>
            <a:r>
              <a:rPr lang="zh-CN" altLang="en-US" dirty="0"/>
              <a:t>个位置</a:t>
            </a:r>
            <a:endParaRPr lang="en-US" altLang="zh-CN" dirty="0"/>
          </a:p>
          <a:p>
            <a:r>
              <a:rPr lang="zh-CN" altLang="en-US" dirty="0"/>
              <a:t>重构块</a:t>
            </a:r>
            <a:r>
              <a:rPr lang="en-US" altLang="zh-CN" dirty="0"/>
              <a:t>x</a:t>
            </a:r>
            <a:r>
              <a:rPr lang="zh-CN" altLang="en-US" dirty="0"/>
              <a:t>只需要把</a:t>
            </a:r>
            <a:r>
              <a:rPr lang="en-US" altLang="zh-CN" dirty="0"/>
              <a:t>f(x)</a:t>
            </a:r>
            <a:r>
              <a:rPr lang="zh-CN" altLang="en-US" dirty="0"/>
              <a:t>集合中每个连通块的答案进行修改集合，由于是序列，</a:t>
            </a:r>
            <a:r>
              <a:rPr lang="en-US" altLang="zh-CN" dirty="0"/>
              <a:t>f(x)</a:t>
            </a:r>
            <a:r>
              <a:rPr lang="zh-CN" altLang="en-US" dirty="0"/>
              <a:t>有</a:t>
            </a:r>
            <a:r>
              <a:rPr lang="en-US" altLang="zh-CN" dirty="0"/>
              <a:t>O(1)</a:t>
            </a:r>
            <a:r>
              <a:rPr lang="zh-CN" altLang="en-US" dirty="0"/>
              <a:t>个元素，这里暴力修改即可</a:t>
            </a:r>
            <a:endParaRPr lang="en-US" altLang="zh-CN" dirty="0"/>
          </a:p>
          <a:p>
            <a:r>
              <a:rPr lang="zh-CN" altLang="en-US" dirty="0"/>
              <a:t>查询前缀</a:t>
            </a:r>
            <a:r>
              <a:rPr lang="en-US" altLang="zh-CN" dirty="0"/>
              <a:t>x</a:t>
            </a:r>
            <a:r>
              <a:rPr lang="zh-CN" altLang="en-US" dirty="0"/>
              <a:t>时，我们先在启发式合并结构中找出其所在的连通块，然后找出最小下标，然后就能找到其前面第一个在单调栈中的元素了</a:t>
            </a:r>
            <a:endParaRPr lang="en-US" alt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然后考虑查询的区间是满的长度</a:t>
            </a:r>
            <a:r>
              <a:rPr lang="en-US" altLang="zh-CN" dirty="0"/>
              <a:t>C</a:t>
            </a:r>
            <a:r>
              <a:rPr lang="zh-CN" altLang="en-US" dirty="0"/>
              <a:t>的情况</a:t>
            </a:r>
            <a:endParaRPr lang="en-US" altLang="zh-CN" dirty="0"/>
          </a:p>
          <a:p>
            <a:r>
              <a:rPr lang="zh-CN" altLang="en-US" dirty="0"/>
              <a:t>考虑维护一个数组</a:t>
            </a:r>
            <a:r>
              <a:rPr lang="en-US" altLang="zh-CN" dirty="0"/>
              <a:t>b[</a:t>
            </a:r>
            <a:r>
              <a:rPr lang="en-US" altLang="zh-CN" dirty="0" err="1"/>
              <a:t>i</a:t>
            </a:r>
            <a:r>
              <a:rPr lang="en-US" altLang="zh-CN" dirty="0"/>
              <a:t>]</a:t>
            </a:r>
            <a:r>
              <a:rPr lang="zh-CN" altLang="en-US" dirty="0"/>
              <a:t>表示</a:t>
            </a:r>
            <a:r>
              <a:rPr lang="en-US" altLang="zh-CN" dirty="0"/>
              <a:t>[</a:t>
            </a:r>
            <a:r>
              <a:rPr lang="en-US" altLang="zh-CN" dirty="0" err="1"/>
              <a:t>i-C,i</a:t>
            </a:r>
            <a:r>
              <a:rPr lang="en-US" altLang="zh-CN" dirty="0"/>
              <a:t>]</a:t>
            </a:r>
            <a:r>
              <a:rPr lang="zh-CN" altLang="en-US" dirty="0"/>
              <a:t>的</a:t>
            </a:r>
            <a:r>
              <a:rPr lang="en-US" altLang="zh-CN" dirty="0"/>
              <a:t>max</a:t>
            </a:r>
            <a:endParaRPr lang="en-US" altLang="zh-CN" dirty="0"/>
          </a:p>
          <a:p>
            <a:r>
              <a:rPr lang="zh-CN" altLang="en-US" dirty="0"/>
              <a:t>每次修改前</a:t>
            </a:r>
            <a:r>
              <a:rPr lang="en-US" altLang="zh-CN" dirty="0"/>
              <a:t>x</a:t>
            </a:r>
            <a:r>
              <a:rPr lang="zh-CN" altLang="en-US" dirty="0"/>
              <a:t>个位置，即对</a:t>
            </a:r>
            <a:r>
              <a:rPr lang="en-US" altLang="zh-CN" dirty="0"/>
              <a:t>x</a:t>
            </a:r>
            <a:r>
              <a:rPr lang="zh-CN" altLang="en-US" dirty="0"/>
              <a:t>个</a:t>
            </a:r>
            <a:r>
              <a:rPr lang="en-US" altLang="zh-CN" dirty="0"/>
              <a:t>b[</a:t>
            </a:r>
            <a:r>
              <a:rPr lang="en-US" altLang="zh-CN" dirty="0" err="1"/>
              <a:t>i</a:t>
            </a:r>
            <a:r>
              <a:rPr lang="en-US" altLang="zh-CN" dirty="0"/>
              <a:t>]</a:t>
            </a:r>
            <a:r>
              <a:rPr lang="zh-CN" altLang="en-US" dirty="0"/>
              <a:t>进行修改</a:t>
            </a:r>
            <a:endParaRPr lang="en-US" altLang="zh-CN" dirty="0"/>
          </a:p>
          <a:p>
            <a:endParaRPr lang="en-US" altLang="zh-CN" dirty="0"/>
          </a:p>
        </p:txBody>
      </p:sp>
      <p:pic>
        <p:nvPicPr>
          <p:cNvPr id="5" name="图片 4"/>
          <p:cNvPicPr>
            <a:picLocks noChangeAspect="1"/>
          </p:cNvPicPr>
          <p:nvPr/>
        </p:nvPicPr>
        <p:blipFill>
          <a:blip r:embed="rId1"/>
          <a:stretch>
            <a:fillRect/>
          </a:stretch>
        </p:blipFill>
        <p:spPr>
          <a:xfrm>
            <a:off x="1057013" y="3355257"/>
            <a:ext cx="8365790" cy="3388399"/>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这个直接维护的话修改量一次是</a:t>
            </a:r>
            <a:r>
              <a:rPr lang="en-US" altLang="zh-CN" dirty="0"/>
              <a:t>x^2</a:t>
            </a:r>
            <a:r>
              <a:rPr lang="zh-CN" altLang="en-US" dirty="0"/>
              <a:t>的</a:t>
            </a:r>
            <a:endParaRPr lang="en-US" altLang="zh-CN" dirty="0"/>
          </a:p>
          <a:p>
            <a:r>
              <a:rPr lang="zh-CN" altLang="en-US" dirty="0"/>
              <a:t>但我们可以对修改的这几个位置倒着从后往前跑，维护当前修改的</a:t>
            </a:r>
            <a:r>
              <a:rPr lang="en-US" altLang="zh-CN" dirty="0"/>
              <a:t>max</a:t>
            </a:r>
            <a:r>
              <a:rPr lang="zh-CN" altLang="en-US" dirty="0"/>
              <a:t>，然后去更新</a:t>
            </a:r>
            <a:endParaRPr lang="en-US" altLang="zh-CN" dirty="0"/>
          </a:p>
          <a:p>
            <a:r>
              <a:rPr lang="zh-CN" altLang="en-US" dirty="0"/>
              <a:t>更新直接取</a:t>
            </a:r>
            <a:r>
              <a:rPr lang="en-US" altLang="zh-CN" dirty="0"/>
              <a:t>max</a:t>
            </a:r>
            <a:r>
              <a:rPr lang="zh-CN" altLang="en-US" dirty="0"/>
              <a:t>即可</a:t>
            </a:r>
            <a:endParaRPr lang="en-US" altLang="zh-CN" dirty="0"/>
          </a:p>
          <a:p>
            <a:r>
              <a:rPr lang="zh-CN" altLang="en-US" dirty="0"/>
              <a:t>单点插入平凡</a:t>
            </a:r>
            <a:endParaRPr lang="en-US" altLang="zh-CN" dirty="0"/>
          </a:p>
          <a:p>
            <a:r>
              <a:rPr lang="zh-CN" altLang="en-US" dirty="0"/>
              <a:t>故这部分总时间复杂度</a:t>
            </a:r>
            <a:r>
              <a:rPr lang="en-US" altLang="zh-CN" dirty="0"/>
              <a:t>O(n)</a:t>
            </a:r>
            <a:endParaRPr lang="en-US" altLang="zh-CN" dirty="0"/>
          </a:p>
          <a:p>
            <a:endParaRPr lang="en-US" altLang="zh-CN" dirty="0"/>
          </a:p>
          <a:p>
            <a:r>
              <a:rPr lang="zh-CN" altLang="en-US" dirty="0"/>
              <a:t>总时间复杂度</a:t>
            </a:r>
            <a:r>
              <a:rPr lang="en-US" altLang="zh-CN" dirty="0"/>
              <a:t>O(</a:t>
            </a:r>
            <a:r>
              <a:rPr lang="en-US" altLang="zh-CN" dirty="0" err="1"/>
              <a:t>nlogn</a:t>
            </a:r>
            <a:r>
              <a:rPr lang="en-US" altLang="zh-CN" dirty="0"/>
              <a:t>)</a:t>
            </a:r>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en-US" altLang="zh-CN" dirty="0"/>
              <a:t>ccz</a:t>
            </a:r>
            <a:r>
              <a:rPr lang="zh-CN" altLang="en-US" dirty="0"/>
              <a:t>的做法好像改成</a:t>
            </a:r>
            <a:r>
              <a:rPr lang="en-US" altLang="zh-CN" dirty="0"/>
              <a:t>log(r-l+1)</a:t>
            </a:r>
            <a:r>
              <a:rPr lang="zh-CN" altLang="en-US" dirty="0"/>
              <a:t>大小分块就不用做</a:t>
            </a:r>
            <a:r>
              <a:rPr lang="en-US" altLang="zh-CN" dirty="0"/>
              <a:t>+1-1</a:t>
            </a:r>
            <a:r>
              <a:rPr lang="zh-CN" altLang="en-US" dirty="0"/>
              <a:t>的问题了</a:t>
            </a:r>
            <a:endParaRPr lang="en-US" altLang="zh-CN" dirty="0"/>
          </a:p>
          <a:p>
            <a:r>
              <a:rPr lang="zh-CN" altLang="en-US" dirty="0"/>
              <a:t>不过要依赖于题目性质，因为不能查询过短的前缀</a:t>
            </a:r>
            <a:endParaRPr lang="en-US" altLang="zh-CN" dirty="0"/>
          </a:p>
          <a:p>
            <a:r>
              <a:rPr lang="zh-CN" altLang="en-US" dirty="0"/>
              <a:t>我太菜了</a:t>
            </a:r>
            <a:endParaRPr lang="en-US" altLang="zh-CN" dirty="0"/>
          </a:p>
          <a:p>
            <a:r>
              <a:rPr lang="zh-CN" altLang="en-US" dirty="0"/>
              <a:t>可能差十个段位吧</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静态边分治</a:t>
            </a:r>
            <a:endParaRPr lang="zh-CN" altLang="en-US" dirty="0"/>
          </a:p>
        </p:txBody>
      </p:sp>
      <p:sp>
        <p:nvSpPr>
          <p:cNvPr id="3" name="内容占位符 2"/>
          <p:cNvSpPr>
            <a:spLocks noGrp="1"/>
          </p:cNvSpPr>
          <p:nvPr>
            <p:ph idx="1"/>
          </p:nvPr>
        </p:nvSpPr>
        <p:spPr/>
        <p:txBody>
          <a:bodyPr/>
          <a:lstStyle/>
          <a:p>
            <a:r>
              <a:rPr lang="zh-CN" altLang="en-US" dirty="0"/>
              <a:t>当树是菊花图的时候复杂度会有问题</a:t>
            </a:r>
            <a:endParaRPr lang="en-US" altLang="zh-CN" dirty="0"/>
          </a:p>
          <a:p>
            <a:r>
              <a:rPr lang="zh-CN" altLang="en-US" dirty="0"/>
              <a:t>此时我们发现无论找哪个边来进行分治，都有一个子问题大小是</a:t>
            </a:r>
            <a:r>
              <a:rPr lang="en-US" altLang="zh-CN" dirty="0"/>
              <a:t>1</a:t>
            </a:r>
            <a:endParaRPr lang="en-US" altLang="zh-CN" dirty="0"/>
          </a:p>
          <a:p>
            <a:r>
              <a:rPr lang="zh-CN" altLang="en-US" dirty="0"/>
              <a:t>于是</a:t>
            </a:r>
            <a:r>
              <a:rPr lang="en-US" altLang="zh-CN" dirty="0"/>
              <a:t>T(n)=T(n-1)+O(n)</a:t>
            </a:r>
            <a:r>
              <a:rPr lang="zh-CN" altLang="en-US" dirty="0"/>
              <a:t>，复杂度为</a:t>
            </a:r>
            <a:r>
              <a:rPr lang="en-US" altLang="zh-CN" dirty="0"/>
              <a:t>O(n^2)</a:t>
            </a:r>
            <a:endParaRPr lang="zh-CN" altLang="en-US" dirty="0"/>
          </a:p>
        </p:txBody>
      </p:sp>
      <p:pic>
        <p:nvPicPr>
          <p:cNvPr id="4" name="图片 3"/>
          <p:cNvPicPr>
            <a:picLocks noChangeAspect="1"/>
          </p:cNvPicPr>
          <p:nvPr/>
        </p:nvPicPr>
        <p:blipFill>
          <a:blip r:embed="rId1"/>
          <a:stretch>
            <a:fillRect/>
          </a:stretch>
        </p:blipFill>
        <p:spPr>
          <a:xfrm>
            <a:off x="1515122" y="4001294"/>
            <a:ext cx="1828800" cy="197167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Luogu6670 [清华集训2016] 汽水</a:t>
            </a:r>
            <a:endParaRPr lang="en-US" altLang="zh-CN"/>
          </a:p>
        </p:txBody>
      </p:sp>
      <p:sp>
        <p:nvSpPr>
          <p:cNvPr id="3" name="内容占位符 2"/>
          <p:cNvSpPr>
            <a:spLocks noGrp="1"/>
          </p:cNvSpPr>
          <p:nvPr>
            <p:ph idx="1"/>
          </p:nvPr>
        </p:nvSpPr>
        <p:spPr/>
        <p:txBody>
          <a:bodyPr/>
          <a:p>
            <a:endParaRPr lang="zh-CN" altLang="en-US"/>
          </a:p>
        </p:txBody>
      </p:sp>
      <p:pic>
        <p:nvPicPr>
          <p:cNvPr id="4" name="图片 3" descr="X5ZZEEQJV~M4{[5QVZB15E2"/>
          <p:cNvPicPr>
            <a:picLocks noChangeAspect="1"/>
          </p:cNvPicPr>
          <p:nvPr>
            <p:custDataLst>
              <p:tags r:id="rId1"/>
            </p:custDataLst>
          </p:nvPr>
        </p:nvPicPr>
        <p:blipFill>
          <a:blip r:embed="rId2"/>
          <a:stretch>
            <a:fillRect/>
          </a:stretch>
        </p:blipFill>
        <p:spPr>
          <a:xfrm>
            <a:off x="838200" y="1825625"/>
            <a:ext cx="10686415" cy="3960495"/>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Hacker </a:t>
            </a:r>
            <a:r>
              <a:rPr lang="en-US" altLang="zh-CN"/>
              <a:t>Earth The Grass Type</a:t>
            </a:r>
            <a:endParaRPr lang="en-US" altLang="zh-CN"/>
          </a:p>
        </p:txBody>
      </p:sp>
      <p:sp>
        <p:nvSpPr>
          <p:cNvPr id="3" name="内容占位符 2"/>
          <p:cNvSpPr>
            <a:spLocks noGrp="1"/>
          </p:cNvSpPr>
          <p:nvPr>
            <p:ph idx="1"/>
          </p:nvPr>
        </p:nvSpPr>
        <p:spPr/>
        <p:txBody>
          <a:bodyPr/>
          <a:p>
            <a:r>
              <a:rPr lang="zh-CN" altLang="en-US"/>
              <a:t>给定一棵</a:t>
            </a:r>
            <a:r>
              <a:rPr lang="en-US" altLang="zh-CN"/>
              <a:t>n</a:t>
            </a:r>
            <a:r>
              <a:rPr lang="zh-CN" altLang="en-US"/>
              <a:t>个点</a:t>
            </a:r>
            <a:r>
              <a:rPr lang="zh-CN" altLang="en-US"/>
              <a:t>的树，每个点有点权</a:t>
            </a:r>
            <a:r>
              <a:rPr lang="en-US" altLang="zh-CN"/>
              <a:t>A</a:t>
            </a:r>
            <a:endParaRPr lang="en-US" altLang="zh-CN"/>
          </a:p>
          <a:p>
            <a:r>
              <a:rPr lang="zh-CN" altLang="en-US"/>
              <a:t>求有多少二元组</a:t>
            </a:r>
            <a:r>
              <a:rPr lang="en-US" altLang="zh-CN"/>
              <a:t> (u,v)</a:t>
            </a:r>
            <a:endParaRPr lang="en-US" altLang="zh-CN"/>
          </a:p>
          <a:p>
            <a:r>
              <a:rPr lang="zh-CN" altLang="en-US"/>
              <a:t>满足</a:t>
            </a:r>
            <a:r>
              <a:rPr lang="en-US" altLang="zh-CN"/>
              <a:t> A[u]*A[v]=A[lca(u,v)]</a:t>
            </a:r>
            <a:endParaRPr lang="en-US" altLang="zh-CN"/>
          </a:p>
          <a:p>
            <a:r>
              <a:rPr lang="en-US" altLang="zh-CN"/>
              <a:t>n&lt;=1e5,A[i]&lt;=1e9</a:t>
            </a:r>
            <a:endParaRPr lang="en-US" altLang="zh-CN"/>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sp>
        <p:nvSpPr>
          <p:cNvPr id="3" name="内容占位符 2"/>
          <p:cNvSpPr>
            <a:spLocks noGrp="1"/>
          </p:cNvSpPr>
          <p:nvPr>
            <p:ph idx="1"/>
          </p:nvPr>
        </p:nvSpPr>
        <p:spPr/>
        <p:txBody>
          <a:bodyPr/>
          <a:p>
            <a:endParaRPr lang="zh-CN"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Luogu7124 [Ynoi2008] </a:t>
            </a:r>
            <a:r>
              <a:rPr lang="en-US" altLang="zh-CN" dirty="0" err="1"/>
              <a:t>stcm</a:t>
            </a:r>
            <a:endParaRPr lang="zh-CN" altLang="en-US" dirty="0"/>
          </a:p>
        </p:txBody>
      </p:sp>
      <p:sp>
        <p:nvSpPr>
          <p:cNvPr id="3" name="内容占位符 2"/>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r>
              <a:rPr lang="en-US" altLang="zh-CN" dirty="0"/>
              <a:t>n&lt;=1e5</a:t>
            </a:r>
            <a:r>
              <a:rPr lang="zh-CN" altLang="en-US" dirty="0"/>
              <a:t>，允许的插入操作次数为</a:t>
            </a:r>
            <a:r>
              <a:rPr lang="en-US" altLang="zh-CN" dirty="0"/>
              <a:t>4.5e6</a:t>
            </a:r>
            <a:endParaRPr lang="zh-CN" altLang="en-US" dirty="0"/>
          </a:p>
        </p:txBody>
      </p:sp>
      <p:pic>
        <p:nvPicPr>
          <p:cNvPr id="5" name="图片 4"/>
          <p:cNvPicPr>
            <a:picLocks noChangeAspect="1"/>
          </p:cNvPicPr>
          <p:nvPr/>
        </p:nvPicPr>
        <p:blipFill>
          <a:blip r:embed="rId1"/>
          <a:stretch>
            <a:fillRect/>
          </a:stretch>
        </p:blipFill>
        <p:spPr>
          <a:xfrm>
            <a:off x="924318" y="1825625"/>
            <a:ext cx="7172325" cy="1876425"/>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对原树进行轻重链剖分； </a:t>
            </a:r>
            <a:endParaRPr lang="en-US" altLang="zh-CN" dirty="0"/>
          </a:p>
          <a:p>
            <a:r>
              <a:rPr lang="zh-CN" altLang="en-US" dirty="0"/>
              <a:t>假设当前在处理以</a:t>
            </a:r>
            <a:r>
              <a:rPr lang="en-US" altLang="zh-CN" dirty="0"/>
              <a:t>w</a:t>
            </a:r>
            <a:r>
              <a:rPr lang="zh-CN" altLang="en-US" dirty="0"/>
              <a:t>为根的大小为</a:t>
            </a:r>
            <a:r>
              <a:rPr lang="en-US" altLang="zh-CN" dirty="0"/>
              <a:t>n</a:t>
            </a:r>
            <a:r>
              <a:rPr lang="zh-CN" altLang="en-US" dirty="0"/>
              <a:t>的子树，且</a:t>
            </a:r>
            <a:r>
              <a:rPr lang="en-US" altLang="zh-CN" dirty="0"/>
              <a:t>w</a:t>
            </a:r>
            <a:r>
              <a:rPr lang="zh-CN" altLang="en-US" dirty="0"/>
              <a:t>是重链头，当前莫队状态为</a:t>
            </a:r>
            <a:r>
              <a:rPr lang="en-US" altLang="zh-CN" dirty="0"/>
              <a:t>w</a:t>
            </a:r>
            <a:r>
              <a:rPr lang="zh-CN" altLang="en-US" dirty="0"/>
              <a:t>的子树补。 </a:t>
            </a:r>
            <a:endParaRPr lang="en-US" altLang="zh-CN" dirty="0"/>
          </a:p>
          <a:p>
            <a:r>
              <a:rPr lang="zh-CN" altLang="en-US" dirty="0"/>
              <a:t>可以在</a:t>
            </a:r>
            <a:r>
              <a:rPr lang="en-US" altLang="zh-CN" dirty="0"/>
              <a:t>O(n)</a:t>
            </a:r>
            <a:r>
              <a:rPr lang="zh-CN" altLang="en-US" dirty="0"/>
              <a:t>时间扫出</a:t>
            </a:r>
            <a:r>
              <a:rPr lang="en-US" altLang="zh-CN" dirty="0"/>
              <a:t>w</a:t>
            </a:r>
            <a:r>
              <a:rPr lang="zh-CN" altLang="en-US" dirty="0"/>
              <a:t>所在重链上，每个结点的子树补（这部分总代价为</a:t>
            </a:r>
            <a:r>
              <a:rPr lang="en-US" altLang="zh-CN" dirty="0"/>
              <a:t>O(</a:t>
            </a:r>
            <a:r>
              <a:rPr lang="en-US" altLang="zh-CN" dirty="0" err="1"/>
              <a:t>nlogn</a:t>
            </a:r>
            <a:r>
              <a:rPr lang="en-US" altLang="zh-CN" dirty="0"/>
              <a:t>)</a:t>
            </a:r>
            <a:r>
              <a:rPr lang="zh-CN" altLang="en-US" dirty="0"/>
              <a:t>）； </a:t>
            </a:r>
            <a:endParaRPr lang="en-US" altLang="zh-CN" dirty="0"/>
          </a:p>
          <a:p>
            <a:r>
              <a:rPr lang="zh-CN" altLang="en-US" dirty="0"/>
              <a:t>然后将</a:t>
            </a:r>
            <a:r>
              <a:rPr lang="en-US" altLang="zh-CN" dirty="0"/>
              <a:t>w</a:t>
            </a:r>
            <a:r>
              <a:rPr lang="zh-CN" altLang="en-US" dirty="0"/>
              <a:t>所在重链的每个点的轻儿子找出来，之后要递归处理；</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将这些轻儿子按子树大小加权，以及重链上每个点按</a:t>
            </a:r>
            <a:r>
              <a:rPr lang="en-US" altLang="zh-CN" dirty="0"/>
              <a:t>1</a:t>
            </a:r>
            <a:r>
              <a:rPr lang="zh-CN" altLang="en-US" dirty="0"/>
              <a:t>加权，建哈夫曼树，在哈夫曼树上</a:t>
            </a:r>
            <a:r>
              <a:rPr lang="en-US" altLang="zh-CN" dirty="0" err="1"/>
              <a:t>dfs</a:t>
            </a:r>
            <a:r>
              <a:rPr lang="zh-CN" altLang="en-US" dirty="0"/>
              <a:t>，维护哈夫曼树上当前点的子树补，到达叶子时若叶子对应轻儿子则递归处理轻子树。</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将整个递归过程中，产生的哈夫曼树拼接起来，得到所有叶子权为</a:t>
            </a:r>
            <a:r>
              <a:rPr lang="en-US" altLang="zh-CN" dirty="0"/>
              <a:t>1</a:t>
            </a:r>
            <a:r>
              <a:rPr lang="zh-CN" altLang="en-US" dirty="0"/>
              <a:t>的哈夫曼树，由于哈夫曼树上，</a:t>
            </a:r>
            <a:endParaRPr lang="en-US" altLang="zh-CN" dirty="0"/>
          </a:p>
          <a:p>
            <a:r>
              <a:rPr lang="zh-CN" altLang="en-US" dirty="0"/>
              <a:t>每向下两层子树权值和至少减小一个常数比例，由此得到遍历哈夫曼树过程的莫队的复杂度是</a:t>
            </a:r>
            <a:r>
              <a:rPr lang="en-US" altLang="zh-CN" dirty="0"/>
              <a:t>O(</a:t>
            </a:r>
            <a:r>
              <a:rPr lang="en-US" altLang="zh-CN" dirty="0" err="1"/>
              <a:t>nlogn</a:t>
            </a:r>
            <a:r>
              <a:rPr lang="en-US" altLang="zh-CN" dirty="0"/>
              <a:t>)</a:t>
            </a:r>
            <a:r>
              <a:rPr lang="zh-CN" altLang="en-US" dirty="0"/>
              <a:t>的。 </a:t>
            </a:r>
            <a:endParaRPr lang="en-US" altLang="zh-CN" dirty="0"/>
          </a:p>
          <a:p>
            <a:r>
              <a:rPr lang="zh-CN" altLang="en-US" dirty="0"/>
              <a:t>因此总时间</a:t>
            </a:r>
            <a:r>
              <a:rPr lang="en-US" altLang="zh-CN" dirty="0"/>
              <a:t>O(</a:t>
            </a:r>
            <a:r>
              <a:rPr lang="en-US" altLang="zh-CN" dirty="0" err="1"/>
              <a:t>nlogn</a:t>
            </a:r>
            <a:r>
              <a:rPr lang="en-US" altLang="zh-CN" dirty="0"/>
              <a:t>)</a:t>
            </a:r>
            <a:r>
              <a:rPr lang="zh-CN" altLang="en-US" dirty="0"/>
              <a:t>。</a:t>
            </a:r>
            <a:endParaRPr lang="zh-CN" altLang="en-US" dirty="0"/>
          </a:p>
          <a:p>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使用轻重链剖分</a:t>
            </a:r>
            <a:endParaRPr lang="zh-CN" altLang="en-US" dirty="0"/>
          </a:p>
          <a:p>
            <a:r>
              <a:rPr lang="en-US" altLang="zh-CN" dirty="0"/>
              <a:t>1. </a:t>
            </a:r>
            <a:r>
              <a:rPr lang="zh-CN" altLang="en-US" dirty="0"/>
              <a:t>对根所在重链，可以在</a:t>
            </a:r>
            <a:r>
              <a:rPr lang="en-US" altLang="zh-CN" dirty="0"/>
              <a:t>n</a:t>
            </a:r>
            <a:r>
              <a:rPr lang="zh-CN" altLang="en-US" dirty="0"/>
              <a:t>次插入得到重链上每个点的答案， </a:t>
            </a:r>
            <a:endParaRPr lang="en-US" altLang="zh-CN" dirty="0"/>
          </a:p>
          <a:p>
            <a:r>
              <a:rPr lang="en-US" altLang="zh-CN" dirty="0"/>
              <a:t>2. </a:t>
            </a:r>
            <a:r>
              <a:rPr lang="zh-CN" altLang="en-US" dirty="0"/>
              <a:t>轻子树需要建立哈夫曼树，叶子的权重为子树规模，重链也作为一个叶子，权重为重链长度； </a:t>
            </a:r>
            <a:endParaRPr lang="en-US" altLang="zh-CN" dirty="0"/>
          </a:p>
          <a:p>
            <a:r>
              <a:rPr lang="zh-CN" altLang="en-US" dirty="0"/>
              <a:t>在哈夫曼树上</a:t>
            </a:r>
            <a:r>
              <a:rPr lang="en-US" altLang="zh-CN" dirty="0" err="1"/>
              <a:t>dfs</a:t>
            </a:r>
            <a:r>
              <a:rPr lang="zh-CN" altLang="en-US" dirty="0"/>
              <a:t>，维护当前子树外对应的集合，移动到叶子时就递归到了轻子树上的子问题，所 需插入次数为所有非叶结点的子树规模之和（子树规模为子树中叶结点的权重之和）；</a:t>
            </a:r>
            <a:endParaRPr lang="en-US" altLang="zh-CN" dirty="0"/>
          </a:p>
          <a:p>
            <a:r>
              <a:rPr lang="zh-CN" altLang="en-US" dirty="0"/>
              <a:t>计算得到上界是</a:t>
            </a:r>
            <a:r>
              <a:rPr lang="en-US" altLang="zh-CN" dirty="0"/>
              <a:t>2.5nlogn+O(n)</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Hdu5664 Lady CA and the graph</a:t>
            </a:r>
            <a:endParaRPr lang="zh-CN" altLang="en-US" dirty="0"/>
          </a:p>
        </p:txBody>
      </p:sp>
      <p:sp>
        <p:nvSpPr>
          <p:cNvPr id="3" name="内容占位符 2"/>
          <p:cNvSpPr>
            <a:spLocks noGrp="1"/>
          </p:cNvSpPr>
          <p:nvPr>
            <p:ph idx="1"/>
          </p:nvPr>
        </p:nvSpPr>
        <p:spPr/>
        <p:txBody>
          <a:bodyPr/>
          <a:lstStyle/>
          <a:p>
            <a:r>
              <a:rPr lang="zh-CN" altLang="en-US" dirty="0"/>
              <a:t>给一棵</a:t>
            </a:r>
            <a:r>
              <a:rPr lang="en-US" altLang="zh-CN" dirty="0"/>
              <a:t>n</a:t>
            </a:r>
            <a:r>
              <a:rPr lang="zh-CN" altLang="en-US" dirty="0"/>
              <a:t>个点的点权树，定义</a:t>
            </a:r>
            <a:r>
              <a:rPr lang="en-US" altLang="zh-CN" dirty="0"/>
              <a:t> (</a:t>
            </a:r>
            <a:r>
              <a:rPr lang="en-US" altLang="zh-CN" dirty="0" err="1"/>
              <a:t>x,y</a:t>
            </a:r>
            <a:r>
              <a:rPr lang="en-US" altLang="zh-CN" dirty="0"/>
              <a:t>) </a:t>
            </a:r>
            <a:r>
              <a:rPr lang="zh-CN" altLang="en-US" dirty="0"/>
              <a:t>在树上构成的路径为折链，当且仅当：</a:t>
            </a:r>
            <a:endParaRPr lang="en-US" altLang="zh-CN" dirty="0"/>
          </a:p>
          <a:p>
            <a:r>
              <a:rPr lang="en-US" altLang="zh-CN" dirty="0"/>
              <a:t>x!=y</a:t>
            </a:r>
            <a:endParaRPr lang="en-US" altLang="zh-CN" dirty="0"/>
          </a:p>
          <a:p>
            <a:r>
              <a:rPr lang="en-US" altLang="zh-CN" dirty="0"/>
              <a:t>y</a:t>
            </a:r>
            <a:r>
              <a:rPr lang="zh-CN" altLang="en-US" dirty="0"/>
              <a:t>不在</a:t>
            </a:r>
            <a:r>
              <a:rPr lang="en-US" altLang="zh-CN" dirty="0"/>
              <a:t>x</a:t>
            </a:r>
            <a:r>
              <a:rPr lang="zh-CN" altLang="en-US" dirty="0"/>
              <a:t>到根的路径上</a:t>
            </a:r>
            <a:endParaRPr lang="en-US" altLang="zh-CN" dirty="0"/>
          </a:p>
          <a:p>
            <a:r>
              <a:rPr lang="zh-CN" altLang="en-US"/>
              <a:t>输出一个数，表示树</a:t>
            </a:r>
            <a:r>
              <a:rPr lang="zh-CN" altLang="en-US" dirty="0"/>
              <a:t>上第</a:t>
            </a:r>
            <a:r>
              <a:rPr lang="en-US" altLang="zh-CN" dirty="0"/>
              <a:t>k</a:t>
            </a:r>
            <a:r>
              <a:rPr lang="zh-CN" altLang="en-US" dirty="0"/>
              <a:t>小的折链和</a:t>
            </a:r>
            <a:endParaRPr lang="zh-CN" altLang="en-US" dirty="0"/>
          </a:p>
          <a:p>
            <a:r>
              <a:rPr lang="en-US" altLang="zh-CN" dirty="0"/>
              <a:t>n&lt;=2e4</a:t>
            </a:r>
            <a:endParaRPr lang="en-US" alt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静态边分治</a:t>
            </a:r>
            <a:endParaRPr lang="zh-CN" altLang="en-US" dirty="0"/>
          </a:p>
        </p:txBody>
      </p:sp>
      <p:sp>
        <p:nvSpPr>
          <p:cNvPr id="3" name="内容占位符 2"/>
          <p:cNvSpPr>
            <a:spLocks noGrp="1"/>
          </p:cNvSpPr>
          <p:nvPr>
            <p:ph idx="1"/>
          </p:nvPr>
        </p:nvSpPr>
        <p:spPr/>
        <p:txBody>
          <a:bodyPr/>
          <a:lstStyle/>
          <a:p>
            <a:r>
              <a:rPr lang="zh-CN" altLang="en-US" dirty="0"/>
              <a:t>如何解决？</a:t>
            </a:r>
            <a:endParaRPr lang="en-US" altLang="zh-CN" dirty="0"/>
          </a:p>
          <a:p>
            <a:r>
              <a:rPr lang="zh-CN" altLang="en-US" dirty="0"/>
              <a:t>三度化</a:t>
            </a:r>
            <a:endParaRPr lang="zh-CN" altLang="en-US" dirty="0"/>
          </a:p>
        </p:txBody>
      </p:sp>
      <p:pic>
        <p:nvPicPr>
          <p:cNvPr id="4" name="图片 3"/>
          <p:cNvPicPr>
            <a:picLocks noChangeAspect="1"/>
          </p:cNvPicPr>
          <p:nvPr/>
        </p:nvPicPr>
        <p:blipFill>
          <a:blip r:embed="rId1"/>
          <a:stretch>
            <a:fillRect/>
          </a:stretch>
        </p:blipFill>
        <p:spPr>
          <a:xfrm>
            <a:off x="1515122" y="4001294"/>
            <a:ext cx="1828800" cy="197167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Luogu7880 [Ynoi2006] </a:t>
            </a:r>
            <a:r>
              <a:rPr lang="en-US" altLang="zh-CN" dirty="0" err="1"/>
              <a:t>rldcot</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200" y="1738925"/>
            <a:ext cx="7324725" cy="4105275"/>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pic>
        <p:nvPicPr>
          <p:cNvPr id="7" name="内容占位符 6"/>
          <p:cNvPicPr>
            <a:picLocks noGrp="1" noChangeAspect="1"/>
          </p:cNvPicPr>
          <p:nvPr>
            <p:ph idx="1"/>
          </p:nvPr>
        </p:nvPicPr>
        <p:blipFill>
          <a:blip r:embed="rId1"/>
          <a:stretch>
            <a:fillRect/>
          </a:stretch>
        </p:blipFill>
        <p:spPr>
          <a:xfrm>
            <a:off x="838200" y="1690688"/>
            <a:ext cx="10321493" cy="5079228"/>
          </a:xfr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Luogu8528 [Ynoi2003] 铃原露露</a:t>
            </a:r>
            <a:endParaRPr lang="en-US" altLang="zh-CN"/>
          </a:p>
        </p:txBody>
      </p:sp>
      <p:pic>
        <p:nvPicPr>
          <p:cNvPr id="4" name="内容占位符 3"/>
          <p:cNvPicPr>
            <a:picLocks noChangeAspect="1"/>
          </p:cNvPicPr>
          <p:nvPr>
            <p:ph idx="1"/>
          </p:nvPr>
        </p:nvPicPr>
        <p:blipFill>
          <a:blip r:embed="rId1"/>
          <a:stretch>
            <a:fillRect/>
          </a:stretch>
        </p:blipFill>
        <p:spPr>
          <a:xfrm>
            <a:off x="838200" y="1691005"/>
            <a:ext cx="8609965" cy="1917700"/>
          </a:xfrm>
          <a:prstGeom prst="rect">
            <a:avLst/>
          </a:prstGeom>
        </p:spPr>
      </p:pic>
      <p:pic>
        <p:nvPicPr>
          <p:cNvPr id="5" name="图片 4"/>
          <p:cNvPicPr>
            <a:picLocks noChangeAspect="1"/>
          </p:cNvPicPr>
          <p:nvPr/>
        </p:nvPicPr>
        <p:blipFill>
          <a:blip r:embed="rId2"/>
          <a:stretch>
            <a:fillRect/>
          </a:stretch>
        </p:blipFill>
        <p:spPr>
          <a:xfrm>
            <a:off x="838200" y="3608705"/>
            <a:ext cx="6727190" cy="438150"/>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Solution</a:t>
            </a:r>
            <a:endParaRPr lang="en-US" altLang="zh-CN"/>
          </a:p>
        </p:txBody>
      </p:sp>
      <p:pic>
        <p:nvPicPr>
          <p:cNvPr id="4" name="内容占位符 3"/>
          <p:cNvPicPr>
            <a:picLocks noChangeAspect="1"/>
          </p:cNvPicPr>
          <p:nvPr>
            <p:ph idx="1"/>
            <p:custDataLst>
              <p:tags r:id="rId1"/>
            </p:custDataLst>
          </p:nvPr>
        </p:nvPicPr>
        <p:blipFill>
          <a:blip r:embed="rId2"/>
          <a:stretch>
            <a:fillRect/>
          </a:stretch>
        </p:blipFill>
        <p:spPr>
          <a:xfrm>
            <a:off x="838200" y="1691005"/>
            <a:ext cx="9302750" cy="2216150"/>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树邻域前驱</a:t>
            </a:r>
            <a:endParaRPr lang="zh-CN" altLang="en-US" dirty="0"/>
          </a:p>
        </p:txBody>
      </p:sp>
      <p:sp>
        <p:nvSpPr>
          <p:cNvPr id="3" name="内容占位符 2"/>
          <p:cNvSpPr>
            <a:spLocks noGrp="1"/>
          </p:cNvSpPr>
          <p:nvPr>
            <p:ph idx="1"/>
          </p:nvPr>
        </p:nvSpPr>
        <p:spPr/>
        <p:txBody>
          <a:bodyPr/>
          <a:lstStyle/>
          <a:p>
            <a:r>
              <a:rPr lang="zh-CN" altLang="en-US" dirty="0"/>
              <a:t>给一棵边权为</a:t>
            </a:r>
            <a:r>
              <a:rPr lang="en-US" altLang="zh-CN" dirty="0"/>
              <a:t>1</a:t>
            </a:r>
            <a:r>
              <a:rPr lang="zh-CN" altLang="en-US" dirty="0"/>
              <a:t>，有点权的树，每次查询一个距离</a:t>
            </a:r>
            <a:r>
              <a:rPr lang="en-US" altLang="zh-CN" dirty="0"/>
              <a:t>a</a:t>
            </a:r>
            <a:r>
              <a:rPr lang="zh-CN" altLang="en-US" dirty="0"/>
              <a:t>小于等于</a:t>
            </a:r>
            <a:r>
              <a:rPr lang="en-US" altLang="zh-CN" dirty="0"/>
              <a:t>b</a:t>
            </a:r>
            <a:r>
              <a:rPr lang="zh-CN" altLang="en-US" dirty="0"/>
              <a:t>的所有点中点权小于</a:t>
            </a:r>
            <a:r>
              <a:rPr lang="en-US" altLang="zh-CN" dirty="0"/>
              <a:t>x</a:t>
            </a:r>
            <a:r>
              <a:rPr lang="zh-CN" altLang="en-US" dirty="0"/>
              <a:t>的最大的数</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我们把距离</a:t>
            </a:r>
            <a:r>
              <a:rPr lang="en-US" altLang="zh-CN" dirty="0"/>
              <a:t>a&lt;=b</a:t>
            </a:r>
            <a:r>
              <a:rPr lang="zh-CN" altLang="en-US" dirty="0"/>
              <a:t>的点集叫做树的</a:t>
            </a:r>
            <a:r>
              <a:rPr lang="en-US" altLang="zh-CN" dirty="0"/>
              <a:t>N(</a:t>
            </a:r>
            <a:r>
              <a:rPr lang="en-US" altLang="zh-CN" dirty="0" err="1"/>
              <a:t>a,b</a:t>
            </a:r>
            <a:r>
              <a:rPr lang="en-US" altLang="zh-CN" dirty="0"/>
              <a:t>)</a:t>
            </a:r>
            <a:r>
              <a:rPr lang="zh-CN" altLang="en-US" dirty="0"/>
              <a:t>邻域</a:t>
            </a:r>
            <a:endParaRPr lang="en-US" altLang="zh-CN" dirty="0"/>
          </a:p>
          <a:p>
            <a:r>
              <a:rPr lang="zh-CN" altLang="en-US" dirty="0"/>
              <a:t>邻域可以用边分治来划分出来</a:t>
            </a:r>
            <a:endParaRPr lang="en-US" altLang="zh-CN" dirty="0"/>
          </a:p>
          <a:p>
            <a:r>
              <a:rPr lang="zh-CN" altLang="en-US" dirty="0"/>
              <a:t>如果邻域在分治中心的一边</a:t>
            </a:r>
            <a:r>
              <a:rPr lang="en-US" altLang="zh-CN" dirty="0"/>
              <a:t>||||</a:t>
            </a:r>
            <a:r>
              <a:rPr lang="zh-CN" altLang="en-US" dirty="0"/>
              <a:t>如果邻域被分治中心分成两半</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2147556" y="3327400"/>
            <a:ext cx="1716173" cy="3530600"/>
          </a:xfrm>
          <a:prstGeom prst="rect">
            <a:avLst/>
          </a:prstGeom>
        </p:spPr>
      </p:pic>
      <p:pic>
        <p:nvPicPr>
          <p:cNvPr id="6" name="图片 5"/>
          <p:cNvPicPr>
            <a:picLocks noChangeAspect="1"/>
          </p:cNvPicPr>
          <p:nvPr/>
        </p:nvPicPr>
        <p:blipFill>
          <a:blip r:embed="rId2"/>
          <a:stretch>
            <a:fillRect/>
          </a:stretch>
        </p:blipFill>
        <p:spPr>
          <a:xfrm>
            <a:off x="6359400" y="3327399"/>
            <a:ext cx="2225386" cy="3530599"/>
          </a:xfrm>
          <a:prstGeom prst="rect">
            <a:avLst/>
          </a:prstGeom>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和序列分治类似，我们在第二种情况中，这个询问就是查询一个分治子图的前缀，邻域中心在的另一个分治子图递归下去继续分治</a:t>
            </a:r>
            <a:endParaRPr lang="en-US" altLang="zh-CN" dirty="0"/>
          </a:p>
          <a:p>
            <a:r>
              <a:rPr lang="zh-CN" altLang="en-US" dirty="0"/>
              <a:t>这里分治子图的前缀实际上和树的结构无关了，我们可以将其序列化</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7668690" y="3630967"/>
            <a:ext cx="3402597" cy="3227033"/>
          </a:xfrm>
          <a:prstGeom prst="rect">
            <a:avLst/>
          </a:prstGeom>
        </p:spPr>
      </p:pic>
      <p:pic>
        <p:nvPicPr>
          <p:cNvPr id="6" name="图片 5"/>
          <p:cNvPicPr>
            <a:picLocks noChangeAspect="1"/>
          </p:cNvPicPr>
          <p:nvPr/>
        </p:nvPicPr>
        <p:blipFill>
          <a:blip r:embed="rId2"/>
          <a:stretch>
            <a:fillRect/>
          </a:stretch>
        </p:blipFill>
        <p:spPr>
          <a:xfrm>
            <a:off x="3727973" y="4254500"/>
            <a:ext cx="1590675" cy="2238375"/>
          </a:xfrm>
          <a:prstGeom prst="rect">
            <a:avLst/>
          </a:prstGeom>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于是可以看做是一棵线段树，每层需要查询一些区间前后缀的前驱：</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1714592" y="3400425"/>
            <a:ext cx="7715250" cy="3457575"/>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如何维护出每个线段树节点的每个前缀和后缀中</a:t>
            </a:r>
            <a:r>
              <a:rPr lang="en-US" altLang="zh-CN" dirty="0"/>
              <a:t>x</a:t>
            </a:r>
            <a:r>
              <a:rPr lang="zh-CN" altLang="en-US" dirty="0"/>
              <a:t>的前驱呢？</a:t>
            </a:r>
            <a:endParaRPr lang="en-US" altLang="zh-CN" dirty="0"/>
          </a:p>
          <a:p>
            <a:r>
              <a:rPr lang="zh-CN" altLang="en-US" dirty="0"/>
              <a:t>可以归并排序上去</a:t>
            </a:r>
            <a:endParaRPr lang="en-US" altLang="zh-CN" dirty="0"/>
          </a:p>
        </p:txBody>
      </p:sp>
      <p:pic>
        <p:nvPicPr>
          <p:cNvPr id="4" name="图片 3"/>
          <p:cNvPicPr>
            <a:picLocks noChangeAspect="1"/>
          </p:cNvPicPr>
          <p:nvPr/>
        </p:nvPicPr>
        <p:blipFill>
          <a:blip r:embed="rId1"/>
          <a:stretch>
            <a:fillRect/>
          </a:stretch>
        </p:blipFill>
        <p:spPr>
          <a:xfrm>
            <a:off x="962996" y="3511550"/>
            <a:ext cx="7496175" cy="28003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三度化</a:t>
            </a:r>
            <a:endParaRPr lang="zh-CN" altLang="en-US"/>
          </a:p>
        </p:txBody>
      </p:sp>
      <p:sp>
        <p:nvSpPr>
          <p:cNvPr id="3" name="内容占位符 2"/>
          <p:cNvSpPr>
            <a:spLocks noGrp="1"/>
          </p:cNvSpPr>
          <p:nvPr>
            <p:ph idx="1"/>
          </p:nvPr>
        </p:nvSpPr>
        <p:spPr/>
        <p:txBody>
          <a:bodyPr/>
          <a:lstStyle/>
          <a:p>
            <a:r>
              <a:rPr lang="zh-CN" altLang="en-US" dirty="0"/>
              <a:t>对于每个度数</a:t>
            </a:r>
            <a:r>
              <a:rPr lang="en-US" altLang="zh-CN" dirty="0"/>
              <a:t>&gt;3</a:t>
            </a:r>
            <a:r>
              <a:rPr lang="zh-CN" altLang="en-US" dirty="0"/>
              <a:t>的节点，可以通过加虚点的方法让该节点度数变为</a:t>
            </a:r>
            <a:r>
              <a:rPr lang="en-US" altLang="zh-CN" dirty="0"/>
              <a:t>3</a:t>
            </a:r>
            <a:endParaRPr lang="en-US" altLang="zh-CN" dirty="0"/>
          </a:p>
          <a:p>
            <a:endParaRPr lang="zh-CN" altLang="en-US" dirty="0"/>
          </a:p>
        </p:txBody>
      </p:sp>
      <p:graphicFrame>
        <p:nvGraphicFramePr>
          <p:cNvPr id="6" name="对象 5"/>
          <p:cNvGraphicFramePr/>
          <p:nvPr/>
        </p:nvGraphicFramePr>
        <p:xfrm>
          <a:off x="1150620" y="2639695"/>
          <a:ext cx="9641840" cy="4213860"/>
        </p:xfrm>
        <a:graphic>
          <a:graphicData uri="http://schemas.openxmlformats.org/presentationml/2006/ole">
            <mc:AlternateContent xmlns:mc="http://schemas.openxmlformats.org/markup-compatibility/2006">
              <mc:Choice xmlns:v="urn:schemas-microsoft-com:vml" Requires="v">
                <p:oleObj spid="_x0000_s4" name="" r:id="rId1" imgW="676910" imgH="295910" progId="PBrush">
                  <p:embed/>
                </p:oleObj>
              </mc:Choice>
              <mc:Fallback>
                <p:oleObj name="" r:id="rId1" imgW="676910" imgH="295910" progId="PBrush">
                  <p:embed/>
                  <p:pic>
                    <p:nvPicPr>
                      <p:cNvPr id="0" name="对象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0620" y="2639695"/>
                        <a:ext cx="9641840" cy="42138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在每层中，我们做的问题是：每次查询前缀</a:t>
            </a:r>
            <a:r>
              <a:rPr lang="en-US" altLang="zh-CN" dirty="0"/>
              <a:t>[1,x]</a:t>
            </a:r>
            <a:r>
              <a:rPr lang="zh-CN" altLang="en-US" dirty="0"/>
              <a:t>中小于</a:t>
            </a:r>
            <a:r>
              <a:rPr lang="en-US" altLang="zh-CN" dirty="0"/>
              <a:t>y</a:t>
            </a:r>
            <a:r>
              <a:rPr lang="zh-CN" altLang="en-US" dirty="0"/>
              <a:t>的最大的数</a:t>
            </a:r>
            <a:endParaRPr lang="en-US" altLang="zh-CN" dirty="0"/>
          </a:p>
          <a:p>
            <a:r>
              <a:rPr lang="zh-CN" altLang="en-US" dirty="0"/>
              <a:t>这个如果我们在线正着做，插入一个数，查询前驱，复杂度</a:t>
            </a:r>
            <a:r>
              <a:rPr lang="el-GR" altLang="zh-CN" dirty="0"/>
              <a:t>Θ</a:t>
            </a:r>
            <a:r>
              <a:rPr lang="en-US" altLang="zh-CN" dirty="0"/>
              <a:t>( </a:t>
            </a:r>
            <a:r>
              <a:rPr lang="en-US" altLang="zh-CN" dirty="0" err="1"/>
              <a:t>loglogn</a:t>
            </a:r>
            <a:r>
              <a:rPr lang="en-US" altLang="zh-CN" dirty="0"/>
              <a:t> )</a:t>
            </a:r>
            <a:endParaRPr lang="en-US" altLang="zh-CN" dirty="0"/>
          </a:p>
          <a:p>
            <a:r>
              <a:rPr lang="zh-CN" altLang="en-US" dirty="0"/>
              <a:t>离线？</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每次删除一个数，查询前驱？</a:t>
            </a:r>
            <a:endParaRPr lang="en-US" altLang="zh-CN" dirty="0"/>
          </a:p>
          <a:p>
            <a:r>
              <a:rPr lang="zh-CN" altLang="en-US" dirty="0"/>
              <a:t>可以链表维护？</a:t>
            </a:r>
            <a:endParaRPr lang="en-US" altLang="zh-CN" dirty="0"/>
          </a:p>
          <a:p>
            <a:r>
              <a:rPr lang="zh-CN" altLang="en-US" dirty="0"/>
              <a:t>然而我们这个问题不太一样，我们有两个集合</a:t>
            </a:r>
            <a:r>
              <a:rPr lang="en-US" altLang="zh-CN" dirty="0"/>
              <a:t>A</a:t>
            </a:r>
            <a:r>
              <a:rPr lang="zh-CN" altLang="en-US" dirty="0"/>
              <a:t>和</a:t>
            </a:r>
            <a:r>
              <a:rPr lang="en-US" altLang="zh-CN" dirty="0"/>
              <a:t>B</a:t>
            </a:r>
            <a:r>
              <a:rPr lang="zh-CN" altLang="en-US" dirty="0"/>
              <a:t>，每次删除</a:t>
            </a:r>
            <a:r>
              <a:rPr lang="en-US" altLang="zh-CN" dirty="0"/>
              <a:t>A</a:t>
            </a:r>
            <a:r>
              <a:rPr lang="zh-CN" altLang="en-US" dirty="0"/>
              <a:t>集合中一个数，或者查询</a:t>
            </a:r>
            <a:r>
              <a:rPr lang="en-US" altLang="zh-CN" dirty="0"/>
              <a:t>B</a:t>
            </a:r>
            <a:r>
              <a:rPr lang="zh-CN" altLang="en-US" dirty="0"/>
              <a:t>集合中一个数在</a:t>
            </a:r>
            <a:r>
              <a:rPr lang="en-US" altLang="zh-CN" dirty="0"/>
              <a:t>A</a:t>
            </a:r>
            <a:r>
              <a:rPr lang="zh-CN" altLang="en-US" dirty="0"/>
              <a:t>集合中的前驱</a:t>
            </a:r>
            <a:endParaRPr lang="en-US" altLang="zh-CN" dirty="0"/>
          </a:p>
          <a:p>
            <a:r>
              <a:rPr lang="zh-CN" altLang="en-US" dirty="0"/>
              <a:t>如果大量</a:t>
            </a:r>
            <a:r>
              <a:rPr lang="en-US" altLang="zh-CN" dirty="0"/>
              <a:t>B</a:t>
            </a:r>
            <a:r>
              <a:rPr lang="zh-CN" altLang="en-US" dirty="0"/>
              <a:t>集合中的数都挤在一起，这样是不能用链表维护的</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zh-CN" altLang="en-US" dirty="0"/>
          </a:p>
        </p:txBody>
      </p:sp>
      <p:sp>
        <p:nvSpPr>
          <p:cNvPr id="3" name="内容占位符 2"/>
          <p:cNvSpPr>
            <a:spLocks noGrp="1"/>
          </p:cNvSpPr>
          <p:nvPr>
            <p:ph idx="1"/>
          </p:nvPr>
        </p:nvSpPr>
        <p:spPr/>
        <p:txBody>
          <a:bodyPr/>
          <a:lstStyle/>
          <a:p>
            <a:r>
              <a:rPr lang="zh-CN" altLang="en-US" dirty="0"/>
              <a:t>我们用并查集来维护，每次删除一个点之后将其和前面的点合并起来</a:t>
            </a:r>
            <a:endParaRPr lang="en-US" altLang="zh-CN" dirty="0"/>
          </a:p>
          <a:p>
            <a:r>
              <a:rPr lang="zh-CN" altLang="en-US" dirty="0"/>
              <a:t>然后我们预处理的时候把</a:t>
            </a:r>
            <a:r>
              <a:rPr lang="en-US" altLang="zh-CN" dirty="0"/>
              <a:t>B</a:t>
            </a:r>
            <a:r>
              <a:rPr lang="zh-CN" altLang="en-US" dirty="0"/>
              <a:t>集合每个元素挂在其最近的</a:t>
            </a:r>
            <a:r>
              <a:rPr lang="en-US" altLang="zh-CN" dirty="0"/>
              <a:t>A</a:t>
            </a:r>
            <a:r>
              <a:rPr lang="zh-CN" altLang="en-US" dirty="0"/>
              <a:t>集合元素上，这个把</a:t>
            </a:r>
            <a:r>
              <a:rPr lang="en-US" altLang="zh-CN" dirty="0"/>
              <a:t>AB</a:t>
            </a:r>
            <a:r>
              <a:rPr lang="zh-CN" altLang="en-US" dirty="0"/>
              <a:t>集合的元素一起排序就行了，可以在之前说的结构上归并上来</a:t>
            </a:r>
            <a:endParaRPr lang="en-US" altLang="zh-CN" dirty="0"/>
          </a:p>
          <a:p>
            <a:r>
              <a:rPr lang="en-US" altLang="zh-CN" dirty="0"/>
              <a:t>O( α(n) )</a:t>
            </a:r>
            <a:endParaRPr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zh-CN" altLang="en-US" dirty="0"/>
          </a:p>
        </p:txBody>
      </p:sp>
      <p:sp>
        <p:nvSpPr>
          <p:cNvPr id="3" name="内容占位符 2"/>
          <p:cNvSpPr>
            <a:spLocks noGrp="1"/>
          </p:cNvSpPr>
          <p:nvPr>
            <p:ph idx="1"/>
          </p:nvPr>
        </p:nvSpPr>
        <p:spPr/>
        <p:txBody>
          <a:bodyPr/>
          <a:lstStyle/>
          <a:p>
            <a:r>
              <a:rPr lang="zh-CN" altLang="en-US" dirty="0"/>
              <a:t>线性并查集：已知合并顺序的并查集可以做到</a:t>
            </a:r>
            <a:r>
              <a:rPr lang="en-US" altLang="zh-CN" dirty="0"/>
              <a:t>O(1)</a:t>
            </a:r>
            <a:endParaRPr lang="en-US" altLang="zh-CN" dirty="0"/>
          </a:p>
          <a:p>
            <a:r>
              <a:rPr lang="zh-CN" altLang="en-US" dirty="0"/>
              <a:t>考虑将并查集分为</a:t>
            </a:r>
            <a:r>
              <a:rPr lang="el-GR" altLang="zh-CN" dirty="0"/>
              <a:t>Θ</a:t>
            </a:r>
            <a:r>
              <a:rPr lang="en-US" altLang="zh-CN" dirty="0"/>
              <a:t>( </a:t>
            </a:r>
            <a:r>
              <a:rPr lang="en-US" altLang="zh-CN" dirty="0" err="1"/>
              <a:t>logn</a:t>
            </a:r>
            <a:r>
              <a:rPr lang="en-US" altLang="zh-CN" dirty="0"/>
              <a:t> )</a:t>
            </a:r>
            <a:r>
              <a:rPr lang="zh-CN" altLang="en-US" dirty="0"/>
              <a:t>大小的块，这样并查集只用开</a:t>
            </a:r>
            <a:r>
              <a:rPr lang="en-US" altLang="zh-CN" dirty="0"/>
              <a:t>O( n/</a:t>
            </a:r>
            <a:r>
              <a:rPr lang="en-US" altLang="zh-CN" dirty="0" err="1"/>
              <a:t>logn</a:t>
            </a:r>
            <a:r>
              <a:rPr lang="en-US" altLang="zh-CN" dirty="0"/>
              <a:t> )</a:t>
            </a:r>
            <a:r>
              <a:rPr lang="zh-CN" altLang="en-US" dirty="0"/>
              <a:t>大小</a:t>
            </a:r>
            <a:endParaRPr lang="en-US" altLang="zh-CN" dirty="0"/>
          </a:p>
          <a:p>
            <a:r>
              <a:rPr lang="zh-CN" altLang="en-US" dirty="0"/>
              <a:t>每一个块里面每个位置是否被删除可以用二进制表示</a:t>
            </a:r>
            <a:endParaRPr lang="en-US" altLang="zh-CN" dirty="0"/>
          </a:p>
          <a:p>
            <a:r>
              <a:rPr lang="zh-CN" altLang="en-US" dirty="0"/>
              <a:t>当一个块所有位置都被删除后，将这个块和前面合并</a:t>
            </a:r>
            <a:endParaRPr lang="en-US" altLang="zh-CN" dirty="0"/>
          </a:p>
          <a:p>
            <a:r>
              <a:rPr lang="zh-CN" altLang="en-US" dirty="0"/>
              <a:t>我们这样只能定位到是在哪一个块里面，具体定位值需要位运算优化，这个可以做到</a:t>
            </a:r>
            <a:r>
              <a:rPr lang="en-US" altLang="zh-CN" dirty="0"/>
              <a:t>O(1)</a:t>
            </a:r>
            <a:endParaRPr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分治并且归并的总复杂度</a:t>
            </a:r>
            <a:r>
              <a:rPr lang="en-US" altLang="zh-CN" dirty="0"/>
              <a:t>O( </a:t>
            </a:r>
            <a:r>
              <a:rPr lang="en-US" altLang="zh-CN" dirty="0" err="1"/>
              <a:t>nlogn</a:t>
            </a:r>
            <a:r>
              <a:rPr lang="en-US" altLang="zh-CN" dirty="0"/>
              <a:t> )</a:t>
            </a:r>
            <a:endParaRPr lang="en-US" altLang="zh-CN" dirty="0"/>
          </a:p>
          <a:p>
            <a:r>
              <a:rPr lang="zh-CN" altLang="en-US" dirty="0"/>
              <a:t>对于每个询问会拆成</a:t>
            </a:r>
            <a:r>
              <a:rPr lang="en-US" altLang="zh-CN" dirty="0"/>
              <a:t>O(</a:t>
            </a:r>
            <a:r>
              <a:rPr lang="en-US" altLang="zh-CN" dirty="0" err="1"/>
              <a:t>logn</a:t>
            </a:r>
            <a:r>
              <a:rPr lang="en-US" altLang="zh-CN" dirty="0"/>
              <a:t>)</a:t>
            </a:r>
            <a:r>
              <a:rPr lang="zh-CN" altLang="en-US" dirty="0"/>
              <a:t>个前缀前驱询问，每个询问是</a:t>
            </a:r>
            <a:r>
              <a:rPr lang="en-US" altLang="zh-CN" dirty="0"/>
              <a:t>O(1)</a:t>
            </a:r>
            <a:r>
              <a:rPr lang="zh-CN" altLang="en-US" dirty="0"/>
              <a:t>的</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Luogu7126 [Ynoi2008] </a:t>
            </a:r>
            <a:r>
              <a:rPr lang="en-US" altLang="zh-CN" dirty="0" err="1"/>
              <a:t>rdCcot</a:t>
            </a:r>
            <a:r>
              <a:rPr lang="en-US" altLang="zh-CN" dirty="0"/>
              <a:t> &amp; THUWC2020 </a:t>
            </a:r>
            <a:r>
              <a:rPr lang="zh-CN" altLang="en-US" dirty="0"/>
              <a:t>某科学的动态仙人掌</a:t>
            </a:r>
            <a:endParaRPr lang="zh-CN" altLang="en-US" dirty="0"/>
          </a:p>
        </p:txBody>
      </p:sp>
      <p:sp>
        <p:nvSpPr>
          <p:cNvPr id="4" name="内容占位符 3"/>
          <p:cNvSpPr>
            <a:spLocks noGrp="1"/>
          </p:cNvSpPr>
          <p:nvPr>
            <p:ph idx="1"/>
          </p:nvPr>
        </p:nvSpPr>
        <p:spPr>
          <a:xfrm>
            <a:off x="838200" y="2506662"/>
            <a:ext cx="10515600" cy="4351338"/>
          </a:xfrm>
        </p:spPr>
        <p:txBody>
          <a:bodyPr>
            <a:normAutofit lnSpcReduction="10000"/>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n&lt;=3e5,m&lt;=6e5</a:t>
            </a:r>
            <a:endParaRPr lang="zh-CN" altLang="en-US" dirty="0"/>
          </a:p>
        </p:txBody>
      </p:sp>
      <p:pic>
        <p:nvPicPr>
          <p:cNvPr id="6" name="内容占位符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38199" y="1691322"/>
            <a:ext cx="8576779" cy="4609445"/>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对每个连通块，考虑维护出一个代表元</a:t>
            </a:r>
            <a:endParaRPr lang="en-US" altLang="zh-CN" dirty="0"/>
          </a:p>
          <a:p>
            <a:r>
              <a:rPr lang="zh-CN" altLang="en-US" dirty="0"/>
              <a:t>维护每个连通块中深度最浅的点，来代表这个连通块，这样只需要对连通块最浅的点做计数即可</a:t>
            </a:r>
            <a:endParaRPr lang="en-US" altLang="zh-CN" dirty="0"/>
          </a:p>
          <a:p>
            <a:r>
              <a:rPr lang="zh-CN" altLang="en-US" dirty="0"/>
              <a:t>每个连通块可能有多个最浅的点，其深度相同</a:t>
            </a:r>
            <a:endParaRPr lang="zh-CN" altLang="en-US" dirty="0"/>
          </a:p>
        </p:txBody>
      </p:sp>
      <p:pic>
        <p:nvPicPr>
          <p:cNvPr id="5" name="图片 4"/>
          <p:cNvPicPr>
            <a:picLocks noChangeAspect="1"/>
          </p:cNvPicPr>
          <p:nvPr/>
        </p:nvPicPr>
        <p:blipFill>
          <a:blip r:embed="rId1"/>
          <a:stretch>
            <a:fillRect/>
          </a:stretch>
        </p:blipFill>
        <p:spPr>
          <a:xfrm>
            <a:off x="1461070" y="3880160"/>
            <a:ext cx="3031031" cy="2431740"/>
          </a:xfrm>
          <a:prstGeom prst="rect">
            <a:avLst/>
          </a:prstGeom>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每个连通块最浅的点</a:t>
            </a:r>
            <a:r>
              <a:rPr lang="en-US" altLang="zh-CN" dirty="0"/>
              <a:t>x</a:t>
            </a:r>
            <a:r>
              <a:rPr lang="zh-CN" altLang="en-US" dirty="0"/>
              <a:t>需要满足条件：</a:t>
            </a:r>
            <a:endParaRPr lang="en-US" altLang="zh-CN" dirty="0"/>
          </a:p>
          <a:p>
            <a:r>
              <a:rPr lang="en-US" altLang="zh-CN" dirty="0"/>
              <a:t>1. </a:t>
            </a:r>
            <a:r>
              <a:rPr lang="zh-CN" altLang="en-US" dirty="0"/>
              <a:t>比其浅的点距离其距离</a:t>
            </a:r>
            <a:r>
              <a:rPr lang="en-US" altLang="zh-CN" dirty="0"/>
              <a:t>&gt;C</a:t>
            </a:r>
            <a:endParaRPr lang="en-US" altLang="zh-CN" dirty="0"/>
          </a:p>
          <a:p>
            <a:r>
              <a:rPr lang="en-US" altLang="zh-CN" dirty="0"/>
              <a:t>2. </a:t>
            </a:r>
            <a:r>
              <a:rPr lang="zh-CN" altLang="en-US" dirty="0"/>
              <a:t>与其同深度且距离</a:t>
            </a:r>
            <a:r>
              <a:rPr lang="en-US" altLang="zh-CN" dirty="0"/>
              <a:t>&lt;=C</a:t>
            </a:r>
            <a:r>
              <a:rPr lang="zh-CN" altLang="en-US" dirty="0"/>
              <a:t>的点需去重</a:t>
            </a:r>
            <a:endParaRPr lang="en-US" altLang="zh-CN" dirty="0"/>
          </a:p>
          <a:p>
            <a:r>
              <a:rPr lang="zh-CN" altLang="en-US" dirty="0"/>
              <a:t>定义树邻域</a:t>
            </a:r>
            <a:r>
              <a:rPr lang="en-US" altLang="zh-CN" dirty="0"/>
              <a:t>N(</a:t>
            </a:r>
            <a:r>
              <a:rPr lang="en-US" altLang="zh-CN" dirty="0" err="1"/>
              <a:t>a,b</a:t>
            </a:r>
            <a:r>
              <a:rPr lang="en-US" altLang="zh-CN" dirty="0"/>
              <a:t>)</a:t>
            </a:r>
            <a:r>
              <a:rPr lang="zh-CN" altLang="en-US" dirty="0"/>
              <a:t>表示距离</a:t>
            </a:r>
            <a:r>
              <a:rPr lang="en-US" altLang="zh-CN" dirty="0"/>
              <a:t>a&lt;=b</a:t>
            </a:r>
            <a:r>
              <a:rPr lang="zh-CN" altLang="en-US" dirty="0"/>
              <a:t>的所有点构成的点集</a:t>
            </a:r>
            <a:endParaRPr lang="en-US" altLang="zh-CN" dirty="0"/>
          </a:p>
          <a:p>
            <a:r>
              <a:rPr lang="zh-CN" altLang="en-US" dirty="0"/>
              <a:t>第一个条件可以转换为</a:t>
            </a:r>
            <a:endParaRPr lang="en-US" altLang="zh-CN" dirty="0"/>
          </a:p>
          <a:p>
            <a:r>
              <a:rPr lang="zh-CN" altLang="en-US" dirty="0"/>
              <a:t>若</a:t>
            </a:r>
            <a:r>
              <a:rPr lang="en-US" altLang="zh-CN" dirty="0"/>
              <a:t>C</a:t>
            </a:r>
            <a:r>
              <a:rPr lang="zh-CN" altLang="en-US" dirty="0"/>
              <a:t>为奇数，则</a:t>
            </a:r>
            <a:r>
              <a:rPr lang="en-US" altLang="zh-CN" dirty="0"/>
              <a:t>N(fa(x,(C+1)/2),(C-1)/2)</a:t>
            </a:r>
            <a:r>
              <a:rPr lang="zh-CN" altLang="en-US" dirty="0"/>
              <a:t>中没有点在区间</a:t>
            </a:r>
            <a:r>
              <a:rPr lang="en-US" altLang="zh-CN" dirty="0"/>
              <a:t>[</a:t>
            </a:r>
            <a:r>
              <a:rPr lang="en-US" altLang="zh-CN" dirty="0" err="1"/>
              <a:t>l,r</a:t>
            </a:r>
            <a:r>
              <a:rPr lang="en-US" altLang="zh-CN" dirty="0"/>
              <a:t>]</a:t>
            </a:r>
            <a:r>
              <a:rPr lang="zh-CN" altLang="en-US" dirty="0"/>
              <a:t>内</a:t>
            </a:r>
            <a:endParaRPr lang="en-US" altLang="zh-CN" dirty="0"/>
          </a:p>
          <a:p>
            <a:r>
              <a:rPr lang="zh-CN" altLang="en-US" dirty="0"/>
              <a:t>若</a:t>
            </a:r>
            <a:r>
              <a:rPr lang="en-US" altLang="zh-CN" dirty="0"/>
              <a:t>C</a:t>
            </a:r>
            <a:r>
              <a:rPr lang="zh-CN" altLang="en-US" dirty="0"/>
              <a:t>为偶数，则</a:t>
            </a:r>
            <a:r>
              <a:rPr lang="en-US" altLang="zh-CN" dirty="0"/>
              <a:t>N(fa(</a:t>
            </a:r>
            <a:r>
              <a:rPr lang="en-US" altLang="zh-CN" dirty="0" err="1"/>
              <a:t>x,C</a:t>
            </a:r>
            <a:r>
              <a:rPr lang="en-US" altLang="zh-CN" dirty="0"/>
              <a:t>/2),C/2-1) U N(fa(</a:t>
            </a:r>
            <a:r>
              <a:rPr lang="en-US" altLang="zh-CN" dirty="0" err="1"/>
              <a:t>x,C</a:t>
            </a:r>
            <a:r>
              <a:rPr lang="en-US" altLang="zh-CN" dirty="0"/>
              <a:t>/2+1),C/2-1)</a:t>
            </a:r>
            <a:r>
              <a:rPr lang="zh-CN" altLang="en-US" dirty="0"/>
              <a:t>中没有点在区间</a:t>
            </a:r>
            <a:r>
              <a:rPr lang="en-US" altLang="zh-CN" dirty="0"/>
              <a:t>[</a:t>
            </a:r>
            <a:r>
              <a:rPr lang="en-US" altLang="zh-CN" dirty="0" err="1"/>
              <a:t>l,r</a:t>
            </a:r>
            <a:r>
              <a:rPr lang="en-US" altLang="zh-CN" dirty="0"/>
              <a:t>]</a:t>
            </a:r>
            <a:r>
              <a:rPr lang="zh-CN" altLang="en-US" dirty="0"/>
              <a:t>内</a:t>
            </a:r>
            <a:endParaRPr lang="zh-CN" alt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我们发现对于深度相等的一层节点，如果两个点</a:t>
            </a:r>
            <a:r>
              <a:rPr lang="en-US" altLang="zh-CN" dirty="0" err="1"/>
              <a:t>x,y</a:t>
            </a:r>
            <a:r>
              <a:rPr lang="zh-CN" altLang="en-US" dirty="0"/>
              <a:t>的距离</a:t>
            </a:r>
            <a:r>
              <a:rPr lang="en-US" altLang="zh-CN" dirty="0"/>
              <a:t>&lt;=C</a:t>
            </a:r>
            <a:r>
              <a:rPr lang="zh-CN" altLang="en-US" dirty="0"/>
              <a:t>，则</a:t>
            </a:r>
            <a:r>
              <a:rPr lang="en-US" altLang="zh-CN" dirty="0" err="1"/>
              <a:t>x,y</a:t>
            </a:r>
            <a:r>
              <a:rPr lang="zh-CN" altLang="en-US" dirty="0"/>
              <a:t>的</a:t>
            </a:r>
            <a:r>
              <a:rPr lang="en-US" altLang="zh-CN" dirty="0"/>
              <a:t>floor(C/2)</a:t>
            </a:r>
            <a:r>
              <a:rPr lang="zh-CN" altLang="en-US" dirty="0"/>
              <a:t>祖先一定是同一个点，这个条件是充分必要的</a:t>
            </a:r>
            <a:endParaRPr lang="en-US" altLang="zh-CN" dirty="0"/>
          </a:p>
          <a:p>
            <a:r>
              <a:rPr lang="zh-CN" altLang="en-US" dirty="0"/>
              <a:t>对</a:t>
            </a:r>
            <a:r>
              <a:rPr lang="en-US" altLang="zh-CN" dirty="0"/>
              <a:t>C</a:t>
            </a:r>
            <a:r>
              <a:rPr lang="zh-CN" altLang="en-US" dirty="0"/>
              <a:t>的奇偶性分类讨论</a:t>
            </a:r>
            <a:endParaRPr lang="en-US" altLang="zh-CN" dirty="0"/>
          </a:p>
          <a:p>
            <a:r>
              <a:rPr lang="en-US" altLang="zh-CN" dirty="0"/>
              <a:t>C</a:t>
            </a:r>
            <a:r>
              <a:rPr lang="zh-CN" altLang="en-US" dirty="0"/>
              <a:t>为偶数时：</a:t>
            </a:r>
            <a:endParaRPr lang="en-US" altLang="zh-CN" dirty="0"/>
          </a:p>
          <a:p>
            <a:r>
              <a:rPr lang="en-US" altLang="zh-CN" dirty="0"/>
              <a:t>-&gt;</a:t>
            </a:r>
            <a:r>
              <a:rPr lang="zh-CN" altLang="en-US" dirty="0"/>
              <a:t>：</a:t>
            </a:r>
            <a:r>
              <a:rPr lang="en-US" altLang="zh-CN" dirty="0" err="1"/>
              <a:t>dist</a:t>
            </a:r>
            <a:r>
              <a:rPr lang="en-US" altLang="zh-CN" dirty="0"/>
              <a:t>(</a:t>
            </a:r>
            <a:r>
              <a:rPr lang="en-US" altLang="zh-CN" dirty="0" err="1"/>
              <a:t>x,y</a:t>
            </a:r>
            <a:r>
              <a:rPr lang="en-US" altLang="zh-CN" dirty="0"/>
              <a:t>)&lt;=C</a:t>
            </a:r>
            <a:r>
              <a:rPr lang="zh-CN" altLang="en-US" dirty="0"/>
              <a:t>，深度相同，故对</a:t>
            </a:r>
            <a:r>
              <a:rPr lang="en-US" altLang="zh-CN" dirty="0"/>
              <a:t>k&lt;=C</a:t>
            </a:r>
            <a:r>
              <a:rPr lang="zh-CN" altLang="en-US" dirty="0"/>
              <a:t>， </a:t>
            </a:r>
            <a:r>
              <a:rPr lang="en-US" altLang="zh-CN" dirty="0" err="1"/>
              <a:t>dist</a:t>
            </a:r>
            <a:r>
              <a:rPr lang="en-US" altLang="zh-CN" dirty="0"/>
              <a:t>(fa(</a:t>
            </a:r>
            <a:r>
              <a:rPr lang="en-US" altLang="zh-CN" dirty="0" err="1"/>
              <a:t>x,k</a:t>
            </a:r>
            <a:r>
              <a:rPr lang="en-US" altLang="zh-CN" dirty="0"/>
              <a:t>),fa(</a:t>
            </a:r>
            <a:r>
              <a:rPr lang="en-US" altLang="zh-CN" dirty="0" err="1"/>
              <a:t>y,k</a:t>
            </a:r>
            <a:r>
              <a:rPr lang="en-US" altLang="zh-CN" dirty="0"/>
              <a:t>))&lt;=C-2k</a:t>
            </a:r>
            <a:r>
              <a:rPr lang="zh-CN" altLang="en-US" dirty="0"/>
              <a:t>，带入</a:t>
            </a:r>
            <a:r>
              <a:rPr lang="en-US" altLang="zh-CN" dirty="0"/>
              <a:t>k=C/2</a:t>
            </a:r>
            <a:r>
              <a:rPr lang="zh-CN" altLang="en-US" dirty="0"/>
              <a:t>得</a:t>
            </a:r>
            <a:r>
              <a:rPr lang="en-US" altLang="zh-CN" dirty="0" err="1"/>
              <a:t>dist</a:t>
            </a:r>
            <a:r>
              <a:rPr lang="en-US" altLang="zh-CN" dirty="0"/>
              <a:t>(fa(</a:t>
            </a:r>
            <a:r>
              <a:rPr lang="en-US" altLang="zh-CN" dirty="0" err="1"/>
              <a:t>x,k</a:t>
            </a:r>
            <a:r>
              <a:rPr lang="en-US" altLang="zh-CN" dirty="0"/>
              <a:t>),fa(</a:t>
            </a:r>
            <a:r>
              <a:rPr lang="en-US" altLang="zh-CN" dirty="0" err="1"/>
              <a:t>y,k</a:t>
            </a:r>
            <a:r>
              <a:rPr lang="en-US" altLang="zh-CN" dirty="0"/>
              <a:t>))==0</a:t>
            </a:r>
            <a:endParaRPr lang="en-US" altLang="zh-CN" dirty="0"/>
          </a:p>
          <a:p>
            <a:r>
              <a:rPr lang="en-US" altLang="zh-CN" dirty="0"/>
              <a:t>&lt;-</a:t>
            </a:r>
            <a:r>
              <a:rPr lang="zh-CN" altLang="en-US" dirty="0"/>
              <a:t>：平凡</a:t>
            </a:r>
            <a:endParaRPr lang="en-US" altLang="zh-CN" dirty="0"/>
          </a:p>
          <a:p>
            <a:r>
              <a:rPr lang="en-US" altLang="zh-CN" dirty="0"/>
              <a:t>C</a:t>
            </a:r>
            <a:r>
              <a:rPr lang="zh-CN" altLang="en-US" dirty="0"/>
              <a:t>为奇数时类似讨论</a:t>
            </a:r>
            <a:endParaRPr lang="en-US" altLang="zh-CN" dirty="0"/>
          </a:p>
          <a:p>
            <a:r>
              <a:rPr lang="zh-CN" altLang="en-US" dirty="0"/>
              <a:t>这个结论可以推论出深度相同的节点之间</a:t>
            </a:r>
            <a:r>
              <a:rPr lang="en-US" altLang="zh-CN" dirty="0"/>
              <a:t>C-</a:t>
            </a:r>
            <a:r>
              <a:rPr lang="zh-CN" altLang="en-US" dirty="0"/>
              <a:t>连通的传递性</a:t>
            </a:r>
            <a:endParaRPr lang="en-US" alt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考虑对同深度，互相</a:t>
            </a:r>
            <a:r>
              <a:rPr lang="en-US" altLang="zh-CN" dirty="0"/>
              <a:t>C-</a:t>
            </a:r>
            <a:r>
              <a:rPr lang="zh-CN" altLang="en-US" dirty="0"/>
              <a:t>连通的一个极大点集，统计其</a:t>
            </a:r>
            <a:r>
              <a:rPr lang="en-US" altLang="zh-CN" dirty="0"/>
              <a:t>floor(C/2)</a:t>
            </a:r>
            <a:r>
              <a:rPr lang="zh-CN" altLang="en-US" dirty="0"/>
              <a:t>祖先，这样就可以对连通块唯一标号了</a:t>
            </a:r>
            <a:endParaRPr lang="en-US" altLang="zh-CN" dirty="0"/>
          </a:p>
          <a:p>
            <a:r>
              <a:rPr lang="zh-CN" altLang="en-US" dirty="0"/>
              <a:t>考虑每个深度的点的</a:t>
            </a:r>
            <a:r>
              <a:rPr lang="en-US" altLang="zh-CN" dirty="0"/>
              <a:t>floor(C/2)</a:t>
            </a:r>
            <a:r>
              <a:rPr lang="zh-CN" altLang="en-US" dirty="0"/>
              <a:t>祖先在哪些询问中被统计进去</a:t>
            </a:r>
            <a:endParaRPr lang="en-US" altLang="zh-CN" dirty="0"/>
          </a:p>
          <a:p>
            <a:r>
              <a:rPr lang="zh-CN" altLang="en-US" dirty="0"/>
              <a:t>对每个询问将其两个端点视为二维平面的两个维，询问变为二维平面上的点</a:t>
            </a:r>
            <a:endParaRPr lang="en-US" altLang="zh-CN" dirty="0"/>
          </a:p>
          <a:p>
            <a:r>
              <a:rPr lang="zh-CN" altLang="en-US" dirty="0"/>
              <a:t>每个祖先被统计进答案的范围是一些矩形的并</a:t>
            </a:r>
            <a:endParaRPr lang="en-US" altLang="zh-CN" dirty="0"/>
          </a:p>
          <a:p>
            <a:r>
              <a:rPr lang="zh-CN" altLang="en-US" dirty="0"/>
              <a:t>注意这里需要对每个等价类分别统计之后加起来，而不是每层深度的点的每个等价类的矩形的并</a:t>
            </a:r>
            <a:endParaRPr lang="en-US" alt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sym typeface="+mn-ea"/>
              </a:rPr>
              <a:t>三度化</a:t>
            </a:r>
            <a:endParaRPr lang="zh-CN" altLang="en-US"/>
          </a:p>
        </p:txBody>
      </p:sp>
      <p:sp>
        <p:nvSpPr>
          <p:cNvPr id="3" name="内容占位符 2"/>
          <p:cNvSpPr>
            <a:spLocks noGrp="1"/>
          </p:cNvSpPr>
          <p:nvPr>
            <p:ph idx="1"/>
          </p:nvPr>
        </p:nvSpPr>
        <p:spPr/>
        <p:txBody>
          <a:bodyPr/>
          <a:lstStyle/>
          <a:p>
            <a:r>
              <a:rPr lang="zh-CN" altLang="en-US" dirty="0"/>
              <a:t>注意三度化只是可以解决部分树点度数过大的问题，因为其本质并不是对点度数进行了分治，而仅仅是改变了树的结构</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考虑对每个同深度的点集，按照</a:t>
            </a:r>
            <a:r>
              <a:rPr lang="en-US" altLang="zh-CN" dirty="0"/>
              <a:t>floor(C/2)</a:t>
            </a:r>
            <a:r>
              <a:rPr lang="zh-CN" altLang="en-US" dirty="0"/>
              <a:t>祖先划分等价类</a:t>
            </a:r>
            <a:endParaRPr lang="en-US" altLang="zh-CN" dirty="0"/>
          </a:p>
          <a:p>
            <a:r>
              <a:rPr lang="zh-CN" altLang="en-US" dirty="0"/>
              <a:t>对每个等价类，对每个元素</a:t>
            </a:r>
            <a:r>
              <a:rPr lang="en-US" altLang="zh-CN" dirty="0"/>
              <a:t>x</a:t>
            </a:r>
            <a:r>
              <a:rPr lang="zh-CN" altLang="en-US" dirty="0"/>
              <a:t>，找出其对应祖先的对应邻域中的前驱</a:t>
            </a:r>
            <a:r>
              <a:rPr lang="en-US" altLang="zh-CN" dirty="0"/>
              <a:t>a</a:t>
            </a:r>
            <a:r>
              <a:rPr lang="zh-CN" altLang="en-US" dirty="0"/>
              <a:t>，后继</a:t>
            </a:r>
            <a:r>
              <a:rPr lang="en-US" altLang="zh-CN" dirty="0"/>
              <a:t>b</a:t>
            </a:r>
            <a:endParaRPr lang="en-US" altLang="zh-CN" dirty="0"/>
          </a:p>
          <a:p>
            <a:r>
              <a:rPr lang="zh-CN" altLang="en-US" dirty="0"/>
              <a:t>即若询问区间包含</a:t>
            </a:r>
            <a:r>
              <a:rPr lang="en-US" altLang="zh-CN" dirty="0"/>
              <a:t>x</a:t>
            </a:r>
            <a:r>
              <a:rPr lang="zh-CN" altLang="en-US" dirty="0"/>
              <a:t>，则不能包含</a:t>
            </a:r>
            <a:r>
              <a:rPr lang="en-US" altLang="zh-CN" dirty="0"/>
              <a:t>a</a:t>
            </a:r>
            <a:r>
              <a:rPr lang="zh-CN" altLang="en-US" dirty="0"/>
              <a:t>，</a:t>
            </a:r>
            <a:r>
              <a:rPr lang="en-US" altLang="zh-CN" dirty="0"/>
              <a:t>b</a:t>
            </a:r>
            <a:endParaRPr lang="en-US" altLang="zh-CN" dirty="0"/>
          </a:p>
          <a:p>
            <a:r>
              <a:rPr lang="zh-CN" altLang="en-US" dirty="0"/>
              <a:t>即</a:t>
            </a:r>
            <a:r>
              <a:rPr lang="en-US" altLang="zh-CN" dirty="0"/>
              <a:t>x</a:t>
            </a:r>
            <a:r>
              <a:rPr lang="zh-CN" altLang="en-US" dirty="0"/>
              <a:t>的贡献范围是</a:t>
            </a:r>
            <a:r>
              <a:rPr lang="en-US" altLang="zh-CN" dirty="0"/>
              <a:t>(</a:t>
            </a:r>
            <a:r>
              <a:rPr lang="en-US" altLang="zh-CN" dirty="0" err="1"/>
              <a:t>a,x</a:t>
            </a:r>
            <a:r>
              <a:rPr lang="en-US" altLang="zh-CN" dirty="0"/>
              <a:t>] * [</a:t>
            </a:r>
            <a:r>
              <a:rPr lang="en-US" altLang="zh-CN" dirty="0" err="1"/>
              <a:t>x,b</a:t>
            </a:r>
            <a:r>
              <a:rPr lang="en-US" altLang="zh-CN" dirty="0"/>
              <a:t>)</a:t>
            </a:r>
            <a:r>
              <a:rPr lang="zh-CN" altLang="en-US" dirty="0"/>
              <a:t>的询问</a:t>
            </a:r>
            <a:endParaRPr lang="en-US" altLang="zh-CN" dirty="0"/>
          </a:p>
          <a:p>
            <a:r>
              <a:rPr lang="zh-CN" altLang="en-US" dirty="0"/>
              <a:t>为了避免一个询问查询到多个该等价类中的点，对这些矩形求并进行去重</a:t>
            </a:r>
            <a:endParaRPr lang="en-US" alt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这个特殊的矩形形式，</a:t>
            </a:r>
            <a:r>
              <a:rPr lang="en-US" altLang="zh-CN" dirty="0"/>
              <a:t>x</a:t>
            </a:r>
            <a:r>
              <a:rPr lang="zh-CN" altLang="en-US" dirty="0"/>
              <a:t>个矩形的并可以用</a:t>
            </a:r>
            <a:r>
              <a:rPr lang="en-US" altLang="zh-CN" dirty="0"/>
              <a:t>O(x)</a:t>
            </a:r>
            <a:r>
              <a:rPr lang="zh-CN" altLang="en-US" dirty="0"/>
              <a:t>个矩形表示</a:t>
            </a:r>
            <a:endParaRPr lang="en-US" altLang="zh-CN" dirty="0"/>
          </a:p>
          <a:p>
            <a:r>
              <a:rPr lang="zh-CN" altLang="en-US" dirty="0"/>
              <a:t>如图，红色的范围的并表示所有包含这个深度的点的询问区间的二维平面对应点</a:t>
            </a:r>
            <a:endParaRPr lang="en-US" altLang="zh-CN" dirty="0"/>
          </a:p>
          <a:p>
            <a:r>
              <a:rPr lang="zh-CN" altLang="en-US" dirty="0"/>
              <a:t>绿色的范围表示对每个点的前驱后继的限制</a:t>
            </a:r>
            <a:endParaRPr lang="en-US" altLang="zh-CN" dirty="0"/>
          </a:p>
          <a:p>
            <a:r>
              <a:rPr lang="zh-CN" altLang="en-US" dirty="0"/>
              <a:t>可能有一些点共用了前驱后继</a:t>
            </a:r>
            <a:endParaRPr lang="en-US" altLang="zh-CN" dirty="0"/>
          </a:p>
          <a:p>
            <a:r>
              <a:rPr lang="zh-CN" altLang="en-US" dirty="0"/>
              <a:t>这里</a:t>
            </a:r>
            <a:r>
              <a:rPr lang="en-US" altLang="zh-CN" dirty="0"/>
              <a:t>y</a:t>
            </a:r>
            <a:r>
              <a:rPr lang="zh-CN" altLang="en-US" dirty="0"/>
              <a:t>个点共用前驱后继则会划分出</a:t>
            </a:r>
            <a:r>
              <a:rPr lang="en-US" altLang="zh-CN" dirty="0"/>
              <a:t>O(y)</a:t>
            </a:r>
            <a:r>
              <a:rPr lang="zh-CN" altLang="en-US" dirty="0"/>
              <a:t>个矩形</a:t>
            </a:r>
            <a:endParaRPr lang="en-US" altLang="zh-CN" dirty="0"/>
          </a:p>
          <a:p>
            <a:r>
              <a:rPr lang="zh-CN" altLang="en-US" dirty="0"/>
              <a:t>即所有在绿色下方，红色上方的点构成的矩形</a:t>
            </a:r>
            <a:endParaRPr lang="en-US" altLang="zh-CN" dirty="0"/>
          </a:p>
          <a:p>
            <a:r>
              <a:rPr lang="zh-CN" altLang="en-US" dirty="0"/>
              <a:t>总矩形数与该深度点数正比</a:t>
            </a:r>
            <a:endParaRPr lang="zh-CN" altLang="en-US" dirty="0"/>
          </a:p>
        </p:txBody>
      </p:sp>
      <p:pic>
        <p:nvPicPr>
          <p:cNvPr id="7" name="图片 6"/>
          <p:cNvPicPr>
            <a:picLocks noChangeAspect="1"/>
          </p:cNvPicPr>
          <p:nvPr/>
        </p:nvPicPr>
        <p:blipFill>
          <a:blip r:embed="rId1"/>
          <a:stretch>
            <a:fillRect/>
          </a:stretch>
        </p:blipFill>
        <p:spPr>
          <a:xfrm>
            <a:off x="8416031" y="3082031"/>
            <a:ext cx="3775969" cy="3775969"/>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数据结构部分的问题是查询一个邻域中的前驱</a:t>
            </a:r>
            <a:endParaRPr lang="zh-CN" altLang="en-US" dirty="0"/>
          </a:p>
          <a:p>
            <a:r>
              <a:rPr lang="zh-CN" altLang="en-US" dirty="0"/>
              <a:t>邻域可以用边分治来划分出来</a:t>
            </a:r>
            <a:endParaRPr lang="en-US" altLang="zh-CN" dirty="0"/>
          </a:p>
          <a:p>
            <a:r>
              <a:rPr lang="zh-CN" altLang="en-US" dirty="0"/>
              <a:t>如果邻域在分治中心的一边</a:t>
            </a:r>
            <a:r>
              <a:rPr lang="en-US" altLang="zh-CN" dirty="0"/>
              <a:t>         </a:t>
            </a:r>
            <a:r>
              <a:rPr lang="zh-CN" altLang="en-US" dirty="0"/>
              <a:t>如果邻域被分治中心分成两半</a:t>
            </a:r>
            <a:endParaRPr lang="en-US" altLang="zh-CN" dirty="0"/>
          </a:p>
          <a:p>
            <a:endParaRPr lang="zh-CN" altLang="en-US" dirty="0"/>
          </a:p>
        </p:txBody>
      </p:sp>
      <p:pic>
        <p:nvPicPr>
          <p:cNvPr id="5" name="图片 4"/>
          <p:cNvPicPr>
            <a:picLocks noChangeAspect="1"/>
          </p:cNvPicPr>
          <p:nvPr/>
        </p:nvPicPr>
        <p:blipFill>
          <a:blip r:embed="rId1"/>
          <a:stretch>
            <a:fillRect/>
          </a:stretch>
        </p:blipFill>
        <p:spPr>
          <a:xfrm>
            <a:off x="2147556" y="3327400"/>
            <a:ext cx="1716173" cy="3530600"/>
          </a:xfrm>
          <a:prstGeom prst="rect">
            <a:avLst/>
          </a:prstGeom>
        </p:spPr>
      </p:pic>
      <p:pic>
        <p:nvPicPr>
          <p:cNvPr id="6" name="图片 5"/>
          <p:cNvPicPr>
            <a:picLocks noChangeAspect="1"/>
          </p:cNvPicPr>
          <p:nvPr/>
        </p:nvPicPr>
        <p:blipFill>
          <a:blip r:embed="rId2"/>
          <a:stretch>
            <a:fillRect/>
          </a:stretch>
        </p:blipFill>
        <p:spPr>
          <a:xfrm>
            <a:off x="6359400" y="3327399"/>
            <a:ext cx="2225386" cy="3530599"/>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和序列分治类似，我们在第二种情况中，这个询问就是查询一个分治子图的前缀，邻域中心在的另一个分治子图递归下去继续分治</a:t>
            </a:r>
            <a:endParaRPr lang="en-US" altLang="zh-CN" dirty="0"/>
          </a:p>
          <a:p>
            <a:r>
              <a:rPr lang="zh-CN" altLang="en-US" dirty="0"/>
              <a:t>这里分治子图的前缀实际上和树的结构无关了，我们可以将其序列化</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7668690" y="3630967"/>
            <a:ext cx="3402597" cy="3227033"/>
          </a:xfrm>
          <a:prstGeom prst="rect">
            <a:avLst/>
          </a:prstGeom>
        </p:spPr>
      </p:pic>
      <p:pic>
        <p:nvPicPr>
          <p:cNvPr id="6" name="图片 5"/>
          <p:cNvPicPr>
            <a:picLocks noChangeAspect="1"/>
          </p:cNvPicPr>
          <p:nvPr/>
        </p:nvPicPr>
        <p:blipFill>
          <a:blip r:embed="rId2"/>
          <a:stretch>
            <a:fillRect/>
          </a:stretch>
        </p:blipFill>
        <p:spPr>
          <a:xfrm>
            <a:off x="3727973" y="4254500"/>
            <a:ext cx="1590675" cy="2238375"/>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于是可以看做是一棵线段树，每层需要查询一些区间前后缀的前驱：</a:t>
            </a:r>
            <a:endParaRPr lang="en-US" altLang="zh-CN" dirty="0"/>
          </a:p>
          <a:p>
            <a:endParaRPr lang="zh-CN" altLang="en-US" dirty="0"/>
          </a:p>
        </p:txBody>
      </p:sp>
      <p:pic>
        <p:nvPicPr>
          <p:cNvPr id="4" name="图片 3"/>
          <p:cNvPicPr>
            <a:picLocks noChangeAspect="1"/>
          </p:cNvPicPr>
          <p:nvPr/>
        </p:nvPicPr>
        <p:blipFill>
          <a:blip r:embed="rId1"/>
          <a:stretch>
            <a:fillRect/>
          </a:stretch>
        </p:blipFill>
        <p:spPr>
          <a:xfrm>
            <a:off x="1714592" y="3400425"/>
            <a:ext cx="7715250" cy="3457575"/>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如何维护出每个线段树节点的每个前缀和后缀中</a:t>
            </a:r>
            <a:r>
              <a:rPr lang="en-US" altLang="zh-CN" dirty="0"/>
              <a:t>x</a:t>
            </a:r>
            <a:r>
              <a:rPr lang="zh-CN" altLang="en-US" dirty="0"/>
              <a:t>的前驱呢？</a:t>
            </a:r>
            <a:endParaRPr lang="en-US" altLang="zh-CN" dirty="0"/>
          </a:p>
          <a:p>
            <a:r>
              <a:rPr lang="zh-CN" altLang="en-US" dirty="0"/>
              <a:t>可以归并排序上去</a:t>
            </a:r>
            <a:endParaRPr lang="en-US" altLang="zh-CN" dirty="0"/>
          </a:p>
        </p:txBody>
      </p:sp>
      <p:pic>
        <p:nvPicPr>
          <p:cNvPr id="4" name="图片 3"/>
          <p:cNvPicPr>
            <a:picLocks noChangeAspect="1"/>
          </p:cNvPicPr>
          <p:nvPr/>
        </p:nvPicPr>
        <p:blipFill>
          <a:blip r:embed="rId1"/>
          <a:stretch>
            <a:fillRect/>
          </a:stretch>
        </p:blipFill>
        <p:spPr>
          <a:xfrm>
            <a:off x="962996" y="3511550"/>
            <a:ext cx="7496175" cy="280035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在每层中，我们做的问题是：每次查询前缀</a:t>
            </a:r>
            <a:r>
              <a:rPr lang="en-US" altLang="zh-CN" dirty="0"/>
              <a:t>[1,x]</a:t>
            </a:r>
            <a:r>
              <a:rPr lang="zh-CN" altLang="en-US" dirty="0"/>
              <a:t>中小于</a:t>
            </a:r>
            <a:r>
              <a:rPr lang="en-US" altLang="zh-CN" dirty="0"/>
              <a:t>y</a:t>
            </a:r>
            <a:r>
              <a:rPr lang="zh-CN" altLang="en-US" dirty="0"/>
              <a:t>的最大的数</a:t>
            </a:r>
            <a:endParaRPr lang="en-US" altLang="zh-CN" dirty="0"/>
          </a:p>
          <a:p>
            <a:r>
              <a:rPr lang="zh-CN" altLang="en-US" dirty="0"/>
              <a:t>这个如果我们在线正着做，插入一个数，查询前驱，复杂度</a:t>
            </a:r>
            <a:r>
              <a:rPr lang="el-GR" altLang="zh-CN" dirty="0"/>
              <a:t>Θ</a:t>
            </a:r>
            <a:r>
              <a:rPr lang="en-US" altLang="zh-CN" dirty="0"/>
              <a:t>( </a:t>
            </a:r>
            <a:r>
              <a:rPr lang="en-US" altLang="zh-CN" dirty="0" err="1"/>
              <a:t>loglogn</a:t>
            </a:r>
            <a:r>
              <a:rPr lang="en-US" altLang="zh-CN" dirty="0"/>
              <a:t> )</a:t>
            </a:r>
            <a:endParaRPr lang="en-US" altLang="zh-CN" dirty="0"/>
          </a:p>
          <a:p>
            <a:r>
              <a:rPr lang="zh-CN" altLang="en-US" dirty="0"/>
              <a:t>离线？</a:t>
            </a:r>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每次删除一个数，查询前驱？</a:t>
            </a:r>
            <a:endParaRPr lang="en-US" altLang="zh-CN" dirty="0"/>
          </a:p>
          <a:p>
            <a:r>
              <a:rPr lang="zh-CN" altLang="en-US" dirty="0"/>
              <a:t>可以链表维护？</a:t>
            </a:r>
            <a:endParaRPr lang="en-US" altLang="zh-CN" dirty="0"/>
          </a:p>
          <a:p>
            <a:r>
              <a:rPr lang="zh-CN" altLang="en-US" dirty="0"/>
              <a:t>然而我们这个问题不太一样，我们有两个集合</a:t>
            </a:r>
            <a:r>
              <a:rPr lang="en-US" altLang="zh-CN" dirty="0"/>
              <a:t>A</a:t>
            </a:r>
            <a:r>
              <a:rPr lang="zh-CN" altLang="en-US" dirty="0"/>
              <a:t>和</a:t>
            </a:r>
            <a:r>
              <a:rPr lang="en-US" altLang="zh-CN" dirty="0"/>
              <a:t>B</a:t>
            </a:r>
            <a:r>
              <a:rPr lang="zh-CN" altLang="en-US" dirty="0"/>
              <a:t>，每次删除</a:t>
            </a:r>
            <a:r>
              <a:rPr lang="en-US" altLang="zh-CN" dirty="0"/>
              <a:t>A</a:t>
            </a:r>
            <a:r>
              <a:rPr lang="zh-CN" altLang="en-US" dirty="0"/>
              <a:t>集合中一个数，或者查询</a:t>
            </a:r>
            <a:r>
              <a:rPr lang="en-US" altLang="zh-CN" dirty="0"/>
              <a:t>B</a:t>
            </a:r>
            <a:r>
              <a:rPr lang="zh-CN" altLang="en-US" dirty="0"/>
              <a:t>集合中一个数在</a:t>
            </a:r>
            <a:r>
              <a:rPr lang="en-US" altLang="zh-CN" dirty="0"/>
              <a:t>A</a:t>
            </a:r>
            <a:r>
              <a:rPr lang="zh-CN" altLang="en-US" dirty="0"/>
              <a:t>集合中的前驱</a:t>
            </a:r>
            <a:endParaRPr lang="en-US" altLang="zh-CN" dirty="0"/>
          </a:p>
          <a:p>
            <a:r>
              <a:rPr lang="zh-CN" altLang="en-US" dirty="0"/>
              <a:t>如果大量</a:t>
            </a:r>
            <a:r>
              <a:rPr lang="en-US" altLang="zh-CN" dirty="0"/>
              <a:t>B</a:t>
            </a:r>
            <a:r>
              <a:rPr lang="zh-CN" altLang="en-US" dirty="0"/>
              <a:t>集合中的数都挤在一起，这样是不能用链表维护的</a:t>
            </a:r>
            <a:endParaRPr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zh-CN" altLang="en-US" dirty="0"/>
          </a:p>
        </p:txBody>
      </p:sp>
      <p:sp>
        <p:nvSpPr>
          <p:cNvPr id="3" name="内容占位符 2"/>
          <p:cNvSpPr>
            <a:spLocks noGrp="1"/>
          </p:cNvSpPr>
          <p:nvPr>
            <p:ph idx="1"/>
          </p:nvPr>
        </p:nvSpPr>
        <p:spPr/>
        <p:txBody>
          <a:bodyPr/>
          <a:lstStyle/>
          <a:p>
            <a:r>
              <a:rPr lang="zh-CN" altLang="en-US" dirty="0"/>
              <a:t>我们用并查集来维护，每次删除一个点之后将其和前面的点合并起来</a:t>
            </a:r>
            <a:endParaRPr lang="en-US" altLang="zh-CN" dirty="0"/>
          </a:p>
          <a:p>
            <a:r>
              <a:rPr lang="zh-CN" altLang="en-US" dirty="0"/>
              <a:t>然后我们预处理的时候把</a:t>
            </a:r>
            <a:r>
              <a:rPr lang="en-US" altLang="zh-CN" dirty="0"/>
              <a:t>B</a:t>
            </a:r>
            <a:r>
              <a:rPr lang="zh-CN" altLang="en-US" dirty="0"/>
              <a:t>集合每个元素挂在其最近的</a:t>
            </a:r>
            <a:r>
              <a:rPr lang="en-US" altLang="zh-CN" dirty="0"/>
              <a:t>A</a:t>
            </a:r>
            <a:r>
              <a:rPr lang="zh-CN" altLang="en-US" dirty="0"/>
              <a:t>集合元素上，这个把</a:t>
            </a:r>
            <a:r>
              <a:rPr lang="en-US" altLang="zh-CN" dirty="0"/>
              <a:t>AB</a:t>
            </a:r>
            <a:r>
              <a:rPr lang="zh-CN" altLang="en-US" dirty="0"/>
              <a:t>集合的元素一起排序就行了，可以在之前说的结构上归并上来</a:t>
            </a:r>
            <a:endParaRPr lang="en-US" altLang="zh-CN" dirty="0"/>
          </a:p>
          <a:p>
            <a:r>
              <a:rPr lang="en-US" altLang="zh-CN" dirty="0"/>
              <a:t>O( α(n) )</a:t>
            </a:r>
            <a:endParaRPr lang="zh-CN" alt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Technology</a:t>
            </a:r>
            <a:endParaRPr lang="zh-CN" altLang="en-US" dirty="0"/>
          </a:p>
        </p:txBody>
      </p:sp>
      <p:sp>
        <p:nvSpPr>
          <p:cNvPr id="3" name="内容占位符 2"/>
          <p:cNvSpPr>
            <a:spLocks noGrp="1"/>
          </p:cNvSpPr>
          <p:nvPr>
            <p:ph idx="1"/>
          </p:nvPr>
        </p:nvSpPr>
        <p:spPr/>
        <p:txBody>
          <a:bodyPr/>
          <a:lstStyle/>
          <a:p>
            <a:r>
              <a:rPr lang="zh-CN" altLang="en-US" dirty="0"/>
              <a:t>线性并查集：已知合并顺序的并查集可以做到</a:t>
            </a:r>
            <a:r>
              <a:rPr lang="en-US" altLang="zh-CN" dirty="0"/>
              <a:t>O(1)</a:t>
            </a:r>
            <a:endParaRPr lang="en-US" altLang="zh-CN" dirty="0"/>
          </a:p>
          <a:p>
            <a:r>
              <a:rPr lang="zh-CN" altLang="en-US" dirty="0"/>
              <a:t>考虑将并查集分为</a:t>
            </a:r>
            <a:r>
              <a:rPr lang="el-GR" altLang="zh-CN" dirty="0"/>
              <a:t>Θ</a:t>
            </a:r>
            <a:r>
              <a:rPr lang="en-US" altLang="zh-CN" dirty="0"/>
              <a:t>( </a:t>
            </a:r>
            <a:r>
              <a:rPr lang="en-US" altLang="zh-CN" dirty="0" err="1"/>
              <a:t>logn</a:t>
            </a:r>
            <a:r>
              <a:rPr lang="en-US" altLang="zh-CN" dirty="0"/>
              <a:t> )</a:t>
            </a:r>
            <a:r>
              <a:rPr lang="zh-CN" altLang="en-US" dirty="0"/>
              <a:t>大小的块，这样并查集只用开</a:t>
            </a:r>
            <a:r>
              <a:rPr lang="en-US" altLang="zh-CN" dirty="0"/>
              <a:t>O( n/</a:t>
            </a:r>
            <a:r>
              <a:rPr lang="en-US" altLang="zh-CN" dirty="0" err="1"/>
              <a:t>logn</a:t>
            </a:r>
            <a:r>
              <a:rPr lang="en-US" altLang="zh-CN" dirty="0"/>
              <a:t> )</a:t>
            </a:r>
            <a:r>
              <a:rPr lang="zh-CN" altLang="en-US" dirty="0"/>
              <a:t>大小</a:t>
            </a:r>
            <a:endParaRPr lang="en-US" altLang="zh-CN" dirty="0"/>
          </a:p>
          <a:p>
            <a:r>
              <a:rPr lang="zh-CN" altLang="en-US" dirty="0"/>
              <a:t>每一个块里面每个位置是否被删除可以用二进制表示</a:t>
            </a:r>
            <a:endParaRPr lang="en-US" altLang="zh-CN" dirty="0"/>
          </a:p>
          <a:p>
            <a:r>
              <a:rPr lang="zh-CN" altLang="en-US" dirty="0"/>
              <a:t>当一个块所有位置都被删除后，将这个块和前面合并</a:t>
            </a:r>
            <a:endParaRPr lang="en-US" altLang="zh-CN" dirty="0"/>
          </a:p>
          <a:p>
            <a:r>
              <a:rPr lang="zh-CN" altLang="en-US" dirty="0"/>
              <a:t>我们这样只能定位到是在哪一个块里面，具体定位值需要位运算优化，这个可以做到</a:t>
            </a:r>
            <a:r>
              <a:rPr lang="en-US" altLang="zh-CN" dirty="0"/>
              <a:t>O(1)</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静态链分治</a:t>
            </a:r>
            <a:endParaRPr lang="zh-CN" altLang="en-US" dirty="0"/>
          </a:p>
        </p:txBody>
      </p:sp>
      <p:sp>
        <p:nvSpPr>
          <p:cNvPr id="3" name="内容占位符 2"/>
          <p:cNvSpPr>
            <a:spLocks noGrp="1"/>
          </p:cNvSpPr>
          <p:nvPr>
            <p:ph idx="1"/>
          </p:nvPr>
        </p:nvSpPr>
        <p:spPr/>
        <p:txBody>
          <a:bodyPr/>
          <a:lstStyle/>
          <a:p>
            <a:r>
              <a:rPr lang="zh-CN" altLang="en-US" dirty="0"/>
              <a:t>基于轻重链剖分的结构，可以看作是每次删去一条重链之后继续分治下去</a:t>
            </a:r>
            <a:endParaRPr lang="en-US" altLang="zh-CN" dirty="0"/>
          </a:p>
          <a:p>
            <a:r>
              <a:rPr lang="zh-CN" altLang="en-US" dirty="0"/>
              <a:t>实际上和树上启发式合并是等价的：我们观察启发式合并的时候，我们每次是把</a:t>
            </a:r>
            <a:r>
              <a:rPr lang="en-US" altLang="zh-CN" dirty="0"/>
              <a:t>size</a:t>
            </a:r>
            <a:r>
              <a:rPr lang="zh-CN" altLang="en-US" dirty="0"/>
              <a:t>小的子树插入</a:t>
            </a:r>
            <a:r>
              <a:rPr lang="en-US" altLang="zh-CN" dirty="0"/>
              <a:t>size</a:t>
            </a:r>
            <a:r>
              <a:rPr lang="zh-CN" altLang="en-US" dirty="0"/>
              <a:t>最大的子树，这个可以看做是这个</a:t>
            </a:r>
            <a:r>
              <a:rPr lang="en-US" altLang="zh-CN" dirty="0"/>
              <a:t>size</a:t>
            </a:r>
            <a:r>
              <a:rPr lang="zh-CN" altLang="en-US" dirty="0"/>
              <a:t>大的子树所在的重链被删除了，然后依次合并重链上的轻儿子到这个重儿子上</a:t>
            </a:r>
            <a:endParaRPr lang="zh-CN" altLang="en-US" dirty="0"/>
          </a:p>
          <a:p>
            <a:endParaRPr lang="zh-CN" altLang="en-US" dirty="0"/>
          </a:p>
        </p:txBody>
      </p:sp>
      <p:pic>
        <p:nvPicPr>
          <p:cNvPr id="4" name="图片 3"/>
          <p:cNvPicPr>
            <a:picLocks noChangeAspect="1"/>
          </p:cNvPicPr>
          <p:nvPr/>
        </p:nvPicPr>
        <p:blipFill>
          <a:blip r:embed="rId1"/>
          <a:stretch>
            <a:fillRect/>
          </a:stretch>
        </p:blipFill>
        <p:spPr>
          <a:xfrm>
            <a:off x="4989249" y="4091212"/>
            <a:ext cx="2353247" cy="2766788"/>
          </a:xfrm>
          <a:prstGeom prst="rect">
            <a:avLst/>
          </a:prstGeom>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分治并且归并的总复杂度</a:t>
            </a:r>
            <a:r>
              <a:rPr lang="en-US" altLang="zh-CN" dirty="0"/>
              <a:t>O( </a:t>
            </a:r>
            <a:r>
              <a:rPr lang="en-US" altLang="zh-CN" dirty="0" err="1"/>
              <a:t>nlogn</a:t>
            </a:r>
            <a:r>
              <a:rPr lang="en-US" altLang="zh-CN" dirty="0"/>
              <a:t> )</a:t>
            </a:r>
            <a:endParaRPr lang="en-US" altLang="zh-CN" dirty="0"/>
          </a:p>
          <a:p>
            <a:r>
              <a:rPr lang="zh-CN" altLang="en-US" dirty="0"/>
              <a:t>对于每个询问会拆成</a:t>
            </a:r>
            <a:r>
              <a:rPr lang="en-US" altLang="zh-CN" dirty="0"/>
              <a:t>O(</a:t>
            </a:r>
            <a:r>
              <a:rPr lang="en-US" altLang="zh-CN" dirty="0" err="1"/>
              <a:t>logn</a:t>
            </a:r>
            <a:r>
              <a:rPr lang="en-US" altLang="zh-CN" dirty="0"/>
              <a:t>)</a:t>
            </a:r>
            <a:r>
              <a:rPr lang="zh-CN" altLang="en-US" dirty="0"/>
              <a:t>个前缀前驱询问，每个询问是</a:t>
            </a:r>
            <a:r>
              <a:rPr lang="en-US" altLang="zh-CN" dirty="0"/>
              <a:t>O(1)</a:t>
            </a:r>
            <a:r>
              <a:rPr lang="zh-CN" altLang="en-US" dirty="0"/>
              <a:t>的</a:t>
            </a:r>
            <a:endParaRPr lang="en-US" altLang="zh-CN" dirty="0"/>
          </a:p>
          <a:p>
            <a:endParaRPr lang="en-US" altLang="zh-CN" dirty="0"/>
          </a:p>
          <a:p>
            <a:r>
              <a:rPr lang="zh-CN" altLang="en-US" dirty="0"/>
              <a:t>总时间复杂度</a:t>
            </a:r>
            <a:r>
              <a:rPr lang="en-US" altLang="zh-CN" dirty="0"/>
              <a:t>O( (</a:t>
            </a:r>
            <a:r>
              <a:rPr lang="en-US" altLang="zh-CN" dirty="0" err="1"/>
              <a:t>n+m</a:t>
            </a:r>
            <a:r>
              <a:rPr lang="en-US" altLang="zh-CN" dirty="0"/>
              <a:t>)</a:t>
            </a:r>
            <a:r>
              <a:rPr lang="en-US" altLang="zh-CN" dirty="0" err="1"/>
              <a:t>logn</a:t>
            </a:r>
            <a:r>
              <a:rPr lang="en-US" altLang="zh-CN" dirty="0"/>
              <a:t> )</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于是我们找出了每个深度的点贡献的矩形范围</a:t>
            </a:r>
            <a:endParaRPr lang="en-US" altLang="zh-CN" dirty="0"/>
          </a:p>
          <a:p>
            <a:r>
              <a:rPr lang="zh-CN" altLang="en-US" dirty="0"/>
              <a:t>问题变为给定一些矩形</a:t>
            </a:r>
            <a:r>
              <a:rPr lang="en-US" altLang="zh-CN" dirty="0"/>
              <a:t>+1</a:t>
            </a:r>
            <a:r>
              <a:rPr lang="zh-CN" altLang="en-US" dirty="0"/>
              <a:t>，查询单点的值</a:t>
            </a:r>
            <a:endParaRPr lang="en-US" altLang="zh-CN" dirty="0"/>
          </a:p>
          <a:p>
            <a:r>
              <a:rPr lang="zh-CN" altLang="en-US" dirty="0"/>
              <a:t>可以扫描线</a:t>
            </a:r>
            <a:r>
              <a:rPr lang="en-US" altLang="zh-CN" dirty="0"/>
              <a:t>+</a:t>
            </a:r>
            <a:r>
              <a:rPr lang="zh-CN" altLang="en-US" dirty="0"/>
              <a:t>树状数组维护</a:t>
            </a:r>
            <a:endParaRPr lang="en-US" altLang="zh-CN" dirty="0"/>
          </a:p>
          <a:p>
            <a:endParaRPr lang="en-US" altLang="zh-CN" dirty="0"/>
          </a:p>
          <a:p>
            <a:r>
              <a:rPr lang="zh-CN" altLang="en-US" dirty="0"/>
              <a:t>总时间复杂度</a:t>
            </a:r>
            <a:r>
              <a:rPr lang="en-US" altLang="zh-CN" dirty="0"/>
              <a:t>O((</a:t>
            </a:r>
            <a:r>
              <a:rPr lang="en-US" altLang="zh-CN" dirty="0" err="1"/>
              <a:t>n+m</a:t>
            </a:r>
            <a:r>
              <a:rPr lang="en-US" altLang="zh-CN" dirty="0"/>
              <a:t>)</a:t>
            </a:r>
            <a:r>
              <a:rPr lang="en-US" altLang="zh-CN" dirty="0" err="1"/>
              <a:t>logn</a:t>
            </a:r>
            <a:r>
              <a:rPr lang="en-US" altLang="zh-CN" dirty="0"/>
              <a:t>)</a:t>
            </a:r>
            <a:endParaRPr lang="en-US" altLang="zh-CN" dirty="0"/>
          </a:p>
          <a:p>
            <a:r>
              <a:rPr lang="zh-CN" altLang="en-US" dirty="0"/>
              <a:t>总空间复杂度</a:t>
            </a:r>
            <a:r>
              <a:rPr lang="en-US" altLang="zh-CN" dirty="0"/>
              <a:t>O(</a:t>
            </a:r>
            <a:r>
              <a:rPr lang="en-US" altLang="zh-CN" dirty="0" err="1"/>
              <a:t>n+m</a:t>
            </a:r>
            <a:r>
              <a:rPr lang="en-US" altLang="zh-CN" dirty="0"/>
              <a:t>)</a:t>
            </a:r>
            <a:endParaRPr lang="zh-CN" alt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CF741D </a:t>
            </a:r>
            <a:r>
              <a:rPr lang="en-US" altLang="zh-CN" dirty="0" err="1"/>
              <a:t>Arpa’s</a:t>
            </a:r>
            <a:r>
              <a:rPr lang="en-US" altLang="zh-CN" dirty="0"/>
              <a:t> letter-marked tree and Mehrdad’s Dokhtar-</a:t>
            </a:r>
            <a:r>
              <a:rPr lang="en-US" altLang="zh-CN" dirty="0" err="1"/>
              <a:t>kosh</a:t>
            </a:r>
            <a:r>
              <a:rPr lang="en-US" altLang="zh-CN" dirty="0"/>
              <a:t> paths</a:t>
            </a:r>
            <a:endParaRPr lang="en-US" altLang="zh-CN" dirty="0"/>
          </a:p>
        </p:txBody>
      </p:sp>
      <p:sp>
        <p:nvSpPr>
          <p:cNvPr id="3" name="内容占位符 2"/>
          <p:cNvSpPr>
            <a:spLocks noGrp="1"/>
          </p:cNvSpPr>
          <p:nvPr>
            <p:ph idx="1"/>
          </p:nvPr>
        </p:nvSpPr>
        <p:spPr/>
        <p:txBody>
          <a:bodyPr/>
          <a:lstStyle/>
          <a:p>
            <a:r>
              <a:rPr lang="zh-CN" altLang="en-US" dirty="0"/>
              <a:t>树，边权，字符集</a:t>
            </a:r>
            <a:r>
              <a:rPr lang="en-US" altLang="zh-CN" dirty="0"/>
              <a:t>22</a:t>
            </a:r>
            <a:r>
              <a:rPr lang="zh-CN" altLang="en-US" dirty="0"/>
              <a:t>，好像是</a:t>
            </a:r>
            <a:r>
              <a:rPr lang="en-US" altLang="zh-CN" dirty="0"/>
              <a:t>’a’ to ‘v’</a:t>
            </a:r>
            <a:r>
              <a:rPr lang="zh-CN" altLang="en-US" dirty="0"/>
              <a:t>，问每个子树中最长的</a:t>
            </a:r>
            <a:r>
              <a:rPr lang="zh-CN" altLang="en-US" dirty="0"/>
              <a:t>链可以重排为回文串</a:t>
            </a:r>
            <a:endParaRPr lang="en-US" altLang="zh-CN" dirty="0"/>
          </a:p>
          <a:p>
            <a:r>
              <a:rPr lang="en-US" altLang="zh-CN" dirty="0"/>
              <a:t>n&lt;=5e5</a:t>
            </a:r>
            <a:r>
              <a:rPr lang="zh-CN" altLang="en-US" dirty="0"/>
              <a:t>，时限</a:t>
            </a:r>
            <a:r>
              <a:rPr lang="en-US" altLang="zh-CN" dirty="0"/>
              <a:t>3s</a:t>
            </a:r>
            <a:endParaRPr lang="zh-CN" alt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一条链可以重排为回文串当且仅当只有</a:t>
            </a:r>
            <a:r>
              <a:rPr lang="en-US" altLang="zh-CN" dirty="0"/>
              <a:t>0</a:t>
            </a:r>
            <a:r>
              <a:rPr lang="zh-CN" altLang="en-US" dirty="0"/>
              <a:t>或者</a:t>
            </a:r>
            <a:r>
              <a:rPr lang="en-US" altLang="zh-CN" dirty="0"/>
              <a:t>1</a:t>
            </a:r>
            <a:r>
              <a:rPr lang="zh-CN" altLang="en-US" dirty="0"/>
              <a:t>个字符出现奇数次</a:t>
            </a:r>
            <a:endParaRPr lang="en-US" altLang="zh-CN" dirty="0"/>
          </a:p>
          <a:p>
            <a:r>
              <a:rPr lang="zh-CN" altLang="en-US" dirty="0"/>
              <a:t>这个可以用</a:t>
            </a:r>
            <a:r>
              <a:rPr lang="en-US" altLang="zh-CN" dirty="0" err="1"/>
              <a:t>xor</a:t>
            </a:r>
            <a:r>
              <a:rPr lang="zh-CN" altLang="en-US" dirty="0"/>
              <a:t>的性质帮助维护</a:t>
            </a:r>
            <a:endParaRPr lang="en-US" altLang="zh-CN" dirty="0"/>
          </a:p>
          <a:p>
            <a:r>
              <a:rPr lang="en-US" altLang="zh-CN" dirty="0"/>
              <a:t>x -&gt; 1 &lt;&lt; ( x – ‘a’ )</a:t>
            </a:r>
            <a:endParaRPr lang="en-US" altLang="zh-CN" dirty="0"/>
          </a:p>
          <a:p>
            <a:r>
              <a:rPr lang="zh-CN" altLang="en-US" dirty="0"/>
              <a:t>即查询树上最长</a:t>
            </a:r>
            <a:r>
              <a:rPr lang="zh-CN" altLang="en-US" dirty="0"/>
              <a:t>的链</a:t>
            </a:r>
            <a:r>
              <a:rPr lang="en-US" altLang="zh-CN" dirty="0" err="1"/>
              <a:t>xor</a:t>
            </a:r>
            <a:r>
              <a:rPr lang="zh-CN" altLang="en-US" dirty="0"/>
              <a:t>和为</a:t>
            </a:r>
            <a:r>
              <a:rPr lang="en-US" altLang="zh-CN" dirty="0"/>
              <a:t>0,1,2,4,…1&lt;&lt;22</a:t>
            </a:r>
            <a:endParaRPr lang="en-US" altLang="zh-CN" dirty="0"/>
          </a:p>
          <a:p>
            <a:r>
              <a:rPr lang="zh-CN" altLang="en-US" dirty="0"/>
              <a:t>树分治即可，方法和</a:t>
            </a:r>
            <a:r>
              <a:rPr lang="en-US" altLang="zh-CN" dirty="0"/>
              <a:t>race</a:t>
            </a:r>
            <a:r>
              <a:rPr lang="zh-CN" altLang="en-US" dirty="0"/>
              <a:t>那题类似，也是每个值开个桶，然后复杂度是</a:t>
            </a:r>
            <a:r>
              <a:rPr lang="en-US" altLang="zh-CN" dirty="0"/>
              <a:t>O( </a:t>
            </a:r>
            <a:r>
              <a:rPr lang="en-US" altLang="zh-CN" dirty="0" err="1"/>
              <a:t>cnlogn</a:t>
            </a:r>
            <a:r>
              <a:rPr lang="en-US" altLang="zh-CN" dirty="0"/>
              <a:t> )</a:t>
            </a:r>
            <a:r>
              <a:rPr lang="zh-CN" altLang="en-US" dirty="0"/>
              <a:t>，</a:t>
            </a:r>
            <a:r>
              <a:rPr lang="en-US" altLang="zh-CN" dirty="0"/>
              <a:t>c</a:t>
            </a:r>
            <a:r>
              <a:rPr lang="zh-CN" altLang="en-US" dirty="0"/>
              <a:t>是字符集大小</a:t>
            </a:r>
            <a:endParaRPr lang="zh-CN" alt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CF1019E Raining season</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38199" y="1690688"/>
            <a:ext cx="10018233" cy="985400"/>
          </a:xfrm>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树分治，可以将每个条边的边权看做是一个半平面</a:t>
            </a:r>
            <a:endParaRPr lang="en-US" altLang="zh-CN" dirty="0"/>
          </a:p>
          <a:p>
            <a:r>
              <a:rPr lang="zh-CN" altLang="en-US" dirty="0"/>
              <a:t>分治后计算出到分治中心的前缀半平面交</a:t>
            </a:r>
            <a:endParaRPr lang="en-US" altLang="zh-CN" dirty="0"/>
          </a:p>
          <a:p>
            <a:r>
              <a:rPr lang="zh-CN" altLang="en-US" dirty="0"/>
              <a:t>考虑使用边分治便于分析，合并两个连通块的前后缀半平面交来得到跨过分治中线的半平面交时可以直接进行归并，复杂度线性于连通块总边数</a:t>
            </a:r>
            <a:endParaRPr lang="en-US" altLang="zh-CN" dirty="0"/>
          </a:p>
          <a:p>
            <a:r>
              <a:rPr lang="zh-CN" altLang="en-US" dirty="0"/>
              <a:t>然后将跨过分治中线的半平面交与两个连通块的半平面交取个</a:t>
            </a:r>
            <a:r>
              <a:rPr lang="en-US" altLang="zh-CN" dirty="0"/>
              <a:t>max</a:t>
            </a:r>
            <a:r>
              <a:rPr lang="zh-CN" altLang="en-US" dirty="0"/>
              <a:t>，因为是凸函数所以直接归并后还是凸函数</a:t>
            </a:r>
            <a:endParaRPr lang="en-US" altLang="zh-CN" dirty="0"/>
          </a:p>
          <a:p>
            <a:r>
              <a:rPr lang="zh-CN" altLang="en-US" dirty="0"/>
              <a:t>分治结束后得到</a:t>
            </a:r>
            <a:r>
              <a:rPr lang="en-US" altLang="zh-CN" dirty="0"/>
              <a:t>O(n)</a:t>
            </a:r>
            <a:r>
              <a:rPr lang="zh-CN" altLang="en-US" dirty="0"/>
              <a:t>个半平面，单调扫描即可</a:t>
            </a:r>
            <a:endParaRPr lang="en-US" altLang="zh-CN" dirty="0"/>
          </a:p>
          <a:p>
            <a:r>
              <a:rPr lang="zh-CN" altLang="en-US" dirty="0"/>
              <a:t>总时间复杂度</a:t>
            </a:r>
            <a:r>
              <a:rPr lang="en-US" altLang="zh-CN" dirty="0"/>
              <a:t>O(</a:t>
            </a:r>
            <a:r>
              <a:rPr lang="en-US" altLang="zh-CN" dirty="0" err="1"/>
              <a:t>nlogn+m</a:t>
            </a:r>
            <a:r>
              <a:rPr lang="en-US" altLang="zh-CN" dirty="0"/>
              <a:t>)</a:t>
            </a:r>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CF704E Iron Man</a:t>
            </a:r>
            <a:endParaRPr lang="zh-CN" altLang="en-US" dirty="0"/>
          </a:p>
        </p:txBody>
      </p:sp>
      <p:sp>
        <p:nvSpPr>
          <p:cNvPr id="7" name="内容占位符 6"/>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r>
              <a:rPr lang="zh-CN" altLang="en-US" dirty="0"/>
              <a:t>同一位置不一定需要在树的点上，走到一半也算</a:t>
            </a:r>
            <a:endParaRPr lang="zh-CN" altLang="en-US" dirty="0"/>
          </a:p>
        </p:txBody>
      </p:sp>
      <p:pic>
        <p:nvPicPr>
          <p:cNvPr id="3" name="图片 2"/>
          <p:cNvPicPr>
            <a:picLocks noChangeAspect="1"/>
          </p:cNvPicPr>
          <p:nvPr/>
        </p:nvPicPr>
        <p:blipFill>
          <a:blip r:embed="rId1"/>
          <a:stretch>
            <a:fillRect/>
          </a:stretch>
        </p:blipFill>
        <p:spPr>
          <a:xfrm>
            <a:off x="713740" y="1825625"/>
            <a:ext cx="10677525" cy="192405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考虑对原树进行树链剖分，之后会将每个人放在</a:t>
            </a:r>
            <a:r>
              <a:rPr lang="en-US" altLang="zh-CN" dirty="0"/>
              <a:t>DFS</a:t>
            </a:r>
            <a:r>
              <a:rPr lang="zh-CN" altLang="en-US" dirty="0"/>
              <a:t>序上连续的</a:t>
            </a:r>
            <a:r>
              <a:rPr lang="en-US" altLang="zh-CN" dirty="0"/>
              <a:t>O(</a:t>
            </a:r>
            <a:r>
              <a:rPr lang="en-US" altLang="zh-CN" dirty="0" err="1"/>
              <a:t>logn</a:t>
            </a:r>
            <a:r>
              <a:rPr lang="en-US" altLang="zh-CN" dirty="0"/>
              <a:t>)</a:t>
            </a:r>
            <a:r>
              <a:rPr lang="zh-CN" altLang="en-US" dirty="0"/>
              <a:t>个区间上</a:t>
            </a:r>
            <a:endParaRPr lang="en-US" altLang="zh-CN" dirty="0"/>
          </a:p>
          <a:p>
            <a:r>
              <a:rPr lang="zh-CN" altLang="en-US" dirty="0"/>
              <a:t>这样一个人相当于</a:t>
            </a:r>
            <a:r>
              <a:rPr lang="en-US" altLang="zh-CN" dirty="0"/>
              <a:t>O(</a:t>
            </a:r>
            <a:r>
              <a:rPr lang="en-US" altLang="zh-CN" dirty="0" err="1"/>
              <a:t>logn</a:t>
            </a:r>
            <a:r>
              <a:rPr lang="en-US" altLang="zh-CN" dirty="0"/>
              <a:t>)</a:t>
            </a:r>
            <a:r>
              <a:rPr lang="zh-CN" altLang="en-US" dirty="0"/>
              <a:t>条线段</a:t>
            </a:r>
            <a:endParaRPr lang="en-US" altLang="zh-CN" dirty="0"/>
          </a:p>
          <a:p>
            <a:r>
              <a:rPr lang="zh-CN" altLang="en-US" dirty="0"/>
              <a:t>问题转换为给定</a:t>
            </a:r>
            <a:r>
              <a:rPr lang="en-US" altLang="zh-CN" dirty="0"/>
              <a:t>O(</a:t>
            </a:r>
            <a:r>
              <a:rPr lang="en-US" altLang="zh-CN" dirty="0" err="1"/>
              <a:t>nlogn</a:t>
            </a:r>
            <a:r>
              <a:rPr lang="en-US" altLang="zh-CN" dirty="0"/>
              <a:t>)</a:t>
            </a:r>
            <a:r>
              <a:rPr lang="zh-CN" altLang="en-US" dirty="0"/>
              <a:t>条线段，</a:t>
            </a:r>
            <a:r>
              <a:rPr lang="en-US" altLang="zh-CN" dirty="0"/>
              <a:t>DFS</a:t>
            </a:r>
            <a:r>
              <a:rPr lang="zh-CN" altLang="en-US" dirty="0"/>
              <a:t>序为</a:t>
            </a:r>
            <a:r>
              <a:rPr lang="en-US" altLang="zh-CN" dirty="0"/>
              <a:t>x</a:t>
            </a:r>
            <a:r>
              <a:rPr lang="zh-CN" altLang="en-US" dirty="0"/>
              <a:t>轴，时间为</a:t>
            </a:r>
            <a:r>
              <a:rPr lang="en-US" altLang="zh-CN" dirty="0"/>
              <a:t>y</a:t>
            </a:r>
            <a:r>
              <a:rPr lang="zh-CN" altLang="en-US" dirty="0"/>
              <a:t>轴，找出时间最小的交点</a:t>
            </a:r>
            <a:endParaRPr lang="en-US" altLang="zh-CN" dirty="0"/>
          </a:p>
          <a:p>
            <a:r>
              <a:rPr lang="zh-CN" altLang="en-US" dirty="0"/>
              <a:t>对每条链分别计算即可</a:t>
            </a:r>
            <a:endParaRPr lang="en-US" altLang="zh-CN" dirty="0"/>
          </a:p>
          <a:p>
            <a:endParaRPr lang="en-US" altLang="zh-CN" dirty="0"/>
          </a:p>
          <a:p>
            <a:r>
              <a:rPr lang="zh-CN" altLang="en-US" dirty="0"/>
              <a:t>总时间复杂度</a:t>
            </a:r>
            <a:r>
              <a:rPr lang="en-US" altLang="zh-CN" dirty="0"/>
              <a:t>O(nlog^2n)</a:t>
            </a:r>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Codechef</a:t>
            </a:r>
            <a:r>
              <a:rPr lang="en-US" altLang="zh-CN" dirty="0"/>
              <a:t> TSUM2</a:t>
            </a:r>
            <a:endParaRPr lang="zh-CN" altLang="en-US" dirty="0"/>
          </a:p>
        </p:txBody>
      </p:sp>
      <p:sp>
        <p:nvSpPr>
          <p:cNvPr id="5" name="内容占位符 4"/>
          <p:cNvSpPr>
            <a:spLocks noGrp="1"/>
          </p:cNvSpPr>
          <p:nvPr>
            <p:ph idx="1"/>
          </p:nvPr>
        </p:nvSpPr>
        <p:spPr/>
        <p:txBody>
          <a:bodyPr/>
          <a:lstStyle/>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dirty="0"/>
              <a:t>n&lt;=5e4</a:t>
            </a:r>
            <a:endParaRPr lang="zh-CN" altLang="en-US" dirty="0"/>
          </a:p>
        </p:txBody>
      </p:sp>
      <p:pic>
        <p:nvPicPr>
          <p:cNvPr id="6" name="内容占位符 3"/>
          <p:cNvPicPr>
            <a:picLocks noChangeAspect="1"/>
          </p:cNvPicPr>
          <p:nvPr/>
        </p:nvPicPr>
        <p:blipFill>
          <a:blip r:embed="rId1"/>
          <a:stretch>
            <a:fillRect/>
          </a:stretch>
        </p:blipFill>
        <p:spPr>
          <a:xfrm>
            <a:off x="737532" y="1973205"/>
            <a:ext cx="8925381" cy="2139803"/>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Solution</a:t>
            </a:r>
            <a:endParaRPr lang="zh-CN" altLang="en-US" dirty="0"/>
          </a:p>
        </p:txBody>
      </p:sp>
      <p:sp>
        <p:nvSpPr>
          <p:cNvPr id="3" name="内容占位符 2"/>
          <p:cNvSpPr>
            <a:spLocks noGrp="1"/>
          </p:cNvSpPr>
          <p:nvPr>
            <p:ph idx="1"/>
          </p:nvPr>
        </p:nvSpPr>
        <p:spPr/>
        <p:txBody>
          <a:bodyPr/>
          <a:lstStyle/>
          <a:p>
            <a:r>
              <a:rPr lang="zh-CN" altLang="en-US" dirty="0"/>
              <a:t>点分治之后，因为路径是有向的，所以对于每一条路径都有向上和向下的两种。</a:t>
            </a:r>
            <a:endParaRPr lang="en-US" altLang="zh-CN" dirty="0"/>
          </a:p>
          <a:p>
            <a:r>
              <a:rPr lang="zh-CN" altLang="en-US" dirty="0"/>
              <a:t>如果一条向上的路径，点数为</a:t>
            </a:r>
            <a:r>
              <a:rPr lang="en-US" altLang="zh-CN" dirty="0"/>
              <a:t>s1</a:t>
            </a:r>
            <a:r>
              <a:rPr lang="zh-CN" altLang="en-US" dirty="0"/>
              <a:t>，单独考虑这条路径的权值和为</a:t>
            </a:r>
            <a:r>
              <a:rPr lang="en-US" altLang="zh-CN" dirty="0"/>
              <a:t>v1</a:t>
            </a:r>
            <a:r>
              <a:rPr lang="zh-CN" altLang="en-US" dirty="0"/>
              <a:t>，和一条向下的路径，点权和为</a:t>
            </a:r>
            <a:r>
              <a:rPr lang="en-US" altLang="zh-CN" dirty="0"/>
              <a:t>s2</a:t>
            </a:r>
            <a:r>
              <a:rPr lang="zh-CN" altLang="en-US" dirty="0"/>
              <a:t>，单独考虑这条路径的权值和为</a:t>
            </a:r>
            <a:r>
              <a:rPr lang="en-US" altLang="zh-CN" dirty="0"/>
              <a:t>v2</a:t>
            </a:r>
            <a:r>
              <a:rPr lang="zh-CN" altLang="en-US" dirty="0"/>
              <a:t>，这两条路径进行拼接（分治中心算在向上路径中，这样</a:t>
            </a:r>
            <a:r>
              <a:rPr lang="en-US" altLang="zh-CN" dirty="0"/>
              <a:t>s1&gt;0</a:t>
            </a:r>
            <a:r>
              <a:rPr lang="zh-CN" altLang="en-US" dirty="0"/>
              <a:t>）</a:t>
            </a:r>
            <a:endParaRPr lang="en-US" altLang="zh-CN" dirty="0"/>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PP_MARK_KEY" val="c17b27d4-8c17-4b91-8dd1-46dad15069cc"/>
  <p:tag name="COMMONDATA" val="eyJoZGlkIjoiNTIwNDJiYTdhNzQxZDA4MTgxMDc3YmZjNzFjZDAxMm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11243</Words>
  <Application>WPS 演示</Application>
  <PresentationFormat>宽屏</PresentationFormat>
  <Paragraphs>750</Paragraphs>
  <Slides>126</Slides>
  <Notes>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126</vt:i4>
      </vt:variant>
    </vt:vector>
  </HeadingPairs>
  <TitlesOfParts>
    <vt:vector size="137" baseType="lpstr">
      <vt:lpstr>Arial</vt:lpstr>
      <vt:lpstr>宋体</vt:lpstr>
      <vt:lpstr>Wingdings</vt:lpstr>
      <vt:lpstr>等线 Light</vt:lpstr>
      <vt:lpstr>等线</vt:lpstr>
      <vt:lpstr>微软雅黑</vt:lpstr>
      <vt:lpstr>Arial Unicode MS</vt:lpstr>
      <vt:lpstr>Calibri</vt:lpstr>
      <vt:lpstr>Office 主题​​</vt:lpstr>
      <vt:lpstr>1_Office 主题​​</vt:lpstr>
      <vt:lpstr>PBrush</vt:lpstr>
      <vt:lpstr>静态树分治</vt:lpstr>
      <vt:lpstr>静态点分治</vt:lpstr>
      <vt:lpstr>静态点分治</vt:lpstr>
      <vt:lpstr>静态边分治</vt:lpstr>
      <vt:lpstr>静态边分治</vt:lpstr>
      <vt:lpstr>静态边分治</vt:lpstr>
      <vt:lpstr>三度化</vt:lpstr>
      <vt:lpstr>三度化</vt:lpstr>
      <vt:lpstr>静态链分治</vt:lpstr>
      <vt:lpstr>静态树分治</vt:lpstr>
      <vt:lpstr>静态树分治</vt:lpstr>
      <vt:lpstr>Luogu3806 【模板】点分治1</vt:lpstr>
      <vt:lpstr>Solution</vt:lpstr>
      <vt:lpstr>Solution</vt:lpstr>
      <vt:lpstr>P4178 Tree</vt:lpstr>
      <vt:lpstr>Solution</vt:lpstr>
      <vt:lpstr>Luogu6626 [省选联考 2020 B 卷] 消息传递</vt:lpstr>
      <vt:lpstr>Solution</vt:lpstr>
      <vt:lpstr>Luogu6626 [省选联考 2020 B 卷] 消息传递（改）</vt:lpstr>
      <vt:lpstr>Solution</vt:lpstr>
      <vt:lpstr>随便YY的题1</vt:lpstr>
      <vt:lpstr>Solution</vt:lpstr>
      <vt:lpstr>Solution</vt:lpstr>
      <vt:lpstr>随便YY的题2</vt:lpstr>
      <vt:lpstr>Solution</vt:lpstr>
      <vt:lpstr>点分治</vt:lpstr>
      <vt:lpstr>边分治</vt:lpstr>
      <vt:lpstr>链分治</vt:lpstr>
      <vt:lpstr>链分治</vt:lpstr>
      <vt:lpstr>Luogu4149 [IOI2011]Race</vt:lpstr>
      <vt:lpstr>Solution</vt:lpstr>
      <vt:lpstr>CF600E Lomsat gelral</vt:lpstr>
      <vt:lpstr>Solution</vt:lpstr>
      <vt:lpstr>Solution</vt:lpstr>
      <vt:lpstr>CF150E Freezing with Style</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Luogu6670 [清华集训2016] 汽水</vt:lpstr>
      <vt:lpstr>Solution</vt:lpstr>
      <vt:lpstr>Hacker Earth The Grass Type</vt:lpstr>
      <vt:lpstr>Solution</vt:lpstr>
      <vt:lpstr>Luogu7124 [Ynoi2008] stcm</vt:lpstr>
      <vt:lpstr>Solution</vt:lpstr>
      <vt:lpstr>Solution</vt:lpstr>
      <vt:lpstr>Solution</vt:lpstr>
      <vt:lpstr>Solution</vt:lpstr>
      <vt:lpstr>Hdu5664 Lady CA and the graph</vt:lpstr>
      <vt:lpstr>Solution</vt:lpstr>
      <vt:lpstr>Luogu7880 [Ynoi2006] rldcot</vt:lpstr>
      <vt:lpstr>Solution</vt:lpstr>
      <vt:lpstr>Luogu8528 [Ynoi2003] 铃原露露</vt:lpstr>
      <vt:lpstr>Solution</vt:lpstr>
      <vt:lpstr>树邻域前驱</vt:lpstr>
      <vt:lpstr>Solution</vt:lpstr>
      <vt:lpstr>Solution</vt:lpstr>
      <vt:lpstr>Solution</vt:lpstr>
      <vt:lpstr>Solution</vt:lpstr>
      <vt:lpstr>Solution</vt:lpstr>
      <vt:lpstr>Solution</vt:lpstr>
      <vt:lpstr>Technology</vt:lpstr>
      <vt:lpstr>Technology</vt:lpstr>
      <vt:lpstr>Solution</vt:lpstr>
      <vt:lpstr>Luogu7126 [Ynoi2008] rdCcot &amp; THUWC2020 某科学的动态仙人掌</vt:lpstr>
      <vt:lpstr>Solution</vt:lpstr>
      <vt:lpstr>Solution</vt:lpstr>
      <vt:lpstr>Solution</vt:lpstr>
      <vt:lpstr>Solution</vt:lpstr>
      <vt:lpstr>Solution</vt:lpstr>
      <vt:lpstr>Solution</vt:lpstr>
      <vt:lpstr>Solution</vt:lpstr>
      <vt:lpstr>Solution</vt:lpstr>
      <vt:lpstr>Solution</vt:lpstr>
      <vt:lpstr>Solution</vt:lpstr>
      <vt:lpstr>Solution</vt:lpstr>
      <vt:lpstr>Solution</vt:lpstr>
      <vt:lpstr>Technology</vt:lpstr>
      <vt:lpstr>Technology</vt:lpstr>
      <vt:lpstr>Solution</vt:lpstr>
      <vt:lpstr>Solution</vt:lpstr>
      <vt:lpstr>CF741D Arpa’s letter-marked tree and Mehrdad’s Dokhtar-kosh paths</vt:lpstr>
      <vt:lpstr>Solution</vt:lpstr>
      <vt:lpstr>CF1019E Raining season</vt:lpstr>
      <vt:lpstr>Solution</vt:lpstr>
      <vt:lpstr>CF704E Iron Man</vt:lpstr>
      <vt:lpstr>Solution</vt:lpstr>
      <vt:lpstr>Codechef TSUM2</vt:lpstr>
      <vt:lpstr>Solution</vt:lpstr>
      <vt:lpstr>Solution</vt:lpstr>
      <vt:lpstr>Solution</vt:lpstr>
      <vt:lpstr>Luogu5439【XR-2】永恒</vt:lpstr>
      <vt:lpstr>Solution</vt:lpstr>
      <vt:lpstr>Solution</vt:lpstr>
      <vt:lpstr>Solution</vt:lpstr>
      <vt:lpstr>Luogu3292 [SCOI2016]幸运数字</vt:lpstr>
      <vt:lpstr>Solution</vt:lpstr>
      <vt:lpstr>Solution1</vt:lpstr>
      <vt:lpstr>Solution2</vt:lpstr>
      <vt:lpstr>Solution3</vt:lpstr>
      <vt:lpstr>Solution4</vt:lpstr>
      <vt:lpstr>Luogu5311 [Ynoi2011] 成都七中</vt:lpstr>
      <vt:lpstr>Solution</vt:lpstr>
      <vt:lpstr>Solution</vt:lpstr>
      <vt:lpstr>未公开题目</vt:lpstr>
      <vt:lpstr>Solution</vt:lpstr>
      <vt:lpstr>Luogu8821 [集训队互测 2022] Paths</vt:lpstr>
      <vt:lpstr>Solution</vt:lpstr>
      <vt:lpstr>Loj6145. 「2017 山东三轮集训 Day7」Easy</vt:lpstr>
      <vt:lpstr>Solution</vt:lpstr>
      <vt:lpstr>Luogu9058 [Ynoi2004] rpmtdq ICPC2022 济南 L Tree Distance</vt:lpstr>
      <vt:lpstr>Solution</vt:lpstr>
      <vt:lpstr>Solution</vt:lpstr>
      <vt:lpstr>未公开题目</vt:lpstr>
      <vt:lpstr>Solution</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静态树分治</dc:title>
  <dc:creator>Cai Chengze</dc:creator>
  <cp:lastModifiedBy>test</cp:lastModifiedBy>
  <cp:revision>69</cp:revision>
  <dcterms:created xsi:type="dcterms:W3CDTF">2020-12-07T16:04:00Z</dcterms:created>
  <dcterms:modified xsi:type="dcterms:W3CDTF">2025-01-24T13:42:50Z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7012ADE86CED4209A865B9752A7E4EEA</vt:lpwstr>
  </property>
  <property fmtid="{D5CDD505-2E9C-101B-9397-08002B2CF9AE}" pid="3" name="KSOProductBuildVer">
    <vt:lpwstr>2052-12.1.0.19770</vt:lpwstr>
  </property>
</Properties>
</file>