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4"/>
  </p:notesMasterIdLst>
  <p:handoutMasterIdLst>
    <p:handoutMasterId r:id="rId224"/>
  </p:handoutMasterIdLst>
  <p:sldIdLst>
    <p:sldId id="256" r:id="rId3"/>
    <p:sldId id="1145" r:id="rId4"/>
    <p:sldId id="1146" r:id="rId5"/>
    <p:sldId id="1147" r:id="rId6"/>
    <p:sldId id="1148" r:id="rId7"/>
    <p:sldId id="421" r:id="rId8"/>
    <p:sldId id="1209" r:id="rId9"/>
    <p:sldId id="1207" r:id="rId10"/>
    <p:sldId id="1208" r:id="rId11"/>
    <p:sldId id="1210" r:id="rId12"/>
    <p:sldId id="1214" r:id="rId13"/>
    <p:sldId id="1140" r:id="rId14"/>
    <p:sldId id="1141" r:id="rId15"/>
    <p:sldId id="1142" r:id="rId16"/>
    <p:sldId id="1143" r:id="rId17"/>
    <p:sldId id="1144" r:id="rId18"/>
    <p:sldId id="301" r:id="rId19"/>
    <p:sldId id="1080" r:id="rId20"/>
    <p:sldId id="302" r:id="rId21"/>
    <p:sldId id="303" r:id="rId22"/>
    <p:sldId id="304" r:id="rId23"/>
    <p:sldId id="1076" r:id="rId24"/>
    <p:sldId id="1077" r:id="rId25"/>
    <p:sldId id="1213" r:id="rId26"/>
    <p:sldId id="2305" r:id="rId27"/>
    <p:sldId id="2306" r:id="rId28"/>
    <p:sldId id="1369" r:id="rId29"/>
    <p:sldId id="1370" r:id="rId30"/>
    <p:sldId id="706" r:id="rId31"/>
    <p:sldId id="1081" r:id="rId32"/>
    <p:sldId id="1078" r:id="rId33"/>
    <p:sldId id="1079" r:id="rId34"/>
    <p:sldId id="1336" r:id="rId35"/>
    <p:sldId id="1337" r:id="rId36"/>
    <p:sldId id="1065" r:id="rId37"/>
    <p:sldId id="1222" r:id="rId38"/>
    <p:sldId id="1066" r:id="rId39"/>
    <p:sldId id="1082" r:id="rId40"/>
    <p:sldId id="1083" r:id="rId41"/>
    <p:sldId id="1084" r:id="rId42"/>
    <p:sldId id="1085" r:id="rId43"/>
    <p:sldId id="1086" r:id="rId44"/>
    <p:sldId id="1087" r:id="rId45"/>
    <p:sldId id="1153" r:id="rId46"/>
    <p:sldId id="1154" r:id="rId47"/>
    <p:sldId id="1155" r:id="rId48"/>
    <p:sldId id="1131" r:id="rId49"/>
    <p:sldId id="1331" r:id="rId50"/>
    <p:sldId id="1132" r:id="rId51"/>
    <p:sldId id="1332" r:id="rId52"/>
    <p:sldId id="1103" r:id="rId53"/>
    <p:sldId id="1211" r:id="rId54"/>
    <p:sldId id="1104" r:id="rId55"/>
    <p:sldId id="1109" r:id="rId56"/>
    <p:sldId id="1135" r:id="rId57"/>
    <p:sldId id="1365" r:id="rId58"/>
    <p:sldId id="1366" r:id="rId59"/>
    <p:sldId id="1367" r:id="rId60"/>
    <p:sldId id="1368" r:id="rId61"/>
    <p:sldId id="1815" r:id="rId62"/>
    <p:sldId id="1816" r:id="rId63"/>
    <p:sldId id="1371" r:id="rId64"/>
    <p:sldId id="1372" r:id="rId65"/>
    <p:sldId id="504" r:id="rId66"/>
    <p:sldId id="1212" r:id="rId67"/>
    <p:sldId id="510" r:id="rId68"/>
    <p:sldId id="511" r:id="rId69"/>
    <p:sldId id="512" r:id="rId70"/>
    <p:sldId id="1215" r:id="rId71"/>
    <p:sldId id="1216" r:id="rId72"/>
    <p:sldId id="1218" r:id="rId73"/>
    <p:sldId id="2177" r:id="rId74"/>
    <p:sldId id="2178" r:id="rId75"/>
    <p:sldId id="1088" r:id="rId76"/>
    <p:sldId id="1089" r:id="rId77"/>
    <p:sldId id="1090" r:id="rId78"/>
    <p:sldId id="1091" r:id="rId79"/>
    <p:sldId id="1219" r:id="rId80"/>
    <p:sldId id="1106" r:id="rId81"/>
    <p:sldId id="1107" r:id="rId82"/>
    <p:sldId id="1105" r:id="rId83"/>
    <p:sldId id="1330" r:id="rId84"/>
    <p:sldId id="2480" r:id="rId85"/>
    <p:sldId id="2481" r:id="rId86"/>
    <p:sldId id="2482" r:id="rId87"/>
    <p:sldId id="2483" r:id="rId88"/>
    <p:sldId id="2484" r:id="rId89"/>
    <p:sldId id="2485" r:id="rId90"/>
    <p:sldId id="263" r:id="rId91"/>
    <p:sldId id="264" r:id="rId92"/>
    <p:sldId id="1631" r:id="rId93"/>
    <p:sldId id="1632" r:id="rId95"/>
    <p:sldId id="2835" r:id="rId96"/>
    <p:sldId id="2836" r:id="rId97"/>
    <p:sldId id="2837" r:id="rId98"/>
    <p:sldId id="1360" r:id="rId99"/>
    <p:sldId id="1361" r:id="rId100"/>
    <p:sldId id="1362" r:id="rId101"/>
    <p:sldId id="1217" r:id="rId102"/>
    <p:sldId id="1063" r:id="rId103"/>
    <p:sldId id="265" r:id="rId104"/>
    <p:sldId id="266" r:id="rId105"/>
    <p:sldId id="267" r:id="rId106"/>
    <p:sldId id="269" r:id="rId107"/>
    <p:sldId id="268" r:id="rId108"/>
    <p:sldId id="270" r:id="rId109"/>
    <p:sldId id="271" r:id="rId110"/>
    <p:sldId id="1220" r:id="rId111"/>
    <p:sldId id="1221" r:id="rId112"/>
    <p:sldId id="1225" r:id="rId113"/>
    <p:sldId id="2034" r:id="rId114"/>
    <p:sldId id="2035" r:id="rId115"/>
    <p:sldId id="1345" r:id="rId116"/>
    <p:sldId id="1346" r:id="rId117"/>
    <p:sldId id="1347" r:id="rId118"/>
    <p:sldId id="1348" r:id="rId119"/>
    <p:sldId id="1349" r:id="rId120"/>
    <p:sldId id="1223" r:id="rId121"/>
    <p:sldId id="1224" r:id="rId122"/>
    <p:sldId id="1947" r:id="rId123"/>
    <p:sldId id="1948" r:id="rId124"/>
    <p:sldId id="1133" r:id="rId125"/>
    <p:sldId id="1134" r:id="rId126"/>
    <p:sldId id="1226" r:id="rId127"/>
    <p:sldId id="1227" r:id="rId128"/>
    <p:sldId id="1228" r:id="rId129"/>
    <p:sldId id="1329" r:id="rId130"/>
    <p:sldId id="1324" r:id="rId131"/>
    <p:sldId id="1325" r:id="rId132"/>
    <p:sldId id="1326" r:id="rId133"/>
    <p:sldId id="1327" r:id="rId134"/>
    <p:sldId id="1328" r:id="rId135"/>
    <p:sldId id="2749" r:id="rId136"/>
    <p:sldId id="2750" r:id="rId137"/>
    <p:sldId id="1358" r:id="rId138"/>
    <p:sldId id="1359" r:id="rId139"/>
    <p:sldId id="1519" r:id="rId140"/>
    <p:sldId id="1520" r:id="rId141"/>
    <p:sldId id="1229" r:id="rId142"/>
    <p:sldId id="1230" r:id="rId143"/>
    <p:sldId id="1338" r:id="rId144"/>
    <p:sldId id="1339" r:id="rId145"/>
    <p:sldId id="1340" r:id="rId146"/>
    <p:sldId id="724" r:id="rId147"/>
    <p:sldId id="1232" r:id="rId148"/>
    <p:sldId id="1233" r:id="rId149"/>
    <p:sldId id="1323" r:id="rId150"/>
    <p:sldId id="1260" r:id="rId151"/>
    <p:sldId id="1263" r:id="rId152"/>
    <p:sldId id="1264" r:id="rId153"/>
    <p:sldId id="1265" r:id="rId154"/>
    <p:sldId id="1266" r:id="rId155"/>
    <p:sldId id="1582" r:id="rId156"/>
    <p:sldId id="1583" r:id="rId157"/>
    <p:sldId id="1363" r:id="rId158"/>
    <p:sldId id="1364" r:id="rId159"/>
    <p:sldId id="1373" r:id="rId160"/>
    <p:sldId id="1374" r:id="rId161"/>
    <p:sldId id="2603" r:id="rId162"/>
    <p:sldId id="2604" r:id="rId163"/>
    <p:sldId id="1120" r:id="rId164"/>
    <p:sldId id="1118" r:id="rId165"/>
    <p:sldId id="1122" r:id="rId166"/>
    <p:sldId id="1123" r:id="rId167"/>
    <p:sldId id="1121" r:id="rId168"/>
    <p:sldId id="2130" r:id="rId169"/>
    <p:sldId id="2131" r:id="rId170"/>
    <p:sldId id="2657" r:id="rId171"/>
    <p:sldId id="2658" r:id="rId172"/>
    <p:sldId id="1164" r:id="rId173"/>
    <p:sldId id="1165" r:id="rId174"/>
    <p:sldId id="1166" r:id="rId175"/>
    <p:sldId id="1167" r:id="rId176"/>
    <p:sldId id="2704" r:id="rId177"/>
    <p:sldId id="2705" r:id="rId178"/>
    <p:sldId id="2961" r:id="rId179"/>
    <p:sldId id="2962" r:id="rId180"/>
    <p:sldId id="2706" r:id="rId181"/>
    <p:sldId id="2707" r:id="rId182"/>
    <p:sldId id="1299" r:id="rId183"/>
    <p:sldId id="1300" r:id="rId184"/>
    <p:sldId id="1301" r:id="rId185"/>
    <p:sldId id="1733" r:id="rId186"/>
    <p:sldId id="1734" r:id="rId187"/>
    <p:sldId id="1766" r:id="rId188"/>
    <p:sldId id="1767" r:id="rId189"/>
    <p:sldId id="1768" r:id="rId190"/>
    <p:sldId id="1357" r:id="rId191"/>
    <p:sldId id="257" r:id="rId192"/>
    <p:sldId id="258" r:id="rId193"/>
    <p:sldId id="1353" r:id="rId194"/>
    <p:sldId id="259" r:id="rId195"/>
    <p:sldId id="260" r:id="rId196"/>
    <p:sldId id="261" r:id="rId197"/>
    <p:sldId id="262" r:id="rId198"/>
    <p:sldId id="1354" r:id="rId199"/>
    <p:sldId id="1355" r:id="rId200"/>
    <p:sldId id="1356" r:id="rId201"/>
    <p:sldId id="1333" r:id="rId202"/>
    <p:sldId id="1341" r:id="rId203"/>
    <p:sldId id="1342" r:id="rId204"/>
    <p:sldId id="1343" r:id="rId205"/>
    <p:sldId id="1344" r:id="rId206"/>
    <p:sldId id="431" r:id="rId207"/>
    <p:sldId id="432" r:id="rId208"/>
    <p:sldId id="1800" r:id="rId209"/>
    <p:sldId id="1801" r:id="rId210"/>
    <p:sldId id="1335" r:id="rId211"/>
    <p:sldId id="1111" r:id="rId212"/>
    <p:sldId id="1064" r:id="rId213"/>
    <p:sldId id="1110" r:id="rId214"/>
    <p:sldId id="1113" r:id="rId215"/>
    <p:sldId id="1334" r:id="rId216"/>
    <p:sldId id="1068" r:id="rId217"/>
    <p:sldId id="1114" r:id="rId218"/>
    <p:sldId id="1112" r:id="rId219"/>
    <p:sldId id="1115" r:id="rId220"/>
    <p:sldId id="1116" r:id="rId221"/>
    <p:sldId id="1117" r:id="rId222"/>
    <p:sldId id="541" r:id="rId223"/>
  </p:sldIdLst>
  <p:sldSz cx="12192000" cy="6858000"/>
  <p:notesSz cx="6858000" cy="9144000"/>
  <p:custDataLst>
    <p:tags r:id="rId2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0" autoAdjust="0"/>
    <p:restoredTop sz="94660"/>
  </p:normalViewPr>
  <p:slideViewPr>
    <p:cSldViewPr snapToGrid="0">
      <p:cViewPr varScale="1">
        <p:scale>
          <a:sx n="105" d="100"/>
          <a:sy n="105" d="100"/>
        </p:scale>
        <p:origin x="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notesMaster" Target="notesMasters/notesMaster1.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8" Type="http://schemas.openxmlformats.org/officeDocument/2006/relationships/tags" Target="tags/tag9.xml"/><Relationship Id="rId227" Type="http://schemas.openxmlformats.org/officeDocument/2006/relationships/tableStyles" Target="tableStyles.xml"/><Relationship Id="rId226" Type="http://schemas.openxmlformats.org/officeDocument/2006/relationships/viewProps" Target="viewProps.xml"/><Relationship Id="rId225" Type="http://schemas.openxmlformats.org/officeDocument/2006/relationships/presProps" Target="presProps.xml"/><Relationship Id="rId224" Type="http://schemas.openxmlformats.org/officeDocument/2006/relationships/handoutMaster" Target="handoutMasters/handoutMaster1.xml"/><Relationship Id="rId223" Type="http://schemas.openxmlformats.org/officeDocument/2006/relationships/slide" Target="slides/slide220.xml"/><Relationship Id="rId222" Type="http://schemas.openxmlformats.org/officeDocument/2006/relationships/slide" Target="slides/slide219.xml"/><Relationship Id="rId221" Type="http://schemas.openxmlformats.org/officeDocument/2006/relationships/slide" Target="slides/slide218.xml"/><Relationship Id="rId220" Type="http://schemas.openxmlformats.org/officeDocument/2006/relationships/slide" Target="slides/slide217.xml"/><Relationship Id="rId22" Type="http://schemas.openxmlformats.org/officeDocument/2006/relationships/slide" Target="slides/slide20.xml"/><Relationship Id="rId219" Type="http://schemas.openxmlformats.org/officeDocument/2006/relationships/slide" Target="slides/slide216.xml"/><Relationship Id="rId218" Type="http://schemas.openxmlformats.org/officeDocument/2006/relationships/slide" Target="slides/slide215.xml"/><Relationship Id="rId217" Type="http://schemas.openxmlformats.org/officeDocument/2006/relationships/slide" Target="slides/slide214.xml"/><Relationship Id="rId216" Type="http://schemas.openxmlformats.org/officeDocument/2006/relationships/slide" Target="slides/slide213.xml"/><Relationship Id="rId215" Type="http://schemas.openxmlformats.org/officeDocument/2006/relationships/slide" Target="slides/slide212.xml"/><Relationship Id="rId214" Type="http://schemas.openxmlformats.org/officeDocument/2006/relationships/slide" Target="slides/slide211.xml"/><Relationship Id="rId213" Type="http://schemas.openxmlformats.org/officeDocument/2006/relationships/slide" Target="slides/slide210.xml"/><Relationship Id="rId212" Type="http://schemas.openxmlformats.org/officeDocument/2006/relationships/slide" Target="slides/slide209.xml"/><Relationship Id="rId211" Type="http://schemas.openxmlformats.org/officeDocument/2006/relationships/slide" Target="slides/slide208.xml"/><Relationship Id="rId210" Type="http://schemas.openxmlformats.org/officeDocument/2006/relationships/slide" Target="slides/slide207.xml"/><Relationship Id="rId21" Type="http://schemas.openxmlformats.org/officeDocument/2006/relationships/slide" Target="slides/slide19.xml"/><Relationship Id="rId209" Type="http://schemas.openxmlformats.org/officeDocument/2006/relationships/slide" Target="slides/slide206.xml"/><Relationship Id="rId208" Type="http://schemas.openxmlformats.org/officeDocument/2006/relationships/slide" Target="slides/slide205.xml"/><Relationship Id="rId207" Type="http://schemas.openxmlformats.org/officeDocument/2006/relationships/slide" Target="slides/slide204.xml"/><Relationship Id="rId206" Type="http://schemas.openxmlformats.org/officeDocument/2006/relationships/slide" Target="slides/slide203.xml"/><Relationship Id="rId205" Type="http://schemas.openxmlformats.org/officeDocument/2006/relationships/slide" Target="slides/slide202.xml"/><Relationship Id="rId204" Type="http://schemas.openxmlformats.org/officeDocument/2006/relationships/slide" Target="slides/slide201.xml"/><Relationship Id="rId203" Type="http://schemas.openxmlformats.org/officeDocument/2006/relationships/slide" Target="slides/slide200.xml"/><Relationship Id="rId202" Type="http://schemas.openxmlformats.org/officeDocument/2006/relationships/slide" Target="slides/slide199.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7.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6.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5.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4.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10B24-7F7D-4D70-9468-7759A708CA1C}"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70849-F864-47B0-9DC7-E8FF88EA282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FC2016F-5F32-49C8-AA75-682D6ABACF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95F7B6A-AEEA-4670-A233-9D602415045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2016F-5F32-49C8-AA75-682D6ABACF6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5F7B6A-AEEA-4670-A233-9D602415045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jpe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3.png"/><Relationship Id="rId3" Type="http://schemas.openxmlformats.org/officeDocument/2006/relationships/tags" Target="../tags/tag6.xml"/><Relationship Id="rId2" Type="http://schemas.openxmlformats.org/officeDocument/2006/relationships/image" Target="../media/image42.png"/><Relationship Id="rId1" Type="http://schemas.openxmlformats.org/officeDocument/2006/relationships/tags" Target="../tags/tag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4.png"/></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1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6.png"/><Relationship Id="rId1" Type="http://schemas.openxmlformats.org/officeDocument/2006/relationships/tags" Target="../tags/tag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1.png"/><Relationship Id="rId1" Type="http://schemas.openxmlformats.org/officeDocument/2006/relationships/image" Target="../media/image60.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4.png"/><Relationship Id="rId1" Type="http://schemas.openxmlformats.org/officeDocument/2006/relationships/image" Target="../media/image63.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65.wmf"/><Relationship Id="rId1" Type="http://schemas.openxmlformats.org/officeDocument/2006/relationships/oleObject" Target="../embeddings/oleObject3.bin"/></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image" Target="../media/image66.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0.png"/><Relationship Id="rId1" Type="http://schemas.openxmlformats.org/officeDocument/2006/relationships/image" Target="../media/image69.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71.wmf"/><Relationship Id="rId2" Type="http://schemas.openxmlformats.org/officeDocument/2006/relationships/oleObject" Target="../embeddings/oleObject4.bin"/><Relationship Id="rId1" Type="http://schemas.openxmlformats.org/officeDocument/2006/relationships/tags" Target="../tags/tag8.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3.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4.png"/></Relationships>
</file>

<file path=ppt/slides/_rels/slide1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8.png"/></Relationships>
</file>

<file path=ppt/slides/_rels/slide2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9.png"/></Relationships>
</file>

<file path=ppt/slides/_rels/slide2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0.png"/></Relationships>
</file>

<file path=ppt/slides/_rels/slide2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tags" Target="../tags/tag2.xml"/><Relationship Id="rId2" Type="http://schemas.openxmlformats.org/officeDocument/2006/relationships/image" Target="../media/image18.png"/><Relationship Id="rId1" Type="http://schemas.openxmlformats.org/officeDocument/2006/relationships/tags" Target="../tags/tag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4.wmf"/><Relationship Id="rId7" Type="http://schemas.openxmlformats.org/officeDocument/2006/relationships/oleObject" Target="../embeddings/oleObject2.bin"/><Relationship Id="rId6" Type="http://schemas.openxmlformats.org/officeDocument/2006/relationships/tags" Target="../tags/tag4.xml"/><Relationship Id="rId5" Type="http://schemas.openxmlformats.org/officeDocument/2006/relationships/image" Target="../media/image23.wmf"/><Relationship Id="rId4" Type="http://schemas.openxmlformats.org/officeDocument/2006/relationships/oleObject" Target="../embeddings/oleObject1.bin"/><Relationship Id="rId3" Type="http://schemas.openxmlformats.org/officeDocument/2006/relationships/tags" Target="../tags/tag3.xml"/><Relationship Id="rId2" Type="http://schemas.openxmlformats.org/officeDocument/2006/relationships/image" Target="../media/image22.png"/><Relationship Id="rId10" Type="http://schemas.openxmlformats.org/officeDocument/2006/relationships/vmlDrawing" Target="../drawings/vmlDrawing1.vml"/><Relationship Id="rId1" Type="http://schemas.openxmlformats.org/officeDocument/2006/relationships/image" Target="../media/image2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扫描线</a:t>
            </a:r>
            <a:endParaRPr lang="zh-CN" altLang="en-US" dirty="0"/>
          </a:p>
        </p:txBody>
      </p:sp>
      <p:sp>
        <p:nvSpPr>
          <p:cNvPr id="3" name="副标题 2"/>
          <p:cNvSpPr>
            <a:spLocks noGrp="1"/>
          </p:cNvSpPr>
          <p:nvPr>
            <p:ph type="subTitle" idx="1"/>
          </p:nvPr>
        </p:nvSpPr>
        <p:spPr/>
        <p:txBody>
          <a:bodyPr/>
          <a:lstStyle/>
          <a:p>
            <a:r>
              <a:rPr lang="en-US" altLang="zh-CN" dirty="0"/>
              <a:t>——</a:t>
            </a:r>
            <a:r>
              <a:rPr lang="zh-CN" altLang="en-US" dirty="0"/>
              <a:t>清华大学 </a:t>
            </a:r>
            <a:r>
              <a:rPr lang="en-US" altLang="zh-CN" dirty="0"/>
              <a:t>nzhtl1477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直接做一维扫描线</a:t>
            </a:r>
            <a:endParaRPr lang="zh-CN" altLang="en-US" dirty="0"/>
          </a:p>
        </p:txBody>
      </p:sp>
      <p:sp>
        <p:nvSpPr>
          <p:cNvPr id="3" name="Content Placeholder 2"/>
          <p:cNvSpPr>
            <a:spLocks noGrp="1"/>
          </p:cNvSpPr>
          <p:nvPr>
            <p:ph idx="1"/>
          </p:nvPr>
        </p:nvSpPr>
        <p:spPr/>
        <p:txBody>
          <a:bodyPr/>
          <a:lstStyle/>
          <a:p>
            <a:r>
              <a:rPr lang="zh-CN" altLang="en-US" dirty="0"/>
              <a:t>问题可差分的时候，我们通过差分可以将一个</a:t>
            </a:r>
            <a:r>
              <a:rPr lang="en-US" altLang="zh-CN" dirty="0"/>
              <a:t>4-side</a:t>
            </a:r>
            <a:r>
              <a:rPr lang="zh-CN" altLang="en-US" dirty="0"/>
              <a:t>矩形查询问题变为两个</a:t>
            </a:r>
            <a:r>
              <a:rPr lang="en-US" altLang="zh-CN" dirty="0"/>
              <a:t>3-side</a:t>
            </a:r>
            <a:r>
              <a:rPr lang="zh-CN" altLang="en-US" dirty="0"/>
              <a:t>矩形查询问题的差</a:t>
            </a:r>
            <a:endParaRPr lang="en-US" altLang="zh-CN" dirty="0"/>
          </a:p>
          <a:p>
            <a:r>
              <a:rPr lang="zh-CN" altLang="en-US" dirty="0"/>
              <a:t>将第一维的</a:t>
            </a:r>
            <a:r>
              <a:rPr lang="en-US" altLang="zh-CN" dirty="0"/>
              <a:t>1-side</a:t>
            </a:r>
            <a:r>
              <a:rPr lang="zh-CN" altLang="en-US" dirty="0"/>
              <a:t>的区间（即前缀）扫描线扫掉，数据结构维护</a:t>
            </a:r>
            <a:r>
              <a:rPr lang="en-US" altLang="zh-CN" dirty="0"/>
              <a:t>2-side</a:t>
            </a:r>
            <a:r>
              <a:rPr lang="zh-CN" altLang="en-US" dirty="0"/>
              <a:t>的区间查询，支持：</a:t>
            </a:r>
            <a:endParaRPr lang="en-US" altLang="zh-CN" dirty="0"/>
          </a:p>
          <a:p>
            <a:r>
              <a:rPr lang="en-US" altLang="zh-CN" dirty="0"/>
              <a:t>1.</a:t>
            </a:r>
            <a:r>
              <a:rPr lang="zh-CN" altLang="en-US" dirty="0"/>
              <a:t>单点修改，区间查询</a:t>
            </a:r>
            <a:endParaRPr lang="en-US" altLang="zh-CN" dirty="0"/>
          </a:p>
          <a:p>
            <a:r>
              <a:rPr lang="en-US" altLang="zh-CN" dirty="0"/>
              <a:t>2.</a:t>
            </a:r>
            <a:r>
              <a:rPr lang="zh-CN" altLang="en-US" dirty="0"/>
              <a:t>区间修改，单点查询</a:t>
            </a:r>
            <a:endParaRPr lang="en-US" altLang="zh-CN" dirty="0"/>
          </a:p>
          <a:p>
            <a:r>
              <a:rPr lang="en-US" altLang="zh-CN" dirty="0"/>
              <a:t>3.</a:t>
            </a:r>
            <a:r>
              <a:rPr lang="zh-CN" altLang="en-US" dirty="0"/>
              <a:t>区间修改，区间查询</a:t>
            </a:r>
            <a:endParaRPr lang="en-US" altLang="zh-CN" dirty="0"/>
          </a:p>
          <a:p>
            <a:r>
              <a:rPr lang="zh-CN" altLang="en-US" dirty="0"/>
              <a:t>中的一种</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[Ynoi2009</a:t>
            </a:r>
            <a:r>
              <a:rPr lang="en-US" altLang="zh-CN"/>
              <a:t>] rprmq1</a:t>
            </a:r>
            <a:endParaRPr lang="zh-CN" altLang="en-US" dirty="0"/>
          </a:p>
        </p:txBody>
      </p:sp>
      <p:sp>
        <p:nvSpPr>
          <p:cNvPr id="3" name="内容占位符 2"/>
          <p:cNvSpPr>
            <a:spLocks noGrp="1"/>
          </p:cNvSpPr>
          <p:nvPr>
            <p:ph idx="1"/>
          </p:nvPr>
        </p:nvSpPr>
        <p:spPr/>
        <p:txBody>
          <a:bodyPr/>
          <a:lstStyle/>
          <a:p>
            <a:r>
              <a:rPr lang="zh-CN" altLang="en-US" dirty="0"/>
              <a:t>给定</a:t>
            </a:r>
            <a:r>
              <a:rPr lang="en-US" altLang="zh-CN" dirty="0"/>
              <a:t>n*n</a:t>
            </a:r>
            <a:r>
              <a:rPr lang="zh-CN" altLang="en-US" dirty="0"/>
              <a:t>的矩形，有</a:t>
            </a:r>
            <a:r>
              <a:rPr lang="en-US" altLang="zh-CN" dirty="0"/>
              <a:t>m</a:t>
            </a:r>
            <a:r>
              <a:rPr lang="zh-CN" altLang="en-US" dirty="0"/>
              <a:t>次矩形加，在所有修改结束后有</a:t>
            </a:r>
            <a:r>
              <a:rPr lang="en-US" altLang="zh-CN" dirty="0"/>
              <a:t>q</a:t>
            </a:r>
            <a:r>
              <a:rPr lang="zh-CN" altLang="en-US" dirty="0"/>
              <a:t>次矩形</a:t>
            </a:r>
            <a:r>
              <a:rPr lang="en-US" altLang="zh-CN" dirty="0"/>
              <a:t>max</a:t>
            </a:r>
            <a:r>
              <a:rPr lang="zh-CN" altLang="en-US" dirty="0"/>
              <a:t>查询</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考虑对平面进行分治，选一维</a:t>
            </a:r>
            <a:r>
              <a:rPr lang="en-US" altLang="zh-CN" dirty="0"/>
              <a:t>x</a:t>
            </a:r>
            <a:r>
              <a:rPr lang="zh-CN" altLang="en-US" dirty="0"/>
              <a:t>维进行分治</a:t>
            </a:r>
            <a:endParaRPr lang="en-US" altLang="zh-CN" dirty="0"/>
          </a:p>
          <a:p>
            <a:r>
              <a:rPr lang="zh-CN" altLang="en-US" dirty="0"/>
              <a:t>每次分治的时候，处理跨过分治中线的询问，这样询问就变成一个</a:t>
            </a:r>
            <a:r>
              <a:rPr lang="en-US" altLang="zh-CN" dirty="0"/>
              <a:t>x</a:t>
            </a:r>
            <a:r>
              <a:rPr lang="zh-CN" altLang="en-US" dirty="0"/>
              <a:t>维前缀，</a:t>
            </a:r>
            <a:r>
              <a:rPr lang="en-US" altLang="zh-CN" dirty="0"/>
              <a:t>y</a:t>
            </a:r>
            <a:r>
              <a:rPr lang="zh-CN" altLang="en-US" dirty="0"/>
              <a:t>区间合并的形式</a:t>
            </a:r>
            <a:endParaRPr lang="en-US" altLang="zh-CN" dirty="0"/>
          </a:p>
          <a:p>
            <a:r>
              <a:rPr lang="zh-CN" altLang="en-US" dirty="0"/>
              <a:t>分治的意义是拆出两个前缀，</a:t>
            </a:r>
            <a:endParaRPr lang="en-US" altLang="zh-CN" dirty="0"/>
          </a:p>
          <a:p>
            <a:r>
              <a:rPr lang="zh-CN" altLang="en-US" dirty="0"/>
              <a:t>因为这个信息不具有可减性</a:t>
            </a:r>
            <a:endParaRPr lang="en-US" altLang="zh-CN" dirty="0"/>
          </a:p>
          <a:p>
            <a:endParaRPr lang="en-US" altLang="zh-CN" dirty="0"/>
          </a:p>
        </p:txBody>
      </p:sp>
      <p:pic>
        <p:nvPicPr>
          <p:cNvPr id="4" name="图片 3"/>
          <p:cNvPicPr>
            <a:picLocks noChangeAspect="1"/>
          </p:cNvPicPr>
          <p:nvPr/>
        </p:nvPicPr>
        <p:blipFill>
          <a:blip r:embed="rId1"/>
          <a:stretch>
            <a:fillRect/>
          </a:stretch>
        </p:blipFill>
        <p:spPr>
          <a:xfrm>
            <a:off x="6266544" y="2920753"/>
            <a:ext cx="4555335" cy="3428925"/>
          </a:xfrm>
          <a:prstGeom prst="rect">
            <a:avLst/>
          </a:prstGeom>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然后扫描线往两边分别扫，每次</a:t>
            </a:r>
            <a:r>
              <a:rPr lang="en-US" altLang="zh-CN" dirty="0"/>
              <a:t>x</a:t>
            </a:r>
            <a:r>
              <a:rPr lang="zh-CN" altLang="en-US" dirty="0"/>
              <a:t>维扫到新加入一个矩形的时候就进行一次</a:t>
            </a:r>
            <a:r>
              <a:rPr lang="en-US" altLang="zh-CN" dirty="0"/>
              <a:t>y</a:t>
            </a:r>
            <a:r>
              <a:rPr lang="zh-CN" altLang="en-US" dirty="0"/>
              <a:t>维上的区间加，每次</a:t>
            </a:r>
            <a:r>
              <a:rPr lang="en-US" altLang="zh-CN" dirty="0"/>
              <a:t>x</a:t>
            </a:r>
            <a:r>
              <a:rPr lang="zh-CN" altLang="en-US" dirty="0"/>
              <a:t>维扫出一个矩形的时候就进行一次</a:t>
            </a:r>
            <a:r>
              <a:rPr lang="en-US" altLang="zh-CN" dirty="0"/>
              <a:t>y</a:t>
            </a:r>
            <a:r>
              <a:rPr lang="zh-CN" altLang="en-US" dirty="0"/>
              <a:t>维上的区间减</a:t>
            </a:r>
            <a:endParaRPr lang="zh-CN" altLang="en-US" dirty="0"/>
          </a:p>
        </p:txBody>
      </p:sp>
      <p:pic>
        <p:nvPicPr>
          <p:cNvPr id="4" name="图片 3"/>
          <p:cNvPicPr>
            <a:picLocks noChangeAspect="1"/>
          </p:cNvPicPr>
          <p:nvPr/>
        </p:nvPicPr>
        <p:blipFill>
          <a:blip r:embed="rId1"/>
          <a:stretch>
            <a:fillRect/>
          </a:stretch>
        </p:blipFill>
        <p:spPr>
          <a:xfrm>
            <a:off x="838200" y="3639591"/>
            <a:ext cx="4281233" cy="3218409"/>
          </a:xfrm>
          <a:prstGeom prst="rect">
            <a:avLst/>
          </a:prstGeom>
        </p:spPr>
      </p:pic>
      <p:pic>
        <p:nvPicPr>
          <p:cNvPr id="5" name="图片 4"/>
          <p:cNvPicPr>
            <a:picLocks noChangeAspect="1"/>
          </p:cNvPicPr>
          <p:nvPr/>
        </p:nvPicPr>
        <p:blipFill>
          <a:blip r:embed="rId2"/>
          <a:stretch>
            <a:fillRect/>
          </a:stretch>
        </p:blipFill>
        <p:spPr>
          <a:xfrm>
            <a:off x="5709452" y="3639591"/>
            <a:ext cx="4251294" cy="3128593"/>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我们需要维护的信息是</a:t>
            </a:r>
            <a:r>
              <a:rPr lang="en-US" altLang="zh-CN" dirty="0"/>
              <a:t>y</a:t>
            </a:r>
            <a:r>
              <a:rPr lang="zh-CN" altLang="en-US" dirty="0"/>
              <a:t>维的一个区间，在</a:t>
            </a:r>
            <a:r>
              <a:rPr lang="en-US" altLang="zh-CN" dirty="0"/>
              <a:t>x</a:t>
            </a:r>
            <a:r>
              <a:rPr lang="zh-CN" altLang="en-US" dirty="0"/>
              <a:t>维的一个前缀，上的信息合并，这道题中维护一个历史最大值就可以了，因为分治导致</a:t>
            </a:r>
            <a:r>
              <a:rPr lang="en-US" altLang="zh-CN" dirty="0"/>
              <a:t>x</a:t>
            </a:r>
            <a:r>
              <a:rPr lang="zh-CN" altLang="en-US" dirty="0"/>
              <a:t>维选的是一个前缀</a:t>
            </a:r>
            <a:endParaRPr lang="en-US" altLang="zh-CN" dirty="0"/>
          </a:p>
          <a:p>
            <a:r>
              <a:rPr lang="zh-CN" altLang="en-US" dirty="0"/>
              <a:t>每个矩形被拆成</a:t>
            </a:r>
            <a:r>
              <a:rPr lang="en-US" altLang="zh-CN" dirty="0"/>
              <a:t>2=O(1)</a:t>
            </a:r>
            <a:r>
              <a:rPr lang="zh-CN" altLang="en-US" dirty="0"/>
              <a:t>个查询</a:t>
            </a:r>
            <a:endParaRPr lang="en-US" altLang="zh-CN" dirty="0"/>
          </a:p>
          <a:p>
            <a:r>
              <a:rPr lang="zh-CN" altLang="en-US" dirty="0"/>
              <a:t>所以查询复杂度是</a:t>
            </a:r>
            <a:r>
              <a:rPr lang="en-US" altLang="zh-CN" dirty="0"/>
              <a:t>O(</a:t>
            </a:r>
            <a:r>
              <a:rPr lang="en-US" altLang="zh-CN" dirty="0" err="1"/>
              <a:t>qlogn</a:t>
            </a:r>
            <a:r>
              <a:rPr lang="en-US" altLang="zh-CN" dirty="0"/>
              <a:t>)</a:t>
            </a:r>
            <a:r>
              <a:rPr lang="zh-CN" altLang="en-US" dirty="0"/>
              <a:t>的</a:t>
            </a:r>
            <a:endParaRPr lang="zh-CN" altLang="en-US" dirty="0"/>
          </a:p>
        </p:txBody>
      </p:sp>
      <p:pic>
        <p:nvPicPr>
          <p:cNvPr id="4" name="图片 3"/>
          <p:cNvPicPr>
            <a:picLocks noChangeAspect="1"/>
          </p:cNvPicPr>
          <p:nvPr/>
        </p:nvPicPr>
        <p:blipFill>
          <a:blip r:embed="rId1"/>
          <a:stretch>
            <a:fillRect/>
          </a:stretch>
        </p:blipFill>
        <p:spPr>
          <a:xfrm>
            <a:off x="6602408" y="2698812"/>
            <a:ext cx="4945174" cy="3794063"/>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关于历史最大值的维护</a:t>
            </a:r>
            <a:endParaRPr lang="en-US" altLang="zh-CN" dirty="0"/>
          </a:p>
          <a:p>
            <a:r>
              <a:rPr lang="zh-CN" altLang="en-US" dirty="0"/>
              <a:t>区间加，维护区间历史最大值，维护二元组信息</a:t>
            </a:r>
            <a:r>
              <a:rPr lang="en-US" altLang="zh-CN" dirty="0"/>
              <a:t>(</a:t>
            </a:r>
            <a:r>
              <a:rPr lang="en-US" altLang="zh-CN" dirty="0" err="1"/>
              <a:t>a,ha</a:t>
            </a:r>
            <a:r>
              <a:rPr lang="en-US" altLang="zh-CN" dirty="0"/>
              <a:t>)</a:t>
            </a:r>
            <a:r>
              <a:rPr lang="zh-CN" altLang="en-US" dirty="0"/>
              <a:t>表示区间被加了</a:t>
            </a:r>
            <a:r>
              <a:rPr lang="en-US" altLang="zh-CN" dirty="0"/>
              <a:t>a</a:t>
            </a:r>
            <a:r>
              <a:rPr lang="zh-CN" altLang="en-US" dirty="0"/>
              <a:t>，历史最大值是</a:t>
            </a:r>
            <a:r>
              <a:rPr lang="en-US" altLang="zh-CN" dirty="0"/>
              <a:t>ha</a:t>
            </a:r>
            <a:endParaRPr lang="en-US" altLang="zh-CN" dirty="0"/>
          </a:p>
          <a:p>
            <a:r>
              <a:rPr lang="en-US" altLang="zh-CN" dirty="0"/>
              <a:t>(</a:t>
            </a:r>
            <a:r>
              <a:rPr lang="en-US" altLang="zh-CN" dirty="0" err="1"/>
              <a:t>a,ha</a:t>
            </a:r>
            <a:r>
              <a:rPr lang="en-US" altLang="zh-CN" dirty="0"/>
              <a:t>)</a:t>
            </a:r>
            <a:r>
              <a:rPr lang="zh-CN" altLang="en-US" dirty="0"/>
              <a:t>*</a:t>
            </a:r>
            <a:r>
              <a:rPr lang="en-US" altLang="zh-CN" dirty="0"/>
              <a:t>(</a:t>
            </a:r>
            <a:r>
              <a:rPr lang="en-US" altLang="zh-CN" dirty="0" err="1"/>
              <a:t>b,hb</a:t>
            </a:r>
            <a:r>
              <a:rPr lang="en-US" altLang="zh-CN" dirty="0"/>
              <a:t>)=(</a:t>
            </a:r>
            <a:r>
              <a:rPr lang="en-US" altLang="zh-CN" dirty="0" err="1"/>
              <a:t>a+b,max</a:t>
            </a:r>
            <a:r>
              <a:rPr lang="en-US" altLang="zh-CN" dirty="0"/>
              <a:t>(</a:t>
            </a:r>
            <a:r>
              <a:rPr lang="en-US" altLang="zh-CN" dirty="0" err="1"/>
              <a:t>ha,hb+a</a:t>
            </a:r>
            <a:r>
              <a:rPr lang="en-US" altLang="zh-CN" dirty="0"/>
              <a:t>))</a:t>
            </a:r>
            <a:endParaRPr lang="en-US" altLang="zh-CN"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考虑如何让分治的复杂度正确</a:t>
            </a:r>
            <a:endParaRPr lang="en-US" altLang="zh-CN" dirty="0"/>
          </a:p>
          <a:p>
            <a:r>
              <a:rPr lang="zh-CN" altLang="en-US" dirty="0"/>
              <a:t>可以和莫队类似，试着利用之前的信息</a:t>
            </a:r>
            <a:endParaRPr lang="en-US" altLang="zh-CN" dirty="0"/>
          </a:p>
          <a:p>
            <a:r>
              <a:rPr lang="zh-CN" altLang="en-US" dirty="0"/>
              <a:t>图中是分治的过程，其中虚线表示撤回一些修改</a:t>
            </a:r>
            <a:endParaRPr lang="en-US" altLang="zh-CN" dirty="0"/>
          </a:p>
          <a:p>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0745" y="3262074"/>
            <a:ext cx="3958608" cy="3500491"/>
          </a:xfrm>
          <a:prstGeom prst="rect">
            <a:avLst/>
          </a:prstGeom>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当撤回到虚线指的地方的时候，需要高效撤销之前算出来的区间历史最大值，因为我们虚线指的地方是一个分治中线</a:t>
            </a:r>
            <a:endParaRPr lang="en-US" altLang="zh-CN" dirty="0"/>
          </a:p>
          <a:p>
            <a:r>
              <a:rPr lang="zh-CN" altLang="en-US" dirty="0"/>
              <a:t>也就是说我们每次撤回到一个扫描线开始扫的位置，此时每个位置的最大值是跨过这个分治中线的矩形的最大值的合并</a:t>
            </a:r>
            <a:endParaRPr lang="en-US" altLang="zh-CN" dirty="0"/>
          </a:p>
          <a:p>
            <a:r>
              <a:rPr lang="zh-CN" altLang="en-US" dirty="0"/>
              <a:t>即我们要清空历史最大值，让其变成目前的最大值，这个可以通过在线段树上打一个特殊的标记来维护，即</a:t>
            </a:r>
            <a:r>
              <a:rPr lang="en-US" altLang="zh-CN" dirty="0"/>
              <a:t>tag</a:t>
            </a:r>
            <a:r>
              <a:rPr lang="zh-CN" altLang="en-US" dirty="0"/>
              <a:t>表示区间是否把历史最大值变成当前的最大值，也可以区间</a:t>
            </a:r>
            <a:r>
              <a:rPr lang="en-US" altLang="zh-CN" dirty="0"/>
              <a:t>+inf</a:t>
            </a:r>
            <a:r>
              <a:rPr lang="zh-CN" altLang="en-US" dirty="0"/>
              <a:t>实现</a:t>
            </a:r>
            <a:endParaRPr lang="en-US" altLang="zh-CN" dirty="0"/>
          </a:p>
          <a:p>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可以证明刚才这个构造中，总的扫过的距离是</a:t>
            </a:r>
            <a:r>
              <a:rPr lang="en-US" altLang="zh-CN" dirty="0"/>
              <a:t>O( </a:t>
            </a:r>
            <a:r>
              <a:rPr lang="en-US" altLang="zh-CN" dirty="0" err="1"/>
              <a:t>nlogn</a:t>
            </a:r>
            <a:r>
              <a:rPr lang="en-US" altLang="zh-CN" dirty="0"/>
              <a:t> )</a:t>
            </a:r>
            <a:r>
              <a:rPr lang="zh-CN" altLang="en-US" dirty="0"/>
              <a:t>的，而且每个矩形修改只会对应</a:t>
            </a:r>
            <a:r>
              <a:rPr lang="en-US" altLang="zh-CN" dirty="0"/>
              <a:t>O( </a:t>
            </a:r>
            <a:r>
              <a:rPr lang="en-US" altLang="zh-CN" dirty="0" err="1"/>
              <a:t>logn</a:t>
            </a:r>
            <a:r>
              <a:rPr lang="en-US" altLang="zh-CN" dirty="0"/>
              <a:t> )</a:t>
            </a:r>
            <a:r>
              <a:rPr lang="zh-CN" altLang="en-US" dirty="0"/>
              <a:t>次线段树上的区间修改</a:t>
            </a:r>
            <a:endParaRPr lang="en-US" altLang="zh-CN" dirty="0"/>
          </a:p>
          <a:p>
            <a:r>
              <a:rPr lang="zh-CN" altLang="en-US" dirty="0"/>
              <a:t>打特殊的标记总共</a:t>
            </a:r>
            <a:r>
              <a:rPr lang="en-US" altLang="zh-CN" dirty="0"/>
              <a:t>O( n )</a:t>
            </a:r>
            <a:r>
              <a:rPr lang="zh-CN" altLang="en-US" dirty="0"/>
              <a:t>次</a:t>
            </a:r>
            <a:endParaRPr lang="en-US" altLang="zh-CN" dirty="0"/>
          </a:p>
          <a:p>
            <a:r>
              <a:rPr lang="zh-CN" altLang="en-US" dirty="0"/>
              <a:t>每个矩形询问被拆成了</a:t>
            </a:r>
            <a:r>
              <a:rPr lang="en-US" altLang="zh-CN" dirty="0"/>
              <a:t>O( 1 )</a:t>
            </a:r>
            <a:r>
              <a:rPr lang="zh-CN" altLang="en-US" dirty="0"/>
              <a:t>次线段树上的区间历史最大值</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)log^2n + </a:t>
            </a:r>
            <a:r>
              <a:rPr lang="en-US" altLang="zh-CN" dirty="0" err="1"/>
              <a:t>qlogn</a:t>
            </a:r>
            <a:r>
              <a:rPr lang="en-US" altLang="zh-CN" dirty="0"/>
              <a:t> )</a:t>
            </a:r>
            <a:endParaRPr lang="en-US" altLang="zh-CN" dirty="0"/>
          </a:p>
          <a:p>
            <a:r>
              <a:rPr lang="zh-CN" altLang="en-US" dirty="0"/>
              <a:t>如果</a:t>
            </a:r>
            <a:r>
              <a:rPr lang="en-US" altLang="zh-CN" dirty="0" err="1"/>
              <a:t>n,m,q</a:t>
            </a:r>
            <a:r>
              <a:rPr lang="zh-CN" altLang="en-US" dirty="0"/>
              <a:t>同阶，可以将分治改成</a:t>
            </a:r>
            <a:r>
              <a:rPr lang="en-US" altLang="zh-CN" dirty="0"/>
              <a:t>O( </a:t>
            </a:r>
            <a:r>
              <a:rPr lang="en-US" altLang="zh-CN" dirty="0" err="1"/>
              <a:t>logn</a:t>
            </a:r>
            <a:r>
              <a:rPr lang="en-US" altLang="zh-CN" dirty="0"/>
              <a:t>/</a:t>
            </a:r>
            <a:r>
              <a:rPr lang="en-US" altLang="zh-CN" dirty="0" err="1"/>
              <a:t>loglogn</a:t>
            </a:r>
            <a:r>
              <a:rPr lang="en-US" altLang="zh-CN" dirty="0"/>
              <a:t> )</a:t>
            </a:r>
            <a:r>
              <a:rPr lang="zh-CN" altLang="en-US" dirty="0"/>
              <a:t>叉的分治结构，这样的多叉平衡可以将复杂度平衡为</a:t>
            </a:r>
            <a:r>
              <a:rPr lang="en-US" altLang="zh-CN" dirty="0"/>
              <a:t>O( nlog^2n/</a:t>
            </a:r>
            <a:r>
              <a:rPr lang="en-US" altLang="zh-CN" dirty="0" err="1"/>
              <a:t>loglogn</a:t>
            </a:r>
            <a:r>
              <a:rPr lang="en-US" altLang="zh-CN" dirty="0"/>
              <a:t> )</a:t>
            </a:r>
            <a:endParaRPr lang="zh-CN"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二维扫描线</a:t>
            </a:r>
            <a:endParaRPr lang="zh-CN" altLang="en-US" dirty="0"/>
          </a:p>
        </p:txBody>
      </p:sp>
      <p:sp>
        <p:nvSpPr>
          <p:cNvPr id="3" name="内容占位符 2"/>
          <p:cNvSpPr>
            <a:spLocks noGrp="1"/>
          </p:cNvSpPr>
          <p:nvPr>
            <p:ph idx="1"/>
          </p:nvPr>
        </p:nvSpPr>
        <p:spPr/>
        <p:txBody>
          <a:bodyPr/>
          <a:lstStyle/>
          <a:p>
            <a:r>
              <a:rPr lang="zh-CN" altLang="en-US" dirty="0"/>
              <a:t>扫描线每次查询</a:t>
            </a:r>
            <a:r>
              <a:rPr lang="en-US" altLang="zh-CN" dirty="0"/>
              <a:t>[1,l]</a:t>
            </a:r>
            <a:r>
              <a:rPr lang="zh-CN" altLang="en-US" dirty="0"/>
              <a:t>中的信息，可以将所有询问按</a:t>
            </a:r>
            <a:r>
              <a:rPr lang="en-US" altLang="zh-CN" dirty="0"/>
              <a:t>l</a:t>
            </a:r>
            <a:r>
              <a:rPr lang="zh-CN" altLang="en-US" dirty="0"/>
              <a:t>大小从小到大排序找到一条从</a:t>
            </a:r>
            <a:r>
              <a:rPr lang="en-US" altLang="zh-CN" dirty="0"/>
              <a:t>[1,1]</a:t>
            </a:r>
            <a:r>
              <a:rPr lang="zh-CN" altLang="en-US" dirty="0"/>
              <a:t>到</a:t>
            </a:r>
            <a:r>
              <a:rPr lang="en-US" altLang="zh-CN" dirty="0"/>
              <a:t>[1,n]</a:t>
            </a:r>
            <a:r>
              <a:rPr lang="zh-CN" altLang="en-US" dirty="0"/>
              <a:t>的路径，经过所有询问</a:t>
            </a:r>
            <a:endParaRPr lang="en-US" altLang="zh-CN" dirty="0"/>
          </a:p>
          <a:p>
            <a:r>
              <a:rPr lang="zh-CN" altLang="en-US" dirty="0"/>
              <a:t>二维扫描线是什么？</a:t>
            </a:r>
            <a:endParaRPr lang="en-US" altLang="zh-CN" dirty="0"/>
          </a:p>
          <a:p>
            <a:r>
              <a:rPr lang="zh-CN" altLang="en-US" dirty="0"/>
              <a:t>每次查询</a:t>
            </a:r>
            <a:r>
              <a:rPr lang="en-US" altLang="zh-CN" dirty="0"/>
              <a:t>[</a:t>
            </a:r>
            <a:r>
              <a:rPr lang="en-US" altLang="zh-CN" dirty="0" err="1"/>
              <a:t>l,r</a:t>
            </a:r>
            <a:r>
              <a:rPr lang="en-US" altLang="zh-CN" dirty="0"/>
              <a:t>]</a:t>
            </a:r>
            <a:r>
              <a:rPr lang="zh-CN" altLang="en-US" dirty="0"/>
              <a:t>中的信息，以一种方式排序，使得能经过所有询问，并且复杂度可接受</a:t>
            </a:r>
            <a:endParaRPr lang="en-US" altLang="zh-CN" dirty="0"/>
          </a:p>
          <a:p>
            <a:r>
              <a:rPr lang="zh-CN" altLang="en-US" dirty="0"/>
              <a:t>这就是莫队算法，在本</a:t>
            </a:r>
            <a:r>
              <a:rPr lang="en-US" altLang="zh-CN" dirty="0"/>
              <a:t>PPT</a:t>
            </a:r>
            <a:r>
              <a:rPr lang="zh-CN" altLang="en-US" dirty="0"/>
              <a:t>中不详细介绍</a:t>
            </a:r>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自由度的讨论</a:t>
            </a:r>
            <a:endParaRPr lang="zh-CN" altLang="en-US" dirty="0"/>
          </a:p>
        </p:txBody>
      </p:sp>
      <p:sp>
        <p:nvSpPr>
          <p:cNvPr id="3" name="内容占位符 2"/>
          <p:cNvSpPr>
            <a:spLocks noGrp="1"/>
          </p:cNvSpPr>
          <p:nvPr>
            <p:ph idx="1"/>
          </p:nvPr>
        </p:nvSpPr>
        <p:spPr/>
        <p:txBody>
          <a:bodyPr/>
          <a:lstStyle/>
          <a:p>
            <a:r>
              <a:rPr lang="zh-CN" altLang="en-US" dirty="0"/>
              <a:t>一维扫描线</a:t>
            </a:r>
            <a:r>
              <a:rPr lang="en-US" altLang="zh-CN" dirty="0"/>
              <a:t>+</a:t>
            </a:r>
            <a:r>
              <a:rPr lang="zh-CN" altLang="en-US" dirty="0"/>
              <a:t>一维数据结构可以维护二维静态问题</a:t>
            </a:r>
            <a:endParaRPr lang="en-US" altLang="zh-CN" dirty="0"/>
          </a:p>
          <a:p>
            <a:r>
              <a:rPr lang="zh-CN" altLang="en-US" dirty="0"/>
              <a:t>我们普通的维护序列问题实际上也是二维静态问题</a:t>
            </a:r>
            <a:endParaRPr lang="en-US" altLang="zh-CN" dirty="0"/>
          </a:p>
          <a:p>
            <a:r>
              <a:rPr lang="zh-CN" altLang="en-US" dirty="0"/>
              <a:t>因为我们是按时间顺序处理的，这里自然有时间的维度</a:t>
            </a:r>
            <a:endParaRPr lang="en-US" altLang="zh-CN" dirty="0"/>
          </a:p>
          <a:p>
            <a:r>
              <a:rPr lang="zh-CN" altLang="en-US" dirty="0"/>
              <a:t>每个操作可以看做是一个</a:t>
            </a:r>
            <a:r>
              <a:rPr lang="en-US" altLang="zh-CN" dirty="0"/>
              <a:t>3-side</a:t>
            </a:r>
            <a:r>
              <a:rPr lang="zh-CN" altLang="en-US" dirty="0"/>
              <a:t>矩形</a:t>
            </a:r>
            <a:endParaRPr lang="en-US" altLang="zh-CN" dirty="0"/>
          </a:p>
          <a:p>
            <a:r>
              <a:rPr lang="zh-CN" altLang="en-US" dirty="0"/>
              <a:t>时间一维，序列一维，我们沿着时间的维度处理问题，于是将静态二维问题变为动态一维问题处理</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静态区间查询类问题</a:t>
            </a:r>
            <a:endParaRPr lang="zh-CN" altLang="en-US" dirty="0"/>
          </a:p>
        </p:txBody>
      </p:sp>
      <p:sp>
        <p:nvSpPr>
          <p:cNvPr id="3" name="Content Placeholder 2"/>
          <p:cNvSpPr>
            <a:spLocks noGrp="1"/>
          </p:cNvSpPr>
          <p:nvPr>
            <p:ph idx="1"/>
          </p:nvPr>
        </p:nvSpPr>
        <p:spPr/>
        <p:txBody>
          <a:bodyPr/>
          <a:lstStyle/>
          <a:p>
            <a:r>
              <a:rPr lang="zh-CN" altLang="en-US" dirty="0"/>
              <a:t>静态的序列，只有区间查询</a:t>
            </a:r>
            <a:endParaRPr lang="en-US" altLang="zh-CN" dirty="0"/>
          </a:p>
          <a:p>
            <a:r>
              <a:rPr lang="zh-CN" altLang="en-US" dirty="0"/>
              <a:t>一般维度只有</a:t>
            </a:r>
            <a:r>
              <a:rPr lang="en-US" altLang="zh-CN" dirty="0"/>
              <a:t>2</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扫描线序列维，数据结构时间维</a:t>
            </a:r>
            <a:endParaRPr lang="zh-CN" altLang="en-US" dirty="0"/>
          </a:p>
        </p:txBody>
      </p:sp>
      <p:sp>
        <p:nvSpPr>
          <p:cNvPr id="3" name="内容占位符 2"/>
          <p:cNvSpPr>
            <a:spLocks noGrp="1"/>
          </p:cNvSpPr>
          <p:nvPr>
            <p:ph idx="1"/>
          </p:nvPr>
        </p:nvSpPr>
        <p:spPr/>
        <p:txBody>
          <a:bodyPr/>
          <a:lstStyle/>
          <a:p>
            <a:r>
              <a:rPr lang="zh-CN" altLang="en-US" dirty="0"/>
              <a:t>因为对序列进行区间的动态操作实际上可以看做序列一维，时间一维</a:t>
            </a:r>
            <a:endParaRPr lang="en-US" altLang="zh-CN" dirty="0"/>
          </a:p>
          <a:p>
            <a:r>
              <a:rPr lang="zh-CN" altLang="en-US" dirty="0"/>
              <a:t>有的问题直接按照时间顺序不好处理</a:t>
            </a:r>
            <a:endParaRPr lang="en-US" altLang="zh-CN" dirty="0"/>
          </a:p>
          <a:p>
            <a:r>
              <a:rPr lang="zh-CN" altLang="en-US" dirty="0"/>
              <a:t>我们可以考虑序列顺序做扫描线，数据结构维护时间维</a:t>
            </a:r>
            <a:endParaRPr lang="en-US" altLang="zh-CN" dirty="0"/>
          </a:p>
          <a:p>
            <a:r>
              <a:rPr lang="zh-CN" altLang="en-US" dirty="0"/>
              <a:t>这类问题一般都是查询一个单点的信息，当然形式好的话查区间信息也是可以的</a:t>
            </a:r>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Luogu3863 </a:t>
            </a:r>
            <a:r>
              <a:rPr lang="zh-CN" altLang="en-US" dirty="0"/>
              <a:t>序列</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5981700" cy="1504950"/>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1" y="2910275"/>
            <a:ext cx="6705600" cy="3962013"/>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考虑离线扫描线扫序列维，数据结构维护时间维</a:t>
            </a:r>
            <a:endParaRPr lang="en-US" altLang="zh-CN" dirty="0"/>
          </a:p>
          <a:p>
            <a:r>
              <a:rPr lang="zh-CN" altLang="en-US" dirty="0"/>
              <a:t>问题转换为区间加区间</a:t>
            </a:r>
            <a:r>
              <a:rPr lang="en-US" altLang="zh-CN" dirty="0"/>
              <a:t>rank</a:t>
            </a:r>
            <a:r>
              <a:rPr lang="zh-CN" altLang="en-US"/>
              <a:t>问题</a:t>
            </a:r>
            <a:endParaRPr lang="en-US" altLang="zh-CN"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P8512 [Ynoi Easy Round 2021] TEST_152</a:t>
            </a:r>
            <a:endParaRPr lang="en-US" altLang="zh-CN" dirty="0"/>
          </a:p>
        </p:txBody>
      </p:sp>
      <p:pic>
        <p:nvPicPr>
          <p:cNvPr id="4" name="内容占位符 3"/>
          <p:cNvPicPr>
            <a:picLocks noChangeAspect="1"/>
          </p:cNvPicPr>
          <p:nvPr>
            <p:ph idx="1"/>
            <p:custDataLst>
              <p:tags r:id="rId1"/>
            </p:custDataLst>
          </p:nvPr>
        </p:nvPicPr>
        <p:blipFill>
          <a:blip r:embed="rId2"/>
          <a:stretch>
            <a:fillRect/>
          </a:stretch>
        </p:blipFill>
        <p:spPr>
          <a:xfrm>
            <a:off x="838200" y="1691005"/>
            <a:ext cx="4610100" cy="264160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5192395" y="1929130"/>
            <a:ext cx="2152650" cy="1924050"/>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按操作序列顺序处理所有操作，这里有颜色段均摊</a:t>
            </a:r>
            <a:endParaRPr lang="en-US" altLang="zh-CN" dirty="0"/>
          </a:p>
          <a:p>
            <a:r>
              <a:rPr lang="zh-CN" altLang="en-US" dirty="0"/>
              <a:t>扫描线扫的维度选什么好？</a:t>
            </a:r>
            <a:endParaRPr lang="en-US" altLang="zh-CN" dirty="0"/>
          </a:p>
          <a:p>
            <a:r>
              <a:rPr lang="zh-CN" altLang="en-US" dirty="0"/>
              <a:t>以为询问是操作序列的一个区间，所以扫描线扫操作序列是最自然的</a:t>
            </a:r>
            <a:endParaRPr lang="en-US" altLang="zh-CN" dirty="0"/>
          </a:p>
          <a:p>
            <a:r>
              <a:rPr lang="zh-CN" altLang="en-US" dirty="0"/>
              <a:t>扫描线扫操作序列维，数据结构维护序列</a:t>
            </a:r>
            <a:endParaRPr lang="en-US" altLang="zh-CN"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考虑序列每个位置在每个时刻时的颜色，这里变为二维平面</a:t>
            </a:r>
            <a:endParaRPr lang="en-US" altLang="zh-CN" dirty="0"/>
          </a:p>
          <a:p>
            <a:r>
              <a:rPr lang="zh-CN" altLang="en-US" dirty="0"/>
              <a:t>对操作序列第</a:t>
            </a:r>
            <a:r>
              <a:rPr lang="en-US" altLang="zh-CN" dirty="0" err="1"/>
              <a:t>i</a:t>
            </a:r>
            <a:r>
              <a:rPr lang="zh-CN" altLang="en-US" dirty="0"/>
              <a:t>个位置对应的区间，假设这个区间是对</a:t>
            </a:r>
            <a:r>
              <a:rPr lang="en-US" altLang="zh-CN" dirty="0"/>
              <a:t>[</a:t>
            </a:r>
            <a:r>
              <a:rPr lang="en-US" altLang="zh-CN" dirty="0" err="1"/>
              <a:t>l,r</a:t>
            </a:r>
            <a:r>
              <a:rPr lang="en-US" altLang="zh-CN" dirty="0"/>
              <a:t>]</a:t>
            </a:r>
            <a:r>
              <a:rPr lang="zh-CN" altLang="en-US" dirty="0"/>
              <a:t>进行染色为</a:t>
            </a:r>
            <a:r>
              <a:rPr lang="en-US" altLang="zh-CN" dirty="0"/>
              <a:t>x</a:t>
            </a:r>
            <a:endParaRPr lang="en-US" altLang="zh-CN" dirty="0"/>
          </a:p>
          <a:p>
            <a:r>
              <a:rPr lang="zh-CN" altLang="en-US" dirty="0"/>
              <a:t>贡献是一个</a:t>
            </a:r>
            <a:r>
              <a:rPr lang="en-US" altLang="zh-CN" dirty="0"/>
              <a:t>3-side</a:t>
            </a:r>
            <a:r>
              <a:rPr lang="zh-CN" altLang="en-US" dirty="0"/>
              <a:t>矩形</a:t>
            </a:r>
            <a:endParaRPr lang="en-US" altLang="zh-CN" dirty="0"/>
          </a:p>
          <a:p>
            <a:r>
              <a:rPr lang="zh-CN" altLang="en-US" dirty="0"/>
              <a:t>如图中</a:t>
            </a:r>
            <a:r>
              <a:rPr lang="en-US" altLang="zh-CN" dirty="0"/>
              <a:t>x</a:t>
            </a:r>
            <a:r>
              <a:rPr lang="zh-CN" altLang="en-US" dirty="0"/>
              <a:t>轴为操作序列位置，</a:t>
            </a:r>
            <a:r>
              <a:rPr lang="en-US" altLang="zh-CN" dirty="0"/>
              <a:t>y</a:t>
            </a:r>
            <a:r>
              <a:rPr lang="zh-CN" altLang="en-US"/>
              <a:t>轴为原序列位置</a:t>
            </a:r>
            <a:endParaRPr lang="zh-CN" altLang="en-US" dirty="0"/>
          </a:p>
        </p:txBody>
      </p:sp>
      <p:pic>
        <p:nvPicPr>
          <p:cNvPr id="5" name="图片 4"/>
          <p:cNvPicPr>
            <a:picLocks noChangeAspect="1"/>
          </p:cNvPicPr>
          <p:nvPr/>
        </p:nvPicPr>
        <p:blipFill>
          <a:blip r:embed="rId1"/>
          <a:stretch>
            <a:fillRect/>
          </a:stretch>
        </p:blipFill>
        <p:spPr>
          <a:xfrm>
            <a:off x="838200" y="4217860"/>
            <a:ext cx="5318246" cy="2513017"/>
          </a:xfrm>
          <a:prstGeom prst="rect">
            <a:avLst/>
          </a:prstGeom>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这一些</a:t>
            </a:r>
            <a:r>
              <a:rPr lang="en-US" altLang="zh-CN" dirty="0"/>
              <a:t>3-side</a:t>
            </a:r>
            <a:r>
              <a:rPr lang="zh-CN" altLang="en-US" dirty="0"/>
              <a:t>矩形互相覆盖后划分出的平面可以切分为</a:t>
            </a:r>
            <a:r>
              <a:rPr lang="en-US" altLang="zh-CN" dirty="0"/>
              <a:t>O(n)</a:t>
            </a:r>
            <a:r>
              <a:rPr lang="zh-CN" altLang="en-US" dirty="0"/>
              <a:t>个</a:t>
            </a:r>
            <a:r>
              <a:rPr lang="en-US" altLang="zh-CN" dirty="0"/>
              <a:t>4-side</a:t>
            </a:r>
            <a:r>
              <a:rPr lang="zh-CN" altLang="en-US" dirty="0"/>
              <a:t>矩形的和</a:t>
            </a:r>
            <a:endParaRPr lang="en-US" altLang="zh-CN" dirty="0"/>
          </a:p>
          <a:p>
            <a:r>
              <a:rPr lang="zh-CN" altLang="en-US" dirty="0"/>
              <a:t>这里的切分实际上对应于区间染色的颜色段均摊</a:t>
            </a:r>
            <a:endParaRPr lang="en-US" altLang="zh-CN" dirty="0"/>
          </a:p>
          <a:p>
            <a:r>
              <a:rPr lang="zh-CN" altLang="en-US" dirty="0"/>
              <a:t>每个</a:t>
            </a:r>
            <a:r>
              <a:rPr lang="en-US" altLang="zh-CN" dirty="0"/>
              <a:t>4-side</a:t>
            </a:r>
            <a:r>
              <a:rPr lang="zh-CN" altLang="en-US" dirty="0"/>
              <a:t>矩形对答案的贡献即左端点在</a:t>
            </a:r>
            <a:r>
              <a:rPr lang="en-US" altLang="zh-CN" dirty="0"/>
              <a:t>4-side</a:t>
            </a:r>
            <a:r>
              <a:rPr lang="zh-CN" altLang="en-US" dirty="0"/>
              <a:t>矩形左边，右端点在</a:t>
            </a:r>
            <a:r>
              <a:rPr lang="en-US" altLang="zh-CN" dirty="0"/>
              <a:t>4-side</a:t>
            </a:r>
            <a:r>
              <a:rPr lang="zh-CN" altLang="en-US" dirty="0"/>
              <a:t>矩形内</a:t>
            </a:r>
            <a:endParaRPr lang="zh-CN" altLang="en-US" dirty="0"/>
          </a:p>
        </p:txBody>
      </p:sp>
      <p:pic>
        <p:nvPicPr>
          <p:cNvPr id="5" name="图片 4"/>
          <p:cNvPicPr>
            <a:picLocks noChangeAspect="1"/>
          </p:cNvPicPr>
          <p:nvPr/>
        </p:nvPicPr>
        <p:blipFill>
          <a:blip r:embed="rId1"/>
          <a:stretch>
            <a:fillRect/>
          </a:stretch>
        </p:blipFill>
        <p:spPr>
          <a:xfrm>
            <a:off x="656493" y="4319716"/>
            <a:ext cx="5281245" cy="255477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总共找出</a:t>
            </a:r>
            <a:r>
              <a:rPr lang="en-US" altLang="zh-CN" dirty="0"/>
              <a:t>O(n)</a:t>
            </a:r>
            <a:r>
              <a:rPr lang="zh-CN" altLang="en-US" dirty="0"/>
              <a:t>个</a:t>
            </a:r>
            <a:r>
              <a:rPr lang="en-US" altLang="zh-CN" dirty="0"/>
              <a:t>4-side</a:t>
            </a:r>
            <a:r>
              <a:rPr lang="zh-CN" altLang="en-US" dirty="0"/>
              <a:t>矩形，每个</a:t>
            </a:r>
            <a:r>
              <a:rPr lang="en-US" altLang="zh-CN" dirty="0"/>
              <a:t>4-side</a:t>
            </a:r>
            <a:r>
              <a:rPr lang="zh-CN" altLang="en-US" dirty="0"/>
              <a:t>矩形对应于将询问左端点在一个区间中，右端点在一个区间中的询问答案加上一个数</a:t>
            </a:r>
            <a:endParaRPr lang="en-US" altLang="zh-CN" dirty="0"/>
          </a:p>
          <a:p>
            <a:r>
              <a:rPr lang="zh-CN" altLang="en-US" dirty="0"/>
              <a:t>建立第二个二维平面，</a:t>
            </a:r>
            <a:r>
              <a:rPr lang="en-US" altLang="zh-CN" dirty="0"/>
              <a:t>x</a:t>
            </a:r>
            <a:r>
              <a:rPr lang="zh-CN" altLang="en-US" dirty="0"/>
              <a:t>轴表示询问的左端点，</a:t>
            </a:r>
            <a:r>
              <a:rPr lang="en-US" altLang="zh-CN" dirty="0"/>
              <a:t>y</a:t>
            </a:r>
            <a:r>
              <a:rPr lang="zh-CN" altLang="en-US" dirty="0"/>
              <a:t>轴表示询问的右端点，问题变为</a:t>
            </a:r>
            <a:r>
              <a:rPr lang="en-US" altLang="zh-CN" dirty="0"/>
              <a:t>O(n)</a:t>
            </a:r>
            <a:r>
              <a:rPr lang="zh-CN" altLang="en-US" dirty="0"/>
              <a:t>次矩形加，之后</a:t>
            </a:r>
            <a:r>
              <a:rPr lang="en-US" altLang="zh-CN" dirty="0"/>
              <a:t>O(q)</a:t>
            </a:r>
            <a:r>
              <a:rPr lang="zh-CN" altLang="en-US" dirty="0"/>
              <a:t>次查询单点，平凡</a:t>
            </a:r>
            <a:endParaRPr lang="en-US" altLang="zh-CN" dirty="0"/>
          </a:p>
          <a:p>
            <a:r>
              <a:rPr lang="zh-CN" altLang="en-US" dirty="0"/>
              <a:t>总时间复杂度</a:t>
            </a:r>
            <a:r>
              <a:rPr lang="en-US" altLang="zh-CN" dirty="0"/>
              <a:t>O((</a:t>
            </a:r>
            <a:r>
              <a:rPr lang="en-US" altLang="zh-CN" dirty="0" err="1"/>
              <a:t>n+q</a:t>
            </a:r>
            <a:r>
              <a:rPr lang="en-US" altLang="zh-CN" dirty="0"/>
              <a:t>)</a:t>
            </a:r>
            <a:r>
              <a:rPr lang="en-US" altLang="zh-CN" dirty="0" err="1"/>
              <a:t>logn</a:t>
            </a:r>
            <a:r>
              <a:rPr lang="en-US" altLang="zh-CN"/>
              <a:t>)</a:t>
            </a:r>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 TEST_109</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8124825" cy="3638550"/>
          </a:xfrm>
        </p:spPr>
      </p:pic>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494" y="4905375"/>
            <a:ext cx="4429125" cy="1952625"/>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8948389" cy="4416497"/>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基础问题</a:t>
            </a:r>
            <a:endParaRPr lang="zh-CN" altLang="en-US" dirty="0"/>
          </a:p>
        </p:txBody>
      </p:sp>
      <p:sp>
        <p:nvSpPr>
          <p:cNvPr id="3" name="Content Placeholder 2"/>
          <p:cNvSpPr>
            <a:spLocks noGrp="1"/>
          </p:cNvSpPr>
          <p:nvPr>
            <p:ph idx="1"/>
          </p:nvPr>
        </p:nvSpPr>
        <p:spPr/>
        <p:txBody>
          <a:bodyPr/>
          <a:lstStyle/>
          <a:p>
            <a:r>
              <a:rPr lang="zh-CN" altLang="en-US" dirty="0"/>
              <a:t>给一个长为</a:t>
            </a:r>
            <a:r>
              <a:rPr lang="en-US" altLang="zh-CN" dirty="0"/>
              <a:t>n</a:t>
            </a:r>
            <a:r>
              <a:rPr lang="zh-CN" altLang="en-US" dirty="0"/>
              <a:t>的序列，有</a:t>
            </a:r>
            <a:r>
              <a:rPr lang="en-US" altLang="zh-CN" dirty="0"/>
              <a:t>m</a:t>
            </a:r>
            <a:r>
              <a:rPr lang="zh-CN" altLang="en-US" dirty="0"/>
              <a:t>次查询，每次查区间</a:t>
            </a:r>
            <a:r>
              <a:rPr lang="en-US" altLang="zh-CN" dirty="0"/>
              <a:t>[</a:t>
            </a:r>
            <a:r>
              <a:rPr lang="en-US" altLang="zh-CN" dirty="0" err="1"/>
              <a:t>l,r</a:t>
            </a:r>
            <a:r>
              <a:rPr lang="en-US" altLang="zh-CN" dirty="0"/>
              <a:t>]</a:t>
            </a:r>
            <a:r>
              <a:rPr lang="zh-CN" altLang="en-US" dirty="0"/>
              <a:t>中值在</a:t>
            </a:r>
            <a:r>
              <a:rPr lang="en-US" altLang="zh-CN" dirty="0"/>
              <a:t>[</a:t>
            </a:r>
            <a:r>
              <a:rPr lang="en-US" altLang="zh-CN" dirty="0" err="1"/>
              <a:t>x,y</a:t>
            </a:r>
            <a:r>
              <a:rPr lang="en-US" altLang="zh-CN" dirty="0"/>
              <a:t>]</a:t>
            </a:r>
            <a:r>
              <a:rPr lang="zh-CN" altLang="en-US" dirty="0"/>
              <a:t>内的元素个数</a:t>
            </a:r>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牛客挑战赛</a:t>
            </a:r>
            <a:r>
              <a:rPr lang="zh-CN" altLang="en-US"/>
              <a:t>题目</a:t>
            </a:r>
            <a:endParaRPr lang="zh-CN" altLang="en-US"/>
          </a:p>
        </p:txBody>
      </p:sp>
      <p:sp>
        <p:nvSpPr>
          <p:cNvPr id="3" name="内容占位符 2"/>
          <p:cNvSpPr>
            <a:spLocks noGrp="1"/>
          </p:cNvSpPr>
          <p:nvPr>
            <p:ph idx="1"/>
          </p:nvPr>
        </p:nvSpPr>
        <p:spPr/>
        <p:txBody>
          <a:bodyPr/>
          <a:p>
            <a:r>
              <a:rPr lang="zh-CN" altLang="en-US"/>
              <a:t>给你三个序列</a:t>
            </a:r>
            <a:r>
              <a:rPr lang="en-US" altLang="zh-CN"/>
              <a:t> a,b,c</a:t>
            </a:r>
            <a:endParaRPr lang="en-US" altLang="zh-CN"/>
          </a:p>
          <a:p>
            <a:r>
              <a:rPr lang="zh-CN" altLang="en-US"/>
              <a:t>求对所有区间</a:t>
            </a:r>
            <a:r>
              <a:rPr lang="en-US" altLang="zh-CN"/>
              <a:t> [l,r]</a:t>
            </a:r>
            <a:r>
              <a:rPr lang="zh-CN" altLang="en-US"/>
              <a:t>，</a:t>
            </a:r>
            <a:r>
              <a:rPr lang="en-US" altLang="zh-CN"/>
              <a:t>a </a:t>
            </a:r>
            <a:r>
              <a:rPr lang="zh-CN" altLang="en-US"/>
              <a:t>的</a:t>
            </a:r>
            <a:r>
              <a:rPr lang="en-US" altLang="zh-CN"/>
              <a:t> [l,r] </a:t>
            </a:r>
            <a:r>
              <a:rPr lang="zh-CN" altLang="en-US"/>
              <a:t>区间的</a:t>
            </a:r>
            <a:r>
              <a:rPr lang="en-US" altLang="zh-CN"/>
              <a:t> max-min </a:t>
            </a:r>
            <a:r>
              <a:rPr lang="zh-CN" altLang="en-US"/>
              <a:t>乘</a:t>
            </a:r>
            <a:r>
              <a:rPr lang="en-US" altLang="zh-CN"/>
              <a:t> </a:t>
            </a:r>
            <a:r>
              <a:rPr lang="en-US" altLang="zh-CN">
                <a:sym typeface="+mn-ea"/>
              </a:rPr>
              <a:t>b </a:t>
            </a:r>
            <a:r>
              <a:rPr lang="zh-CN" altLang="en-US">
                <a:sym typeface="+mn-ea"/>
              </a:rPr>
              <a:t>的</a:t>
            </a:r>
            <a:r>
              <a:rPr lang="en-US" altLang="zh-CN">
                <a:sym typeface="+mn-ea"/>
              </a:rPr>
              <a:t> [l,r] </a:t>
            </a:r>
            <a:r>
              <a:rPr lang="zh-CN" altLang="en-US">
                <a:sym typeface="+mn-ea"/>
              </a:rPr>
              <a:t>区间的</a:t>
            </a:r>
            <a:r>
              <a:rPr lang="en-US" altLang="zh-CN">
                <a:sym typeface="+mn-ea"/>
              </a:rPr>
              <a:t> max-min </a:t>
            </a:r>
            <a:r>
              <a:rPr lang="zh-CN" altLang="en-US">
                <a:sym typeface="+mn-ea"/>
              </a:rPr>
              <a:t>乘</a:t>
            </a:r>
            <a:r>
              <a:rPr lang="en-US" altLang="zh-CN">
                <a:sym typeface="+mn-ea"/>
              </a:rPr>
              <a:t> c </a:t>
            </a:r>
            <a:r>
              <a:rPr lang="zh-CN" altLang="en-US">
                <a:sym typeface="+mn-ea"/>
              </a:rPr>
              <a:t>的</a:t>
            </a:r>
            <a:r>
              <a:rPr lang="en-US" altLang="zh-CN">
                <a:sym typeface="+mn-ea"/>
              </a:rPr>
              <a:t> [l,r] </a:t>
            </a:r>
            <a:r>
              <a:rPr lang="zh-CN" altLang="en-US">
                <a:sym typeface="+mn-ea"/>
              </a:rPr>
              <a:t>区间的</a:t>
            </a:r>
            <a:r>
              <a:rPr lang="en-US" altLang="zh-CN">
                <a:sym typeface="+mn-ea"/>
              </a:rPr>
              <a:t> max-min </a:t>
            </a:r>
            <a:r>
              <a:rPr lang="zh-CN" altLang="en-US">
                <a:sym typeface="+mn-ea"/>
              </a:rPr>
              <a:t>的</a:t>
            </a:r>
            <a:r>
              <a:rPr lang="zh-CN" altLang="en-US">
                <a:sym typeface="+mn-ea"/>
              </a:rPr>
              <a:t>和</a:t>
            </a:r>
            <a:endParaRPr lang="zh-CN" altLang="en-US">
              <a:sym typeface="+mn-ea"/>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P7560 [JOISC 2021 Day1] </a:t>
            </a:r>
            <a:r>
              <a:rPr lang="ja-JP" altLang="en-US" dirty="0"/>
              <a:t>フードコート</a:t>
            </a:r>
            <a:endParaRPr lang="ja-JP" altLang="en-US" dirty="0"/>
          </a:p>
        </p:txBody>
      </p:sp>
      <p:sp>
        <p:nvSpPr>
          <p:cNvPr id="3" name="内容占位符 2"/>
          <p:cNvSpPr>
            <a:spLocks noGrp="1"/>
          </p:cNvSpPr>
          <p:nvPr>
            <p:ph idx="1"/>
          </p:nvPr>
        </p:nvSpPr>
        <p:spPr/>
        <p:txBody>
          <a:bodyPr/>
          <a:lstStyle/>
          <a:p>
            <a:r>
              <a:rPr lang="zh-CN" altLang="en-US" dirty="0"/>
              <a:t>有一个长为</a:t>
            </a:r>
            <a:r>
              <a:rPr lang="en-US" altLang="zh-CN" dirty="0"/>
              <a:t>n</a:t>
            </a:r>
            <a:r>
              <a:rPr lang="zh-CN" altLang="en-US" dirty="0"/>
              <a:t>的序列，序列每个位置有个队列</a:t>
            </a:r>
            <a:endParaRPr lang="en-US" altLang="zh-CN" dirty="0"/>
          </a:p>
          <a:p>
            <a:r>
              <a:rPr lang="zh-CN" altLang="en-US" dirty="0"/>
              <a:t>有</a:t>
            </a:r>
            <a:r>
              <a:rPr lang="en-US" altLang="zh-CN" dirty="0"/>
              <a:t>m</a:t>
            </a:r>
            <a:r>
              <a:rPr lang="zh-CN" altLang="en-US" dirty="0"/>
              <a:t>个操作</a:t>
            </a:r>
            <a:endParaRPr lang="en-US" altLang="zh-CN" dirty="0"/>
          </a:p>
          <a:p>
            <a:r>
              <a:rPr lang="zh-CN" altLang="en-US" dirty="0"/>
              <a:t>每个操作形如</a:t>
            </a:r>
            <a:r>
              <a:rPr lang="en-US" altLang="zh-CN" dirty="0"/>
              <a:t>[</a:t>
            </a:r>
            <a:r>
              <a:rPr lang="en-US" altLang="zh-CN" dirty="0" err="1"/>
              <a:t>l,r</a:t>
            </a:r>
            <a:r>
              <a:rPr lang="en-US" altLang="zh-CN" dirty="0"/>
              <a:t>]</a:t>
            </a:r>
            <a:r>
              <a:rPr lang="zh-CN" altLang="en-US" dirty="0"/>
              <a:t>的每个队列中进来了</a:t>
            </a:r>
            <a:r>
              <a:rPr lang="en-US" altLang="zh-CN" dirty="0"/>
              <a:t>k</a:t>
            </a:r>
            <a:r>
              <a:rPr lang="zh-CN" altLang="en-US" dirty="0"/>
              <a:t>个</a:t>
            </a:r>
            <a:r>
              <a:rPr lang="en-US" altLang="zh-CN" dirty="0"/>
              <a:t>type=c</a:t>
            </a:r>
            <a:r>
              <a:rPr lang="zh-CN" altLang="en-US" dirty="0"/>
              <a:t>的人</a:t>
            </a:r>
            <a:endParaRPr lang="en-US" altLang="zh-CN" dirty="0"/>
          </a:p>
          <a:p>
            <a:r>
              <a:rPr lang="zh-CN" altLang="en-US" dirty="0"/>
              <a:t>或者</a:t>
            </a:r>
            <a:r>
              <a:rPr lang="en-US" altLang="zh-CN" dirty="0"/>
              <a:t>[</a:t>
            </a:r>
            <a:r>
              <a:rPr lang="en-US" altLang="zh-CN" dirty="0" err="1"/>
              <a:t>l,r</a:t>
            </a:r>
            <a:r>
              <a:rPr lang="en-US" altLang="zh-CN" dirty="0"/>
              <a:t>]</a:t>
            </a:r>
            <a:r>
              <a:rPr lang="zh-CN" altLang="en-US" dirty="0"/>
              <a:t>的每个队列中出去了</a:t>
            </a:r>
            <a:r>
              <a:rPr lang="en-US" altLang="zh-CN" dirty="0"/>
              <a:t>k</a:t>
            </a:r>
            <a:r>
              <a:rPr lang="zh-CN" altLang="en-US" dirty="0"/>
              <a:t>个人（不足</a:t>
            </a:r>
            <a:r>
              <a:rPr lang="en-US" altLang="zh-CN" dirty="0"/>
              <a:t>k</a:t>
            </a:r>
            <a:r>
              <a:rPr lang="zh-CN" altLang="en-US" dirty="0"/>
              <a:t>个则全部出去）</a:t>
            </a:r>
            <a:endParaRPr lang="en-US" altLang="zh-CN" dirty="0"/>
          </a:p>
          <a:p>
            <a:r>
              <a:rPr lang="zh-CN" altLang="en-US" dirty="0"/>
              <a:t>还有查询某个队列中第</a:t>
            </a:r>
            <a:r>
              <a:rPr lang="en-US" altLang="zh-CN" dirty="0"/>
              <a:t>k</a:t>
            </a:r>
            <a:r>
              <a:rPr lang="zh-CN" altLang="en-US" dirty="0"/>
              <a:t>个人的</a:t>
            </a:r>
            <a:r>
              <a:rPr lang="en-US" altLang="zh-CN" dirty="0"/>
              <a:t>type</a:t>
            </a:r>
            <a:r>
              <a:rPr lang="zh-CN" altLang="en-US" dirty="0"/>
              <a:t>（不足</a:t>
            </a:r>
            <a:r>
              <a:rPr lang="en-US" altLang="zh-CN" dirty="0"/>
              <a:t>k</a:t>
            </a:r>
            <a:r>
              <a:rPr lang="zh-CN" altLang="en-US" dirty="0"/>
              <a:t>个输出</a:t>
            </a:r>
            <a:r>
              <a:rPr lang="en-US" altLang="zh-CN" dirty="0"/>
              <a:t>0</a:t>
            </a:r>
            <a:r>
              <a:rPr lang="zh-CN" altLang="en-US" dirty="0"/>
              <a:t>）</a:t>
            </a:r>
            <a:endParaRPr lang="zh-CN" alt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考虑离线，扫描线扫序列维，数据结构维护时间维</a:t>
            </a:r>
            <a:endParaRPr lang="en-US" altLang="zh-CN" dirty="0"/>
          </a:p>
          <a:p>
            <a:r>
              <a:rPr lang="zh-CN" altLang="en-US" dirty="0"/>
              <a:t>离线后，一次区间修改等价于两次单点修改</a:t>
            </a:r>
            <a:endParaRPr lang="en-US" altLang="zh-CN" dirty="0"/>
          </a:p>
          <a:p>
            <a:r>
              <a:rPr lang="zh-CN" altLang="en-US" dirty="0"/>
              <a:t>如图黑色是修改红色是询问</a:t>
            </a:r>
            <a:endParaRPr lang="en-US" altLang="zh-CN" dirty="0"/>
          </a:p>
          <a:p>
            <a:r>
              <a:rPr lang="zh-CN" altLang="en-US" dirty="0"/>
              <a:t>直接按照时间顺序扫描线</a:t>
            </a:r>
            <a:endParaRPr lang="en-US" altLang="zh-CN" dirty="0"/>
          </a:p>
          <a:p>
            <a:r>
              <a:rPr lang="zh-CN" altLang="en-US" dirty="0"/>
              <a:t>是区间修查单点</a:t>
            </a:r>
            <a:endParaRPr lang="en-US" altLang="zh-CN" dirty="0"/>
          </a:p>
          <a:p>
            <a:r>
              <a:rPr lang="zh-CN" altLang="en-US" dirty="0"/>
              <a:t>扫描线扫序列数据结构维护时间</a:t>
            </a:r>
            <a:endParaRPr lang="en-US" altLang="zh-CN" dirty="0"/>
          </a:p>
          <a:p>
            <a:r>
              <a:rPr lang="zh-CN" altLang="en-US" dirty="0"/>
              <a:t>是单点修查区间</a:t>
            </a:r>
            <a:endParaRPr lang="en-US" altLang="zh-CN" dirty="0"/>
          </a:p>
        </p:txBody>
      </p:sp>
      <p:pic>
        <p:nvPicPr>
          <p:cNvPr id="6" name="图片 5"/>
          <p:cNvPicPr>
            <a:picLocks noChangeAspect="1"/>
          </p:cNvPicPr>
          <p:nvPr/>
        </p:nvPicPr>
        <p:blipFill>
          <a:blip r:embed="rId1"/>
          <a:stretch>
            <a:fillRect/>
          </a:stretch>
        </p:blipFill>
        <p:spPr>
          <a:xfrm>
            <a:off x="6379390" y="2771775"/>
            <a:ext cx="5657850" cy="4086225"/>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假设有一次询问是在</a:t>
            </a:r>
            <a:r>
              <a:rPr lang="en-US" altLang="zh-CN" dirty="0" err="1"/>
              <a:t>i</a:t>
            </a:r>
            <a:r>
              <a:rPr lang="zh-CN" altLang="en-US" dirty="0"/>
              <a:t>时刻询问序列</a:t>
            </a:r>
            <a:r>
              <a:rPr lang="en-US" altLang="zh-CN" dirty="0"/>
              <a:t>x[</a:t>
            </a:r>
            <a:r>
              <a:rPr lang="en-US" altLang="zh-CN" dirty="0" err="1"/>
              <a:t>i</a:t>
            </a:r>
            <a:r>
              <a:rPr lang="en-US" altLang="zh-CN" dirty="0"/>
              <a:t>]</a:t>
            </a:r>
            <a:r>
              <a:rPr lang="zh-CN" altLang="en-US" dirty="0"/>
              <a:t>位置队列的第</a:t>
            </a:r>
            <a:r>
              <a:rPr lang="en-US" altLang="zh-CN" dirty="0"/>
              <a:t>k[</a:t>
            </a:r>
            <a:r>
              <a:rPr lang="en-US" altLang="zh-CN" dirty="0" err="1"/>
              <a:t>i</a:t>
            </a:r>
            <a:r>
              <a:rPr lang="en-US" altLang="zh-CN" dirty="0"/>
              <a:t>]</a:t>
            </a:r>
            <a:r>
              <a:rPr lang="zh-CN" altLang="en-US" dirty="0"/>
              <a:t>个元素</a:t>
            </a:r>
            <a:endParaRPr lang="en-US" altLang="zh-CN" dirty="0"/>
          </a:p>
          <a:p>
            <a:r>
              <a:rPr lang="zh-CN" altLang="en-US" dirty="0"/>
              <a:t>我们假设区间插入</a:t>
            </a:r>
            <a:r>
              <a:rPr lang="en-US" altLang="zh-CN" dirty="0"/>
              <a:t>t</a:t>
            </a:r>
            <a:r>
              <a:rPr lang="zh-CN" altLang="en-US" dirty="0"/>
              <a:t>个数是单点</a:t>
            </a:r>
            <a:r>
              <a:rPr lang="en-US" altLang="zh-CN" dirty="0"/>
              <a:t>+t</a:t>
            </a:r>
            <a:r>
              <a:rPr lang="zh-CN" altLang="en-US" dirty="0"/>
              <a:t>，区间弹出</a:t>
            </a:r>
            <a:r>
              <a:rPr lang="en-US" altLang="zh-CN" dirty="0"/>
              <a:t>t</a:t>
            </a:r>
            <a:r>
              <a:rPr lang="zh-CN" altLang="en-US" dirty="0"/>
              <a:t>个数是单点</a:t>
            </a:r>
            <a:r>
              <a:rPr lang="en-US" altLang="zh-CN" dirty="0"/>
              <a:t>-t</a:t>
            </a:r>
            <a:endParaRPr lang="en-US" altLang="zh-CN" dirty="0"/>
          </a:p>
          <a:p>
            <a:r>
              <a:rPr lang="zh-CN" altLang="en-US" dirty="0"/>
              <a:t>需要维护的是时间维上每次单点修改，当扫描线跑到序列的</a:t>
            </a:r>
            <a:r>
              <a:rPr lang="en-US" altLang="zh-CN" dirty="0"/>
              <a:t>x[</a:t>
            </a:r>
            <a:r>
              <a:rPr lang="en-US" altLang="zh-CN" dirty="0" err="1"/>
              <a:t>i</a:t>
            </a:r>
            <a:r>
              <a:rPr lang="en-US" altLang="zh-CN" dirty="0"/>
              <a:t>]</a:t>
            </a:r>
            <a:r>
              <a:rPr lang="zh-CN" altLang="en-US" dirty="0"/>
              <a:t>位置时，维护</a:t>
            </a:r>
            <a:r>
              <a:rPr lang="en-US" altLang="zh-CN" dirty="0" err="1"/>
              <a:t>i</a:t>
            </a:r>
            <a:r>
              <a:rPr lang="zh-CN" altLang="en-US" dirty="0"/>
              <a:t>时刻前面最近的一次队列空的时刻，假设为</a:t>
            </a:r>
            <a:r>
              <a:rPr lang="en-US" altLang="zh-CN" dirty="0"/>
              <a:t>f[</a:t>
            </a:r>
            <a:r>
              <a:rPr lang="en-US" altLang="zh-CN" dirty="0" err="1"/>
              <a:t>i</a:t>
            </a:r>
            <a:r>
              <a:rPr lang="en-US" altLang="zh-CN" dirty="0"/>
              <a:t>]</a:t>
            </a:r>
            <a:r>
              <a:rPr lang="zh-CN" altLang="en-US" dirty="0"/>
              <a:t>时刻现在我们开在时间维上的线段树需要维护的是：</a:t>
            </a:r>
            <a:endParaRPr lang="en-US" altLang="zh-CN" dirty="0"/>
          </a:p>
          <a:p>
            <a:r>
              <a:rPr lang="en-US" altLang="zh-CN" dirty="0"/>
              <a:t>1.</a:t>
            </a:r>
            <a:r>
              <a:rPr lang="zh-CN" altLang="en-US" dirty="0"/>
              <a:t>单点修改</a:t>
            </a:r>
            <a:endParaRPr lang="en-US" altLang="zh-CN" dirty="0"/>
          </a:p>
          <a:p>
            <a:r>
              <a:rPr lang="en-US" altLang="zh-CN" dirty="0"/>
              <a:t>2.</a:t>
            </a:r>
            <a:r>
              <a:rPr lang="zh-CN" altLang="en-US" dirty="0"/>
              <a:t>查询一个点向左走，第一个位置</a:t>
            </a:r>
            <a:r>
              <a:rPr lang="en-US" altLang="zh-CN" dirty="0" err="1"/>
              <a:t>ans</a:t>
            </a:r>
            <a:r>
              <a:rPr lang="zh-CN" altLang="en-US" dirty="0"/>
              <a:t>，满足</a:t>
            </a:r>
            <a:r>
              <a:rPr lang="en-US" altLang="zh-CN" dirty="0" err="1"/>
              <a:t>ans</a:t>
            </a:r>
            <a:r>
              <a:rPr lang="zh-CN" altLang="en-US" dirty="0"/>
              <a:t>时刻队列空了</a:t>
            </a:r>
            <a:endParaRPr lang="zh-CN" alt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假设线段树维护的是序列</a:t>
            </a:r>
            <a:r>
              <a:rPr lang="en-US" altLang="zh-CN" dirty="0"/>
              <a:t>b[</a:t>
            </a:r>
            <a:r>
              <a:rPr lang="en-US" altLang="zh-CN" dirty="0" err="1"/>
              <a:t>i</a:t>
            </a:r>
            <a:r>
              <a:rPr lang="en-US" altLang="zh-CN" dirty="0"/>
              <a:t>]</a:t>
            </a:r>
            <a:r>
              <a:rPr lang="zh-CN" altLang="en-US" dirty="0"/>
              <a:t>，每个位置代表其后缀和</a:t>
            </a:r>
            <a:endParaRPr lang="en-US" altLang="zh-CN" dirty="0"/>
          </a:p>
          <a:p>
            <a:r>
              <a:rPr lang="zh-CN" altLang="en-US" dirty="0"/>
              <a:t>每次单点修改即前缀的</a:t>
            </a:r>
            <a:r>
              <a:rPr lang="en-US" altLang="zh-CN" dirty="0"/>
              <a:t>b[</a:t>
            </a:r>
            <a:r>
              <a:rPr lang="en-US" altLang="zh-CN" dirty="0" err="1"/>
              <a:t>i</a:t>
            </a:r>
            <a:r>
              <a:rPr lang="en-US" altLang="zh-CN" dirty="0"/>
              <a:t>]</a:t>
            </a:r>
            <a:r>
              <a:rPr lang="zh-CN" altLang="en-US" dirty="0"/>
              <a:t>加上一个数</a:t>
            </a:r>
            <a:endParaRPr lang="en-US" altLang="zh-CN" dirty="0"/>
          </a:p>
          <a:p>
            <a:r>
              <a:rPr lang="zh-CN" altLang="en-US" dirty="0"/>
              <a:t>查询即查询一个点左边后缀和最大的位置</a:t>
            </a:r>
            <a:endParaRPr lang="en-US" altLang="zh-CN" dirty="0"/>
          </a:p>
          <a:p>
            <a:r>
              <a:rPr lang="zh-CN" altLang="en-US" dirty="0"/>
              <a:t>线段树维护区间</a:t>
            </a:r>
            <a:r>
              <a:rPr lang="en-US" altLang="zh-CN" dirty="0"/>
              <a:t>b[</a:t>
            </a:r>
            <a:r>
              <a:rPr lang="en-US" altLang="zh-CN" dirty="0" err="1"/>
              <a:t>i</a:t>
            </a:r>
            <a:r>
              <a:rPr lang="en-US" altLang="zh-CN" dirty="0"/>
              <a:t>]</a:t>
            </a:r>
            <a:r>
              <a:rPr lang="zh-CN" altLang="en-US" dirty="0"/>
              <a:t>的</a:t>
            </a:r>
            <a:r>
              <a:rPr lang="en-US" altLang="zh-CN" dirty="0"/>
              <a:t>max</a:t>
            </a:r>
            <a:r>
              <a:rPr lang="zh-CN" altLang="en-US" dirty="0"/>
              <a:t>，然后用一种特殊的方法二分</a:t>
            </a:r>
            <a:endParaRPr lang="zh-CN" altLang="en-US" dirty="0"/>
          </a:p>
        </p:txBody>
      </p:sp>
      <p:pic>
        <p:nvPicPr>
          <p:cNvPr id="7" name="图片 6"/>
          <p:cNvPicPr>
            <a:picLocks noChangeAspect="1"/>
          </p:cNvPicPr>
          <p:nvPr/>
        </p:nvPicPr>
        <p:blipFill>
          <a:blip r:embed="rId1"/>
          <a:stretch>
            <a:fillRect/>
          </a:stretch>
        </p:blipFill>
        <p:spPr>
          <a:xfrm>
            <a:off x="1883328" y="3771046"/>
            <a:ext cx="8425343" cy="3086954"/>
          </a:xfrm>
          <a:prstGeom prst="rect">
            <a:avLst/>
          </a:prstGeom>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定义队列空：</a:t>
            </a:r>
            <a:r>
              <a:rPr lang="en-US" altLang="zh-CN" dirty="0"/>
              <a:t>pop</a:t>
            </a:r>
            <a:r>
              <a:rPr lang="zh-CN" altLang="en-US" dirty="0"/>
              <a:t>的时候没东西</a:t>
            </a:r>
            <a:r>
              <a:rPr lang="en-US" altLang="zh-CN" dirty="0"/>
              <a:t>pop</a:t>
            </a:r>
            <a:r>
              <a:rPr lang="zh-CN" altLang="en-US" dirty="0"/>
              <a:t>了</a:t>
            </a:r>
            <a:endParaRPr lang="en-US" altLang="zh-CN" dirty="0"/>
          </a:p>
          <a:p>
            <a:r>
              <a:rPr lang="zh-CN" altLang="en-US" dirty="0"/>
              <a:t>假设最大后缀和位置为</a:t>
            </a:r>
            <a:r>
              <a:rPr lang="en-US" altLang="zh-CN" dirty="0"/>
              <a:t>x</a:t>
            </a:r>
            <a:endParaRPr lang="en-US" altLang="zh-CN" dirty="0"/>
          </a:p>
          <a:p>
            <a:r>
              <a:rPr lang="zh-CN" altLang="en-US" dirty="0"/>
              <a:t>先证在这里队列空了：</a:t>
            </a:r>
            <a:endParaRPr lang="en-US" altLang="zh-CN" dirty="0"/>
          </a:p>
          <a:p>
            <a:r>
              <a:rPr lang="zh-CN" altLang="en-US" dirty="0"/>
              <a:t>因为是后缀最大的和，所以这之前队列一定是空的，如果不是空的，那前面有一个区间 </a:t>
            </a:r>
            <a:r>
              <a:rPr lang="en-US" altLang="zh-CN" dirty="0"/>
              <a:t>[</a:t>
            </a:r>
            <a:r>
              <a:rPr lang="en-US" altLang="zh-CN" dirty="0" err="1"/>
              <a:t>i,x</a:t>
            </a:r>
            <a:r>
              <a:rPr lang="en-US" altLang="zh-CN" dirty="0"/>
              <a:t>] </a:t>
            </a:r>
            <a:r>
              <a:rPr lang="zh-CN" altLang="en-US" dirty="0"/>
              <a:t>和</a:t>
            </a:r>
            <a:r>
              <a:rPr lang="en-US" altLang="zh-CN" dirty="0"/>
              <a:t>&gt;0</a:t>
            </a:r>
            <a:r>
              <a:rPr lang="zh-CN" altLang="en-US" dirty="0"/>
              <a:t>，我们可以再选前面的一些位置</a:t>
            </a:r>
            <a:endParaRPr lang="en-US" altLang="zh-CN" dirty="0"/>
          </a:p>
          <a:p>
            <a:r>
              <a:rPr lang="zh-CN" altLang="en-US" dirty="0"/>
              <a:t>再证这之后队列不空：</a:t>
            </a:r>
            <a:endParaRPr lang="en-US" altLang="zh-CN" dirty="0"/>
          </a:p>
          <a:p>
            <a:r>
              <a:rPr lang="zh-CN" altLang="en-US" dirty="0"/>
              <a:t>假设</a:t>
            </a:r>
            <a:r>
              <a:rPr lang="en-US" altLang="zh-CN" dirty="0"/>
              <a:t>y</a:t>
            </a:r>
            <a:r>
              <a:rPr lang="zh-CN" altLang="en-US" dirty="0"/>
              <a:t>时刻队列空了，</a:t>
            </a:r>
            <a:r>
              <a:rPr lang="en-US" altLang="zh-CN" dirty="0"/>
              <a:t>x&lt;y</a:t>
            </a:r>
            <a:r>
              <a:rPr lang="zh-CN" altLang="en-US" dirty="0"/>
              <a:t>，则</a:t>
            </a:r>
            <a:r>
              <a:rPr lang="en-US" altLang="zh-CN" dirty="0"/>
              <a:t>[</a:t>
            </a:r>
            <a:r>
              <a:rPr lang="en-US" altLang="zh-CN" dirty="0" err="1"/>
              <a:t>x,y</a:t>
            </a:r>
            <a:r>
              <a:rPr lang="en-US" altLang="zh-CN" dirty="0"/>
              <a:t>]</a:t>
            </a:r>
            <a:r>
              <a:rPr lang="zh-CN" altLang="en-US" dirty="0"/>
              <a:t>区间的和</a:t>
            </a:r>
            <a:r>
              <a:rPr lang="en-US" altLang="zh-CN" dirty="0"/>
              <a:t>&lt;0</a:t>
            </a:r>
            <a:r>
              <a:rPr lang="zh-CN" altLang="en-US" dirty="0"/>
              <a:t>，这个</a:t>
            </a:r>
            <a:r>
              <a:rPr lang="en-US" altLang="zh-CN" dirty="0"/>
              <a:t>[</a:t>
            </a:r>
            <a:r>
              <a:rPr lang="en-US" altLang="zh-CN" dirty="0" err="1"/>
              <a:t>x,y</a:t>
            </a:r>
            <a:r>
              <a:rPr lang="en-US" altLang="zh-CN" dirty="0"/>
              <a:t>]</a:t>
            </a:r>
            <a:r>
              <a:rPr lang="zh-CN" altLang="en-US" dirty="0"/>
              <a:t>区间是</a:t>
            </a:r>
            <a:r>
              <a:rPr lang="en-US" altLang="zh-CN" dirty="0"/>
              <a:t>[</a:t>
            </a:r>
            <a:r>
              <a:rPr lang="en-US" altLang="zh-CN" dirty="0" err="1"/>
              <a:t>x,n</a:t>
            </a:r>
            <a:r>
              <a:rPr lang="en-US" altLang="zh-CN" dirty="0"/>
              <a:t>]</a:t>
            </a:r>
            <a:r>
              <a:rPr lang="zh-CN" altLang="en-US" dirty="0"/>
              <a:t>这个后缀的前缀，</a:t>
            </a:r>
            <a:r>
              <a:rPr lang="en-US" altLang="zh-CN" dirty="0"/>
              <a:t>[</a:t>
            </a:r>
            <a:r>
              <a:rPr lang="en-US" altLang="zh-CN" dirty="0" err="1"/>
              <a:t>x,n</a:t>
            </a:r>
            <a:r>
              <a:rPr lang="en-US" altLang="zh-CN" dirty="0"/>
              <a:t>]</a:t>
            </a:r>
            <a:r>
              <a:rPr lang="zh-CN" altLang="en-US" dirty="0"/>
              <a:t>做为最大后缀和不应该有一个负数前缀</a:t>
            </a:r>
            <a:endParaRPr lang="en-US" altLang="zh-CN"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找到了这个最近一次队列空的</a:t>
            </a:r>
            <a:r>
              <a:rPr lang="en-US" altLang="zh-CN" dirty="0"/>
              <a:t>t[</a:t>
            </a:r>
            <a:r>
              <a:rPr lang="en-US" altLang="zh-CN" dirty="0" err="1"/>
              <a:t>i</a:t>
            </a:r>
            <a:r>
              <a:rPr lang="en-US" altLang="zh-CN" dirty="0"/>
              <a:t>]</a:t>
            </a:r>
            <a:r>
              <a:rPr lang="zh-CN" altLang="en-US" dirty="0"/>
              <a:t>时刻时，这个区间中所有</a:t>
            </a:r>
            <a:r>
              <a:rPr lang="en-US" altLang="zh-CN" dirty="0"/>
              <a:t>pop</a:t>
            </a:r>
            <a:r>
              <a:rPr lang="zh-CN" altLang="en-US" dirty="0"/>
              <a:t>都一定</a:t>
            </a:r>
            <a:r>
              <a:rPr lang="en-US" altLang="zh-CN" dirty="0"/>
              <a:t>pop</a:t>
            </a:r>
            <a:r>
              <a:rPr lang="zh-CN" altLang="en-US" dirty="0"/>
              <a:t>到了元素</a:t>
            </a:r>
            <a:endParaRPr lang="en-US" altLang="zh-CN" dirty="0"/>
          </a:p>
          <a:p>
            <a:r>
              <a:rPr lang="zh-CN" altLang="en-US" dirty="0"/>
              <a:t>于是我们求区间总</a:t>
            </a:r>
            <a:r>
              <a:rPr lang="en-US" altLang="zh-CN" dirty="0"/>
              <a:t>pop</a:t>
            </a:r>
            <a:r>
              <a:rPr lang="zh-CN" altLang="en-US" dirty="0"/>
              <a:t>量，然后找到</a:t>
            </a:r>
            <a:r>
              <a:rPr lang="en-US" altLang="zh-CN" dirty="0"/>
              <a:t>push</a:t>
            </a:r>
            <a:r>
              <a:rPr lang="zh-CN" altLang="en-US" dirty="0"/>
              <a:t>量达到</a:t>
            </a:r>
            <a:r>
              <a:rPr lang="en-US" altLang="zh-CN" dirty="0"/>
              <a:t>pop</a:t>
            </a:r>
            <a:r>
              <a:rPr lang="zh-CN" altLang="en-US" dirty="0"/>
              <a:t>量的那个位置就是我们的答案了</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百度之星</a:t>
            </a:r>
            <a:r>
              <a:rPr lang="en-US" altLang="zh-CN" dirty="0"/>
              <a:t>2021</a:t>
            </a:r>
            <a:r>
              <a:rPr lang="zh-CN" altLang="en-US" dirty="0"/>
              <a:t>初赛第三场</a:t>
            </a:r>
            <a:r>
              <a:rPr lang="en-US" altLang="zh-CN" dirty="0"/>
              <a:t>1008</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10515600" cy="2493389"/>
          </a:xfrm>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考虑可能的答案是什么：</a:t>
            </a:r>
            <a:endParaRPr lang="en-US" altLang="zh-CN" dirty="0"/>
          </a:p>
          <a:p>
            <a:r>
              <a:rPr lang="en-US" altLang="zh-CN" dirty="0"/>
              <a:t>1.</a:t>
            </a:r>
            <a:r>
              <a:rPr lang="zh-CN" altLang="en-US" dirty="0"/>
              <a:t>区间选一个后缀</a:t>
            </a:r>
            <a:endParaRPr lang="en-US" altLang="zh-CN" dirty="0"/>
          </a:p>
          <a:p>
            <a:r>
              <a:rPr lang="en-US" altLang="zh-CN" dirty="0"/>
              <a:t>2.</a:t>
            </a:r>
            <a:r>
              <a:rPr lang="zh-CN" altLang="en-US" dirty="0"/>
              <a:t>区间选一个前缀</a:t>
            </a:r>
            <a:endParaRPr lang="en-US" altLang="zh-CN" dirty="0"/>
          </a:p>
          <a:p>
            <a:r>
              <a:rPr lang="en-US" altLang="zh-CN" dirty="0"/>
              <a:t>3.</a:t>
            </a:r>
            <a:r>
              <a:rPr lang="zh-CN" altLang="en-US" dirty="0"/>
              <a:t>区间选一个子区间</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这个问题叫做二维数点</a:t>
            </a:r>
            <a:endParaRPr lang="en-US" altLang="zh-CN" dirty="0"/>
          </a:p>
          <a:p>
            <a:r>
              <a:rPr lang="zh-CN" altLang="en-US" dirty="0"/>
              <a:t>我们可以发现等价于我们要查询一个二维平面上矩形内的和</a:t>
            </a:r>
            <a:endParaRPr lang="en-US" altLang="zh-CN" dirty="0"/>
          </a:p>
          <a:p>
            <a:r>
              <a:rPr lang="zh-CN" altLang="en-US" dirty="0"/>
              <a:t>这里讲一下这个问题最简单的处理方法，扫描线</a:t>
            </a:r>
            <a:r>
              <a:rPr lang="en-US" altLang="zh-CN" dirty="0"/>
              <a:t>+</a:t>
            </a:r>
            <a:r>
              <a:rPr lang="zh-CN" altLang="en-US" dirty="0"/>
              <a:t>树状数组</a:t>
            </a:r>
            <a:endParaRPr lang="en-US" altLang="zh-CN" dirty="0"/>
          </a:p>
          <a:p>
            <a:endParaRPr lang="zh-CN" alt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选一个前缀的情况，我们考虑找区间中最前出现位置最靠后的一个值</a:t>
            </a:r>
            <a:r>
              <a:rPr lang="en-US" altLang="zh-CN" dirty="0"/>
              <a:t>x</a:t>
            </a:r>
            <a:r>
              <a:rPr lang="zh-CN" altLang="en-US" dirty="0"/>
              <a:t>，那把</a:t>
            </a:r>
            <a:r>
              <a:rPr lang="en-US" altLang="zh-CN" dirty="0"/>
              <a:t>x</a:t>
            </a:r>
            <a:r>
              <a:rPr lang="zh-CN" altLang="en-US" dirty="0"/>
              <a:t>删完一定是最优的</a:t>
            </a:r>
            <a:endParaRPr lang="en-US" altLang="zh-CN" dirty="0"/>
          </a:p>
          <a:p>
            <a:r>
              <a:rPr lang="zh-CN" altLang="en-US" dirty="0"/>
              <a:t>选一个后缀的情况，我们考虑找区间中最后出现位置最靠前的一个值</a:t>
            </a:r>
            <a:r>
              <a:rPr lang="en-US" altLang="zh-CN" dirty="0"/>
              <a:t>x</a:t>
            </a:r>
            <a:r>
              <a:rPr lang="zh-CN" altLang="en-US" dirty="0"/>
              <a:t>，那把</a:t>
            </a:r>
            <a:r>
              <a:rPr lang="en-US" altLang="zh-CN" dirty="0"/>
              <a:t>x</a:t>
            </a:r>
            <a:r>
              <a:rPr lang="zh-CN" altLang="en-US" dirty="0"/>
              <a:t>删完一定是最优的</a:t>
            </a:r>
            <a:endParaRPr lang="en-US" altLang="zh-CN" dirty="0"/>
          </a:p>
          <a:p>
            <a:r>
              <a:rPr lang="zh-CN" altLang="en-US" dirty="0"/>
              <a:t>扫描线扫</a:t>
            </a:r>
            <a:r>
              <a:rPr lang="en-US" altLang="zh-CN" dirty="0"/>
              <a:t>r</a:t>
            </a:r>
            <a:r>
              <a:rPr lang="zh-CN" altLang="en-US" dirty="0"/>
              <a:t>，然后维护每个</a:t>
            </a:r>
            <a:r>
              <a:rPr lang="en-US" altLang="zh-CN" dirty="0"/>
              <a:t>last[x]</a:t>
            </a:r>
            <a:r>
              <a:rPr lang="zh-CN" altLang="en-US" dirty="0"/>
              <a:t>表示</a:t>
            </a:r>
            <a:r>
              <a:rPr lang="en-US" altLang="zh-CN" dirty="0"/>
              <a:t>x</a:t>
            </a:r>
            <a:r>
              <a:rPr lang="zh-CN" altLang="en-US" dirty="0"/>
              <a:t>最后出现位置，每次即查询</a:t>
            </a:r>
            <a:r>
              <a:rPr lang="en-US" altLang="zh-CN" dirty="0"/>
              <a:t>last[x]&gt;=l</a:t>
            </a:r>
            <a:r>
              <a:rPr lang="zh-CN" altLang="en-US" dirty="0"/>
              <a:t>的所有</a:t>
            </a:r>
            <a:r>
              <a:rPr lang="en-US" altLang="zh-CN" dirty="0"/>
              <a:t>last[x]</a:t>
            </a:r>
            <a:r>
              <a:rPr lang="zh-CN" altLang="en-US" dirty="0"/>
              <a:t>的最小值</a:t>
            </a:r>
            <a:endParaRPr lang="en-US" altLang="zh-CN" dirty="0"/>
          </a:p>
          <a:p>
            <a:r>
              <a:rPr lang="zh-CN" altLang="en-US" dirty="0"/>
              <a:t>扫描线扫</a:t>
            </a:r>
            <a:r>
              <a:rPr lang="en-US" altLang="zh-CN" dirty="0"/>
              <a:t>l</a:t>
            </a:r>
            <a:r>
              <a:rPr lang="zh-CN" altLang="en-US" dirty="0"/>
              <a:t>，然后维护每个</a:t>
            </a:r>
            <a:r>
              <a:rPr lang="en-US" altLang="zh-CN" dirty="0"/>
              <a:t>first[x]</a:t>
            </a:r>
            <a:r>
              <a:rPr lang="zh-CN" altLang="en-US" dirty="0"/>
              <a:t>表示</a:t>
            </a:r>
            <a:r>
              <a:rPr lang="en-US" altLang="zh-CN" dirty="0"/>
              <a:t>x</a:t>
            </a:r>
            <a:r>
              <a:rPr lang="zh-CN" altLang="en-US" dirty="0"/>
              <a:t>最前的出现位置，每次即查询</a:t>
            </a:r>
            <a:r>
              <a:rPr lang="en-US" altLang="zh-CN" dirty="0"/>
              <a:t>first[x]&lt;=r</a:t>
            </a:r>
            <a:r>
              <a:rPr lang="zh-CN" altLang="en-US" dirty="0"/>
              <a:t>的所有</a:t>
            </a:r>
            <a:r>
              <a:rPr lang="en-US" altLang="zh-CN" dirty="0"/>
              <a:t>first[x]</a:t>
            </a:r>
            <a:r>
              <a:rPr lang="zh-CN" altLang="en-US" dirty="0"/>
              <a:t>的区间最大值</a:t>
            </a:r>
            <a:endParaRPr lang="zh-CN" alt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对于情况</a:t>
            </a:r>
            <a:r>
              <a:rPr lang="en-US" altLang="zh-CN" dirty="0"/>
              <a:t>3</a:t>
            </a:r>
            <a:r>
              <a:rPr lang="zh-CN" altLang="en-US" dirty="0"/>
              <a:t>，我们对每个颜色</a:t>
            </a:r>
            <a:r>
              <a:rPr lang="en-US" altLang="zh-CN" dirty="0"/>
              <a:t>x</a:t>
            </a:r>
            <a:r>
              <a:rPr lang="zh-CN" altLang="en-US" dirty="0"/>
              <a:t>，找出</a:t>
            </a:r>
            <a:r>
              <a:rPr lang="en-US" altLang="zh-CN" dirty="0"/>
              <a:t>x</a:t>
            </a:r>
            <a:r>
              <a:rPr lang="zh-CN" altLang="en-US" dirty="0"/>
              <a:t>出现的每个位置</a:t>
            </a:r>
            <a:endParaRPr lang="en-US" altLang="zh-CN" dirty="0"/>
          </a:p>
          <a:p>
            <a:r>
              <a:rPr lang="zh-CN" altLang="en-US" dirty="0"/>
              <a:t>这种情况下所有严格包含了</a:t>
            </a:r>
            <a:r>
              <a:rPr lang="en-US" altLang="zh-CN" dirty="0"/>
              <a:t>[a+1,b-1]</a:t>
            </a:r>
            <a:r>
              <a:rPr lang="zh-CN" altLang="en-US" dirty="0"/>
              <a:t>的区间，都可以通过删除</a:t>
            </a:r>
            <a:r>
              <a:rPr lang="en-US" altLang="zh-CN" dirty="0"/>
              <a:t>[a+1,b-1]</a:t>
            </a:r>
            <a:r>
              <a:rPr lang="zh-CN" altLang="en-US" dirty="0"/>
              <a:t>以外的位置来让答案为</a:t>
            </a:r>
            <a:r>
              <a:rPr lang="en-US" altLang="zh-CN" dirty="0"/>
              <a:t>b-1-(a+1)+1=b-a-1</a:t>
            </a:r>
            <a:r>
              <a:rPr lang="zh-CN" altLang="en-US" dirty="0"/>
              <a:t>（因为是严格包含，这个区间</a:t>
            </a:r>
            <a:r>
              <a:rPr lang="en-US" altLang="zh-CN" dirty="0"/>
              <a:t>[a+1,b-1]</a:t>
            </a:r>
            <a:r>
              <a:rPr lang="zh-CN" altLang="en-US" dirty="0"/>
              <a:t>自己不行）</a:t>
            </a:r>
            <a:endParaRPr lang="en-US" altLang="zh-CN" dirty="0"/>
          </a:p>
          <a:p>
            <a:r>
              <a:rPr lang="zh-CN" altLang="en-US" dirty="0"/>
              <a:t>于是问题变为进行</a:t>
            </a:r>
            <a:r>
              <a:rPr lang="en-US" altLang="zh-CN" dirty="0"/>
              <a:t>O(n)</a:t>
            </a:r>
            <a:r>
              <a:rPr lang="zh-CN" altLang="en-US" dirty="0"/>
              <a:t>次操作，每次操作将</a:t>
            </a:r>
            <a:r>
              <a:rPr lang="en-US" altLang="zh-CN" dirty="0"/>
              <a:t>l</a:t>
            </a:r>
            <a:r>
              <a:rPr lang="zh-CN" altLang="en-US" dirty="0"/>
              <a:t>在</a:t>
            </a:r>
            <a:r>
              <a:rPr lang="en-US" altLang="zh-CN" dirty="0"/>
              <a:t>[1,a-1]</a:t>
            </a:r>
            <a:r>
              <a:rPr lang="zh-CN" altLang="en-US" dirty="0"/>
              <a:t>中，</a:t>
            </a:r>
            <a:r>
              <a:rPr lang="en-US" altLang="zh-CN" dirty="0"/>
              <a:t>r</a:t>
            </a:r>
            <a:r>
              <a:rPr lang="zh-CN" altLang="en-US" dirty="0"/>
              <a:t>在</a:t>
            </a:r>
            <a:r>
              <a:rPr lang="en-US" altLang="zh-CN" dirty="0"/>
              <a:t>[1,b]</a:t>
            </a:r>
            <a:r>
              <a:rPr lang="zh-CN" altLang="en-US" dirty="0"/>
              <a:t>中，以及</a:t>
            </a:r>
            <a:r>
              <a:rPr lang="en-US" altLang="zh-CN" dirty="0"/>
              <a:t>l</a:t>
            </a:r>
            <a:r>
              <a:rPr lang="zh-CN" altLang="en-US" dirty="0"/>
              <a:t>在</a:t>
            </a:r>
            <a:r>
              <a:rPr lang="en-US" altLang="zh-CN" dirty="0"/>
              <a:t>[1,a]</a:t>
            </a:r>
            <a:r>
              <a:rPr lang="zh-CN" altLang="en-US" dirty="0"/>
              <a:t>中，</a:t>
            </a:r>
            <a:r>
              <a:rPr lang="en-US" altLang="zh-CN" dirty="0"/>
              <a:t>r</a:t>
            </a:r>
            <a:r>
              <a:rPr lang="zh-CN" altLang="en-US" dirty="0"/>
              <a:t>在</a:t>
            </a:r>
            <a:r>
              <a:rPr lang="en-US" altLang="zh-CN" dirty="0"/>
              <a:t>[b+1,n]</a:t>
            </a:r>
            <a:r>
              <a:rPr lang="zh-CN" altLang="en-US" dirty="0"/>
              <a:t>中的所有询问答案对</a:t>
            </a:r>
            <a:r>
              <a:rPr lang="en-US" altLang="zh-CN" dirty="0"/>
              <a:t>b-a-1</a:t>
            </a:r>
            <a:r>
              <a:rPr lang="zh-CN" altLang="en-US" dirty="0"/>
              <a:t>取</a:t>
            </a:r>
            <a:r>
              <a:rPr lang="en-US" altLang="zh-CN" dirty="0"/>
              <a:t>max</a:t>
            </a:r>
            <a:endParaRPr lang="en-US" altLang="zh-CN" dirty="0"/>
          </a:p>
          <a:p>
            <a:endParaRPr lang="en-US" altLang="zh-CN" dirty="0"/>
          </a:p>
          <a:p>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838200" y="5353531"/>
            <a:ext cx="5791200" cy="1419225"/>
          </a:xfrm>
          <a:prstGeom prst="rect">
            <a:avLst/>
          </a:prstGeom>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注意到这里的矩形是</a:t>
            </a:r>
            <a:r>
              <a:rPr lang="en-US" altLang="zh-CN" dirty="0"/>
              <a:t>2-side</a:t>
            </a:r>
            <a:r>
              <a:rPr lang="zh-CN" altLang="en-US" dirty="0"/>
              <a:t>的，我们选择合适的方向扫描线，就只会插入不会删除了</a:t>
            </a:r>
            <a:endParaRPr lang="en-US" altLang="zh-CN" dirty="0"/>
          </a:p>
          <a:p>
            <a:r>
              <a:rPr lang="zh-CN" altLang="en-US" dirty="0"/>
              <a:t>问题变为区间对</a:t>
            </a:r>
            <a:r>
              <a:rPr lang="en-US" altLang="zh-CN" dirty="0"/>
              <a:t>x</a:t>
            </a:r>
            <a:r>
              <a:rPr lang="zh-CN" altLang="en-US" dirty="0"/>
              <a:t>取</a:t>
            </a:r>
            <a:r>
              <a:rPr lang="en-US" altLang="zh-CN" dirty="0"/>
              <a:t>max</a:t>
            </a:r>
            <a:r>
              <a:rPr lang="zh-CN" altLang="en-US" dirty="0"/>
              <a:t>，单点值</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en-US" altLang="zh-CN" dirty="0"/>
          </a:p>
          <a:p>
            <a:endParaRPr lang="zh-CN"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GSS2 - Can you answer these queries II</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8572500" cy="585470"/>
          </a:xfrm>
          <a:prstGeom prst="rect">
            <a:avLst/>
          </a:prstGeom>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 TEST_106</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10515600" cy="666981"/>
          </a:xfrm>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120358" y="624009"/>
            <a:ext cx="8453760" cy="6292606"/>
          </a:xfrm>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CF522D</a:t>
            </a:r>
            <a:r>
              <a:rPr lang="en-US" altLang="zh-CN"/>
              <a:t> Closest Equals</a:t>
            </a:r>
            <a:endParaRPr lang="en-US" altLang="zh-CN"/>
          </a:p>
        </p:txBody>
      </p:sp>
      <p:sp>
        <p:nvSpPr>
          <p:cNvPr id="3" name="内容占位符 2"/>
          <p:cNvSpPr>
            <a:spLocks noGrp="1"/>
          </p:cNvSpPr>
          <p:nvPr>
            <p:ph idx="1"/>
          </p:nvPr>
        </p:nvSpPr>
        <p:spPr/>
        <p:txBody>
          <a:bodyPr/>
          <a:p>
            <a:endParaRPr lang="zh-CN" altLang="en-US"/>
          </a:p>
        </p:txBody>
      </p:sp>
      <p:pic>
        <p:nvPicPr>
          <p:cNvPr id="4" name="图片 3" descr="7JRD2V@Q5C}`EUH(`}LQ}OH"/>
          <p:cNvPicPr>
            <a:picLocks noChangeAspect="1"/>
          </p:cNvPicPr>
          <p:nvPr>
            <p:custDataLst>
              <p:tags r:id="rId1"/>
            </p:custDataLst>
          </p:nvPr>
        </p:nvPicPr>
        <p:blipFill>
          <a:blip r:embed="rId2"/>
          <a:stretch>
            <a:fillRect/>
          </a:stretch>
        </p:blipFill>
        <p:spPr>
          <a:xfrm>
            <a:off x="838200" y="1691005"/>
            <a:ext cx="11010900" cy="2743200"/>
          </a:xfrm>
          <a:prstGeom prst="rect">
            <a:avLst/>
          </a:prstGeom>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Loj3523. </a:t>
            </a:r>
            <a:r>
              <a:rPr lang="zh-CN" altLang="en-US" dirty="0"/>
              <a:t>「</a:t>
            </a:r>
            <a:r>
              <a:rPr lang="en-US" altLang="zh-CN" dirty="0"/>
              <a:t>IOI2021</a:t>
            </a:r>
            <a:r>
              <a:rPr lang="zh-CN" altLang="en-US" dirty="0"/>
              <a:t>」分糖果</a:t>
            </a:r>
            <a:endParaRPr lang="zh-CN" altLang="en-US" dirty="0"/>
          </a:p>
        </p:txBody>
      </p:sp>
      <p:pic>
        <p:nvPicPr>
          <p:cNvPr id="5" name="内容占位符 4"/>
          <p:cNvPicPr>
            <a:picLocks noGrp="1" noChangeAspect="1"/>
          </p:cNvPicPr>
          <p:nvPr>
            <p:ph idx="1"/>
          </p:nvPr>
        </p:nvPicPr>
        <p:blipFill>
          <a:blip r:embed="rId1"/>
          <a:stretch>
            <a:fillRect/>
          </a:stretch>
        </p:blipFill>
        <p:spPr>
          <a:xfrm>
            <a:off x="838199" y="1690687"/>
            <a:ext cx="9230395" cy="262125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这个问题是一个静态的二维问题</a:t>
            </a:r>
            <a:endParaRPr lang="en-US" altLang="zh-CN" dirty="0"/>
          </a:p>
          <a:p>
            <a:r>
              <a:rPr lang="zh-CN" altLang="en-US" dirty="0"/>
              <a:t>我们通过扫描线可以将静态的二维问题转换为动态的一维问题</a:t>
            </a:r>
            <a:endParaRPr lang="en-US" altLang="zh-CN" dirty="0"/>
          </a:p>
          <a:p>
            <a:r>
              <a:rPr lang="zh-CN" altLang="en-US" dirty="0"/>
              <a:t>维护动态的一维问题就使用数据结构维护序列，这里可以使用树状数组</a:t>
            </a:r>
            <a:endParaRPr lang="en-US" altLang="zh-CN" dirty="0"/>
          </a:p>
          <a:p>
            <a:r>
              <a:rPr lang="zh-CN" altLang="en-US" dirty="0"/>
              <a:t>这里可以将询问的矩形差分为</a:t>
            </a:r>
            <a:r>
              <a:rPr lang="en-US" altLang="zh-CN" dirty="0"/>
              <a:t>3-side</a:t>
            </a:r>
            <a:r>
              <a:rPr lang="zh-CN" altLang="en-US" dirty="0"/>
              <a:t>矩形来减少问题的自由度</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扫描线扫序列维，数据结构维护时间维，每个时刻是一次加或者减操作</a:t>
            </a:r>
            <a:endParaRPr lang="en-US" altLang="zh-CN" dirty="0"/>
          </a:p>
          <a:p>
            <a:r>
              <a:rPr lang="zh-CN" altLang="en-US" dirty="0"/>
              <a:t>如果我们能找到最后一次糖果个数达到该位置的上界或下界，则之后的操作我们只需要求和即可</a:t>
            </a:r>
            <a:endParaRPr lang="en-US" altLang="zh-CN" dirty="0"/>
          </a:p>
          <a:p>
            <a:r>
              <a:rPr lang="zh-CN" altLang="en-US" dirty="0"/>
              <a:t>设当前位置的上界为</a:t>
            </a:r>
            <a:r>
              <a:rPr lang="en-US" altLang="zh-CN" dirty="0"/>
              <a:t>c</a:t>
            </a:r>
            <a:endParaRPr lang="en-US" altLang="zh-CN" dirty="0"/>
          </a:p>
          <a:p>
            <a:r>
              <a:rPr lang="zh-CN" altLang="en-US" dirty="0"/>
              <a:t>如果全局的最大子段和</a:t>
            </a:r>
            <a:r>
              <a:rPr lang="en-US" altLang="zh-CN" dirty="0"/>
              <a:t>&lt;=c</a:t>
            </a:r>
            <a:r>
              <a:rPr lang="zh-CN" altLang="en-US" dirty="0"/>
              <a:t>，则一定没有达到上界</a:t>
            </a:r>
            <a:endParaRPr lang="en-US" altLang="zh-CN" dirty="0"/>
          </a:p>
          <a:p>
            <a:r>
              <a:rPr lang="zh-CN" altLang="en-US" dirty="0"/>
              <a:t>否则我们找到一个最大的</a:t>
            </a:r>
            <a:r>
              <a:rPr lang="en-US" altLang="zh-CN" dirty="0"/>
              <a:t>x</a:t>
            </a:r>
            <a:r>
              <a:rPr lang="zh-CN" altLang="en-US" dirty="0"/>
              <a:t>，满足</a:t>
            </a:r>
            <a:r>
              <a:rPr lang="en-US" altLang="zh-CN" dirty="0"/>
              <a:t>[</a:t>
            </a:r>
            <a:r>
              <a:rPr lang="en-US" altLang="zh-CN" dirty="0" err="1"/>
              <a:t>x,m</a:t>
            </a:r>
            <a:r>
              <a:rPr lang="en-US" altLang="zh-CN" dirty="0"/>
              <a:t>]</a:t>
            </a:r>
            <a:r>
              <a:rPr lang="zh-CN" altLang="en-US" dirty="0"/>
              <a:t>的最大子段和</a:t>
            </a:r>
            <a:r>
              <a:rPr lang="en-US" altLang="zh-CN" dirty="0"/>
              <a:t>&gt;=c</a:t>
            </a:r>
            <a:r>
              <a:rPr lang="zh-CN" altLang="en-US" dirty="0"/>
              <a:t>或最小子段和</a:t>
            </a:r>
            <a:r>
              <a:rPr lang="en-US" altLang="zh-CN" dirty="0"/>
              <a:t>&lt;=-c</a:t>
            </a:r>
            <a:endParaRPr lang="en-US" altLang="zh-CN" dirty="0"/>
          </a:p>
          <a:p>
            <a:r>
              <a:rPr lang="zh-CN" altLang="en-US" dirty="0"/>
              <a:t>这里</a:t>
            </a:r>
            <a:r>
              <a:rPr lang="en-US" altLang="zh-CN" dirty="0"/>
              <a:t>[</a:t>
            </a:r>
            <a:r>
              <a:rPr lang="en-US" altLang="zh-CN" dirty="0" err="1"/>
              <a:t>x,m</a:t>
            </a:r>
            <a:r>
              <a:rPr lang="en-US" altLang="zh-CN" dirty="0"/>
              <a:t>]</a:t>
            </a:r>
            <a:r>
              <a:rPr lang="zh-CN" altLang="en-US" dirty="0"/>
              <a:t>的最大子段和其实就是</a:t>
            </a:r>
            <a:r>
              <a:rPr lang="en-US" altLang="zh-CN" dirty="0"/>
              <a:t>[</a:t>
            </a:r>
            <a:r>
              <a:rPr lang="en-US" altLang="zh-CN" dirty="0" err="1"/>
              <a:t>x,m</a:t>
            </a:r>
            <a:r>
              <a:rPr lang="en-US" altLang="zh-CN" dirty="0"/>
              <a:t>]</a:t>
            </a:r>
            <a:r>
              <a:rPr lang="zh-CN" altLang="en-US" dirty="0"/>
              <a:t>的最大前缀和</a:t>
            </a:r>
            <a:endParaRPr lang="en-US" altLang="zh-CN"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假设</a:t>
            </a:r>
            <a:r>
              <a:rPr lang="en-US" altLang="zh-CN" dirty="0" err="1"/>
              <a:t>i</a:t>
            </a:r>
            <a:r>
              <a:rPr lang="zh-CN" altLang="en-US" dirty="0"/>
              <a:t>时刻到达了上界，</a:t>
            </a:r>
            <a:r>
              <a:rPr lang="en-US" altLang="zh-CN" dirty="0"/>
              <a:t>j</a:t>
            </a:r>
            <a:r>
              <a:rPr lang="zh-CN" altLang="en-US" dirty="0"/>
              <a:t>时刻到达了下界，则</a:t>
            </a:r>
            <a:r>
              <a:rPr lang="en-US" altLang="zh-CN" dirty="0"/>
              <a:t>[</a:t>
            </a:r>
            <a:r>
              <a:rPr lang="en-US" altLang="zh-CN" dirty="0" err="1"/>
              <a:t>i,j</a:t>
            </a:r>
            <a:r>
              <a:rPr lang="en-US" altLang="zh-CN" dirty="0"/>
              <a:t>]</a:t>
            </a:r>
            <a:r>
              <a:rPr lang="zh-CN" altLang="en-US" dirty="0"/>
              <a:t>的区间和</a:t>
            </a:r>
            <a:r>
              <a:rPr lang="en-US" altLang="zh-CN" dirty="0"/>
              <a:t>&lt;=-c</a:t>
            </a:r>
            <a:endParaRPr lang="en-US" altLang="zh-CN" dirty="0"/>
          </a:p>
          <a:p>
            <a:r>
              <a:rPr lang="zh-CN" altLang="en-US" dirty="0"/>
              <a:t>假设</a:t>
            </a:r>
            <a:r>
              <a:rPr lang="en-US" altLang="zh-CN" dirty="0" err="1"/>
              <a:t>i</a:t>
            </a:r>
            <a:r>
              <a:rPr lang="zh-CN" altLang="en-US" dirty="0"/>
              <a:t>时刻到达了上界，</a:t>
            </a:r>
            <a:r>
              <a:rPr lang="en-US" altLang="zh-CN" dirty="0"/>
              <a:t>[i+1,j]</a:t>
            </a:r>
            <a:r>
              <a:rPr lang="zh-CN" altLang="en-US" dirty="0"/>
              <a:t>这个区间中没有第二次到达上界，</a:t>
            </a:r>
            <a:r>
              <a:rPr lang="en-US" altLang="zh-CN" dirty="0"/>
              <a:t>[</a:t>
            </a:r>
            <a:r>
              <a:rPr lang="en-US" altLang="zh-CN" dirty="0" err="1"/>
              <a:t>i,j</a:t>
            </a:r>
            <a:r>
              <a:rPr lang="en-US" altLang="zh-CN" dirty="0"/>
              <a:t>]</a:t>
            </a:r>
            <a:r>
              <a:rPr lang="zh-CN" altLang="en-US" dirty="0"/>
              <a:t>的区间和</a:t>
            </a:r>
            <a:r>
              <a:rPr lang="en-US" altLang="zh-CN" dirty="0"/>
              <a:t>&lt;=-c</a:t>
            </a:r>
            <a:r>
              <a:rPr lang="zh-CN" altLang="en-US" dirty="0"/>
              <a:t>，则</a:t>
            </a:r>
            <a:r>
              <a:rPr lang="en-US" altLang="zh-CN" dirty="0"/>
              <a:t>j</a:t>
            </a:r>
            <a:r>
              <a:rPr lang="zh-CN" altLang="en-US" dirty="0"/>
              <a:t>时刻到达了下界</a:t>
            </a:r>
            <a:endParaRPr lang="en-US" altLang="zh-CN" dirty="0"/>
          </a:p>
          <a:p>
            <a:r>
              <a:rPr lang="zh-CN" altLang="en-US" dirty="0"/>
              <a:t>因此从这样找出的</a:t>
            </a:r>
            <a:r>
              <a:rPr lang="en-US" altLang="zh-CN" dirty="0"/>
              <a:t>x</a:t>
            </a:r>
            <a:r>
              <a:rPr lang="zh-CN" altLang="en-US" dirty="0"/>
              <a:t>开始，其最小前缀和结束的位置是最后一次到下界，之后不会到达上界，不然应该有个后缀的区间和</a:t>
            </a:r>
            <a:r>
              <a:rPr lang="en-US" altLang="zh-CN" dirty="0"/>
              <a:t>&gt;=c</a:t>
            </a:r>
            <a:endParaRPr lang="en-US" altLang="zh-CN" dirty="0"/>
          </a:p>
          <a:p>
            <a:r>
              <a:rPr lang="zh-CN" altLang="en-US" dirty="0"/>
              <a:t>假设</a:t>
            </a:r>
            <a:r>
              <a:rPr lang="en-US" altLang="zh-CN" dirty="0" err="1"/>
              <a:t>i</a:t>
            </a:r>
            <a:r>
              <a:rPr lang="zh-CN" altLang="en-US" dirty="0"/>
              <a:t>时刻到达了下界，</a:t>
            </a:r>
            <a:r>
              <a:rPr lang="en-US" altLang="zh-CN" dirty="0"/>
              <a:t>j</a:t>
            </a:r>
            <a:r>
              <a:rPr lang="zh-CN" altLang="en-US" dirty="0"/>
              <a:t>时刻到达了上界，则</a:t>
            </a:r>
            <a:r>
              <a:rPr lang="en-US" altLang="zh-CN" dirty="0"/>
              <a:t>[</a:t>
            </a:r>
            <a:r>
              <a:rPr lang="en-US" altLang="zh-CN" dirty="0" err="1"/>
              <a:t>i,j</a:t>
            </a:r>
            <a:r>
              <a:rPr lang="en-US" altLang="zh-CN" dirty="0"/>
              <a:t>]</a:t>
            </a:r>
            <a:r>
              <a:rPr lang="zh-CN" altLang="en-US" dirty="0"/>
              <a:t>的区间和</a:t>
            </a:r>
            <a:r>
              <a:rPr lang="en-US" altLang="zh-CN" dirty="0"/>
              <a:t>&gt;=c</a:t>
            </a:r>
            <a:endParaRPr lang="en-US" altLang="zh-CN" dirty="0"/>
          </a:p>
          <a:p>
            <a:r>
              <a:rPr lang="zh-CN" altLang="en-US" dirty="0"/>
              <a:t>假设</a:t>
            </a:r>
            <a:r>
              <a:rPr lang="en-US" altLang="zh-CN" dirty="0" err="1"/>
              <a:t>i</a:t>
            </a:r>
            <a:r>
              <a:rPr lang="zh-CN" altLang="en-US" dirty="0"/>
              <a:t>时刻到达了下界，</a:t>
            </a:r>
            <a:r>
              <a:rPr lang="en-US" altLang="zh-CN" dirty="0"/>
              <a:t> [i+1,j]</a:t>
            </a:r>
            <a:r>
              <a:rPr lang="zh-CN" altLang="en-US" dirty="0"/>
              <a:t>这个区间中没有第二次到达下界，</a:t>
            </a:r>
            <a:r>
              <a:rPr lang="en-US" altLang="zh-CN" dirty="0"/>
              <a:t>[</a:t>
            </a:r>
            <a:r>
              <a:rPr lang="en-US" altLang="zh-CN" dirty="0" err="1"/>
              <a:t>i,j</a:t>
            </a:r>
            <a:r>
              <a:rPr lang="en-US" altLang="zh-CN" dirty="0"/>
              <a:t>]</a:t>
            </a:r>
            <a:r>
              <a:rPr lang="zh-CN" altLang="en-US" dirty="0"/>
              <a:t>的区间和</a:t>
            </a:r>
            <a:r>
              <a:rPr lang="en-US" altLang="zh-CN" dirty="0"/>
              <a:t>&gt;=c</a:t>
            </a:r>
            <a:r>
              <a:rPr lang="zh-CN" altLang="en-US" dirty="0"/>
              <a:t>，则</a:t>
            </a:r>
            <a:r>
              <a:rPr lang="en-US" altLang="zh-CN" dirty="0"/>
              <a:t>j</a:t>
            </a:r>
            <a:r>
              <a:rPr lang="zh-CN" altLang="en-US" dirty="0"/>
              <a:t>时刻到达了上界</a:t>
            </a:r>
            <a:endParaRPr lang="en-US" altLang="zh-CN" dirty="0"/>
          </a:p>
          <a:p>
            <a:r>
              <a:rPr lang="zh-CN" altLang="en-US" dirty="0"/>
              <a:t>因此从这样找出的</a:t>
            </a:r>
            <a:r>
              <a:rPr lang="en-US" altLang="zh-CN" dirty="0"/>
              <a:t>x</a:t>
            </a:r>
            <a:r>
              <a:rPr lang="zh-CN" altLang="en-US" dirty="0"/>
              <a:t>开始，其最大前缀和结束的位置是最后一次到上界，之后不会到达下界，不然应该有个后缀的区间和</a:t>
            </a:r>
            <a:r>
              <a:rPr lang="en-US" altLang="zh-CN" dirty="0"/>
              <a:t>&lt;=-c</a:t>
            </a:r>
            <a:endParaRPr lang="en-US" altLang="zh-CN" dirty="0"/>
          </a:p>
          <a:p>
            <a:endParaRPr lang="en-US" altLang="zh-CN" dirty="0"/>
          </a:p>
          <a:p>
            <a:endParaRPr lang="en-US" altLang="zh-CN"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7" name="内容占位符 6"/>
          <p:cNvSpPr>
            <a:spLocks noGrp="1"/>
          </p:cNvSpPr>
          <p:nvPr>
            <p:ph idx="1"/>
          </p:nvPr>
        </p:nvSpPr>
        <p:spPr/>
        <p:txBody>
          <a:bodyPr/>
          <a:lstStyle/>
          <a:p>
            <a:endParaRPr lang="en-US" altLang="zh-CN" dirty="0"/>
          </a:p>
          <a:p>
            <a:endParaRPr lang="en-US" altLang="zh-CN" dirty="0"/>
          </a:p>
          <a:p>
            <a:endParaRPr lang="en-US" altLang="zh-CN" dirty="0"/>
          </a:p>
          <a:p>
            <a:r>
              <a:rPr lang="zh-CN" altLang="en-US" dirty="0"/>
              <a:t>如图因为</a:t>
            </a:r>
            <a:r>
              <a:rPr lang="en-US" altLang="zh-CN" dirty="0"/>
              <a:t>[</a:t>
            </a:r>
            <a:r>
              <a:rPr lang="en-US" altLang="zh-CN" dirty="0" err="1"/>
              <a:t>x,m</a:t>
            </a:r>
            <a:r>
              <a:rPr lang="en-US" altLang="zh-CN" dirty="0"/>
              <a:t>]</a:t>
            </a:r>
            <a:r>
              <a:rPr lang="zh-CN" altLang="en-US" dirty="0"/>
              <a:t>是最短的后缀满足最大绝对值子段和</a:t>
            </a:r>
            <a:r>
              <a:rPr lang="en-US" altLang="zh-CN" dirty="0"/>
              <a:t>&gt;=c</a:t>
            </a:r>
            <a:r>
              <a:rPr lang="zh-CN" altLang="en-US" dirty="0"/>
              <a:t>，所以对任何</a:t>
            </a:r>
            <a:r>
              <a:rPr lang="en-US" altLang="zh-CN" dirty="0"/>
              <a:t>[</a:t>
            </a:r>
            <a:r>
              <a:rPr lang="en-US" altLang="zh-CN" dirty="0" err="1"/>
              <a:t>y,z</a:t>
            </a:r>
            <a:r>
              <a:rPr lang="en-US" altLang="zh-CN" dirty="0"/>
              <a:t>]</a:t>
            </a:r>
            <a:r>
              <a:rPr lang="zh-CN" altLang="en-US" dirty="0"/>
              <a:t>区间其区间和</a:t>
            </a:r>
            <a:r>
              <a:rPr lang="en-US" altLang="zh-CN" dirty="0"/>
              <a:t>&lt;c</a:t>
            </a:r>
            <a:r>
              <a:rPr lang="zh-CN" altLang="en-US" dirty="0"/>
              <a:t>，故这段区间中在</a:t>
            </a:r>
            <a:r>
              <a:rPr lang="en-US" altLang="zh-CN" dirty="0"/>
              <a:t>x</a:t>
            </a:r>
            <a:r>
              <a:rPr lang="zh-CN" altLang="en-US" dirty="0"/>
              <a:t>的最大的绝对值后缀后的位置，不可能再出现上下界切换</a:t>
            </a:r>
            <a:endParaRPr lang="zh-CN" altLang="en-US" dirty="0"/>
          </a:p>
        </p:txBody>
      </p:sp>
      <p:pic>
        <p:nvPicPr>
          <p:cNvPr id="8" name="内容占位符 4"/>
          <p:cNvPicPr>
            <a:picLocks noChangeAspect="1"/>
          </p:cNvPicPr>
          <p:nvPr/>
        </p:nvPicPr>
        <p:blipFill>
          <a:blip r:embed="rId1"/>
          <a:stretch>
            <a:fillRect/>
          </a:stretch>
        </p:blipFill>
        <p:spPr>
          <a:xfrm>
            <a:off x="913701" y="1690688"/>
            <a:ext cx="4333875" cy="1343025"/>
          </a:xfrm>
          <a:prstGeom prst="rect">
            <a:avLst/>
          </a:prstGeom>
        </p:spPr>
      </p:pic>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于是用线段树维护区间最大和最小子段和以及最大最小前缀和，然后在上面二分即可找到答案</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CF765F Souvenirs</a:t>
            </a:r>
            <a:endParaRPr lang="zh-CN" altLang="en-US" dirty="0"/>
          </a:p>
        </p:txBody>
      </p:sp>
      <p:sp>
        <p:nvSpPr>
          <p:cNvPr id="3" name="内容占位符 2"/>
          <p:cNvSpPr>
            <a:spLocks noGrp="1"/>
          </p:cNvSpPr>
          <p:nvPr>
            <p:ph idx="1"/>
          </p:nvPr>
        </p:nvSpPr>
        <p:spPr/>
        <p:txBody>
          <a:bodyPr/>
          <a:lstStyle/>
          <a:p>
            <a:r>
              <a:rPr lang="zh-CN" altLang="en-US" dirty="0"/>
              <a:t>给一个长为</a:t>
            </a:r>
            <a:r>
              <a:rPr lang="en-US" altLang="zh-CN" dirty="0"/>
              <a:t>n</a:t>
            </a:r>
            <a:r>
              <a:rPr lang="zh-CN" altLang="en-US" dirty="0"/>
              <a:t>的序列，有</a:t>
            </a:r>
            <a:r>
              <a:rPr lang="en-US" altLang="zh-CN" dirty="0"/>
              <a:t>m</a:t>
            </a:r>
            <a:r>
              <a:rPr lang="zh-CN" altLang="en-US" dirty="0"/>
              <a:t>次查询，每次查询区间</a:t>
            </a:r>
            <a:r>
              <a:rPr lang="en-US" altLang="zh-CN" dirty="0"/>
              <a:t>[</a:t>
            </a:r>
            <a:r>
              <a:rPr lang="en-US" altLang="zh-CN" dirty="0" err="1"/>
              <a:t>l,r</a:t>
            </a:r>
            <a:r>
              <a:rPr lang="en-US" altLang="zh-CN" dirty="0"/>
              <a:t>]</a:t>
            </a:r>
            <a:r>
              <a:rPr lang="zh-CN" altLang="en-US" dirty="0"/>
              <a:t>中最小的</a:t>
            </a:r>
            <a:r>
              <a:rPr lang="en-US" altLang="zh-CN" dirty="0"/>
              <a:t>|a[</a:t>
            </a:r>
            <a:r>
              <a:rPr lang="en-US" altLang="zh-CN" dirty="0" err="1"/>
              <a:t>i</a:t>
            </a:r>
            <a:r>
              <a:rPr lang="en-US" altLang="zh-CN" dirty="0"/>
              <a:t>]-a[j]|</a:t>
            </a:r>
            <a:r>
              <a:rPr lang="zh-CN" altLang="en-US" dirty="0"/>
              <a:t>满足</a:t>
            </a:r>
            <a:r>
              <a:rPr lang="en-US" altLang="zh-CN" dirty="0"/>
              <a:t>l&lt;=</a:t>
            </a:r>
            <a:r>
              <a:rPr lang="en-US" altLang="zh-CN" dirty="0" err="1"/>
              <a:t>i,j</a:t>
            </a:r>
            <a:r>
              <a:rPr lang="en-US" altLang="zh-CN" dirty="0"/>
              <a:t>&lt;=r</a:t>
            </a:r>
            <a:endParaRPr lang="zh-CN" alt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a:t>
            </a:r>
            <a:r>
              <a:rPr lang="en-US" altLang="zh-CN" dirty="0" err="1"/>
              <a:t>i</a:t>
            </a:r>
            <a:r>
              <a:rPr lang="zh-CN" altLang="en-US" dirty="0"/>
              <a:t>位置和哪些位置</a:t>
            </a:r>
            <a:r>
              <a:rPr lang="en-US" altLang="zh-CN" dirty="0"/>
              <a:t>j</a:t>
            </a:r>
            <a:r>
              <a:rPr lang="zh-CN" altLang="en-US" dirty="0"/>
              <a:t>能形成有意义的二元组</a:t>
            </a:r>
            <a:endParaRPr lang="en-US" altLang="zh-CN" dirty="0"/>
          </a:p>
          <a:p>
            <a:r>
              <a:rPr lang="zh-CN" altLang="en-US" dirty="0"/>
              <a:t>有意义的二元组即对答案有影响的</a:t>
            </a:r>
            <a:r>
              <a:rPr lang="en-US" altLang="zh-CN" dirty="0"/>
              <a:t>(</a:t>
            </a:r>
            <a:r>
              <a:rPr lang="en-US" altLang="zh-CN" dirty="0" err="1"/>
              <a:t>i,j</a:t>
            </a:r>
            <a:r>
              <a:rPr lang="en-US" altLang="zh-CN" dirty="0"/>
              <a:t>)</a:t>
            </a:r>
            <a:endParaRPr lang="en-US" altLang="zh-CN" dirty="0"/>
          </a:p>
          <a:p>
            <a:r>
              <a:rPr lang="zh-CN" altLang="en-US" dirty="0"/>
              <a:t>如果是</a:t>
            </a:r>
            <a:r>
              <a:rPr lang="en-US" altLang="zh-CN" dirty="0"/>
              <a:t>ai&lt;</a:t>
            </a:r>
            <a:r>
              <a:rPr lang="en-US" altLang="zh-CN" dirty="0" err="1"/>
              <a:t>aj</a:t>
            </a:r>
            <a:r>
              <a:rPr lang="en-US" altLang="zh-CN" dirty="0"/>
              <a:t>&lt;</a:t>
            </a:r>
            <a:r>
              <a:rPr lang="en-US" altLang="zh-CN" dirty="0" err="1"/>
              <a:t>ak</a:t>
            </a:r>
            <a:r>
              <a:rPr lang="zh-CN" altLang="en-US" dirty="0"/>
              <a:t>，则</a:t>
            </a:r>
            <a:r>
              <a:rPr lang="en-US" altLang="zh-CN" dirty="0"/>
              <a:t>(</a:t>
            </a:r>
            <a:r>
              <a:rPr lang="en-US" altLang="zh-CN" dirty="0" err="1"/>
              <a:t>i,k</a:t>
            </a:r>
            <a:r>
              <a:rPr lang="en-US" altLang="zh-CN" dirty="0"/>
              <a:t>)</a:t>
            </a:r>
            <a:r>
              <a:rPr lang="zh-CN" altLang="en-US" dirty="0"/>
              <a:t>的意义被</a:t>
            </a:r>
            <a:r>
              <a:rPr lang="en-US" altLang="zh-CN" dirty="0"/>
              <a:t>(</a:t>
            </a:r>
            <a:r>
              <a:rPr lang="en-US" altLang="zh-CN" dirty="0" err="1"/>
              <a:t>i,j</a:t>
            </a:r>
            <a:r>
              <a:rPr lang="en-US" altLang="zh-CN" dirty="0"/>
              <a:t>)</a:t>
            </a:r>
            <a:r>
              <a:rPr lang="zh-CN" altLang="en-US" dirty="0"/>
              <a:t>掩盖</a:t>
            </a:r>
            <a:endParaRPr lang="en-US" altLang="zh-CN"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a:t>
            </a:r>
            <a:r>
              <a:rPr lang="en-US" altLang="zh-CN" dirty="0"/>
              <a:t>ai&lt;</a:t>
            </a:r>
            <a:r>
              <a:rPr lang="en-US" altLang="zh-CN" dirty="0" err="1"/>
              <a:t>aj,aj</a:t>
            </a:r>
            <a:r>
              <a:rPr lang="en-US" altLang="zh-CN" dirty="0"/>
              <a:t>&gt;</a:t>
            </a:r>
            <a:r>
              <a:rPr lang="en-US" altLang="zh-CN" dirty="0" err="1"/>
              <a:t>ak</a:t>
            </a:r>
            <a:endParaRPr lang="en-US" altLang="zh-CN" dirty="0"/>
          </a:p>
          <a:p>
            <a:r>
              <a:rPr lang="en-US" altLang="zh-CN" dirty="0"/>
              <a:t>1.ai&gt;</a:t>
            </a:r>
            <a:r>
              <a:rPr lang="en-US" altLang="zh-CN" dirty="0" err="1"/>
              <a:t>ak</a:t>
            </a:r>
            <a:endParaRPr lang="zh-CN" altLang="en-US" dirty="0"/>
          </a:p>
          <a:p>
            <a:r>
              <a:rPr lang="zh-CN" altLang="en-US" dirty="0"/>
              <a:t>则</a:t>
            </a:r>
            <a:r>
              <a:rPr lang="en-US" altLang="zh-CN" dirty="0"/>
              <a:t>|</a:t>
            </a:r>
            <a:r>
              <a:rPr lang="en-US" altLang="zh-CN" dirty="0" err="1"/>
              <a:t>aj-ak</a:t>
            </a:r>
            <a:r>
              <a:rPr lang="en-US" altLang="zh-CN" dirty="0"/>
              <a:t>|&gt;|ai-</a:t>
            </a:r>
            <a:r>
              <a:rPr lang="en-US" altLang="zh-CN" dirty="0" err="1"/>
              <a:t>ak</a:t>
            </a:r>
            <a:r>
              <a:rPr lang="en-US" altLang="zh-CN" dirty="0"/>
              <a:t>|</a:t>
            </a:r>
            <a:r>
              <a:rPr lang="zh-CN" altLang="en-US" dirty="0"/>
              <a:t>，这里有</a:t>
            </a:r>
            <a:r>
              <a:rPr lang="en-US" altLang="zh-CN" dirty="0"/>
              <a:t>|ai-</a:t>
            </a:r>
            <a:r>
              <a:rPr lang="en-US" altLang="zh-CN" dirty="0" err="1"/>
              <a:t>ak</a:t>
            </a:r>
            <a:r>
              <a:rPr lang="en-US" altLang="zh-CN" dirty="0"/>
              <a:t>|&lt;1/2|ai-aj|</a:t>
            </a:r>
            <a:r>
              <a:rPr lang="zh-CN" altLang="en-US" dirty="0"/>
              <a:t>，出现了值域减半</a:t>
            </a:r>
            <a:endParaRPr lang="en-US" altLang="zh-CN" dirty="0"/>
          </a:p>
          <a:p>
            <a:r>
              <a:rPr lang="en-US" altLang="zh-CN" dirty="0"/>
              <a:t>2.ai&lt;</a:t>
            </a:r>
            <a:r>
              <a:rPr lang="en-US" altLang="zh-CN" dirty="0" err="1"/>
              <a:t>ak</a:t>
            </a:r>
            <a:endParaRPr lang="en-US" altLang="zh-CN" dirty="0"/>
          </a:p>
          <a:p>
            <a:r>
              <a:rPr lang="zh-CN" altLang="en-US" dirty="0"/>
              <a:t>则</a:t>
            </a:r>
            <a:r>
              <a:rPr lang="en-US" altLang="zh-CN" dirty="0"/>
              <a:t>|ai-</a:t>
            </a:r>
            <a:r>
              <a:rPr lang="en-US" altLang="zh-CN" dirty="0" err="1"/>
              <a:t>aj</a:t>
            </a:r>
            <a:r>
              <a:rPr lang="en-US" altLang="zh-CN" dirty="0"/>
              <a:t>|&gt;|ai-</a:t>
            </a:r>
            <a:r>
              <a:rPr lang="en-US" altLang="zh-CN" dirty="0" err="1"/>
              <a:t>ak</a:t>
            </a:r>
            <a:r>
              <a:rPr lang="en-US" altLang="zh-CN" dirty="0"/>
              <a:t>|</a:t>
            </a:r>
            <a:r>
              <a:rPr lang="zh-CN" altLang="en-US" dirty="0"/>
              <a:t>，这里限制了一个下界，之后再出现</a:t>
            </a:r>
            <a:r>
              <a:rPr lang="en-US" altLang="zh-CN" dirty="0"/>
              <a:t>ai&lt;</a:t>
            </a:r>
            <a:r>
              <a:rPr lang="en-US" altLang="zh-CN" dirty="0" err="1"/>
              <a:t>ak</a:t>
            </a:r>
            <a:r>
              <a:rPr lang="en-US" altLang="zh-CN" dirty="0"/>
              <a:t>’</a:t>
            </a:r>
            <a:r>
              <a:rPr lang="zh-CN" altLang="en-US" dirty="0"/>
              <a:t>的情况可以类比</a:t>
            </a:r>
            <a:r>
              <a:rPr lang="en-US" altLang="zh-CN" dirty="0"/>
              <a:t>1</a:t>
            </a:r>
            <a:r>
              <a:rPr lang="zh-CN" altLang="en-US" dirty="0"/>
              <a:t>了</a:t>
            </a:r>
            <a:endParaRPr lang="en-US" altLang="zh-CN" dirty="0"/>
          </a:p>
          <a:p>
            <a:r>
              <a:rPr lang="zh-CN" altLang="en-US" dirty="0"/>
              <a:t>总的有贡献的二元组为</a:t>
            </a:r>
            <a:r>
              <a:rPr lang="en-US" altLang="zh-CN" dirty="0"/>
              <a:t>O(</a:t>
            </a:r>
            <a:r>
              <a:rPr lang="en-US" altLang="zh-CN" dirty="0" err="1"/>
              <a:t>nlogv</a:t>
            </a:r>
            <a:r>
              <a:rPr lang="en-US" altLang="zh-CN" dirty="0"/>
              <a:t>)</a:t>
            </a:r>
            <a:r>
              <a:rPr lang="zh-CN" altLang="en-US" dirty="0"/>
              <a:t>个</a:t>
            </a:r>
            <a:endParaRPr lang="en-US" altLang="zh-CN" dirty="0"/>
          </a:p>
          <a:p>
            <a:r>
              <a:rPr lang="zh-CN" altLang="en-US" dirty="0"/>
              <a:t>可以用可持久化值域线段树或者其他方法</a:t>
            </a:r>
            <a:r>
              <a:rPr lang="en-US" altLang="zh-CN" dirty="0"/>
              <a:t>O(</a:t>
            </a:r>
            <a:r>
              <a:rPr lang="en-US" altLang="zh-CN" dirty="0" err="1"/>
              <a:t>nlognlogv</a:t>
            </a:r>
            <a:r>
              <a:rPr lang="en-US" altLang="zh-CN" dirty="0"/>
              <a:t>)</a:t>
            </a:r>
            <a:r>
              <a:rPr lang="zh-CN" altLang="en-US" dirty="0"/>
              <a:t>找出有意义的二元组</a:t>
            </a:r>
            <a:endParaRPr lang="zh-CN" alt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将询问看做二维平面上的点</a:t>
            </a:r>
            <a:endParaRPr lang="en-US" altLang="zh-CN" dirty="0"/>
          </a:p>
          <a:p>
            <a:r>
              <a:rPr lang="zh-CN" altLang="en-US" dirty="0"/>
              <a:t>每个</a:t>
            </a:r>
            <a:r>
              <a:rPr lang="en-US" altLang="zh-CN" dirty="0"/>
              <a:t>(a[</a:t>
            </a:r>
            <a:r>
              <a:rPr lang="en-US" altLang="zh-CN" dirty="0" err="1"/>
              <a:t>i</a:t>
            </a:r>
            <a:r>
              <a:rPr lang="en-US" altLang="zh-CN" dirty="0"/>
              <a:t>],a[j])</a:t>
            </a:r>
            <a:r>
              <a:rPr lang="zh-CN" altLang="en-US" dirty="0"/>
              <a:t>的</a:t>
            </a:r>
            <a:r>
              <a:rPr lang="en-US" altLang="zh-CN" dirty="0"/>
              <a:t>pair</a:t>
            </a:r>
            <a:r>
              <a:rPr lang="zh-CN" altLang="en-US" dirty="0"/>
              <a:t>即对所有</a:t>
            </a:r>
            <a:r>
              <a:rPr lang="en-US" altLang="zh-CN" dirty="0"/>
              <a:t>l</a:t>
            </a:r>
            <a:r>
              <a:rPr lang="zh-CN" altLang="en-US" dirty="0"/>
              <a:t>在</a:t>
            </a:r>
            <a:r>
              <a:rPr lang="en-US" altLang="zh-CN" dirty="0"/>
              <a:t>[1,i]</a:t>
            </a:r>
            <a:r>
              <a:rPr lang="zh-CN" altLang="en-US" dirty="0"/>
              <a:t>中，</a:t>
            </a:r>
            <a:r>
              <a:rPr lang="en-US" altLang="zh-CN" dirty="0"/>
              <a:t>r</a:t>
            </a:r>
            <a:r>
              <a:rPr lang="zh-CN" altLang="en-US" dirty="0"/>
              <a:t>在</a:t>
            </a:r>
            <a:r>
              <a:rPr lang="en-US" altLang="zh-CN" dirty="0"/>
              <a:t>[</a:t>
            </a:r>
            <a:r>
              <a:rPr lang="en-US" altLang="zh-CN" dirty="0" err="1"/>
              <a:t>j,n</a:t>
            </a:r>
            <a:r>
              <a:rPr lang="en-US" altLang="zh-CN" dirty="0"/>
              <a:t>]</a:t>
            </a:r>
            <a:r>
              <a:rPr lang="zh-CN" altLang="en-US" dirty="0"/>
              <a:t>中的询问，其答案对</a:t>
            </a:r>
            <a:r>
              <a:rPr lang="en-US" altLang="zh-CN" dirty="0"/>
              <a:t>|a[</a:t>
            </a:r>
            <a:r>
              <a:rPr lang="en-US" altLang="zh-CN" dirty="0" err="1"/>
              <a:t>i</a:t>
            </a:r>
            <a:r>
              <a:rPr lang="en-US" altLang="zh-CN" dirty="0"/>
              <a:t>]-a[j]|</a:t>
            </a:r>
            <a:r>
              <a:rPr lang="zh-CN" altLang="en-US" dirty="0"/>
              <a:t>取</a:t>
            </a:r>
            <a:r>
              <a:rPr lang="en-US" altLang="zh-CN" dirty="0"/>
              <a:t>max</a:t>
            </a:r>
            <a:endParaRPr lang="en-US" altLang="zh-CN" dirty="0"/>
          </a:p>
          <a:p>
            <a:r>
              <a:rPr lang="zh-CN" altLang="en-US" dirty="0"/>
              <a:t>注意到这里的矩形是</a:t>
            </a:r>
            <a:r>
              <a:rPr lang="en-US" altLang="zh-CN" dirty="0"/>
              <a:t>2-side</a:t>
            </a:r>
            <a:r>
              <a:rPr lang="zh-CN" altLang="en-US" dirty="0"/>
              <a:t>的，我们选择合适的方向扫描线，就只会插入不会删除了</a:t>
            </a:r>
            <a:endParaRPr lang="en-US" altLang="zh-CN" dirty="0"/>
          </a:p>
          <a:p>
            <a:r>
              <a:rPr lang="zh-CN" altLang="en-US" dirty="0"/>
              <a:t>问题变为区间对</a:t>
            </a:r>
            <a:r>
              <a:rPr lang="en-US" altLang="zh-CN" dirty="0"/>
              <a:t>x</a:t>
            </a:r>
            <a:r>
              <a:rPr lang="zh-CN" altLang="en-US" dirty="0"/>
              <a:t>取</a:t>
            </a:r>
            <a:r>
              <a:rPr lang="en-US" altLang="zh-CN" dirty="0"/>
              <a:t>max</a:t>
            </a:r>
            <a:r>
              <a:rPr lang="zh-CN" altLang="en-US" dirty="0"/>
              <a:t>，单点值</a:t>
            </a:r>
            <a:endParaRPr lang="en-US" altLang="zh-CN" dirty="0"/>
          </a:p>
          <a:p>
            <a:r>
              <a:rPr lang="zh-CN" altLang="en-US" dirty="0"/>
              <a:t>扫描线</a:t>
            </a:r>
            <a:r>
              <a:rPr lang="en-US" altLang="zh-CN" dirty="0"/>
              <a:t>+</a:t>
            </a:r>
            <a:r>
              <a:rPr lang="zh-CN" altLang="en-US" dirty="0"/>
              <a:t>线段树，总时间复杂度</a:t>
            </a:r>
            <a:r>
              <a:rPr lang="en-US" altLang="zh-CN" dirty="0"/>
              <a:t>O(</a:t>
            </a:r>
            <a:r>
              <a:rPr lang="en-US" altLang="zh-CN" dirty="0" err="1"/>
              <a:t>nlognlogv+mlogn</a:t>
            </a:r>
            <a:r>
              <a:rPr lang="en-US" altLang="zh-CN" dirty="0"/>
              <a:t>)</a:t>
            </a:r>
            <a:endParaRPr lang="zh-CN" altLang="en-US" dirty="0"/>
          </a:p>
          <a:p>
            <a:endParaRPr lang="zh-CN"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UOJ515</a:t>
            </a:r>
            <a:endParaRPr lang="zh-CN" altLang="en-US" dirty="0"/>
          </a:p>
        </p:txBody>
      </p:sp>
      <p:sp>
        <p:nvSpPr>
          <p:cNvPr id="3" name="内容占位符 2"/>
          <p:cNvSpPr>
            <a:spLocks noGrp="1"/>
          </p:cNvSpPr>
          <p:nvPr>
            <p:ph idx="1"/>
          </p:nvPr>
        </p:nvSpPr>
        <p:spPr/>
        <p:txBody>
          <a:bodyPr/>
          <a:lstStyle/>
          <a:p>
            <a:r>
              <a:rPr lang="zh-CN" altLang="en-US" dirty="0"/>
              <a:t>单点修改，询问 </a:t>
            </a:r>
            <a:r>
              <a:rPr lang="en-US" altLang="zh-CN" dirty="0" err="1"/>
              <a:t>ax,...,an</a:t>
            </a:r>
            <a:r>
              <a:rPr lang="en-US" altLang="zh-CN" dirty="0"/>
              <a:t> </a:t>
            </a:r>
            <a:r>
              <a:rPr lang="zh-CN" altLang="en-US" dirty="0"/>
              <a:t>的不同的后缀最小值个数。</a:t>
            </a:r>
            <a:endParaRPr lang="en-US" altLang="zh-CN" dirty="0"/>
          </a:p>
          <a:p>
            <a:r>
              <a:rPr lang="en-US" altLang="zh-CN" dirty="0" err="1"/>
              <a:t>n,m</a:t>
            </a:r>
            <a:r>
              <a:rPr lang="en-US" altLang="zh-CN" dirty="0"/>
              <a:t>&lt;=1e6</a:t>
            </a:r>
            <a:endParaRPr lang="zh-CN" alt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导致扫描线扫序列，数据结构维护时间</a:t>
            </a:r>
            <a:endParaRPr lang="en-US" altLang="zh-CN" dirty="0"/>
          </a:p>
          <a:p>
            <a:r>
              <a:rPr lang="zh-CN" altLang="en-US" dirty="0"/>
              <a:t>每个位置维护其被修改了多少次</a:t>
            </a:r>
            <a:endParaRPr lang="en-US" altLang="zh-CN" dirty="0"/>
          </a:p>
          <a:p>
            <a:r>
              <a:rPr lang="zh-CN" altLang="en-US" dirty="0"/>
              <a:t>假设在</a:t>
            </a:r>
            <a:r>
              <a:rPr lang="en-US" altLang="zh-CN" dirty="0" err="1"/>
              <a:t>i</a:t>
            </a:r>
            <a:r>
              <a:rPr lang="zh-CN" altLang="en-US" dirty="0"/>
              <a:t>位置我们修改了</a:t>
            </a:r>
            <a:r>
              <a:rPr lang="en-US" altLang="zh-CN" dirty="0" err="1"/>
              <a:t>i</a:t>
            </a:r>
            <a:r>
              <a:rPr lang="zh-CN" altLang="en-US" dirty="0"/>
              <a:t>位置</a:t>
            </a:r>
            <a:r>
              <a:rPr lang="en-US" altLang="zh-CN" dirty="0"/>
              <a:t>x</a:t>
            </a:r>
            <a:r>
              <a:rPr lang="zh-CN" altLang="en-US" dirty="0"/>
              <a:t>次，那等价于这里进行了</a:t>
            </a:r>
            <a:r>
              <a:rPr lang="en-US" altLang="zh-CN" dirty="0"/>
              <a:t>O(x)</a:t>
            </a:r>
            <a:r>
              <a:rPr lang="zh-CN" altLang="en-US" dirty="0"/>
              <a:t>段时间区间对一个</a:t>
            </a:r>
            <a:r>
              <a:rPr lang="en-US" altLang="zh-CN" dirty="0"/>
              <a:t>ai</a:t>
            </a:r>
            <a:r>
              <a:rPr lang="zh-CN" altLang="en-US" dirty="0"/>
              <a:t>的值取</a:t>
            </a:r>
            <a:r>
              <a:rPr lang="en-US" altLang="zh-CN" dirty="0"/>
              <a:t>min</a:t>
            </a:r>
            <a:endParaRPr lang="en-US" altLang="zh-CN" dirty="0"/>
          </a:p>
          <a:p>
            <a:r>
              <a:rPr lang="zh-CN" altLang="en-US" dirty="0"/>
              <a:t>询问一个位置</a:t>
            </a:r>
            <a:r>
              <a:rPr lang="en-US" altLang="zh-CN" dirty="0" err="1"/>
              <a:t>i</a:t>
            </a:r>
            <a:r>
              <a:rPr lang="zh-CN" altLang="en-US" dirty="0"/>
              <a:t>在</a:t>
            </a:r>
            <a:r>
              <a:rPr lang="en-US" altLang="zh-CN" dirty="0"/>
              <a:t>j</a:t>
            </a:r>
            <a:r>
              <a:rPr lang="zh-CN" altLang="en-US" dirty="0"/>
              <a:t>时刻的后缀</a:t>
            </a:r>
            <a:r>
              <a:rPr lang="en-US" altLang="zh-CN" dirty="0"/>
              <a:t>min</a:t>
            </a:r>
            <a:r>
              <a:rPr lang="zh-CN" altLang="en-US" dirty="0"/>
              <a:t>个数即扫描线扫到</a:t>
            </a:r>
            <a:r>
              <a:rPr lang="en-US" altLang="zh-CN" dirty="0" err="1"/>
              <a:t>i</a:t>
            </a:r>
            <a:r>
              <a:rPr lang="zh-CN" altLang="en-US" dirty="0"/>
              <a:t>的时候查询数据结构维护的</a:t>
            </a:r>
            <a:r>
              <a:rPr lang="en-US" altLang="zh-CN" dirty="0"/>
              <a:t>j</a:t>
            </a:r>
            <a:r>
              <a:rPr lang="zh-CN" altLang="en-US" dirty="0"/>
              <a:t>位置答案</a:t>
            </a:r>
            <a:endParaRPr lang="en-US" altLang="zh-C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基础问题</a:t>
            </a:r>
            <a:endParaRPr lang="zh-CN" altLang="en-US" dirty="0"/>
          </a:p>
        </p:txBody>
      </p:sp>
      <p:sp>
        <p:nvSpPr>
          <p:cNvPr id="3" name="Content Placeholder 2"/>
          <p:cNvSpPr>
            <a:spLocks noGrp="1"/>
          </p:cNvSpPr>
          <p:nvPr>
            <p:ph idx="1"/>
          </p:nvPr>
        </p:nvSpPr>
        <p:spPr/>
        <p:txBody>
          <a:bodyPr/>
          <a:lstStyle/>
          <a:p>
            <a:r>
              <a:rPr lang="zh-CN" altLang="en-US" dirty="0"/>
              <a:t>给一个二维平面，上面有</a:t>
            </a:r>
            <a:r>
              <a:rPr lang="en-US" altLang="zh-CN" dirty="0"/>
              <a:t>n</a:t>
            </a:r>
            <a:r>
              <a:rPr lang="zh-CN" altLang="en-US" dirty="0"/>
              <a:t>个矩形，每个矩形坐标范围在</a:t>
            </a:r>
            <a:r>
              <a:rPr lang="en-US" altLang="zh-CN" dirty="0"/>
              <a:t>[1,n]</a:t>
            </a:r>
            <a:r>
              <a:rPr lang="zh-CN" altLang="en-US" dirty="0"/>
              <a:t>以内</a:t>
            </a:r>
            <a:endParaRPr lang="en-US" altLang="zh-CN" dirty="0"/>
          </a:p>
          <a:p>
            <a:r>
              <a:rPr lang="zh-CN" altLang="en-US" dirty="0"/>
              <a:t>有</a:t>
            </a:r>
            <a:r>
              <a:rPr lang="en-US" altLang="zh-CN" dirty="0"/>
              <a:t>m</a:t>
            </a:r>
            <a:r>
              <a:rPr lang="zh-CN" altLang="en-US" dirty="0"/>
              <a:t>次查询，每次查询给定一个二维平面上的点，求这个</a:t>
            </a:r>
            <a:r>
              <a:rPr lang="zh-CN" altLang="en-US" dirty="0"/>
              <a:t>点被多少矩形包含</a:t>
            </a:r>
            <a:endParaRPr lang="zh-CN" alt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这里我们直接维护区间最大值和次大值，每次区间对</a:t>
            </a:r>
            <a:r>
              <a:rPr lang="en-US" altLang="zh-CN" dirty="0"/>
              <a:t>x</a:t>
            </a:r>
            <a:r>
              <a:rPr lang="zh-CN" altLang="en-US" dirty="0"/>
              <a:t>取</a:t>
            </a:r>
            <a:r>
              <a:rPr lang="en-US" altLang="zh-CN" dirty="0"/>
              <a:t>min</a:t>
            </a:r>
            <a:r>
              <a:rPr lang="zh-CN" altLang="en-US" dirty="0"/>
              <a:t>的时候：</a:t>
            </a:r>
            <a:endParaRPr lang="en-US" altLang="zh-CN" dirty="0"/>
          </a:p>
          <a:p>
            <a:r>
              <a:rPr lang="en-US" altLang="zh-CN" dirty="0"/>
              <a:t>1.</a:t>
            </a:r>
            <a:r>
              <a:rPr lang="zh-CN" altLang="en-US" dirty="0"/>
              <a:t>如果区间最大值比</a:t>
            </a:r>
            <a:r>
              <a:rPr lang="en-US" altLang="zh-CN" dirty="0"/>
              <a:t>x</a:t>
            </a:r>
            <a:r>
              <a:rPr lang="zh-CN" altLang="en-US" dirty="0"/>
              <a:t>小则无效</a:t>
            </a:r>
            <a:endParaRPr lang="en-US" altLang="zh-CN" dirty="0"/>
          </a:p>
          <a:p>
            <a:r>
              <a:rPr lang="en-US" altLang="zh-CN" dirty="0"/>
              <a:t>2.</a:t>
            </a:r>
            <a:r>
              <a:rPr lang="zh-CN" altLang="en-US" dirty="0"/>
              <a:t>如果区间次大值比</a:t>
            </a:r>
            <a:r>
              <a:rPr lang="en-US" altLang="zh-CN" dirty="0"/>
              <a:t>x</a:t>
            </a:r>
            <a:r>
              <a:rPr lang="zh-CN" altLang="en-US" dirty="0"/>
              <a:t>小则是一个区间最大值修改，区间所有最大值位置被修改次数</a:t>
            </a:r>
            <a:r>
              <a:rPr lang="en-US" altLang="zh-CN" dirty="0"/>
              <a:t>+1</a:t>
            </a:r>
            <a:r>
              <a:rPr lang="zh-CN" altLang="en-US" dirty="0"/>
              <a:t>，这个打个标记即可</a:t>
            </a:r>
            <a:endParaRPr lang="en-US" altLang="zh-CN" dirty="0"/>
          </a:p>
          <a:p>
            <a:r>
              <a:rPr lang="en-US" altLang="zh-CN" dirty="0"/>
              <a:t>3.</a:t>
            </a:r>
            <a:r>
              <a:rPr lang="zh-CN" altLang="en-US" dirty="0"/>
              <a:t>如果区间次大值比</a:t>
            </a:r>
            <a:r>
              <a:rPr lang="en-US" altLang="zh-CN" dirty="0"/>
              <a:t>x</a:t>
            </a:r>
            <a:r>
              <a:rPr lang="zh-CN" altLang="en-US" dirty="0"/>
              <a:t>大，则把次大值和最大值合并，递归进行这个过程直到次大值比</a:t>
            </a:r>
            <a:r>
              <a:rPr lang="en-US" altLang="zh-CN" dirty="0"/>
              <a:t>x</a:t>
            </a:r>
            <a:r>
              <a:rPr lang="zh-CN" altLang="en-US" dirty="0"/>
              <a:t>小</a:t>
            </a:r>
            <a:endParaRPr lang="zh-CN" alt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将值相同的多个数缩起来处理</a:t>
            </a:r>
            <a:endParaRPr lang="en-US" altLang="zh-CN" dirty="0"/>
          </a:p>
          <a:p>
            <a:r>
              <a:rPr lang="zh-CN" altLang="en-US" dirty="0"/>
              <a:t>如果修改了严格次大值和最大值，则将这两个合并，然后递归两个儿子，看是否需要修改</a:t>
            </a:r>
            <a:endParaRPr lang="en-US" altLang="zh-CN" dirty="0"/>
          </a:p>
          <a:p>
            <a:r>
              <a:rPr lang="en-US" altLang="zh-CN" dirty="0"/>
              <a:t>1. </a:t>
            </a:r>
            <a:r>
              <a:rPr lang="zh-CN" altLang="en-US" dirty="0"/>
              <a:t>如果有一个儿子内含有最大值和严格次大值，则递归这个儿子进行合并</a:t>
            </a:r>
            <a:endParaRPr lang="en-US" altLang="zh-CN" dirty="0"/>
          </a:p>
          <a:p>
            <a:r>
              <a:rPr lang="en-US" altLang="zh-CN" dirty="0"/>
              <a:t>2. </a:t>
            </a:r>
            <a:r>
              <a:rPr lang="zh-CN" altLang="en-US" dirty="0"/>
              <a:t>否则我们修改两个儿子的最大值，这两个儿子的严格次大值不需要改动，并用来更新父亲的严格次大值</a:t>
            </a:r>
            <a:endParaRPr lang="en-US" altLang="zh-CN" dirty="0"/>
          </a:p>
          <a:p>
            <a:endParaRPr lang="zh-CN" alt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可以发现这个在每次满足条件</a:t>
            </a:r>
            <a:r>
              <a:rPr lang="en-US" altLang="zh-CN" dirty="0"/>
              <a:t>1</a:t>
            </a:r>
            <a:r>
              <a:rPr lang="zh-CN" altLang="en-US" dirty="0"/>
              <a:t>时递归，但每递归一层就会合并掉两个值</a:t>
            </a:r>
            <a:endParaRPr lang="en-US" altLang="zh-CN" dirty="0"/>
          </a:p>
          <a:p>
            <a:r>
              <a:rPr lang="zh-CN" altLang="en-US" dirty="0"/>
              <a:t>线段树上节点大小和为</a:t>
            </a:r>
            <a:r>
              <a:rPr lang="en-US" altLang="zh-CN" dirty="0"/>
              <a:t>O(</a:t>
            </a:r>
            <a:r>
              <a:rPr lang="en-US" altLang="zh-CN" dirty="0" err="1"/>
              <a:t>nlogn</a:t>
            </a:r>
            <a:r>
              <a:rPr lang="en-US" altLang="zh-CN" dirty="0"/>
              <a:t>)</a:t>
            </a:r>
            <a:r>
              <a:rPr lang="zh-CN" altLang="en-US" dirty="0"/>
              <a:t>，所以</a:t>
            </a:r>
            <a:r>
              <a:rPr lang="en-US" altLang="zh-CN" dirty="0"/>
              <a:t>1</a:t>
            </a:r>
            <a:r>
              <a:rPr lang="zh-CN" altLang="en-US" dirty="0"/>
              <a:t>递归次数为</a:t>
            </a:r>
            <a:r>
              <a:rPr lang="en-US" altLang="zh-CN" dirty="0"/>
              <a:t>O(</a:t>
            </a:r>
            <a:r>
              <a:rPr lang="en-US" altLang="zh-CN" dirty="0" err="1"/>
              <a:t>nlogn</a:t>
            </a:r>
            <a:r>
              <a:rPr lang="en-US" altLang="zh-CN" dirty="0"/>
              <a:t>)</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UOJ 515</a:t>
            </a:r>
            <a:r>
              <a:rPr lang="zh-CN" altLang="en-US"/>
              <a:t>（加强</a:t>
            </a:r>
            <a:r>
              <a:rPr lang="zh-CN" altLang="en-US"/>
              <a:t>版）</a:t>
            </a:r>
            <a:endParaRPr lang="zh-CN" altLang="en-US"/>
          </a:p>
        </p:txBody>
      </p:sp>
      <p:sp>
        <p:nvSpPr>
          <p:cNvPr id="3" name="内容占位符 2"/>
          <p:cNvSpPr>
            <a:spLocks noGrp="1"/>
          </p:cNvSpPr>
          <p:nvPr>
            <p:ph idx="1"/>
          </p:nvPr>
        </p:nvSpPr>
        <p:spPr/>
        <p:txBody>
          <a:bodyPr/>
          <a:p>
            <a:r>
              <a:rPr lang="zh-CN" altLang="en-US" dirty="0">
                <a:sym typeface="+mn-ea"/>
              </a:rPr>
              <a:t>单点修改，询问 </a:t>
            </a:r>
            <a:r>
              <a:rPr lang="en-US" altLang="zh-CN" dirty="0" err="1">
                <a:sym typeface="+mn-ea"/>
              </a:rPr>
              <a:t>a[l],...,a[r]</a:t>
            </a:r>
            <a:r>
              <a:rPr lang="en-US" altLang="zh-CN" dirty="0">
                <a:sym typeface="+mn-ea"/>
              </a:rPr>
              <a:t> </a:t>
            </a:r>
            <a:r>
              <a:rPr lang="zh-CN" altLang="en-US" dirty="0">
                <a:sym typeface="+mn-ea"/>
              </a:rPr>
              <a:t>的不同的</a:t>
            </a:r>
            <a:r>
              <a:rPr lang="zh-CN" altLang="en-US" dirty="0">
                <a:sym typeface="+mn-ea"/>
              </a:rPr>
              <a:t>前缀最小值个数。</a:t>
            </a:r>
            <a:endParaRPr lang="zh-CN" altLang="en-US" dirty="0">
              <a:sym typeface="+mn-ea"/>
            </a:endParaRPr>
          </a:p>
          <a:p>
            <a:r>
              <a:rPr lang="zh-CN" altLang="en-US" dirty="0">
                <a:sym typeface="+mn-ea"/>
              </a:rPr>
              <a:t>这里前缀最小值只考虑区间</a:t>
            </a:r>
            <a:r>
              <a:rPr lang="en-US" altLang="zh-CN" dirty="0">
                <a:sym typeface="+mn-ea"/>
              </a:rPr>
              <a:t> [l,r] </a:t>
            </a:r>
            <a:r>
              <a:rPr lang="zh-CN" altLang="en-US" dirty="0">
                <a:sym typeface="+mn-ea"/>
              </a:rPr>
              <a:t>中的元素的影响。</a:t>
            </a:r>
            <a:endParaRPr lang="en-US" altLang="zh-CN" dirty="0"/>
          </a:p>
          <a:p>
            <a:r>
              <a:rPr lang="en-US" altLang="zh-CN" dirty="0" err="1">
                <a:sym typeface="+mn-ea"/>
              </a:rPr>
              <a:t>n,m</a:t>
            </a:r>
            <a:r>
              <a:rPr lang="en-US" altLang="zh-CN" dirty="0">
                <a:sym typeface="+mn-ea"/>
              </a:rPr>
              <a:t>&lt;=1e6</a:t>
            </a:r>
            <a:endParaRPr lang="zh-CN" altLang="en-US" dirty="0"/>
          </a:p>
          <a:p>
            <a:endParaRPr lang="zh-CN" alt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endParaRPr lang="zh-CN" altLang="en-US" dirty="0"/>
          </a:p>
        </p:txBody>
      </p:sp>
      <p:sp>
        <p:nvSpPr>
          <p:cNvPr id="3" name="内容占位符 2"/>
          <p:cNvSpPr>
            <a:spLocks noGrp="1"/>
          </p:cNvSpPr>
          <p:nvPr>
            <p:ph idx="1"/>
          </p:nvPr>
        </p:nvSpPr>
        <p:spPr/>
        <p:txBody>
          <a:bodyPr/>
          <a:lstStyle/>
          <a:p>
            <a:r>
              <a:rPr lang="zh-CN" altLang="en-US" dirty="0"/>
              <a:t>给一个序列</a:t>
            </a:r>
            <a:r>
              <a:rPr lang="en-US" altLang="zh-CN" dirty="0"/>
              <a:t>a[</a:t>
            </a:r>
            <a:r>
              <a:rPr lang="en-US" altLang="zh-CN" dirty="0" err="1"/>
              <a:t>i</a:t>
            </a:r>
            <a:r>
              <a:rPr lang="en-US" altLang="zh-CN" dirty="0"/>
              <a:t>]</a:t>
            </a:r>
            <a:endParaRPr lang="en-US" altLang="zh-CN" dirty="0"/>
          </a:p>
          <a:p>
            <a:r>
              <a:rPr lang="zh-CN" altLang="en-US" dirty="0"/>
              <a:t>给一个区间的序列</a:t>
            </a:r>
            <a:r>
              <a:rPr lang="en-US" altLang="zh-CN" dirty="0"/>
              <a:t>l[</a:t>
            </a:r>
            <a:r>
              <a:rPr lang="en-US" altLang="zh-CN" dirty="0" err="1"/>
              <a:t>i</a:t>
            </a:r>
            <a:r>
              <a:rPr lang="en-US" altLang="zh-CN" dirty="0"/>
              <a:t>],r[</a:t>
            </a:r>
            <a:r>
              <a:rPr lang="en-US" altLang="zh-CN" dirty="0" err="1"/>
              <a:t>i</a:t>
            </a:r>
            <a:r>
              <a:rPr lang="en-US" altLang="zh-CN" dirty="0"/>
              <a:t>]</a:t>
            </a:r>
            <a:endParaRPr lang="en-US" altLang="zh-CN" dirty="0"/>
          </a:p>
          <a:p>
            <a:r>
              <a:rPr lang="zh-CN" altLang="en-US" dirty="0"/>
              <a:t>每次询问给一个区间</a:t>
            </a:r>
            <a:r>
              <a:rPr lang="en-US" altLang="zh-CN" dirty="0"/>
              <a:t>L,R</a:t>
            </a:r>
            <a:endParaRPr lang="en-US" altLang="zh-CN" dirty="0"/>
          </a:p>
          <a:p>
            <a:r>
              <a:rPr lang="zh-CN" altLang="en-US" dirty="0"/>
              <a:t>求 </a:t>
            </a:r>
            <a:r>
              <a:rPr lang="en-US" altLang="zh-CN" dirty="0"/>
              <a:t>|N</a:t>
            </a:r>
            <a:r>
              <a:rPr lang="zh-CN" altLang="en-US" dirty="0"/>
              <a:t>∩</a:t>
            </a:r>
            <a:r>
              <a:rPr lang="en-US" altLang="zh-CN" dirty="0"/>
              <a:t>([l[L],r[L]]</a:t>
            </a:r>
            <a:r>
              <a:rPr lang="zh-CN" altLang="en-US" dirty="0"/>
              <a:t>∪</a:t>
            </a:r>
            <a:r>
              <a:rPr lang="en-US" altLang="zh-CN" dirty="0"/>
              <a:t>[l[L+1],r[L+1]]</a:t>
            </a:r>
            <a:r>
              <a:rPr lang="zh-CN" altLang="en-US" dirty="0"/>
              <a:t>∪ </a:t>
            </a:r>
            <a:r>
              <a:rPr lang="en-US" altLang="zh-CN" dirty="0"/>
              <a:t>…</a:t>
            </a:r>
            <a:r>
              <a:rPr lang="zh-CN" altLang="en-US" dirty="0"/>
              <a:t>∪</a:t>
            </a:r>
            <a:r>
              <a:rPr lang="en-US" altLang="zh-CN" dirty="0"/>
              <a:t>[l[R],r[R]])|</a:t>
            </a:r>
            <a:endParaRPr lang="zh-CN" alt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牛客挑战赛</a:t>
            </a:r>
            <a:r>
              <a:rPr lang="en-US" altLang="zh-CN" dirty="0"/>
              <a:t>64 D</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690688"/>
            <a:ext cx="7991475" cy="4343400"/>
          </a:xfrm>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P3348 [ZJOI2016] </a:t>
            </a:r>
            <a:r>
              <a:rPr lang="zh-CN" altLang="en-US"/>
              <a:t>大森林</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7456805" cy="5127625"/>
          </a:xfrm>
          <a:prstGeom prst="rect">
            <a:avLst/>
          </a:prstGeom>
        </p:spPr>
      </p:pic>
      <p:pic>
        <p:nvPicPr>
          <p:cNvPr id="5" name="图片 4"/>
          <p:cNvPicPr>
            <a:picLocks noChangeAspect="1"/>
          </p:cNvPicPr>
          <p:nvPr/>
        </p:nvPicPr>
        <p:blipFill>
          <a:blip r:embed="rId2"/>
          <a:stretch>
            <a:fillRect/>
          </a:stretch>
        </p:blipFill>
        <p:spPr>
          <a:xfrm>
            <a:off x="7343140" y="3154680"/>
            <a:ext cx="4165600" cy="393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我们通过扫描线可以将静态的二维问题转换为动态的一维问题</a:t>
            </a:r>
            <a:endParaRPr lang="en-US" altLang="zh-CN" dirty="0"/>
          </a:p>
          <a:p>
            <a:r>
              <a:rPr lang="zh-CN" altLang="en-US" dirty="0"/>
              <a:t>维护动态的一维问题就使用数据结构维护序列</a:t>
            </a:r>
            <a:endParaRPr lang="en-US" altLang="zh-CN" dirty="0"/>
          </a:p>
          <a:p>
            <a:r>
              <a:rPr lang="zh-CN" altLang="en-US" dirty="0"/>
              <a:t>那在这道题中，我们扫描线每进入一个矩形的时候就进行区间</a:t>
            </a:r>
            <a:r>
              <a:rPr lang="en-US" altLang="zh-CN" dirty="0"/>
              <a:t>+1</a:t>
            </a:r>
            <a:r>
              <a:rPr lang="zh-CN" altLang="en-US" dirty="0"/>
              <a:t>，走出一个矩形的时候就进行区间</a:t>
            </a:r>
            <a:r>
              <a:rPr lang="en-US" altLang="zh-CN" dirty="0"/>
              <a:t>-1</a:t>
            </a:r>
            <a:endParaRPr lang="en-US" altLang="zh-CN" dirty="0"/>
          </a:p>
          <a:p>
            <a:r>
              <a:rPr lang="zh-CN" altLang="en-US" dirty="0"/>
              <a:t>扫描线上的数据结构维护的是当前</a:t>
            </a:r>
            <a:r>
              <a:rPr lang="en-US" altLang="zh-CN" dirty="0"/>
              <a:t>x</a:t>
            </a:r>
            <a:r>
              <a:rPr lang="zh-CN" altLang="en-US" dirty="0"/>
              <a:t>坐标下，每个</a:t>
            </a:r>
            <a:r>
              <a:rPr lang="en-US" altLang="zh-CN" dirty="0"/>
              <a:t>y</a:t>
            </a:r>
            <a:r>
              <a:rPr lang="zh-CN" altLang="en-US" dirty="0"/>
              <a:t>坐标被多少矩形包含</a:t>
            </a:r>
            <a:endParaRPr lang="zh-CN" altLang="en-US" dirty="0"/>
          </a:p>
        </p:txBody>
      </p:sp>
      <p:pic>
        <p:nvPicPr>
          <p:cNvPr id="5" name="Picture 4"/>
          <p:cNvPicPr>
            <a:picLocks noChangeAspect="1"/>
          </p:cNvPicPr>
          <p:nvPr/>
        </p:nvPicPr>
        <p:blipFill>
          <a:blip r:embed="rId1"/>
          <a:stretch>
            <a:fillRect/>
          </a:stretch>
        </p:blipFill>
        <p:spPr>
          <a:xfrm>
            <a:off x="2272717" y="4301808"/>
            <a:ext cx="4042880" cy="2556192"/>
          </a:xfrm>
          <a:prstGeom prst="rect">
            <a:avLst/>
          </a:prstGeom>
        </p:spPr>
      </p:pic>
      <p:pic>
        <p:nvPicPr>
          <p:cNvPr id="7" name="Picture 6"/>
          <p:cNvPicPr>
            <a:picLocks noChangeAspect="1"/>
          </p:cNvPicPr>
          <p:nvPr/>
        </p:nvPicPr>
        <p:blipFill>
          <a:blip r:embed="rId2"/>
          <a:stretch>
            <a:fillRect/>
          </a:stretch>
        </p:blipFill>
        <p:spPr>
          <a:xfrm>
            <a:off x="7310920" y="4250146"/>
            <a:ext cx="4042880" cy="2556193"/>
          </a:xfrm>
          <a:prstGeom prst="rect">
            <a:avLst/>
          </a:prstGeom>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CF793F Julia the snail</a:t>
            </a:r>
            <a:endParaRPr lang="zh-CN" altLang="en-US" dirty="0"/>
          </a:p>
        </p:txBody>
      </p:sp>
      <p:pic>
        <p:nvPicPr>
          <p:cNvPr id="7" name="内容占位符 6"/>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7486423" cy="1891411"/>
          </a:xfrm>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这个题有点奇怪</a:t>
            </a:r>
            <a:endParaRPr lang="en-US" altLang="zh-CN" dirty="0"/>
          </a:p>
          <a:p>
            <a:r>
              <a:rPr lang="zh-CN" altLang="en-US" dirty="0"/>
              <a:t>因为无修改，考虑扫描线，查询是</a:t>
            </a:r>
            <a:r>
              <a:rPr lang="en-US" altLang="zh-CN" dirty="0"/>
              <a:t>2-side</a:t>
            </a:r>
            <a:r>
              <a:rPr lang="zh-CN" altLang="en-US" dirty="0"/>
              <a:t>形式，扫描线扫一个端点，数据结构维护另一个端点的答案</a:t>
            </a:r>
            <a:endParaRPr lang="en-US" altLang="zh-CN" dirty="0"/>
          </a:p>
          <a:p>
            <a:r>
              <a:rPr lang="zh-CN" altLang="en-US" dirty="0"/>
              <a:t>如果扫的是</a:t>
            </a:r>
            <a:r>
              <a:rPr lang="en-US" altLang="zh-CN" dirty="0"/>
              <a:t>x</a:t>
            </a:r>
            <a:r>
              <a:rPr lang="zh-CN" altLang="en-US" dirty="0"/>
              <a:t>，我感觉不太好维护</a:t>
            </a:r>
            <a:endParaRPr lang="en-US" altLang="zh-CN" dirty="0"/>
          </a:p>
          <a:p>
            <a:r>
              <a:rPr lang="zh-CN" altLang="en-US" dirty="0"/>
              <a:t>如果扫的是</a:t>
            </a:r>
            <a:r>
              <a:rPr lang="en-US" altLang="zh-CN" dirty="0"/>
              <a:t>y</a:t>
            </a:r>
            <a:r>
              <a:rPr lang="zh-CN" altLang="en-US" dirty="0"/>
              <a:t>，数据结构维护每个</a:t>
            </a:r>
            <a:r>
              <a:rPr lang="en-US" altLang="zh-CN" dirty="0"/>
              <a:t>x</a:t>
            </a:r>
            <a:r>
              <a:rPr lang="zh-CN" altLang="en-US" dirty="0"/>
              <a:t>的答案为</a:t>
            </a:r>
            <a:r>
              <a:rPr lang="en-US" altLang="zh-CN" dirty="0"/>
              <a:t>f[x]</a:t>
            </a:r>
            <a:endParaRPr lang="en-US" altLang="zh-CN" dirty="0"/>
          </a:p>
          <a:p>
            <a:r>
              <a:rPr lang="zh-CN" altLang="en-US" dirty="0"/>
              <a:t>扫描线朝着</a:t>
            </a:r>
            <a:r>
              <a:rPr lang="en-US" altLang="zh-CN" dirty="0"/>
              <a:t>y</a:t>
            </a:r>
            <a:r>
              <a:rPr lang="zh-CN" altLang="en-US" dirty="0"/>
              <a:t>变大的方向扫，每次可能加入一个</a:t>
            </a:r>
            <a:r>
              <a:rPr lang="en-US" altLang="zh-CN" dirty="0"/>
              <a:t>[</a:t>
            </a:r>
            <a:r>
              <a:rPr lang="en-US" altLang="zh-CN" dirty="0" err="1"/>
              <a:t>l,r</a:t>
            </a:r>
            <a:r>
              <a:rPr lang="en-US" altLang="zh-CN" dirty="0"/>
              <a:t>]</a:t>
            </a:r>
            <a:r>
              <a:rPr lang="zh-CN" altLang="en-US" dirty="0"/>
              <a:t>的绳子</a:t>
            </a:r>
            <a:endParaRPr lang="en-US" altLang="zh-CN" dirty="0"/>
          </a:p>
          <a:p>
            <a:r>
              <a:rPr lang="zh-CN" altLang="en-US" dirty="0"/>
              <a:t>因为我们当前维护了每个</a:t>
            </a:r>
            <a:r>
              <a:rPr lang="en-US" altLang="zh-CN" dirty="0"/>
              <a:t>x</a:t>
            </a:r>
            <a:r>
              <a:rPr lang="zh-CN" altLang="en-US" dirty="0"/>
              <a:t>的最高答案</a:t>
            </a:r>
            <a:r>
              <a:rPr lang="en-US" altLang="zh-CN" dirty="0"/>
              <a:t>f[x]</a:t>
            </a:r>
            <a:r>
              <a:rPr lang="zh-CN" altLang="en-US" dirty="0"/>
              <a:t>，并且扫描线扫了上界</a:t>
            </a:r>
            <a:endParaRPr lang="en-US" altLang="zh-CN" dirty="0"/>
          </a:p>
          <a:p>
            <a:r>
              <a:rPr lang="zh-CN" altLang="en-US" dirty="0"/>
              <a:t>所以所有</a:t>
            </a:r>
            <a:r>
              <a:rPr lang="en-US" altLang="zh-CN" dirty="0"/>
              <a:t>f[x]&gt;=l</a:t>
            </a:r>
            <a:r>
              <a:rPr lang="zh-CN" altLang="en-US" dirty="0"/>
              <a:t>，</a:t>
            </a:r>
            <a:r>
              <a:rPr lang="en-US" altLang="zh-CN" dirty="0"/>
              <a:t>l&lt;=x</a:t>
            </a:r>
            <a:r>
              <a:rPr lang="zh-CN" altLang="en-US" dirty="0"/>
              <a:t>的</a:t>
            </a:r>
            <a:r>
              <a:rPr lang="en-US" altLang="zh-CN" dirty="0"/>
              <a:t>x</a:t>
            </a:r>
            <a:r>
              <a:rPr lang="zh-CN" altLang="en-US" dirty="0"/>
              <a:t>，都可以走到更高的位置</a:t>
            </a:r>
            <a:r>
              <a:rPr lang="en-US" altLang="zh-CN" dirty="0"/>
              <a:t>r</a:t>
            </a:r>
            <a:endParaRPr lang="zh-CN" alt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由于向下滑是无代价的，所以在上界确定的情况下能贪心走得越高越好</a:t>
            </a:r>
            <a:endParaRPr lang="en-US" altLang="zh-CN" dirty="0"/>
          </a:p>
          <a:p>
            <a:r>
              <a:rPr lang="zh-CN" altLang="en-US" dirty="0"/>
              <a:t>操作相当于对区间的</a:t>
            </a:r>
            <a:r>
              <a:rPr lang="en-US" altLang="zh-CN" dirty="0"/>
              <a:t>x</a:t>
            </a:r>
            <a:r>
              <a:rPr lang="zh-CN" altLang="en-US" dirty="0"/>
              <a:t>，如果</a:t>
            </a:r>
            <a:r>
              <a:rPr lang="en-US" altLang="zh-CN" dirty="0"/>
              <a:t>f[x]&gt;=l</a:t>
            </a:r>
            <a:r>
              <a:rPr lang="zh-CN" altLang="en-US" dirty="0"/>
              <a:t>，</a:t>
            </a:r>
            <a:r>
              <a:rPr lang="en-US" altLang="zh-CN" dirty="0"/>
              <a:t>f[x]=r</a:t>
            </a:r>
            <a:r>
              <a:rPr lang="zh-CN" altLang="en-US" dirty="0"/>
              <a:t>，且</a:t>
            </a:r>
            <a:r>
              <a:rPr lang="en-US" altLang="zh-CN" dirty="0"/>
              <a:t>r</a:t>
            </a:r>
            <a:r>
              <a:rPr lang="zh-CN" altLang="en-US" dirty="0"/>
              <a:t>一定比</a:t>
            </a:r>
            <a:r>
              <a:rPr lang="en-US" altLang="zh-CN" dirty="0"/>
              <a:t>l</a:t>
            </a:r>
            <a:r>
              <a:rPr lang="zh-CN" altLang="en-US" dirty="0"/>
              <a:t>和</a:t>
            </a:r>
            <a:r>
              <a:rPr lang="en-US" altLang="zh-CN" dirty="0"/>
              <a:t>f[x]</a:t>
            </a:r>
            <a:r>
              <a:rPr lang="zh-CN" altLang="en-US" dirty="0"/>
              <a:t>大</a:t>
            </a:r>
            <a:endParaRPr lang="en-US" altLang="zh-CN" dirty="0"/>
          </a:p>
          <a:p>
            <a:r>
              <a:rPr lang="zh-CN" altLang="en-US" dirty="0"/>
              <a:t>我们可以线段树每个节点维护最大值和严格次大值</a:t>
            </a:r>
            <a:endParaRPr lang="en-US" altLang="zh-CN" dirty="0"/>
          </a:p>
          <a:p>
            <a:r>
              <a:rPr lang="zh-CN" altLang="en-US" dirty="0"/>
              <a:t>将值相同的多个数缩起来处理</a:t>
            </a:r>
            <a:endParaRPr lang="en-US" altLang="zh-CN" dirty="0"/>
          </a:p>
          <a:p>
            <a:r>
              <a:rPr lang="zh-CN" altLang="en-US" dirty="0"/>
              <a:t>当节点</a:t>
            </a:r>
            <a:r>
              <a:rPr lang="en-US" altLang="zh-CN" dirty="0"/>
              <a:t>x’</a:t>
            </a:r>
            <a:r>
              <a:rPr lang="zh-CN" altLang="en-US" dirty="0"/>
              <a:t>被操作时，如果只修改其最大值，打个标记即可</a:t>
            </a:r>
            <a:endParaRPr lang="en-US" altLang="zh-CN"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如果修改了严格次大值和最大值，则将这两个合并，然后递归两个儿子，看是否需要修改</a:t>
            </a:r>
            <a:endParaRPr lang="en-US" altLang="zh-CN" dirty="0"/>
          </a:p>
          <a:p>
            <a:r>
              <a:rPr lang="en-US" altLang="zh-CN" dirty="0"/>
              <a:t>1. </a:t>
            </a:r>
            <a:r>
              <a:rPr lang="zh-CN" altLang="en-US" dirty="0"/>
              <a:t>如果有一个儿子内含有最大值和严格次大值，则递归这个儿子进行合并</a:t>
            </a:r>
            <a:endParaRPr lang="en-US" altLang="zh-CN" dirty="0"/>
          </a:p>
          <a:p>
            <a:r>
              <a:rPr lang="en-US" altLang="zh-CN" dirty="0"/>
              <a:t>2. </a:t>
            </a:r>
            <a:r>
              <a:rPr lang="zh-CN" altLang="en-US" dirty="0"/>
              <a:t>否则我们修改两个儿子的最大值，这两个儿子的严格次大值不需要改动，并用来更新父亲的严格次大值</a:t>
            </a:r>
            <a:endParaRPr lang="en-US" altLang="zh-CN"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可以发现这个在每次满足条件</a:t>
            </a:r>
            <a:r>
              <a:rPr lang="en-US" altLang="zh-CN" dirty="0"/>
              <a:t>1</a:t>
            </a:r>
            <a:r>
              <a:rPr lang="zh-CN" altLang="en-US" dirty="0"/>
              <a:t>时递归</a:t>
            </a:r>
            <a:r>
              <a:rPr lang="zh-CN" altLang="en-US"/>
              <a:t>，但每递归</a:t>
            </a:r>
            <a:r>
              <a:rPr lang="zh-CN" altLang="en-US" dirty="0"/>
              <a:t>一层就会合并掉两个值</a:t>
            </a:r>
            <a:endParaRPr lang="en-US" altLang="zh-CN" dirty="0"/>
          </a:p>
          <a:p>
            <a:r>
              <a:rPr lang="zh-CN" altLang="en-US" dirty="0"/>
              <a:t>线段树上节点大小和为</a:t>
            </a:r>
            <a:r>
              <a:rPr lang="en-US" altLang="zh-CN" dirty="0"/>
              <a:t>O(</a:t>
            </a:r>
            <a:r>
              <a:rPr lang="en-US" altLang="zh-CN" dirty="0" err="1"/>
              <a:t>nlogn</a:t>
            </a:r>
            <a:r>
              <a:rPr lang="en-US" altLang="zh-CN" dirty="0"/>
              <a:t>)</a:t>
            </a:r>
            <a:r>
              <a:rPr lang="zh-CN" altLang="en-US" dirty="0"/>
              <a:t>，所以</a:t>
            </a:r>
            <a:r>
              <a:rPr lang="en-US" altLang="zh-CN" dirty="0"/>
              <a:t>1</a:t>
            </a:r>
            <a:r>
              <a:rPr lang="zh-CN" altLang="en-US" dirty="0"/>
              <a:t>递归次数为</a:t>
            </a:r>
            <a:r>
              <a:rPr lang="en-US" altLang="zh-CN" dirty="0"/>
              <a:t>O(</a:t>
            </a:r>
            <a:r>
              <a:rPr lang="en-US" altLang="zh-CN" dirty="0" err="1"/>
              <a:t>nlogn</a:t>
            </a:r>
            <a:r>
              <a:rPr lang="en-US" altLang="zh-CN" dirty="0"/>
              <a:t>)</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QOJ </a:t>
            </a:r>
            <a:r>
              <a:rPr lang="zh-CN" altLang="en-US"/>
              <a:t># 8672. 排队</a:t>
            </a:r>
            <a:endParaRPr lang="zh-CN" altLang="en-US"/>
          </a:p>
        </p:txBody>
      </p:sp>
      <p:pic>
        <p:nvPicPr>
          <p:cNvPr id="4" name="内容占位符 3"/>
          <p:cNvPicPr>
            <a:picLocks noChangeAspect="1"/>
          </p:cNvPicPr>
          <p:nvPr>
            <p:ph idx="1"/>
          </p:nvPr>
        </p:nvPicPr>
        <p:blipFill>
          <a:blip r:embed="rId1"/>
          <a:stretch>
            <a:fillRect/>
          </a:stretch>
        </p:blipFill>
        <p:spPr>
          <a:xfrm>
            <a:off x="875665" y="1691005"/>
            <a:ext cx="11216005" cy="1748790"/>
          </a:xfrm>
          <a:prstGeom prst="rect">
            <a:avLst/>
          </a:prstGeom>
        </p:spPr>
      </p:pic>
      <p:pic>
        <p:nvPicPr>
          <p:cNvPr id="5" name="图片 4"/>
          <p:cNvPicPr>
            <a:picLocks noChangeAspect="1"/>
          </p:cNvPicPr>
          <p:nvPr/>
        </p:nvPicPr>
        <p:blipFill>
          <a:blip r:embed="rId2"/>
          <a:stretch>
            <a:fillRect/>
          </a:stretch>
        </p:blipFill>
        <p:spPr>
          <a:xfrm>
            <a:off x="875665" y="3439795"/>
            <a:ext cx="5902960" cy="309245"/>
          </a:xfrm>
          <a:prstGeom prst="rect">
            <a:avLst/>
          </a:prstGeom>
        </p:spPr>
      </p:pic>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未公开</a:t>
            </a:r>
            <a:r>
              <a:rPr lang="zh-CN" altLang="en-US"/>
              <a:t>题目</a:t>
            </a:r>
            <a:endParaRPr lang="zh-CN" altLang="en-US"/>
          </a:p>
        </p:txBody>
      </p:sp>
      <p:graphicFrame>
        <p:nvGraphicFramePr>
          <p:cNvPr id="4" name="内容占位符 3"/>
          <p:cNvGraphicFramePr>
            <a:graphicFrameLocks noChangeAspect="1"/>
          </p:cNvGraphicFramePr>
          <p:nvPr>
            <p:ph idx="1"/>
          </p:nvPr>
        </p:nvGraphicFramePr>
        <p:xfrm>
          <a:off x="838200" y="2051050"/>
          <a:ext cx="10515600" cy="905510"/>
        </p:xfrm>
        <a:graphic>
          <a:graphicData uri="http://schemas.openxmlformats.org/presentationml/2006/ole">
            <mc:AlternateContent xmlns:mc="http://schemas.openxmlformats.org/markup-compatibility/2006">
              <mc:Choice xmlns:v="urn:schemas-microsoft-com:vml" Requires="v">
                <p:oleObj spid="_x0000_s5" name="" r:id="rId1" imgW="10763250" imgH="927100" progId="Paint.Picture">
                  <p:embed/>
                </p:oleObj>
              </mc:Choice>
              <mc:Fallback>
                <p:oleObj name="" r:id="rId1" imgW="10763250" imgH="927100" progId="Paint.Picture">
                  <p:embed/>
                  <p:pic>
                    <p:nvPicPr>
                      <p:cNvPr id="0" name="图片 4"/>
                      <p:cNvPicPr/>
                      <p:nvPr/>
                    </p:nvPicPr>
                    <p:blipFill>
                      <a:blip r:embed="rId2"/>
                      <a:stretch>
                        <a:fillRect/>
                      </a:stretch>
                    </p:blipFill>
                    <p:spPr>
                      <a:xfrm>
                        <a:off x="838200" y="2051050"/>
                        <a:ext cx="10515600" cy="905510"/>
                      </a:xfrm>
                      <a:prstGeom prst="rect">
                        <a:avLst/>
                      </a:prstGeom>
                    </p:spPr>
                  </p:pic>
                </p:oleObj>
              </mc:Fallback>
            </mc:AlternateContent>
          </a:graphicData>
        </a:graphic>
      </p:graphicFrame>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noChangeArrowheads="1"/>
          </p:cNvSpPr>
          <p:nvPr>
            <p:ph type="title"/>
          </p:nvPr>
        </p:nvSpPr>
        <p:spPr/>
        <p:txBody>
          <a:bodyPr/>
          <a:lstStyle/>
          <a:p>
            <a:pPr eaLnBrk="1" hangingPunct="1"/>
            <a:r>
              <a:rPr lang="en-US" altLang="zh-CN" dirty="0"/>
              <a:t>Luogu1972 [SDOI2009]HH</a:t>
            </a:r>
            <a:r>
              <a:rPr lang="zh-CN" altLang="en-US" dirty="0"/>
              <a:t>的项链</a:t>
            </a:r>
            <a:endParaRPr lang="zh-CN" altLang="en-US" dirty="0"/>
          </a:p>
        </p:txBody>
      </p:sp>
      <p:sp>
        <p:nvSpPr>
          <p:cNvPr id="31747" name="内容占位符 2"/>
          <p:cNvSpPr>
            <a:spLocks noGrp="1" noChangeArrowheads="1"/>
          </p:cNvSpPr>
          <p:nvPr>
            <p:ph idx="1"/>
          </p:nvPr>
        </p:nvSpPr>
        <p:spPr/>
        <p:txBody>
          <a:bodyPr/>
          <a:lstStyle/>
          <a:p>
            <a:pPr eaLnBrk="1" hangingPunct="1"/>
            <a:r>
              <a:rPr lang="zh-CN" altLang="en-US" dirty="0"/>
              <a:t>给定一个长为</a:t>
            </a:r>
            <a:r>
              <a:rPr lang="en-US" altLang="zh-CN" dirty="0"/>
              <a:t>n</a:t>
            </a:r>
            <a:r>
              <a:rPr lang="zh-CN" altLang="en-US" dirty="0"/>
              <a:t>的序列，</a:t>
            </a:r>
            <a:r>
              <a:rPr lang="en-US" altLang="zh-CN" dirty="0"/>
              <a:t>m</a:t>
            </a:r>
            <a:r>
              <a:rPr lang="zh-CN" altLang="en-US" dirty="0"/>
              <a:t>次查询区间中有多少</a:t>
            </a:r>
            <a:r>
              <a:rPr lang="zh-CN" altLang="en-US" dirty="0">
                <a:solidFill>
                  <a:srgbClr val="FF0000"/>
                </a:solidFill>
              </a:rPr>
              <a:t>不同</a:t>
            </a:r>
            <a:r>
              <a:rPr lang="zh-CN" altLang="en-US" dirty="0"/>
              <a:t>的数</a:t>
            </a:r>
            <a:endParaRPr lang="zh-CN" alt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CF407E k-d-sequence</a:t>
            </a:r>
            <a:endParaRPr lang="zh-CN" altLang="en-US" dirty="0"/>
          </a:p>
        </p:txBody>
      </p:sp>
      <p:sp>
        <p:nvSpPr>
          <p:cNvPr id="3" name="内容占位符 2"/>
          <p:cNvSpPr>
            <a:spLocks noGrp="1"/>
          </p:cNvSpPr>
          <p:nvPr>
            <p:ph idx="1"/>
          </p:nvPr>
        </p:nvSpPr>
        <p:spPr/>
        <p:txBody>
          <a:bodyPr/>
          <a:lstStyle/>
          <a:p>
            <a:r>
              <a:rPr lang="zh-CN" altLang="en-US" dirty="0"/>
              <a:t>给一个长为 </a:t>
            </a:r>
            <a:r>
              <a:rPr lang="en-US" altLang="zh-CN" dirty="0"/>
              <a:t>n </a:t>
            </a:r>
            <a:r>
              <a:rPr lang="zh-CN" altLang="en-US" dirty="0"/>
              <a:t>的序列，以及常数 </a:t>
            </a:r>
            <a:r>
              <a:rPr lang="en-US" altLang="zh-CN" dirty="0"/>
              <a:t>k , d</a:t>
            </a:r>
            <a:endParaRPr lang="en-US" altLang="zh-CN" dirty="0"/>
          </a:p>
          <a:p>
            <a:r>
              <a:rPr lang="zh-CN" altLang="en-US" dirty="0"/>
              <a:t>找一个最长的子区间使得该子区间加入至多 </a:t>
            </a:r>
            <a:r>
              <a:rPr lang="en-US" altLang="zh-CN" dirty="0"/>
              <a:t>k </a:t>
            </a:r>
            <a:r>
              <a:rPr lang="zh-CN" altLang="en-US" dirty="0"/>
              <a:t>个数以后，排序后是一个公差为</a:t>
            </a:r>
            <a:r>
              <a:rPr lang="en-US" altLang="zh-CN" dirty="0"/>
              <a:t> d </a:t>
            </a:r>
            <a:r>
              <a:rPr lang="zh-CN" altLang="en-US" dirty="0"/>
              <a:t>的等差数列。</a:t>
            </a:r>
            <a:endParaRPr lang="en-US" altLang="zh-CN" dirty="0"/>
          </a:p>
          <a:p>
            <a:r>
              <a:rPr lang="en-US" altLang="zh-CN" dirty="0"/>
              <a:t>n</a:t>
            </a:r>
            <a:r>
              <a:rPr lang="en-US" altLang="zh-CN"/>
              <a:t>&lt;=</a:t>
            </a:r>
            <a:r>
              <a:rPr lang="en-US" altLang="zh-CN" dirty="0"/>
              <a:t>2e5,|ai|,|d|&lt;=1e9</a:t>
            </a:r>
            <a:endParaRPr lang="zh-CN" alt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先特判</a:t>
            </a:r>
            <a:r>
              <a:rPr lang="en-US" altLang="zh-CN" dirty="0"/>
              <a:t>d=0</a:t>
            </a:r>
            <a:r>
              <a:rPr lang="zh-CN" altLang="en-US" dirty="0"/>
              <a:t>的情况</a:t>
            </a:r>
            <a:endParaRPr lang="en-US" altLang="zh-CN" dirty="0"/>
          </a:p>
          <a:p>
            <a:r>
              <a:rPr lang="zh-CN" altLang="en-US" dirty="0"/>
              <a:t>一个区间加入</a:t>
            </a:r>
            <a:r>
              <a:rPr lang="en-US" altLang="zh-CN" dirty="0"/>
              <a:t>k</a:t>
            </a:r>
            <a:r>
              <a:rPr lang="zh-CN" altLang="en-US" dirty="0"/>
              <a:t>个数后，排序后是一个公差为</a:t>
            </a:r>
            <a:r>
              <a:rPr lang="en-US" altLang="zh-CN" dirty="0"/>
              <a:t>d</a:t>
            </a:r>
            <a:r>
              <a:rPr lang="zh-CN" altLang="en-US" dirty="0"/>
              <a:t>的等差子序列，等价于三条条件</a:t>
            </a:r>
            <a:endParaRPr lang="en-US" altLang="zh-CN" dirty="0"/>
          </a:p>
          <a:p>
            <a:r>
              <a:rPr lang="en-US" altLang="zh-CN" dirty="0"/>
              <a:t>1.</a:t>
            </a:r>
            <a:r>
              <a:rPr lang="zh-CN" altLang="en-US" dirty="0"/>
              <a:t>不能有重复的数字</a:t>
            </a:r>
            <a:endParaRPr lang="en-US" altLang="zh-CN" dirty="0"/>
          </a:p>
          <a:p>
            <a:r>
              <a:rPr lang="en-US" altLang="zh-CN" dirty="0"/>
              <a:t>2.</a:t>
            </a:r>
            <a:r>
              <a:rPr lang="zh-CN" altLang="en-US" dirty="0"/>
              <a:t>区间中所有数模</a:t>
            </a:r>
            <a:r>
              <a:rPr lang="en-US" altLang="zh-CN" dirty="0"/>
              <a:t>d</a:t>
            </a:r>
            <a:r>
              <a:rPr lang="zh-CN" altLang="en-US" dirty="0"/>
              <a:t>后都是相同的数</a:t>
            </a:r>
            <a:endParaRPr lang="en-US" altLang="zh-CN" dirty="0"/>
          </a:p>
          <a:p>
            <a:r>
              <a:rPr lang="en-US" altLang="zh-CN" dirty="0"/>
              <a:t>3.</a:t>
            </a:r>
            <a:r>
              <a:rPr lang="zh-CN" altLang="en-US" dirty="0"/>
              <a:t>区间</a:t>
            </a:r>
            <a:r>
              <a:rPr lang="en-US" altLang="zh-CN" dirty="0"/>
              <a:t>max-min&lt;=</a:t>
            </a:r>
            <a:r>
              <a:rPr lang="en-US" altLang="zh-CN" dirty="0" err="1"/>
              <a:t>r-l+k</a:t>
            </a:r>
            <a:endParaRPr lang="zh-CN" alt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考虑扫描线扫右端点，数据结构维护左端点的答案</a:t>
            </a:r>
            <a:endParaRPr lang="en-US" altLang="zh-CN" dirty="0"/>
          </a:p>
          <a:p>
            <a:r>
              <a:rPr lang="zh-CN" altLang="en-US" dirty="0"/>
              <a:t>将序列中的元素按照模</a:t>
            </a:r>
            <a:r>
              <a:rPr lang="en-US" altLang="zh-CN" dirty="0"/>
              <a:t>d</a:t>
            </a:r>
            <a:r>
              <a:rPr lang="zh-CN" altLang="en-US" dirty="0"/>
              <a:t>分类，为了满足第二条条件，可以将序列分为一段段的极长的模</a:t>
            </a:r>
            <a:r>
              <a:rPr lang="en-US" altLang="zh-CN" dirty="0"/>
              <a:t>d</a:t>
            </a:r>
            <a:r>
              <a:rPr lang="zh-CN" altLang="en-US" dirty="0"/>
              <a:t>相同的连续段，分别处理</a:t>
            </a:r>
            <a:endParaRPr lang="en-US" altLang="zh-CN" dirty="0"/>
          </a:p>
          <a:p>
            <a:r>
              <a:rPr lang="zh-CN" altLang="en-US" dirty="0"/>
              <a:t>这样不用考虑第二个条件了</a:t>
            </a:r>
            <a:endParaRPr lang="en-US" altLang="zh-CN" dirty="0"/>
          </a:p>
          <a:p>
            <a:r>
              <a:rPr lang="zh-CN" altLang="en-US" dirty="0"/>
              <a:t>问题变为不能有重复数字以及</a:t>
            </a:r>
            <a:r>
              <a:rPr lang="en-US" altLang="zh-CN" dirty="0"/>
              <a:t>max-min&lt;=</a:t>
            </a:r>
            <a:r>
              <a:rPr lang="en-US" altLang="zh-CN" dirty="0" err="1"/>
              <a:t>r-l+k</a:t>
            </a:r>
            <a:endParaRPr lang="en-US" altLang="zh-CN" dirty="0"/>
          </a:p>
          <a:p>
            <a:endParaRPr lang="en-US" altLang="zh-CN"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用一个数据结构维护每个左端点到右端点的</a:t>
            </a:r>
            <a:r>
              <a:rPr lang="en-US" altLang="zh-CN" dirty="0"/>
              <a:t>max-min-(r-l)-k</a:t>
            </a:r>
            <a:endParaRPr lang="en-US" altLang="zh-CN" dirty="0"/>
          </a:p>
          <a:p>
            <a:r>
              <a:rPr lang="en-US" altLang="zh-CN" dirty="0"/>
              <a:t>max</a:t>
            </a:r>
            <a:r>
              <a:rPr lang="zh-CN" altLang="en-US" dirty="0"/>
              <a:t>和</a:t>
            </a:r>
            <a:r>
              <a:rPr lang="en-US" altLang="zh-CN" dirty="0"/>
              <a:t>-min</a:t>
            </a:r>
            <a:r>
              <a:rPr lang="zh-CN" altLang="en-US" dirty="0"/>
              <a:t>用单调栈转换为区间加，</a:t>
            </a:r>
            <a:r>
              <a:rPr lang="en-US" altLang="zh-CN" dirty="0"/>
              <a:t>-l</a:t>
            </a:r>
            <a:r>
              <a:rPr lang="zh-CN" altLang="en-US" dirty="0"/>
              <a:t>，</a:t>
            </a:r>
            <a:r>
              <a:rPr lang="en-US" altLang="zh-CN" dirty="0"/>
              <a:t>-k</a:t>
            </a:r>
            <a:r>
              <a:rPr lang="zh-CN" altLang="en-US" dirty="0"/>
              <a:t>直接当插入时的初始值，差分后</a:t>
            </a:r>
            <a:r>
              <a:rPr lang="en-US" altLang="zh-CN" dirty="0"/>
              <a:t>-r</a:t>
            </a:r>
            <a:r>
              <a:rPr lang="zh-CN" altLang="en-US" dirty="0"/>
              <a:t>即区间加</a:t>
            </a:r>
            <a:endParaRPr lang="en-US" altLang="zh-CN" dirty="0"/>
          </a:p>
          <a:p>
            <a:r>
              <a:rPr lang="zh-CN" altLang="en-US" dirty="0"/>
              <a:t>问题即维护序列</a:t>
            </a:r>
            <a:r>
              <a:rPr lang="en-US" altLang="zh-CN" dirty="0"/>
              <a:t>a[l]=max-min-(r-l)-k</a:t>
            </a:r>
            <a:r>
              <a:rPr lang="zh-CN" altLang="en-US" dirty="0"/>
              <a:t>，支持区间加，末尾插入，以及求最小的</a:t>
            </a:r>
            <a:r>
              <a:rPr lang="en-US" altLang="zh-CN" dirty="0"/>
              <a:t>l</a:t>
            </a:r>
            <a:r>
              <a:rPr lang="zh-CN" altLang="en-US" dirty="0"/>
              <a:t>满足</a:t>
            </a:r>
            <a:r>
              <a:rPr lang="en-US" altLang="zh-CN" dirty="0"/>
              <a:t>a[l]&lt;=0</a:t>
            </a:r>
            <a:r>
              <a:rPr lang="zh-CN" altLang="en-US" dirty="0"/>
              <a:t>，以及首端删除（重复数字）</a:t>
            </a:r>
            <a:endParaRPr lang="en-US" altLang="zh-CN" dirty="0"/>
          </a:p>
          <a:p>
            <a:r>
              <a:rPr lang="zh-CN" altLang="en-US" dirty="0"/>
              <a:t>可以平凡地维护</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未公开</a:t>
            </a:r>
            <a:r>
              <a:rPr lang="zh-CN" altLang="en-US"/>
              <a:t>题目</a:t>
            </a:r>
            <a:endParaRPr lang="zh-CN" altLang="en-US"/>
          </a:p>
        </p:txBody>
      </p:sp>
      <p:sp>
        <p:nvSpPr>
          <p:cNvPr id="3" name="内容占位符 2"/>
          <p:cNvSpPr>
            <a:spLocks noGrp="1"/>
          </p:cNvSpPr>
          <p:nvPr>
            <p:ph idx="1"/>
          </p:nvPr>
        </p:nvSpPr>
        <p:spPr/>
        <p:txBody>
          <a:bodyPr/>
          <a:p>
            <a:r>
              <a:rPr lang="zh-CN" altLang="en-US"/>
              <a:t>有</a:t>
            </a:r>
            <a:r>
              <a:rPr lang="en-US" altLang="zh-CN"/>
              <a:t> n </a:t>
            </a:r>
            <a:r>
              <a:rPr lang="zh-CN" altLang="en-US"/>
              <a:t>个背包，第</a:t>
            </a:r>
            <a:r>
              <a:rPr lang="en-US" altLang="zh-CN"/>
              <a:t> i </a:t>
            </a:r>
            <a:r>
              <a:rPr lang="zh-CN" altLang="en-US"/>
              <a:t>个大小为</a:t>
            </a:r>
            <a:r>
              <a:rPr lang="en-US" altLang="zh-CN"/>
              <a:t> bi</a:t>
            </a:r>
            <a:r>
              <a:rPr lang="zh-CN" altLang="en-US"/>
              <a:t>，如果放入物品前背包已经满了，那么最早放入的物品会被丢掉</a:t>
            </a:r>
            <a:endParaRPr lang="zh-CN" altLang="en-US"/>
          </a:p>
          <a:p>
            <a:r>
              <a:rPr lang="zh-CN" altLang="en-US"/>
              <a:t>支持以下两种操作：</a:t>
            </a:r>
            <a:endParaRPr lang="zh-CN" altLang="en-US"/>
          </a:p>
          <a:p>
            <a:r>
              <a:rPr lang="zh-CN" altLang="en-US"/>
              <a:t>向区间</a:t>
            </a:r>
            <a:r>
              <a:rPr lang="en-US" altLang="zh-CN"/>
              <a:t> [l,r] </a:t>
            </a:r>
            <a:r>
              <a:rPr lang="zh-CN" altLang="en-US"/>
              <a:t>内所有背包加入一个价值为</a:t>
            </a:r>
            <a:r>
              <a:rPr lang="en-US" altLang="zh-CN"/>
              <a:t> w </a:t>
            </a:r>
            <a:r>
              <a:rPr lang="zh-CN" altLang="en-US"/>
              <a:t>的物品</a:t>
            </a:r>
            <a:endParaRPr lang="zh-CN" altLang="en-US"/>
          </a:p>
          <a:p>
            <a:r>
              <a:rPr lang="zh-CN" altLang="en-US"/>
              <a:t>询问背包</a:t>
            </a:r>
            <a:r>
              <a:rPr lang="en-US" altLang="zh-CN"/>
              <a:t> x </a:t>
            </a:r>
            <a:r>
              <a:rPr lang="zh-CN" altLang="en-US"/>
              <a:t>内物品的价值之和</a:t>
            </a:r>
            <a:endParaRPr lang="zh-CN" altLang="en-US"/>
          </a:p>
          <a:p>
            <a:r>
              <a:rPr lang="en-US" altLang="zh-CN"/>
              <a:t>n, q ≤ 10^6</a:t>
            </a:r>
            <a:endParaRPr lang="en-US" altLang="zh-CN"/>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洛谷</a:t>
            </a:r>
            <a:r>
              <a:rPr lang="en-US" altLang="zh-CN"/>
              <a:t> T365455 </a:t>
            </a:r>
            <a:r>
              <a:rPr lang="zh-CN" altLang="en-US"/>
              <a:t>小粉兔询问</a:t>
            </a:r>
            <a:endParaRPr lang="zh-CN" altLang="en-US"/>
          </a:p>
        </p:txBody>
      </p:sp>
      <p:pic>
        <p:nvPicPr>
          <p:cNvPr id="4" name="内容占位符 3"/>
          <p:cNvPicPr>
            <a:picLocks noChangeAspect="1"/>
          </p:cNvPicPr>
          <p:nvPr>
            <p:ph idx="1"/>
          </p:nvPr>
        </p:nvPicPr>
        <p:blipFill>
          <a:blip r:embed="rId1"/>
          <a:stretch>
            <a:fillRect/>
          </a:stretch>
        </p:blipFill>
        <p:spPr>
          <a:xfrm>
            <a:off x="999490" y="1691005"/>
            <a:ext cx="10191750" cy="4324350"/>
          </a:xfrm>
          <a:prstGeom prst="rect">
            <a:avLst/>
          </a:prstGeom>
        </p:spPr>
      </p:pic>
      <p:pic>
        <p:nvPicPr>
          <p:cNvPr id="6" name="图片 5"/>
          <p:cNvPicPr>
            <a:picLocks noChangeAspect="1"/>
          </p:cNvPicPr>
          <p:nvPr/>
        </p:nvPicPr>
        <p:blipFill>
          <a:blip r:embed="rId2"/>
          <a:stretch>
            <a:fillRect/>
          </a:stretch>
        </p:blipFill>
        <p:spPr>
          <a:xfrm>
            <a:off x="8029575" y="5083810"/>
            <a:ext cx="3324225" cy="571500"/>
          </a:xfrm>
          <a:prstGeom prst="rect">
            <a:avLst/>
          </a:prstGeom>
        </p:spPr>
      </p:pic>
      <p:pic>
        <p:nvPicPr>
          <p:cNvPr id="7" name="图片 6"/>
          <p:cNvPicPr>
            <a:picLocks noChangeAspect="1"/>
          </p:cNvPicPr>
          <p:nvPr/>
        </p:nvPicPr>
        <p:blipFill>
          <a:blip r:embed="rId3"/>
          <a:stretch>
            <a:fillRect/>
          </a:stretch>
        </p:blipFill>
        <p:spPr>
          <a:xfrm>
            <a:off x="7987665" y="5648325"/>
            <a:ext cx="3390900" cy="571500"/>
          </a:xfrm>
          <a:prstGeom prst="rect">
            <a:avLst/>
          </a:prstGeom>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P9057 [Ynoi2004] rpfrdtzls</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7169150" cy="3238500"/>
          </a:xfrm>
          <a:prstGeom prst="rect">
            <a:avLst/>
          </a:prstGeom>
        </p:spPr>
      </p:pic>
      <p:pic>
        <p:nvPicPr>
          <p:cNvPr id="5" name="图片 4"/>
          <p:cNvPicPr>
            <a:picLocks noChangeAspect="1"/>
          </p:cNvPicPr>
          <p:nvPr/>
        </p:nvPicPr>
        <p:blipFill>
          <a:blip r:embed="rId2"/>
          <a:stretch>
            <a:fillRect/>
          </a:stretch>
        </p:blipFill>
        <p:spPr>
          <a:xfrm>
            <a:off x="838200" y="4967605"/>
            <a:ext cx="7607300" cy="444500"/>
          </a:xfrm>
          <a:prstGeom prst="rect">
            <a:avLst/>
          </a:prstGeom>
        </p:spPr>
      </p:pic>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这类问题我们可以考虑推导性质</a:t>
            </a:r>
            <a:endParaRPr lang="en-US" altLang="zh-CN" dirty="0"/>
          </a:p>
          <a:p>
            <a:r>
              <a:rPr lang="zh-CN" altLang="en-US" dirty="0"/>
              <a:t>之后使用扫描线枚举所有右端点，数据结构维护每个左端点的答案的方法来实现</a:t>
            </a:r>
            <a:endParaRPr lang="en-US" altLang="zh-CN" dirty="0"/>
          </a:p>
          <a:p>
            <a:r>
              <a:rPr lang="zh-CN" altLang="en-US" dirty="0"/>
              <a:t>我们也可以将问题转换到二维平面上</a:t>
            </a:r>
            <a:endParaRPr lang="en-US" altLang="zh-CN" dirty="0"/>
          </a:p>
          <a:p>
            <a:r>
              <a:rPr lang="zh-CN" altLang="en-US" dirty="0"/>
              <a:t>变为一个矩形查询信息的问题</a:t>
            </a:r>
            <a:endParaRPr lang="en-US" altLang="zh-CN"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CF799F Beautiful fountains rows</a:t>
            </a:r>
            <a:endParaRPr lang="zh-CN" altLang="en-US" dirty="0"/>
          </a:p>
        </p:txBody>
      </p:sp>
      <p:sp>
        <p:nvSpPr>
          <p:cNvPr id="3" name="内容占位符 2"/>
          <p:cNvSpPr>
            <a:spLocks noGrp="1"/>
          </p:cNvSpPr>
          <p:nvPr>
            <p:ph idx="1"/>
          </p:nvPr>
        </p:nvSpPr>
        <p:spPr/>
        <p:txBody>
          <a:bodyPr/>
          <a:lstStyle/>
          <a:p>
            <a:r>
              <a:rPr lang="zh-CN" altLang="en-US" b="0" i="0" dirty="0">
                <a:solidFill>
                  <a:srgbClr val="333333"/>
                </a:solidFill>
                <a:effectLst/>
                <a:latin typeface="Helvetica Neue"/>
              </a:rPr>
              <a:t>在一个长度为 </a:t>
            </a:r>
            <a:r>
              <a:rPr lang="en-US" altLang="zh-CN" b="0" i="0" dirty="0">
                <a:solidFill>
                  <a:srgbClr val="333333"/>
                </a:solidFill>
                <a:effectLst/>
                <a:latin typeface="Helvetica Neue"/>
              </a:rPr>
              <a:t>m </a:t>
            </a:r>
            <a:r>
              <a:rPr lang="zh-CN" altLang="en-US" b="0" i="0" dirty="0">
                <a:solidFill>
                  <a:srgbClr val="333333"/>
                </a:solidFill>
                <a:effectLst/>
                <a:latin typeface="Helvetica Neue"/>
              </a:rPr>
              <a:t>的数轴上，有 </a:t>
            </a:r>
            <a:r>
              <a:rPr lang="en-US" altLang="zh-CN" b="0" i="0" dirty="0">
                <a:solidFill>
                  <a:srgbClr val="333333"/>
                </a:solidFill>
                <a:effectLst/>
                <a:latin typeface="Helvetica Neue"/>
              </a:rPr>
              <a:t>n </a:t>
            </a:r>
            <a:r>
              <a:rPr lang="zh-CN" altLang="en-US" b="0" i="0" dirty="0">
                <a:solidFill>
                  <a:srgbClr val="333333"/>
                </a:solidFill>
                <a:effectLst/>
                <a:latin typeface="Helvetica Neue"/>
              </a:rPr>
              <a:t>种球，每种球会出现在区间 </a:t>
            </a:r>
            <a:r>
              <a:rPr lang="en-US" altLang="zh-CN" b="0" i="0" dirty="0">
                <a:solidFill>
                  <a:srgbClr val="333333"/>
                </a:solidFill>
                <a:effectLst/>
                <a:latin typeface="Helvetica Neue"/>
              </a:rPr>
              <a:t>[</a:t>
            </a:r>
            <a:r>
              <a:rPr lang="en-US" altLang="zh-CN" b="0" i="0" dirty="0" err="1">
                <a:solidFill>
                  <a:srgbClr val="333333"/>
                </a:solidFill>
                <a:effectLst/>
                <a:latin typeface="Helvetica Neue"/>
              </a:rPr>
              <a:t>li,r</a:t>
            </a:r>
            <a:r>
              <a:rPr lang="en-US" altLang="zh-CN" dirty="0" err="1">
                <a:solidFill>
                  <a:srgbClr val="333333"/>
                </a:solidFill>
                <a:latin typeface="Helvetica Neue"/>
              </a:rPr>
              <a:t>i</a:t>
            </a:r>
            <a:r>
              <a:rPr lang="en-US" altLang="zh-CN" b="0" i="0" dirty="0">
                <a:solidFill>
                  <a:srgbClr val="333333"/>
                </a:solidFill>
                <a:effectLst/>
                <a:latin typeface="Helvetica Neue"/>
              </a:rPr>
              <a:t>]</a:t>
            </a:r>
            <a:r>
              <a:rPr lang="zh-CN" altLang="en-US" b="0" i="0" dirty="0">
                <a:solidFill>
                  <a:srgbClr val="333333"/>
                </a:solidFill>
                <a:effectLst/>
                <a:latin typeface="Helvetica Neue"/>
              </a:rPr>
              <a:t>中。</a:t>
            </a:r>
            <a:br>
              <a:rPr lang="zh-CN" altLang="en-US" dirty="0"/>
            </a:br>
            <a:r>
              <a:rPr lang="zh-CN" altLang="en-US" b="0" i="0" dirty="0">
                <a:solidFill>
                  <a:srgbClr val="333333"/>
                </a:solidFill>
                <a:effectLst/>
                <a:latin typeface="Helvetica Neue"/>
              </a:rPr>
              <a:t>一个合法的区间满足：这个区间里有球，并且每种出现过的球都出现了奇数次</a:t>
            </a:r>
            <a:br>
              <a:rPr lang="zh-CN" altLang="en-US" dirty="0"/>
            </a:br>
            <a:r>
              <a:rPr lang="zh-CN" altLang="en-US" b="0" i="0" dirty="0">
                <a:solidFill>
                  <a:srgbClr val="333333"/>
                </a:solidFill>
                <a:effectLst/>
                <a:latin typeface="Helvetica Neue"/>
              </a:rPr>
              <a:t>求所有合法的区间的长度之和。</a:t>
            </a:r>
            <a:endParaRPr lang="zh-CN" alt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扫描线扫右端点，数据结构维护左端点</a:t>
            </a:r>
            <a:endParaRPr lang="en-US" altLang="zh-CN" dirty="0"/>
          </a:p>
          <a:p>
            <a:r>
              <a:rPr lang="zh-CN" altLang="en-US" dirty="0"/>
              <a:t>分别维护当前还会向右延伸的区间，以及当前已经完全在左侧的区间</a:t>
            </a:r>
            <a:endParaRPr lang="en-US" altLang="zh-CN" dirty="0"/>
          </a:p>
          <a:p>
            <a:r>
              <a:rPr lang="zh-CN" altLang="en-US" dirty="0"/>
              <a:t>假设当前扫描到</a:t>
            </a:r>
            <a:r>
              <a:rPr lang="en-US" altLang="zh-CN" dirty="0" err="1"/>
              <a:t>i</a:t>
            </a:r>
            <a:r>
              <a:rPr lang="zh-CN" altLang="en-US" dirty="0"/>
              <a:t>，找出还会向右延伸的区间中，最小的</a:t>
            </a:r>
            <a:r>
              <a:rPr lang="en-US" altLang="zh-CN" dirty="0"/>
              <a:t>x</a:t>
            </a:r>
            <a:r>
              <a:rPr lang="zh-CN" altLang="en-US" dirty="0"/>
              <a:t>，满足</a:t>
            </a:r>
            <a:r>
              <a:rPr lang="en-US" altLang="zh-CN" dirty="0"/>
              <a:t>x</a:t>
            </a:r>
            <a:r>
              <a:rPr lang="zh-CN" altLang="en-US" dirty="0"/>
              <a:t>是这个区间的左端点，</a:t>
            </a:r>
            <a:r>
              <a:rPr lang="en-US" altLang="zh-CN" dirty="0"/>
              <a:t>[</a:t>
            </a:r>
            <a:r>
              <a:rPr lang="en-US" altLang="zh-CN" dirty="0" err="1"/>
              <a:t>x,i</a:t>
            </a:r>
            <a:r>
              <a:rPr lang="en-US" altLang="zh-CN" dirty="0"/>
              <a:t>]</a:t>
            </a:r>
            <a:r>
              <a:rPr lang="zh-CN" altLang="en-US" dirty="0"/>
              <a:t>长度为偶数，则</a:t>
            </a:r>
            <a:r>
              <a:rPr lang="en-US" altLang="zh-CN" dirty="0"/>
              <a:t>x+1</a:t>
            </a:r>
            <a:r>
              <a:rPr lang="zh-CN" altLang="en-US" dirty="0"/>
              <a:t>是左端点的一个下界</a:t>
            </a:r>
            <a:endParaRPr lang="en-US" altLang="zh-CN" dirty="0"/>
          </a:p>
          <a:p>
            <a:r>
              <a:rPr lang="zh-CN" altLang="en-US" dirty="0"/>
              <a:t>找出完全在左侧的区间</a:t>
            </a:r>
            <a:r>
              <a:rPr lang="en-US" altLang="zh-CN" dirty="0"/>
              <a:t>[</a:t>
            </a:r>
            <a:r>
              <a:rPr lang="en-US" altLang="zh-CN" dirty="0" err="1"/>
              <a:t>y,z</a:t>
            </a:r>
            <a:r>
              <a:rPr lang="en-US" altLang="zh-CN" dirty="0"/>
              <a:t>]</a:t>
            </a:r>
            <a:r>
              <a:rPr lang="zh-CN" altLang="en-US" dirty="0"/>
              <a:t>，满足</a:t>
            </a:r>
            <a:r>
              <a:rPr lang="en-US" altLang="zh-CN" dirty="0"/>
              <a:t>[</a:t>
            </a:r>
            <a:r>
              <a:rPr lang="en-US" altLang="zh-CN" dirty="0" err="1"/>
              <a:t>y,z</a:t>
            </a:r>
            <a:r>
              <a:rPr lang="en-US" altLang="zh-CN" dirty="0"/>
              <a:t>]</a:t>
            </a:r>
            <a:r>
              <a:rPr lang="zh-CN" altLang="en-US" dirty="0"/>
              <a:t>的长度为偶数，则</a:t>
            </a:r>
            <a:r>
              <a:rPr lang="en-US" altLang="zh-CN" dirty="0"/>
              <a:t>y+1</a:t>
            </a:r>
            <a:r>
              <a:rPr lang="zh-CN" altLang="en-US" dirty="0"/>
              <a:t>是左端点的另一个下界</a:t>
            </a:r>
            <a:endParaRPr lang="en-US" altLang="zh-CN" dirty="0"/>
          </a:p>
          <a:p>
            <a:r>
              <a:rPr lang="zh-CN" altLang="en-US" dirty="0"/>
              <a:t>将这两个下界取</a:t>
            </a:r>
            <a:r>
              <a:rPr lang="en-US" altLang="zh-CN" dirty="0"/>
              <a:t>max</a:t>
            </a:r>
            <a:endParaRPr lang="en-US" altLang="zh-CN"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对于一个已经在左侧的区间</a:t>
            </a:r>
            <a:r>
              <a:rPr lang="en-US" altLang="zh-CN" dirty="0"/>
              <a:t>[</a:t>
            </a:r>
            <a:r>
              <a:rPr lang="en-US" altLang="zh-CN" dirty="0" err="1"/>
              <a:t>a,b</a:t>
            </a:r>
            <a:r>
              <a:rPr lang="en-US" altLang="zh-CN" dirty="0"/>
              <a:t>]</a:t>
            </a:r>
            <a:r>
              <a:rPr lang="zh-CN" altLang="en-US" dirty="0"/>
              <a:t>，其对答案的限制为</a:t>
            </a:r>
            <a:endParaRPr lang="en-US" altLang="zh-CN" dirty="0"/>
          </a:p>
          <a:p>
            <a:r>
              <a:rPr lang="zh-CN" altLang="en-US" dirty="0"/>
              <a:t>所有</a:t>
            </a:r>
            <a:r>
              <a:rPr lang="en-US" altLang="zh-CN" dirty="0"/>
              <a:t>[</a:t>
            </a:r>
            <a:r>
              <a:rPr lang="en-US" altLang="zh-CN" dirty="0" err="1"/>
              <a:t>x,i</a:t>
            </a:r>
            <a:r>
              <a:rPr lang="en-US" altLang="zh-CN" dirty="0"/>
              <a:t>]</a:t>
            </a:r>
            <a:r>
              <a:rPr lang="zh-CN" altLang="en-US" dirty="0"/>
              <a:t>，满足</a:t>
            </a:r>
            <a:r>
              <a:rPr lang="en-US" altLang="zh-CN" dirty="0"/>
              <a:t>a&lt;=x&lt;=b</a:t>
            </a:r>
            <a:r>
              <a:rPr lang="zh-CN" altLang="en-US" dirty="0"/>
              <a:t>，且</a:t>
            </a:r>
            <a:r>
              <a:rPr lang="en-US" altLang="zh-CN" dirty="0"/>
              <a:t>x-b</a:t>
            </a:r>
            <a:r>
              <a:rPr lang="zh-CN" altLang="en-US" dirty="0"/>
              <a:t>为偶数的</a:t>
            </a:r>
            <a:r>
              <a:rPr lang="en-US" altLang="zh-CN" dirty="0"/>
              <a:t>x</a:t>
            </a:r>
            <a:r>
              <a:rPr lang="zh-CN" altLang="en-US" dirty="0"/>
              <a:t>是不受</a:t>
            </a:r>
            <a:r>
              <a:rPr lang="en-US" altLang="zh-CN" dirty="0"/>
              <a:t>[</a:t>
            </a:r>
            <a:r>
              <a:rPr lang="en-US" altLang="zh-CN" dirty="0" err="1"/>
              <a:t>a,b</a:t>
            </a:r>
            <a:r>
              <a:rPr lang="en-US" altLang="zh-CN" dirty="0"/>
              <a:t>]</a:t>
            </a:r>
            <a:r>
              <a:rPr lang="zh-CN" altLang="en-US" dirty="0"/>
              <a:t>限制的</a:t>
            </a:r>
            <a:endParaRPr lang="en-US" altLang="zh-CN" dirty="0"/>
          </a:p>
          <a:p>
            <a:r>
              <a:rPr lang="zh-CN" altLang="en-US" dirty="0"/>
              <a:t>所有</a:t>
            </a:r>
            <a:r>
              <a:rPr lang="en-US" altLang="zh-CN" dirty="0"/>
              <a:t>[</a:t>
            </a:r>
            <a:r>
              <a:rPr lang="en-US" altLang="zh-CN" dirty="0" err="1"/>
              <a:t>x,i</a:t>
            </a:r>
            <a:r>
              <a:rPr lang="en-US" altLang="zh-CN" dirty="0"/>
              <a:t>]</a:t>
            </a:r>
            <a:r>
              <a:rPr lang="zh-CN" altLang="en-US" dirty="0"/>
              <a:t>，满足</a:t>
            </a:r>
            <a:r>
              <a:rPr lang="en-US" altLang="zh-CN" dirty="0"/>
              <a:t>a&lt;=x&lt;=b</a:t>
            </a:r>
            <a:r>
              <a:rPr lang="zh-CN" altLang="en-US" dirty="0"/>
              <a:t>，且</a:t>
            </a:r>
            <a:r>
              <a:rPr lang="en-US" altLang="zh-CN" dirty="0"/>
              <a:t>x-b</a:t>
            </a:r>
            <a:r>
              <a:rPr lang="zh-CN" altLang="en-US" dirty="0"/>
              <a:t>为奇数的</a:t>
            </a:r>
            <a:r>
              <a:rPr lang="en-US" altLang="zh-CN" dirty="0"/>
              <a:t>x</a:t>
            </a:r>
            <a:r>
              <a:rPr lang="zh-CN" altLang="en-US" dirty="0"/>
              <a:t>是被限制的，即这样的</a:t>
            </a:r>
            <a:r>
              <a:rPr lang="en-US" altLang="zh-CN" dirty="0"/>
              <a:t>x</a:t>
            </a:r>
            <a:r>
              <a:rPr lang="zh-CN" altLang="en-US" dirty="0"/>
              <a:t>不对答案造成贡献</a:t>
            </a:r>
            <a:endParaRPr lang="en-US" altLang="zh-CN" dirty="0"/>
          </a:p>
          <a:p>
            <a:r>
              <a:rPr lang="zh-CN" altLang="en-US" dirty="0"/>
              <a:t>将奇偶分别使用一个线段树进行维护，右端点为</a:t>
            </a:r>
            <a:r>
              <a:rPr lang="en-US" altLang="zh-CN" dirty="0" err="1"/>
              <a:t>i</a:t>
            </a:r>
            <a:r>
              <a:rPr lang="zh-CN" altLang="en-US" dirty="0"/>
              <a:t>时，即查询</a:t>
            </a:r>
            <a:r>
              <a:rPr lang="en-US" altLang="zh-CN" dirty="0" err="1"/>
              <a:t>i</a:t>
            </a:r>
            <a:r>
              <a:rPr lang="zh-CN" altLang="en-US" dirty="0"/>
              <a:t>的奇偶性对应的线段树的答案</a:t>
            </a:r>
            <a:endParaRPr lang="en-US" altLang="zh-CN" dirty="0"/>
          </a:p>
          <a:p>
            <a:r>
              <a:rPr lang="zh-CN" altLang="en-US" dirty="0"/>
              <a:t>上述限制当一个区间完全在左侧时发生，可以用一个区间修改为</a:t>
            </a:r>
            <a:r>
              <a:rPr lang="en-US" altLang="zh-CN" dirty="0"/>
              <a:t>0</a:t>
            </a:r>
            <a:r>
              <a:rPr lang="zh-CN" altLang="en-US" dirty="0"/>
              <a:t>表示</a:t>
            </a:r>
            <a:endParaRPr lang="en-US" altLang="zh-CN" dirty="0"/>
          </a:p>
          <a:p>
            <a:r>
              <a:rPr lang="zh-CN" altLang="en-US" dirty="0"/>
              <a:t>所有可以延伸的区间只影响答案的下界，因为右端点一致</a:t>
            </a:r>
            <a:endParaRPr lang="en-US" altLang="zh-CN" dirty="0"/>
          </a:p>
          <a:p>
            <a:r>
              <a:rPr lang="zh-CN" altLang="en-US" dirty="0"/>
              <a:t>总时间复杂度</a:t>
            </a:r>
            <a:r>
              <a:rPr lang="en-US" altLang="zh-CN" dirty="0"/>
              <a:t>O(</a:t>
            </a:r>
            <a:r>
              <a:rPr lang="en-US" altLang="zh-CN" dirty="0" err="1"/>
              <a:t>nlogn</a:t>
            </a:r>
            <a:r>
              <a:rPr lang="en-US" altLang="zh-CN" dirty="0"/>
              <a:t>)</a:t>
            </a:r>
            <a:endParaRPr lang="en-US" altLang="zh-CN"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CodeChef </a:t>
            </a:r>
            <a:r>
              <a:rPr lang="zh-CN" altLang="en-US"/>
              <a:t>MINXORSEG</a:t>
            </a:r>
            <a:endParaRPr lang="zh-CN" altLang="en-US"/>
          </a:p>
        </p:txBody>
      </p:sp>
      <p:sp>
        <p:nvSpPr>
          <p:cNvPr id="3" name="内容占位符 2"/>
          <p:cNvSpPr>
            <a:spLocks noGrp="1"/>
          </p:cNvSpPr>
          <p:nvPr>
            <p:ph idx="1"/>
          </p:nvPr>
        </p:nvSpPr>
        <p:spPr/>
        <p:txBody>
          <a:bodyPr/>
          <a:p>
            <a:r>
              <a:rPr lang="zh-CN" altLang="en-US"/>
              <a:t>给一个长</a:t>
            </a:r>
            <a:r>
              <a:rPr lang="en-US" altLang="zh-CN"/>
              <a:t>n</a:t>
            </a:r>
            <a:r>
              <a:rPr lang="zh-CN" altLang="en-US"/>
              <a:t>的序列，有</a:t>
            </a:r>
            <a:r>
              <a:rPr lang="en-US" altLang="zh-CN"/>
              <a:t>m</a:t>
            </a:r>
            <a:r>
              <a:rPr lang="zh-CN" altLang="en-US"/>
              <a:t>次</a:t>
            </a:r>
            <a:r>
              <a:rPr lang="zh-CN" altLang="en-US"/>
              <a:t>询问</a:t>
            </a:r>
            <a:endParaRPr lang="zh-CN" altLang="en-US"/>
          </a:p>
          <a:p>
            <a:r>
              <a:rPr lang="zh-CN" altLang="en-US"/>
              <a:t>每次求区间</a:t>
            </a:r>
            <a:r>
              <a:rPr lang="en-US" altLang="zh-CN"/>
              <a:t> [l,r] </a:t>
            </a:r>
            <a:r>
              <a:rPr lang="zh-CN" altLang="en-US"/>
              <a:t>中最小的</a:t>
            </a:r>
            <a:r>
              <a:rPr lang="en-US" altLang="zh-CN"/>
              <a:t> a[i]^a[j]</a:t>
            </a:r>
            <a:r>
              <a:rPr lang="zh-CN" altLang="en-US"/>
              <a:t>，满足</a:t>
            </a:r>
            <a:r>
              <a:rPr lang="en-US" altLang="zh-CN"/>
              <a:t> l&lt;=i&lt;j&lt;=r</a:t>
            </a:r>
            <a:endParaRPr lang="en-US" altLang="zh-CN"/>
          </a:p>
          <a:p>
            <a:r>
              <a:rPr lang="en-US" altLang="zh-CN"/>
              <a:t>n,m=2e5,a[i]&lt;=1e9</a:t>
            </a:r>
            <a:endParaRPr lang="en-US" altLang="zh-CN"/>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r>
              <a:rPr lang="zh-CN" altLang="en-US"/>
              <a:t>用每个</a:t>
            </a:r>
            <a:r>
              <a:rPr lang="en-US" altLang="zh-CN"/>
              <a:t> i </a:t>
            </a:r>
            <a:r>
              <a:rPr lang="zh-CN" altLang="en-US"/>
              <a:t>只有</a:t>
            </a:r>
            <a:r>
              <a:rPr lang="en-US" altLang="zh-CN"/>
              <a:t> O(logn) </a:t>
            </a:r>
            <a:r>
              <a:rPr lang="zh-CN" altLang="en-US"/>
              <a:t>个</a:t>
            </a:r>
            <a:r>
              <a:rPr lang="en-US" altLang="zh-CN"/>
              <a:t> j </a:t>
            </a:r>
            <a:r>
              <a:rPr lang="zh-CN" altLang="en-US"/>
              <a:t>使得</a:t>
            </a:r>
            <a:r>
              <a:rPr lang="en-US" altLang="zh-CN"/>
              <a:t> (i,j) </a:t>
            </a:r>
            <a:r>
              <a:rPr lang="zh-CN" altLang="en-US"/>
              <a:t>有贡献的支配对</a:t>
            </a:r>
            <a:r>
              <a:rPr lang="zh-CN" altLang="en-US"/>
              <a:t>套路</a:t>
            </a:r>
            <a:endParaRPr lang="zh-CN" altLang="en-US"/>
          </a:p>
          <a:p>
            <a:r>
              <a:rPr lang="zh-CN" altLang="en-US"/>
              <a:t>假设有三个位置</a:t>
            </a:r>
            <a:r>
              <a:rPr lang="en-US" altLang="zh-CN"/>
              <a:t> i,j,k</a:t>
            </a:r>
            <a:r>
              <a:rPr lang="zh-CN" altLang="en-US"/>
              <a:t>，满足</a:t>
            </a:r>
            <a:r>
              <a:rPr lang="en-US" altLang="zh-CN"/>
              <a:t> i&lt;j&lt;k</a:t>
            </a:r>
            <a:endParaRPr lang="en-US" altLang="zh-CN"/>
          </a:p>
          <a:p>
            <a:r>
              <a:rPr lang="zh-CN" altLang="en-US"/>
              <a:t>则</a:t>
            </a:r>
            <a:r>
              <a:rPr lang="en-US" altLang="zh-CN"/>
              <a:t> (i,k) </a:t>
            </a:r>
            <a:r>
              <a:rPr lang="zh-CN" altLang="en-US"/>
              <a:t>的贡献不被</a:t>
            </a:r>
            <a:r>
              <a:rPr lang="en-US" altLang="zh-CN"/>
              <a:t> (i,j) </a:t>
            </a:r>
            <a:r>
              <a:rPr lang="zh-CN" altLang="en-US"/>
              <a:t>的贡献支配掉，仅当</a:t>
            </a:r>
            <a:r>
              <a:rPr lang="en-US" altLang="zh-CN"/>
              <a:t> a[i]^a[k]&lt;a[i]^a[j]</a:t>
            </a:r>
            <a:endParaRPr lang="en-US" altLang="zh-CN"/>
          </a:p>
          <a:p>
            <a:r>
              <a:rPr lang="zh-CN" altLang="en-US"/>
              <a:t>同时为了不被</a:t>
            </a:r>
            <a:r>
              <a:rPr lang="en-US" altLang="zh-CN"/>
              <a:t> (j,k) </a:t>
            </a:r>
            <a:r>
              <a:rPr lang="zh-CN" altLang="en-US"/>
              <a:t>的贡献支配掉，</a:t>
            </a:r>
            <a:r>
              <a:rPr lang="en-US" altLang="zh-CN">
                <a:sym typeface="+mn-ea"/>
              </a:rPr>
              <a:t>a[i]^a[k]&lt;a[j]^a[</a:t>
            </a:r>
            <a:r>
              <a:rPr lang="en-US" altLang="zh-CN">
                <a:sym typeface="+mn-ea"/>
              </a:rPr>
              <a:t>k]</a:t>
            </a:r>
            <a:endParaRPr lang="en-US" altLang="zh-CN"/>
          </a:p>
          <a:p>
            <a:r>
              <a:rPr lang="zh-CN" altLang="en-US"/>
              <a:t>考虑</a:t>
            </a:r>
            <a:r>
              <a:rPr lang="en-US" altLang="zh-CN"/>
              <a:t> a[i],a[j],a[k] </a:t>
            </a:r>
            <a:r>
              <a:rPr lang="zh-CN" altLang="en-US"/>
              <a:t>二进制表示下的</a:t>
            </a:r>
            <a:r>
              <a:rPr lang="en-US" altLang="zh-CN"/>
              <a:t> LCP</a:t>
            </a:r>
            <a:r>
              <a:rPr lang="zh-CN" altLang="en-US"/>
              <a:t>，以及下一个字符</a:t>
            </a:r>
            <a:r>
              <a:rPr lang="en-US" altLang="zh-CN"/>
              <a:t> </a:t>
            </a:r>
            <a:endParaRPr lang="zh-CN" altLang="en-US"/>
          </a:p>
          <a:p>
            <a:endParaRPr lang="zh-CN" alt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Solution</a:t>
            </a:r>
            <a:endParaRPr lang="zh-CN" altLang="en-US"/>
          </a:p>
        </p:txBody>
      </p:sp>
      <p:sp>
        <p:nvSpPr>
          <p:cNvPr id="3" name="内容占位符 2"/>
          <p:cNvSpPr>
            <a:spLocks noGrp="1"/>
          </p:cNvSpPr>
          <p:nvPr>
            <p:ph idx="1"/>
          </p:nvPr>
        </p:nvSpPr>
        <p:spPr/>
        <p:txBody>
          <a:bodyPr/>
          <a:p>
            <a:r>
              <a:rPr lang="en-US" altLang="zh-CN"/>
              <a:t>a[i] </a:t>
            </a:r>
            <a:r>
              <a:rPr lang="zh-CN" altLang="en-US"/>
              <a:t>和</a:t>
            </a:r>
            <a:r>
              <a:rPr lang="en-US" altLang="zh-CN"/>
              <a:t> a[j] </a:t>
            </a:r>
            <a:r>
              <a:rPr lang="zh-CN" altLang="en-US"/>
              <a:t>在</a:t>
            </a:r>
            <a:r>
              <a:rPr lang="en-US" altLang="zh-CN"/>
              <a:t> LCP </a:t>
            </a:r>
            <a:r>
              <a:rPr lang="zh-CN" altLang="en-US"/>
              <a:t>后的一个字符一定是不同</a:t>
            </a:r>
            <a:r>
              <a:rPr lang="zh-CN" altLang="en-US"/>
              <a:t>的</a:t>
            </a:r>
            <a:endParaRPr lang="zh-CN" altLang="en-US"/>
          </a:p>
          <a:p>
            <a:r>
              <a:rPr lang="zh-CN" altLang="en-US"/>
              <a:t>假设</a:t>
            </a:r>
            <a:r>
              <a:rPr lang="en-US" altLang="zh-CN"/>
              <a:t> a[i] </a:t>
            </a:r>
            <a:r>
              <a:rPr lang="zh-CN" altLang="en-US"/>
              <a:t>这一位是</a:t>
            </a:r>
            <a:r>
              <a:rPr lang="en-US" altLang="zh-CN"/>
              <a:t> 0</a:t>
            </a:r>
            <a:r>
              <a:rPr lang="zh-CN" altLang="en-US"/>
              <a:t>，</a:t>
            </a:r>
            <a:r>
              <a:rPr lang="en-US" altLang="zh-CN"/>
              <a:t>a[j] </a:t>
            </a:r>
            <a:r>
              <a:rPr lang="zh-CN" altLang="en-US"/>
              <a:t>这一位是</a:t>
            </a:r>
            <a:r>
              <a:rPr lang="en-US" altLang="zh-CN"/>
              <a:t> 1</a:t>
            </a:r>
            <a:r>
              <a:rPr lang="zh-CN" altLang="en-US"/>
              <a:t>，则</a:t>
            </a:r>
            <a:r>
              <a:rPr lang="en-US" altLang="zh-CN"/>
              <a:t> a[k] </a:t>
            </a:r>
            <a:r>
              <a:rPr lang="zh-CN" altLang="en-US"/>
              <a:t>这一位一定是</a:t>
            </a:r>
            <a:r>
              <a:rPr lang="en-US" altLang="zh-CN"/>
              <a:t> 0</a:t>
            </a:r>
            <a:r>
              <a:rPr lang="zh-CN" altLang="en-US"/>
              <a:t>，不然</a:t>
            </a:r>
            <a:r>
              <a:rPr lang="en-US" altLang="zh-CN"/>
              <a:t> a[j]^a[k]&lt;a[i]^a[k]</a:t>
            </a:r>
            <a:r>
              <a:rPr lang="zh-CN" altLang="en-US"/>
              <a:t>，导致</a:t>
            </a:r>
            <a:r>
              <a:rPr lang="en-US" altLang="zh-CN"/>
              <a:t> (i,k) </a:t>
            </a:r>
            <a:r>
              <a:rPr lang="zh-CN" altLang="en-US"/>
              <a:t>的贡献被</a:t>
            </a:r>
            <a:r>
              <a:rPr lang="en-US" altLang="zh-CN"/>
              <a:t> (j,k) </a:t>
            </a:r>
            <a:r>
              <a:rPr lang="zh-CN" altLang="en-US"/>
              <a:t>的贡献</a:t>
            </a:r>
            <a:r>
              <a:rPr lang="zh-CN" altLang="en-US"/>
              <a:t>支配</a:t>
            </a:r>
            <a:endParaRPr lang="zh-CN" altLang="en-US"/>
          </a:p>
          <a:p>
            <a:r>
              <a:rPr lang="zh-CN" altLang="en-US"/>
              <a:t>同理</a:t>
            </a:r>
            <a:r>
              <a:rPr lang="en-US" altLang="zh-CN"/>
              <a:t> a[i] </a:t>
            </a:r>
            <a:r>
              <a:rPr lang="zh-CN" altLang="en-US"/>
              <a:t>这一位是</a:t>
            </a:r>
            <a:r>
              <a:rPr lang="en-US" altLang="zh-CN"/>
              <a:t> 1</a:t>
            </a:r>
            <a:r>
              <a:rPr lang="zh-CN" altLang="en-US"/>
              <a:t>，</a:t>
            </a:r>
            <a:r>
              <a:rPr lang="en-US" altLang="zh-CN"/>
              <a:t>a[j] </a:t>
            </a:r>
            <a:r>
              <a:rPr lang="zh-CN" altLang="en-US"/>
              <a:t>这一位是</a:t>
            </a:r>
            <a:r>
              <a:rPr lang="en-US" altLang="zh-CN"/>
              <a:t> 0</a:t>
            </a:r>
            <a:r>
              <a:rPr lang="zh-CN" altLang="en-US"/>
              <a:t>，则</a:t>
            </a:r>
            <a:r>
              <a:rPr lang="en-US" altLang="zh-CN"/>
              <a:t> a[k] </a:t>
            </a:r>
            <a:r>
              <a:rPr lang="zh-CN" altLang="en-US"/>
              <a:t>这一位一定是</a:t>
            </a:r>
            <a:r>
              <a:rPr lang="en-US" altLang="zh-CN"/>
              <a:t> 1</a:t>
            </a:r>
            <a:endParaRPr lang="en-US" altLang="zh-CN"/>
          </a:p>
          <a:p>
            <a:r>
              <a:rPr lang="zh-CN" altLang="en-US"/>
              <a:t>并且满足</a:t>
            </a:r>
            <a:r>
              <a:rPr lang="zh-CN" altLang="en-US"/>
              <a:t>上述条件的</a:t>
            </a:r>
            <a:r>
              <a:rPr lang="en-US" altLang="zh-CN"/>
              <a:t> k </a:t>
            </a:r>
            <a:r>
              <a:rPr lang="zh-CN" altLang="en-US"/>
              <a:t>一定可以让</a:t>
            </a:r>
            <a:r>
              <a:rPr lang="en-US" altLang="zh-CN"/>
              <a:t> (i,k) </a:t>
            </a:r>
            <a:r>
              <a:rPr lang="zh-CN" altLang="en-US"/>
              <a:t>的贡献无法被</a:t>
            </a:r>
            <a:r>
              <a:rPr lang="zh-CN" altLang="en-US"/>
              <a:t>支配</a:t>
            </a:r>
            <a:endParaRPr lang="zh-CN" altLang="en-US"/>
          </a:p>
        </p:txBody>
      </p:sp>
      <p:graphicFrame>
        <p:nvGraphicFramePr>
          <p:cNvPr id="6" name="对象 5"/>
          <p:cNvGraphicFramePr/>
          <p:nvPr>
            <p:custDataLst>
              <p:tags r:id="rId1"/>
            </p:custDataLst>
          </p:nvPr>
        </p:nvGraphicFramePr>
        <p:xfrm>
          <a:off x="960120" y="4177030"/>
          <a:ext cx="6426835" cy="2530475"/>
        </p:xfrm>
        <a:graphic>
          <a:graphicData uri="http://schemas.openxmlformats.org/presentationml/2006/ole">
            <mc:AlternateContent xmlns:mc="http://schemas.openxmlformats.org/markup-compatibility/2006">
              <mc:Choice xmlns:v="urn:schemas-microsoft-com:vml" Requires="v">
                <p:oleObj spid="_x0000_s7" name="" r:id="rId2" imgW="9258300" imgH="3644900" progId="Paint.Picture">
                  <p:embed/>
                </p:oleObj>
              </mc:Choice>
              <mc:Fallback>
                <p:oleObj name="" r:id="rId2" imgW="9258300" imgH="3644900" progId="Paint.Picture">
                  <p:embed/>
                  <p:pic>
                    <p:nvPicPr>
                      <p:cNvPr id="0" name="图片 4"/>
                      <p:cNvPicPr/>
                      <p:nvPr/>
                    </p:nvPicPr>
                    <p:blipFill>
                      <a:blip r:embed="rId3"/>
                      <a:stretch>
                        <a:fillRect/>
                      </a:stretch>
                    </p:blipFill>
                    <p:spPr>
                      <a:xfrm>
                        <a:off x="960120" y="4177030"/>
                        <a:ext cx="6426835" cy="2530475"/>
                      </a:xfrm>
                      <a:prstGeom prst="rect">
                        <a:avLst/>
                      </a:prstGeom>
                    </p:spPr>
                  </p:pic>
                </p:oleObj>
              </mc:Fallback>
            </mc:AlternateContent>
          </a:graphicData>
        </a:graphic>
      </p:graphicFrame>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Solution</a:t>
            </a:r>
            <a:endParaRPr lang="zh-CN" altLang="en-US"/>
          </a:p>
        </p:txBody>
      </p:sp>
      <p:sp>
        <p:nvSpPr>
          <p:cNvPr id="3" name="内容占位符 2"/>
          <p:cNvSpPr>
            <a:spLocks noGrp="1"/>
          </p:cNvSpPr>
          <p:nvPr>
            <p:ph idx="1"/>
          </p:nvPr>
        </p:nvSpPr>
        <p:spPr/>
        <p:txBody>
          <a:bodyPr>
            <a:normAutofit lnSpcReduction="10000"/>
          </a:bodyPr>
          <a:p>
            <a:r>
              <a:rPr lang="zh-CN" altLang="en-US"/>
              <a:t>每次找到新的</a:t>
            </a:r>
            <a:r>
              <a:rPr lang="en-US" altLang="zh-CN"/>
              <a:t> (i,k) </a:t>
            </a:r>
            <a:r>
              <a:rPr lang="zh-CN" altLang="en-US"/>
              <a:t>后，</a:t>
            </a:r>
            <a:r>
              <a:rPr lang="en-US" altLang="zh-CN"/>
              <a:t>a[i] </a:t>
            </a:r>
            <a:r>
              <a:rPr lang="zh-CN" altLang="en-US"/>
              <a:t>和</a:t>
            </a:r>
            <a:r>
              <a:rPr lang="en-US" altLang="zh-CN"/>
              <a:t> a[j] </a:t>
            </a:r>
            <a:r>
              <a:rPr lang="zh-CN" altLang="en-US"/>
              <a:t>在二进制表示下的</a:t>
            </a:r>
            <a:r>
              <a:rPr lang="en-US" altLang="zh-CN"/>
              <a:t> LCP </a:t>
            </a:r>
            <a:r>
              <a:rPr lang="zh-CN" altLang="en-US"/>
              <a:t>长度至少会</a:t>
            </a:r>
            <a:r>
              <a:rPr lang="en-US" altLang="zh-CN"/>
              <a:t>+1</a:t>
            </a:r>
            <a:endParaRPr lang="en-US" altLang="zh-CN"/>
          </a:p>
          <a:p>
            <a:r>
              <a:rPr lang="zh-CN" altLang="en-US"/>
              <a:t>于是对每个</a:t>
            </a:r>
            <a:r>
              <a:rPr lang="en-US" altLang="zh-CN"/>
              <a:t> i</a:t>
            </a:r>
            <a:r>
              <a:rPr lang="zh-CN" altLang="en-US"/>
              <a:t>，找到</a:t>
            </a:r>
            <a:r>
              <a:rPr lang="en-US" altLang="zh-CN"/>
              <a:t> O(logv) </a:t>
            </a:r>
            <a:r>
              <a:rPr lang="zh-CN" altLang="en-US"/>
              <a:t>个</a:t>
            </a:r>
            <a:r>
              <a:rPr lang="en-US" altLang="zh-CN"/>
              <a:t> j</a:t>
            </a:r>
            <a:r>
              <a:rPr lang="zh-CN" altLang="en-US"/>
              <a:t>，</a:t>
            </a:r>
            <a:r>
              <a:rPr lang="zh-CN" altLang="en-US">
                <a:sym typeface="+mn-ea"/>
              </a:rPr>
              <a:t>这些</a:t>
            </a:r>
            <a:r>
              <a:rPr lang="en-US" altLang="zh-CN">
                <a:sym typeface="+mn-ea"/>
              </a:rPr>
              <a:t> (i,j) </a:t>
            </a:r>
            <a:r>
              <a:rPr lang="zh-CN" altLang="en-US">
                <a:sym typeface="+mn-ea"/>
              </a:rPr>
              <a:t>的贡献支配了所有</a:t>
            </a:r>
            <a:r>
              <a:rPr lang="en-US" altLang="zh-CN">
                <a:sym typeface="+mn-ea"/>
              </a:rPr>
              <a:t> (i,</a:t>
            </a:r>
            <a:r>
              <a:rPr lang="en-US" altLang="zh-CN">
                <a:sym typeface="+mn-ea"/>
              </a:rPr>
              <a:t>i+1),(i,i+2),...(i,n) </a:t>
            </a:r>
            <a:r>
              <a:rPr lang="zh-CN" altLang="en-US">
                <a:sym typeface="+mn-ea"/>
              </a:rPr>
              <a:t>的贡献</a:t>
            </a:r>
            <a:endParaRPr lang="zh-CN" altLang="en-US">
              <a:sym typeface="+mn-ea"/>
            </a:endParaRPr>
          </a:p>
          <a:p>
            <a:r>
              <a:rPr lang="zh-CN" altLang="en-US">
                <a:sym typeface="+mn-ea"/>
              </a:rPr>
              <a:t>每次是要找区间</a:t>
            </a:r>
            <a:r>
              <a:rPr lang="en-US" altLang="zh-CN">
                <a:sym typeface="+mn-ea"/>
              </a:rPr>
              <a:t> [l,r] </a:t>
            </a:r>
            <a:r>
              <a:rPr lang="zh-CN" altLang="en-US">
                <a:sym typeface="+mn-ea"/>
              </a:rPr>
              <a:t>中，最小的</a:t>
            </a:r>
            <a:r>
              <a:rPr lang="en-US" altLang="zh-CN">
                <a:sym typeface="+mn-ea"/>
              </a:rPr>
              <a:t> i</a:t>
            </a:r>
            <a:r>
              <a:rPr lang="zh-CN" altLang="en-US">
                <a:sym typeface="+mn-ea"/>
              </a:rPr>
              <a:t>，满足</a:t>
            </a:r>
            <a:r>
              <a:rPr lang="en-US" altLang="zh-CN">
                <a:sym typeface="+mn-ea"/>
              </a:rPr>
              <a:t> a[i] </a:t>
            </a:r>
            <a:r>
              <a:rPr lang="zh-CN" altLang="en-US">
                <a:sym typeface="+mn-ea"/>
              </a:rPr>
              <a:t>二进制前缀是</a:t>
            </a:r>
            <a:r>
              <a:rPr lang="en-US" altLang="zh-CN">
                <a:sym typeface="+mn-ea"/>
              </a:rPr>
              <a:t> x</a:t>
            </a:r>
            <a:endParaRPr lang="zh-CN" altLang="en-US">
              <a:sym typeface="+mn-ea"/>
            </a:endParaRPr>
          </a:p>
          <a:p>
            <a:r>
              <a:rPr lang="zh-CN" altLang="en-US"/>
              <a:t>找的过程可以用可持久化值域线段树上</a:t>
            </a:r>
            <a:r>
              <a:rPr lang="zh-CN" altLang="en-US"/>
              <a:t>二分之类的方式找，比较</a:t>
            </a:r>
            <a:r>
              <a:rPr lang="zh-CN" altLang="en-US"/>
              <a:t>平凡</a:t>
            </a:r>
            <a:endParaRPr lang="zh-CN" altLang="en-US"/>
          </a:p>
          <a:p>
            <a:r>
              <a:rPr lang="zh-CN" altLang="en-US"/>
              <a:t>这部分需要</a:t>
            </a:r>
            <a:r>
              <a:rPr lang="en-US" altLang="zh-CN"/>
              <a:t> O(nlog^2v) </a:t>
            </a:r>
            <a:r>
              <a:rPr lang="zh-CN" altLang="en-US"/>
              <a:t>的时间</a:t>
            </a:r>
            <a:r>
              <a:rPr lang="zh-CN" altLang="en-US"/>
              <a:t>复杂度</a:t>
            </a:r>
            <a:endParaRPr lang="zh-CN" altLang="en-US"/>
          </a:p>
          <a:p>
            <a:endParaRPr lang="zh-CN" altLang="en-US"/>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Solution</a:t>
            </a:r>
            <a:endParaRPr lang="zh-CN" altLang="en-US"/>
          </a:p>
        </p:txBody>
      </p:sp>
      <p:sp>
        <p:nvSpPr>
          <p:cNvPr id="3" name="内容占位符 2"/>
          <p:cNvSpPr>
            <a:spLocks noGrp="1"/>
          </p:cNvSpPr>
          <p:nvPr>
            <p:ph idx="1"/>
          </p:nvPr>
        </p:nvSpPr>
        <p:spPr/>
        <p:txBody>
          <a:bodyPr/>
          <a:p>
            <a:r>
              <a:rPr lang="zh-CN" altLang="en-US">
                <a:sym typeface="+mn-ea"/>
              </a:rPr>
              <a:t>找到</a:t>
            </a:r>
            <a:r>
              <a:rPr lang="en-US" altLang="zh-CN">
                <a:sym typeface="+mn-ea"/>
              </a:rPr>
              <a:t> O(nlogv) </a:t>
            </a:r>
            <a:r>
              <a:rPr lang="zh-CN" altLang="en-US">
                <a:sym typeface="+mn-ea"/>
              </a:rPr>
              <a:t>个支配对后，按左端点和右端点构造二维平面，将支配对放到二维平面上</a:t>
            </a:r>
            <a:endParaRPr lang="zh-CN" altLang="en-US">
              <a:sym typeface="+mn-ea"/>
            </a:endParaRPr>
          </a:p>
          <a:p>
            <a:r>
              <a:rPr lang="zh-CN" altLang="en-US">
                <a:sym typeface="+mn-ea"/>
              </a:rPr>
              <a:t>支配对</a:t>
            </a:r>
            <a:r>
              <a:rPr lang="en-US" altLang="zh-CN">
                <a:sym typeface="+mn-ea"/>
              </a:rPr>
              <a:t> (i,j) </a:t>
            </a:r>
            <a:r>
              <a:rPr lang="zh-CN" altLang="en-US">
                <a:sym typeface="+mn-ea"/>
              </a:rPr>
              <a:t>对所有</a:t>
            </a:r>
            <a:r>
              <a:rPr lang="en-US" altLang="zh-CN">
                <a:sym typeface="+mn-ea"/>
              </a:rPr>
              <a:t> [l,r] </a:t>
            </a:r>
            <a:r>
              <a:rPr lang="zh-CN" altLang="en-US">
                <a:sym typeface="+mn-ea"/>
              </a:rPr>
              <a:t>满足</a:t>
            </a:r>
            <a:r>
              <a:rPr lang="en-US" altLang="zh-CN">
                <a:sym typeface="+mn-ea"/>
              </a:rPr>
              <a:t> l&lt;=i,j&lt;=r </a:t>
            </a:r>
            <a:r>
              <a:rPr lang="zh-CN" altLang="en-US">
                <a:sym typeface="+mn-ea"/>
              </a:rPr>
              <a:t>都有</a:t>
            </a:r>
            <a:r>
              <a:rPr lang="zh-CN" altLang="en-US">
                <a:sym typeface="+mn-ea"/>
              </a:rPr>
              <a:t>贡献</a:t>
            </a:r>
            <a:endParaRPr lang="zh-CN" altLang="en-US">
              <a:sym typeface="+mn-ea"/>
            </a:endParaRPr>
          </a:p>
          <a:p>
            <a:r>
              <a:rPr lang="zh-CN" altLang="en-US">
                <a:sym typeface="+mn-ea"/>
              </a:rPr>
              <a:t>所以支配对是一个</a:t>
            </a:r>
            <a:r>
              <a:rPr lang="en-US" altLang="zh-CN">
                <a:sym typeface="+mn-ea"/>
              </a:rPr>
              <a:t> 2-side </a:t>
            </a:r>
            <a:r>
              <a:rPr lang="zh-CN" altLang="en-US">
                <a:sym typeface="+mn-ea"/>
              </a:rPr>
              <a:t>的矩形</a:t>
            </a:r>
            <a:r>
              <a:rPr lang="en-US" altLang="zh-CN">
                <a:sym typeface="+mn-ea"/>
              </a:rPr>
              <a:t> min= </a:t>
            </a:r>
            <a:r>
              <a:rPr lang="zh-CN" altLang="en-US">
                <a:sym typeface="+mn-ea"/>
              </a:rPr>
              <a:t>修改</a:t>
            </a:r>
            <a:endParaRPr lang="zh-CN" altLang="en-US">
              <a:sym typeface="+mn-ea"/>
            </a:endParaRPr>
          </a:p>
          <a:p>
            <a:r>
              <a:rPr lang="zh-CN" altLang="en-US">
                <a:sym typeface="+mn-ea"/>
              </a:rPr>
              <a:t>询问是查</a:t>
            </a:r>
            <a:r>
              <a:rPr lang="zh-CN" altLang="en-US">
                <a:sym typeface="+mn-ea"/>
              </a:rPr>
              <a:t>单点</a:t>
            </a:r>
            <a:endParaRPr lang="zh-CN" altLang="en-US">
              <a:sym typeface="+mn-ea"/>
            </a:endParaRPr>
          </a:p>
          <a:p>
            <a:r>
              <a:rPr lang="zh-CN" altLang="en-US">
                <a:sym typeface="+mn-ea"/>
              </a:rPr>
              <a:t>扫描线</a:t>
            </a:r>
            <a:r>
              <a:rPr lang="en-US" altLang="zh-CN">
                <a:sym typeface="+mn-ea"/>
              </a:rPr>
              <a:t>+</a:t>
            </a:r>
            <a:r>
              <a:rPr lang="zh-CN" altLang="en-US">
                <a:sym typeface="+mn-ea"/>
              </a:rPr>
              <a:t>线段树即可</a:t>
            </a:r>
            <a:endParaRPr lang="en-US" altLang="zh-CN"/>
          </a:p>
          <a:p>
            <a:endParaRPr lang="zh-CN" altLang="en-US">
              <a:sym typeface="+mn-ea"/>
            </a:endParaRPr>
          </a:p>
          <a:p>
            <a:r>
              <a:rPr lang="zh-CN" altLang="en-US">
                <a:sym typeface="+mn-ea"/>
              </a:rPr>
              <a:t>总时间复杂度</a:t>
            </a:r>
            <a:r>
              <a:rPr lang="en-US" altLang="zh-CN">
                <a:sym typeface="+mn-ea"/>
              </a:rPr>
              <a:t> O(nlog</a:t>
            </a:r>
            <a:r>
              <a:rPr lang="en-US" altLang="zh-CN">
                <a:sym typeface="+mn-ea"/>
              </a:rPr>
              <a:t>v(logn+logv)+mlogn)</a:t>
            </a:r>
            <a:endParaRPr lang="zh-CN" altLang="en-US"/>
          </a:p>
          <a:p>
            <a:endParaRPr lang="zh-CN" altLang="en-US"/>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Luogu8078 [WC2022] </a:t>
            </a:r>
            <a:r>
              <a:rPr lang="zh-CN" altLang="en-US" dirty="0"/>
              <a:t>秃子酋长</a:t>
            </a:r>
            <a:endParaRPr lang="zh-CN" altLang="en-US" dirty="0"/>
          </a:p>
        </p:txBody>
      </p:sp>
      <p:sp>
        <p:nvSpPr>
          <p:cNvPr id="7" name="内容占位符 6"/>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err="1"/>
              <a:t>n,m</a:t>
            </a:r>
            <a:r>
              <a:rPr lang="en-US" altLang="zh-CN" dirty="0"/>
              <a:t>&lt;=5*10^5</a:t>
            </a:r>
            <a:endParaRPr lang="zh-CN" altLang="en-US" dirty="0"/>
          </a:p>
        </p:txBody>
      </p:sp>
      <p:pic>
        <p:nvPicPr>
          <p:cNvPr id="8"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841888"/>
            <a:ext cx="10515600" cy="3064444"/>
          </a:xfrm>
          <a:prstGeom prst="rect">
            <a:avLst/>
          </a:prstGeom>
        </p:spPr>
      </p:pic>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使用莫队算法，维护区间信息</a:t>
            </a:r>
            <a:endParaRPr lang="en-US" altLang="zh-CN" dirty="0"/>
          </a:p>
          <a:p>
            <a:r>
              <a:rPr lang="zh-CN" altLang="en-US" dirty="0"/>
              <a:t>转移时使用数据结构维护</a:t>
            </a:r>
            <a:endParaRPr lang="en-US" altLang="zh-CN" dirty="0"/>
          </a:p>
          <a:p>
            <a:endParaRPr lang="en-US" altLang="zh-CN" dirty="0"/>
          </a:p>
          <a:p>
            <a:r>
              <a:rPr lang="zh-CN" altLang="en-US" dirty="0"/>
              <a:t>总时间复杂度</a:t>
            </a:r>
            <a:r>
              <a:rPr lang="en-US" altLang="zh-CN" dirty="0"/>
              <a:t>O(</a:t>
            </a:r>
            <a:r>
              <a:rPr lang="en-US" altLang="zh-CN" dirty="0" err="1"/>
              <a:t>nsqrtmlogn+mlogm</a:t>
            </a:r>
            <a:r>
              <a:rPr lang="en-US" altLang="zh-CN" dirty="0"/>
              <a:t>)</a:t>
            </a:r>
            <a:endParaRPr lang="en-US" altLang="zh-CN" dirty="0"/>
          </a:p>
          <a:p>
            <a:r>
              <a:rPr lang="zh-CN" altLang="en-US" dirty="0"/>
              <a:t>期望得分：看常数</a:t>
            </a:r>
            <a:endParaRPr lang="en-US" altLang="zh-CN" dirty="0"/>
          </a:p>
          <a:p>
            <a:pPr marL="0" indent="0">
              <a:buNone/>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noChangeArrowheads="1"/>
          </p:cNvSpPr>
          <p:nvPr>
            <p:ph type="title"/>
          </p:nvPr>
        </p:nvSpPr>
        <p:spPr/>
        <p:txBody>
          <a:bodyPr/>
          <a:lstStyle/>
          <a:p>
            <a:r>
              <a:rPr lang="en-US" altLang="zh-CN" dirty="0"/>
              <a:t>Solution1</a:t>
            </a:r>
            <a:endParaRPr lang="en-US" altLang="zh-CN" dirty="0"/>
          </a:p>
        </p:txBody>
      </p:sp>
      <p:sp>
        <p:nvSpPr>
          <p:cNvPr id="32771" name="内容占位符 2"/>
          <p:cNvSpPr>
            <a:spLocks noGrp="1" noChangeArrowheads="1"/>
          </p:cNvSpPr>
          <p:nvPr>
            <p:ph idx="1"/>
          </p:nvPr>
        </p:nvSpPr>
        <p:spPr/>
        <p:txBody>
          <a:bodyPr/>
          <a:lstStyle/>
          <a:p>
            <a:pPr eaLnBrk="1" hangingPunct="1"/>
            <a:r>
              <a:rPr lang="zh-CN" altLang="en-US" dirty="0"/>
              <a:t>对于每个位置</a:t>
            </a:r>
            <a:r>
              <a:rPr lang="en-US" altLang="zh-CN" dirty="0" err="1"/>
              <a:t>i</a:t>
            </a:r>
            <a:r>
              <a:rPr lang="zh-CN" altLang="en-US" dirty="0"/>
              <a:t>，预处理出</a:t>
            </a:r>
            <a:r>
              <a:rPr lang="en-US" altLang="zh-CN" dirty="0"/>
              <a:t>pre[</a:t>
            </a:r>
            <a:r>
              <a:rPr lang="en-US" altLang="zh-CN" dirty="0" err="1"/>
              <a:t>i</a:t>
            </a:r>
            <a:r>
              <a:rPr lang="en-US" altLang="zh-CN" dirty="0"/>
              <a:t>]</a:t>
            </a:r>
            <a:r>
              <a:rPr lang="zh-CN" altLang="en-US" dirty="0"/>
              <a:t>表示</a:t>
            </a:r>
            <a:r>
              <a:rPr lang="en-US" altLang="zh-CN" dirty="0" err="1"/>
              <a:t>i</a:t>
            </a:r>
            <a:r>
              <a:rPr lang="zh-CN" altLang="en-US" dirty="0"/>
              <a:t>左边离</a:t>
            </a:r>
            <a:r>
              <a:rPr lang="en-US" altLang="zh-CN" dirty="0" err="1"/>
              <a:t>i</a:t>
            </a:r>
            <a:r>
              <a:rPr lang="zh-CN" altLang="en-US" dirty="0"/>
              <a:t>最近的</a:t>
            </a:r>
            <a:r>
              <a:rPr lang="en-US" altLang="zh-CN" dirty="0"/>
              <a:t>j</a:t>
            </a:r>
            <a:r>
              <a:rPr lang="zh-CN" altLang="en-US" dirty="0"/>
              <a:t>满足</a:t>
            </a:r>
            <a:r>
              <a:rPr lang="en-US" altLang="zh-CN" dirty="0"/>
              <a:t>a[</a:t>
            </a:r>
            <a:r>
              <a:rPr lang="en-US" altLang="zh-CN" dirty="0" err="1"/>
              <a:t>i</a:t>
            </a:r>
            <a:r>
              <a:rPr lang="en-US" altLang="zh-CN" dirty="0"/>
              <a:t>]==a[j]</a:t>
            </a:r>
            <a:endParaRPr lang="en-US" altLang="zh-CN" dirty="0"/>
          </a:p>
          <a:p>
            <a:pPr eaLnBrk="1" hangingPunct="1"/>
            <a:r>
              <a:rPr lang="zh-CN" altLang="en-US" dirty="0"/>
              <a:t>然后查询区间中的不同数，我们可以只把每个数在区间中最后一次出现时统计进去</a:t>
            </a:r>
            <a:endParaRPr lang="en-US" altLang="zh-CN" dirty="0"/>
          </a:p>
          <a:p>
            <a:pPr eaLnBrk="1" hangingPunct="1"/>
            <a:r>
              <a:rPr lang="zh-CN" altLang="en-US" dirty="0"/>
              <a:t>扫一遍数组，扫到每个右端点的时候，维护每个左端点对应的答案</a:t>
            </a:r>
            <a:endParaRPr lang="zh-CN" alt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考虑使用不插入莫队（也叫回滚莫队）</a:t>
            </a:r>
            <a:endParaRPr lang="en-US" altLang="zh-CN" dirty="0"/>
          </a:p>
          <a:p>
            <a:r>
              <a:rPr lang="zh-CN" altLang="en-US" dirty="0"/>
              <a:t>这里的形式和正常形式略有不同，维护了块到块端点的链表后可以支持</a:t>
            </a:r>
            <a:r>
              <a:rPr lang="en-US" altLang="zh-CN" dirty="0"/>
              <a:t>O(1)</a:t>
            </a:r>
            <a:r>
              <a:rPr lang="zh-CN" altLang="en-US" dirty="0"/>
              <a:t>删除并且求出前驱后继</a:t>
            </a:r>
            <a:endParaRPr lang="en-US" altLang="zh-CN" dirty="0"/>
          </a:p>
          <a:p>
            <a:endParaRPr lang="en-US" altLang="zh-CN" dirty="0"/>
          </a:p>
          <a:p>
            <a:r>
              <a:rPr lang="zh-CN" altLang="en-US" dirty="0"/>
              <a:t>总时间复杂度</a:t>
            </a:r>
            <a:r>
              <a:rPr lang="en-US" altLang="zh-CN" dirty="0"/>
              <a:t>O(</a:t>
            </a:r>
            <a:r>
              <a:rPr lang="en-US" altLang="zh-CN" dirty="0" err="1"/>
              <a:t>nsqrtm+m</a:t>
            </a:r>
            <a:r>
              <a:rPr lang="en-US" altLang="zh-CN" dirty="0"/>
              <a:t>)</a:t>
            </a:r>
            <a:endParaRPr lang="en-US" altLang="zh-CN" dirty="0"/>
          </a:p>
          <a:p>
            <a:r>
              <a:rPr lang="zh-CN" altLang="en-US" dirty="0"/>
              <a:t>期望得分：写的好可以获得</a:t>
            </a:r>
            <a:r>
              <a:rPr lang="en-US" altLang="zh-CN" dirty="0"/>
              <a:t>100</a:t>
            </a:r>
            <a:r>
              <a:rPr lang="zh-CN" altLang="en-US" dirty="0"/>
              <a:t>分</a:t>
            </a:r>
            <a:endParaRPr lang="zh-CN" alt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Solution3</a:t>
            </a:r>
            <a:endParaRPr lang="zh-CN" altLang="en-US" dirty="0"/>
          </a:p>
        </p:txBody>
      </p:sp>
      <p:sp>
        <p:nvSpPr>
          <p:cNvPr id="3" name="内容占位符 2"/>
          <p:cNvSpPr>
            <a:spLocks noGrp="1"/>
          </p:cNvSpPr>
          <p:nvPr>
            <p:ph idx="1"/>
          </p:nvPr>
        </p:nvSpPr>
        <p:spPr/>
        <p:txBody>
          <a:bodyPr/>
          <a:lstStyle/>
          <a:p>
            <a:r>
              <a:rPr lang="zh-CN" altLang="en-US" dirty="0"/>
              <a:t>对值域进行</a:t>
            </a:r>
            <a:r>
              <a:rPr lang="zh-CN" altLang="en-US"/>
              <a:t>分块，值域</a:t>
            </a:r>
            <a:r>
              <a:rPr lang="zh-CN" altLang="en-US" dirty="0"/>
              <a:t>块内等价的只有</a:t>
            </a:r>
            <a:r>
              <a:rPr lang="en-US" altLang="zh-CN" dirty="0"/>
              <a:t>O(</a:t>
            </a:r>
            <a:r>
              <a:rPr lang="zh-CN" altLang="en-US" dirty="0"/>
              <a:t>块大小</a:t>
            </a:r>
            <a:r>
              <a:rPr lang="en-US" altLang="zh-CN" dirty="0"/>
              <a:t>^2)</a:t>
            </a:r>
            <a:r>
              <a:rPr lang="zh-CN" altLang="en-US" dirty="0"/>
              <a:t>种情况</a:t>
            </a:r>
            <a:endParaRPr lang="en-US" altLang="zh-CN" dirty="0"/>
          </a:p>
          <a:p>
            <a:r>
              <a:rPr lang="zh-CN" altLang="en-US" dirty="0"/>
              <a:t>然后暴力预处理每个块内所有可能的情况，询问的时候算每个值域块对答案的贡献即可</a:t>
            </a:r>
            <a:endParaRPr lang="en-US" altLang="zh-CN" dirty="0"/>
          </a:p>
          <a:p>
            <a:endParaRPr lang="en-US" altLang="zh-CN" dirty="0"/>
          </a:p>
          <a:p>
            <a:r>
              <a:rPr lang="zh-CN" altLang="en-US" dirty="0"/>
              <a:t>总时间复杂度</a:t>
            </a:r>
            <a:r>
              <a:rPr lang="en-US" altLang="zh-CN" dirty="0"/>
              <a:t>O(</a:t>
            </a:r>
            <a:r>
              <a:rPr lang="en-US" altLang="zh-CN" dirty="0" err="1"/>
              <a:t>nsqrt</a:t>
            </a:r>
            <a:r>
              <a:rPr lang="en-US" altLang="zh-CN" dirty="0"/>
              <a:t>(</a:t>
            </a:r>
            <a:r>
              <a:rPr lang="en-US" altLang="zh-CN" dirty="0" err="1"/>
              <a:t>n+m</a:t>
            </a:r>
            <a:r>
              <a:rPr lang="en-US" altLang="zh-CN" dirty="0"/>
              <a:t>)+m)</a:t>
            </a:r>
            <a:endParaRPr lang="en-US" altLang="zh-CN" dirty="0"/>
          </a:p>
          <a:p>
            <a:r>
              <a:rPr lang="zh-CN" altLang="en-US" dirty="0"/>
              <a:t>期望得分：</a:t>
            </a:r>
            <a:r>
              <a:rPr lang="en-US" altLang="zh-CN" dirty="0"/>
              <a:t>100</a:t>
            </a:r>
            <a:r>
              <a:rPr lang="zh-CN" altLang="en-US" dirty="0"/>
              <a:t>分</a:t>
            </a:r>
            <a:endParaRPr lang="zh-CN" altLang="en-US" dirty="0"/>
          </a:p>
          <a:p>
            <a:endParaRPr lang="zh-CN" alt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lstStyle/>
          <a:p>
            <a:r>
              <a:rPr lang="zh-CN" altLang="en-US" dirty="0"/>
              <a:t>这个问题难以</a:t>
            </a:r>
            <a:r>
              <a:rPr lang="en-US" altLang="zh-CN" dirty="0"/>
              <a:t>polylog</a:t>
            </a:r>
            <a:r>
              <a:rPr lang="zh-CN" altLang="en-US" dirty="0"/>
              <a:t>维护的地方在于区间前驱后继</a:t>
            </a:r>
            <a:r>
              <a:rPr lang="en-US" altLang="zh-CN" dirty="0"/>
              <a:t>pair</a:t>
            </a:r>
            <a:r>
              <a:rPr lang="zh-CN" altLang="en-US" dirty="0"/>
              <a:t>的变化量很大</a:t>
            </a:r>
            <a:endParaRPr lang="en-US" altLang="zh-CN" dirty="0"/>
          </a:p>
          <a:p>
            <a:endParaRPr lang="en-US" altLang="zh-CN" dirty="0"/>
          </a:p>
          <a:p>
            <a:endParaRPr lang="zh-CN" altLang="en-US" dirty="0"/>
          </a:p>
        </p:txBody>
      </p:sp>
      <p:pic>
        <p:nvPicPr>
          <p:cNvPr id="7" name="图片 6"/>
          <p:cNvPicPr>
            <a:picLocks noChangeAspect="1"/>
          </p:cNvPicPr>
          <p:nvPr/>
        </p:nvPicPr>
        <p:blipFill>
          <a:blip r:embed="rId1"/>
          <a:stretch>
            <a:fillRect/>
          </a:stretch>
        </p:blipFill>
        <p:spPr>
          <a:xfrm>
            <a:off x="1994880" y="2333625"/>
            <a:ext cx="3390900" cy="4524375"/>
          </a:xfrm>
          <a:prstGeom prst="rect">
            <a:avLst/>
          </a:prstGeom>
        </p:spPr>
      </p:pic>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lstStyle/>
          <a:p>
            <a:r>
              <a:rPr lang="zh-CN" altLang="en-US" dirty="0"/>
              <a:t>绝对值有非常好的性质</a:t>
            </a:r>
            <a:endParaRPr lang="en-US" altLang="zh-CN" dirty="0"/>
          </a:p>
          <a:p>
            <a:r>
              <a:rPr lang="zh-CN" altLang="en-US" dirty="0"/>
              <a:t>我们对序列进行分治，假设对区间 </a:t>
            </a:r>
            <a:r>
              <a:rPr lang="en-US" altLang="zh-CN" dirty="0"/>
              <a:t>[</a:t>
            </a:r>
            <a:r>
              <a:rPr lang="en-US" altLang="zh-CN" dirty="0" err="1"/>
              <a:t>l,r</a:t>
            </a:r>
            <a:r>
              <a:rPr lang="en-US" altLang="zh-CN" dirty="0"/>
              <a:t>] </a:t>
            </a:r>
            <a:r>
              <a:rPr lang="zh-CN" altLang="en-US" dirty="0"/>
              <a:t>分治，分治中心为 </a:t>
            </a:r>
            <a:r>
              <a:rPr lang="en-US" altLang="zh-CN" dirty="0"/>
              <a:t>mid</a:t>
            </a:r>
            <a:endParaRPr lang="en-US" altLang="zh-CN" dirty="0"/>
          </a:p>
          <a:p>
            <a:r>
              <a:rPr lang="zh-CN" altLang="en-US" dirty="0"/>
              <a:t>假设有一次询问 </a:t>
            </a:r>
            <a:r>
              <a:rPr lang="en-US" altLang="zh-CN" dirty="0"/>
              <a:t>[</a:t>
            </a:r>
            <a:r>
              <a:rPr lang="en-US" altLang="zh-CN" dirty="0" err="1"/>
              <a:t>x,y</a:t>
            </a:r>
            <a:r>
              <a:rPr lang="en-US" altLang="zh-CN" dirty="0"/>
              <a:t>] </a:t>
            </a:r>
            <a:r>
              <a:rPr lang="zh-CN" altLang="en-US" dirty="0"/>
              <a:t>满足 </a:t>
            </a:r>
            <a:r>
              <a:rPr lang="en-US" altLang="zh-CN" dirty="0"/>
              <a:t>[</a:t>
            </a:r>
            <a:r>
              <a:rPr lang="en-US" altLang="zh-CN" dirty="0" err="1"/>
              <a:t>x,y</a:t>
            </a:r>
            <a:r>
              <a:rPr lang="en-US" altLang="zh-CN" dirty="0"/>
              <a:t>] </a:t>
            </a:r>
            <a:r>
              <a:rPr lang="zh-CN" altLang="en-US" dirty="0"/>
              <a:t>为 </a:t>
            </a:r>
            <a:r>
              <a:rPr lang="en-US" altLang="zh-CN" dirty="0"/>
              <a:t>[</a:t>
            </a:r>
            <a:r>
              <a:rPr lang="en-US" altLang="zh-CN" dirty="0" err="1"/>
              <a:t>l,r</a:t>
            </a:r>
            <a:r>
              <a:rPr lang="en-US" altLang="zh-CN" dirty="0"/>
              <a:t>] </a:t>
            </a:r>
            <a:r>
              <a:rPr lang="zh-CN" altLang="en-US" dirty="0"/>
              <a:t>子区间，且 </a:t>
            </a:r>
            <a:r>
              <a:rPr lang="en-US" altLang="zh-CN" dirty="0"/>
              <a:t>x &lt;= mid &lt;= y</a:t>
            </a:r>
            <a:endParaRPr lang="en-US" altLang="zh-CN" dirty="0"/>
          </a:p>
          <a:p>
            <a:r>
              <a:rPr lang="zh-CN" altLang="en-US" dirty="0"/>
              <a:t>对于 </a:t>
            </a:r>
            <a:r>
              <a:rPr lang="en-US" altLang="zh-CN" dirty="0"/>
              <a:t>[</a:t>
            </a:r>
            <a:r>
              <a:rPr lang="en-US" altLang="zh-CN" dirty="0" err="1"/>
              <a:t>l,mid</a:t>
            </a:r>
            <a:r>
              <a:rPr lang="en-US" altLang="zh-CN" dirty="0"/>
              <a:t>] </a:t>
            </a:r>
            <a:r>
              <a:rPr lang="zh-CN" altLang="en-US" dirty="0"/>
              <a:t>中的 </a:t>
            </a:r>
            <a:r>
              <a:rPr lang="en-US" altLang="zh-CN" dirty="0"/>
              <a:t>x</a:t>
            </a:r>
            <a:r>
              <a:rPr lang="zh-CN" altLang="en-US" dirty="0"/>
              <a:t>，求出 </a:t>
            </a:r>
            <a:r>
              <a:rPr lang="en-US" altLang="zh-CN" dirty="0"/>
              <a:t>[</a:t>
            </a:r>
            <a:r>
              <a:rPr lang="en-US" altLang="zh-CN" dirty="0" err="1"/>
              <a:t>x,mid</a:t>
            </a:r>
            <a:r>
              <a:rPr lang="en-US" altLang="zh-CN" dirty="0"/>
              <a:t>] </a:t>
            </a:r>
            <a:r>
              <a:rPr lang="zh-CN" altLang="en-US" dirty="0"/>
              <a:t>这段区间内部的答案</a:t>
            </a:r>
            <a:endParaRPr lang="en-US" altLang="zh-CN" dirty="0"/>
          </a:p>
          <a:p>
            <a:r>
              <a:rPr lang="zh-CN" altLang="en-US" dirty="0"/>
              <a:t>对于 </a:t>
            </a:r>
            <a:r>
              <a:rPr lang="en-US" altLang="zh-CN" dirty="0"/>
              <a:t>[mid+1,r] </a:t>
            </a:r>
            <a:r>
              <a:rPr lang="zh-CN" altLang="en-US" dirty="0"/>
              <a:t>中的 </a:t>
            </a:r>
            <a:r>
              <a:rPr lang="en-US" altLang="zh-CN" dirty="0"/>
              <a:t>y</a:t>
            </a:r>
            <a:r>
              <a:rPr lang="zh-CN" altLang="en-US" dirty="0"/>
              <a:t>，求出 </a:t>
            </a:r>
            <a:r>
              <a:rPr lang="en-US" altLang="zh-CN" dirty="0"/>
              <a:t>[mid+1,y] </a:t>
            </a:r>
            <a:r>
              <a:rPr lang="zh-CN" altLang="en-US" dirty="0"/>
              <a:t>这段区间内部的答案</a:t>
            </a:r>
            <a:endParaRPr lang="en-US" altLang="zh-CN" dirty="0"/>
          </a:p>
          <a:p>
            <a:r>
              <a:rPr lang="zh-CN" altLang="en-US" dirty="0"/>
              <a:t>然后考虑左边对右边的贡献以及右边对左边的贡献</a:t>
            </a:r>
            <a:endParaRPr lang="en-US" altLang="zh-CN"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lstStyle/>
          <a:p>
            <a:r>
              <a:rPr lang="zh-CN" altLang="en-US" dirty="0"/>
              <a:t>对每个 </a:t>
            </a:r>
            <a:r>
              <a:rPr lang="en-US" altLang="zh-CN" dirty="0"/>
              <a:t>[</a:t>
            </a:r>
            <a:r>
              <a:rPr lang="en-US" altLang="zh-CN" dirty="0" err="1"/>
              <a:t>x,mid</a:t>
            </a:r>
            <a:r>
              <a:rPr lang="en-US" altLang="zh-CN" dirty="0"/>
              <a:t>] </a:t>
            </a:r>
            <a:r>
              <a:rPr lang="zh-CN" altLang="en-US" dirty="0"/>
              <a:t>中排序后相邻的二元组 </a:t>
            </a:r>
            <a:r>
              <a:rPr lang="en-US" altLang="zh-CN" dirty="0"/>
              <a:t>(</a:t>
            </a:r>
            <a:r>
              <a:rPr lang="en-US" altLang="zh-CN" dirty="0" err="1"/>
              <a:t>i,j</a:t>
            </a:r>
            <a:r>
              <a:rPr lang="en-US" altLang="zh-CN" dirty="0"/>
              <a:t>)</a:t>
            </a:r>
            <a:r>
              <a:rPr lang="zh-CN" altLang="en-US" dirty="0"/>
              <a:t>，找到在 </a:t>
            </a:r>
            <a:r>
              <a:rPr lang="en-US" altLang="zh-CN" dirty="0"/>
              <a:t>[mid+1,y] </a:t>
            </a:r>
            <a:r>
              <a:rPr lang="zh-CN" altLang="en-US" dirty="0"/>
              <a:t>中的元素 </a:t>
            </a:r>
            <a:r>
              <a:rPr lang="en-US" altLang="zh-CN" dirty="0"/>
              <a:t>k</a:t>
            </a:r>
            <a:r>
              <a:rPr lang="zh-CN" altLang="en-US" dirty="0"/>
              <a:t>，满足 </a:t>
            </a:r>
            <a:r>
              <a:rPr lang="en-US" altLang="zh-CN" dirty="0"/>
              <a:t>a[</a:t>
            </a:r>
            <a:r>
              <a:rPr lang="en-US" altLang="zh-CN" dirty="0" err="1"/>
              <a:t>i</a:t>
            </a:r>
            <a:r>
              <a:rPr lang="en-US" altLang="zh-CN" dirty="0"/>
              <a:t>] &lt; a[k] &lt; a[j]</a:t>
            </a:r>
            <a:r>
              <a:rPr lang="zh-CN" altLang="en-US" dirty="0"/>
              <a:t>，且 </a:t>
            </a:r>
            <a:r>
              <a:rPr lang="en-US" altLang="zh-CN" dirty="0"/>
              <a:t>k </a:t>
            </a:r>
            <a:r>
              <a:rPr lang="zh-CN" altLang="en-US" dirty="0"/>
              <a:t>距离 </a:t>
            </a:r>
            <a:r>
              <a:rPr lang="en-US" altLang="zh-CN" dirty="0"/>
              <a:t>mid </a:t>
            </a:r>
            <a:r>
              <a:rPr lang="zh-CN" altLang="en-US" dirty="0"/>
              <a:t>最近</a:t>
            </a:r>
            <a:endParaRPr lang="en-US" altLang="zh-CN" dirty="0"/>
          </a:p>
          <a:p>
            <a:r>
              <a:rPr lang="zh-CN" altLang="en-US" dirty="0"/>
              <a:t>这里的特殊性质在于我们只需要关心二元组之间是否插入了元素，不需要关心插入的元素有哪些，这里剪掉了前面讨论的</a:t>
            </a:r>
            <a:r>
              <a:rPr lang="en-US" altLang="zh-CN" dirty="0"/>
              <a:t>n^2</a:t>
            </a:r>
            <a:r>
              <a:rPr lang="zh-CN" altLang="en-US" dirty="0"/>
              <a:t>的</a:t>
            </a:r>
            <a:r>
              <a:rPr lang="en-US" altLang="zh-CN" dirty="0"/>
              <a:t>pair</a:t>
            </a:r>
            <a:r>
              <a:rPr lang="zh-CN" altLang="en-US" dirty="0"/>
              <a:t>贡献</a:t>
            </a:r>
            <a:endParaRPr lang="zh-CN" alt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6" name="内容占位符 5"/>
          <p:cNvSpPr>
            <a:spLocks noGrp="1"/>
          </p:cNvSpPr>
          <p:nvPr>
            <p:ph idx="1"/>
          </p:nvPr>
        </p:nvSpPr>
        <p:spPr/>
        <p:txBody>
          <a:bodyPr/>
          <a:lstStyle/>
          <a:p>
            <a:r>
              <a:rPr lang="zh-CN" altLang="en-US" dirty="0"/>
              <a:t>如果这次询问 </a:t>
            </a:r>
            <a:r>
              <a:rPr lang="en-US" altLang="zh-CN" dirty="0"/>
              <a:t>[</a:t>
            </a:r>
            <a:r>
              <a:rPr lang="en-US" altLang="zh-CN" dirty="0" err="1"/>
              <a:t>x,y</a:t>
            </a:r>
            <a:r>
              <a:rPr lang="en-US" altLang="zh-CN" dirty="0"/>
              <a:t>] </a:t>
            </a:r>
            <a:r>
              <a:rPr lang="zh-CN" altLang="en-US" dirty="0"/>
              <a:t>没有包含 </a:t>
            </a:r>
            <a:r>
              <a:rPr lang="en-US" altLang="zh-CN" dirty="0"/>
              <a:t>k </a:t>
            </a:r>
            <a:r>
              <a:rPr lang="zh-CN" altLang="en-US" dirty="0"/>
              <a:t>位置，则二元组 </a:t>
            </a:r>
            <a:r>
              <a:rPr lang="en-US" altLang="zh-CN" dirty="0"/>
              <a:t>(</a:t>
            </a:r>
            <a:r>
              <a:rPr lang="en-US" altLang="zh-CN" dirty="0" err="1"/>
              <a:t>i,j</a:t>
            </a:r>
            <a:r>
              <a:rPr lang="en-US" altLang="zh-CN" dirty="0"/>
              <a:t>) </a:t>
            </a:r>
            <a:r>
              <a:rPr lang="zh-CN" altLang="en-US" dirty="0"/>
              <a:t>贡献为</a:t>
            </a:r>
            <a:r>
              <a:rPr lang="en-US" altLang="zh-CN" dirty="0"/>
              <a:t>j-</a:t>
            </a:r>
            <a:r>
              <a:rPr lang="en-US" altLang="zh-CN" dirty="0" err="1"/>
              <a:t>i</a:t>
            </a:r>
            <a:endParaRPr lang="zh-CN" altLang="en-US" dirty="0"/>
          </a:p>
        </p:txBody>
      </p:sp>
      <p:pic>
        <p:nvPicPr>
          <p:cNvPr id="7" name="内容占位符 3"/>
          <p:cNvPicPr>
            <a:picLocks noChangeAspect="1"/>
          </p:cNvPicPr>
          <p:nvPr/>
        </p:nvPicPr>
        <p:blipFill>
          <a:blip r:embed="rId1"/>
          <a:stretch>
            <a:fillRect/>
          </a:stretch>
        </p:blipFill>
        <p:spPr>
          <a:xfrm>
            <a:off x="976321" y="2765268"/>
            <a:ext cx="7437386" cy="4092731"/>
          </a:xfrm>
          <a:prstGeom prst="rect">
            <a:avLst/>
          </a:prstGeom>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lstStyle/>
          <a:p>
            <a:r>
              <a:rPr lang="zh-CN" altLang="en-US" dirty="0"/>
              <a:t>如果这次询问 </a:t>
            </a:r>
            <a:r>
              <a:rPr lang="en-US" altLang="zh-CN" dirty="0"/>
              <a:t>[</a:t>
            </a:r>
            <a:r>
              <a:rPr lang="en-US" altLang="zh-CN" dirty="0" err="1"/>
              <a:t>x,y</a:t>
            </a:r>
            <a:r>
              <a:rPr lang="en-US" altLang="zh-CN" dirty="0"/>
              <a:t>] </a:t>
            </a:r>
            <a:r>
              <a:rPr lang="zh-CN" altLang="en-US" dirty="0"/>
              <a:t>包含 </a:t>
            </a:r>
            <a:r>
              <a:rPr lang="en-US" altLang="zh-CN" dirty="0"/>
              <a:t>k </a:t>
            </a:r>
            <a:r>
              <a:rPr lang="zh-CN" altLang="en-US" dirty="0"/>
              <a:t>位置，则二元组 </a:t>
            </a:r>
            <a:r>
              <a:rPr lang="en-US" altLang="zh-CN" dirty="0"/>
              <a:t>(</a:t>
            </a:r>
            <a:r>
              <a:rPr lang="en-US" altLang="zh-CN" dirty="0" err="1"/>
              <a:t>i,j</a:t>
            </a:r>
            <a:r>
              <a:rPr lang="en-US" altLang="zh-CN" dirty="0"/>
              <a:t>) </a:t>
            </a:r>
            <a:r>
              <a:rPr lang="zh-CN" altLang="en-US" dirty="0"/>
              <a:t>贡献为</a:t>
            </a:r>
            <a:r>
              <a:rPr lang="en-US" altLang="zh-CN" dirty="0"/>
              <a:t>-j-</a:t>
            </a:r>
            <a:r>
              <a:rPr lang="en-US" altLang="zh-CN" dirty="0" err="1"/>
              <a:t>i</a:t>
            </a:r>
            <a:r>
              <a:rPr lang="zh-CN" altLang="en-US" dirty="0"/>
              <a:t>，</a:t>
            </a:r>
            <a:r>
              <a:rPr lang="en-US" altLang="zh-CN" dirty="0"/>
              <a:t>k</a:t>
            </a:r>
            <a:r>
              <a:rPr lang="zh-CN" altLang="en-US" dirty="0"/>
              <a:t>位置贡献在计算左边元素对右边二元组贡献的时候会计算进去</a:t>
            </a:r>
            <a:endParaRPr lang="zh-CN" altLang="en-US" dirty="0"/>
          </a:p>
          <a:p>
            <a:endParaRPr lang="zh-CN" altLang="en-US" dirty="0"/>
          </a:p>
        </p:txBody>
      </p:sp>
      <p:pic>
        <p:nvPicPr>
          <p:cNvPr id="5" name="图片 4"/>
          <p:cNvPicPr>
            <a:picLocks noChangeAspect="1"/>
          </p:cNvPicPr>
          <p:nvPr/>
        </p:nvPicPr>
        <p:blipFill>
          <a:blip r:embed="rId1"/>
          <a:stretch>
            <a:fillRect/>
          </a:stretch>
        </p:blipFill>
        <p:spPr>
          <a:xfrm>
            <a:off x="1024862" y="2613908"/>
            <a:ext cx="7252355" cy="4244092"/>
          </a:xfrm>
          <a:prstGeom prst="rect">
            <a:avLst/>
          </a:prstGeom>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假设 </a:t>
            </a:r>
            <a:r>
              <a:rPr lang="en-US" altLang="zh-CN" dirty="0"/>
              <a:t>(</a:t>
            </a:r>
            <a:r>
              <a:rPr lang="en-US" altLang="zh-CN" dirty="0" err="1"/>
              <a:t>i,j</a:t>
            </a:r>
            <a:r>
              <a:rPr lang="en-US" altLang="zh-CN" dirty="0"/>
              <a:t>) </a:t>
            </a:r>
            <a:r>
              <a:rPr lang="zh-CN" altLang="en-US" dirty="0"/>
              <a:t>中有多个排序后相邻的右侧的元素 </a:t>
            </a:r>
            <a:r>
              <a:rPr lang="en-US" altLang="zh-CN" dirty="0"/>
              <a:t>k</a:t>
            </a:r>
            <a:r>
              <a:rPr lang="zh-CN" altLang="en-US" dirty="0"/>
              <a:t>，这些 </a:t>
            </a:r>
            <a:r>
              <a:rPr lang="en-US" altLang="zh-CN" dirty="0"/>
              <a:t>k </a:t>
            </a:r>
            <a:r>
              <a:rPr lang="zh-CN" altLang="en-US" dirty="0"/>
              <a:t>内部的贡献在计算右边内部贡献时已经计算了，</a:t>
            </a:r>
            <a:r>
              <a:rPr lang="en-US" altLang="zh-CN" dirty="0" err="1"/>
              <a:t>i</a:t>
            </a:r>
            <a:r>
              <a:rPr lang="en-US" altLang="zh-CN" dirty="0"/>
              <a:t> </a:t>
            </a:r>
            <a:r>
              <a:rPr lang="zh-CN" altLang="en-US" dirty="0"/>
              <a:t>对最小的 </a:t>
            </a:r>
            <a:r>
              <a:rPr lang="en-US" altLang="zh-CN" dirty="0"/>
              <a:t>k’</a:t>
            </a:r>
            <a:r>
              <a:rPr lang="zh-CN" altLang="en-US" dirty="0"/>
              <a:t>，</a:t>
            </a:r>
            <a:r>
              <a:rPr lang="en-US" altLang="zh-CN" dirty="0"/>
              <a:t>j </a:t>
            </a:r>
            <a:r>
              <a:rPr lang="zh-CN" altLang="en-US" dirty="0"/>
              <a:t>对最大的 </a:t>
            </a:r>
            <a:r>
              <a:rPr lang="en-US" altLang="zh-CN" dirty="0"/>
              <a:t>k’’ </a:t>
            </a:r>
            <a:r>
              <a:rPr lang="zh-CN" altLang="en-US" dirty="0"/>
              <a:t>的贡献在左边对右边的贡献中被计算进去了</a:t>
            </a:r>
            <a:endParaRPr lang="en-US" altLang="zh-CN" dirty="0"/>
          </a:p>
          <a:p>
            <a:r>
              <a:rPr lang="zh-CN" altLang="en-US" dirty="0"/>
              <a:t>左边是</a:t>
            </a:r>
            <a:r>
              <a:rPr lang="en-US" altLang="zh-CN" dirty="0"/>
              <a:t>-j-</a:t>
            </a:r>
            <a:r>
              <a:rPr lang="en-US" altLang="zh-CN" dirty="0" err="1"/>
              <a:t>i</a:t>
            </a:r>
            <a:r>
              <a:rPr lang="zh-CN" altLang="en-US" dirty="0"/>
              <a:t>这样的贡献，右边是</a:t>
            </a:r>
            <a:r>
              <a:rPr lang="en-US" altLang="zh-CN" dirty="0"/>
              <a:t>+k’</a:t>
            </a:r>
            <a:r>
              <a:rPr lang="zh-CN" altLang="en-US" dirty="0"/>
              <a:t>，</a:t>
            </a:r>
            <a:r>
              <a:rPr lang="en-US" altLang="zh-CN" dirty="0"/>
              <a:t>+k’’</a:t>
            </a:r>
            <a:r>
              <a:rPr lang="zh-CN" altLang="en-US" dirty="0"/>
              <a:t>这样的贡献（这两个贡献不是写在一起的，是分开算进去的）</a:t>
            </a:r>
            <a:endParaRPr lang="en-US" altLang="zh-CN" dirty="0"/>
          </a:p>
          <a:p>
            <a:r>
              <a:rPr lang="zh-CN" altLang="en-US" dirty="0"/>
              <a:t>这里分治每层找出的贡献为二维数点的形式</a:t>
            </a:r>
            <a:endParaRPr lang="en-US" altLang="zh-CN" dirty="0"/>
          </a:p>
          <a:p>
            <a:r>
              <a:rPr lang="zh-CN" altLang="en-US" dirty="0"/>
              <a:t>找出贡献需要从右往左扫 </a:t>
            </a:r>
            <a:r>
              <a:rPr lang="en-US" altLang="zh-CN" dirty="0"/>
              <a:t>[</a:t>
            </a:r>
            <a:r>
              <a:rPr lang="en-US" altLang="zh-CN" dirty="0" err="1"/>
              <a:t>l,mid</a:t>
            </a:r>
            <a:r>
              <a:rPr lang="en-US" altLang="zh-CN" dirty="0"/>
              <a:t>] </a:t>
            </a:r>
            <a:r>
              <a:rPr lang="zh-CN" altLang="en-US" dirty="0"/>
              <a:t>，从左往右扫 </a:t>
            </a:r>
            <a:r>
              <a:rPr lang="en-US" altLang="zh-CN" dirty="0"/>
              <a:t>[mid+1,r] </a:t>
            </a:r>
            <a:r>
              <a:rPr lang="zh-CN" altLang="en-US" dirty="0"/>
              <a:t>并使用数据结构动态维护前驱后继关系，每次扫描时改变 </a:t>
            </a:r>
            <a:r>
              <a:rPr lang="en-US" altLang="zh-CN" dirty="0"/>
              <a:t>O(1) </a:t>
            </a:r>
            <a:r>
              <a:rPr lang="zh-CN" altLang="en-US" dirty="0"/>
              <a:t>对相邻</a:t>
            </a:r>
            <a:r>
              <a:rPr lang="en-US" altLang="zh-CN" dirty="0"/>
              <a:t>pair</a:t>
            </a:r>
            <a:r>
              <a:rPr lang="zh-CN" altLang="en-US" dirty="0"/>
              <a:t>，这样我们找出了 </a:t>
            </a:r>
            <a:r>
              <a:rPr lang="en-US" altLang="zh-CN" dirty="0"/>
              <a:t>(</a:t>
            </a:r>
            <a:r>
              <a:rPr lang="en-US" altLang="zh-CN" dirty="0" err="1"/>
              <a:t>i,j</a:t>
            </a:r>
            <a:r>
              <a:rPr lang="en-US" altLang="zh-CN" dirty="0"/>
              <a:t>)</a:t>
            </a:r>
            <a:r>
              <a:rPr lang="zh-CN" altLang="en-US" dirty="0"/>
              <a:t>，之后用一个数据结构求出上述的 </a:t>
            </a:r>
            <a:r>
              <a:rPr lang="en-US" altLang="zh-CN" dirty="0"/>
              <a:t>k</a:t>
            </a:r>
            <a:endParaRPr lang="en-US" altLang="zh-CN" dirty="0"/>
          </a:p>
          <a:p>
            <a:r>
              <a:rPr lang="zh-CN" altLang="en-US" dirty="0"/>
              <a:t>这样总共找出 </a:t>
            </a:r>
            <a:r>
              <a:rPr lang="en-US" altLang="zh-CN" dirty="0"/>
              <a:t>O(n)</a:t>
            </a:r>
            <a:r>
              <a:rPr lang="zh-CN" altLang="en-US" dirty="0"/>
              <a:t> 个二维平面上的点</a:t>
            </a:r>
            <a:endParaRPr lang="zh-CN" alt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lstStyle/>
          <a:p>
            <a:r>
              <a:rPr lang="zh-CN" altLang="en-US" dirty="0"/>
              <a:t>分治每一层需要进行</a:t>
            </a:r>
            <a:r>
              <a:rPr lang="en-US" altLang="zh-CN" dirty="0"/>
              <a:t>O(n)</a:t>
            </a:r>
            <a:r>
              <a:rPr lang="zh-CN" altLang="en-US" dirty="0"/>
              <a:t>次二维数点的预处理，进行</a:t>
            </a:r>
            <a:r>
              <a:rPr lang="en-US" altLang="zh-CN" dirty="0"/>
              <a:t>O(n)</a:t>
            </a:r>
            <a:r>
              <a:rPr lang="zh-CN" altLang="en-US" dirty="0"/>
              <a:t>次带插入的前驱后继（可以通过倒着删除然后维护线性并查集的方法让这里不成为复杂度瓶颈）</a:t>
            </a:r>
            <a:endParaRPr lang="en-US" altLang="zh-CN" dirty="0"/>
          </a:p>
          <a:p>
            <a:r>
              <a:rPr lang="zh-CN" altLang="en-US" dirty="0"/>
              <a:t>这里每一层分治代价为</a:t>
            </a:r>
            <a:r>
              <a:rPr lang="en-US" altLang="zh-CN" dirty="0"/>
              <a:t>O(</a:t>
            </a:r>
            <a:r>
              <a:rPr lang="en-US" altLang="zh-CN" dirty="0" err="1"/>
              <a:t>nlogn</a:t>
            </a:r>
            <a:r>
              <a:rPr lang="en-US" altLang="zh-CN" dirty="0"/>
              <a:t>)</a:t>
            </a:r>
            <a:r>
              <a:rPr lang="zh-CN" altLang="en-US" dirty="0"/>
              <a:t>，总代价</a:t>
            </a:r>
            <a:r>
              <a:rPr lang="en-US" altLang="zh-CN" dirty="0"/>
              <a:t>O(nlog^2n)</a:t>
            </a:r>
            <a:endParaRPr lang="en-US" altLang="zh-CN" dirty="0"/>
          </a:p>
          <a:p>
            <a:r>
              <a:rPr lang="zh-CN" altLang="en-US" dirty="0"/>
              <a:t>每一组询问只会被分治进一层中，拆成</a:t>
            </a:r>
            <a:r>
              <a:rPr lang="en-US" altLang="zh-CN" dirty="0"/>
              <a:t>O(1)</a:t>
            </a:r>
            <a:r>
              <a:rPr lang="zh-CN" altLang="en-US" dirty="0"/>
              <a:t>次询问</a:t>
            </a:r>
            <a:endParaRPr lang="en-US" altLang="zh-CN" dirty="0"/>
          </a:p>
          <a:p>
            <a:endParaRPr lang="en-US" altLang="zh-CN" dirty="0"/>
          </a:p>
          <a:p>
            <a:r>
              <a:rPr lang="zh-CN" altLang="en-US" dirty="0"/>
              <a:t>总时间复杂度</a:t>
            </a:r>
            <a:r>
              <a:rPr lang="en-US" altLang="zh-CN" dirty="0"/>
              <a:t>O(nlog^2n+mlogn)</a:t>
            </a:r>
            <a:endParaRPr lang="en-US" altLang="zh-CN" dirty="0"/>
          </a:p>
          <a:p>
            <a:r>
              <a:rPr lang="en-US" altLang="zh-CN" dirty="0"/>
              <a:t>n=m</a:t>
            </a:r>
            <a:r>
              <a:rPr lang="zh-CN" altLang="en-US" dirty="0"/>
              <a:t>时可以多叉平衡为</a:t>
            </a:r>
            <a:r>
              <a:rPr lang="en-US" altLang="zh-CN" dirty="0"/>
              <a:t>O(nlog^2n/</a:t>
            </a:r>
            <a:r>
              <a:rPr lang="en-US" altLang="zh-CN" dirty="0" err="1"/>
              <a:t>loglogn</a:t>
            </a:r>
            <a:r>
              <a:rPr lang="en-US" altLang="zh-CN" dirty="0"/>
              <a:t>)</a:t>
            </a:r>
            <a:endParaRPr lang="en-US" altLang="zh-CN" dirty="0"/>
          </a:p>
          <a:p>
            <a:r>
              <a:rPr lang="zh-CN" altLang="en-US" dirty="0"/>
              <a:t>期望得分：</a:t>
            </a:r>
            <a:r>
              <a:rPr lang="en-US" altLang="zh-CN" dirty="0"/>
              <a:t>100</a:t>
            </a:r>
            <a:r>
              <a:rPr lang="zh-CN" altLang="en-US" dirty="0"/>
              <a:t>分</a:t>
            </a:r>
            <a:endParaRPr lang="zh-CN" alt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计算几何中的扫描线</a:t>
            </a:r>
            <a:endParaRPr lang="zh-CN" altLang="en-US" dirty="0"/>
          </a:p>
        </p:txBody>
      </p:sp>
      <p:sp>
        <p:nvSpPr>
          <p:cNvPr id="3" name="内容占位符 2"/>
          <p:cNvSpPr>
            <a:spLocks noGrp="1"/>
          </p:cNvSpPr>
          <p:nvPr>
            <p:ph idx="1"/>
          </p:nvPr>
        </p:nvSpPr>
        <p:spPr/>
        <p:txBody>
          <a:bodyPr/>
          <a:lstStyle/>
          <a:p>
            <a:r>
              <a:rPr lang="zh-CN" altLang="en-US" dirty="0"/>
              <a:t>扫描线初始的意思指的就是用一条线去扫平面</a:t>
            </a:r>
            <a:endParaRPr lang="en-US" altLang="zh-CN" dirty="0"/>
          </a:p>
          <a:p>
            <a:r>
              <a:rPr lang="zh-CN" altLang="en-US" dirty="0"/>
              <a:t>在计算几何中也有大量应用</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a:t>
            </a:r>
            <a:r>
              <a:rPr lang="zh-CN" altLang="en-US" dirty="0"/>
              <a:t>维正交范围</a:t>
            </a:r>
            <a:endParaRPr lang="zh-CN" altLang="en-US" dirty="0"/>
          </a:p>
        </p:txBody>
      </p:sp>
      <p:sp>
        <p:nvSpPr>
          <p:cNvPr id="3" name="Content Placeholder 2"/>
          <p:cNvSpPr>
            <a:spLocks noGrp="1"/>
          </p:cNvSpPr>
          <p:nvPr>
            <p:ph idx="1"/>
          </p:nvPr>
        </p:nvSpPr>
        <p:spPr/>
        <p:txBody>
          <a:bodyPr/>
          <a:lstStyle/>
          <a:p>
            <a:r>
              <a:rPr lang="zh-CN" altLang="en-US" dirty="0"/>
              <a:t>在一个</a:t>
            </a:r>
            <a:r>
              <a:rPr lang="en-US" altLang="zh-CN" dirty="0"/>
              <a:t>B</a:t>
            </a:r>
            <a:r>
              <a:rPr lang="zh-CN" altLang="en-US" dirty="0"/>
              <a:t>维直角坐标系下，第</a:t>
            </a:r>
            <a:r>
              <a:rPr lang="en-US" altLang="zh-CN" dirty="0" err="1"/>
              <a:t>i</a:t>
            </a:r>
            <a:r>
              <a:rPr lang="zh-CN" altLang="en-US" dirty="0"/>
              <a:t>维坐标在一个整数范围</a:t>
            </a:r>
            <a:r>
              <a:rPr lang="en-US" altLang="zh-CN" dirty="0"/>
              <a:t>[</a:t>
            </a:r>
            <a:r>
              <a:rPr lang="en-US" altLang="zh-CN" dirty="0" err="1"/>
              <a:t>li,ri</a:t>
            </a:r>
            <a:r>
              <a:rPr lang="en-US" altLang="zh-CN" dirty="0"/>
              <a:t>]</a:t>
            </a:r>
            <a:r>
              <a:rPr lang="zh-CN" altLang="en-US" dirty="0"/>
              <a:t>间，内部的点集</a:t>
            </a:r>
            <a:endParaRPr lang="en-US" altLang="zh-CN" dirty="0"/>
          </a:p>
          <a:p>
            <a:r>
              <a:rPr lang="zh-CN" altLang="en-US" dirty="0"/>
              <a:t>一般</a:t>
            </a:r>
            <a:r>
              <a:rPr lang="en-US" altLang="zh-CN" dirty="0"/>
              <a:t>1</a:t>
            </a:r>
            <a:r>
              <a:rPr lang="zh-CN" altLang="en-US" dirty="0"/>
              <a:t>维正交范围简称区间，</a:t>
            </a:r>
            <a:r>
              <a:rPr lang="en-US" altLang="zh-CN" dirty="0"/>
              <a:t>2</a:t>
            </a:r>
            <a:r>
              <a:rPr lang="zh-CN" altLang="en-US" dirty="0"/>
              <a:t>维正交范围简称矩形，</a:t>
            </a:r>
            <a:r>
              <a:rPr lang="en-US" altLang="zh-CN" dirty="0"/>
              <a:t>3</a:t>
            </a:r>
            <a:r>
              <a:rPr lang="zh-CN" altLang="en-US" dirty="0"/>
              <a:t>维正交范围简称</a:t>
            </a:r>
            <a:r>
              <a:rPr lang="zh-CN" altLang="en-US" dirty="0"/>
              <a:t>长方体</a:t>
            </a: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noChangeArrowheads="1"/>
          </p:cNvSpPr>
          <p:nvPr>
            <p:ph type="title"/>
          </p:nvPr>
        </p:nvSpPr>
        <p:spPr/>
        <p:txBody>
          <a:bodyPr/>
          <a:lstStyle/>
          <a:p>
            <a:r>
              <a:rPr lang="en-US" altLang="zh-CN" dirty="0"/>
              <a:t>Solution1</a:t>
            </a:r>
            <a:endParaRPr lang="en-US" altLang="zh-CN" dirty="0"/>
          </a:p>
        </p:txBody>
      </p:sp>
      <p:sp>
        <p:nvSpPr>
          <p:cNvPr id="33795" name="内容占位符 2"/>
          <p:cNvSpPr>
            <a:spLocks noGrp="1" noChangeArrowheads="1"/>
          </p:cNvSpPr>
          <p:nvPr>
            <p:ph idx="1"/>
          </p:nvPr>
        </p:nvSpPr>
        <p:spPr/>
        <p:txBody>
          <a:bodyPr/>
          <a:lstStyle/>
          <a:p>
            <a:pPr eaLnBrk="1" hangingPunct="1"/>
            <a:r>
              <a:rPr lang="zh-CN" altLang="en-US" dirty="0"/>
              <a:t>考虑怎么维护这个答案</a:t>
            </a:r>
            <a:endParaRPr lang="en-US" altLang="zh-CN" dirty="0"/>
          </a:p>
          <a:p>
            <a:pPr eaLnBrk="1" hangingPunct="1"/>
            <a:endParaRPr lang="en-US" altLang="zh-CN" dirty="0"/>
          </a:p>
          <a:p>
            <a:pPr eaLnBrk="1" hangingPunct="1"/>
            <a:endParaRPr lang="en-US" altLang="zh-CN" dirty="0"/>
          </a:p>
          <a:p>
            <a:pPr eaLnBrk="1" hangingPunct="1"/>
            <a:r>
              <a:rPr lang="zh-CN" altLang="en-US" dirty="0"/>
              <a:t>红色的箭头即每个数前面那个和其相等的数</a:t>
            </a:r>
            <a:endParaRPr lang="en-US" altLang="zh-CN" dirty="0"/>
          </a:p>
          <a:p>
            <a:pPr eaLnBrk="1" hangingPunct="1"/>
            <a:r>
              <a:rPr lang="zh-CN" altLang="en-US" dirty="0"/>
              <a:t>记这个为</a:t>
            </a:r>
            <a:r>
              <a:rPr lang="en-US" altLang="zh-CN" dirty="0"/>
              <a:t>pre</a:t>
            </a:r>
            <a:r>
              <a:rPr lang="zh-CN" altLang="en-US" dirty="0"/>
              <a:t>，</a:t>
            </a:r>
            <a:r>
              <a:rPr lang="en-US" altLang="zh-CN" dirty="0"/>
              <a:t>pre[</a:t>
            </a:r>
            <a:r>
              <a:rPr lang="en-US" altLang="zh-CN" dirty="0" err="1"/>
              <a:t>i</a:t>
            </a:r>
            <a:r>
              <a:rPr lang="en-US" altLang="zh-CN" dirty="0"/>
              <a:t>]=j</a:t>
            </a:r>
            <a:r>
              <a:rPr lang="zh-CN" altLang="en-US" dirty="0"/>
              <a:t>即表示</a:t>
            </a:r>
            <a:r>
              <a:rPr lang="en-US" altLang="zh-CN" dirty="0" err="1"/>
              <a:t>i</a:t>
            </a:r>
            <a:r>
              <a:rPr lang="zh-CN" altLang="en-US" dirty="0"/>
              <a:t>前面离</a:t>
            </a:r>
            <a:r>
              <a:rPr lang="en-US" altLang="zh-CN" dirty="0" err="1"/>
              <a:t>i</a:t>
            </a:r>
            <a:r>
              <a:rPr lang="zh-CN" altLang="en-US" dirty="0"/>
              <a:t>最近的</a:t>
            </a:r>
            <a:r>
              <a:rPr lang="en-US" altLang="zh-CN" dirty="0"/>
              <a:t>j</a:t>
            </a:r>
            <a:r>
              <a:rPr lang="zh-CN" altLang="en-US" dirty="0"/>
              <a:t>，满足</a:t>
            </a:r>
            <a:r>
              <a:rPr lang="en-US" altLang="zh-CN" dirty="0"/>
              <a:t>a[</a:t>
            </a:r>
            <a:r>
              <a:rPr lang="en-US" altLang="zh-CN" dirty="0" err="1"/>
              <a:t>i</a:t>
            </a:r>
            <a:r>
              <a:rPr lang="en-US" altLang="zh-CN" dirty="0"/>
              <a:t>]=a[j]</a:t>
            </a:r>
            <a:endParaRPr lang="en-US" altLang="zh-CN" dirty="0"/>
          </a:p>
          <a:p>
            <a:pPr eaLnBrk="1" hangingPunct="1"/>
            <a:endParaRPr lang="zh-CN" altLang="en-US" dirty="0"/>
          </a:p>
        </p:txBody>
      </p:sp>
      <p:pic>
        <p:nvPicPr>
          <p:cNvPr id="33796"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32816" y="2426069"/>
            <a:ext cx="52197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Luogu5428 [USACO19OPEN]Cow Steeplechase II S</a:t>
            </a:r>
            <a:endParaRPr lang="zh-CN" altLang="en-US" dirty="0"/>
          </a:p>
        </p:txBody>
      </p:sp>
      <p:sp>
        <p:nvSpPr>
          <p:cNvPr id="3" name="内容占位符 2"/>
          <p:cNvSpPr>
            <a:spLocks noGrp="1"/>
          </p:cNvSpPr>
          <p:nvPr>
            <p:ph idx="1"/>
          </p:nvPr>
        </p:nvSpPr>
        <p:spPr/>
        <p:txBody>
          <a:bodyPr/>
          <a:lstStyle/>
          <a:p>
            <a:r>
              <a:rPr lang="zh-CN" altLang="en-US" dirty="0"/>
              <a:t>平面上给</a:t>
            </a:r>
            <a:r>
              <a:rPr lang="en-US" altLang="zh-CN" dirty="0"/>
              <a:t>n</a:t>
            </a:r>
            <a:r>
              <a:rPr lang="zh-CN" altLang="en-US" dirty="0"/>
              <a:t>条线段，输出交点位置，最多只有</a:t>
            </a:r>
            <a:r>
              <a:rPr lang="en-US" altLang="zh-CN" dirty="0"/>
              <a:t>n</a:t>
            </a:r>
            <a:r>
              <a:rPr lang="zh-CN" altLang="en-US"/>
              <a:t>个交点</a:t>
            </a:r>
            <a:endParaRPr lang="zh-CN" alt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扫描线</a:t>
            </a:r>
            <a:r>
              <a:rPr lang="en-US" altLang="zh-CN" dirty="0"/>
              <a:t>+</a:t>
            </a:r>
            <a:r>
              <a:rPr lang="zh-CN" altLang="en-US" dirty="0"/>
              <a:t>平衡树维护当前扫描线上所有线段的顺序</a:t>
            </a:r>
            <a:endParaRPr lang="en-US" altLang="zh-CN" dirty="0"/>
          </a:p>
          <a:p>
            <a:r>
              <a:rPr lang="zh-CN" altLang="en-US" dirty="0"/>
              <a:t>如果两条线段交换了顺序，则这里平衡树上两个点会交换顺序</a:t>
            </a:r>
            <a:endParaRPr lang="en-US" altLang="zh-CN" dirty="0"/>
          </a:p>
          <a:p>
            <a:r>
              <a:rPr lang="zh-CN" altLang="en-US" dirty="0"/>
              <a:t>把所有线段按</a:t>
            </a:r>
            <a:r>
              <a:rPr lang="en-US" altLang="zh-CN" dirty="0"/>
              <a:t>x</a:t>
            </a:r>
            <a:r>
              <a:rPr lang="zh-CN" altLang="en-US" dirty="0"/>
              <a:t>最小的点的</a:t>
            </a:r>
            <a:r>
              <a:rPr lang="en-US" altLang="zh-CN" dirty="0"/>
              <a:t>x</a:t>
            </a:r>
            <a:r>
              <a:rPr lang="zh-CN" altLang="en-US" dirty="0"/>
              <a:t>排序，插入点可以在平衡树上二分找到位置</a:t>
            </a:r>
            <a:endParaRPr lang="en-US" altLang="zh-CN" dirty="0"/>
          </a:p>
          <a:p>
            <a:r>
              <a:rPr lang="zh-CN" altLang="en-US" dirty="0"/>
              <a:t>维护相邻两条线段什么时候会相交，发生相交的时候找到交点并且交换两条线段在平衡树上的位置</a:t>
            </a:r>
            <a:endParaRPr lang="en-US" altLang="zh-CN" dirty="0"/>
          </a:p>
          <a:p>
            <a:r>
              <a:rPr lang="zh-CN" altLang="en-US" dirty="0"/>
              <a:t>假设交点数为</a:t>
            </a:r>
            <a:r>
              <a:rPr lang="en-US" altLang="zh-CN" dirty="0"/>
              <a:t>o</a:t>
            </a:r>
            <a:endParaRPr lang="en-US" altLang="zh-CN" dirty="0"/>
          </a:p>
          <a:p>
            <a:endParaRPr lang="en-US" altLang="zh-CN" dirty="0"/>
          </a:p>
          <a:p>
            <a:r>
              <a:rPr lang="zh-CN" altLang="en-US" dirty="0"/>
              <a:t>总时间复杂度</a:t>
            </a:r>
            <a:r>
              <a:rPr lang="en-US" altLang="zh-CN" dirty="0"/>
              <a:t>O((</a:t>
            </a:r>
            <a:r>
              <a:rPr lang="en-US" altLang="zh-CN" dirty="0" err="1"/>
              <a:t>n+o</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平面图点定位</a:t>
            </a:r>
            <a:endParaRPr lang="zh-CN" altLang="en-US" dirty="0"/>
          </a:p>
        </p:txBody>
      </p:sp>
      <p:sp>
        <p:nvSpPr>
          <p:cNvPr id="3" name="内容占位符 2"/>
          <p:cNvSpPr>
            <a:spLocks noGrp="1"/>
          </p:cNvSpPr>
          <p:nvPr>
            <p:ph idx="1"/>
          </p:nvPr>
        </p:nvSpPr>
        <p:spPr/>
        <p:txBody>
          <a:bodyPr/>
          <a:lstStyle/>
          <a:p>
            <a:r>
              <a:rPr lang="zh-CN" altLang="en-US" dirty="0"/>
              <a:t>给定平面上</a:t>
            </a:r>
            <a:r>
              <a:rPr lang="en-US" altLang="zh-CN" dirty="0"/>
              <a:t>n</a:t>
            </a:r>
            <a:r>
              <a:rPr lang="zh-CN" altLang="en-US" dirty="0"/>
              <a:t>条直线，将平面划分为了一个平面图</a:t>
            </a:r>
            <a:endParaRPr lang="en-US" altLang="zh-CN" dirty="0"/>
          </a:p>
          <a:p>
            <a:r>
              <a:rPr lang="zh-CN" altLang="en-US" dirty="0"/>
              <a:t>你需要建出这个平面图</a:t>
            </a:r>
            <a:endParaRPr lang="zh-CN"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还是扫描线</a:t>
            </a:r>
            <a:r>
              <a:rPr lang="en-US" altLang="zh-CN" dirty="0"/>
              <a:t>+</a:t>
            </a:r>
            <a:r>
              <a:rPr lang="zh-CN" altLang="en-US" dirty="0"/>
              <a:t>平衡树维护</a:t>
            </a:r>
            <a:endParaRPr lang="en-US" altLang="zh-CN" dirty="0"/>
          </a:p>
          <a:p>
            <a:r>
              <a:rPr lang="zh-CN" altLang="en-US" dirty="0"/>
              <a:t>如果出现了交点，则这里一个区域被封闭了</a:t>
            </a:r>
            <a:endParaRPr lang="en-US" altLang="zh-CN" dirty="0"/>
          </a:p>
          <a:p>
            <a:r>
              <a:rPr lang="zh-CN" altLang="en-US" dirty="0"/>
              <a:t>这样一直操作能找出所有区域以及其相邻区域</a:t>
            </a:r>
            <a:endParaRPr lang="en-US" altLang="zh-CN" dirty="0"/>
          </a:p>
          <a:p>
            <a:endParaRPr lang="en-US" altLang="zh-CN" dirty="0"/>
          </a:p>
          <a:p>
            <a:r>
              <a:rPr lang="zh-CN" altLang="en-US"/>
              <a:t>假设区域数</a:t>
            </a:r>
            <a:r>
              <a:rPr lang="zh-CN" altLang="en-US" dirty="0"/>
              <a:t>为</a:t>
            </a:r>
            <a:r>
              <a:rPr lang="en-US" altLang="zh-CN" dirty="0"/>
              <a:t>o</a:t>
            </a:r>
            <a:endParaRPr lang="en-US" altLang="zh-CN" dirty="0"/>
          </a:p>
          <a:p>
            <a:r>
              <a:rPr lang="zh-CN" altLang="en-US" dirty="0"/>
              <a:t>总时间复杂度</a:t>
            </a:r>
            <a:r>
              <a:rPr lang="en-US" altLang="zh-CN" dirty="0"/>
              <a:t>O((</a:t>
            </a:r>
            <a:r>
              <a:rPr lang="en-US" altLang="zh-CN" dirty="0" err="1"/>
              <a:t>n+o</a:t>
            </a:r>
            <a:r>
              <a:rPr lang="en-US" altLang="zh-CN" dirty="0"/>
              <a:t>)</a:t>
            </a:r>
            <a:r>
              <a:rPr lang="en-US" altLang="zh-CN" dirty="0" err="1"/>
              <a:t>logn</a:t>
            </a:r>
            <a:r>
              <a:rPr lang="en-US" altLang="zh-CN" dirty="0"/>
              <a:t>)</a:t>
            </a:r>
            <a:endParaRPr lang="zh-CN" altLang="en-US" dirty="0"/>
          </a:p>
          <a:p>
            <a:endParaRPr lang="en-US" altLang="zh-CN" dirty="0"/>
          </a:p>
          <a:p>
            <a:endParaRPr lang="zh-CN" alt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err="1"/>
              <a:t>Luogu</a:t>
            </a:r>
            <a:r>
              <a:rPr lang="en-US" altLang="zh-CN" dirty="0"/>
              <a:t> 3268 [JLOI2016]</a:t>
            </a:r>
            <a:r>
              <a:rPr lang="zh-CN" altLang="en-US" dirty="0"/>
              <a:t>圆的异或并</a:t>
            </a:r>
            <a:r>
              <a:rPr lang="en-US" altLang="zh-CN" dirty="0"/>
              <a:t>&amp;Luogu 5843 [SCOI2012]Blinker</a:t>
            </a:r>
            <a:r>
              <a:rPr lang="zh-CN" altLang="en-US" dirty="0"/>
              <a:t>的噩梦</a:t>
            </a:r>
            <a:endParaRPr lang="zh-CN" altLang="en-US" dirty="0"/>
          </a:p>
        </p:txBody>
      </p:sp>
      <p:sp>
        <p:nvSpPr>
          <p:cNvPr id="3" name="内容占位符 2"/>
          <p:cNvSpPr>
            <a:spLocks noGrp="1"/>
          </p:cNvSpPr>
          <p:nvPr>
            <p:ph idx="1"/>
          </p:nvPr>
        </p:nvSpPr>
        <p:spPr/>
        <p:txBody>
          <a:bodyPr>
            <a:noAutofit/>
          </a:bodyPr>
          <a:lstStyle/>
          <a:p>
            <a:r>
              <a:rPr lang="zh-CN" altLang="en-US" sz="2400" dirty="0"/>
              <a:t>平面上有</a:t>
            </a:r>
            <a:r>
              <a:rPr lang="en-US" altLang="zh-CN" sz="2400" dirty="0"/>
              <a:t>n</a:t>
            </a:r>
            <a:r>
              <a:rPr lang="zh-CN" altLang="en-US" sz="2400" dirty="0"/>
              <a:t>个多边形（凸包和圆）</a:t>
            </a:r>
            <a:endParaRPr lang="en-US" altLang="zh-CN" sz="2400" dirty="0"/>
          </a:p>
          <a:p>
            <a:r>
              <a:rPr lang="zh-CN" altLang="en-US" sz="2400" dirty="0"/>
              <a:t>任意两个多边形</a:t>
            </a:r>
            <a:r>
              <a:rPr lang="en-US" altLang="zh-CN" sz="2400" dirty="0"/>
              <a:t>AB</a:t>
            </a:r>
            <a:r>
              <a:rPr lang="zh-CN" altLang="en-US" sz="2400" dirty="0"/>
              <a:t>只有两种关系：（</a:t>
            </a:r>
            <a:r>
              <a:rPr lang="en-US" altLang="zh-CN" sz="2400" dirty="0"/>
              <a:t>1</a:t>
            </a:r>
            <a:r>
              <a:rPr lang="zh-CN" altLang="en-US" sz="2400" dirty="0"/>
              <a:t>）</a:t>
            </a:r>
            <a:r>
              <a:rPr lang="en-US" altLang="zh-CN" sz="2400" dirty="0"/>
              <a:t>A</a:t>
            </a:r>
            <a:r>
              <a:rPr lang="zh-CN" altLang="en-US" sz="2400" dirty="0"/>
              <a:t>包含</a:t>
            </a:r>
            <a:r>
              <a:rPr lang="en-US" altLang="zh-CN" sz="2400" dirty="0"/>
              <a:t>B</a:t>
            </a:r>
            <a:r>
              <a:rPr lang="zh-CN" altLang="en-US" sz="2400" dirty="0"/>
              <a:t>或者</a:t>
            </a:r>
            <a:r>
              <a:rPr lang="en-US" altLang="zh-CN" sz="2400" dirty="0"/>
              <a:t>B</a:t>
            </a:r>
            <a:r>
              <a:rPr lang="zh-CN" altLang="en-US" sz="2400" dirty="0"/>
              <a:t>包含</a:t>
            </a:r>
            <a:r>
              <a:rPr lang="en-US" altLang="zh-CN" sz="2400" dirty="0"/>
              <a:t>A</a:t>
            </a:r>
            <a:r>
              <a:rPr lang="zh-CN" altLang="en-US" sz="2400" dirty="0"/>
              <a:t>；</a:t>
            </a:r>
            <a:r>
              <a:rPr lang="en-US" altLang="zh-CN" sz="2400" dirty="0"/>
              <a:t>(2)AB</a:t>
            </a:r>
            <a:r>
              <a:rPr lang="zh-CN" altLang="en-US" sz="2400" dirty="0"/>
              <a:t>的公共面积为</a:t>
            </a:r>
            <a:r>
              <a:rPr lang="en-US" altLang="zh-CN" sz="2400" dirty="0"/>
              <a:t>0</a:t>
            </a:r>
            <a:r>
              <a:rPr lang="zh-CN" altLang="en-US" sz="2400" dirty="0"/>
              <a:t>。</a:t>
            </a:r>
            <a:endParaRPr lang="en-US" altLang="zh-CN" sz="2400" dirty="0"/>
          </a:p>
          <a:p>
            <a:r>
              <a:rPr lang="zh-CN" altLang="en-US" sz="2400" dirty="0"/>
              <a:t>每个多边形有一个值</a:t>
            </a:r>
            <a:r>
              <a:rPr lang="en-US" altLang="zh-CN" sz="2400" dirty="0"/>
              <a:t>x</a:t>
            </a:r>
            <a:r>
              <a:rPr lang="zh-CN" altLang="en-US" sz="2400" dirty="0"/>
              <a:t>。</a:t>
            </a:r>
            <a:r>
              <a:rPr lang="en-US" altLang="zh-CN" sz="2400" dirty="0"/>
              <a:t>m</a:t>
            </a:r>
            <a:r>
              <a:rPr lang="zh-CN" altLang="en-US" sz="2400" dirty="0"/>
              <a:t>个查询。</a:t>
            </a:r>
            <a:endParaRPr lang="en-US" altLang="zh-CN" sz="2400" dirty="0"/>
          </a:p>
          <a:p>
            <a:r>
              <a:rPr lang="zh-CN" altLang="en-US" sz="2400" dirty="0"/>
              <a:t>分两种：</a:t>
            </a:r>
            <a:endParaRPr lang="en-US" altLang="zh-CN" sz="2400" dirty="0"/>
          </a:p>
          <a:p>
            <a:r>
              <a:rPr lang="zh-CN" altLang="en-US" sz="2400" dirty="0"/>
              <a:t>（</a:t>
            </a:r>
            <a:r>
              <a:rPr lang="en-US" altLang="zh-CN" sz="2400" dirty="0"/>
              <a:t>1</a:t>
            </a:r>
            <a:r>
              <a:rPr lang="zh-CN" altLang="en-US" sz="2400" dirty="0"/>
              <a:t>）修改某个多边形的值；</a:t>
            </a:r>
            <a:endParaRPr lang="en-US" altLang="zh-CN" sz="2400" dirty="0"/>
          </a:p>
          <a:p>
            <a:r>
              <a:rPr lang="zh-CN" altLang="en-US" sz="2400" dirty="0"/>
              <a:t>（</a:t>
            </a:r>
            <a:r>
              <a:rPr lang="en-US" altLang="zh-CN" sz="2400" dirty="0"/>
              <a:t>2</a:t>
            </a:r>
            <a:r>
              <a:rPr lang="zh-CN" altLang="en-US" sz="2400" dirty="0"/>
              <a:t>）从一点</a:t>
            </a:r>
            <a:r>
              <a:rPr lang="en-US" altLang="zh-CN" sz="2400" dirty="0"/>
              <a:t>s</a:t>
            </a:r>
            <a:r>
              <a:rPr lang="zh-CN" altLang="en-US" sz="2400" dirty="0"/>
              <a:t>走到另一点</a:t>
            </a:r>
            <a:r>
              <a:rPr lang="en-US" altLang="zh-CN" sz="2400" dirty="0"/>
              <a:t>t</a:t>
            </a:r>
            <a:r>
              <a:rPr lang="zh-CN" altLang="en-US" sz="2400" dirty="0"/>
              <a:t>。每次走出一个多边形或者进入一个多边形时，都要</a:t>
            </a:r>
            <a:r>
              <a:rPr lang="en-US" altLang="zh-CN" sz="2400" dirty="0" err="1"/>
              <a:t>xor</a:t>
            </a:r>
            <a:r>
              <a:rPr lang="zh-CN" altLang="en-US" sz="2400" dirty="0"/>
              <a:t>上该多边形的值。输出走到</a:t>
            </a:r>
            <a:r>
              <a:rPr lang="en-US" altLang="zh-CN" sz="2400" dirty="0"/>
              <a:t>t</a:t>
            </a:r>
            <a:r>
              <a:rPr lang="zh-CN" altLang="en-US" sz="2400" dirty="0"/>
              <a:t>时的值。（由</a:t>
            </a:r>
            <a:r>
              <a:rPr lang="en-US" altLang="zh-CN" sz="2400" dirty="0" err="1"/>
              <a:t>xor</a:t>
            </a:r>
            <a:r>
              <a:rPr lang="zh-CN" altLang="en-US" sz="2400" dirty="0"/>
              <a:t>的性质和本题定义可得这个值跟走的路经无关）</a:t>
            </a:r>
            <a:endParaRPr lang="zh-CN" altLang="en-US" sz="2400"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sz="2400" dirty="0"/>
              <a:t>只要是那种给你一些图形，这些图形要么相互包含，要么相离，那就是扫描线把这些图形构成的树建出来，然后再建出来的这个树上面搞的题了</a:t>
            </a:r>
            <a:endParaRPr lang="en-US" altLang="zh-CN" sz="2400" dirty="0"/>
          </a:p>
          <a:p>
            <a:r>
              <a:rPr lang="zh-CN" altLang="en-US" sz="2400" dirty="0"/>
              <a:t>可以用平衡树维护扫描线，扫描线上</a:t>
            </a:r>
            <a:r>
              <a:rPr lang="en-US" altLang="zh-CN" sz="2400" dirty="0"/>
              <a:t>1</a:t>
            </a:r>
            <a:r>
              <a:rPr lang="zh-CN" altLang="en-US" sz="2400" dirty="0"/>
              <a:t>表示一个多边形的下半部分，</a:t>
            </a:r>
            <a:r>
              <a:rPr lang="en-US" altLang="zh-CN" sz="2400" dirty="0"/>
              <a:t>-1</a:t>
            </a:r>
            <a:r>
              <a:rPr lang="zh-CN" altLang="en-US" sz="2400" dirty="0"/>
              <a:t>表示一个多边形的上半部分，类似括号序列的维护方法，每次插入一个图形的时候在平衡树上二分，得到其应该在的位置，二分的时候每个多边形或圆在当前扫描线的位置可以</a:t>
            </a:r>
            <a:r>
              <a:rPr lang="en-US" altLang="zh-CN" sz="2400" dirty="0"/>
              <a:t>O(1)</a:t>
            </a:r>
            <a:r>
              <a:rPr lang="zh-CN" altLang="en-US" sz="2400" dirty="0"/>
              <a:t>得到</a:t>
            </a:r>
            <a:endParaRPr lang="en-US" altLang="zh-CN" sz="2400" dirty="0"/>
          </a:p>
          <a:p>
            <a:r>
              <a:rPr lang="zh-CN" altLang="en-US" sz="2400" dirty="0"/>
              <a:t>建完树之后直接在上面树链剖分然后维护信息即可</a:t>
            </a:r>
            <a:endParaRPr lang="en-US" altLang="zh-CN" sz="2400"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经典</a:t>
            </a:r>
            <a:r>
              <a:rPr lang="zh-CN" altLang="en-US"/>
              <a:t>问题</a:t>
            </a:r>
            <a:endParaRPr lang="zh-CN" altLang="en-US"/>
          </a:p>
        </p:txBody>
      </p:sp>
      <p:sp>
        <p:nvSpPr>
          <p:cNvPr id="3" name="内容占位符 2"/>
          <p:cNvSpPr>
            <a:spLocks noGrp="1"/>
          </p:cNvSpPr>
          <p:nvPr>
            <p:ph idx="1"/>
          </p:nvPr>
        </p:nvSpPr>
        <p:spPr/>
        <p:txBody>
          <a:bodyPr/>
          <a:p>
            <a:r>
              <a:rPr lang="zh-CN" altLang="en-US"/>
              <a:t>给一些互相不交</a:t>
            </a:r>
            <a:r>
              <a:rPr lang="zh-CN" altLang="en-US"/>
              <a:t>的凸多边形，共有</a:t>
            </a:r>
            <a:r>
              <a:rPr lang="en-US" altLang="zh-CN"/>
              <a:t> n </a:t>
            </a:r>
            <a:r>
              <a:rPr lang="zh-CN" altLang="en-US"/>
              <a:t>个</a:t>
            </a:r>
            <a:r>
              <a:rPr lang="zh-CN" altLang="en-US"/>
              <a:t>点。</a:t>
            </a:r>
            <a:endParaRPr lang="zh-CN" altLang="en-US"/>
          </a:p>
          <a:p>
            <a:r>
              <a:rPr lang="zh-CN" altLang="en-US"/>
              <a:t>有</a:t>
            </a:r>
            <a:r>
              <a:rPr lang="en-US" altLang="zh-CN"/>
              <a:t> m </a:t>
            </a:r>
            <a:r>
              <a:rPr lang="zh-CN" altLang="en-US"/>
              <a:t>次询问，每次询问给一个点，求这个点被多少凸多边形</a:t>
            </a:r>
            <a:r>
              <a:rPr lang="zh-CN" altLang="en-US"/>
              <a:t>包含？</a:t>
            </a:r>
            <a:endParaRPr lang="zh-CN" altLang="en-US"/>
          </a:p>
          <a:p>
            <a:r>
              <a:rPr lang="en-US" altLang="zh-CN"/>
              <a:t>n,m&lt;=1e6</a:t>
            </a:r>
            <a:r>
              <a:rPr lang="zh-CN" altLang="en-US"/>
              <a:t>，强制在线</a:t>
            </a:r>
            <a:endParaRPr lang="zh-CN" altLang="en-US"/>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Luogu5525 [Ynoi2012]WC2016</a:t>
            </a:r>
            <a:r>
              <a:rPr lang="zh-CN" altLang="en-US" dirty="0"/>
              <a:t>充满了失望</a:t>
            </a:r>
            <a:endParaRPr lang="zh-CN" altLang="en-US" dirty="0"/>
          </a:p>
        </p:txBody>
      </p:sp>
      <p:sp>
        <p:nvSpPr>
          <p:cNvPr id="3" name="内容占位符 2"/>
          <p:cNvSpPr>
            <a:spLocks noGrp="1"/>
          </p:cNvSpPr>
          <p:nvPr>
            <p:ph idx="1"/>
          </p:nvPr>
        </p:nvSpPr>
        <p:spPr/>
        <p:txBody>
          <a:bodyPr/>
          <a:lstStyle/>
          <a:p>
            <a:r>
              <a:rPr lang="zh-CN" altLang="en-US" dirty="0"/>
              <a:t>在平面直角坐标系中，</a:t>
            </a:r>
            <a:endParaRPr lang="zh-CN" altLang="en-US" dirty="0"/>
          </a:p>
          <a:p>
            <a:r>
              <a:rPr lang="zh-CN" altLang="en-US" dirty="0"/>
              <a:t>给 </a:t>
            </a:r>
            <a:r>
              <a:rPr lang="en-US" altLang="zh-CN" dirty="0"/>
              <a:t>n</a:t>
            </a:r>
            <a:r>
              <a:rPr lang="zh-CN" altLang="en-US" dirty="0"/>
              <a:t> 个点，这 </a:t>
            </a:r>
            <a:r>
              <a:rPr lang="en-US" altLang="zh-CN" dirty="0"/>
              <a:t>n</a:t>
            </a:r>
            <a:r>
              <a:rPr lang="zh-CN" altLang="en-US" dirty="0"/>
              <a:t> 个点是可达的，如果点 </a:t>
            </a:r>
            <a:r>
              <a:rPr lang="en-US" altLang="zh-CN" dirty="0"/>
              <a:t>A,B</a:t>
            </a:r>
            <a:r>
              <a:rPr lang="zh-CN" altLang="en-US" dirty="0"/>
              <a:t> 可达则线段 </a:t>
            </a:r>
            <a:r>
              <a:rPr lang="en-US" altLang="zh-CN" dirty="0"/>
              <a:t>AB</a:t>
            </a:r>
            <a:r>
              <a:rPr lang="zh-CN" altLang="en-US" dirty="0"/>
              <a:t> 上的点均可达。</a:t>
            </a:r>
            <a:endParaRPr lang="zh-CN" altLang="en-US" dirty="0"/>
          </a:p>
          <a:p>
            <a:r>
              <a:rPr lang="zh-CN" altLang="en-US" dirty="0"/>
              <a:t>给 </a:t>
            </a:r>
            <a:r>
              <a:rPr lang="en-US" altLang="zh-CN" dirty="0"/>
              <a:t>m</a:t>
            </a:r>
            <a:r>
              <a:rPr lang="zh-CN" altLang="en-US" dirty="0"/>
              <a:t> 个圆，问有哪些圆满足圆内任意点都是可达的。</a:t>
            </a:r>
            <a:endParaRPr lang="zh-CN" altLang="en-US" dirty="0"/>
          </a:p>
          <a:p>
            <a:r>
              <a:rPr lang="zh-CN" altLang="en-US" dirty="0"/>
              <a:t>如果无法理解题意，可以认为是给了一个凸包，每次查询一个圆是否被凸包包含</a:t>
            </a:r>
            <a:endParaRPr lang="zh-CN" alt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Luogu5525 [Ynoi2012]WC2016</a:t>
            </a:r>
            <a:r>
              <a:rPr lang="zh-CN" altLang="en-US" dirty="0"/>
              <a:t>充满了失望</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720056"/>
            <a:ext cx="6581775" cy="4562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noChangeArrowheads="1"/>
          </p:cNvSpPr>
          <p:nvPr>
            <p:ph type="title"/>
          </p:nvPr>
        </p:nvSpPr>
        <p:spPr/>
        <p:txBody>
          <a:bodyPr/>
          <a:lstStyle/>
          <a:p>
            <a:r>
              <a:rPr lang="en-US" altLang="zh-CN" dirty="0"/>
              <a:t>Solution1</a:t>
            </a:r>
            <a:endParaRPr lang="en-US" altLang="zh-CN" dirty="0"/>
          </a:p>
        </p:txBody>
      </p:sp>
      <p:sp>
        <p:nvSpPr>
          <p:cNvPr id="34819" name="内容占位符 2"/>
          <p:cNvSpPr>
            <a:spLocks noGrp="1" noChangeArrowheads="1"/>
          </p:cNvSpPr>
          <p:nvPr>
            <p:ph idx="1"/>
          </p:nvPr>
        </p:nvSpPr>
        <p:spPr/>
        <p:txBody>
          <a:bodyPr>
            <a:normAutofit/>
          </a:bodyPr>
          <a:lstStyle/>
          <a:p>
            <a:pPr eaLnBrk="1" hangingPunct="1"/>
            <a:r>
              <a:rPr lang="zh-CN" altLang="en-US" dirty="0"/>
              <a:t>我们想对区间中每个出现的数，恰好统计一次</a:t>
            </a:r>
            <a:endParaRPr lang="en-US" altLang="zh-CN" dirty="0"/>
          </a:p>
          <a:p>
            <a:pPr eaLnBrk="1" hangingPunct="1"/>
            <a:r>
              <a:rPr lang="zh-CN" altLang="en-US" dirty="0"/>
              <a:t>如果一个数在区间中第一次出现，则上次的出现位置</a:t>
            </a:r>
            <a:r>
              <a:rPr lang="en-US" altLang="zh-CN" dirty="0"/>
              <a:t>pre[</a:t>
            </a:r>
            <a:r>
              <a:rPr lang="en-US" altLang="zh-CN" dirty="0" err="1"/>
              <a:t>i</a:t>
            </a:r>
            <a:r>
              <a:rPr lang="en-US" altLang="zh-CN" dirty="0"/>
              <a:t>]&lt;l</a:t>
            </a:r>
            <a:endParaRPr lang="en-US" altLang="zh-CN" dirty="0"/>
          </a:p>
          <a:p>
            <a:pPr eaLnBrk="1" hangingPunct="1"/>
            <a:r>
              <a:rPr lang="zh-CN" altLang="en-US" dirty="0"/>
              <a:t>如果一个数在区间中不是第一次出现，则上次的出现位置</a:t>
            </a:r>
            <a:r>
              <a:rPr lang="en-US" altLang="zh-CN" dirty="0"/>
              <a:t>pre[</a:t>
            </a:r>
            <a:r>
              <a:rPr lang="en-US" altLang="zh-CN" dirty="0" err="1"/>
              <a:t>i</a:t>
            </a:r>
            <a:r>
              <a:rPr lang="en-US" altLang="zh-CN" dirty="0"/>
              <a:t>]&gt;=l</a:t>
            </a:r>
            <a:endParaRPr lang="en-US" altLang="zh-CN" dirty="0"/>
          </a:p>
          <a:p>
            <a:pPr eaLnBrk="1" hangingPunct="1"/>
            <a:r>
              <a:rPr lang="zh-CN" altLang="en-US" dirty="0"/>
              <a:t>问题变为区间</a:t>
            </a:r>
            <a:r>
              <a:rPr lang="en-US" altLang="zh-CN" dirty="0"/>
              <a:t>[</a:t>
            </a:r>
            <a:r>
              <a:rPr lang="en-US" altLang="zh-CN" dirty="0" err="1"/>
              <a:t>l,r</a:t>
            </a:r>
            <a:r>
              <a:rPr lang="en-US" altLang="zh-CN" dirty="0"/>
              <a:t>]</a:t>
            </a:r>
            <a:r>
              <a:rPr lang="zh-CN" altLang="en-US" dirty="0"/>
              <a:t>中，满足</a:t>
            </a:r>
            <a:r>
              <a:rPr lang="en-US" altLang="zh-CN" dirty="0"/>
              <a:t>pre[</a:t>
            </a:r>
            <a:r>
              <a:rPr lang="en-US" altLang="zh-CN" dirty="0" err="1"/>
              <a:t>i</a:t>
            </a:r>
            <a:r>
              <a:rPr lang="en-US" altLang="zh-CN" dirty="0"/>
              <a:t>]&lt;l</a:t>
            </a:r>
            <a:r>
              <a:rPr lang="zh-CN" altLang="en-US" dirty="0"/>
              <a:t>的</a:t>
            </a:r>
            <a:r>
              <a:rPr lang="en-US" altLang="zh-CN" dirty="0" err="1"/>
              <a:t>i</a:t>
            </a:r>
            <a:r>
              <a:rPr lang="zh-CN" altLang="en-US" dirty="0"/>
              <a:t>个数</a:t>
            </a:r>
            <a:endParaRPr lang="zh-CN" alt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可达的点集即为</a:t>
            </a:r>
            <a:r>
              <a:rPr lang="en-US" altLang="zh-CN" dirty="0"/>
              <a:t>n</a:t>
            </a:r>
            <a:r>
              <a:rPr lang="zh-CN" altLang="en-US" dirty="0"/>
              <a:t>个点的凸包。求出凸包后，只需判断每个圆是否被凸包完全包含。 判断半径为</a:t>
            </a:r>
            <a:r>
              <a:rPr lang="en-US" altLang="zh-CN" dirty="0"/>
              <a:t>r</a:t>
            </a:r>
            <a:r>
              <a:rPr lang="zh-CN" altLang="en-US" dirty="0"/>
              <a:t>，圆⼼为</a:t>
            </a:r>
            <a:r>
              <a:rPr lang="en-US" altLang="zh-CN" dirty="0"/>
              <a:t>O</a:t>
            </a:r>
            <a:r>
              <a:rPr lang="zh-CN" altLang="en-US" dirty="0"/>
              <a:t>的圆是否被凸包包含，只需将凸包收缩</a:t>
            </a:r>
            <a:r>
              <a:rPr lang="en-US" altLang="zh-CN" dirty="0"/>
              <a:t>r</a:t>
            </a:r>
            <a:r>
              <a:rPr lang="zh-CN" altLang="en-US" dirty="0"/>
              <a:t>（即将凸包看作半平⾯交，每个半平⾯向凸包内部平移距离</a:t>
            </a:r>
            <a:r>
              <a:rPr lang="en-US" altLang="zh-CN" dirty="0"/>
              <a:t>r</a:t>
            </a:r>
            <a:r>
              <a:rPr lang="zh-CN" altLang="en-US" dirty="0"/>
              <a:t>），判断收缩后的凸包是否包含圆⼼。</a:t>
            </a:r>
            <a:endParaRPr lang="zh-CN" alt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离线，将询问对半径</a:t>
            </a:r>
            <a:r>
              <a:rPr lang="en-US" altLang="zh-CN" dirty="0"/>
              <a:t>r</a:t>
            </a:r>
            <a:r>
              <a:rPr lang="zh-CN" altLang="en-US" dirty="0"/>
              <a:t>升序排序，将</a:t>
            </a:r>
            <a:r>
              <a:rPr lang="en-US" altLang="zh-CN" dirty="0"/>
              <a:t>r</a:t>
            </a:r>
            <a:r>
              <a:rPr lang="zh-CN" altLang="en-US" dirty="0"/>
              <a:t>看作时间，模拟凸包收缩的过程。可以使⽤平衡树 </a:t>
            </a:r>
            <a:r>
              <a:rPr lang="en-US" altLang="zh-CN" dirty="0"/>
              <a:t>(</a:t>
            </a:r>
            <a:r>
              <a:rPr lang="zh-CN" altLang="en-US" dirty="0"/>
              <a:t>对于</a:t>
            </a:r>
            <a:r>
              <a:rPr lang="en-US" altLang="zh-CN" dirty="0" err="1"/>
              <a:t>c++</a:t>
            </a:r>
            <a:r>
              <a:rPr lang="zh-CN" altLang="en-US" dirty="0"/>
              <a:t>，使⽤</a:t>
            </a:r>
            <a:r>
              <a:rPr lang="en-US" altLang="zh-CN" dirty="0"/>
              <a:t>std::set</a:t>
            </a:r>
            <a:r>
              <a:rPr lang="zh-CN" altLang="en-US" dirty="0"/>
              <a:t>是⾜够的</a:t>
            </a:r>
            <a:r>
              <a:rPr lang="en-US" altLang="zh-CN" dirty="0"/>
              <a:t>)</a:t>
            </a:r>
            <a:r>
              <a:rPr lang="zh-CN" altLang="en-US" dirty="0"/>
              <a:t>维护凸包上的每条线段的端点的位置关于</a:t>
            </a:r>
            <a:r>
              <a:rPr lang="en-US" altLang="zh-CN" dirty="0"/>
              <a:t>r</a:t>
            </a:r>
            <a:r>
              <a:rPr lang="zh-CN" altLang="en-US" dirty="0"/>
              <a:t>的函数，以及凸包上每条线段消失的时间，当⼀条线段消失时更新相邻两条线段的信息。查询点在凸包内可以像平常⼀样⼆分。</a:t>
            </a:r>
            <a:endParaRPr lang="en-US" altLang="zh-CN" dirty="0"/>
          </a:p>
          <a:p>
            <a:r>
              <a:rPr lang="zh-CN" altLang="en-US" dirty="0"/>
              <a:t>收缩凸包的时候如何计算出每条线段消失时间呢？</a:t>
            </a:r>
            <a:endParaRPr lang="en-US" altLang="zh-CN" dirty="0"/>
          </a:p>
          <a:p>
            <a:endParaRPr lang="en-US" altLang="zh-CN"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可以发现我们收缩凸包的时候，画出一条线段相邻的两条角平分线，他们的交点位置就是我们这条线段长度变为</a:t>
            </a:r>
            <a:r>
              <a:rPr lang="en-US" altLang="zh-CN" dirty="0"/>
              <a:t>0</a:t>
            </a:r>
            <a:r>
              <a:rPr lang="zh-CN" altLang="en-US" dirty="0"/>
              <a:t>时凸包收缩到的位置，于是长度就是垂线长度</a:t>
            </a:r>
            <a:endParaRPr lang="en-US" altLang="zh-CN" dirty="0"/>
          </a:p>
          <a:p>
            <a:endParaRPr lang="en-US" altLang="zh-CN" dirty="0"/>
          </a:p>
          <a:p>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6096000" y="3278079"/>
            <a:ext cx="2257425" cy="2619375"/>
          </a:xfrm>
          <a:prstGeom prst="rect">
            <a:avLst/>
          </a:prstGeom>
        </p:spPr>
      </p:pic>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Luogu6106 [Ynoi2010] Self Adjusting Top Tree</a:t>
            </a:r>
            <a:endParaRPr lang="zh-CN" altLang="en-US" dirty="0"/>
          </a:p>
        </p:txBody>
      </p:sp>
      <p:sp>
        <p:nvSpPr>
          <p:cNvPr id="3" name="内容占位符 2"/>
          <p:cNvSpPr>
            <a:spLocks noGrp="1"/>
          </p:cNvSpPr>
          <p:nvPr>
            <p:ph idx="1"/>
          </p:nvPr>
        </p:nvSpPr>
        <p:spPr/>
        <p:txBody>
          <a:bodyPr/>
          <a:lstStyle/>
          <a:p>
            <a:r>
              <a:rPr lang="zh-CN" altLang="en-US" dirty="0"/>
              <a:t>平面上有 </a:t>
            </a:r>
            <a:r>
              <a:rPr lang="en-US" altLang="zh-CN" dirty="0"/>
              <a:t>n </a:t>
            </a:r>
            <a:r>
              <a:rPr lang="zh-CN" altLang="en-US" dirty="0"/>
              <a:t>条线段。</a:t>
            </a:r>
            <a:endParaRPr lang="zh-CN" altLang="en-US" dirty="0"/>
          </a:p>
          <a:p>
            <a:r>
              <a:rPr lang="zh-CN" altLang="en-US" dirty="0"/>
              <a:t>共 </a:t>
            </a:r>
            <a:r>
              <a:rPr lang="en-US" altLang="zh-CN" dirty="0"/>
              <a:t>m </a:t>
            </a:r>
            <a:r>
              <a:rPr lang="zh-CN" altLang="en-US" dirty="0"/>
              <a:t>次询问，每次询问给出一个边平行于坐标轴的矩形，问 每条与矩形有交的线段与矩形的交的长度之和 与 所有线段的长度之和 的 比值，要求输出与标准答案的相对误差或绝对误差不超过 </a:t>
            </a:r>
            <a:r>
              <a:rPr lang="en-US" altLang="zh-CN" dirty="0"/>
              <a:t>1e-6</a:t>
            </a:r>
            <a:r>
              <a:rPr lang="zh-CN" altLang="en-US" dirty="0"/>
              <a:t>。</a:t>
            </a:r>
            <a:endParaRPr lang="en-US" altLang="zh-CN" dirty="0"/>
          </a:p>
          <a:p>
            <a:r>
              <a:rPr lang="zh-CN" altLang="en-US" dirty="0"/>
              <a:t>保证任意两条线段没有交点或重合部分</a:t>
            </a:r>
            <a:endParaRPr lang="zh-CN" altLang="en-US" dirty="0"/>
          </a:p>
          <a:p>
            <a:endParaRPr lang="zh-CN" altLang="en-US" dirty="0"/>
          </a:p>
          <a:p>
            <a:endParaRPr lang="zh-CN" alt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首先考虑所有斜率为正的线段。为负的那些只需要翻转一下坐标系。</a:t>
            </a:r>
            <a:endParaRPr lang="zh-CN" altLang="en-US" dirty="0"/>
          </a:p>
          <a:p>
            <a:r>
              <a:rPr lang="zh-CN" altLang="en-US" dirty="0"/>
              <a:t>这是个求和问题</a:t>
            </a:r>
            <a:r>
              <a:rPr lang="en-US" altLang="zh-CN" dirty="0"/>
              <a:t>,</a:t>
            </a:r>
            <a:r>
              <a:rPr lang="zh-CN" altLang="en-US" dirty="0"/>
              <a:t>贡献可减</a:t>
            </a:r>
            <a:r>
              <a:rPr lang="en-US" altLang="zh-CN" dirty="0"/>
              <a:t>,</a:t>
            </a:r>
            <a:r>
              <a:rPr lang="zh-CN" altLang="en-US" dirty="0"/>
              <a:t>我们把所有的询问容斥成前缀矩形。</a:t>
            </a:r>
            <a:endParaRPr lang="en-US" altLang="zh-CN" dirty="0"/>
          </a:p>
          <a:p>
            <a:r>
              <a:rPr lang="zh-CN" altLang="en-US" dirty="0"/>
              <a:t>这里就是通过二维前缀和的差分把</a:t>
            </a:r>
            <a:r>
              <a:rPr lang="en-US" altLang="zh-CN" dirty="0"/>
              <a:t>1</a:t>
            </a:r>
            <a:r>
              <a:rPr lang="zh-CN" altLang="en-US" dirty="0"/>
              <a:t>个</a:t>
            </a:r>
            <a:r>
              <a:rPr lang="en-US" altLang="zh-CN" dirty="0"/>
              <a:t>4-side</a:t>
            </a:r>
            <a:r>
              <a:rPr lang="zh-CN" altLang="en-US" dirty="0"/>
              <a:t>的矩形差分为</a:t>
            </a:r>
            <a:r>
              <a:rPr lang="en-US" altLang="zh-CN" dirty="0"/>
              <a:t>4</a:t>
            </a:r>
            <a:r>
              <a:rPr lang="zh-CN" altLang="en-US" dirty="0"/>
              <a:t>个</a:t>
            </a:r>
            <a:r>
              <a:rPr lang="en-US" altLang="zh-CN" dirty="0"/>
              <a:t>2-side</a:t>
            </a:r>
            <a:r>
              <a:rPr lang="zh-CN" altLang="en-US" dirty="0"/>
              <a:t>的矩形</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4216893" y="3636950"/>
            <a:ext cx="5734050" cy="3289621"/>
          </a:xfrm>
          <a:prstGeom prst="rect">
            <a:avLst/>
          </a:prstGeom>
        </p:spPr>
      </p:pic>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我们发现</a:t>
            </a:r>
            <a:r>
              <a:rPr lang="en-US" altLang="zh-CN" dirty="0"/>
              <a:t>,</a:t>
            </a:r>
            <a:r>
              <a:rPr lang="zh-CN" altLang="en-US" dirty="0"/>
              <a:t>此时所有的线段与矩形的位置关系只有四种情况 </a:t>
            </a:r>
            <a:r>
              <a:rPr lang="en-US" altLang="zh-CN" dirty="0"/>
              <a:t>:</a:t>
            </a:r>
            <a:endParaRPr lang="en-US" altLang="zh-CN" dirty="0"/>
          </a:p>
          <a:p>
            <a:r>
              <a:rPr lang="en-US" altLang="zh-CN" dirty="0"/>
              <a:t> ①</a:t>
            </a:r>
            <a:r>
              <a:rPr lang="zh-CN" altLang="en-US" dirty="0"/>
              <a:t>相离 ②完全包含 ③与上边界相交 ④与右边界相交</a:t>
            </a:r>
            <a:endParaRPr lang="zh-CN" altLang="en-US" dirty="0"/>
          </a:p>
          <a:p>
            <a:r>
              <a:rPr lang="zh-CN" altLang="en-US" dirty="0"/>
              <a:t>这里没有办法同时与上和右边界相交，除非是刚好在最右上方的点，这个可以归为④处理</a:t>
            </a:r>
            <a:endParaRPr lang="zh-CN" altLang="en-US" dirty="0"/>
          </a:p>
        </p:txBody>
      </p:sp>
      <p:pic>
        <p:nvPicPr>
          <p:cNvPr id="4" name="图片 3"/>
          <p:cNvPicPr>
            <a:picLocks noChangeAspect="1"/>
          </p:cNvPicPr>
          <p:nvPr/>
        </p:nvPicPr>
        <p:blipFill>
          <a:blip r:embed="rId1"/>
          <a:stretch>
            <a:fillRect/>
          </a:stretch>
        </p:blipFill>
        <p:spPr>
          <a:xfrm>
            <a:off x="5823751" y="3283164"/>
            <a:ext cx="6231200" cy="3574836"/>
          </a:xfrm>
          <a:prstGeom prst="rect">
            <a:avLst/>
          </a:prstGeom>
        </p:spPr>
      </p:pic>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对于完全包含的线段</a:t>
            </a:r>
            <a:r>
              <a:rPr lang="en-US" altLang="zh-CN" dirty="0"/>
              <a:t>,</a:t>
            </a:r>
            <a:r>
              <a:rPr lang="zh-CN" altLang="en-US" dirty="0"/>
              <a:t>充要条件是 </a:t>
            </a:r>
            <a:r>
              <a:rPr lang="en-US" altLang="zh-CN" dirty="0"/>
              <a:t>: </a:t>
            </a:r>
            <a:r>
              <a:rPr lang="zh-CN" altLang="en-US" dirty="0"/>
              <a:t>右上端点在矩形内。这是个经典二维偏序。</a:t>
            </a:r>
            <a:endParaRPr lang="zh-CN" altLang="en-US" dirty="0"/>
          </a:p>
          <a:p>
            <a:r>
              <a:rPr lang="zh-CN" altLang="en-US" dirty="0"/>
              <a:t>然后</a:t>
            </a:r>
            <a:r>
              <a:rPr lang="en-US" altLang="zh-CN" dirty="0"/>
              <a:t>,</a:t>
            </a:r>
            <a:r>
              <a:rPr lang="zh-CN" altLang="en-US" dirty="0"/>
              <a:t>我们就只需要考虑相交的情况。</a:t>
            </a:r>
            <a:endParaRPr lang="zh-CN" altLang="en-US" dirty="0"/>
          </a:p>
          <a:p>
            <a:r>
              <a:rPr lang="zh-CN" altLang="en-US" dirty="0"/>
              <a:t>对于与上边界相交的情况</a:t>
            </a:r>
            <a:r>
              <a:rPr lang="en-US" altLang="zh-CN" dirty="0"/>
              <a:t>,</a:t>
            </a:r>
            <a:r>
              <a:rPr lang="zh-CN" altLang="en-US" dirty="0"/>
              <a:t>我们可以翻转坐标系的两轴</a:t>
            </a:r>
            <a:r>
              <a:rPr lang="en-US" altLang="zh-CN" dirty="0"/>
              <a:t>,</a:t>
            </a:r>
            <a:r>
              <a:rPr lang="zh-CN" altLang="en-US" dirty="0"/>
              <a:t>或者把这个作为对称情况讨论，这样就只用考虑与右边界相交。</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5601810" y="4098064"/>
            <a:ext cx="4810771" cy="2759936"/>
          </a:xfrm>
          <a:prstGeom prst="rect">
            <a:avLst/>
          </a:prstGeom>
        </p:spPr>
      </p:pic>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题目给出了一个非常特殊的条件 </a:t>
            </a:r>
            <a:r>
              <a:rPr lang="en-US" altLang="zh-CN" dirty="0"/>
              <a:t>: </a:t>
            </a:r>
            <a:r>
              <a:rPr lang="zh-CN" altLang="en-US" dirty="0"/>
              <a:t>所有线段不相交。</a:t>
            </a:r>
            <a:endParaRPr lang="zh-CN" altLang="en-US" dirty="0"/>
          </a:p>
          <a:p>
            <a:r>
              <a:rPr lang="zh-CN" altLang="en-US" dirty="0"/>
              <a:t>这就表明</a:t>
            </a:r>
            <a:r>
              <a:rPr lang="en-US" altLang="zh-CN" dirty="0"/>
              <a:t>,</a:t>
            </a:r>
            <a:r>
              <a:rPr lang="zh-CN" altLang="en-US" dirty="0"/>
              <a:t>如果我们拿一条竖着的直线直线切这些线段</a:t>
            </a:r>
            <a:r>
              <a:rPr lang="en-US" altLang="zh-CN" dirty="0"/>
              <a:t>,</a:t>
            </a:r>
            <a:r>
              <a:rPr lang="zh-CN" altLang="en-US" dirty="0"/>
              <a:t>并从左往右移动</a:t>
            </a:r>
            <a:r>
              <a:rPr lang="en-US" altLang="zh-CN" dirty="0"/>
              <a:t>,</a:t>
            </a:r>
            <a:r>
              <a:rPr lang="zh-CN" altLang="en-US" dirty="0"/>
              <a:t>所得的交点的顺序是不会改变的。反之则代表线段相交。</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4832041" y="3200400"/>
            <a:ext cx="2971800" cy="3657600"/>
          </a:xfrm>
          <a:prstGeom prst="rect">
            <a:avLst/>
          </a:prstGeom>
        </p:spPr>
      </p:pic>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所以</a:t>
            </a:r>
            <a:r>
              <a:rPr lang="en-US" altLang="zh-CN" dirty="0"/>
              <a:t>,</a:t>
            </a:r>
            <a:r>
              <a:rPr lang="zh-CN" altLang="en-US" dirty="0"/>
              <a:t>我们可以按照 </a:t>
            </a:r>
            <a:r>
              <a:rPr lang="en-US" altLang="zh-CN" dirty="0"/>
              <a:t>x</a:t>
            </a:r>
            <a:r>
              <a:rPr lang="zh-CN" altLang="en-US" dirty="0"/>
              <a:t> 坐标跑扫描线</a:t>
            </a:r>
            <a:r>
              <a:rPr lang="en-US" altLang="zh-CN" dirty="0"/>
              <a:t>,</a:t>
            </a:r>
            <a:r>
              <a:rPr lang="zh-CN" altLang="en-US" dirty="0"/>
              <a:t>用平衡树按照 </a:t>
            </a:r>
            <a:r>
              <a:rPr lang="en-US" altLang="zh-CN" dirty="0"/>
              <a:t>y</a:t>
            </a:r>
            <a:r>
              <a:rPr lang="zh-CN" altLang="en-US" dirty="0"/>
              <a:t> 坐标维护这些线段。</a:t>
            </a:r>
            <a:endParaRPr lang="zh-CN" altLang="en-US" dirty="0"/>
          </a:p>
          <a:p>
            <a:r>
              <a:rPr lang="zh-CN" altLang="en-US" dirty="0"/>
              <a:t>每次查询的时候</a:t>
            </a:r>
            <a:r>
              <a:rPr lang="en-US" altLang="zh-CN" dirty="0"/>
              <a:t>,</a:t>
            </a:r>
            <a:r>
              <a:rPr lang="zh-CN" altLang="en-US" dirty="0"/>
              <a:t>和矩形右边界相交的线段</a:t>
            </a:r>
            <a:r>
              <a:rPr lang="en-US" altLang="zh-CN" dirty="0"/>
              <a:t>,</a:t>
            </a:r>
            <a:r>
              <a:rPr lang="zh-CN" altLang="en-US" dirty="0"/>
              <a:t>在平衡树上一定是一个前缀区间。</a:t>
            </a:r>
            <a:endParaRPr lang="zh-CN" altLang="en-US" dirty="0"/>
          </a:p>
          <a:p>
            <a:r>
              <a:rPr lang="zh-CN" altLang="en-US" dirty="0"/>
              <a:t>我们来思考如何统计在右边界左边的总长度。</a:t>
            </a:r>
            <a:endParaRPr lang="zh-CN" altLang="en-US" dirty="0"/>
          </a:p>
          <a:p>
            <a:endParaRPr lang="zh-CN" alt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我们先解出每条线段向右经过一单位所得的长度是多少</a:t>
            </a:r>
            <a:r>
              <a:rPr lang="en-US" altLang="zh-CN" dirty="0"/>
              <a:t>,</a:t>
            </a:r>
            <a:r>
              <a:rPr lang="zh-CN" altLang="en-US" dirty="0"/>
              <a:t>称之为单位线长。</a:t>
            </a:r>
            <a:endParaRPr lang="zh-CN" altLang="en-US" dirty="0"/>
          </a:p>
          <a:p>
            <a:r>
              <a:rPr lang="zh-CN" altLang="en-US" dirty="0"/>
              <a:t>然后维护单位线长</a:t>
            </a:r>
            <a:r>
              <a:rPr lang="en-US" altLang="zh-CN" dirty="0"/>
              <a:t>,</a:t>
            </a:r>
            <a:r>
              <a:rPr lang="zh-CN" altLang="en-US" dirty="0"/>
              <a:t>和从左端点延长到左边界的线段长度和。</a:t>
            </a:r>
            <a:endParaRPr lang="zh-CN" altLang="en-US" dirty="0"/>
          </a:p>
          <a:p>
            <a:r>
              <a:rPr lang="zh-CN" altLang="en-US" dirty="0"/>
              <a:t>我们用单位线长的前缀和乘以边界的 </a:t>
            </a:r>
            <a:r>
              <a:rPr lang="en-US" altLang="zh-CN" dirty="0"/>
              <a:t>x</a:t>
            </a:r>
            <a:r>
              <a:rPr lang="zh-CN" altLang="en-US" dirty="0"/>
              <a:t> 坐标</a:t>
            </a:r>
            <a:r>
              <a:rPr lang="en-US" altLang="zh-CN" dirty="0"/>
              <a:t>,</a:t>
            </a:r>
            <a:r>
              <a:rPr lang="zh-CN" altLang="en-US" dirty="0"/>
              <a:t>就能得到整条线的长度</a:t>
            </a:r>
            <a:r>
              <a:rPr lang="en-US" altLang="zh-CN" dirty="0"/>
              <a:t>,</a:t>
            </a:r>
            <a:r>
              <a:rPr lang="zh-CN" altLang="en-US" dirty="0"/>
              <a:t>再减去准备好的延长线长度总和即可。实际上就是在取补集。</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r>
              <a:rPr lang="zh-CN" altLang="en-US" dirty="0"/>
              <a:t>，常数大概</a:t>
            </a:r>
            <a:r>
              <a:rPr lang="en-US" altLang="zh-CN" dirty="0"/>
              <a:t>24</a:t>
            </a:r>
            <a:r>
              <a:rPr lang="zh-CN" altLang="en-US" dirty="0"/>
              <a:t>倍</a:t>
            </a:r>
            <a:endParaRPr lang="zh-CN" altLang="en-US" dirty="0"/>
          </a:p>
          <a:p>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2177" y="4591050"/>
            <a:ext cx="9410700" cy="2266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区间</a:t>
            </a:r>
            <a:r>
              <a:rPr lang="en-US" altLang="zh-CN" dirty="0"/>
              <a:t>[</a:t>
            </a:r>
            <a:r>
              <a:rPr lang="en-US" altLang="zh-CN" dirty="0" err="1"/>
              <a:t>l,r</a:t>
            </a:r>
            <a:r>
              <a:rPr lang="en-US" altLang="zh-CN" dirty="0"/>
              <a:t>]</a:t>
            </a:r>
            <a:r>
              <a:rPr lang="zh-CN" altLang="en-US" dirty="0"/>
              <a:t>中，满足</a:t>
            </a:r>
            <a:r>
              <a:rPr lang="en-US" altLang="zh-CN" dirty="0"/>
              <a:t>pre[</a:t>
            </a:r>
            <a:r>
              <a:rPr lang="en-US" altLang="zh-CN" dirty="0" err="1"/>
              <a:t>i</a:t>
            </a:r>
            <a:r>
              <a:rPr lang="en-US" altLang="zh-CN" dirty="0"/>
              <a:t>]&lt;l</a:t>
            </a:r>
            <a:r>
              <a:rPr lang="zh-CN" altLang="en-US" dirty="0"/>
              <a:t>的</a:t>
            </a:r>
            <a:r>
              <a:rPr lang="en-US" altLang="zh-CN" dirty="0" err="1"/>
              <a:t>i</a:t>
            </a:r>
            <a:r>
              <a:rPr lang="zh-CN" altLang="en-US" dirty="0"/>
              <a:t>个数</a:t>
            </a:r>
            <a:endParaRPr lang="en-US" altLang="zh-CN" dirty="0"/>
          </a:p>
          <a:p>
            <a:r>
              <a:rPr lang="zh-CN" altLang="en-US" dirty="0"/>
              <a:t>我们可以差分，将区间</a:t>
            </a:r>
            <a:r>
              <a:rPr lang="en-US" altLang="zh-CN" dirty="0"/>
              <a:t>[</a:t>
            </a:r>
            <a:r>
              <a:rPr lang="en-US" altLang="zh-CN" dirty="0" err="1"/>
              <a:t>l,r</a:t>
            </a:r>
            <a:r>
              <a:rPr lang="en-US" altLang="zh-CN" dirty="0"/>
              <a:t>]</a:t>
            </a:r>
            <a:r>
              <a:rPr lang="zh-CN" altLang="en-US" dirty="0"/>
              <a:t>差分为前缀</a:t>
            </a:r>
            <a:r>
              <a:rPr lang="en-US" altLang="zh-CN" dirty="0"/>
              <a:t>[1,r]</a:t>
            </a:r>
            <a:r>
              <a:rPr lang="zh-CN" altLang="en-US" dirty="0"/>
              <a:t>减去前缀</a:t>
            </a:r>
            <a:r>
              <a:rPr lang="en-US" altLang="zh-CN" dirty="0"/>
              <a:t>[1,l-1]</a:t>
            </a:r>
            <a:endParaRPr lang="en-US" altLang="zh-CN" dirty="0"/>
          </a:p>
          <a:p>
            <a:r>
              <a:rPr lang="zh-CN" altLang="en-US" dirty="0"/>
              <a:t>问题变为前</a:t>
            </a:r>
            <a:r>
              <a:rPr lang="en-US" altLang="zh-CN" dirty="0"/>
              <a:t>x</a:t>
            </a:r>
            <a:r>
              <a:rPr lang="zh-CN" altLang="en-US" dirty="0"/>
              <a:t>个数中</a:t>
            </a:r>
            <a:r>
              <a:rPr lang="en-US" altLang="zh-CN" dirty="0"/>
              <a:t>pre[</a:t>
            </a:r>
            <a:r>
              <a:rPr lang="en-US" altLang="zh-CN" dirty="0" err="1"/>
              <a:t>i</a:t>
            </a:r>
            <a:r>
              <a:rPr lang="en-US" altLang="zh-CN" dirty="0"/>
              <a:t>]&lt;l</a:t>
            </a:r>
            <a:r>
              <a:rPr lang="zh-CN" altLang="en-US" dirty="0"/>
              <a:t>的</a:t>
            </a:r>
            <a:r>
              <a:rPr lang="en-US" altLang="zh-CN" dirty="0" err="1"/>
              <a:t>i</a:t>
            </a:r>
            <a:r>
              <a:rPr lang="zh-CN" altLang="en-US" dirty="0"/>
              <a:t>个数</a:t>
            </a:r>
            <a:endParaRPr lang="en-US" altLang="zh-CN" dirty="0"/>
          </a:p>
          <a:p>
            <a:r>
              <a:rPr lang="zh-CN" altLang="en-US" dirty="0"/>
              <a:t>考虑将询问离线，即先读入所有询问，后记录下来</a:t>
            </a:r>
            <a:endParaRPr lang="en-US" altLang="zh-CN" dirty="0"/>
          </a:p>
          <a:p>
            <a:r>
              <a:rPr lang="zh-CN" altLang="en-US" dirty="0"/>
              <a:t>假设一个询问是对于区间</a:t>
            </a:r>
            <a:r>
              <a:rPr lang="en-US" altLang="zh-CN" dirty="0"/>
              <a:t>[</a:t>
            </a:r>
            <a:r>
              <a:rPr lang="en-US" altLang="zh-CN" dirty="0" err="1"/>
              <a:t>l,r</a:t>
            </a:r>
            <a:r>
              <a:rPr lang="en-US" altLang="zh-CN" dirty="0"/>
              <a:t>]</a:t>
            </a:r>
            <a:r>
              <a:rPr lang="zh-CN" altLang="en-US" dirty="0"/>
              <a:t>的，则我们在</a:t>
            </a:r>
            <a:r>
              <a:rPr lang="en-US" altLang="zh-CN" dirty="0"/>
              <a:t>r</a:t>
            </a:r>
            <a:r>
              <a:rPr lang="zh-CN" altLang="en-US" dirty="0"/>
              <a:t>位置记录一下，我们这里有个询问，查询的是</a:t>
            </a:r>
            <a:r>
              <a:rPr lang="en-US" altLang="zh-CN" dirty="0"/>
              <a:t>&lt;l</a:t>
            </a:r>
            <a:r>
              <a:rPr lang="zh-CN" altLang="en-US" dirty="0"/>
              <a:t>的元素个数，对答案贡献是正的</a:t>
            </a:r>
            <a:endParaRPr lang="en-US" altLang="zh-CN" dirty="0"/>
          </a:p>
          <a:p>
            <a:r>
              <a:rPr lang="zh-CN" altLang="en-US" dirty="0"/>
              <a:t>在</a:t>
            </a:r>
            <a:r>
              <a:rPr lang="en-US" altLang="zh-CN" dirty="0"/>
              <a:t>l-1</a:t>
            </a:r>
            <a:r>
              <a:rPr lang="zh-CN" altLang="en-US" dirty="0"/>
              <a:t>位置记录一下，我们这里有个询问，查询的是</a:t>
            </a:r>
            <a:r>
              <a:rPr lang="en-US" altLang="zh-CN" dirty="0"/>
              <a:t>&lt;l</a:t>
            </a:r>
            <a:r>
              <a:rPr lang="zh-CN" altLang="en-US" dirty="0"/>
              <a:t>的元素个数，对答案贡献是负的</a:t>
            </a:r>
            <a:endParaRPr lang="zh-CN" alt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Thanks for listening</a:t>
            </a:r>
            <a:endParaRPr lang="zh-CN" altLang="en-US"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于是我们从</a:t>
            </a:r>
            <a:r>
              <a:rPr lang="en-US" altLang="zh-CN" dirty="0"/>
              <a:t>1</a:t>
            </a:r>
            <a:r>
              <a:rPr lang="zh-CN" altLang="en-US" dirty="0"/>
              <a:t>扫到</a:t>
            </a:r>
            <a:r>
              <a:rPr lang="en-US" altLang="zh-CN" dirty="0"/>
              <a:t>n</a:t>
            </a:r>
            <a:r>
              <a:rPr lang="zh-CN" altLang="en-US" dirty="0"/>
              <a:t>，假设现在扫到了</a:t>
            </a:r>
            <a:r>
              <a:rPr lang="en-US" altLang="zh-CN" dirty="0" err="1"/>
              <a:t>i</a:t>
            </a:r>
            <a:r>
              <a:rPr lang="zh-CN" altLang="en-US" dirty="0"/>
              <a:t>，我们开一个值域上的树状数组存下前</a:t>
            </a:r>
            <a:r>
              <a:rPr lang="en-US" altLang="zh-CN" dirty="0" err="1"/>
              <a:t>i</a:t>
            </a:r>
            <a:r>
              <a:rPr lang="zh-CN" altLang="en-US" dirty="0"/>
              <a:t>个元素</a:t>
            </a:r>
            <a:endParaRPr lang="en-US" altLang="zh-CN" dirty="0"/>
          </a:p>
          <a:p>
            <a:r>
              <a:rPr lang="zh-CN" altLang="en-US" dirty="0"/>
              <a:t>每次从</a:t>
            </a:r>
            <a:r>
              <a:rPr lang="en-US" altLang="zh-CN" dirty="0" err="1"/>
              <a:t>i</a:t>
            </a:r>
            <a:r>
              <a:rPr lang="zh-CN" altLang="en-US" dirty="0"/>
              <a:t>到</a:t>
            </a:r>
            <a:r>
              <a:rPr lang="en-US" altLang="zh-CN" dirty="0"/>
              <a:t>i+1</a:t>
            </a:r>
            <a:r>
              <a:rPr lang="zh-CN" altLang="en-US" dirty="0"/>
              <a:t>，即先将</a:t>
            </a:r>
            <a:r>
              <a:rPr lang="en-US" altLang="zh-CN" dirty="0"/>
              <a:t>i+1</a:t>
            </a:r>
            <a:r>
              <a:rPr lang="zh-CN" altLang="en-US" dirty="0"/>
              <a:t>位置的值插入值域树状数组</a:t>
            </a:r>
            <a:endParaRPr lang="en-US" altLang="zh-CN" dirty="0"/>
          </a:p>
          <a:p>
            <a:r>
              <a:rPr lang="zh-CN" altLang="en-US" dirty="0"/>
              <a:t>然后进行这个位置上的查询</a:t>
            </a:r>
            <a:endParaRPr lang="en-US" altLang="zh-CN" dirty="0"/>
          </a:p>
          <a:p>
            <a:r>
              <a:rPr lang="zh-CN" altLang="en-US" dirty="0"/>
              <a:t>注意一个位置上可能有多个查询，但总共的查询次数是</a:t>
            </a:r>
            <a:r>
              <a:rPr lang="en-US" altLang="zh-CN" dirty="0"/>
              <a:t>O(m)</a:t>
            </a:r>
            <a:r>
              <a:rPr lang="zh-CN" altLang="en-US" dirty="0"/>
              <a:t>的</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Solution2</a:t>
            </a:r>
            <a:endParaRPr lang="zh-CN" altLang="en-US" dirty="0"/>
          </a:p>
        </p:txBody>
      </p:sp>
      <p:sp>
        <p:nvSpPr>
          <p:cNvPr id="3" name="Content Placeholder 2"/>
          <p:cNvSpPr>
            <a:spLocks noGrp="1"/>
          </p:cNvSpPr>
          <p:nvPr>
            <p:ph idx="1"/>
          </p:nvPr>
        </p:nvSpPr>
        <p:spPr/>
        <p:txBody>
          <a:bodyPr/>
          <a:lstStyle/>
          <a:p>
            <a:r>
              <a:rPr lang="zh-CN" altLang="en-US" dirty="0"/>
              <a:t>其实我们还可以从另一个角度考虑这个问题</a:t>
            </a:r>
            <a:endParaRPr lang="en-US" altLang="zh-CN" dirty="0"/>
          </a:p>
          <a:p>
            <a:r>
              <a:rPr lang="zh-CN" altLang="en-US" dirty="0"/>
              <a:t>我们枚举每个右端点，数据结构维护每个左端点的答案</a:t>
            </a:r>
            <a:endParaRPr lang="en-US" altLang="zh-CN" dirty="0"/>
          </a:p>
          <a:p>
            <a:r>
              <a:rPr lang="zh-CN" altLang="en-US" dirty="0"/>
              <a:t>每次右端点从</a:t>
            </a:r>
            <a:r>
              <a:rPr lang="en-US" altLang="zh-CN" dirty="0"/>
              <a:t>r</a:t>
            </a:r>
            <a:r>
              <a:rPr lang="zh-CN" altLang="en-US" dirty="0"/>
              <a:t>变成</a:t>
            </a:r>
            <a:r>
              <a:rPr lang="en-US" altLang="zh-CN" dirty="0"/>
              <a:t>r+1</a:t>
            </a:r>
            <a:r>
              <a:rPr lang="zh-CN" altLang="en-US" dirty="0"/>
              <a:t>的时候，考虑</a:t>
            </a:r>
            <a:r>
              <a:rPr lang="en-US" altLang="zh-CN" dirty="0"/>
              <a:t>a[r+1]=y</a:t>
            </a:r>
            <a:r>
              <a:rPr lang="zh-CN" altLang="en-US" dirty="0"/>
              <a:t>这个值上次出现的位置为序列上的</a:t>
            </a:r>
            <a:r>
              <a:rPr lang="en-US" altLang="zh-CN" dirty="0"/>
              <a:t>x</a:t>
            </a:r>
            <a:r>
              <a:rPr lang="zh-CN" altLang="en-US" dirty="0"/>
              <a:t>位置，即</a:t>
            </a:r>
            <a:r>
              <a:rPr lang="en-US" altLang="zh-CN" dirty="0"/>
              <a:t>a[x]=y</a:t>
            </a:r>
            <a:endParaRPr lang="en-US" altLang="zh-CN" dirty="0"/>
          </a:p>
          <a:p>
            <a:r>
              <a:rPr lang="zh-CN" altLang="en-US" dirty="0"/>
              <a:t>这个区间</a:t>
            </a:r>
            <a:r>
              <a:rPr lang="en-US" altLang="zh-CN" dirty="0"/>
              <a:t>[x+1,r+1]</a:t>
            </a:r>
            <a:r>
              <a:rPr lang="zh-CN" altLang="en-US" dirty="0"/>
              <a:t>中原本没有</a:t>
            </a:r>
            <a:r>
              <a:rPr lang="en-US" altLang="zh-CN" dirty="0"/>
              <a:t>y</a:t>
            </a:r>
            <a:r>
              <a:rPr lang="zh-CN" altLang="en-US" dirty="0"/>
              <a:t>，现在有</a:t>
            </a:r>
            <a:r>
              <a:rPr lang="en-US" altLang="zh-CN" dirty="0"/>
              <a:t>y</a:t>
            </a:r>
            <a:r>
              <a:rPr lang="zh-CN" altLang="en-US" dirty="0"/>
              <a:t>了</a:t>
            </a:r>
            <a:endParaRPr lang="en-US" altLang="zh-CN" dirty="0"/>
          </a:p>
          <a:p>
            <a:r>
              <a:rPr lang="zh-CN" altLang="en-US" dirty="0"/>
              <a:t>于是进行一个区间加</a:t>
            </a:r>
            <a:endParaRPr lang="en-US" altLang="zh-CN" dirty="0"/>
          </a:p>
          <a:p>
            <a:r>
              <a:rPr lang="zh-CN" altLang="en-US" dirty="0"/>
              <a:t>数据结构维护的每个单点值就是对当然右端点为</a:t>
            </a:r>
            <a:r>
              <a:rPr lang="en-US" altLang="zh-CN" dirty="0"/>
              <a:t>r</a:t>
            </a:r>
            <a:r>
              <a:rPr lang="zh-CN" altLang="en-US" dirty="0"/>
              <a:t>，每个左端点和当前右端点构成的区间的答案</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P4113 [HEOI2012] 采花</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10515600" cy="3492500"/>
          </a:xfrm>
          <a:prstGeom prst="rect">
            <a:avLst/>
          </a:prstGeom>
        </p:spPr>
      </p:pic>
      <p:pic>
        <p:nvPicPr>
          <p:cNvPr id="5" name="图片 4"/>
          <p:cNvPicPr>
            <a:picLocks noChangeAspect="1"/>
          </p:cNvPicPr>
          <p:nvPr/>
        </p:nvPicPr>
        <p:blipFill>
          <a:blip r:embed="rId2"/>
          <a:stretch>
            <a:fillRect/>
          </a:stretch>
        </p:blipFill>
        <p:spPr>
          <a:xfrm>
            <a:off x="838200" y="5048250"/>
            <a:ext cx="6591300" cy="18097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Hdu5654 </a:t>
            </a:r>
            <a:r>
              <a:rPr lang="en-US" altLang="zh-CN" dirty="0" err="1"/>
              <a:t>xiaoxin</a:t>
            </a:r>
            <a:r>
              <a:rPr lang="en-US" altLang="zh-CN" dirty="0"/>
              <a:t> and his watermelon candy</a:t>
            </a:r>
            <a:endParaRPr lang="zh-CN" altLang="en-US" dirty="0"/>
          </a:p>
        </p:txBody>
      </p:sp>
      <p:sp>
        <p:nvSpPr>
          <p:cNvPr id="3" name="内容占位符 2"/>
          <p:cNvSpPr>
            <a:spLocks noGrp="1"/>
          </p:cNvSpPr>
          <p:nvPr>
            <p:ph idx="1"/>
          </p:nvPr>
        </p:nvSpPr>
        <p:spPr/>
        <p:txBody>
          <a:bodyPr/>
          <a:lstStyle/>
          <a:p>
            <a:r>
              <a:rPr lang="zh-CN" altLang="en-US" dirty="0"/>
              <a:t>给一个长为</a:t>
            </a:r>
            <a:r>
              <a:rPr lang="en-US" altLang="zh-CN" dirty="0"/>
              <a:t>n</a:t>
            </a:r>
            <a:r>
              <a:rPr lang="zh-CN" altLang="en-US" dirty="0"/>
              <a:t>的序列，有</a:t>
            </a:r>
            <a:r>
              <a:rPr lang="en-US" altLang="zh-CN" dirty="0"/>
              <a:t>m</a:t>
            </a:r>
            <a:r>
              <a:rPr lang="zh-CN" altLang="en-US" dirty="0"/>
              <a:t>次询问，每次询问给一个区间 </a:t>
            </a:r>
            <a:r>
              <a:rPr lang="en-US" altLang="zh-CN" dirty="0"/>
              <a:t>[</a:t>
            </a:r>
            <a:r>
              <a:rPr lang="en-US" altLang="zh-CN" dirty="0" err="1"/>
              <a:t>l,r</a:t>
            </a:r>
            <a:r>
              <a:rPr lang="en-US" altLang="zh-CN" dirty="0"/>
              <a:t>]</a:t>
            </a:r>
            <a:endParaRPr lang="en-US" altLang="zh-CN" dirty="0"/>
          </a:p>
          <a:p>
            <a:r>
              <a:rPr lang="zh-CN" altLang="en-US" dirty="0"/>
              <a:t>求区间内有多少不同的三元组 </a:t>
            </a:r>
            <a:r>
              <a:rPr lang="en-US" altLang="zh-CN" dirty="0"/>
              <a:t>(</a:t>
            </a:r>
            <a:r>
              <a:rPr lang="en-US" altLang="zh-CN" dirty="0" err="1"/>
              <a:t>ai,aj,ak</a:t>
            </a:r>
            <a:r>
              <a:rPr lang="en-US" altLang="zh-CN" dirty="0"/>
              <a:t>) </a:t>
            </a:r>
            <a:r>
              <a:rPr lang="zh-CN" altLang="en-US" dirty="0"/>
              <a:t>满足：</a:t>
            </a:r>
            <a:endParaRPr lang="en-US" altLang="zh-CN" dirty="0"/>
          </a:p>
          <a:p>
            <a:r>
              <a:rPr lang="en-US" altLang="zh-CN" dirty="0" err="1"/>
              <a:t>i</a:t>
            </a:r>
            <a:r>
              <a:rPr lang="en-US" altLang="zh-CN" dirty="0"/>
              <a:t>=j-1,j=k-1</a:t>
            </a:r>
            <a:endParaRPr lang="en-US" altLang="zh-CN" dirty="0"/>
          </a:p>
          <a:p>
            <a:r>
              <a:rPr lang="en-US" altLang="zh-CN" dirty="0"/>
              <a:t>ai&lt;=</a:t>
            </a:r>
            <a:r>
              <a:rPr lang="en-US" altLang="zh-CN" dirty="0" err="1"/>
              <a:t>aj</a:t>
            </a:r>
            <a:r>
              <a:rPr lang="en-US" altLang="zh-CN" dirty="0"/>
              <a:t>&lt;=</a:t>
            </a:r>
            <a:r>
              <a:rPr lang="en-US" altLang="zh-CN" dirty="0" err="1"/>
              <a:t>ak</a:t>
            </a:r>
            <a:endParaRPr lang="en-US" altLang="zh-CN" dirty="0"/>
          </a:p>
          <a:p>
            <a:r>
              <a:rPr lang="zh-CN" altLang="en-US" dirty="0"/>
              <a:t>两个三元组 </a:t>
            </a:r>
            <a:r>
              <a:rPr lang="en-US" altLang="zh-CN" dirty="0"/>
              <a:t>(</a:t>
            </a:r>
            <a:r>
              <a:rPr lang="en-US" altLang="zh-CN" dirty="0" err="1"/>
              <a:t>a,b,c</a:t>
            </a:r>
            <a:r>
              <a:rPr lang="en-US" altLang="zh-CN" dirty="0"/>
              <a:t>)</a:t>
            </a:r>
            <a:r>
              <a:rPr lang="zh-CN" altLang="en-US" dirty="0"/>
              <a:t>，</a:t>
            </a:r>
            <a:r>
              <a:rPr lang="en-US" altLang="zh-CN" dirty="0"/>
              <a:t>(</a:t>
            </a:r>
            <a:r>
              <a:rPr lang="en-US" altLang="zh-CN" dirty="0" err="1"/>
              <a:t>d,e,f</a:t>
            </a:r>
            <a:r>
              <a:rPr lang="en-US" altLang="zh-CN" dirty="0"/>
              <a:t>) </a:t>
            </a:r>
            <a:r>
              <a:rPr lang="zh-CN" altLang="en-US" dirty="0"/>
              <a:t>不同当且仅当 </a:t>
            </a:r>
            <a:r>
              <a:rPr lang="en-US" altLang="zh-CN" dirty="0"/>
              <a:t>a!=d </a:t>
            </a:r>
            <a:r>
              <a:rPr lang="zh-CN" altLang="en-US" dirty="0"/>
              <a:t>或 </a:t>
            </a:r>
            <a:r>
              <a:rPr lang="en-US" altLang="zh-CN" dirty="0"/>
              <a:t>b!=e </a:t>
            </a:r>
            <a:r>
              <a:rPr lang="zh-CN" altLang="en-US" dirty="0"/>
              <a:t>或 </a:t>
            </a:r>
            <a:r>
              <a:rPr lang="en-US" altLang="zh-CN" dirty="0"/>
              <a:t>c!=f </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只有 </a:t>
            </a:r>
            <a:r>
              <a:rPr lang="en-US" altLang="zh-CN" dirty="0"/>
              <a:t>O(n) </a:t>
            </a:r>
            <a:r>
              <a:rPr lang="zh-CN" altLang="en-US" dirty="0"/>
              <a:t>个可能的三元组，先全部找出来</a:t>
            </a:r>
            <a:endParaRPr lang="en-US" altLang="zh-CN" dirty="0"/>
          </a:p>
          <a:p>
            <a:r>
              <a:rPr lang="zh-CN" altLang="en-US" dirty="0"/>
              <a:t>对每个三元组，找左边第一个和其完全相同的三元组</a:t>
            </a:r>
            <a:endParaRPr lang="en-US" altLang="zh-CN" dirty="0"/>
          </a:p>
          <a:p>
            <a:r>
              <a:rPr lang="zh-CN" altLang="en-US" dirty="0"/>
              <a:t>然后问题转换为区间颜色数</a:t>
            </a:r>
            <a:endParaRPr lang="en-US" altLang="zh-CN" dirty="0"/>
          </a:p>
          <a:p>
            <a:endParaRPr lang="en-US" altLang="zh-CN" dirty="0"/>
          </a:p>
          <a:p>
            <a:r>
              <a:rPr lang="zh-CN" altLang="en-US" dirty="0"/>
              <a:t>总时间复杂度 </a:t>
            </a:r>
            <a:r>
              <a:rPr lang="en-US" altLang="zh-CN" dirty="0"/>
              <a:t>O((</a:t>
            </a:r>
            <a:r>
              <a:rPr lang="en-US" altLang="zh-CN" dirty="0" err="1"/>
              <a:t>n+m</a:t>
            </a:r>
            <a:r>
              <a:rPr lang="en-US" altLang="zh-CN" dirty="0"/>
              <a:t>)</a:t>
            </a:r>
            <a:r>
              <a:rPr lang="en-US" altLang="zh-CN" dirty="0" err="1"/>
              <a:t>logn</a:t>
            </a:r>
            <a:r>
              <a:rPr lang="en-US" altLang="zh-CN"/>
              <a:t>)</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Bzoj3489</a:t>
            </a:r>
            <a:r>
              <a:rPr lang="zh-CN" altLang="en-US" dirty="0"/>
              <a:t>（弱化版）</a:t>
            </a:r>
            <a:br>
              <a:rPr lang="zh-CN" altLang="en-US" dirty="0"/>
            </a:br>
            <a:r>
              <a:rPr lang="en-US" altLang="zh-CN" dirty="0"/>
              <a:t>CF1000F One Occurrence</a:t>
            </a:r>
            <a:endParaRPr lang="en-US" altLang="zh-CN" dirty="0"/>
          </a:p>
        </p:txBody>
      </p:sp>
      <p:sp>
        <p:nvSpPr>
          <p:cNvPr id="3" name="Content Placeholder 2"/>
          <p:cNvSpPr>
            <a:spLocks noGrp="1"/>
          </p:cNvSpPr>
          <p:nvPr>
            <p:ph idx="1"/>
          </p:nvPr>
        </p:nvSpPr>
        <p:spPr/>
        <p:txBody>
          <a:bodyPr/>
          <a:lstStyle/>
          <a:p>
            <a:r>
              <a:rPr lang="zh-CN" altLang="en-US" dirty="0"/>
              <a:t>给定长为</a:t>
            </a:r>
            <a:r>
              <a:rPr lang="en-US" altLang="zh-CN" dirty="0"/>
              <a:t>n</a:t>
            </a:r>
            <a:r>
              <a:rPr lang="zh-CN" altLang="en-US" dirty="0"/>
              <a:t>的序列，</a:t>
            </a:r>
            <a:r>
              <a:rPr lang="en-US" altLang="zh-CN" dirty="0"/>
              <a:t>m</a:t>
            </a:r>
            <a:r>
              <a:rPr lang="zh-CN" altLang="en-US" dirty="0"/>
              <a:t>次查询区间中有多少值只出现一次</a:t>
            </a:r>
            <a:endParaRPr lang="zh-CN" altLang="en-US" dirty="0"/>
          </a:p>
          <a:p>
            <a:r>
              <a:rPr lang="en-US" altLang="zh-CN" dirty="0"/>
              <a:t>n,m&lt;=5e5</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A-side</a:t>
            </a:r>
            <a:r>
              <a:rPr lang="zh-CN" altLang="en-US" dirty="0"/>
              <a:t>的</a:t>
            </a:r>
            <a:r>
              <a:rPr lang="en-US" altLang="zh-CN" dirty="0"/>
              <a:t>B</a:t>
            </a:r>
            <a:r>
              <a:rPr lang="zh-CN" altLang="en-US" dirty="0"/>
              <a:t>维正交范围</a:t>
            </a:r>
            <a:endParaRPr lang="zh-CN" altLang="en-US" dirty="0"/>
          </a:p>
        </p:txBody>
      </p:sp>
      <p:sp>
        <p:nvSpPr>
          <p:cNvPr id="3" name="Content Placeholder 2"/>
          <p:cNvSpPr>
            <a:spLocks noGrp="1"/>
          </p:cNvSpPr>
          <p:nvPr>
            <p:ph idx="1"/>
          </p:nvPr>
        </p:nvSpPr>
        <p:spPr/>
        <p:txBody>
          <a:bodyPr/>
          <a:lstStyle/>
          <a:p>
            <a:r>
              <a:rPr lang="zh-CN" altLang="en-US" dirty="0"/>
              <a:t>对于</a:t>
            </a:r>
            <a:r>
              <a:rPr lang="en-US" altLang="zh-CN" dirty="0"/>
              <a:t>B</a:t>
            </a:r>
            <a:r>
              <a:rPr lang="zh-CN" altLang="en-US" dirty="0"/>
              <a:t>维正交范围，每一维都有两个限制，即有两条边（</a:t>
            </a:r>
            <a:r>
              <a:rPr lang="en-US" altLang="zh-CN" dirty="0"/>
              <a:t>side</a:t>
            </a:r>
            <a:r>
              <a:rPr lang="zh-CN" altLang="en-US" dirty="0"/>
              <a:t>），这样是一个</a:t>
            </a:r>
            <a:r>
              <a:rPr lang="en-US" altLang="zh-CN" dirty="0"/>
              <a:t>2B-side</a:t>
            </a:r>
            <a:r>
              <a:rPr lang="zh-CN" altLang="en-US" dirty="0"/>
              <a:t>的</a:t>
            </a:r>
            <a:r>
              <a:rPr lang="en-US" altLang="zh-CN" dirty="0"/>
              <a:t>B</a:t>
            </a:r>
            <a:r>
              <a:rPr lang="zh-CN" altLang="en-US" dirty="0"/>
              <a:t>维正交范围</a:t>
            </a:r>
            <a:endParaRPr lang="en-US" altLang="zh-CN" dirty="0"/>
          </a:p>
          <a:p>
            <a:r>
              <a:rPr lang="zh-CN" altLang="en-US" dirty="0"/>
              <a:t>如果部分维只有一个限制，则是一个</a:t>
            </a:r>
            <a:r>
              <a:rPr lang="en-US" altLang="zh-CN" dirty="0"/>
              <a:t>A-side</a:t>
            </a:r>
            <a:r>
              <a:rPr lang="zh-CN" altLang="en-US" dirty="0"/>
              <a:t>的</a:t>
            </a:r>
            <a:r>
              <a:rPr lang="en-US" altLang="zh-CN" dirty="0"/>
              <a:t>B</a:t>
            </a:r>
            <a:r>
              <a:rPr lang="zh-CN" altLang="en-US" dirty="0"/>
              <a:t>维正交范围</a:t>
            </a:r>
            <a:endParaRPr lang="en-US" altLang="zh-CN" dirty="0"/>
          </a:p>
          <a:p>
            <a:r>
              <a:rPr lang="zh-CN" altLang="en-US" dirty="0"/>
              <a:t>如果有一维没有限制，则这一维是平凡的，没有任何意义，可以简化到一个</a:t>
            </a:r>
            <a:r>
              <a:rPr lang="en-US" altLang="zh-CN" dirty="0"/>
              <a:t>(B-1)</a:t>
            </a:r>
            <a:r>
              <a:rPr lang="zh-CN" altLang="en-US" dirty="0"/>
              <a:t>维的问题</a:t>
            </a:r>
            <a:endParaRPr lang="en-US" altLang="zh-CN" dirty="0"/>
          </a:p>
          <a:p>
            <a:r>
              <a:rPr lang="en-US" altLang="zh-CN" dirty="0"/>
              <a:t>A-side</a:t>
            </a:r>
            <a:r>
              <a:rPr lang="zh-CN" altLang="en-US" dirty="0"/>
              <a:t>的</a:t>
            </a:r>
            <a:r>
              <a:rPr lang="en-US" altLang="zh-CN" dirty="0"/>
              <a:t>B</a:t>
            </a:r>
            <a:r>
              <a:rPr lang="zh-CN" altLang="en-US" dirty="0"/>
              <a:t>维正交范围不能确定出是哪些维，如果维不对称的话需要特殊说明</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这道题我们使用二维平面的方法分析</a:t>
            </a:r>
            <a:endParaRPr lang="en-US" altLang="zh-CN" dirty="0"/>
          </a:p>
          <a:p>
            <a:r>
              <a:rPr lang="zh-CN" altLang="en-US" dirty="0"/>
              <a:t>思路就是将询问区间</a:t>
            </a:r>
            <a:r>
              <a:rPr lang="en-US" altLang="zh-CN" dirty="0"/>
              <a:t>[</a:t>
            </a:r>
            <a:r>
              <a:rPr lang="en-US" altLang="zh-CN" dirty="0" err="1"/>
              <a:t>l,r</a:t>
            </a:r>
            <a:r>
              <a:rPr lang="en-US" altLang="zh-CN" dirty="0"/>
              <a:t>]</a:t>
            </a:r>
            <a:r>
              <a:rPr lang="zh-CN" altLang="en-US" dirty="0"/>
              <a:t>看做是二维平面上的一个点</a:t>
            </a:r>
            <a:endParaRPr lang="en-US" altLang="zh-CN" dirty="0"/>
          </a:p>
          <a:p>
            <a:r>
              <a:rPr lang="zh-CN" altLang="en-US" dirty="0"/>
              <a:t>然后计算序列中每个位置对哪些询问有贡献</a:t>
            </a:r>
            <a:endParaRPr lang="en-US" altLang="zh-CN" dirty="0"/>
          </a:p>
          <a:p>
            <a:r>
              <a:rPr lang="zh-CN" altLang="en-US" dirty="0"/>
              <a:t>之后变成先进行一些矩形加，后进行一些单点求值的问题</a:t>
            </a:r>
            <a:endParaRPr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将询问区间</a:t>
            </a:r>
            <a:r>
              <a:rPr lang="en-US" altLang="zh-CN" dirty="0"/>
              <a:t>[</a:t>
            </a:r>
            <a:r>
              <a:rPr lang="en-US" altLang="zh-CN" dirty="0" err="1"/>
              <a:t>l,r</a:t>
            </a:r>
            <a:r>
              <a:rPr lang="en-US" altLang="zh-CN" dirty="0"/>
              <a:t>]</a:t>
            </a:r>
            <a:r>
              <a:rPr lang="zh-CN" altLang="en-US" dirty="0"/>
              <a:t>看做是二维平面上的一个点</a:t>
            </a:r>
            <a:endParaRPr lang="en-US" altLang="zh-CN" dirty="0"/>
          </a:p>
          <a:p>
            <a:r>
              <a:rPr lang="zh-CN" altLang="en-US" dirty="0"/>
              <a:t>每个序列上的位置对哪些询问有贡献？</a:t>
            </a:r>
            <a:endParaRPr lang="en-US" altLang="zh-CN" dirty="0"/>
          </a:p>
          <a:p>
            <a:endParaRPr lang="en-US" altLang="zh-CN" dirty="0"/>
          </a:p>
          <a:p>
            <a:endParaRPr lang="en-US" altLang="zh-CN" dirty="0"/>
          </a:p>
          <a:p>
            <a:endParaRPr lang="en-US" altLang="zh-CN" dirty="0"/>
          </a:p>
          <a:p>
            <a:r>
              <a:rPr lang="zh-CN" altLang="en-US" dirty="0"/>
              <a:t>维护出这个值上一次出现位置和下一次出现位置，则发现左端点在一个区间中，右端点在一个区间中的询问答案</a:t>
            </a:r>
            <a:r>
              <a:rPr lang="en-US" altLang="zh-CN" dirty="0"/>
              <a:t>+1</a:t>
            </a:r>
            <a:endParaRPr lang="en-US" altLang="zh-CN" dirty="0"/>
          </a:p>
        </p:txBody>
      </p:sp>
      <p:pic>
        <p:nvPicPr>
          <p:cNvPr id="5" name="Picture 4"/>
          <p:cNvPicPr>
            <a:picLocks noChangeAspect="1"/>
          </p:cNvPicPr>
          <p:nvPr/>
        </p:nvPicPr>
        <p:blipFill>
          <a:blip r:embed="rId1"/>
          <a:stretch>
            <a:fillRect/>
          </a:stretch>
        </p:blipFill>
        <p:spPr>
          <a:xfrm>
            <a:off x="1117483" y="2966557"/>
            <a:ext cx="7239000" cy="1143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我们对序列中每个位置计算后，会发现问题变为</a:t>
            </a:r>
            <a:r>
              <a:rPr lang="en-US" altLang="zh-CN" dirty="0"/>
              <a:t>O(n)</a:t>
            </a:r>
            <a:r>
              <a:rPr lang="zh-CN" altLang="en-US" dirty="0"/>
              <a:t>次矩形加</a:t>
            </a:r>
            <a:endParaRPr lang="en-US" altLang="zh-CN" dirty="0"/>
          </a:p>
          <a:p>
            <a:r>
              <a:rPr lang="zh-CN" altLang="en-US" dirty="0"/>
              <a:t>之后每个询问的点就是一次单点的值</a:t>
            </a:r>
            <a:endParaRPr lang="en-US" altLang="zh-CN" dirty="0"/>
          </a:p>
          <a:p>
            <a:r>
              <a:rPr lang="zh-CN" altLang="en-US" dirty="0"/>
              <a:t>使用扫描线</a:t>
            </a:r>
            <a:r>
              <a:rPr lang="en-US" altLang="zh-CN" dirty="0"/>
              <a:t>+</a:t>
            </a:r>
            <a:r>
              <a:rPr lang="zh-CN" altLang="en-US" dirty="0"/>
              <a:t>树状数组即可</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TEST_73</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1691005"/>
            <a:ext cx="9699625" cy="2762885"/>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因为是个树去掉一些边和点，所以是个森林</a:t>
            </a:r>
            <a:endParaRPr lang="en-US" altLang="zh-CN" dirty="0"/>
          </a:p>
          <a:p>
            <a:r>
              <a:rPr lang="zh-CN" altLang="en-US" dirty="0"/>
              <a:t>连通块数即点数减边数，点数就是</a:t>
            </a:r>
            <a:r>
              <a:rPr lang="en-US" altLang="zh-CN" dirty="0"/>
              <a:t>r-l+1</a:t>
            </a:r>
            <a:endParaRPr lang="en-US" altLang="zh-CN" dirty="0"/>
          </a:p>
          <a:p>
            <a:r>
              <a:rPr lang="en-US" altLang="zh-CN" dirty="0"/>
              <a:t>a</a:t>
            </a:r>
            <a:r>
              <a:rPr lang="zh-CN" altLang="en-US" dirty="0"/>
              <a:t>到</a:t>
            </a:r>
            <a:r>
              <a:rPr lang="en-US" altLang="zh-CN" dirty="0"/>
              <a:t>b</a:t>
            </a:r>
            <a:r>
              <a:rPr lang="zh-CN" altLang="en-US" dirty="0"/>
              <a:t>，编号为</a:t>
            </a:r>
            <a:r>
              <a:rPr lang="en-US" altLang="zh-CN" dirty="0"/>
              <a:t>c</a:t>
            </a:r>
            <a:r>
              <a:rPr lang="zh-CN" altLang="en-US" dirty="0"/>
              <a:t>的边有意义等价于</a:t>
            </a:r>
            <a:r>
              <a:rPr lang="en-US" altLang="zh-CN" dirty="0"/>
              <a:t>l&lt;=min(</a:t>
            </a:r>
            <a:r>
              <a:rPr lang="en-US" altLang="zh-CN" dirty="0" err="1"/>
              <a:t>a,b,c</a:t>
            </a:r>
            <a:r>
              <a:rPr lang="en-US" altLang="zh-CN" dirty="0"/>
              <a:t>)</a:t>
            </a:r>
            <a:r>
              <a:rPr lang="zh-CN" altLang="en-US" dirty="0"/>
              <a:t>且</a:t>
            </a:r>
            <a:r>
              <a:rPr lang="en-US" altLang="zh-CN" dirty="0"/>
              <a:t>max(</a:t>
            </a:r>
            <a:r>
              <a:rPr lang="en-US" altLang="zh-CN" dirty="0" err="1"/>
              <a:t>a,b,c</a:t>
            </a:r>
            <a:r>
              <a:rPr lang="en-US" altLang="zh-CN" dirty="0"/>
              <a:t>)&lt;=r</a:t>
            </a:r>
            <a:endParaRPr lang="en-US" altLang="zh-CN" dirty="0"/>
          </a:p>
          <a:p>
            <a:r>
              <a:rPr lang="zh-CN" altLang="en-US" dirty="0"/>
              <a:t>变成一个二维数点问题</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Bzoj4212 </a:t>
            </a:r>
            <a:r>
              <a:rPr lang="zh-CN" altLang="en-US" dirty="0"/>
              <a:t>神牛的养成计划</a:t>
            </a:r>
            <a:endParaRPr lang="zh-CN" altLang="en-US" dirty="0"/>
          </a:p>
        </p:txBody>
      </p:sp>
      <p:sp>
        <p:nvSpPr>
          <p:cNvPr id="3" name="内容占位符 2"/>
          <p:cNvSpPr>
            <a:spLocks noGrp="1"/>
          </p:cNvSpPr>
          <p:nvPr>
            <p:ph idx="1"/>
          </p:nvPr>
        </p:nvSpPr>
        <p:spPr/>
        <p:txBody>
          <a:bodyPr/>
          <a:lstStyle/>
          <a:p>
            <a:r>
              <a:rPr lang="zh-CN" altLang="en-US" dirty="0"/>
              <a:t>给很多模式字符串，每次查询时给两个字符串</a:t>
            </a:r>
            <a:r>
              <a:rPr lang="en-US" altLang="zh-CN" dirty="0"/>
              <a:t>s1,s2</a:t>
            </a:r>
            <a:r>
              <a:rPr lang="zh-CN" altLang="en-US" dirty="0"/>
              <a:t>，问有多少模式字符串前缀是</a:t>
            </a:r>
            <a:r>
              <a:rPr lang="en-US" altLang="zh-CN" dirty="0"/>
              <a:t>s1</a:t>
            </a:r>
            <a:r>
              <a:rPr lang="zh-CN" altLang="en-US" dirty="0"/>
              <a:t>，后缀是</a:t>
            </a:r>
            <a:r>
              <a:rPr lang="en-US" altLang="zh-CN" dirty="0"/>
              <a:t>s2</a:t>
            </a:r>
            <a:endParaRPr lang="en-US" altLang="zh-CN" dirty="0"/>
          </a:p>
          <a:p>
            <a:r>
              <a:rPr lang="zh-CN" altLang="en-US" dirty="0"/>
              <a:t>字符串总长度</a:t>
            </a:r>
            <a:r>
              <a:rPr lang="en-US" altLang="zh-CN" dirty="0"/>
              <a:t>10^6</a:t>
            </a:r>
            <a:r>
              <a:rPr lang="zh-CN" altLang="en-US" dirty="0"/>
              <a:t>，字符串和询问个数</a:t>
            </a:r>
            <a:r>
              <a:rPr lang="en-US" altLang="zh-CN" dirty="0"/>
              <a:t>10^5</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其实这个是一种经典的问题转换</a:t>
            </a:r>
            <a:endParaRPr lang="en-US" altLang="zh-CN" dirty="0"/>
          </a:p>
          <a:p>
            <a:r>
              <a:rPr lang="zh-CN" altLang="en-US" dirty="0"/>
              <a:t>通过</a:t>
            </a:r>
            <a:r>
              <a:rPr lang="en-US" altLang="zh-CN" dirty="0"/>
              <a:t>trie</a:t>
            </a:r>
            <a:r>
              <a:rPr lang="zh-CN" altLang="en-US" dirty="0"/>
              <a:t>树将字符串转换为</a:t>
            </a:r>
            <a:r>
              <a:rPr lang="en-US" altLang="zh-CN" dirty="0"/>
              <a:t>DFS</a:t>
            </a:r>
            <a:r>
              <a:rPr lang="zh-CN" altLang="en-US" dirty="0"/>
              <a:t>序中的点</a:t>
            </a:r>
            <a:endParaRPr lang="en-US" altLang="zh-CN" dirty="0"/>
          </a:p>
          <a:p>
            <a:r>
              <a:rPr lang="zh-CN" altLang="en-US" dirty="0"/>
              <a:t>然后变成二维数点</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考虑开两棵</a:t>
            </a:r>
            <a:r>
              <a:rPr lang="en-US" altLang="zh-CN" dirty="0" err="1"/>
              <a:t>trie</a:t>
            </a:r>
            <a:r>
              <a:rPr lang="zh-CN" altLang="en-US" dirty="0"/>
              <a:t>树，分别把所有模式字符串顺序和倒序插入</a:t>
            </a:r>
            <a:endParaRPr lang="en-US" altLang="zh-CN" dirty="0"/>
          </a:p>
          <a:p>
            <a:r>
              <a:rPr lang="zh-CN" altLang="en-US" dirty="0"/>
              <a:t>这样我们查询时也将</a:t>
            </a:r>
            <a:r>
              <a:rPr lang="en-US" altLang="zh-CN" dirty="0"/>
              <a:t>a</a:t>
            </a:r>
            <a:r>
              <a:rPr lang="zh-CN" altLang="en-US" dirty="0"/>
              <a:t>串顺序在</a:t>
            </a:r>
            <a:r>
              <a:rPr lang="en-US" altLang="zh-CN" dirty="0" err="1"/>
              <a:t>trie</a:t>
            </a:r>
            <a:r>
              <a:rPr lang="zh-CN" altLang="en-US" dirty="0"/>
              <a:t>上跑，</a:t>
            </a:r>
            <a:r>
              <a:rPr lang="en-US" altLang="zh-CN" dirty="0"/>
              <a:t>b</a:t>
            </a:r>
            <a:r>
              <a:rPr lang="zh-CN" altLang="en-US" dirty="0"/>
              <a:t>串倒序在</a:t>
            </a:r>
            <a:r>
              <a:rPr lang="en-US" altLang="zh-CN" dirty="0" err="1"/>
              <a:t>trie</a:t>
            </a:r>
            <a:r>
              <a:rPr lang="zh-CN" altLang="en-US" dirty="0"/>
              <a:t>上跑</a:t>
            </a:r>
            <a:endParaRPr lang="en-US" altLang="zh-CN" dirty="0"/>
          </a:p>
          <a:p>
            <a:r>
              <a:rPr lang="zh-CN" altLang="en-US" dirty="0"/>
              <a:t>问题转换为在第一棵</a:t>
            </a:r>
            <a:r>
              <a:rPr lang="en-US" altLang="zh-CN" dirty="0" err="1"/>
              <a:t>trie</a:t>
            </a:r>
            <a:r>
              <a:rPr lang="zh-CN" altLang="en-US" dirty="0"/>
              <a:t>树的子树中和第二棵</a:t>
            </a:r>
            <a:r>
              <a:rPr lang="en-US" altLang="zh-CN" dirty="0" err="1"/>
              <a:t>trie</a:t>
            </a:r>
            <a:r>
              <a:rPr lang="zh-CN" altLang="en-US" dirty="0"/>
              <a:t>树的子树中有多少共同元素</a:t>
            </a:r>
            <a:endParaRPr lang="en-US" altLang="zh-CN" dirty="0"/>
          </a:p>
          <a:p>
            <a:r>
              <a:rPr lang="zh-CN" altLang="en-US" dirty="0"/>
              <a:t>将每个点在第一棵树</a:t>
            </a:r>
            <a:r>
              <a:rPr lang="en-US" altLang="zh-CN" dirty="0"/>
              <a:t>DFS</a:t>
            </a:r>
            <a:r>
              <a:rPr lang="zh-CN" altLang="en-US" dirty="0"/>
              <a:t>序位置当做</a:t>
            </a:r>
            <a:r>
              <a:rPr lang="en-US" altLang="zh-CN" dirty="0"/>
              <a:t>x</a:t>
            </a:r>
            <a:r>
              <a:rPr lang="zh-CN" altLang="en-US" dirty="0"/>
              <a:t>坐标，在第二棵树</a:t>
            </a:r>
            <a:r>
              <a:rPr lang="en-US" altLang="zh-CN" dirty="0"/>
              <a:t>DFS</a:t>
            </a:r>
            <a:r>
              <a:rPr lang="zh-CN" altLang="en-US" dirty="0"/>
              <a:t>序位置当做</a:t>
            </a:r>
            <a:r>
              <a:rPr lang="en-US" altLang="zh-CN" dirty="0"/>
              <a:t>y</a:t>
            </a:r>
            <a:r>
              <a:rPr lang="zh-CN" altLang="en-US" dirty="0"/>
              <a:t>坐标，转换为二维数点</a:t>
            </a:r>
            <a:endParaRPr lang="en-US" altLang="zh-CN" dirty="0"/>
          </a:p>
          <a:p>
            <a:endParaRPr lang="en-US" altLang="zh-CN" dirty="0"/>
          </a:p>
          <a:p>
            <a:r>
              <a:rPr lang="en-US" altLang="zh-CN" dirty="0"/>
              <a:t>O( |S|+(</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UOJ 637. [</a:t>
            </a:r>
            <a:r>
              <a:rPr lang="zh-CN" altLang="en-US" dirty="0"/>
              <a:t>美团杯</a:t>
            </a:r>
            <a:r>
              <a:rPr lang="en-US" altLang="zh-CN" dirty="0"/>
              <a:t>2021] A. </a:t>
            </a:r>
            <a:r>
              <a:rPr lang="zh-CN" altLang="en-US" dirty="0"/>
              <a:t>数据结构</a:t>
            </a:r>
            <a:endParaRPr lang="zh-CN" altLang="en-US" dirty="0"/>
          </a:p>
        </p:txBody>
      </p:sp>
      <p:sp>
        <p:nvSpPr>
          <p:cNvPr id="3" name="Content Placeholder 2"/>
          <p:cNvSpPr>
            <a:spLocks noGrp="1"/>
          </p:cNvSpPr>
          <p:nvPr>
            <p:ph idx="1"/>
          </p:nvPr>
        </p:nvSpPr>
        <p:spPr/>
        <p:txBody>
          <a:bodyPr/>
          <a:lstStyle/>
          <a:p>
            <a:r>
              <a:rPr lang="zh-CN" altLang="en-US" dirty="0"/>
              <a:t>给一个长为</a:t>
            </a:r>
            <a:r>
              <a:rPr lang="en-US" altLang="zh-CN" dirty="0"/>
              <a:t>n</a:t>
            </a:r>
            <a:r>
              <a:rPr lang="zh-CN" altLang="en-US" dirty="0"/>
              <a:t>的序列，</a:t>
            </a:r>
            <a:r>
              <a:rPr lang="en-US" altLang="zh-CN" dirty="0"/>
              <a:t>m</a:t>
            </a:r>
            <a:r>
              <a:rPr lang="zh-CN" altLang="en-US" dirty="0"/>
              <a:t>次查询：</a:t>
            </a:r>
            <a:endParaRPr lang="en-US" altLang="zh-CN" dirty="0"/>
          </a:p>
          <a:p>
            <a:r>
              <a:rPr lang="zh-CN" altLang="en-US" dirty="0"/>
              <a:t>如果将区间 </a:t>
            </a:r>
            <a:r>
              <a:rPr lang="en-US" altLang="zh-CN" dirty="0"/>
              <a:t>[</a:t>
            </a:r>
            <a:r>
              <a:rPr lang="en-US" altLang="zh-CN" dirty="0" err="1"/>
              <a:t>l,r</a:t>
            </a:r>
            <a:r>
              <a:rPr lang="en-US" altLang="zh-CN" dirty="0"/>
              <a:t>] </a:t>
            </a:r>
            <a:r>
              <a:rPr lang="zh-CN" altLang="en-US" dirty="0"/>
              <a:t>中所有数都</a:t>
            </a:r>
            <a:r>
              <a:rPr lang="en-US" altLang="zh-CN" dirty="0"/>
              <a:t>+1</a:t>
            </a:r>
            <a:r>
              <a:rPr lang="zh-CN" altLang="en-US" dirty="0"/>
              <a:t>，那么整个序列有多少个不同的数？</a:t>
            </a:r>
            <a:endParaRPr lang="en-US" altLang="zh-CN" dirty="0"/>
          </a:p>
          <a:p>
            <a:r>
              <a:rPr lang="zh-CN" altLang="en-US" dirty="0"/>
              <a:t>询问间独立，也就是说每次查询后这个修改都会被撤销</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这种查有多少元素的题我们一般都考虑利用不同值对答案贡献独立的性质</a:t>
            </a:r>
            <a:endParaRPr lang="en-US" altLang="zh-CN" dirty="0"/>
          </a:p>
          <a:p>
            <a:r>
              <a:rPr lang="zh-CN" altLang="en-US" dirty="0"/>
              <a:t>这道题我们对每个元素计算一下其对哪些询问有贡献，然后使用数据结构批处理贡献</a:t>
            </a:r>
            <a:endParaRPr lang="en-US" altLang="zh-CN" dirty="0"/>
          </a:p>
          <a:p>
            <a:r>
              <a:rPr lang="zh-CN" altLang="en-US" dirty="0"/>
              <a:t>这里考虑每个元素对答案的贡献，有一种常见方法是考虑对于什么询问这个元素对答案没有贡献</a:t>
            </a:r>
            <a:endParaRPr lang="en-US" altLang="zh-CN" dirty="0"/>
          </a:p>
          <a:p>
            <a:r>
              <a:rPr lang="zh-CN" altLang="en-US" dirty="0"/>
              <a:t>如果一个出现了</a:t>
            </a:r>
            <a:r>
              <a:rPr lang="en-US" altLang="zh-CN" dirty="0"/>
              <a:t>y</a:t>
            </a:r>
            <a:r>
              <a:rPr lang="zh-CN" altLang="en-US" dirty="0"/>
              <a:t>次的数所影响的范围可以用</a:t>
            </a:r>
            <a:r>
              <a:rPr lang="en-US" altLang="zh-CN" dirty="0"/>
              <a:t>O(y)</a:t>
            </a:r>
            <a:r>
              <a:rPr lang="zh-CN" altLang="en-US" dirty="0"/>
              <a:t>个矩形表示出来，我们也就解决了这个问题，因为所有值的出现次数和为</a:t>
            </a:r>
            <a:r>
              <a:rPr lang="en-US" altLang="zh-CN" dirty="0"/>
              <a:t>n</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矩形</a:t>
            </a:r>
            <a:endParaRPr lang="zh-CN" altLang="en-US" dirty="0"/>
          </a:p>
        </p:txBody>
      </p:sp>
      <p:sp>
        <p:nvSpPr>
          <p:cNvPr id="3" name="Content Placeholder 2"/>
          <p:cNvSpPr>
            <a:spLocks noGrp="1"/>
          </p:cNvSpPr>
          <p:nvPr>
            <p:ph idx="1"/>
          </p:nvPr>
        </p:nvSpPr>
        <p:spPr/>
        <p:txBody>
          <a:bodyPr/>
          <a:lstStyle/>
          <a:p>
            <a:r>
              <a:rPr lang="en-US" altLang="zh-CN" dirty="0"/>
              <a:t>4-side</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r>
              <a:rPr lang="en-US" altLang="zh-CN" dirty="0"/>
              <a:t>3-side</a:t>
            </a:r>
            <a:r>
              <a:rPr lang="zh-CN" altLang="en-US" dirty="0"/>
              <a:t>：</a:t>
            </a:r>
            <a:endParaRPr lang="zh-CN" altLang="en-US" dirty="0"/>
          </a:p>
        </p:txBody>
      </p:sp>
      <p:pic>
        <p:nvPicPr>
          <p:cNvPr id="9" name="Picture 8"/>
          <p:cNvPicPr>
            <a:picLocks noChangeAspect="1"/>
          </p:cNvPicPr>
          <p:nvPr/>
        </p:nvPicPr>
        <p:blipFill>
          <a:blip r:embed="rId1"/>
          <a:stretch>
            <a:fillRect/>
          </a:stretch>
        </p:blipFill>
        <p:spPr>
          <a:xfrm>
            <a:off x="3528750" y="1167643"/>
            <a:ext cx="3590925" cy="3314700"/>
          </a:xfrm>
          <a:prstGeom prst="rect">
            <a:avLst/>
          </a:prstGeom>
        </p:spPr>
      </p:pic>
      <p:pic>
        <p:nvPicPr>
          <p:cNvPr id="11" name="Picture 10"/>
          <p:cNvPicPr>
            <a:picLocks noChangeAspect="1"/>
          </p:cNvPicPr>
          <p:nvPr/>
        </p:nvPicPr>
        <p:blipFill>
          <a:blip r:embed="rId2"/>
          <a:stretch>
            <a:fillRect/>
          </a:stretch>
        </p:blipFill>
        <p:spPr>
          <a:xfrm>
            <a:off x="7605145" y="3781425"/>
            <a:ext cx="3390900" cy="30765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因为一个数出现多次也算一次，所以我们不妨考虑统计什么时候这个数不出现，这样考虑经常可以简化问题</a:t>
            </a:r>
            <a:endParaRPr lang="en-US" altLang="zh-CN" dirty="0"/>
          </a:p>
          <a:p>
            <a:r>
              <a:rPr lang="zh-CN" altLang="en-US" dirty="0"/>
              <a:t>什么情况下全局没有</a:t>
            </a:r>
            <a:r>
              <a:rPr lang="en-US" altLang="zh-CN" dirty="0"/>
              <a:t>x</a:t>
            </a:r>
            <a:r>
              <a:rPr lang="zh-CN" altLang="en-US" dirty="0"/>
              <a:t>这个值呢？</a:t>
            </a:r>
            <a:endParaRPr lang="en-US" altLang="zh-CN" dirty="0"/>
          </a:p>
          <a:p>
            <a:r>
              <a:rPr lang="en-US" altLang="zh-CN" dirty="0"/>
              <a:t>1. </a:t>
            </a:r>
            <a:r>
              <a:rPr lang="zh-CN" altLang="en-US" dirty="0"/>
              <a:t>所有原来为</a:t>
            </a:r>
            <a:r>
              <a:rPr lang="en-US" altLang="zh-CN" dirty="0"/>
              <a:t>x</a:t>
            </a:r>
            <a:r>
              <a:rPr lang="zh-CN" altLang="en-US" dirty="0"/>
              <a:t>的数都被加上了</a:t>
            </a:r>
            <a:r>
              <a:rPr lang="en-US" altLang="zh-CN" dirty="0"/>
              <a:t>1</a:t>
            </a:r>
            <a:endParaRPr lang="en-US" altLang="zh-CN" dirty="0"/>
          </a:p>
          <a:p>
            <a:r>
              <a:rPr lang="en-US" altLang="zh-CN" dirty="0"/>
              <a:t>2. </a:t>
            </a:r>
            <a:r>
              <a:rPr lang="zh-CN" altLang="en-US" dirty="0"/>
              <a:t>所有原来为</a:t>
            </a:r>
            <a:r>
              <a:rPr lang="en-US" altLang="zh-CN" dirty="0"/>
              <a:t>x-1</a:t>
            </a:r>
            <a:r>
              <a:rPr lang="zh-CN" altLang="en-US" dirty="0"/>
              <a:t>的数都没有被加上</a:t>
            </a:r>
            <a:r>
              <a:rPr lang="en-US" altLang="zh-CN" dirty="0"/>
              <a:t>1</a:t>
            </a:r>
            <a:endParaRPr lang="en-US" altLang="zh-CN" dirty="0"/>
          </a:p>
          <a:p>
            <a:r>
              <a:rPr lang="zh-CN" altLang="en-US" dirty="0"/>
              <a:t>还是考虑将询问映射到二维平面上</a:t>
            </a:r>
            <a:endParaRPr lang="en-US" altLang="zh-CN" dirty="0"/>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en-US" altLang="zh-CN" dirty="0"/>
              <a:t>1. </a:t>
            </a:r>
            <a:r>
              <a:rPr lang="zh-CN" altLang="en-US" dirty="0"/>
              <a:t>所有原来为</a:t>
            </a:r>
            <a:r>
              <a:rPr lang="en-US" altLang="zh-CN" dirty="0"/>
              <a:t>x</a:t>
            </a:r>
            <a:r>
              <a:rPr lang="zh-CN" altLang="en-US" dirty="0"/>
              <a:t>的数都被加上了</a:t>
            </a:r>
            <a:r>
              <a:rPr lang="en-US" altLang="zh-CN" dirty="0"/>
              <a:t>1</a:t>
            </a:r>
            <a:endParaRPr lang="en-US" altLang="zh-CN" dirty="0"/>
          </a:p>
          <a:p>
            <a:r>
              <a:rPr lang="zh-CN" altLang="en-US" dirty="0"/>
              <a:t>那我们找到</a:t>
            </a:r>
            <a:r>
              <a:rPr lang="en-US" altLang="zh-CN" dirty="0"/>
              <a:t>x</a:t>
            </a:r>
            <a:r>
              <a:rPr lang="zh-CN" altLang="en-US" dirty="0"/>
              <a:t>最左出现位置</a:t>
            </a:r>
            <a:r>
              <a:rPr lang="en-US" altLang="zh-CN" dirty="0"/>
              <a:t>L</a:t>
            </a:r>
            <a:r>
              <a:rPr lang="zh-CN" altLang="en-US" dirty="0"/>
              <a:t>，最右出现位置</a:t>
            </a:r>
            <a:r>
              <a:rPr lang="en-US" altLang="zh-CN" dirty="0"/>
              <a:t>R</a:t>
            </a:r>
            <a:endParaRPr lang="en-US" altLang="zh-CN" dirty="0"/>
          </a:p>
          <a:p>
            <a:r>
              <a:rPr lang="zh-CN" altLang="en-US" dirty="0"/>
              <a:t>一个询问</a:t>
            </a:r>
            <a:r>
              <a:rPr lang="en-US" altLang="zh-CN" dirty="0"/>
              <a:t>[</a:t>
            </a:r>
            <a:r>
              <a:rPr lang="en-US" altLang="zh-CN" dirty="0" err="1"/>
              <a:t>l,r</a:t>
            </a:r>
            <a:r>
              <a:rPr lang="en-US" altLang="zh-CN" dirty="0"/>
              <a:t>]</a:t>
            </a:r>
            <a:r>
              <a:rPr lang="zh-CN" altLang="en-US" dirty="0"/>
              <a:t>中所有原来为</a:t>
            </a:r>
            <a:r>
              <a:rPr lang="en-US" altLang="zh-CN" dirty="0"/>
              <a:t>x</a:t>
            </a:r>
            <a:r>
              <a:rPr lang="zh-CN" altLang="en-US" dirty="0"/>
              <a:t>的数都被加上了</a:t>
            </a:r>
            <a:r>
              <a:rPr lang="en-US" altLang="zh-CN" dirty="0"/>
              <a:t>1</a:t>
            </a:r>
            <a:r>
              <a:rPr lang="zh-CN" altLang="en-US" dirty="0"/>
              <a:t>，等价于</a:t>
            </a:r>
            <a:r>
              <a:rPr lang="en-US" altLang="zh-CN" dirty="0"/>
              <a:t>l&lt;=L</a:t>
            </a:r>
            <a:r>
              <a:rPr lang="zh-CN" altLang="en-US" dirty="0"/>
              <a:t>且</a:t>
            </a:r>
            <a:r>
              <a:rPr lang="en-US" altLang="zh-CN" dirty="0"/>
              <a:t>R&lt;=r</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en-US" altLang="zh-CN" dirty="0"/>
              <a:t>2.</a:t>
            </a:r>
            <a:r>
              <a:rPr lang="zh-CN" altLang="en-US" dirty="0"/>
              <a:t>所有原来为</a:t>
            </a:r>
            <a:r>
              <a:rPr lang="en-US" altLang="zh-CN" dirty="0"/>
              <a:t>x-1</a:t>
            </a:r>
            <a:r>
              <a:rPr lang="zh-CN" altLang="en-US" dirty="0"/>
              <a:t>的数都没有被加上</a:t>
            </a:r>
            <a:r>
              <a:rPr lang="en-US" altLang="zh-CN" dirty="0"/>
              <a:t>1</a:t>
            </a:r>
            <a:endParaRPr lang="en-US" altLang="zh-CN" dirty="0"/>
          </a:p>
          <a:p>
            <a:endParaRPr lang="en-US" altLang="zh-CN" dirty="0"/>
          </a:p>
          <a:p>
            <a:endParaRPr lang="en-US" altLang="zh-CN" dirty="0"/>
          </a:p>
          <a:p>
            <a:endParaRPr lang="en-US" altLang="zh-CN" dirty="0"/>
          </a:p>
          <a:p>
            <a:r>
              <a:rPr lang="zh-CN" altLang="en-US" dirty="0"/>
              <a:t>对于</a:t>
            </a:r>
            <a:r>
              <a:rPr lang="en-US" altLang="zh-CN" dirty="0"/>
              <a:t>x-1</a:t>
            </a:r>
            <a:r>
              <a:rPr lang="zh-CN" altLang="en-US" dirty="0"/>
              <a:t>相邻两次出现位置</a:t>
            </a:r>
            <a:r>
              <a:rPr lang="en-US" altLang="zh-CN" dirty="0" err="1"/>
              <a:t>i,j</a:t>
            </a:r>
            <a:r>
              <a:rPr lang="zh-CN" altLang="en-US" dirty="0"/>
              <a:t>，所有</a:t>
            </a:r>
            <a:r>
              <a:rPr lang="en-US" altLang="zh-CN" dirty="0"/>
              <a:t>[i+1,j-1]</a:t>
            </a:r>
            <a:r>
              <a:rPr lang="zh-CN" altLang="en-US" dirty="0"/>
              <a:t>的子区间都不包含</a:t>
            </a:r>
            <a:r>
              <a:rPr lang="en-US" altLang="zh-CN" dirty="0"/>
              <a:t>x-1</a:t>
            </a:r>
            <a:endParaRPr lang="en-US" altLang="zh-CN" dirty="0"/>
          </a:p>
          <a:p>
            <a:r>
              <a:rPr lang="zh-CN" altLang="en-US" dirty="0"/>
              <a:t>这个对应于二维平面上的一个矩形</a:t>
            </a:r>
            <a:r>
              <a:rPr lang="en-US" altLang="zh-CN" dirty="0"/>
              <a:t>[i+1,j-1]*[i+1,j-1]</a:t>
            </a:r>
            <a:endParaRPr lang="en-US" altLang="zh-CN" dirty="0"/>
          </a:p>
          <a:p>
            <a:r>
              <a:rPr lang="zh-CN" altLang="en-US" dirty="0"/>
              <a:t>也就是说所有</a:t>
            </a:r>
            <a:r>
              <a:rPr lang="en-US" altLang="zh-CN" dirty="0"/>
              <a:t>x-1</a:t>
            </a:r>
            <a:r>
              <a:rPr lang="zh-CN" altLang="en-US" dirty="0"/>
              <a:t>不出现的位置构成了</a:t>
            </a:r>
            <a:r>
              <a:rPr lang="en-US" altLang="zh-CN" dirty="0"/>
              <a:t>O(</a:t>
            </a:r>
            <a:r>
              <a:rPr lang="zh-CN" altLang="en-US" dirty="0"/>
              <a:t>出现次数</a:t>
            </a:r>
            <a:r>
              <a:rPr lang="en-US" altLang="zh-CN" dirty="0"/>
              <a:t>+1)</a:t>
            </a:r>
            <a:r>
              <a:rPr lang="zh-CN" altLang="en-US" dirty="0"/>
              <a:t>个矩形</a:t>
            </a:r>
            <a:endParaRPr lang="zh-CN" altLang="en-US" dirty="0"/>
          </a:p>
        </p:txBody>
      </p:sp>
      <p:pic>
        <p:nvPicPr>
          <p:cNvPr id="5" name="Picture 4"/>
          <p:cNvPicPr>
            <a:picLocks noChangeAspect="1"/>
          </p:cNvPicPr>
          <p:nvPr/>
        </p:nvPicPr>
        <p:blipFill>
          <a:blip r:embed="rId1"/>
          <a:stretch>
            <a:fillRect/>
          </a:stretch>
        </p:blipFill>
        <p:spPr>
          <a:xfrm>
            <a:off x="838200" y="2296092"/>
            <a:ext cx="6610350" cy="1343025"/>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考虑这两条限制，第一条限制实际上就是将第二条限制计算出的矩形中切掉了一部分，所以矩形个数还是</a:t>
            </a:r>
            <a:r>
              <a:rPr lang="en-US" altLang="zh-CN" dirty="0"/>
              <a:t>O(</a:t>
            </a:r>
            <a:r>
              <a:rPr lang="zh-CN" altLang="en-US" dirty="0"/>
              <a:t>出现次数</a:t>
            </a:r>
            <a:r>
              <a:rPr lang="en-US" altLang="zh-CN" dirty="0"/>
              <a:t>+1)</a:t>
            </a:r>
            <a:r>
              <a:rPr lang="zh-CN" altLang="en-US" dirty="0"/>
              <a:t>的</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09188" y="2911207"/>
            <a:ext cx="4326855" cy="3946793"/>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经典问题</a:t>
            </a:r>
            <a:endParaRPr lang="zh-CN" altLang="en-US" dirty="0"/>
          </a:p>
        </p:txBody>
      </p:sp>
      <p:sp>
        <p:nvSpPr>
          <p:cNvPr id="3" name="Content Placeholder 2"/>
          <p:cNvSpPr>
            <a:spLocks noGrp="1"/>
          </p:cNvSpPr>
          <p:nvPr>
            <p:ph idx="1"/>
          </p:nvPr>
        </p:nvSpPr>
        <p:spPr/>
        <p:txBody>
          <a:bodyPr/>
          <a:lstStyle/>
          <a:p>
            <a:r>
              <a:rPr lang="zh-CN" altLang="en-US" dirty="0"/>
              <a:t>给一个长为</a:t>
            </a:r>
            <a:r>
              <a:rPr lang="en-US" altLang="zh-CN" dirty="0"/>
              <a:t>n</a:t>
            </a:r>
            <a:r>
              <a:rPr lang="zh-CN" altLang="en-US" dirty="0"/>
              <a:t>的序列，有</a:t>
            </a:r>
            <a:r>
              <a:rPr lang="en-US" altLang="zh-CN" dirty="0"/>
              <a:t>m</a:t>
            </a:r>
            <a:r>
              <a:rPr lang="zh-CN" altLang="en-US" dirty="0"/>
              <a:t>次询问</a:t>
            </a:r>
            <a:endParaRPr lang="en-US" altLang="zh-CN" dirty="0"/>
          </a:p>
          <a:p>
            <a:r>
              <a:rPr lang="zh-CN" altLang="en-US" dirty="0"/>
              <a:t>每次查询区间中出现次数奇数次的数的异或和</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这道题因为异或有特殊的性质，所以可以简单解决</a:t>
            </a:r>
            <a:endParaRPr lang="en-US" altLang="zh-CN" dirty="0"/>
          </a:p>
          <a:p>
            <a:endParaRPr lang="en-US" alt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如果一个数在区间中出现了偶数次，那会不会会区间异或和有影响呢？</a:t>
            </a:r>
            <a:endParaRPr lang="en-US" altLang="zh-CN" dirty="0"/>
          </a:p>
          <a:p>
            <a:r>
              <a:rPr lang="zh-CN" altLang="en-US" dirty="0"/>
              <a:t>异或的特殊性质：一个数被异或</a:t>
            </a:r>
            <a:r>
              <a:rPr lang="en-US" altLang="zh-CN" dirty="0"/>
              <a:t>2</a:t>
            </a:r>
            <a:r>
              <a:rPr lang="zh-CN" altLang="en-US" dirty="0"/>
              <a:t>次后会抵消</a:t>
            </a:r>
            <a:endParaRPr lang="en-US" altLang="zh-CN" dirty="0"/>
          </a:p>
          <a:p>
            <a:r>
              <a:rPr lang="zh-CN" altLang="en-US" dirty="0"/>
              <a:t>于是这道题中，区间异或和与区间中出现奇数次的异或和是一样的</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UOJ</a:t>
            </a:r>
            <a:r>
              <a:rPr lang="zh-CN" altLang="en-US" dirty="0"/>
              <a:t>群里看到的神秘题</a:t>
            </a:r>
            <a:endParaRPr lang="zh-CN" altLang="en-US" dirty="0"/>
          </a:p>
        </p:txBody>
      </p:sp>
      <p:sp>
        <p:nvSpPr>
          <p:cNvPr id="3" name="内容占位符 2"/>
          <p:cNvSpPr>
            <a:spLocks noGrp="1"/>
          </p:cNvSpPr>
          <p:nvPr>
            <p:ph idx="1"/>
          </p:nvPr>
        </p:nvSpPr>
        <p:spPr/>
        <p:txBody>
          <a:bodyPr/>
          <a:lstStyle/>
          <a:p>
            <a:r>
              <a:rPr lang="zh-CN" altLang="en-US" dirty="0"/>
              <a:t>给定一个序列，每次查询区间中出现偶数次的数的异或和</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如果是区间中出现次数奇数的数的异或和比较好维护</a:t>
            </a:r>
            <a:endParaRPr lang="en-US" altLang="zh-CN" dirty="0"/>
          </a:p>
          <a:p>
            <a:r>
              <a:rPr lang="zh-CN" altLang="en-US" dirty="0"/>
              <a:t>因为一个数异或两次会自动抵消，所以实际上这个就是区间异或和</a:t>
            </a:r>
            <a:endParaRPr lang="en-US" altLang="zh-CN" dirty="0"/>
          </a:p>
          <a:p>
            <a:r>
              <a:rPr lang="zh-CN" altLang="en-US" dirty="0"/>
              <a:t>这道题我们也考虑利用异或的性质来处理</a:t>
            </a:r>
            <a:endParaRPr lang="en-US" alt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异或有神秘的性质</a:t>
            </a:r>
            <a:endParaRPr lang="en-US" altLang="zh-CN" dirty="0"/>
          </a:p>
          <a:p>
            <a:r>
              <a:rPr lang="zh-CN" altLang="en-US" dirty="0"/>
              <a:t>问题等价于区间所有出现过的元素的异或和与区间所有出现奇数次的元素的异或和</a:t>
            </a:r>
            <a:endParaRPr lang="en-US" altLang="zh-CN" dirty="0"/>
          </a:p>
          <a:p>
            <a:r>
              <a:rPr lang="zh-CN" altLang="en-US" dirty="0"/>
              <a:t>后者等价于区间异或和，因为出现偶数次的数对答案无贡献</a:t>
            </a:r>
            <a:endParaRPr lang="en-US" altLang="zh-CN" dirty="0"/>
          </a:p>
          <a:p>
            <a:r>
              <a:rPr lang="zh-CN" altLang="en-US" dirty="0"/>
              <a:t>区间所有出现过的元素的异或和呢？</a:t>
            </a: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矩形</a:t>
            </a:r>
            <a:endParaRPr lang="zh-CN" altLang="en-US" dirty="0"/>
          </a:p>
        </p:txBody>
      </p:sp>
      <p:sp>
        <p:nvSpPr>
          <p:cNvPr id="3" name="Content Placeholder 2"/>
          <p:cNvSpPr>
            <a:spLocks noGrp="1"/>
          </p:cNvSpPr>
          <p:nvPr>
            <p:ph idx="1"/>
          </p:nvPr>
        </p:nvSpPr>
        <p:spPr/>
        <p:txBody>
          <a:bodyPr/>
          <a:lstStyle/>
          <a:p>
            <a:r>
              <a:rPr lang="en-US" altLang="zh-CN" dirty="0"/>
              <a:t>2-side</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1-side</a:t>
            </a:r>
            <a:r>
              <a:rPr lang="zh-CN" altLang="en-US" dirty="0"/>
              <a:t>：</a:t>
            </a:r>
            <a:endParaRPr lang="zh-CN" altLang="en-US" dirty="0"/>
          </a:p>
        </p:txBody>
      </p:sp>
      <p:pic>
        <p:nvPicPr>
          <p:cNvPr id="5" name="Picture 4"/>
          <p:cNvPicPr>
            <a:picLocks noChangeAspect="1"/>
          </p:cNvPicPr>
          <p:nvPr/>
        </p:nvPicPr>
        <p:blipFill>
          <a:blip r:embed="rId1"/>
          <a:stretch>
            <a:fillRect/>
          </a:stretch>
        </p:blipFill>
        <p:spPr>
          <a:xfrm>
            <a:off x="4361140" y="1446315"/>
            <a:ext cx="3067050" cy="3143250"/>
          </a:xfrm>
          <a:prstGeom prst="rect">
            <a:avLst/>
          </a:prstGeom>
        </p:spPr>
      </p:pic>
      <p:pic>
        <p:nvPicPr>
          <p:cNvPr id="7" name="Picture 6"/>
          <p:cNvPicPr>
            <a:picLocks noChangeAspect="1"/>
          </p:cNvPicPr>
          <p:nvPr/>
        </p:nvPicPr>
        <p:blipFill>
          <a:blip r:embed="rId2"/>
          <a:stretch>
            <a:fillRect/>
          </a:stretch>
        </p:blipFill>
        <p:spPr>
          <a:xfrm>
            <a:off x="8235280" y="4210050"/>
            <a:ext cx="2952750" cy="264795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区间所有出现过的元素的异或和也方便统计</a:t>
            </a:r>
            <a:endParaRPr lang="en-US" altLang="zh-CN" dirty="0"/>
          </a:p>
          <a:p>
            <a:r>
              <a:rPr lang="zh-CN" altLang="en-US" dirty="0"/>
              <a:t>和区间出现过的元素个数同样的方法处理即可</a:t>
            </a:r>
            <a:endParaRPr lang="en-US" altLang="zh-CN" dirty="0"/>
          </a:p>
          <a:p>
            <a:r>
              <a:rPr lang="zh-CN" altLang="en-US" dirty="0"/>
              <a:t>只不过区间出现过的元素个数那道题，每个位置带的权值都是</a:t>
            </a:r>
            <a:r>
              <a:rPr lang="en-US" altLang="zh-CN" dirty="0"/>
              <a:t>1</a:t>
            </a:r>
            <a:r>
              <a:rPr lang="zh-CN" altLang="en-US" dirty="0"/>
              <a:t>，维护的是和</a:t>
            </a:r>
            <a:endParaRPr lang="en-US" altLang="zh-CN" dirty="0"/>
          </a:p>
          <a:p>
            <a:r>
              <a:rPr lang="zh-CN" altLang="en-US" dirty="0"/>
              <a:t>这道题每个位置可能带一个权值，维护的是异或和</a:t>
            </a:r>
            <a:endParaRPr lang="en-US" altLang="zh-CN" dirty="0"/>
          </a:p>
          <a:p>
            <a:r>
              <a:rPr lang="zh-CN" altLang="en-US" dirty="0"/>
              <a:t>还是使用扫描线</a:t>
            </a:r>
            <a:r>
              <a:rPr lang="en-US" altLang="zh-CN" dirty="0"/>
              <a:t>+</a:t>
            </a:r>
            <a:r>
              <a:rPr lang="zh-CN" altLang="en-US" dirty="0"/>
              <a:t>树状数组的方法</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矩形面积并</a:t>
            </a:r>
            <a:endParaRPr lang="zh-CN" altLang="en-US" dirty="0"/>
          </a:p>
        </p:txBody>
      </p:sp>
      <p:sp>
        <p:nvSpPr>
          <p:cNvPr id="3" name="内容占位符 2"/>
          <p:cNvSpPr>
            <a:spLocks noGrp="1"/>
          </p:cNvSpPr>
          <p:nvPr>
            <p:ph idx="1"/>
          </p:nvPr>
        </p:nvSpPr>
        <p:spPr/>
        <p:txBody>
          <a:bodyPr/>
          <a:lstStyle/>
          <a:p>
            <a:r>
              <a:rPr lang="zh-CN" altLang="en-US" dirty="0"/>
              <a:t>给定二维平面上的</a:t>
            </a:r>
            <a:r>
              <a:rPr lang="en-US" altLang="zh-CN" dirty="0"/>
              <a:t>n</a:t>
            </a:r>
            <a:r>
              <a:rPr lang="zh-CN" altLang="en-US" dirty="0"/>
              <a:t>个矩形，矩形坐标为</a:t>
            </a:r>
            <a:r>
              <a:rPr lang="en-US" altLang="zh-CN" dirty="0"/>
              <a:t>[1,n]</a:t>
            </a:r>
            <a:r>
              <a:rPr lang="zh-CN" altLang="en-US" dirty="0"/>
              <a:t>内，求矩形面积的并</a:t>
            </a:r>
            <a:endParaRPr lang="zh-CN" altLang="en-US" dirty="0"/>
          </a:p>
        </p:txBody>
      </p:sp>
      <p:pic>
        <p:nvPicPr>
          <p:cNvPr id="4" name="图片 3"/>
          <p:cNvPicPr>
            <a:picLocks noChangeAspect="1"/>
          </p:cNvPicPr>
          <p:nvPr/>
        </p:nvPicPr>
        <p:blipFill>
          <a:blip r:embed="rId1"/>
          <a:stretch>
            <a:fillRect/>
          </a:stretch>
        </p:blipFill>
        <p:spPr>
          <a:xfrm>
            <a:off x="2417006" y="2406162"/>
            <a:ext cx="6732048" cy="4451838"/>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二维问题，所以考虑扫描线的方法</a:t>
            </a:r>
            <a:endParaRPr lang="en-US" altLang="zh-CN" dirty="0"/>
          </a:p>
          <a:p>
            <a:r>
              <a:rPr lang="zh-CN" altLang="en-US" dirty="0"/>
              <a:t>我们可以把平面竖着切成</a:t>
            </a:r>
            <a:r>
              <a:rPr lang="en-US" altLang="zh-CN" dirty="0"/>
              <a:t>n</a:t>
            </a:r>
            <a:r>
              <a:rPr lang="zh-CN" altLang="en-US" dirty="0"/>
              <a:t>个部分</a:t>
            </a:r>
            <a:endParaRPr lang="en-US" altLang="zh-CN" dirty="0"/>
          </a:p>
          <a:p>
            <a:r>
              <a:rPr lang="zh-CN" altLang="en-US" dirty="0"/>
              <a:t>每个部分分别维护有多少个位置被矩形覆盖</a:t>
            </a:r>
            <a:endParaRPr lang="en-US" altLang="zh-CN" dirty="0"/>
          </a:p>
          <a:p>
            <a:r>
              <a:rPr lang="zh-CN" altLang="en-US" dirty="0"/>
              <a:t>这样我们用扫描线处理时，考虑每个时刻全局答案</a:t>
            </a:r>
            <a:endParaRPr lang="en-US" altLang="zh-CN" dirty="0"/>
          </a:p>
          <a:p>
            <a:r>
              <a:rPr lang="zh-CN" altLang="en-US" dirty="0"/>
              <a:t>然后把每个时刻的答案累加即可</a:t>
            </a:r>
            <a:endParaRPr lang="en-US" altLang="zh-CN" dirty="0"/>
          </a:p>
          <a:p>
            <a:endParaRPr lang="zh-CN" altLang="en-US" dirty="0"/>
          </a:p>
        </p:txBody>
      </p:sp>
      <p:pic>
        <p:nvPicPr>
          <p:cNvPr id="7" name="Picture 6"/>
          <p:cNvPicPr>
            <a:picLocks noChangeAspect="1"/>
          </p:cNvPicPr>
          <p:nvPr/>
        </p:nvPicPr>
        <p:blipFill>
          <a:blip r:embed="rId1"/>
          <a:stretch>
            <a:fillRect/>
          </a:stretch>
        </p:blipFill>
        <p:spPr>
          <a:xfrm>
            <a:off x="8981503" y="3294776"/>
            <a:ext cx="2480174" cy="340326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这类二维平面问题还是考虑扫描线</a:t>
            </a:r>
            <a:endParaRPr lang="en-US" altLang="zh-CN" dirty="0"/>
          </a:p>
          <a:p>
            <a:r>
              <a:rPr lang="zh-CN" altLang="en-US" dirty="0"/>
              <a:t>然后扫描线，使用线段树维护：</a:t>
            </a:r>
            <a:endParaRPr lang="en-US" altLang="zh-CN" dirty="0"/>
          </a:p>
          <a:p>
            <a:r>
              <a:rPr lang="zh-CN" altLang="en-US" dirty="0"/>
              <a:t>进入一个矩形的时候区间</a:t>
            </a:r>
            <a:r>
              <a:rPr lang="en-US" altLang="zh-CN" dirty="0"/>
              <a:t>+1</a:t>
            </a:r>
            <a:endParaRPr lang="en-US" altLang="zh-CN" dirty="0"/>
          </a:p>
          <a:p>
            <a:r>
              <a:rPr lang="zh-CN" altLang="en-US" dirty="0"/>
              <a:t>走出一个矩形的时候区间</a:t>
            </a:r>
            <a:r>
              <a:rPr lang="en-US" altLang="zh-CN" dirty="0"/>
              <a:t>-1</a:t>
            </a:r>
            <a:endParaRPr lang="en-US" altLang="zh-CN" dirty="0"/>
          </a:p>
          <a:p>
            <a:r>
              <a:rPr lang="zh-CN" altLang="en-US" dirty="0"/>
              <a:t>这一时刻中被覆盖的位置就是全局</a:t>
            </a:r>
            <a:r>
              <a:rPr lang="en-US" altLang="zh-CN" dirty="0"/>
              <a:t>&gt;0</a:t>
            </a:r>
            <a:r>
              <a:rPr lang="zh-CN" altLang="en-US" dirty="0"/>
              <a:t>的位置</a:t>
            </a:r>
            <a:endParaRPr lang="en-US" altLang="zh-CN" dirty="0"/>
          </a:p>
          <a:p>
            <a:r>
              <a:rPr lang="zh-CN" altLang="en-US" dirty="0"/>
              <a:t>如何维护呢？</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可以发现每个位置的值都</a:t>
            </a:r>
            <a:r>
              <a:rPr lang="en-US" altLang="zh-CN" dirty="0"/>
              <a:t>&gt;=0</a:t>
            </a:r>
            <a:endParaRPr lang="en-US" altLang="zh-CN" dirty="0"/>
          </a:p>
          <a:p>
            <a:r>
              <a:rPr lang="zh-CN" altLang="en-US" dirty="0"/>
              <a:t>我们使用线段树来维护，而不是树状数组</a:t>
            </a:r>
            <a:endParaRPr lang="en-US" altLang="zh-CN" dirty="0"/>
          </a:p>
          <a:p>
            <a:r>
              <a:rPr lang="zh-CN" altLang="en-US" dirty="0"/>
              <a:t>线段树可以维护区间中最小值，以及最小值出现次数</a:t>
            </a:r>
            <a:endParaRPr lang="en-US" altLang="zh-CN" dirty="0"/>
          </a:p>
          <a:p>
            <a:r>
              <a:rPr lang="zh-CN" altLang="en-US" dirty="0"/>
              <a:t>合并两个节点的信息时，若二者</a:t>
            </a:r>
            <a:r>
              <a:rPr lang="en-US" altLang="zh-CN" dirty="0"/>
              <a:t>min</a:t>
            </a:r>
            <a:r>
              <a:rPr lang="zh-CN" altLang="en-US" dirty="0"/>
              <a:t>相等，则累计</a:t>
            </a:r>
            <a:r>
              <a:rPr lang="en-US" altLang="zh-CN" dirty="0"/>
              <a:t>min</a:t>
            </a:r>
            <a:r>
              <a:rPr lang="zh-CN" altLang="en-US" dirty="0"/>
              <a:t>出现次数，否则取一边的作为答案</a:t>
            </a:r>
            <a:endParaRPr lang="en-US" altLang="zh-CN" dirty="0"/>
          </a:p>
          <a:p>
            <a:endParaRPr lang="en-US" alt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Solution</a:t>
            </a:r>
            <a:endParaRPr lang="zh-CN" altLang="en-US" dirty="0"/>
          </a:p>
        </p:txBody>
      </p:sp>
      <p:sp>
        <p:nvSpPr>
          <p:cNvPr id="3" name="Content Placeholder 2"/>
          <p:cNvSpPr>
            <a:spLocks noGrp="1"/>
          </p:cNvSpPr>
          <p:nvPr>
            <p:ph idx="1"/>
          </p:nvPr>
        </p:nvSpPr>
        <p:spPr/>
        <p:txBody>
          <a:bodyPr/>
          <a:lstStyle/>
          <a:p>
            <a:r>
              <a:rPr lang="zh-CN" altLang="en-US" dirty="0"/>
              <a:t>因为每个位置的值都</a:t>
            </a:r>
            <a:r>
              <a:rPr lang="en-US" altLang="zh-CN" dirty="0"/>
              <a:t>&gt;=0</a:t>
            </a:r>
            <a:r>
              <a:rPr lang="zh-CN" altLang="en-US" dirty="0"/>
              <a:t>，所以</a:t>
            </a:r>
            <a:r>
              <a:rPr lang="en-US" altLang="zh-CN" dirty="0"/>
              <a:t>min</a:t>
            </a:r>
            <a:r>
              <a:rPr lang="zh-CN" altLang="en-US" dirty="0"/>
              <a:t>不小于</a:t>
            </a:r>
            <a:r>
              <a:rPr lang="en-US" altLang="zh-CN" dirty="0"/>
              <a:t>0</a:t>
            </a:r>
            <a:endParaRPr lang="en-US" altLang="zh-CN" dirty="0"/>
          </a:p>
          <a:p>
            <a:r>
              <a:rPr lang="zh-CN" altLang="en-US" dirty="0"/>
              <a:t>如果区间</a:t>
            </a:r>
            <a:r>
              <a:rPr lang="en-US" altLang="zh-CN" dirty="0"/>
              <a:t>min=0</a:t>
            </a:r>
            <a:r>
              <a:rPr lang="zh-CN" altLang="en-US" dirty="0"/>
              <a:t>，则</a:t>
            </a:r>
            <a:r>
              <a:rPr lang="en-US" altLang="zh-CN" dirty="0"/>
              <a:t>min</a:t>
            </a:r>
            <a:r>
              <a:rPr lang="zh-CN" altLang="en-US" dirty="0"/>
              <a:t>出现次数就是</a:t>
            </a:r>
            <a:r>
              <a:rPr lang="en-US" altLang="zh-CN" dirty="0"/>
              <a:t>0</a:t>
            </a:r>
            <a:r>
              <a:rPr lang="zh-CN" altLang="en-US" dirty="0"/>
              <a:t>出现次数</a:t>
            </a:r>
            <a:endParaRPr lang="en-US" altLang="zh-CN" dirty="0"/>
          </a:p>
          <a:p>
            <a:r>
              <a:rPr lang="zh-CN" altLang="en-US" dirty="0"/>
              <a:t>否则</a:t>
            </a:r>
            <a:r>
              <a:rPr lang="en-US" altLang="zh-CN" dirty="0"/>
              <a:t>0</a:t>
            </a:r>
            <a:r>
              <a:rPr lang="zh-CN" altLang="en-US" dirty="0"/>
              <a:t>出现次数是</a:t>
            </a:r>
            <a:r>
              <a:rPr lang="en-US" altLang="zh-CN" dirty="0"/>
              <a:t>0</a:t>
            </a:r>
            <a:r>
              <a:rPr lang="zh-CN" altLang="en-US" dirty="0"/>
              <a:t>，因为区间中所有数都</a:t>
            </a:r>
            <a:r>
              <a:rPr lang="en-US" altLang="zh-CN" dirty="0"/>
              <a:t>&gt;0</a:t>
            </a:r>
            <a:endParaRPr lang="en-US" altLang="zh-CN" dirty="0"/>
          </a:p>
          <a:p>
            <a:endParaRPr lang="en-US" altLang="zh-CN" dirty="0"/>
          </a:p>
          <a:p>
            <a:r>
              <a:rPr lang="zh-CN" altLang="en-US" dirty="0"/>
              <a:t>总时间复杂度</a:t>
            </a:r>
            <a:r>
              <a:rPr lang="en-US" altLang="zh-CN" dirty="0"/>
              <a:t>O( </a:t>
            </a:r>
            <a:r>
              <a:rPr lang="en-US" altLang="zh-CN" dirty="0" err="1"/>
              <a:t>nlogn</a:t>
            </a:r>
            <a:r>
              <a:rPr lang="en-US" altLang="zh-CN" dirty="0"/>
              <a:t> )</a:t>
            </a:r>
            <a:endParaRPr lang="en-US" altLang="zh-CN" dirty="0"/>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2021</a:t>
            </a:r>
            <a:r>
              <a:rPr lang="zh-CN" altLang="en-US" dirty="0"/>
              <a:t>牛客暑期多校训练营</a:t>
            </a:r>
            <a:r>
              <a:rPr lang="en-US" altLang="zh-CN" dirty="0"/>
              <a:t>6 H Hopping rabbit</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40364" y="1690688"/>
            <a:ext cx="2615748" cy="4061293"/>
          </a:xfrm>
          <a:prstGeom prst="rect">
            <a:avLst/>
          </a:prstGeom>
        </p:spPr>
      </p:pic>
      <p:sp>
        <p:nvSpPr>
          <p:cNvPr id="4" name="内容占位符 3"/>
          <p:cNvSpPr>
            <a:spLocks noGrp="1"/>
          </p:cNvSpPr>
          <p:nvPr>
            <p:ph idx="1"/>
          </p:nvPr>
        </p:nvSpPr>
        <p:spPr/>
        <p:txBody>
          <a:bodyPr/>
          <a:lstStyle/>
          <a:p>
            <a:r>
              <a:rPr lang="zh-CN" altLang="en-US" dirty="0"/>
              <a:t>平面上有</a:t>
            </a:r>
            <a:r>
              <a:rPr lang="en-US" altLang="zh-CN" dirty="0"/>
              <a:t>n</a:t>
            </a:r>
            <a:r>
              <a:rPr lang="zh-CN" altLang="en-US" dirty="0"/>
              <a:t>个矩形</a:t>
            </a:r>
            <a:endParaRPr lang="en-US" altLang="zh-CN" dirty="0"/>
          </a:p>
          <a:p>
            <a:r>
              <a:rPr lang="zh-CN" altLang="en-US" dirty="0"/>
              <a:t>给你一个常数</a:t>
            </a:r>
            <a:r>
              <a:rPr lang="en-US" altLang="zh-CN" dirty="0"/>
              <a:t>d</a:t>
            </a:r>
            <a:endParaRPr lang="en-US" altLang="zh-CN" dirty="0"/>
          </a:p>
          <a:p>
            <a:r>
              <a:rPr lang="zh-CN" altLang="en-US" dirty="0"/>
              <a:t>你需要找到一个点</a:t>
            </a:r>
            <a:r>
              <a:rPr lang="en-US" altLang="zh-CN" dirty="0"/>
              <a:t>(</a:t>
            </a:r>
            <a:r>
              <a:rPr lang="en-US" altLang="zh-CN" dirty="0" err="1"/>
              <a:t>x,y</a:t>
            </a:r>
            <a:r>
              <a:rPr lang="en-US" altLang="zh-CN" dirty="0"/>
              <a:t>)</a:t>
            </a:r>
            <a:endParaRPr lang="en-US" altLang="zh-CN" dirty="0"/>
          </a:p>
          <a:p>
            <a:r>
              <a:rPr lang="zh-CN" altLang="en-US" dirty="0"/>
              <a:t>满足对任意整数</a:t>
            </a:r>
            <a:r>
              <a:rPr lang="en-US" altLang="zh-CN" dirty="0"/>
              <a:t>k1,k2</a:t>
            </a:r>
            <a:endParaRPr lang="en-US" altLang="zh-CN" dirty="0"/>
          </a:p>
          <a:p>
            <a:r>
              <a:rPr lang="en-US" altLang="zh-CN" dirty="0"/>
              <a:t>(x+k1d,y+k2d)</a:t>
            </a:r>
            <a:r>
              <a:rPr lang="zh-CN" altLang="en-US" dirty="0"/>
              <a:t>都不在任何矩形中</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a:t>能到的位置是周期重复的</a:t>
            </a:r>
            <a:endParaRPr lang="en-US" altLang="zh-CN"/>
          </a:p>
          <a:p>
            <a:r>
              <a:rPr lang="zh-CN" altLang="en-US" dirty="0"/>
              <a:t>将所有点移动到 </a:t>
            </a:r>
            <a:r>
              <a:rPr lang="en-US" altLang="zh-CN" dirty="0"/>
              <a:t>(0,0) </a:t>
            </a:r>
            <a:r>
              <a:rPr lang="zh-CN" altLang="en-US" dirty="0"/>
              <a:t>与 </a:t>
            </a:r>
            <a:r>
              <a:rPr lang="en-US" altLang="zh-CN" dirty="0"/>
              <a:t>(</a:t>
            </a:r>
            <a:r>
              <a:rPr lang="en-US" altLang="zh-CN" dirty="0" err="1"/>
              <a:t>d,d</a:t>
            </a:r>
            <a:r>
              <a:rPr lang="en-US" altLang="zh-CN" dirty="0"/>
              <a:t>) </a:t>
            </a:r>
            <a:r>
              <a:rPr lang="zh-CN" altLang="en-US" dirty="0"/>
              <a:t>构成的矩形中</a:t>
            </a:r>
            <a:endParaRPr lang="en-US" altLang="zh-CN" dirty="0"/>
          </a:p>
          <a:p>
            <a:r>
              <a:rPr lang="zh-CN" altLang="en-US" dirty="0"/>
              <a:t>之后做一次矩形面积并</a:t>
            </a:r>
            <a:endParaRPr lang="en-US" altLang="zh-CN" dirty="0"/>
          </a:p>
          <a:p>
            <a:endParaRPr lang="en-US" altLang="zh-CN" dirty="0"/>
          </a:p>
          <a:p>
            <a:r>
              <a:rPr lang="zh-CN" altLang="en-US" dirty="0"/>
              <a:t>总时间复杂度 </a:t>
            </a:r>
            <a:r>
              <a:rPr lang="en-US" altLang="zh-CN" dirty="0"/>
              <a:t>O(</a:t>
            </a:r>
            <a:r>
              <a:rPr lang="en-US" altLang="zh-CN" dirty="0" err="1"/>
              <a:t>nlogn</a:t>
            </a:r>
            <a:r>
              <a:rPr lang="en-US" altLang="zh-CN" dirty="0"/>
              <a:t>) </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Hdu5722 Jewelry</a:t>
            </a:r>
            <a:endParaRPr lang="zh-CN" altLang="en-US" dirty="0"/>
          </a:p>
        </p:txBody>
      </p:sp>
      <p:pic>
        <p:nvPicPr>
          <p:cNvPr id="5" name="内容占位符 4"/>
          <p:cNvPicPr>
            <a:picLocks noGrp="1" noChangeAspect="1"/>
          </p:cNvPicPr>
          <p:nvPr>
            <p:ph idx="1"/>
          </p:nvPr>
        </p:nvPicPr>
        <p:blipFill>
          <a:blip r:embed="rId1"/>
          <a:stretch>
            <a:fillRect/>
          </a:stretch>
        </p:blipFill>
        <p:spPr>
          <a:xfrm>
            <a:off x="950937" y="1690688"/>
            <a:ext cx="8262034" cy="4351338"/>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一维扫描线</a:t>
            </a:r>
            <a:endParaRPr lang="zh-CN" altLang="en-US" dirty="0"/>
          </a:p>
        </p:txBody>
      </p:sp>
      <p:sp>
        <p:nvSpPr>
          <p:cNvPr id="3" name="内容占位符 2"/>
          <p:cNvSpPr>
            <a:spLocks noGrp="1"/>
          </p:cNvSpPr>
          <p:nvPr>
            <p:ph idx="1"/>
          </p:nvPr>
        </p:nvSpPr>
        <p:spPr/>
        <p:txBody>
          <a:bodyPr/>
          <a:lstStyle/>
          <a:p>
            <a:r>
              <a:rPr lang="zh-CN" altLang="en-US" dirty="0"/>
              <a:t>对于一个静态的二维问题，我们可以使用扫描线扫一维，数据结构维护另一维</a:t>
            </a:r>
            <a:endParaRPr lang="en-US" altLang="zh-CN" dirty="0"/>
          </a:p>
          <a:p>
            <a:r>
              <a:rPr lang="zh-CN" altLang="en-US" dirty="0"/>
              <a:t>在扫描线从左到右扫的过程中，会在数据结构维护的那一维上产生一些修改与查询</a:t>
            </a:r>
            <a:endParaRPr lang="en-US" altLang="zh-CN" dirty="0"/>
          </a:p>
          <a:p>
            <a:r>
              <a:rPr lang="zh-CN" altLang="en-US" dirty="0"/>
              <a:t>如果查询的信息可差分的话直接使用差分，否则需要使用分治</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洛谷P1502</a:t>
            </a:r>
            <a:r>
              <a:rPr lang="en-US" altLang="zh-CN"/>
              <a:t> 窗口的星星</a:t>
            </a:r>
            <a:endParaRPr lang="en-US" altLang="zh-CN"/>
          </a:p>
        </p:txBody>
      </p:sp>
      <p:sp>
        <p:nvSpPr>
          <p:cNvPr id="3" name="内容占位符 2"/>
          <p:cNvSpPr>
            <a:spLocks noGrp="1"/>
          </p:cNvSpPr>
          <p:nvPr>
            <p:ph idx="1"/>
          </p:nvPr>
        </p:nvSpPr>
        <p:spPr/>
        <p:txBody>
          <a:bodyPr/>
          <a:p>
            <a:endParaRPr lang="zh-CN" altLang="en-US"/>
          </a:p>
        </p:txBody>
      </p:sp>
      <p:pic>
        <p:nvPicPr>
          <p:cNvPr id="4" name="图片 3" descr="KT]GCU~]B0`NPVV4XT564Z0"/>
          <p:cNvPicPr>
            <a:picLocks noChangeAspect="1"/>
          </p:cNvPicPr>
          <p:nvPr>
            <p:custDataLst>
              <p:tags r:id="rId1"/>
            </p:custDataLst>
          </p:nvPr>
        </p:nvPicPr>
        <p:blipFill>
          <a:blip r:embed="rId2"/>
          <a:stretch>
            <a:fillRect/>
          </a:stretch>
        </p:blipFill>
        <p:spPr>
          <a:xfrm>
            <a:off x="706755" y="1628775"/>
            <a:ext cx="8224520" cy="5173980"/>
          </a:xfrm>
          <a:prstGeom prst="rect">
            <a:avLst/>
          </a:prstGeom>
        </p:spPr>
      </p:pic>
      <p:pic>
        <p:nvPicPr>
          <p:cNvPr id="5" name="图片 4" descr="QTF@9]6B1825FGTAST1QJ2I"/>
          <p:cNvPicPr>
            <a:picLocks noChangeAspect="1"/>
          </p:cNvPicPr>
          <p:nvPr>
            <p:custDataLst>
              <p:tags r:id="rId3"/>
            </p:custDataLst>
          </p:nvPr>
        </p:nvPicPr>
        <p:blipFill>
          <a:blip r:embed="rId4"/>
          <a:stretch>
            <a:fillRect/>
          </a:stretch>
        </p:blipFill>
        <p:spPr>
          <a:xfrm>
            <a:off x="3258820" y="5850255"/>
            <a:ext cx="7991475" cy="53149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Hdu5603 the soldier of love</a:t>
            </a:r>
            <a:endParaRPr lang="zh-CN" altLang="en-US" dirty="0"/>
          </a:p>
        </p:txBody>
      </p:sp>
      <p:sp>
        <p:nvSpPr>
          <p:cNvPr id="3" name="内容占位符 2"/>
          <p:cNvSpPr>
            <a:spLocks noGrp="1"/>
          </p:cNvSpPr>
          <p:nvPr>
            <p:ph idx="1"/>
          </p:nvPr>
        </p:nvSpPr>
        <p:spPr/>
        <p:txBody>
          <a:bodyPr/>
          <a:lstStyle/>
          <a:p>
            <a:r>
              <a:rPr lang="zh-CN" altLang="en-US" dirty="0"/>
              <a:t>给</a:t>
            </a:r>
            <a:r>
              <a:rPr lang="en-US" altLang="zh-CN" dirty="0"/>
              <a:t>n</a:t>
            </a:r>
            <a:r>
              <a:rPr lang="zh-CN" altLang="en-US" dirty="0"/>
              <a:t>个区间</a:t>
            </a:r>
            <a:endParaRPr lang="en-US" altLang="zh-CN" dirty="0"/>
          </a:p>
          <a:p>
            <a:r>
              <a:rPr lang="zh-CN" altLang="en-US" dirty="0"/>
              <a:t>有</a:t>
            </a:r>
            <a:r>
              <a:rPr lang="en-US" altLang="zh-CN" dirty="0"/>
              <a:t>m</a:t>
            </a:r>
            <a:r>
              <a:rPr lang="zh-CN" altLang="en-US" dirty="0"/>
              <a:t>次询问，每次询问给出一些点，求对于这些点而言，有多少个初始给定的</a:t>
            </a:r>
            <a:r>
              <a:rPr lang="zh-CN" altLang="en-US" dirty="0"/>
              <a:t>区间包含了至少这些点中的一个点</a:t>
            </a:r>
            <a:endParaRPr lang="en-US" altLang="zh-CN" dirty="0"/>
          </a:p>
          <a:p>
            <a:r>
              <a:rPr lang="en-US" altLang="zh-CN" dirty="0" err="1"/>
              <a:t>n,m</a:t>
            </a:r>
            <a:r>
              <a:rPr lang="en-US" altLang="zh-CN" dirty="0"/>
              <a:t>,</a:t>
            </a:r>
            <a:r>
              <a:rPr lang="zh-CN" altLang="en-US" dirty="0"/>
              <a:t>总点数</a:t>
            </a:r>
            <a:r>
              <a:rPr lang="en-US" altLang="zh-CN" dirty="0"/>
              <a:t>&lt;=3e5</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endParaRPr lang="zh-CN" altLang="en-US"/>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Luogu5070 [Ynoi2015] </a:t>
            </a:r>
            <a:r>
              <a:rPr lang="zh-CN" altLang="en-US" dirty="0"/>
              <a:t>即便看不到未来</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normAutofit/>
          </a:bodyPr>
          <a:lstStyle/>
          <a:p>
            <a:r>
              <a:rPr lang="zh-CN" altLang="en-US" sz="2400" dirty="0"/>
              <a:t>查询一个区间里面长为</a:t>
            </a:r>
            <a:r>
              <a:rPr lang="en-US" altLang="zh-CN" sz="2400"/>
              <a:t>1…k</a:t>
            </a:r>
            <a:r>
              <a:rPr lang="zh-CN" altLang="en-US" sz="2400"/>
              <a:t>的</a:t>
            </a:r>
            <a:r>
              <a:rPr lang="zh-CN" altLang="en-US" sz="2400" dirty="0"/>
              <a:t>极长值域连续段的个数</a:t>
            </a:r>
            <a:endParaRPr lang="en-US" altLang="zh-CN" sz="2400" dirty="0"/>
          </a:p>
          <a:p>
            <a:r>
              <a:rPr lang="zh-CN" altLang="en-US" sz="2400" dirty="0"/>
              <a:t>这个查询是和每个数在区间中</a:t>
            </a:r>
            <a:r>
              <a:rPr lang="zh-CN" altLang="en-US" sz="2400" dirty="0">
                <a:solidFill>
                  <a:srgbClr val="FF0000"/>
                </a:solidFill>
              </a:rPr>
              <a:t>位置无关的</a:t>
            </a:r>
            <a:endParaRPr lang="en-US" altLang="zh-CN" sz="2400" dirty="0">
              <a:solidFill>
                <a:srgbClr val="FF0000"/>
              </a:solidFill>
            </a:endParaRPr>
          </a:p>
          <a:p>
            <a:r>
              <a:rPr lang="zh-CN" altLang="en-US" sz="2400" dirty="0"/>
              <a:t>然后如果</a:t>
            </a:r>
            <a:r>
              <a:rPr lang="en-US" altLang="zh-CN" sz="2400" dirty="0"/>
              <a:t>(</a:t>
            </a:r>
            <a:r>
              <a:rPr lang="en-US" altLang="zh-CN" sz="2400" dirty="0" err="1"/>
              <a:t>l,r</a:t>
            </a:r>
            <a:r>
              <a:rPr lang="en-US" altLang="zh-CN" sz="2400" dirty="0"/>
              <a:t>)</a:t>
            </a:r>
            <a:r>
              <a:rPr lang="zh-CN" altLang="en-US" sz="2400" dirty="0"/>
              <a:t>是一个极长值域连续段，那</a:t>
            </a:r>
            <a:r>
              <a:rPr lang="zh-CN" altLang="en-US" sz="2400" dirty="0">
                <a:solidFill>
                  <a:srgbClr val="FF0000"/>
                </a:solidFill>
              </a:rPr>
              <a:t>不存在</a:t>
            </a:r>
            <a:r>
              <a:rPr lang="en-US" altLang="zh-CN" sz="2400" dirty="0"/>
              <a:t>(l-1,r)</a:t>
            </a:r>
            <a:r>
              <a:rPr lang="zh-CN" altLang="en-US" sz="2400" dirty="0"/>
              <a:t>，</a:t>
            </a:r>
            <a:r>
              <a:rPr lang="en-US" altLang="zh-CN" sz="2400" dirty="0"/>
              <a:t>(l,r+1)</a:t>
            </a:r>
            <a:r>
              <a:rPr lang="zh-CN" altLang="en-US" sz="2400" dirty="0"/>
              <a:t>这两个值域连续段</a:t>
            </a:r>
            <a:endParaRPr lang="en-US" altLang="zh-CN" sz="2400" dirty="0"/>
          </a:p>
          <a:p>
            <a:r>
              <a:rPr lang="zh-CN" altLang="en-US" sz="2400" dirty="0"/>
              <a:t>比如这个是区间的所有值映射到值域数组上：</a:t>
            </a:r>
            <a:endParaRPr lang="en-US" altLang="zh-CN" sz="2400" dirty="0"/>
          </a:p>
          <a:p>
            <a:r>
              <a:rPr lang="en-US" altLang="zh-CN" sz="2400" dirty="0"/>
              <a:t>0 0 0 </a:t>
            </a:r>
            <a:r>
              <a:rPr lang="en-US" altLang="zh-CN" sz="2400" dirty="0">
                <a:solidFill>
                  <a:srgbClr val="FF0000"/>
                </a:solidFill>
              </a:rPr>
              <a:t>1</a:t>
            </a:r>
            <a:r>
              <a:rPr lang="en-US" altLang="zh-CN" sz="2400" dirty="0"/>
              <a:t> 0 0 </a:t>
            </a:r>
            <a:r>
              <a:rPr lang="en-US" altLang="zh-CN" sz="2400" dirty="0">
                <a:solidFill>
                  <a:srgbClr val="FF0000"/>
                </a:solidFill>
              </a:rPr>
              <a:t>1 1 1 </a:t>
            </a:r>
            <a:r>
              <a:rPr lang="en-US" altLang="zh-CN" sz="2400" dirty="0"/>
              <a:t>0 </a:t>
            </a:r>
            <a:r>
              <a:rPr lang="en-US" altLang="zh-CN" sz="2400" dirty="0">
                <a:solidFill>
                  <a:srgbClr val="FF0000"/>
                </a:solidFill>
              </a:rPr>
              <a:t>1</a:t>
            </a:r>
            <a:r>
              <a:rPr lang="en-US" altLang="zh-CN" sz="2400" dirty="0"/>
              <a:t> 0 0 </a:t>
            </a:r>
            <a:r>
              <a:rPr lang="en-US" altLang="zh-CN" sz="2400" dirty="0">
                <a:solidFill>
                  <a:srgbClr val="FF0000"/>
                </a:solidFill>
              </a:rPr>
              <a:t>1 1 1 </a:t>
            </a:r>
            <a:r>
              <a:rPr lang="en-US" altLang="zh-CN" sz="2400" dirty="0"/>
              <a:t>0 </a:t>
            </a:r>
            <a:r>
              <a:rPr lang="en-US" altLang="zh-CN" sz="2400" dirty="0">
                <a:solidFill>
                  <a:srgbClr val="FF0000"/>
                </a:solidFill>
              </a:rPr>
              <a:t>1 1 1 1 1 </a:t>
            </a:r>
            <a:r>
              <a:rPr lang="en-US" altLang="zh-CN" sz="2400" dirty="0"/>
              <a:t>0 </a:t>
            </a:r>
            <a:r>
              <a:rPr lang="en-US" altLang="zh-CN" sz="2400" dirty="0">
                <a:solidFill>
                  <a:srgbClr val="FF0000"/>
                </a:solidFill>
              </a:rPr>
              <a:t>1</a:t>
            </a:r>
            <a:r>
              <a:rPr lang="en-US" altLang="zh-CN" sz="2400" dirty="0"/>
              <a:t> 0</a:t>
            </a:r>
            <a:endParaRPr lang="en-US" altLang="zh-CN" sz="2400" dirty="0"/>
          </a:p>
          <a:p>
            <a:r>
              <a:rPr lang="en-US" altLang="zh-CN" sz="2400" dirty="0"/>
              <a:t>(4,4)(7,9)(11,11)(14,16)(18,22)(24,24)</a:t>
            </a:r>
            <a:r>
              <a:rPr lang="zh-CN" altLang="en-US" sz="2400" dirty="0"/>
              <a:t>就是所有的极长值域连续段</a:t>
            </a:r>
            <a:endParaRPr lang="en-US" altLang="zh-CN" sz="2400" dirty="0"/>
          </a:p>
          <a:p>
            <a:r>
              <a:rPr lang="zh-CN" altLang="en-US" sz="2400" dirty="0"/>
              <a:t>每次输出区间长为</a:t>
            </a:r>
            <a:r>
              <a:rPr lang="en-US" altLang="zh-CN" sz="2400" dirty="0"/>
              <a:t>1,2…k</a:t>
            </a:r>
            <a:r>
              <a:rPr lang="zh-CN" altLang="en-US" sz="2400" dirty="0"/>
              <a:t>的极长值域连续段段数</a:t>
            </a:r>
            <a:endParaRPr lang="en-US" altLang="zh-CN" sz="2400" dirty="0"/>
          </a:p>
          <a:p>
            <a:r>
              <a:rPr lang="en-US" altLang="zh-CN" sz="2400" dirty="0" err="1"/>
              <a:t>n,m</a:t>
            </a:r>
            <a:r>
              <a:rPr lang="en-US" altLang="zh-CN" sz="2400" dirty="0"/>
              <a:t>&lt;=1e6 </a:t>
            </a:r>
            <a:r>
              <a:rPr lang="en-US" altLang="zh-CN" sz="2400" dirty="0">
                <a:solidFill>
                  <a:srgbClr val="FF0000"/>
                </a:solidFill>
              </a:rPr>
              <a:t>k=10</a:t>
            </a:r>
            <a:r>
              <a:rPr lang="en-US" altLang="zh-CN" sz="2400" dirty="0"/>
              <a:t> 3s</a:t>
            </a:r>
            <a:endParaRPr lang="zh-CN" alt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1569"/>
            <a:ext cx="10515600" cy="1325563"/>
          </a:xfrm>
        </p:spPr>
        <p:txBody>
          <a:bodyPr/>
          <a:lstStyle/>
          <a:p>
            <a:r>
              <a:rPr lang="zh-CN" altLang="en-US" dirty="0"/>
              <a:t>分析</a:t>
            </a:r>
            <a:endParaRPr lang="zh-CN" altLang="en-US" dirty="0"/>
          </a:p>
        </p:txBody>
      </p:sp>
      <p:sp>
        <p:nvSpPr>
          <p:cNvPr id="3" name="Content Placeholder 2"/>
          <p:cNvSpPr>
            <a:spLocks noGrp="1"/>
          </p:cNvSpPr>
          <p:nvPr>
            <p:ph idx="1"/>
          </p:nvPr>
        </p:nvSpPr>
        <p:spPr/>
        <p:txBody>
          <a:bodyPr/>
          <a:lstStyle/>
          <a:p>
            <a:r>
              <a:rPr lang="zh-CN" altLang="en-US" dirty="0"/>
              <a:t>这题我们从扫描线扫右端点，数据结构维护左端点的方面入手</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考虑扫描线</a:t>
            </a:r>
            <a:endParaRPr lang="en-US" altLang="zh-CN" dirty="0"/>
          </a:p>
          <a:p>
            <a:r>
              <a:rPr lang="zh-CN" altLang="en-US" dirty="0"/>
              <a:t>扫右端点，开</a:t>
            </a:r>
            <a:r>
              <a:rPr lang="en-US" altLang="zh-CN" dirty="0"/>
              <a:t>k</a:t>
            </a:r>
            <a:r>
              <a:rPr lang="zh-CN" altLang="en-US" dirty="0"/>
              <a:t>个树状数组表示每个左端点的每个长度的极长值域连续段的个数</a:t>
            </a:r>
            <a:endParaRPr lang="en-US" altLang="zh-CN" dirty="0"/>
          </a:p>
          <a:p>
            <a:r>
              <a:rPr lang="zh-CN" altLang="en-US" dirty="0"/>
              <a:t>维护每个值最近的出现位置（在序列上的）</a:t>
            </a:r>
            <a:endParaRPr lang="en-US" altLang="zh-CN" dirty="0"/>
          </a:p>
          <a:p>
            <a:r>
              <a:rPr lang="zh-CN" altLang="en-US" dirty="0"/>
              <a:t>扫到一个位置的时候，暴力扫左，右</a:t>
            </a:r>
            <a:r>
              <a:rPr lang="en-US" altLang="zh-CN" dirty="0"/>
              <a:t>k</a:t>
            </a:r>
            <a:r>
              <a:rPr lang="zh-CN" altLang="en-US" dirty="0"/>
              <a:t>个</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2362201" y="4387550"/>
            <a:ext cx="7038975" cy="1114425"/>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相当于是把值在左右各</a:t>
            </a:r>
            <a:r>
              <a:rPr lang="en-US" altLang="zh-CN" dirty="0"/>
              <a:t>k</a:t>
            </a:r>
            <a:r>
              <a:rPr lang="zh-CN" altLang="en-US" dirty="0"/>
              <a:t>个的位置提出来，然后按照</a:t>
            </a:r>
            <a:r>
              <a:rPr lang="zh-CN" altLang="en-US"/>
              <a:t>上次出现位置</a:t>
            </a:r>
            <a:r>
              <a:rPr lang="zh-CN" altLang="en-US">
                <a:solidFill>
                  <a:srgbClr val="FF0000"/>
                </a:solidFill>
              </a:rPr>
              <a:t>从</a:t>
            </a:r>
            <a:r>
              <a:rPr lang="zh-CN" altLang="en-US" dirty="0">
                <a:solidFill>
                  <a:srgbClr val="FF0000"/>
                </a:solidFill>
              </a:rPr>
              <a:t>大到小</a:t>
            </a:r>
            <a:r>
              <a:rPr lang="zh-CN" altLang="en-US" dirty="0"/>
              <a:t>排序，然后一个一个插回来</a:t>
            </a:r>
            <a:endParaRPr lang="en-US" altLang="zh-CN" dirty="0"/>
          </a:p>
          <a:p>
            <a:endParaRPr lang="en-US" altLang="zh-CN" dirty="0"/>
          </a:p>
          <a:p>
            <a:endParaRPr lang="en-US" altLang="zh-CN" dirty="0"/>
          </a:p>
          <a:p>
            <a:endParaRPr lang="en-US" altLang="zh-CN" dirty="0"/>
          </a:p>
          <a:p>
            <a:r>
              <a:rPr lang="zh-CN" altLang="en-US" dirty="0"/>
              <a:t>这里就是左端点</a:t>
            </a:r>
            <a:r>
              <a:rPr lang="en-US" altLang="zh-CN" dirty="0"/>
              <a:t>&lt;=5</a:t>
            </a:r>
            <a:r>
              <a:rPr lang="zh-CN" altLang="en-US" dirty="0"/>
              <a:t>的时候出现了一个长为</a:t>
            </a:r>
            <a:r>
              <a:rPr lang="en-US" altLang="zh-CN" dirty="0"/>
              <a:t>2</a:t>
            </a:r>
            <a:r>
              <a:rPr lang="zh-CN" altLang="en-US" dirty="0"/>
              <a:t>的极长值域连续段</a:t>
            </a:r>
            <a:endParaRPr lang="en-US" altLang="zh-CN" dirty="0"/>
          </a:p>
          <a:p>
            <a:r>
              <a:rPr lang="zh-CN" altLang="en-US" dirty="0"/>
              <a:t>然后左端点</a:t>
            </a:r>
            <a:r>
              <a:rPr lang="en-US" altLang="zh-CN" dirty="0"/>
              <a:t>&lt;=3</a:t>
            </a:r>
            <a:r>
              <a:rPr lang="zh-CN" altLang="en-US" dirty="0"/>
              <a:t>的时候出现了一个长为</a:t>
            </a:r>
            <a:r>
              <a:rPr lang="en-US" altLang="zh-CN" dirty="0"/>
              <a:t>3</a:t>
            </a:r>
            <a:r>
              <a:rPr lang="zh-CN" altLang="en-US" dirty="0"/>
              <a:t>的极长值域连续段</a:t>
            </a:r>
            <a:endParaRPr lang="en-US" altLang="zh-CN" dirty="0"/>
          </a:p>
          <a:p>
            <a:r>
              <a:rPr lang="zh-CN" altLang="en-US" dirty="0"/>
              <a:t>然后左端点</a:t>
            </a:r>
            <a:r>
              <a:rPr lang="en-US" altLang="zh-CN" dirty="0"/>
              <a:t>&lt;=2</a:t>
            </a:r>
            <a:r>
              <a:rPr lang="zh-CN" altLang="en-US" dirty="0"/>
              <a:t>的时候出现了一个长为</a:t>
            </a:r>
            <a:r>
              <a:rPr lang="en-US" altLang="zh-CN" dirty="0"/>
              <a:t>7</a:t>
            </a:r>
            <a:r>
              <a:rPr lang="zh-CN" altLang="en-US" dirty="0"/>
              <a:t>的极长值域连续段</a:t>
            </a:r>
            <a:endParaRPr lang="en-US" altLang="zh-CN" dirty="0"/>
          </a:p>
          <a:p>
            <a:r>
              <a:rPr lang="zh-CN" altLang="en-US" dirty="0"/>
              <a:t>然后左端点</a:t>
            </a:r>
            <a:r>
              <a:rPr lang="en-US" altLang="zh-CN" dirty="0"/>
              <a:t>&lt;=1</a:t>
            </a:r>
            <a:r>
              <a:rPr lang="zh-CN" altLang="en-US" dirty="0"/>
              <a:t>的时候出现了一个长为</a:t>
            </a:r>
            <a:r>
              <a:rPr lang="en-US" altLang="zh-CN" dirty="0"/>
              <a:t>10</a:t>
            </a:r>
            <a:r>
              <a:rPr lang="zh-CN" altLang="en-US" dirty="0"/>
              <a:t>的极长值域连续段</a:t>
            </a:r>
            <a:endParaRPr lang="en-US" altLang="zh-CN" dirty="0"/>
          </a:p>
          <a:p>
            <a:endParaRPr lang="en-US" altLang="zh-CN" dirty="0"/>
          </a:p>
          <a:p>
            <a:endParaRPr lang="en-US" altLang="zh-CN" dirty="0"/>
          </a:p>
          <a:p>
            <a:endParaRPr lang="en-US" altLang="zh-CN" dirty="0"/>
          </a:p>
          <a:p>
            <a:endParaRPr lang="zh-CN" altLang="en-US" dirty="0"/>
          </a:p>
        </p:txBody>
      </p:sp>
      <p:pic>
        <p:nvPicPr>
          <p:cNvPr id="16" name="图片 15"/>
          <p:cNvPicPr>
            <a:picLocks noChangeAspect="1"/>
          </p:cNvPicPr>
          <p:nvPr/>
        </p:nvPicPr>
        <p:blipFill>
          <a:blip r:embed="rId1"/>
          <a:stretch>
            <a:fillRect/>
          </a:stretch>
        </p:blipFill>
        <p:spPr>
          <a:xfrm>
            <a:off x="2279577" y="2843070"/>
            <a:ext cx="7038975" cy="1114425"/>
          </a:xfrm>
          <a:prstGeom prst="rect">
            <a:avLst/>
          </a:prstGeom>
        </p:spPr>
      </p:pic>
      <p:sp>
        <p:nvSpPr>
          <p:cNvPr id="17" name="矩形 16"/>
          <p:cNvSpPr/>
          <p:nvPr/>
        </p:nvSpPr>
        <p:spPr>
          <a:xfrm>
            <a:off x="7141976"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704733"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3278189"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4131277"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5848491"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6717190"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4997941"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4563592"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6276988" y="2934842"/>
            <a:ext cx="362448" cy="815546"/>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1" grpId="0" animBg="1"/>
      <p:bldP spid="22" grpId="0" animBg="1"/>
      <p:bldP spid="23" grpId="0" animBg="1"/>
      <p:bldP spid="24" grpId="0" animBg="1"/>
      <p:bldP spid="25" grpId="0" animBg="1"/>
      <p:bldP spid="26" grpId="0" animBg="1"/>
      <p:bldP spid="2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sz="2600" dirty="0"/>
              <a:t>于是相当于是：</a:t>
            </a:r>
            <a:endParaRPr lang="en-US" altLang="zh-CN" sz="2600" dirty="0"/>
          </a:p>
          <a:p>
            <a:r>
              <a:rPr lang="zh-CN" altLang="en-US" sz="2600" dirty="0"/>
              <a:t>在这个新插入的点周围的长为</a:t>
            </a:r>
            <a:r>
              <a:rPr lang="en-US" altLang="zh-CN" sz="2600" dirty="0"/>
              <a:t>2</a:t>
            </a:r>
            <a:r>
              <a:rPr lang="zh-CN" altLang="en-US" sz="2600" dirty="0"/>
              <a:t>的极长值域连续段出现的左端点位置是</a:t>
            </a:r>
            <a:r>
              <a:rPr lang="en-US" altLang="zh-CN" sz="2600" dirty="0"/>
              <a:t>[4,5]</a:t>
            </a:r>
            <a:endParaRPr lang="en-US" altLang="zh-CN" sz="2600" dirty="0"/>
          </a:p>
          <a:p>
            <a:r>
              <a:rPr lang="zh-CN" altLang="en-US" sz="2600" dirty="0"/>
              <a:t>长为</a:t>
            </a:r>
            <a:r>
              <a:rPr lang="en-US" altLang="zh-CN" sz="2600" dirty="0"/>
              <a:t>3</a:t>
            </a:r>
            <a:r>
              <a:rPr lang="zh-CN" altLang="en-US" sz="2600" dirty="0"/>
              <a:t>的极长值域连续段出现的左端点位置是</a:t>
            </a:r>
            <a:r>
              <a:rPr lang="en-US" altLang="zh-CN" sz="2600" dirty="0"/>
              <a:t>[3,3]</a:t>
            </a:r>
            <a:endParaRPr lang="en-US" altLang="zh-CN" sz="2600" dirty="0"/>
          </a:p>
          <a:p>
            <a:r>
              <a:rPr lang="zh-CN" altLang="en-US" sz="2600" dirty="0"/>
              <a:t>长为</a:t>
            </a:r>
            <a:r>
              <a:rPr lang="en-US" altLang="zh-CN" sz="2600" dirty="0"/>
              <a:t>2</a:t>
            </a:r>
            <a:r>
              <a:rPr lang="zh-CN" altLang="en-US" sz="2600" dirty="0"/>
              <a:t>的极长值域连续段出现的左端点位置是</a:t>
            </a:r>
            <a:r>
              <a:rPr lang="en-US" altLang="zh-CN" sz="2600" dirty="0"/>
              <a:t>[2,2]</a:t>
            </a:r>
            <a:endParaRPr lang="en-US" altLang="zh-CN" sz="2600" dirty="0"/>
          </a:p>
          <a:p>
            <a:r>
              <a:rPr lang="zh-CN" altLang="en-US" sz="2600" dirty="0"/>
              <a:t>长为</a:t>
            </a:r>
            <a:r>
              <a:rPr lang="en-US" altLang="zh-CN" sz="2600" dirty="0"/>
              <a:t>1</a:t>
            </a:r>
            <a:r>
              <a:rPr lang="zh-CN" altLang="en-US" sz="2600" dirty="0"/>
              <a:t>的极长值域连续段出现的左端点位置是</a:t>
            </a:r>
            <a:r>
              <a:rPr lang="en-US" altLang="zh-CN" sz="2600" dirty="0"/>
              <a:t>[1,1]</a:t>
            </a:r>
            <a:endParaRPr lang="en-US" altLang="zh-CN" sz="2600" dirty="0"/>
          </a:p>
          <a:p>
            <a:endParaRPr lang="en-US" altLang="zh-CN" sz="2600" dirty="0"/>
          </a:p>
          <a:p>
            <a:r>
              <a:rPr lang="zh-CN" altLang="en-US" sz="2600" dirty="0"/>
              <a:t>然后把原来已经加了的贡献去掉，用这个新贡献替换就可以了</a:t>
            </a:r>
            <a:endParaRPr lang="en-US" altLang="zh-CN" sz="2600" dirty="0"/>
          </a:p>
          <a:p>
            <a:r>
              <a:rPr lang="zh-CN" altLang="en-US" sz="2600" dirty="0"/>
              <a:t>每次最多产生</a:t>
            </a:r>
            <a:r>
              <a:rPr lang="en-US" altLang="zh-CN" sz="2600" dirty="0"/>
              <a:t>20</a:t>
            </a:r>
            <a:r>
              <a:rPr lang="zh-CN" altLang="en-US" sz="2600" dirty="0"/>
              <a:t>个新的贡献</a:t>
            </a:r>
            <a:endParaRPr lang="en-US" altLang="zh-CN" sz="2600" dirty="0"/>
          </a:p>
          <a:p>
            <a:r>
              <a:rPr lang="zh-CN" altLang="en-US" sz="2600" dirty="0"/>
              <a:t>总复杂度</a:t>
            </a:r>
            <a:r>
              <a:rPr lang="en-US" altLang="zh-CN" sz="2600" dirty="0"/>
              <a:t>O( k(</a:t>
            </a:r>
            <a:r>
              <a:rPr lang="en-US" altLang="zh-CN" sz="2600" dirty="0" err="1"/>
              <a:t>n+m</a:t>
            </a:r>
            <a:r>
              <a:rPr lang="en-US" altLang="zh-CN" sz="2600" dirty="0"/>
              <a:t>)</a:t>
            </a:r>
            <a:r>
              <a:rPr lang="en-US" altLang="zh-CN" sz="2600" dirty="0" err="1"/>
              <a:t>logn</a:t>
            </a:r>
            <a:r>
              <a:rPr lang="en-US" altLang="zh-CN" sz="2600" dirty="0"/>
              <a:t> )</a:t>
            </a:r>
            <a:endParaRPr lang="en-US" altLang="zh-CN" sz="2600" dirty="0"/>
          </a:p>
          <a:p>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区间子区间问题</a:t>
            </a:r>
            <a:endParaRPr lang="zh-CN" altLang="en-US" dirty="0"/>
          </a:p>
        </p:txBody>
      </p:sp>
      <p:sp>
        <p:nvSpPr>
          <p:cNvPr id="3" name="Content Placeholder 2"/>
          <p:cNvSpPr>
            <a:spLocks noGrp="1"/>
          </p:cNvSpPr>
          <p:nvPr>
            <p:ph idx="1"/>
          </p:nvPr>
        </p:nvSpPr>
        <p:spPr/>
        <p:txBody>
          <a:bodyPr/>
          <a:lstStyle/>
          <a:p>
            <a:r>
              <a:rPr lang="zh-CN" altLang="en-US" dirty="0"/>
              <a:t>给一个序列，每次查询区间有多少子区间满足某个条件</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一维扫描线</a:t>
            </a:r>
            <a:endParaRPr lang="zh-CN" altLang="en-US" dirty="0"/>
          </a:p>
        </p:txBody>
      </p:sp>
      <p:sp>
        <p:nvSpPr>
          <p:cNvPr id="3" name="Content Placeholder 2"/>
          <p:cNvSpPr>
            <a:spLocks noGrp="1"/>
          </p:cNvSpPr>
          <p:nvPr>
            <p:ph idx="1"/>
          </p:nvPr>
        </p:nvSpPr>
        <p:spPr/>
        <p:txBody>
          <a:bodyPr/>
          <a:lstStyle/>
          <a:p>
            <a:r>
              <a:rPr lang="zh-CN" altLang="en-US" dirty="0"/>
              <a:t>另一种看待问题的角度是站在序列角度，而不站在二维平面角度</a:t>
            </a:r>
            <a:endParaRPr lang="en-US" altLang="zh-CN" dirty="0"/>
          </a:p>
          <a:p>
            <a:r>
              <a:rPr lang="zh-CN" altLang="en-US" dirty="0"/>
              <a:t>如果我们这样看待问题，则扫描线实际上是枚举了右端点</a:t>
            </a:r>
            <a:r>
              <a:rPr lang="en-US" altLang="zh-CN" dirty="0"/>
              <a:t>r=1…n</a:t>
            </a:r>
            <a:r>
              <a:rPr lang="zh-CN" altLang="en-US" dirty="0"/>
              <a:t>，维护一个数据结构，支持查询对于当前的</a:t>
            </a:r>
            <a:r>
              <a:rPr lang="en-US" altLang="zh-CN" dirty="0"/>
              <a:t>r</a:t>
            </a:r>
            <a:r>
              <a:rPr lang="zh-CN" altLang="en-US" dirty="0"/>
              <a:t>，给定一个值</a:t>
            </a:r>
            <a:r>
              <a:rPr lang="en-US" altLang="zh-CN" dirty="0"/>
              <a:t>l</a:t>
            </a:r>
            <a:r>
              <a:rPr lang="zh-CN" altLang="en-US" dirty="0"/>
              <a:t>，</a:t>
            </a:r>
            <a:r>
              <a:rPr lang="en-US" altLang="zh-CN" dirty="0"/>
              <a:t>l</a:t>
            </a:r>
            <a:r>
              <a:rPr lang="zh-CN" altLang="en-US" dirty="0"/>
              <a:t>到</a:t>
            </a:r>
            <a:r>
              <a:rPr lang="en-US" altLang="zh-CN" dirty="0"/>
              <a:t>r</a:t>
            </a:r>
            <a:r>
              <a:rPr lang="zh-CN" altLang="en-US" dirty="0"/>
              <a:t>的答案是什么</a:t>
            </a:r>
            <a:endParaRPr lang="en-US" altLang="zh-CN" dirty="0"/>
          </a:p>
          <a:p>
            <a:r>
              <a:rPr lang="zh-CN" altLang="en-US" dirty="0"/>
              <a:t>即扫描线扫询问右端点，数据结构维护所有左端点的答案</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转化</a:t>
            </a:r>
            <a:endParaRPr lang="zh-CN" altLang="en-US" dirty="0"/>
          </a:p>
        </p:txBody>
      </p:sp>
      <p:sp>
        <p:nvSpPr>
          <p:cNvPr id="3" name="Content Placeholder 2"/>
          <p:cNvSpPr>
            <a:spLocks noGrp="1"/>
          </p:cNvSpPr>
          <p:nvPr>
            <p:ph idx="1"/>
          </p:nvPr>
        </p:nvSpPr>
        <p:spPr/>
        <p:txBody>
          <a:bodyPr/>
          <a:lstStyle/>
          <a:p>
            <a:r>
              <a:rPr lang="zh-CN" altLang="en-US" dirty="0"/>
              <a:t>将每个区间看做二维平面上的点，区间的子区间转换为查询一个矩形内有多少点满足某条件</a:t>
            </a:r>
            <a:endParaRPr lang="en-US" altLang="zh-CN" dirty="0"/>
          </a:p>
          <a:p>
            <a:r>
              <a:rPr lang="zh-CN" altLang="en-US" dirty="0"/>
              <a:t>由于区间</a:t>
            </a:r>
            <a:r>
              <a:rPr lang="en-US" altLang="zh-CN" dirty="0"/>
              <a:t>[</a:t>
            </a:r>
            <a:r>
              <a:rPr lang="en-US" altLang="zh-CN" dirty="0" err="1"/>
              <a:t>l,r</a:t>
            </a:r>
            <a:r>
              <a:rPr lang="en-US" altLang="zh-CN" dirty="0"/>
              <a:t>]</a:t>
            </a:r>
            <a:r>
              <a:rPr lang="zh-CN" altLang="en-US" dirty="0"/>
              <a:t>满足</a:t>
            </a:r>
            <a:r>
              <a:rPr lang="en-US" altLang="zh-CN" dirty="0"/>
              <a:t>l&lt;=r</a:t>
            </a:r>
            <a:r>
              <a:rPr lang="zh-CN" altLang="en-US" dirty="0"/>
              <a:t>，所以这里实际上是一个三角部分</a:t>
            </a:r>
            <a:endParaRPr lang="en-US" altLang="zh-CN" dirty="0"/>
          </a:p>
          <a:p>
            <a:r>
              <a:rPr lang="zh-CN" altLang="en-US" dirty="0"/>
              <a:t>可以看做是一个</a:t>
            </a:r>
            <a:r>
              <a:rPr lang="en-US" altLang="zh-CN" dirty="0"/>
              <a:t>2-side</a:t>
            </a:r>
            <a:r>
              <a:rPr lang="zh-CN" altLang="en-US" dirty="0"/>
              <a:t>矩形</a:t>
            </a:r>
            <a:endParaRPr lang="zh-CN" altLang="en-US" dirty="0"/>
          </a:p>
        </p:txBody>
      </p:sp>
      <p:pic>
        <p:nvPicPr>
          <p:cNvPr id="5" name="Picture 4"/>
          <p:cNvPicPr>
            <a:picLocks noChangeAspect="1"/>
          </p:cNvPicPr>
          <p:nvPr/>
        </p:nvPicPr>
        <p:blipFill>
          <a:blip r:embed="rId1"/>
          <a:stretch>
            <a:fillRect/>
          </a:stretch>
        </p:blipFill>
        <p:spPr>
          <a:xfrm>
            <a:off x="330835" y="3672205"/>
            <a:ext cx="2008505" cy="1615440"/>
          </a:xfrm>
          <a:prstGeom prst="rect">
            <a:avLst/>
          </a:prstGeom>
        </p:spPr>
      </p:pic>
      <p:pic>
        <p:nvPicPr>
          <p:cNvPr id="7" name="Picture 6"/>
          <p:cNvPicPr>
            <a:picLocks noChangeAspect="1"/>
          </p:cNvPicPr>
          <p:nvPr/>
        </p:nvPicPr>
        <p:blipFill>
          <a:blip r:embed="rId2"/>
          <a:stretch>
            <a:fillRect/>
          </a:stretch>
        </p:blipFill>
        <p:spPr>
          <a:xfrm>
            <a:off x="494665" y="5287645"/>
            <a:ext cx="1562100" cy="1439545"/>
          </a:xfrm>
          <a:prstGeom prst="rect">
            <a:avLst/>
          </a:prstGeom>
        </p:spPr>
      </p:pic>
      <p:graphicFrame>
        <p:nvGraphicFramePr>
          <p:cNvPr id="4" name="对象 3"/>
          <p:cNvGraphicFramePr/>
          <p:nvPr>
            <p:custDataLst>
              <p:tags r:id="rId3"/>
            </p:custDataLst>
          </p:nvPr>
        </p:nvGraphicFramePr>
        <p:xfrm>
          <a:off x="3556635" y="3990340"/>
          <a:ext cx="3456940" cy="2780030"/>
        </p:xfrm>
        <a:graphic>
          <a:graphicData uri="http://schemas.openxmlformats.org/presentationml/2006/ole">
            <mc:AlternateContent xmlns:mc="http://schemas.openxmlformats.org/markup-compatibility/2006">
              <mc:Choice xmlns:v="urn:schemas-microsoft-com:vml" Requires="v">
                <p:oleObj spid="_x0000_s6" name="" r:id="rId4" imgW="6616700" imgH="5321300" progId="Paint.Picture">
                  <p:embed/>
                </p:oleObj>
              </mc:Choice>
              <mc:Fallback>
                <p:oleObj name="" r:id="rId4" imgW="6616700" imgH="5321300" progId="Paint.Picture">
                  <p:embed/>
                  <p:pic>
                    <p:nvPicPr>
                      <p:cNvPr id="0" name="图片 5"/>
                      <p:cNvPicPr/>
                      <p:nvPr/>
                    </p:nvPicPr>
                    <p:blipFill>
                      <a:blip r:embed="rId5"/>
                      <a:stretch>
                        <a:fillRect/>
                      </a:stretch>
                    </p:blipFill>
                    <p:spPr>
                      <a:xfrm>
                        <a:off x="3556635" y="3990340"/>
                        <a:ext cx="3456940" cy="2780030"/>
                      </a:xfrm>
                      <a:prstGeom prst="rect">
                        <a:avLst/>
                      </a:prstGeom>
                    </p:spPr>
                  </p:pic>
                </p:oleObj>
              </mc:Fallback>
            </mc:AlternateContent>
          </a:graphicData>
        </a:graphic>
      </p:graphicFrame>
      <p:graphicFrame>
        <p:nvGraphicFramePr>
          <p:cNvPr id="8" name="对象 7"/>
          <p:cNvGraphicFramePr/>
          <p:nvPr>
            <p:custDataLst>
              <p:tags r:id="rId6"/>
            </p:custDataLst>
          </p:nvPr>
        </p:nvGraphicFramePr>
        <p:xfrm>
          <a:off x="7910830" y="3945890"/>
          <a:ext cx="2468245" cy="2912110"/>
        </p:xfrm>
        <a:graphic>
          <a:graphicData uri="http://schemas.openxmlformats.org/presentationml/2006/ole">
            <mc:AlternateContent xmlns:mc="http://schemas.openxmlformats.org/markup-compatibility/2006">
              <mc:Choice xmlns:v="urn:schemas-microsoft-com:vml" Requires="v">
                <p:oleObj spid="_x0000_s9" name="" r:id="rId7" imgW="4419600" imgH="5213350" progId="Paint.Picture">
                  <p:embed/>
                </p:oleObj>
              </mc:Choice>
              <mc:Fallback>
                <p:oleObj name="" r:id="rId7" imgW="4419600" imgH="5213350" progId="Paint.Picture">
                  <p:embed/>
                  <p:pic>
                    <p:nvPicPr>
                      <p:cNvPr id="0" name="图片 8"/>
                      <p:cNvPicPr/>
                      <p:nvPr/>
                    </p:nvPicPr>
                    <p:blipFill>
                      <a:blip r:embed="rId8"/>
                      <a:stretch>
                        <a:fillRect/>
                      </a:stretch>
                    </p:blipFill>
                    <p:spPr>
                      <a:xfrm>
                        <a:off x="7910830" y="3945890"/>
                        <a:ext cx="2468245" cy="2912110"/>
                      </a:xfrm>
                      <a:prstGeom prst="rect">
                        <a:avLst/>
                      </a:prstGeom>
                    </p:spPr>
                  </p:pic>
                </p:oleObj>
              </mc:Fallback>
            </mc:AlternateContent>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转化</a:t>
            </a:r>
            <a:endParaRPr lang="zh-CN" altLang="en-US" dirty="0"/>
          </a:p>
        </p:txBody>
      </p:sp>
      <p:sp>
        <p:nvSpPr>
          <p:cNvPr id="3" name="Content Placeholder 2"/>
          <p:cNvSpPr>
            <a:spLocks noGrp="1"/>
          </p:cNvSpPr>
          <p:nvPr>
            <p:ph idx="1"/>
          </p:nvPr>
        </p:nvSpPr>
        <p:spPr/>
        <p:txBody>
          <a:bodyPr/>
          <a:lstStyle/>
          <a:p>
            <a:r>
              <a:rPr lang="zh-CN" altLang="en-US" dirty="0"/>
              <a:t>问题变为查询</a:t>
            </a:r>
            <a:r>
              <a:rPr lang="en-US" altLang="zh-CN" dirty="0"/>
              <a:t>y</a:t>
            </a:r>
            <a:r>
              <a:rPr lang="zh-CN" altLang="en-US" dirty="0"/>
              <a:t>轴上的一个区间从</a:t>
            </a:r>
            <a:r>
              <a:rPr lang="en-US" altLang="zh-CN" dirty="0"/>
              <a:t>x=1</a:t>
            </a:r>
            <a:r>
              <a:rPr lang="zh-CN" altLang="en-US" dirty="0"/>
              <a:t>到当前</a:t>
            </a:r>
            <a:r>
              <a:rPr lang="en-US" altLang="zh-CN" dirty="0"/>
              <a:t>x</a:t>
            </a:r>
            <a:r>
              <a:rPr lang="zh-CN" altLang="en-US" dirty="0"/>
              <a:t>这段时间中，总共有多少个位置满足条件</a:t>
            </a:r>
            <a:endParaRPr lang="en-US" altLang="zh-CN" dirty="0"/>
          </a:p>
          <a:p>
            <a:r>
              <a:rPr lang="zh-CN" altLang="en-US" dirty="0"/>
              <a:t>于是使用一个数据结构维护历史信息即可</a:t>
            </a:r>
            <a:endParaRPr lang="en-US" altLang="zh-CN" dirty="0"/>
          </a:p>
          <a:p>
            <a:r>
              <a:rPr lang="zh-CN" altLang="en-US" dirty="0"/>
              <a:t>可以认为是每个位置</a:t>
            </a:r>
            <a:r>
              <a:rPr lang="en-US" altLang="zh-CN" dirty="0" err="1"/>
              <a:t>i</a:t>
            </a:r>
            <a:r>
              <a:rPr lang="zh-CN" altLang="en-US" dirty="0"/>
              <a:t>当前是否合法的值为</a:t>
            </a:r>
            <a:r>
              <a:rPr lang="en-US" altLang="zh-CN" dirty="0"/>
              <a:t>a[</a:t>
            </a:r>
            <a:r>
              <a:rPr lang="en-US" altLang="zh-CN" dirty="0" err="1"/>
              <a:t>i</a:t>
            </a:r>
            <a:r>
              <a:rPr lang="en-US" altLang="zh-CN" dirty="0"/>
              <a:t>]</a:t>
            </a:r>
            <a:endParaRPr lang="en-US" altLang="zh-CN" dirty="0"/>
          </a:p>
          <a:p>
            <a:r>
              <a:rPr lang="zh-CN" altLang="en-US" dirty="0"/>
              <a:t>给每个位置</a:t>
            </a:r>
            <a:r>
              <a:rPr lang="en-US" altLang="zh-CN" dirty="0" err="1"/>
              <a:t>i</a:t>
            </a:r>
            <a:r>
              <a:rPr lang="zh-CN" altLang="en-US" dirty="0"/>
              <a:t>额外引入一个计数器</a:t>
            </a:r>
            <a:r>
              <a:rPr lang="en-US" altLang="zh-CN" dirty="0"/>
              <a:t>b[</a:t>
            </a:r>
            <a:r>
              <a:rPr lang="en-US" altLang="zh-CN" dirty="0" err="1"/>
              <a:t>i</a:t>
            </a:r>
            <a:r>
              <a:rPr lang="en-US" altLang="zh-CN" dirty="0"/>
              <a:t>]</a:t>
            </a:r>
            <a:endParaRPr lang="en-US" altLang="zh-CN" dirty="0"/>
          </a:p>
          <a:p>
            <a:r>
              <a:rPr lang="zh-CN" altLang="en-US" dirty="0"/>
              <a:t>每次扫描线向右移动时，进行一个全局</a:t>
            </a:r>
            <a:r>
              <a:rPr lang="en-US" altLang="zh-CN" dirty="0"/>
              <a:t>b[</a:t>
            </a:r>
            <a:r>
              <a:rPr lang="en-US" altLang="zh-CN" dirty="0" err="1"/>
              <a:t>i</a:t>
            </a:r>
            <a:r>
              <a:rPr lang="en-US" altLang="zh-CN" dirty="0"/>
              <a:t>]+=a[</a:t>
            </a:r>
            <a:r>
              <a:rPr lang="en-US" altLang="zh-CN" dirty="0" err="1"/>
              <a:t>i</a:t>
            </a:r>
            <a:r>
              <a:rPr lang="en-US" altLang="zh-CN" dirty="0"/>
              <a:t>]</a:t>
            </a:r>
            <a:r>
              <a:rPr lang="zh-CN" altLang="en-US" dirty="0"/>
              <a:t>的操作</a:t>
            </a:r>
            <a:endParaRPr lang="en-US" altLang="zh-CN" dirty="0"/>
          </a:p>
          <a:p>
            <a:r>
              <a:rPr lang="zh-CN" altLang="en-US" dirty="0"/>
              <a:t>或者对于线段树每个节点维护上次更新时间也能做</a:t>
            </a:r>
            <a:endParaRPr lang="en-US" alt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P3246 [HNOI2016] 序列</a:t>
            </a:r>
            <a:endParaRPr lang="zh-CN" altLang="en-US"/>
          </a:p>
        </p:txBody>
      </p:sp>
      <p:sp>
        <p:nvSpPr>
          <p:cNvPr id="3" name="内容占位符 2"/>
          <p:cNvSpPr>
            <a:spLocks noGrp="1"/>
          </p:cNvSpPr>
          <p:nvPr>
            <p:ph idx="1"/>
          </p:nvPr>
        </p:nvSpPr>
        <p:spPr/>
        <p:txBody>
          <a:bodyPr/>
          <a:p>
            <a:r>
              <a:rPr lang="zh-CN" altLang="en-US"/>
              <a:t>给你一个序列，每次查询区间所有子区间的最大值的</a:t>
            </a:r>
            <a:r>
              <a:rPr lang="zh-CN" altLang="en-US"/>
              <a:t>和</a:t>
            </a:r>
            <a:endParaRPr lang="zh-CN" altLang="en-US"/>
          </a:p>
          <a:p>
            <a:r>
              <a:rPr lang="en-US" altLang="zh-CN"/>
              <a:t>n,m&lt;=1e5</a:t>
            </a:r>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CF526F </a:t>
            </a:r>
            <a:r>
              <a:rPr lang="en-US" altLang="zh-CN"/>
              <a:t>Pudding Monsters</a:t>
            </a:r>
            <a:endParaRPr lang="zh-CN" altLang="en-US" dirty="0"/>
          </a:p>
        </p:txBody>
      </p:sp>
      <p:sp>
        <p:nvSpPr>
          <p:cNvPr id="7" name="内容占位符 6"/>
          <p:cNvSpPr>
            <a:spLocks noGrp="1"/>
          </p:cNvSpPr>
          <p:nvPr>
            <p:ph idx="1"/>
          </p:nvPr>
        </p:nvSpPr>
        <p:spPr/>
        <p:txBody>
          <a:bodyPr/>
          <a:lstStyle/>
          <a:p>
            <a:r>
              <a:rPr lang="zh-CN" altLang="en-US" dirty="0"/>
              <a:t>这里</a:t>
            </a:r>
            <a:r>
              <a:rPr lang="en-US" altLang="zh-CN" dirty="0"/>
              <a:t>k</a:t>
            </a:r>
            <a:r>
              <a:rPr lang="zh-CN" altLang="en-US" dirty="0"/>
              <a:t>是任意一个数都行，不是开始给定的</a:t>
            </a:r>
            <a:endParaRPr lang="en-US" altLang="zh-CN" dirty="0"/>
          </a:p>
          <a:p>
            <a:endParaRPr lang="zh-CN" altLang="en-US" dirty="0"/>
          </a:p>
        </p:txBody>
      </p:sp>
      <p:pic>
        <p:nvPicPr>
          <p:cNvPr id="8"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2425373"/>
            <a:ext cx="6598495" cy="992165"/>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因为这里是</a:t>
            </a:r>
            <a:r>
              <a:rPr lang="en-US" altLang="zh-CN" dirty="0"/>
              <a:t>k*k</a:t>
            </a:r>
            <a:r>
              <a:rPr lang="zh-CN" altLang="en-US" dirty="0"/>
              <a:t>的矩形里面有</a:t>
            </a:r>
            <a:r>
              <a:rPr lang="en-US" altLang="zh-CN" dirty="0"/>
              <a:t>k</a:t>
            </a:r>
            <a:r>
              <a:rPr lang="zh-CN" altLang="en-US" dirty="0"/>
              <a:t>个，并且每行每列只有</a:t>
            </a:r>
            <a:r>
              <a:rPr lang="en-US" altLang="zh-CN" dirty="0"/>
              <a:t>1</a:t>
            </a:r>
            <a:r>
              <a:rPr lang="zh-CN" altLang="en-US" dirty="0"/>
              <a:t>个，所以可以将这个平面在一维上进行投影</a:t>
            </a:r>
            <a:endParaRPr lang="en-US" altLang="zh-CN" dirty="0"/>
          </a:p>
          <a:p>
            <a:r>
              <a:rPr lang="zh-CN" altLang="en-US" dirty="0"/>
              <a:t>得到一个排列</a:t>
            </a:r>
            <a:r>
              <a:rPr lang="en-US" altLang="zh-CN" dirty="0"/>
              <a:t>a</a:t>
            </a:r>
            <a:r>
              <a:rPr lang="zh-CN" altLang="en-US" dirty="0"/>
              <a:t>，</a:t>
            </a:r>
            <a:r>
              <a:rPr lang="en-US" altLang="zh-CN" dirty="0"/>
              <a:t>a[x]=y</a:t>
            </a:r>
            <a:r>
              <a:rPr lang="zh-CN" altLang="en-US" dirty="0"/>
              <a:t>等价于在</a:t>
            </a:r>
            <a:r>
              <a:rPr lang="en-US" altLang="zh-CN" dirty="0"/>
              <a:t>(</a:t>
            </a:r>
            <a:r>
              <a:rPr lang="en-US" altLang="zh-CN" dirty="0" err="1"/>
              <a:t>x,y</a:t>
            </a:r>
            <a:r>
              <a:rPr lang="en-US" altLang="zh-CN" dirty="0"/>
              <a:t>)</a:t>
            </a:r>
            <a:r>
              <a:rPr lang="zh-CN" altLang="en-US" dirty="0"/>
              <a:t>处有一个值</a:t>
            </a:r>
            <a:endParaRPr lang="en-US" altLang="zh-CN" dirty="0"/>
          </a:p>
          <a:p>
            <a:r>
              <a:rPr lang="zh-CN" altLang="en-US" dirty="0"/>
              <a:t>区间</a:t>
            </a:r>
            <a:r>
              <a:rPr lang="en-US" altLang="zh-CN" dirty="0"/>
              <a:t>[</a:t>
            </a:r>
            <a:r>
              <a:rPr lang="en-US" altLang="zh-CN" dirty="0" err="1"/>
              <a:t>l,r</a:t>
            </a:r>
            <a:r>
              <a:rPr lang="en-US" altLang="zh-CN" dirty="0"/>
              <a:t>]</a:t>
            </a:r>
            <a:r>
              <a:rPr lang="zh-CN" altLang="en-US" dirty="0"/>
              <a:t>如果满足条件，当且仅当区间内所有数的极差为</a:t>
            </a:r>
            <a:r>
              <a:rPr lang="en-US" altLang="zh-CN" dirty="0"/>
              <a:t>r-l</a:t>
            </a:r>
            <a:r>
              <a:rPr lang="zh-CN" altLang="en-US" dirty="0"/>
              <a:t>，不然无法用一个</a:t>
            </a:r>
            <a:r>
              <a:rPr lang="en-US" altLang="zh-CN" dirty="0"/>
              <a:t>(r-l+1)*(r-l+1)</a:t>
            </a:r>
            <a:r>
              <a:rPr lang="zh-CN" altLang="en-US" dirty="0"/>
              <a:t>的矩形里面包含这</a:t>
            </a:r>
            <a:r>
              <a:rPr lang="en-US" altLang="zh-CN" dirty="0"/>
              <a:t>r-l+1</a:t>
            </a:r>
            <a:r>
              <a:rPr lang="zh-CN" altLang="en-US" dirty="0"/>
              <a:t>个数</a:t>
            </a:r>
            <a:endParaRPr lang="en-US" altLang="zh-CN" dirty="0"/>
          </a:p>
          <a:p>
            <a:r>
              <a:rPr lang="zh-CN" altLang="en-US" dirty="0"/>
              <a:t>即全局有多少</a:t>
            </a:r>
            <a:r>
              <a:rPr lang="en-US" altLang="zh-CN" dirty="0"/>
              <a:t>(</a:t>
            </a:r>
            <a:r>
              <a:rPr lang="en-US" altLang="zh-CN" dirty="0" err="1"/>
              <a:t>l,r</a:t>
            </a:r>
            <a:r>
              <a:rPr lang="en-US" altLang="zh-CN" dirty="0"/>
              <a:t>)</a:t>
            </a:r>
            <a:r>
              <a:rPr lang="zh-CN" altLang="en-US" dirty="0"/>
              <a:t>满足</a:t>
            </a:r>
            <a:r>
              <a:rPr lang="en-US" altLang="zh-CN" dirty="0"/>
              <a:t>[</a:t>
            </a:r>
            <a:r>
              <a:rPr lang="en-US" altLang="zh-CN" dirty="0" err="1"/>
              <a:t>l,r</a:t>
            </a:r>
            <a:r>
              <a:rPr lang="en-US" altLang="zh-CN" dirty="0"/>
              <a:t>]</a:t>
            </a:r>
            <a:r>
              <a:rPr lang="zh-CN" altLang="en-US" dirty="0"/>
              <a:t>中的</a:t>
            </a:r>
            <a:r>
              <a:rPr lang="en-US" altLang="zh-CN" dirty="0"/>
              <a:t>max-min=r-l</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考虑将每个区间表示为二维平面上的点</a:t>
            </a:r>
            <a:r>
              <a:rPr lang="en-US" altLang="zh-CN" dirty="0"/>
              <a:t>(</a:t>
            </a:r>
            <a:r>
              <a:rPr lang="en-US" altLang="zh-CN" dirty="0" err="1"/>
              <a:t>x,y</a:t>
            </a:r>
            <a:r>
              <a:rPr lang="en-US" altLang="zh-CN" dirty="0"/>
              <a:t>)</a:t>
            </a:r>
            <a:endParaRPr lang="en-US" altLang="zh-CN" dirty="0"/>
          </a:p>
          <a:p>
            <a:r>
              <a:rPr lang="zh-CN" altLang="en-US" dirty="0"/>
              <a:t>首先先初始化</a:t>
            </a:r>
            <a:r>
              <a:rPr lang="en-US" altLang="zh-CN" dirty="0"/>
              <a:t>(</a:t>
            </a:r>
            <a:r>
              <a:rPr lang="en-US" altLang="zh-CN" dirty="0" err="1"/>
              <a:t>x,y</a:t>
            </a:r>
            <a:r>
              <a:rPr lang="en-US" altLang="zh-CN" dirty="0"/>
              <a:t>)</a:t>
            </a:r>
            <a:r>
              <a:rPr lang="zh-CN" altLang="en-US" dirty="0"/>
              <a:t>的权值为</a:t>
            </a:r>
            <a:r>
              <a:rPr lang="en-US" altLang="zh-CN" dirty="0"/>
              <a:t>y-x</a:t>
            </a:r>
            <a:r>
              <a:rPr lang="zh-CN" altLang="en-US" dirty="0"/>
              <a:t>：对</a:t>
            </a:r>
            <a:r>
              <a:rPr lang="en-US" altLang="zh-CN" dirty="0"/>
              <a:t>x=1…n</a:t>
            </a:r>
            <a:r>
              <a:rPr lang="zh-CN" altLang="en-US" dirty="0"/>
              <a:t>进行矩形减，对</a:t>
            </a:r>
            <a:r>
              <a:rPr lang="en-US" altLang="zh-CN" dirty="0"/>
              <a:t>y=1…n</a:t>
            </a:r>
            <a:r>
              <a:rPr lang="zh-CN" altLang="en-US" dirty="0"/>
              <a:t>进行矩形加，即</a:t>
            </a:r>
            <a:r>
              <a:rPr lang="en-US" altLang="zh-CN" dirty="0"/>
              <a:t>[x,1..n]-=x</a:t>
            </a:r>
            <a:r>
              <a:rPr lang="zh-CN" altLang="en-US" dirty="0"/>
              <a:t>，</a:t>
            </a:r>
            <a:r>
              <a:rPr lang="en-US" altLang="zh-CN" dirty="0"/>
              <a:t>[1..n,y]+=y</a:t>
            </a:r>
            <a:endParaRPr lang="en-US" altLang="zh-CN" dirty="0"/>
          </a:p>
          <a:p>
            <a:r>
              <a:rPr lang="zh-CN" altLang="en-US" dirty="0"/>
              <a:t>然后对序列进行最值分治，每次分治相当于一个矩形内的点对应的序列上的区间的</a:t>
            </a:r>
            <a:r>
              <a:rPr lang="en-US" altLang="zh-CN" dirty="0"/>
              <a:t>max</a:t>
            </a:r>
            <a:r>
              <a:rPr lang="zh-CN" altLang="en-US" dirty="0"/>
              <a:t>都是分治中心，进行矩形加，</a:t>
            </a:r>
            <a:r>
              <a:rPr lang="en-US" altLang="zh-CN" dirty="0"/>
              <a:t>min</a:t>
            </a:r>
            <a:r>
              <a:rPr lang="zh-CN" altLang="en-US" dirty="0"/>
              <a:t>同理进行矩形减</a:t>
            </a:r>
            <a:endParaRPr lang="zh-CN" altLang="en-US" dirty="0"/>
          </a:p>
        </p:txBody>
      </p:sp>
      <p:pic>
        <p:nvPicPr>
          <p:cNvPr id="5" name="图片 4"/>
          <p:cNvPicPr>
            <a:picLocks noChangeAspect="1"/>
          </p:cNvPicPr>
          <p:nvPr/>
        </p:nvPicPr>
        <p:blipFill>
          <a:blip r:embed="rId1"/>
          <a:stretch>
            <a:fillRect/>
          </a:stretch>
        </p:blipFill>
        <p:spPr>
          <a:xfrm>
            <a:off x="1117964" y="4816475"/>
            <a:ext cx="3362325" cy="1495425"/>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问题即转换为给定一个平面，进行</a:t>
            </a:r>
            <a:r>
              <a:rPr lang="en-US" altLang="zh-CN" dirty="0"/>
              <a:t>O(n)</a:t>
            </a:r>
            <a:r>
              <a:rPr lang="zh-CN" altLang="en-US" dirty="0"/>
              <a:t>次矩形加减，问有多少个</a:t>
            </a:r>
            <a:r>
              <a:rPr lang="en-US" altLang="zh-CN" dirty="0"/>
              <a:t>0</a:t>
            </a:r>
            <a:endParaRPr lang="en-US" altLang="zh-CN" dirty="0"/>
          </a:p>
          <a:p>
            <a:r>
              <a:rPr lang="zh-CN" altLang="en-US" dirty="0"/>
              <a:t>由于保证矩形中元素非负，所以可以扫描线</a:t>
            </a:r>
            <a:r>
              <a:rPr lang="en-US" altLang="zh-CN" dirty="0"/>
              <a:t>+</a:t>
            </a:r>
            <a:r>
              <a:rPr lang="zh-CN" altLang="en-US" dirty="0"/>
              <a:t>线段树解决</a:t>
            </a:r>
            <a:endParaRPr lang="en-US" altLang="zh-CN" dirty="0"/>
          </a:p>
          <a:p>
            <a:r>
              <a:rPr lang="zh-CN" altLang="en-US" dirty="0"/>
              <a:t>类似于矩形面积并，线段树维护区间</a:t>
            </a:r>
            <a:r>
              <a:rPr lang="en-US" altLang="zh-CN" dirty="0"/>
              <a:t>min</a:t>
            </a:r>
            <a:r>
              <a:rPr lang="zh-CN" altLang="en-US" dirty="0"/>
              <a:t>和</a:t>
            </a:r>
            <a:r>
              <a:rPr lang="en-US" altLang="zh-CN" dirty="0"/>
              <a:t>min</a:t>
            </a:r>
            <a:r>
              <a:rPr lang="zh-CN" altLang="en-US" dirty="0"/>
              <a:t>的个数，即可计算</a:t>
            </a:r>
            <a:r>
              <a:rPr lang="en-US" altLang="zh-CN" dirty="0"/>
              <a:t>0</a:t>
            </a:r>
            <a:r>
              <a:rPr lang="zh-CN" altLang="en-US" dirty="0"/>
              <a:t>的个数</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CF997E Good Subsegments</a:t>
            </a:r>
            <a:endParaRPr lang="zh-CN" altLang="en-US" dirty="0"/>
          </a:p>
        </p:txBody>
      </p:sp>
      <p:sp>
        <p:nvSpPr>
          <p:cNvPr id="3" name="内容占位符 2"/>
          <p:cNvSpPr>
            <a:spLocks noGrp="1"/>
          </p:cNvSpPr>
          <p:nvPr>
            <p:ph idx="1"/>
          </p:nvPr>
        </p:nvSpPr>
        <p:spPr/>
        <p:txBody>
          <a:bodyPr/>
          <a:lstStyle/>
          <a:p>
            <a:r>
              <a:rPr lang="zh-CN" altLang="en-US" dirty="0"/>
              <a:t>给一个长为</a:t>
            </a:r>
            <a:r>
              <a:rPr lang="en-US" altLang="zh-CN" dirty="0"/>
              <a:t>n</a:t>
            </a:r>
            <a:r>
              <a:rPr lang="zh-CN" altLang="en-US" dirty="0"/>
              <a:t>的排列，有</a:t>
            </a:r>
            <a:r>
              <a:rPr lang="en-US" altLang="zh-CN" dirty="0"/>
              <a:t>m</a:t>
            </a:r>
            <a:r>
              <a:rPr lang="zh-CN" altLang="en-US" dirty="0"/>
              <a:t>次查询区间</a:t>
            </a:r>
            <a:r>
              <a:rPr lang="en-US" altLang="zh-CN" dirty="0"/>
              <a:t>[</a:t>
            </a:r>
            <a:r>
              <a:rPr lang="en-US" altLang="zh-CN" dirty="0" err="1"/>
              <a:t>l,r</a:t>
            </a:r>
            <a:r>
              <a:rPr lang="en-US" altLang="zh-CN" dirty="0"/>
              <a:t>]</a:t>
            </a:r>
            <a:r>
              <a:rPr lang="zh-CN" altLang="en-US" dirty="0"/>
              <a:t>中有多少子区间</a:t>
            </a:r>
            <a:r>
              <a:rPr lang="en-US" altLang="zh-CN" dirty="0"/>
              <a:t>[</a:t>
            </a:r>
            <a:r>
              <a:rPr lang="en-US" altLang="zh-CN" dirty="0" err="1"/>
              <a:t>l’,r</a:t>
            </a:r>
            <a:r>
              <a:rPr lang="en-US" altLang="zh-CN" dirty="0"/>
              <a:t>’]</a:t>
            </a:r>
            <a:r>
              <a:rPr lang="zh-CN" altLang="en-US" dirty="0"/>
              <a:t>，假设</a:t>
            </a:r>
            <a:r>
              <a:rPr lang="en-US" altLang="zh-CN" dirty="0"/>
              <a:t>[</a:t>
            </a:r>
            <a:r>
              <a:rPr lang="en-US" altLang="zh-CN" dirty="0" err="1"/>
              <a:t>l’,r</a:t>
            </a:r>
            <a:r>
              <a:rPr lang="en-US" altLang="zh-CN" dirty="0"/>
              <a:t>’]</a:t>
            </a:r>
            <a:r>
              <a:rPr lang="zh-CN" altLang="en-US" dirty="0"/>
              <a:t>的最小值为</a:t>
            </a:r>
            <a:r>
              <a:rPr lang="en-US" altLang="zh-CN" dirty="0"/>
              <a:t>min</a:t>
            </a:r>
            <a:r>
              <a:rPr lang="zh-CN" altLang="en-US" dirty="0"/>
              <a:t>，最大值为</a:t>
            </a:r>
            <a:r>
              <a:rPr lang="en-US" altLang="zh-CN" dirty="0"/>
              <a:t>max</a:t>
            </a:r>
            <a:r>
              <a:rPr lang="zh-CN" altLang="en-US" dirty="0"/>
              <a:t>，满足</a:t>
            </a:r>
            <a:r>
              <a:rPr lang="en-US" altLang="zh-CN" dirty="0"/>
              <a:t>max-min=r’-l’</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考虑将每个区间表示为二维平面上的点</a:t>
            </a:r>
            <a:r>
              <a:rPr lang="en-US" altLang="zh-CN" dirty="0"/>
              <a:t>(</a:t>
            </a:r>
            <a:r>
              <a:rPr lang="en-US" altLang="zh-CN" dirty="0" err="1"/>
              <a:t>x,y</a:t>
            </a:r>
            <a:r>
              <a:rPr lang="en-US" altLang="zh-CN" dirty="0"/>
              <a:t>)</a:t>
            </a:r>
            <a:endParaRPr lang="en-US" altLang="zh-CN" dirty="0"/>
          </a:p>
          <a:p>
            <a:r>
              <a:rPr lang="zh-CN" altLang="en-US" dirty="0"/>
              <a:t>首先先初始化</a:t>
            </a:r>
            <a:r>
              <a:rPr lang="en-US" altLang="zh-CN" dirty="0"/>
              <a:t>(</a:t>
            </a:r>
            <a:r>
              <a:rPr lang="en-US" altLang="zh-CN" dirty="0" err="1"/>
              <a:t>x,y</a:t>
            </a:r>
            <a:r>
              <a:rPr lang="en-US" altLang="zh-CN" dirty="0"/>
              <a:t>)</a:t>
            </a:r>
            <a:r>
              <a:rPr lang="zh-CN" altLang="en-US" dirty="0"/>
              <a:t>的权值为</a:t>
            </a:r>
            <a:r>
              <a:rPr lang="en-US" altLang="zh-CN" dirty="0"/>
              <a:t>y-x</a:t>
            </a:r>
            <a:r>
              <a:rPr lang="zh-CN" altLang="en-US" dirty="0"/>
              <a:t>：对</a:t>
            </a:r>
            <a:r>
              <a:rPr lang="en-US" altLang="zh-CN" dirty="0"/>
              <a:t>x=1…n</a:t>
            </a:r>
            <a:r>
              <a:rPr lang="zh-CN" altLang="en-US" dirty="0"/>
              <a:t>进行矩形减，对</a:t>
            </a:r>
            <a:r>
              <a:rPr lang="en-US" altLang="zh-CN" dirty="0"/>
              <a:t>y=1…n</a:t>
            </a:r>
            <a:r>
              <a:rPr lang="zh-CN" altLang="en-US" dirty="0"/>
              <a:t>进行矩形加</a:t>
            </a:r>
            <a:endParaRPr lang="en-US" altLang="zh-CN" dirty="0"/>
          </a:p>
          <a:p>
            <a:r>
              <a:rPr lang="zh-CN" altLang="en-US" dirty="0"/>
              <a:t>然后对序列进行最值分治，每次分治相当于一个矩形内的点对应的序列上的区间的</a:t>
            </a:r>
            <a:r>
              <a:rPr lang="en-US" altLang="zh-CN" dirty="0"/>
              <a:t>max</a:t>
            </a:r>
            <a:r>
              <a:rPr lang="zh-CN" altLang="en-US" dirty="0"/>
              <a:t>都是分治中心，进行矩形加，</a:t>
            </a:r>
            <a:r>
              <a:rPr lang="en-US" altLang="zh-CN" dirty="0"/>
              <a:t>min</a:t>
            </a:r>
            <a:r>
              <a:rPr lang="zh-CN" altLang="en-US" dirty="0"/>
              <a:t>同理进行矩形减</a:t>
            </a:r>
            <a:endParaRPr lang="zh-CN" altLang="en-US" dirty="0"/>
          </a:p>
        </p:txBody>
      </p:sp>
      <p:pic>
        <p:nvPicPr>
          <p:cNvPr id="5" name="图片 4"/>
          <p:cNvPicPr>
            <a:picLocks noChangeAspect="1"/>
          </p:cNvPicPr>
          <p:nvPr/>
        </p:nvPicPr>
        <p:blipFill>
          <a:blip r:embed="rId1"/>
          <a:stretch>
            <a:fillRect/>
          </a:stretch>
        </p:blipFill>
        <p:spPr>
          <a:xfrm>
            <a:off x="1117964" y="4816475"/>
            <a:ext cx="3362325" cy="14954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Notice</a:t>
            </a:r>
            <a:endParaRPr lang="zh-CN" altLang="en-US" dirty="0"/>
          </a:p>
        </p:txBody>
      </p:sp>
      <p:sp>
        <p:nvSpPr>
          <p:cNvPr id="3" name="Content Placeholder 2"/>
          <p:cNvSpPr>
            <a:spLocks noGrp="1"/>
          </p:cNvSpPr>
          <p:nvPr>
            <p:ph idx="1"/>
          </p:nvPr>
        </p:nvSpPr>
        <p:spPr/>
        <p:txBody>
          <a:bodyPr/>
          <a:lstStyle/>
          <a:p>
            <a:r>
              <a:rPr lang="zh-CN" altLang="en-US" dirty="0"/>
              <a:t>其实看到任何范围修改查询问题，如果能差分的话，想都不想就差分是不会有问题的，我推荐直接这样做</a:t>
            </a:r>
            <a:endParaRPr lang="en-US" altLang="zh-CN" dirty="0"/>
          </a:p>
          <a:p>
            <a:r>
              <a:rPr lang="zh-CN" altLang="en-US" dirty="0"/>
              <a:t>典型的差分方法：</a:t>
            </a:r>
            <a:endParaRPr lang="en-US" altLang="zh-CN" dirty="0"/>
          </a:p>
          <a:p>
            <a:r>
              <a:rPr lang="zh-CN" altLang="en-US" dirty="0"/>
              <a:t>序列区间</a:t>
            </a:r>
            <a:r>
              <a:rPr lang="en-US" altLang="zh-CN" dirty="0"/>
              <a:t>[</a:t>
            </a:r>
            <a:r>
              <a:rPr lang="en-US" altLang="zh-CN" dirty="0" err="1"/>
              <a:t>l,r</a:t>
            </a:r>
            <a:r>
              <a:rPr lang="en-US" altLang="zh-CN" dirty="0"/>
              <a:t>]</a:t>
            </a:r>
            <a:r>
              <a:rPr lang="zh-CN" altLang="en-US" dirty="0"/>
              <a:t>差分为</a:t>
            </a:r>
            <a:r>
              <a:rPr lang="en-US" altLang="zh-CN" dirty="0"/>
              <a:t>[1,r]-[1,l-1]</a:t>
            </a:r>
            <a:r>
              <a:rPr lang="zh-CN" altLang="en-US" dirty="0"/>
              <a:t>的前缀</a:t>
            </a:r>
            <a:endParaRPr lang="en-US" altLang="zh-CN" dirty="0"/>
          </a:p>
          <a:p>
            <a:r>
              <a:rPr lang="zh-CN" altLang="en-US" dirty="0"/>
              <a:t>树上差分</a:t>
            </a:r>
            <a:endParaRPr lang="en-US" altLang="zh-CN" dirty="0"/>
          </a:p>
          <a:p>
            <a:r>
              <a:rPr lang="zh-CN" altLang="en-US" dirty="0"/>
              <a:t>二维前缀和的差分</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问题即转换为给定一个平面，进行</a:t>
            </a:r>
            <a:r>
              <a:rPr lang="en-US" altLang="zh-CN" dirty="0"/>
              <a:t>O(n)</a:t>
            </a:r>
            <a:r>
              <a:rPr lang="zh-CN" altLang="en-US" dirty="0"/>
              <a:t>次矩形加减，问一个矩形内有多少个</a:t>
            </a:r>
            <a:r>
              <a:rPr lang="en-US" altLang="zh-CN" dirty="0"/>
              <a:t>0</a:t>
            </a:r>
            <a:endParaRPr lang="en-US" altLang="zh-CN" dirty="0"/>
          </a:p>
          <a:p>
            <a:r>
              <a:rPr lang="zh-CN" altLang="en-US" dirty="0"/>
              <a:t>询问矩形实际上为</a:t>
            </a:r>
            <a:r>
              <a:rPr lang="en-US" altLang="zh-CN" dirty="0"/>
              <a:t>2-side</a:t>
            </a:r>
            <a:r>
              <a:rPr lang="zh-CN" altLang="en-US" dirty="0"/>
              <a:t>矩形</a:t>
            </a:r>
            <a:endParaRPr lang="en-US" altLang="zh-CN" dirty="0"/>
          </a:p>
          <a:p>
            <a:r>
              <a:rPr lang="zh-CN" altLang="en-US" dirty="0"/>
              <a:t>然后使用扫描线</a:t>
            </a:r>
            <a:r>
              <a:rPr lang="en-US" altLang="zh-CN" dirty="0"/>
              <a:t>+</a:t>
            </a:r>
            <a:r>
              <a:rPr lang="zh-CN" altLang="en-US" dirty="0"/>
              <a:t>线段树沿着一维扫这个平面</a:t>
            </a:r>
            <a:endParaRPr lang="en-US" altLang="zh-CN" dirty="0"/>
          </a:p>
          <a:p>
            <a:r>
              <a:rPr lang="zh-CN" altLang="en-US" dirty="0"/>
              <a:t>由于保证矩形中元素非负，线段树维护区间</a:t>
            </a:r>
            <a:r>
              <a:rPr lang="en-US" altLang="zh-CN" dirty="0"/>
              <a:t>min</a:t>
            </a:r>
            <a:r>
              <a:rPr lang="zh-CN" altLang="en-US" dirty="0"/>
              <a:t>和</a:t>
            </a:r>
            <a:r>
              <a:rPr lang="en-US" altLang="zh-CN" dirty="0"/>
              <a:t>min</a:t>
            </a:r>
            <a:r>
              <a:rPr lang="zh-CN" altLang="en-US" dirty="0"/>
              <a:t>的个数，即可计算</a:t>
            </a:r>
            <a:r>
              <a:rPr lang="en-US" altLang="zh-CN" dirty="0"/>
              <a:t>0</a:t>
            </a:r>
            <a:r>
              <a:rPr lang="zh-CN" altLang="en-US" dirty="0"/>
              <a:t>的个数</a:t>
            </a:r>
            <a:endParaRPr lang="en-US" altLang="zh-CN" dirty="0"/>
          </a:p>
          <a:p>
            <a:r>
              <a:rPr lang="zh-CN" altLang="en-US" dirty="0"/>
              <a:t>问题是</a:t>
            </a:r>
            <a:r>
              <a:rPr lang="en-US" altLang="zh-CN" dirty="0"/>
              <a:t>2-side</a:t>
            </a:r>
            <a:r>
              <a:rPr lang="zh-CN" altLang="en-US" dirty="0"/>
              <a:t>矩形在扫描线后，需要查询一个区间在一个前缀时间中的</a:t>
            </a:r>
            <a:r>
              <a:rPr lang="en-US" altLang="zh-CN" dirty="0"/>
              <a:t>0</a:t>
            </a:r>
            <a:r>
              <a:rPr lang="zh-CN" altLang="en-US" dirty="0"/>
              <a:t>的个数</a:t>
            </a:r>
            <a:endParaRPr lang="en-US" altLang="zh-CN" dirty="0"/>
          </a:p>
          <a:p>
            <a:endParaRPr lang="en-US" altLang="zh-CN" dirty="0"/>
          </a:p>
        </p:txBody>
      </p:sp>
      <p:pic>
        <p:nvPicPr>
          <p:cNvPr id="4" name="Picture 3"/>
          <p:cNvPicPr>
            <a:picLocks noChangeAspect="1"/>
          </p:cNvPicPr>
          <p:nvPr/>
        </p:nvPicPr>
        <p:blipFill>
          <a:blip r:embed="rId1"/>
          <a:stretch>
            <a:fillRect/>
          </a:stretch>
        </p:blipFill>
        <p:spPr>
          <a:xfrm>
            <a:off x="3541478" y="5077853"/>
            <a:ext cx="2213453" cy="1780147"/>
          </a:xfrm>
          <a:prstGeom prst="rect">
            <a:avLst/>
          </a:prstGeom>
        </p:spPr>
      </p:pic>
      <p:pic>
        <p:nvPicPr>
          <p:cNvPr id="5" name="Picture 4"/>
          <p:cNvPicPr>
            <a:picLocks noChangeAspect="1"/>
          </p:cNvPicPr>
          <p:nvPr/>
        </p:nvPicPr>
        <p:blipFill>
          <a:blip r:embed="rId2"/>
          <a:stretch>
            <a:fillRect/>
          </a:stretch>
        </p:blipFill>
        <p:spPr>
          <a:xfrm>
            <a:off x="7434108" y="5143001"/>
            <a:ext cx="1860893" cy="1714999"/>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这个其实可以简单维护</a:t>
            </a:r>
            <a:endParaRPr lang="en-US" altLang="zh-CN" dirty="0"/>
          </a:p>
          <a:p>
            <a:r>
              <a:rPr lang="zh-CN" altLang="en-US" dirty="0"/>
              <a:t>我们只需要对每个区间记录下多少个</a:t>
            </a:r>
            <a:r>
              <a:rPr lang="en-US" altLang="zh-CN" dirty="0"/>
              <a:t>0</a:t>
            </a:r>
            <a:r>
              <a:rPr lang="zh-CN" altLang="en-US" dirty="0"/>
              <a:t>，这个表示为量</a:t>
            </a:r>
            <a:r>
              <a:rPr lang="en-US" altLang="zh-CN" dirty="0"/>
              <a:t>A</a:t>
            </a:r>
            <a:endParaRPr lang="en-US" altLang="zh-CN" dirty="0"/>
          </a:p>
          <a:p>
            <a:r>
              <a:rPr lang="zh-CN" altLang="en-US" dirty="0"/>
              <a:t>然后有一个量</a:t>
            </a:r>
            <a:r>
              <a:rPr lang="en-US" altLang="zh-CN" dirty="0"/>
              <a:t>B</a:t>
            </a:r>
            <a:r>
              <a:rPr lang="zh-CN" altLang="en-US" dirty="0"/>
              <a:t>表示累计的历史贡献</a:t>
            </a:r>
            <a:endParaRPr lang="en-US" altLang="zh-CN" dirty="0"/>
          </a:p>
          <a:p>
            <a:r>
              <a:rPr lang="zh-CN" altLang="en-US" dirty="0"/>
              <a:t>然后每次扫描线走一步的时候打一个区间</a:t>
            </a:r>
            <a:r>
              <a:rPr lang="en-US" altLang="zh-CN" dirty="0"/>
              <a:t>B+=A</a:t>
            </a:r>
            <a:r>
              <a:rPr lang="zh-CN" altLang="en-US" dirty="0"/>
              <a:t>的标记</a:t>
            </a:r>
            <a:endParaRPr lang="en-US" altLang="zh-CN" dirty="0"/>
          </a:p>
          <a:p>
            <a:r>
              <a:rPr lang="zh-CN" altLang="en-US" dirty="0"/>
              <a:t>或者对每个位置记录一下上次修改的时间，以及区间内部答案</a:t>
            </a:r>
            <a:endParaRPr lang="en-US" altLang="zh-CN" dirty="0"/>
          </a:p>
          <a:p>
            <a:r>
              <a:rPr lang="zh-CN" altLang="en-US" dirty="0"/>
              <a:t>这样区间</a:t>
            </a:r>
            <a:r>
              <a:rPr lang="en-US" altLang="zh-CN" dirty="0" err="1"/>
              <a:t>i</a:t>
            </a:r>
            <a:r>
              <a:rPr lang="zh-CN" altLang="en-US" dirty="0"/>
              <a:t>时刻修改就需要维护区间中所有</a:t>
            </a:r>
            <a:r>
              <a:rPr lang="en-US" altLang="zh-CN" dirty="0"/>
              <a:t>0</a:t>
            </a:r>
            <a:r>
              <a:rPr lang="zh-CN" altLang="en-US" dirty="0"/>
              <a:t>上次修改的时间和，以及区间答案了</a:t>
            </a:r>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en-US" alt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Notice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我们线段树要区间修改查询需要：</a:t>
            </a:r>
            <a:endParaRPr lang="en-US" altLang="zh-CN" dirty="0"/>
          </a:p>
          <a:p>
            <a:r>
              <a:rPr lang="en-US" altLang="zh-CN" dirty="0"/>
              <a:t>1.</a:t>
            </a:r>
            <a:r>
              <a:rPr lang="zh-CN" altLang="en-US" dirty="0"/>
              <a:t>标记对标记可合并</a:t>
            </a:r>
            <a:endParaRPr lang="en-US" altLang="zh-CN" dirty="0"/>
          </a:p>
          <a:p>
            <a:r>
              <a:rPr lang="en-US" altLang="zh-CN" dirty="0"/>
              <a:t>2.</a:t>
            </a:r>
            <a:r>
              <a:rPr lang="zh-CN" altLang="en-US" dirty="0"/>
              <a:t>标记对值可合并</a:t>
            </a:r>
            <a:endParaRPr lang="en-US" altLang="zh-CN" dirty="0"/>
          </a:p>
          <a:p>
            <a:r>
              <a:rPr lang="en-US" altLang="zh-CN" dirty="0"/>
              <a:t>3.</a:t>
            </a:r>
            <a:r>
              <a:rPr lang="zh-CN" altLang="en-US" dirty="0"/>
              <a:t>值对值可合并</a:t>
            </a:r>
            <a:endParaRPr lang="en-US" altLang="zh-CN" dirty="0"/>
          </a:p>
          <a:p>
            <a:r>
              <a:rPr lang="zh-CN" altLang="en-US" dirty="0"/>
              <a:t>这种维护历史信息的标记的话我们需要考虑标记交替合并的情况，比如这道题就是</a:t>
            </a:r>
            <a:endParaRPr lang="en-US" altLang="zh-CN" dirty="0"/>
          </a:p>
          <a:p>
            <a:r>
              <a:rPr lang="zh-CN" altLang="en-US" dirty="0"/>
              <a:t>区间</a:t>
            </a:r>
            <a:r>
              <a:rPr lang="en-US" altLang="zh-CN" dirty="0"/>
              <a:t>A</a:t>
            </a:r>
            <a:r>
              <a:rPr lang="zh-CN" altLang="en-US" dirty="0"/>
              <a:t>加，区间</a:t>
            </a:r>
            <a:r>
              <a:rPr lang="en-US" altLang="zh-CN" dirty="0"/>
              <a:t>B+=A</a:t>
            </a:r>
            <a:r>
              <a:rPr lang="zh-CN" altLang="en-US" dirty="0"/>
              <a:t>，区间</a:t>
            </a:r>
            <a:r>
              <a:rPr lang="en-US" altLang="zh-CN" dirty="0"/>
              <a:t>A</a:t>
            </a:r>
            <a:r>
              <a:rPr lang="zh-CN" altLang="en-US" dirty="0"/>
              <a:t>加，区间</a:t>
            </a:r>
            <a:r>
              <a:rPr lang="en-US" altLang="zh-CN" dirty="0"/>
              <a:t>B+=A</a:t>
            </a:r>
            <a:r>
              <a:rPr lang="zh-CN" altLang="en-US" dirty="0"/>
              <a:t>，区间</a:t>
            </a:r>
            <a:r>
              <a:rPr lang="en-US" altLang="zh-CN" dirty="0"/>
              <a:t>A</a:t>
            </a:r>
            <a:r>
              <a:rPr lang="zh-CN" altLang="en-US" dirty="0"/>
              <a:t>加</a:t>
            </a:r>
            <a:r>
              <a:rPr lang="en-US" altLang="zh-CN" dirty="0"/>
              <a:t>…</a:t>
            </a:r>
            <a:r>
              <a:rPr lang="zh-CN" altLang="en-US" dirty="0"/>
              <a:t>这样的情况</a:t>
            </a:r>
            <a:endParaRPr lang="en-US" altLang="zh-CN" dirty="0"/>
          </a:p>
          <a:p>
            <a:r>
              <a:rPr lang="zh-CN" altLang="en-US" dirty="0"/>
              <a:t>我们要能支持这些标记的合并就能做了，因为不考虑历史信息的话</a:t>
            </a:r>
            <a:r>
              <a:rPr lang="en-US" altLang="zh-CN" dirty="0"/>
              <a:t>2,3</a:t>
            </a:r>
            <a:r>
              <a:rPr lang="zh-CN" altLang="en-US" dirty="0"/>
              <a:t>我们已经能做了</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P4747 [CERC2017] Intrinsic Interval</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9387840" cy="245237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[ABC248Ex] Beautiful Subsequences</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6138545" cy="1475105"/>
          </a:xfrm>
          <a:prstGeom prst="rect">
            <a:avLst/>
          </a:prstGeom>
        </p:spPr>
      </p:pic>
      <p:pic>
        <p:nvPicPr>
          <p:cNvPr id="5" name="图片 4"/>
          <p:cNvPicPr>
            <a:picLocks noChangeAspect="1"/>
          </p:cNvPicPr>
          <p:nvPr/>
        </p:nvPicPr>
        <p:blipFill>
          <a:blip r:embed="rId2"/>
          <a:stretch>
            <a:fillRect/>
          </a:stretch>
        </p:blipFill>
        <p:spPr>
          <a:xfrm>
            <a:off x="840740" y="3429000"/>
            <a:ext cx="4291330" cy="1002665"/>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CF193D Two Segments</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9575800" cy="732155"/>
          </a:xfrm>
          <a:prstGeom prst="rect">
            <a:avLst/>
          </a:prstGeo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Codeforces GYM 103069G</a:t>
            </a:r>
            <a:br>
              <a:rPr lang="en-US" altLang="zh-CN" dirty="0"/>
            </a:br>
            <a:r>
              <a:rPr lang="en-US" altLang="zh-CN" dirty="0"/>
              <a:t>EC final2020 G</a:t>
            </a:r>
            <a:br>
              <a:rPr lang="en-US" altLang="zh-CN" dirty="0"/>
            </a:br>
            <a:r>
              <a:rPr lang="en-US" altLang="zh-CN" dirty="0"/>
              <a:t>P9990 [Ynoi Easy Round 2023] TEST_90</a:t>
            </a:r>
            <a:endParaRPr lang="en-US" altLang="zh-CN" dirty="0"/>
          </a:p>
        </p:txBody>
      </p:sp>
      <p:sp>
        <p:nvSpPr>
          <p:cNvPr id="3" name="内容占位符 2"/>
          <p:cNvSpPr>
            <a:spLocks noGrp="1"/>
          </p:cNvSpPr>
          <p:nvPr>
            <p:ph idx="1"/>
          </p:nvPr>
        </p:nvSpPr>
        <p:spPr/>
        <p:txBody>
          <a:bodyPr/>
          <a:lstStyle/>
          <a:p>
            <a:r>
              <a:rPr lang="zh-CN" altLang="en-US" dirty="0"/>
              <a:t>给定一个序列，求区间有多少子区间，其内部出现过的颜色数为奇数</a:t>
            </a:r>
            <a:endParaRPr lang="en-US" altLang="zh-CN" dirty="0"/>
          </a:p>
          <a:p>
            <a:pPr marL="0" indent="0">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原因</a:t>
            </a:r>
            <a:endParaRPr lang="zh-CN" altLang="en-US" dirty="0"/>
          </a:p>
        </p:txBody>
      </p:sp>
      <p:sp>
        <p:nvSpPr>
          <p:cNvPr id="3" name="Content Placeholder 2"/>
          <p:cNvSpPr>
            <a:spLocks noGrp="1"/>
          </p:cNvSpPr>
          <p:nvPr>
            <p:ph idx="1"/>
          </p:nvPr>
        </p:nvSpPr>
        <p:spPr/>
        <p:txBody>
          <a:bodyPr/>
          <a:lstStyle/>
          <a:p>
            <a:r>
              <a:rPr lang="en-US" altLang="zh-CN" dirty="0"/>
              <a:t>“</a:t>
            </a:r>
            <a:r>
              <a:rPr lang="zh-CN" altLang="en-US" dirty="0"/>
              <a:t>自由度</a:t>
            </a:r>
            <a:r>
              <a:rPr lang="en-US" altLang="zh-CN" dirty="0"/>
              <a:t>”</a:t>
            </a:r>
            <a:r>
              <a:rPr lang="zh-CN" altLang="en-US" dirty="0"/>
              <a:t>的问题</a:t>
            </a:r>
            <a:endParaRPr lang="en-US" altLang="zh-CN" dirty="0"/>
          </a:p>
          <a:p>
            <a:r>
              <a:rPr lang="zh-CN" altLang="en-US" dirty="0"/>
              <a:t>通过差分我们可以将一个高维问题以常数的代价转换为低维问题</a:t>
            </a:r>
            <a:endParaRPr lang="en-US" altLang="zh-CN" dirty="0"/>
          </a:p>
          <a:p>
            <a:r>
              <a:rPr lang="zh-CN" altLang="en-US" dirty="0"/>
              <a:t>而问题低一维往往会简单非常多</a:t>
            </a:r>
            <a:endParaRPr lang="en-US" altLang="zh-CN" dirty="0"/>
          </a:p>
          <a:p>
            <a:r>
              <a:rPr lang="zh-CN" altLang="en-US" dirty="0"/>
              <a:t>考虑线段树查询区间的时候访问的点个数，以及线段树查两次前缀访问的点个数</a:t>
            </a:r>
            <a:endParaRPr lang="en-US" altLang="zh-CN" dirty="0"/>
          </a:p>
          <a:p>
            <a:r>
              <a:rPr lang="zh-CN" altLang="en-US" dirty="0"/>
              <a:t>可以发现常数代价在大部分情况下都不存在</a:t>
            </a:r>
            <a:endParaRPr lang="en-US" altLang="zh-CN" dirty="0"/>
          </a:p>
          <a:p>
            <a:r>
              <a:rPr lang="zh-CN" altLang="en-US" dirty="0"/>
              <a:t>所以建议大家做题看到可以差分的区间，树路径等范围，想都不想直接差分掉</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6" name="Content Placeholder 5"/>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88591"/>
            <a:ext cx="9792291" cy="3571306"/>
          </a:xfr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Luogu8868 [NOIP2022] 比赛</a:t>
            </a:r>
            <a:endParaRPr lang="zh-CN" altLang="en-US"/>
          </a:p>
        </p:txBody>
      </p:sp>
      <p:sp>
        <p:nvSpPr>
          <p:cNvPr id="3" name="内容占位符 2"/>
          <p:cNvSpPr>
            <a:spLocks noGrp="1"/>
          </p:cNvSpPr>
          <p:nvPr>
            <p:ph idx="1"/>
          </p:nvPr>
        </p:nvSpPr>
        <p:spPr/>
        <p:txBody>
          <a:bodyPr/>
          <a:p>
            <a:endParaRPr lang="zh-CN" altLang="en-US"/>
          </a:p>
        </p:txBody>
      </p:sp>
      <p:pic>
        <p:nvPicPr>
          <p:cNvPr id="4" name="图片 3" descr="%_{(%GRFMG3][0V%~%H(ZIH"/>
          <p:cNvPicPr>
            <a:picLocks noChangeAspect="1"/>
          </p:cNvPicPr>
          <p:nvPr/>
        </p:nvPicPr>
        <p:blipFill>
          <a:blip r:embed="rId1"/>
          <a:stretch>
            <a:fillRect/>
          </a:stretch>
        </p:blipFill>
        <p:spPr>
          <a:xfrm>
            <a:off x="838200" y="1825625"/>
            <a:ext cx="7296150" cy="160020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未公开</a:t>
            </a:r>
            <a:r>
              <a:rPr lang="zh-CN" altLang="en-US"/>
              <a:t>题目</a:t>
            </a:r>
            <a:endParaRPr lang="zh-CN" altLang="en-US"/>
          </a:p>
        </p:txBody>
      </p:sp>
      <p:sp>
        <p:nvSpPr>
          <p:cNvPr id="3" name="内容占位符 2"/>
          <p:cNvSpPr>
            <a:spLocks noGrp="1"/>
          </p:cNvSpPr>
          <p:nvPr>
            <p:ph idx="1"/>
          </p:nvPr>
        </p:nvSpPr>
        <p:spPr/>
        <p:txBody>
          <a:bodyPr/>
          <a:p>
            <a:r>
              <a:rPr lang="zh-CN" altLang="en-US"/>
              <a:t>给你一个序列，每次查询一个区间的所有子区间的最大子段和的</a:t>
            </a:r>
            <a:r>
              <a:rPr lang="zh-CN" altLang="en-US"/>
              <a:t>和</a:t>
            </a:r>
            <a:endParaRPr lang="zh-CN"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Solution1</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Solution2</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CF1109F Sasha and Algorithm of Silence's Sounds</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200" y="1825625"/>
            <a:ext cx="9673284" cy="867954"/>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扫描线从</a:t>
            </a:r>
            <a:r>
              <a:rPr lang="en-US" altLang="zh-CN" dirty="0"/>
              <a:t>1 -&gt; nm</a:t>
            </a:r>
            <a:r>
              <a:rPr lang="zh-CN" altLang="en-US" dirty="0"/>
              <a:t>扫区间的右端点，数据结构维护最左可行的左端点</a:t>
            </a:r>
            <a:endParaRPr lang="en-US" altLang="zh-CN" dirty="0"/>
          </a:p>
          <a:p>
            <a:r>
              <a:rPr lang="zh-CN" altLang="en-US" dirty="0"/>
              <a:t>每次插入一个元素</a:t>
            </a:r>
            <a:r>
              <a:rPr lang="en-US" altLang="zh-CN" dirty="0"/>
              <a:t>(</a:t>
            </a:r>
            <a:r>
              <a:rPr lang="en-US" altLang="zh-CN" dirty="0" err="1"/>
              <a:t>i,j</a:t>
            </a:r>
            <a:r>
              <a:rPr lang="en-US" altLang="zh-CN" dirty="0"/>
              <a:t>)</a:t>
            </a:r>
            <a:r>
              <a:rPr lang="zh-CN" altLang="en-US" dirty="0"/>
              <a:t>，若</a:t>
            </a:r>
            <a:r>
              <a:rPr lang="en-US" altLang="zh-CN" dirty="0"/>
              <a:t>(i-1,j),(i+1,j),(i,j-1),(i,j+1)</a:t>
            </a:r>
            <a:r>
              <a:rPr lang="zh-CN" altLang="en-US" dirty="0"/>
              <a:t>在当前可行的区间中，则成环，一直移动左端点直到不成环（即删除环上最小的元素）</a:t>
            </a:r>
            <a:endParaRPr lang="en-US" altLang="zh-CN" dirty="0"/>
          </a:p>
          <a:p>
            <a:r>
              <a:rPr lang="zh-CN" altLang="en-US" dirty="0"/>
              <a:t>使用</a:t>
            </a:r>
            <a:r>
              <a:rPr lang="en-US" altLang="zh-CN" dirty="0"/>
              <a:t>LCT</a:t>
            </a:r>
            <a:r>
              <a:rPr lang="zh-CN" altLang="en-US" dirty="0"/>
              <a:t>维护，这样就维护出了每个右端点，区间不含有环的最小左端点</a:t>
            </a:r>
            <a:endParaRPr lang="en-US" altLang="zh-CN" dirty="0"/>
          </a:p>
          <a:p>
            <a:r>
              <a:rPr lang="zh-CN" altLang="en-US" dirty="0"/>
              <a:t>但是这样只是维护出了构成森林的左端点，还需要是一棵树</a:t>
            </a:r>
            <a:endParaRPr lang="en-US" altLang="zh-CN"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一个无环子图是树的性质等价于点数</a:t>
            </a:r>
            <a:r>
              <a:rPr lang="en-US" altLang="zh-CN" dirty="0"/>
              <a:t>-</a:t>
            </a:r>
            <a:r>
              <a:rPr lang="zh-CN" altLang="en-US" dirty="0"/>
              <a:t>边数</a:t>
            </a:r>
            <a:r>
              <a:rPr lang="en-US" altLang="zh-CN" dirty="0"/>
              <a:t>=1</a:t>
            </a:r>
            <a:endParaRPr lang="en-US" altLang="zh-CN" dirty="0"/>
          </a:p>
          <a:p>
            <a:r>
              <a:rPr lang="zh-CN" altLang="en-US" dirty="0"/>
              <a:t>对每个左端点维护其到右端点的点数</a:t>
            </a:r>
            <a:r>
              <a:rPr lang="en-US" altLang="zh-CN" dirty="0"/>
              <a:t>-</a:t>
            </a:r>
            <a:r>
              <a:rPr lang="zh-CN" altLang="en-US" dirty="0"/>
              <a:t>边数</a:t>
            </a:r>
            <a:r>
              <a:rPr lang="en-US" altLang="zh-CN" dirty="0"/>
              <a:t>-1</a:t>
            </a:r>
            <a:endParaRPr lang="en-US" altLang="zh-CN" dirty="0"/>
          </a:p>
          <a:p>
            <a:r>
              <a:rPr lang="zh-CN" altLang="en-US" dirty="0"/>
              <a:t>每次右端点移动时，每个点到右端点的点数</a:t>
            </a:r>
            <a:r>
              <a:rPr lang="en-US" altLang="zh-CN" dirty="0"/>
              <a:t>+1</a:t>
            </a:r>
            <a:r>
              <a:rPr lang="zh-CN" altLang="en-US" dirty="0"/>
              <a:t>，考虑新增的点</a:t>
            </a:r>
            <a:r>
              <a:rPr lang="en-US" altLang="zh-CN" dirty="0"/>
              <a:t>r</a:t>
            </a:r>
            <a:r>
              <a:rPr lang="zh-CN" altLang="en-US" dirty="0"/>
              <a:t>相邻的点</a:t>
            </a:r>
            <a:r>
              <a:rPr lang="en-US" altLang="zh-CN" dirty="0"/>
              <a:t>x</a:t>
            </a:r>
            <a:r>
              <a:rPr lang="zh-CN" altLang="en-US" dirty="0"/>
              <a:t>，与其的边在所有左端点</a:t>
            </a:r>
            <a:r>
              <a:rPr lang="en-US" altLang="zh-CN" dirty="0"/>
              <a:t>&lt;=x</a:t>
            </a:r>
            <a:r>
              <a:rPr lang="zh-CN" altLang="en-US" dirty="0"/>
              <a:t>的子图中，于是是一个区间</a:t>
            </a:r>
            <a:r>
              <a:rPr lang="en-US" altLang="zh-CN" dirty="0"/>
              <a:t>-1</a:t>
            </a:r>
            <a:r>
              <a:rPr lang="zh-CN" altLang="en-US" dirty="0"/>
              <a:t>，保证每个数都</a:t>
            </a:r>
            <a:r>
              <a:rPr lang="en-US" altLang="zh-CN" dirty="0"/>
              <a:t>&gt;=0</a:t>
            </a:r>
            <a:r>
              <a:rPr lang="zh-CN" altLang="en-US" dirty="0"/>
              <a:t>，维护区间</a:t>
            </a:r>
            <a:r>
              <a:rPr lang="en-US" altLang="zh-CN" dirty="0"/>
              <a:t>0</a:t>
            </a:r>
            <a:r>
              <a:rPr lang="zh-CN" altLang="en-US" dirty="0"/>
              <a:t>的个数</a:t>
            </a:r>
            <a:endParaRPr lang="en-US" altLang="zh-CN" dirty="0"/>
          </a:p>
          <a:p>
            <a:r>
              <a:rPr lang="zh-CN" altLang="en-US" dirty="0"/>
              <a:t>每次左端点移动时不需要在线段树上的操作</a:t>
            </a:r>
            <a:endParaRPr lang="en-US" altLang="zh-CN" dirty="0"/>
          </a:p>
          <a:p>
            <a:endParaRPr lang="en-US" altLang="zh-CN" dirty="0"/>
          </a:p>
          <a:p>
            <a:r>
              <a:rPr lang="zh-CN" altLang="en-US" dirty="0"/>
              <a:t>总时间复杂度</a:t>
            </a:r>
            <a:r>
              <a:rPr lang="en-US" altLang="zh-CN" dirty="0"/>
              <a:t>O(</a:t>
            </a:r>
            <a:r>
              <a:rPr lang="en-US" altLang="zh-CN" dirty="0" err="1"/>
              <a:t>nmlog</a:t>
            </a:r>
            <a:r>
              <a:rPr lang="en-US" altLang="zh-CN" dirty="0"/>
              <a:t>(nm))</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对一维分治</a:t>
            </a:r>
            <a:endParaRPr lang="zh-CN" altLang="en-US" dirty="0"/>
          </a:p>
        </p:txBody>
      </p:sp>
      <p:sp>
        <p:nvSpPr>
          <p:cNvPr id="3" name="Content Placeholder 2"/>
          <p:cNvSpPr>
            <a:spLocks noGrp="1"/>
          </p:cNvSpPr>
          <p:nvPr>
            <p:ph idx="1"/>
          </p:nvPr>
        </p:nvSpPr>
        <p:spPr/>
        <p:txBody>
          <a:bodyPr/>
          <a:lstStyle/>
          <a:p>
            <a:r>
              <a:rPr lang="zh-CN" altLang="en-US" dirty="0"/>
              <a:t>如果信息不可差分，我们则需要分治</a:t>
            </a:r>
            <a:endParaRPr lang="en-US" altLang="zh-CN" dirty="0"/>
          </a:p>
          <a:p>
            <a:r>
              <a:rPr lang="zh-CN" altLang="en-US" dirty="0"/>
              <a:t>选一维分治后，查询</a:t>
            </a:r>
            <a:r>
              <a:rPr lang="en-US" altLang="zh-CN" dirty="0"/>
              <a:t>4-side</a:t>
            </a:r>
            <a:r>
              <a:rPr lang="zh-CN" altLang="en-US" dirty="0"/>
              <a:t>矩形信息等价于查询两个</a:t>
            </a:r>
            <a:r>
              <a:rPr lang="en-US" altLang="zh-CN" dirty="0"/>
              <a:t>3-side</a:t>
            </a:r>
            <a:r>
              <a:rPr lang="zh-CN" altLang="en-US" dirty="0"/>
              <a:t>矩形信息，这里可以跑两段扫描线，这样就只有插入没有删除了</a:t>
            </a:r>
            <a:endParaRPr lang="en-US" altLang="zh-CN" dirty="0"/>
          </a:p>
          <a:p>
            <a:r>
              <a:rPr lang="zh-CN" altLang="en-US" dirty="0"/>
              <a:t>分治每次处理所有跨过分治中线的矩形查询，然后递归处理两边的，复杂度会多个</a:t>
            </a:r>
            <a:r>
              <a:rPr lang="en-US" altLang="zh-CN" dirty="0" err="1"/>
              <a:t>logn</a:t>
            </a:r>
            <a:endParaRPr lang="zh-CN" altLang="en-US" dirty="0"/>
          </a:p>
        </p:txBody>
      </p:sp>
      <p:pic>
        <p:nvPicPr>
          <p:cNvPr id="5" name="图片 4"/>
          <p:cNvPicPr>
            <a:picLocks noChangeAspect="1"/>
          </p:cNvPicPr>
          <p:nvPr/>
        </p:nvPicPr>
        <p:blipFill>
          <a:blip r:embed="rId1"/>
          <a:stretch>
            <a:fillRect/>
          </a:stretch>
        </p:blipFill>
        <p:spPr>
          <a:xfrm>
            <a:off x="5687735" y="3855896"/>
            <a:ext cx="5002024" cy="2901436"/>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UNIT_PLACING_PICTURE_USER_VIEWPORT" val="{&quot;height&quot;:4320,&quot;width&quot;:17340}"/>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PP_MARK_KEY" val="f0dd9b5d-7f69-447f-a9c9-86fc32d215f5"/>
  <p:tag name="COMMONDATA" val="eyJoZGlkIjoiNTIwNDJiYTdhNzQxZDA4MTgxMDc3YmZjNzFjZDAxMm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20128</Words>
  <Application>WPS 演示</Application>
  <PresentationFormat>宽屏</PresentationFormat>
  <Paragraphs>1316</Paragraphs>
  <Slides>220</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4</vt:i4>
      </vt:variant>
      <vt:variant>
        <vt:lpstr>幻灯片标题</vt:lpstr>
      </vt:variant>
      <vt:variant>
        <vt:i4>220</vt:i4>
      </vt:variant>
    </vt:vector>
  </HeadingPairs>
  <TitlesOfParts>
    <vt:vector size="234" baseType="lpstr">
      <vt:lpstr>Arial</vt:lpstr>
      <vt:lpstr>宋体</vt:lpstr>
      <vt:lpstr>Wingdings</vt:lpstr>
      <vt:lpstr>等线 Light</vt:lpstr>
      <vt:lpstr>等线</vt:lpstr>
      <vt:lpstr>微软雅黑</vt:lpstr>
      <vt:lpstr>Arial Unicode MS</vt:lpstr>
      <vt:lpstr>Helvetica Neue</vt:lpstr>
      <vt:lpstr>Yu Gothic Light</vt:lpstr>
      <vt:lpstr>Office 主题​​</vt:lpstr>
      <vt:lpstr>Paint.Picture</vt:lpstr>
      <vt:lpstr>Paint.Picture</vt:lpstr>
      <vt:lpstr>Paint.Picture</vt:lpstr>
      <vt:lpstr>Paint.Picture</vt:lpstr>
      <vt:lpstr>扫描线</vt:lpstr>
      <vt:lpstr>B维正交范围</vt:lpstr>
      <vt:lpstr>A-side的B维正交范围</vt:lpstr>
      <vt:lpstr>矩形</vt:lpstr>
      <vt:lpstr>矩形</vt:lpstr>
      <vt:lpstr>一维扫描线</vt:lpstr>
      <vt:lpstr>一维扫描线</vt:lpstr>
      <vt:lpstr>Notice</vt:lpstr>
      <vt:lpstr>原因</vt:lpstr>
      <vt:lpstr>直接做一维扫描线</vt:lpstr>
      <vt:lpstr>静态区间查询类问题</vt:lpstr>
      <vt:lpstr>基础问题</vt:lpstr>
      <vt:lpstr>分析</vt:lpstr>
      <vt:lpstr>分析</vt:lpstr>
      <vt:lpstr>基础问题</vt:lpstr>
      <vt:lpstr>分析</vt:lpstr>
      <vt:lpstr>Luogu1972 [SDOI2009]HH的项链</vt:lpstr>
      <vt:lpstr>分析</vt:lpstr>
      <vt:lpstr>Solution1</vt:lpstr>
      <vt:lpstr>Solution1</vt:lpstr>
      <vt:lpstr>Solution1</vt:lpstr>
      <vt:lpstr>Solution1</vt:lpstr>
      <vt:lpstr>Solution1</vt:lpstr>
      <vt:lpstr>Solution2</vt:lpstr>
      <vt:lpstr>P4113 [HEOI2012] 采花</vt:lpstr>
      <vt:lpstr>Solution</vt:lpstr>
      <vt:lpstr>Hdu5654 xiaoxin and his watermelon candy</vt:lpstr>
      <vt:lpstr>Solution</vt:lpstr>
      <vt:lpstr>Bzoj3489（弱化版） CF1000F One Occurrence</vt:lpstr>
      <vt:lpstr>分析</vt:lpstr>
      <vt:lpstr>Solution</vt:lpstr>
      <vt:lpstr>Solution</vt:lpstr>
      <vt:lpstr>TEST_73</vt:lpstr>
      <vt:lpstr>Solution</vt:lpstr>
      <vt:lpstr>Bzoj4212 神牛的养成计划</vt:lpstr>
      <vt:lpstr>Solution</vt:lpstr>
      <vt:lpstr>Solution</vt:lpstr>
      <vt:lpstr>UOJ 637. [美团杯2021] A. 数据结构</vt:lpstr>
      <vt:lpstr>分析</vt:lpstr>
      <vt:lpstr>Solution</vt:lpstr>
      <vt:lpstr>Solution</vt:lpstr>
      <vt:lpstr>Solution</vt:lpstr>
      <vt:lpstr>Solution</vt:lpstr>
      <vt:lpstr>经典问题</vt:lpstr>
      <vt:lpstr>分析</vt:lpstr>
      <vt:lpstr>Solution</vt:lpstr>
      <vt:lpstr>UOJ群里看到的神秘题</vt:lpstr>
      <vt:lpstr>分析</vt:lpstr>
      <vt:lpstr>Solution</vt:lpstr>
      <vt:lpstr>Solution</vt:lpstr>
      <vt:lpstr>矩形面积并</vt:lpstr>
      <vt:lpstr>分析</vt:lpstr>
      <vt:lpstr>Solution</vt:lpstr>
      <vt:lpstr>Solution</vt:lpstr>
      <vt:lpstr>Solution</vt:lpstr>
      <vt:lpstr>2021牛客暑期多校训练营6 H Hopping rabbit</vt:lpstr>
      <vt:lpstr>Solution</vt:lpstr>
      <vt:lpstr>Hdu5722 Jewelry</vt:lpstr>
      <vt:lpstr>Solution</vt:lpstr>
      <vt:lpstr>洛谷P1502 窗口的星星</vt:lpstr>
      <vt:lpstr>Solution</vt:lpstr>
      <vt:lpstr>Hdu5603 the soldier of love</vt:lpstr>
      <vt:lpstr>Solution</vt:lpstr>
      <vt:lpstr>Luogu5070 [Ynoi2015] 即便看不到未来</vt:lpstr>
      <vt:lpstr>分析</vt:lpstr>
      <vt:lpstr>Solution</vt:lpstr>
      <vt:lpstr>Solution</vt:lpstr>
      <vt:lpstr>Solution</vt:lpstr>
      <vt:lpstr>区间子区间问题</vt:lpstr>
      <vt:lpstr>转化</vt:lpstr>
      <vt:lpstr>转化</vt:lpstr>
      <vt:lpstr>P3246 [HNOI2016] 序列</vt:lpstr>
      <vt:lpstr>Solution</vt:lpstr>
      <vt:lpstr>CF526F Pudding Monsters</vt:lpstr>
      <vt:lpstr>Solution</vt:lpstr>
      <vt:lpstr>Solution</vt:lpstr>
      <vt:lpstr>Solution</vt:lpstr>
      <vt:lpstr>CF997E Good Subsegments</vt:lpstr>
      <vt:lpstr>Solution</vt:lpstr>
      <vt:lpstr>Solution</vt:lpstr>
      <vt:lpstr>Solution</vt:lpstr>
      <vt:lpstr>Notice</vt:lpstr>
      <vt:lpstr>P4747 [CERC2017] Intrinsic Interval</vt:lpstr>
      <vt:lpstr>Solution</vt:lpstr>
      <vt:lpstr>[ABC248Ex] Beautiful Subsequences</vt:lpstr>
      <vt:lpstr>Solution</vt:lpstr>
      <vt:lpstr>CF193D Two Segments</vt:lpstr>
      <vt:lpstr>Solution</vt:lpstr>
      <vt:lpstr>Codeforces GYM 103069G EC final2020 G P9990 [Ynoi Easy Round 2023] TEST_90</vt:lpstr>
      <vt:lpstr>Solution</vt:lpstr>
      <vt:lpstr>Luogu8868 [NOIP2022] 比赛</vt:lpstr>
      <vt:lpstr>Solution</vt:lpstr>
      <vt:lpstr>未公开题目</vt:lpstr>
      <vt:lpstr>Solution1</vt:lpstr>
      <vt:lpstr>Solution2</vt:lpstr>
      <vt:lpstr>CF1109F Sasha and Algorithm of Silence's Sounds</vt:lpstr>
      <vt:lpstr>Solution</vt:lpstr>
      <vt:lpstr>Solution</vt:lpstr>
      <vt:lpstr>对一维分治</vt:lpstr>
      <vt:lpstr>[Ynoi2009] rprmq1</vt:lpstr>
      <vt:lpstr>Solution</vt:lpstr>
      <vt:lpstr>Solution</vt:lpstr>
      <vt:lpstr>Solution</vt:lpstr>
      <vt:lpstr>Solution</vt:lpstr>
      <vt:lpstr>Solution</vt:lpstr>
      <vt:lpstr>Solution</vt:lpstr>
      <vt:lpstr>Solution</vt:lpstr>
      <vt:lpstr>二维扫描线</vt:lpstr>
      <vt:lpstr>自由度的讨论</vt:lpstr>
      <vt:lpstr>扫描线序列维，数据结构时间维</vt:lpstr>
      <vt:lpstr>Luogu3863 序列</vt:lpstr>
      <vt:lpstr>Solution</vt:lpstr>
      <vt:lpstr>P8512 [Ynoi Easy Round 2021] TEST_152</vt:lpstr>
      <vt:lpstr>Solution</vt:lpstr>
      <vt:lpstr>Solution</vt:lpstr>
      <vt:lpstr>Solution</vt:lpstr>
      <vt:lpstr>Solution</vt:lpstr>
      <vt:lpstr>[Ynoi????] TEST_109</vt:lpstr>
      <vt:lpstr>Solution</vt:lpstr>
      <vt:lpstr>牛客挑战赛题目</vt:lpstr>
      <vt:lpstr>Solution</vt:lpstr>
      <vt:lpstr>P7560 [JOISC 2021 Day1] フードコート</vt:lpstr>
      <vt:lpstr>Solution</vt:lpstr>
      <vt:lpstr>Solution</vt:lpstr>
      <vt:lpstr>Solution</vt:lpstr>
      <vt:lpstr>Solution</vt:lpstr>
      <vt:lpstr>Solution</vt:lpstr>
      <vt:lpstr>百度之星2021初赛第三场1008</vt:lpstr>
      <vt:lpstr>Solution</vt:lpstr>
      <vt:lpstr>Solution</vt:lpstr>
      <vt:lpstr>Solution</vt:lpstr>
      <vt:lpstr>Solution</vt:lpstr>
      <vt:lpstr>GSS2 - Can you answer these queries II</vt:lpstr>
      <vt:lpstr>Solution</vt:lpstr>
      <vt:lpstr>[Ynoi????] TEST_106</vt:lpstr>
      <vt:lpstr>Solution</vt:lpstr>
      <vt:lpstr>CF522D Closest Equals</vt:lpstr>
      <vt:lpstr>Solution</vt:lpstr>
      <vt:lpstr>Loj3523. 「IOI2021」分糖果</vt:lpstr>
      <vt:lpstr>Solution</vt:lpstr>
      <vt:lpstr>Solution</vt:lpstr>
      <vt:lpstr>Solution</vt:lpstr>
      <vt:lpstr>Solution</vt:lpstr>
      <vt:lpstr>CF765F Souvenirs</vt:lpstr>
      <vt:lpstr>Solution</vt:lpstr>
      <vt:lpstr>Solution</vt:lpstr>
      <vt:lpstr>Solution</vt:lpstr>
      <vt:lpstr>UOJ515</vt:lpstr>
      <vt:lpstr>Solution</vt:lpstr>
      <vt:lpstr>Solution</vt:lpstr>
      <vt:lpstr>Solution</vt:lpstr>
      <vt:lpstr>Solution</vt:lpstr>
      <vt:lpstr>UOJ 515（加强版）</vt:lpstr>
      <vt:lpstr>Solution</vt:lpstr>
      <vt:lpstr>经典问题</vt:lpstr>
      <vt:lpstr>Solution</vt:lpstr>
      <vt:lpstr>牛客挑战赛64 D</vt:lpstr>
      <vt:lpstr>Solution</vt:lpstr>
      <vt:lpstr>P3348 [ZJOI2016] 大森林</vt:lpstr>
      <vt:lpstr>Solution</vt:lpstr>
      <vt:lpstr>CF793F Julia the snail</vt:lpstr>
      <vt:lpstr>Solution</vt:lpstr>
      <vt:lpstr>Solution</vt:lpstr>
      <vt:lpstr>Solution</vt:lpstr>
      <vt:lpstr>Solution</vt:lpstr>
      <vt:lpstr>QOJ # 8672. 排队</vt:lpstr>
      <vt:lpstr>Solution</vt:lpstr>
      <vt:lpstr>未公开题目</vt:lpstr>
      <vt:lpstr>Solution</vt:lpstr>
      <vt:lpstr>CF407E k-d-sequence</vt:lpstr>
      <vt:lpstr>Solution</vt:lpstr>
      <vt:lpstr>Solution</vt:lpstr>
      <vt:lpstr>Solution</vt:lpstr>
      <vt:lpstr>未公开题目</vt:lpstr>
      <vt:lpstr>Solution</vt:lpstr>
      <vt:lpstr>PowerPoint 演示文稿</vt:lpstr>
      <vt:lpstr>PowerPoint 演示文稿</vt:lpstr>
      <vt:lpstr>P9057 [Ynoi2004] rpfrdtzls</vt:lpstr>
      <vt:lpstr>Solution</vt:lpstr>
      <vt:lpstr>CF799F Beautiful fountains rows</vt:lpstr>
      <vt:lpstr>Solution</vt:lpstr>
      <vt:lpstr>Solution</vt:lpstr>
      <vt:lpstr>CodeChef MINXORSEG</vt:lpstr>
      <vt:lpstr>Solution</vt:lpstr>
      <vt:lpstr>Solution</vt:lpstr>
      <vt:lpstr>Solution</vt:lpstr>
      <vt:lpstr>Solution</vt:lpstr>
      <vt:lpstr>Luogu8078 [WC2022] 秃子酋长</vt:lpstr>
      <vt:lpstr>Solution1</vt:lpstr>
      <vt:lpstr>Solution2</vt:lpstr>
      <vt:lpstr>Solution3</vt:lpstr>
      <vt:lpstr>Solution4</vt:lpstr>
      <vt:lpstr>Solution4</vt:lpstr>
      <vt:lpstr>Solution4</vt:lpstr>
      <vt:lpstr>Solution4</vt:lpstr>
      <vt:lpstr>Solution4</vt:lpstr>
      <vt:lpstr>Solution4</vt:lpstr>
      <vt:lpstr>Solution4</vt:lpstr>
      <vt:lpstr>计算几何中的扫描线</vt:lpstr>
      <vt:lpstr>Luogu5428 [USACO19OPEN]Cow Steeplechase II S</vt:lpstr>
      <vt:lpstr>Solution</vt:lpstr>
      <vt:lpstr>平面图点定位</vt:lpstr>
      <vt:lpstr>Solution</vt:lpstr>
      <vt:lpstr>Luogu 3268 [JLOI2016]圆的异或并&amp;Luogu 5843 [SCOI2012]Blinker的噩梦</vt:lpstr>
      <vt:lpstr>Solution</vt:lpstr>
      <vt:lpstr>经典问题</vt:lpstr>
      <vt:lpstr>PowerPoint 演示文稿</vt:lpstr>
      <vt:lpstr>Luogu5525 [Ynoi2012]WC2016充满了失望</vt:lpstr>
      <vt:lpstr>Luogu5525 [Ynoi2012]WC2016充满了失望</vt:lpstr>
      <vt:lpstr>Solution</vt:lpstr>
      <vt:lpstr>Solution</vt:lpstr>
      <vt:lpstr>Solution</vt:lpstr>
      <vt:lpstr>Luogu6106 [Ynoi2010] Self Adjusting Top Tree</vt:lpstr>
      <vt:lpstr>Solution</vt:lpstr>
      <vt:lpstr>Solution</vt:lpstr>
      <vt:lpstr>Solution</vt:lpstr>
      <vt:lpstr>Solution</vt:lpstr>
      <vt:lpstr>Solution</vt:lpstr>
      <vt:lpstr>Solution</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Cai Chengze</dc:creator>
  <cp:lastModifiedBy>test</cp:lastModifiedBy>
  <cp:revision>218</cp:revision>
  <dcterms:created xsi:type="dcterms:W3CDTF">2020-04-23T00:42:00Z</dcterms:created>
  <dcterms:modified xsi:type="dcterms:W3CDTF">2025-02-06T15:00:58Z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76D7CC6C058C4E8889A3698643D29CF1</vt:lpwstr>
  </property>
  <property fmtid="{D5CDD505-2E9C-101B-9397-08002B2CF9AE}" pid="3" name="KSOProductBuildVer">
    <vt:lpwstr>2052-12.1.0.19770</vt:lpwstr>
  </property>
</Properties>
</file>