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1217" r:id="rId3"/>
    <p:sldId id="1394" r:id="rId4"/>
    <p:sldId id="1395" r:id="rId5"/>
    <p:sldId id="1396" r:id="rId6"/>
    <p:sldId id="1397" r:id="rId7"/>
    <p:sldId id="1398" r:id="rId8"/>
    <p:sldId id="1399" r:id="rId9"/>
    <p:sldId id="1400" r:id="rId10"/>
    <p:sldId id="1401" r:id="rId11"/>
    <p:sldId id="1402" r:id="rId12"/>
    <p:sldId id="1403" r:id="rId13"/>
    <p:sldId id="1404" r:id="rId14"/>
    <p:sldId id="1405" r:id="rId15"/>
    <p:sldId id="1406" r:id="rId16"/>
    <p:sldId id="1407" r:id="rId17"/>
    <p:sldId id="1408" r:id="rId18"/>
    <p:sldId id="1409" r:id="rId19"/>
    <p:sldId id="1410" r:id="rId20"/>
    <p:sldId id="1411" r:id="rId21"/>
    <p:sldId id="1412" r:id="rId22"/>
    <p:sldId id="1413" r:id="rId23"/>
    <p:sldId id="1414" r:id="rId24"/>
    <p:sldId id="515" r:id="rId25"/>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4.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619D46-51FE-44A3-96C2-C87A52CC1B3B}"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9D5282-A5DE-49BD-8906-6E33D44EEB7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endParaRPr lang="en-US" altLang="zh-CN"/>
          </a:p>
        </p:txBody>
      </p:sp>
      <p:sp>
        <p:nvSpPr>
          <p:cNvPr id="4" name="Date Placeholder 3"/>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Date Placeholder 4"/>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7" name="Date Placeholder 6"/>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68A18E24-4789-4F79-83B5-10E132DAA95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782407-D9BC-4167-BE37-79C7335FAD2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A18E24-4789-4F79-83B5-10E132DAA95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82407-D9BC-4167-BE37-79C7335FAD2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数据结构题目选</a:t>
            </a:r>
            <a:r>
              <a:rPr lang="zh-CN" altLang="en-US" dirty="0"/>
              <a:t>讲</a:t>
            </a:r>
            <a:endParaRPr lang="zh-CN" altLang="en-US" dirty="0"/>
          </a:p>
        </p:txBody>
      </p:sp>
      <p:sp>
        <p:nvSpPr>
          <p:cNvPr id="3" name="副标题 2"/>
          <p:cNvSpPr>
            <a:spLocks noGrp="1"/>
          </p:cNvSpPr>
          <p:nvPr>
            <p:ph type="subTitle" idx="1"/>
          </p:nvPr>
        </p:nvSpPr>
        <p:spPr/>
        <p:txBody>
          <a:bodyPr/>
          <a:lstStyle/>
          <a:p>
            <a:r>
              <a:rPr lang="en-US" altLang="zh-CN" dirty="0">
                <a:solidFill>
                  <a:schemeClr val="tx1"/>
                </a:solidFill>
              </a:rPr>
              <a:t>——</a:t>
            </a:r>
            <a:r>
              <a:rPr lang="zh-CN" altLang="en-US" dirty="0">
                <a:solidFill>
                  <a:schemeClr val="tx1"/>
                </a:solidFill>
              </a:rPr>
              <a:t>清华大学</a:t>
            </a:r>
            <a:r>
              <a:rPr lang="zh-CN" altLang="en-US" dirty="0">
                <a:solidFill>
                  <a:schemeClr val="tx1"/>
                </a:solidFill>
              </a:rPr>
              <a:t>李欣隆</a:t>
            </a:r>
            <a:endParaRPr lang="zh-CN" altLang="en-US" dirty="0">
              <a:solidFill>
                <a:schemeClr val="tx1"/>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Light" panose="02010600030101010101" charset="-122"/>
                <a:ea typeface="等线 Light" panose="02010600030101010101" charset="-122"/>
              </a:rPr>
              <a:t>Solution</a:t>
            </a:r>
            <a:endParaRPr lang="zh-CN" altLang="en-US" dirty="0">
              <a:latin typeface="等线 Light" panose="02010600030101010101" charset="-122"/>
              <a:ea typeface="等线 Light" panose="02010600030101010101" charset="-122"/>
            </a:endParaRPr>
          </a:p>
        </p:txBody>
      </p:sp>
      <p:sp>
        <p:nvSpPr>
          <p:cNvPr id="3" name="Content Placeholder 2"/>
          <p:cNvSpPr>
            <a:spLocks noGrp="1"/>
          </p:cNvSpPr>
          <p:nvPr>
            <p:ph idx="1"/>
          </p:nvPr>
        </p:nvSpPr>
        <p:spPr/>
        <p:txBody>
          <a:bodyPr/>
          <a:lstStyle/>
          <a:p>
            <a:r>
              <a:rPr lang="en-US" altLang="zh-CN" dirty="0"/>
              <a:t>2.</a:t>
            </a:r>
            <a:r>
              <a:rPr lang="zh-CN" altLang="en-US" dirty="0"/>
              <a:t>所有原来为</a:t>
            </a:r>
            <a:r>
              <a:rPr lang="en-US" altLang="zh-CN" dirty="0"/>
              <a:t>x-1</a:t>
            </a:r>
            <a:r>
              <a:rPr lang="zh-CN" altLang="en-US" dirty="0"/>
              <a:t>的数都没有被加上</a:t>
            </a:r>
            <a:r>
              <a:rPr lang="en-US" altLang="zh-CN" dirty="0"/>
              <a:t>1</a:t>
            </a:r>
            <a:endParaRPr lang="en-US" altLang="zh-CN" dirty="0"/>
          </a:p>
          <a:p>
            <a:endParaRPr lang="en-US" altLang="zh-CN" dirty="0"/>
          </a:p>
          <a:p>
            <a:endParaRPr lang="en-US" altLang="zh-CN" dirty="0"/>
          </a:p>
          <a:p>
            <a:endParaRPr lang="en-US" altLang="zh-CN" dirty="0"/>
          </a:p>
          <a:p>
            <a:r>
              <a:rPr lang="zh-CN" altLang="en-US" dirty="0"/>
              <a:t>对于</a:t>
            </a:r>
            <a:r>
              <a:rPr lang="en-US" altLang="zh-CN" dirty="0"/>
              <a:t>x-1</a:t>
            </a:r>
            <a:r>
              <a:rPr lang="zh-CN" altLang="en-US" dirty="0"/>
              <a:t>相邻两次出现位置</a:t>
            </a:r>
            <a:r>
              <a:rPr lang="en-US" altLang="zh-CN" dirty="0" err="1"/>
              <a:t>i,j</a:t>
            </a:r>
            <a:r>
              <a:rPr lang="zh-CN" altLang="en-US" dirty="0"/>
              <a:t>，所有</a:t>
            </a:r>
            <a:r>
              <a:rPr lang="en-US" altLang="zh-CN" dirty="0"/>
              <a:t>[i+1,j-1]</a:t>
            </a:r>
            <a:r>
              <a:rPr lang="zh-CN" altLang="en-US" dirty="0"/>
              <a:t>的子区间都不包含</a:t>
            </a:r>
            <a:r>
              <a:rPr lang="en-US" altLang="zh-CN" dirty="0"/>
              <a:t>x-1</a:t>
            </a:r>
            <a:endParaRPr lang="en-US" altLang="zh-CN" dirty="0"/>
          </a:p>
          <a:p>
            <a:r>
              <a:rPr lang="zh-CN" altLang="en-US" dirty="0"/>
              <a:t>这个对应于二维平面上的一个矩形</a:t>
            </a:r>
            <a:r>
              <a:rPr lang="en-US" altLang="zh-CN" dirty="0"/>
              <a:t>[i+1,j-1]*[i+1,j-1]</a:t>
            </a:r>
            <a:endParaRPr lang="en-US" altLang="zh-CN" dirty="0"/>
          </a:p>
          <a:p>
            <a:r>
              <a:rPr lang="zh-CN" altLang="en-US" dirty="0"/>
              <a:t>也就是说所有</a:t>
            </a:r>
            <a:r>
              <a:rPr lang="en-US" altLang="zh-CN" dirty="0"/>
              <a:t>x-1</a:t>
            </a:r>
            <a:r>
              <a:rPr lang="zh-CN" altLang="en-US" dirty="0"/>
              <a:t>不出现的位置构成了</a:t>
            </a:r>
            <a:r>
              <a:rPr lang="en-US" altLang="zh-CN" dirty="0"/>
              <a:t>O(</a:t>
            </a:r>
            <a:r>
              <a:rPr lang="zh-CN" altLang="en-US" dirty="0"/>
              <a:t>出现次数</a:t>
            </a:r>
            <a:r>
              <a:rPr lang="en-US" altLang="zh-CN" dirty="0"/>
              <a:t>+1)</a:t>
            </a:r>
            <a:r>
              <a:rPr lang="zh-CN" altLang="en-US" dirty="0"/>
              <a:t>个矩形</a:t>
            </a:r>
            <a:endParaRPr lang="zh-CN" altLang="en-US" dirty="0"/>
          </a:p>
        </p:txBody>
      </p:sp>
      <p:pic>
        <p:nvPicPr>
          <p:cNvPr id="5" name="Picture 4"/>
          <p:cNvPicPr>
            <a:picLocks noChangeAspect="1"/>
          </p:cNvPicPr>
          <p:nvPr/>
        </p:nvPicPr>
        <p:blipFill>
          <a:blip r:embed="rId1"/>
          <a:stretch>
            <a:fillRect/>
          </a:stretch>
        </p:blipFill>
        <p:spPr>
          <a:xfrm>
            <a:off x="838200" y="2296092"/>
            <a:ext cx="6610350" cy="13430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等线 Light" panose="02010600030101010101" charset="-122"/>
                <a:ea typeface="等线 Light" panose="02010600030101010101" charset="-122"/>
              </a:rPr>
              <a:t>Solution</a:t>
            </a:r>
            <a:endParaRPr lang="zh-CN" altLang="en-US" dirty="0">
              <a:latin typeface="等线 Light" panose="02010600030101010101" charset="-122"/>
              <a:ea typeface="等线 Light" panose="02010600030101010101" charset="-122"/>
            </a:endParaRPr>
          </a:p>
        </p:txBody>
      </p:sp>
      <p:sp>
        <p:nvSpPr>
          <p:cNvPr id="3" name="Content Placeholder 2"/>
          <p:cNvSpPr>
            <a:spLocks noGrp="1"/>
          </p:cNvSpPr>
          <p:nvPr>
            <p:ph idx="1"/>
          </p:nvPr>
        </p:nvSpPr>
        <p:spPr/>
        <p:txBody>
          <a:bodyPr/>
          <a:lstStyle/>
          <a:p>
            <a:r>
              <a:rPr lang="zh-CN" altLang="en-US" dirty="0"/>
              <a:t>考虑这两条限制，第一条限制实际上就是将第二条限制计算出的矩形中切掉了一部分，所以矩形个数还是</a:t>
            </a:r>
            <a:r>
              <a:rPr lang="en-US" altLang="zh-CN" dirty="0"/>
              <a:t>O(</a:t>
            </a:r>
            <a:r>
              <a:rPr lang="zh-CN" altLang="en-US" dirty="0"/>
              <a:t>出现次数</a:t>
            </a:r>
            <a:r>
              <a:rPr lang="en-US" altLang="zh-CN" dirty="0"/>
              <a:t>+1)</a:t>
            </a:r>
            <a:r>
              <a:rPr lang="zh-CN" altLang="en-US" dirty="0"/>
              <a:t>的</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09188" y="2911207"/>
            <a:ext cx="4326855" cy="394679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atin typeface="等线 Light" panose="02010600030101010101" charset="-122"/>
                <a:ea typeface="等线 Light" panose="02010600030101010101" charset="-122"/>
                <a:cs typeface="等线 Light" panose="02010600030101010101" charset="-122"/>
              </a:rPr>
              <a:t>P3348 [ZJOI2016] </a:t>
            </a:r>
            <a:r>
              <a:rPr lang="zh-CN" altLang="en-US">
                <a:latin typeface="等线 Light" panose="02010600030101010101" charset="-122"/>
                <a:ea typeface="等线 Light" panose="02010600030101010101" charset="-122"/>
                <a:cs typeface="等线 Light" panose="02010600030101010101" charset="-122"/>
              </a:rPr>
              <a:t>大森林</a:t>
            </a:r>
            <a:endParaRPr lang="zh-CN" altLang="en-US">
              <a:latin typeface="等线 Light" panose="02010600030101010101" charset="-122"/>
              <a:ea typeface="等线 Light" panose="02010600030101010101" charset="-122"/>
              <a:cs typeface="等线 Light" panose="02010600030101010101" charset="-122"/>
            </a:endParaRPr>
          </a:p>
        </p:txBody>
      </p:sp>
      <p:pic>
        <p:nvPicPr>
          <p:cNvPr id="4" name="内容占位符 3"/>
          <p:cNvPicPr>
            <a:picLocks noChangeAspect="1"/>
          </p:cNvPicPr>
          <p:nvPr>
            <p:ph idx="1"/>
          </p:nvPr>
        </p:nvPicPr>
        <p:blipFill>
          <a:blip r:embed="rId1"/>
          <a:stretch>
            <a:fillRect/>
          </a:stretch>
        </p:blipFill>
        <p:spPr>
          <a:xfrm>
            <a:off x="838200" y="1691005"/>
            <a:ext cx="7456805" cy="5127625"/>
          </a:xfrm>
          <a:prstGeom prst="rect">
            <a:avLst/>
          </a:prstGeom>
        </p:spPr>
      </p:pic>
      <p:pic>
        <p:nvPicPr>
          <p:cNvPr id="5" name="图片 4"/>
          <p:cNvPicPr>
            <a:picLocks noChangeAspect="1"/>
          </p:cNvPicPr>
          <p:nvPr/>
        </p:nvPicPr>
        <p:blipFill>
          <a:blip r:embed="rId2"/>
          <a:stretch>
            <a:fillRect/>
          </a:stretch>
        </p:blipFill>
        <p:spPr>
          <a:xfrm>
            <a:off x="7343140" y="3154680"/>
            <a:ext cx="4165600" cy="393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等线 Light" panose="02010600030101010101" charset="-122"/>
                <a:ea typeface="等线 Light" panose="02010600030101010101" charset="-122"/>
                <a:sym typeface="+mn-ea"/>
              </a:rPr>
              <a:t>Solution</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latin typeface="等线 Light" panose="02010600030101010101" charset="-122"/>
                <a:ea typeface="等线 Light" panose="02010600030101010101" charset="-122"/>
              </a:rPr>
              <a:t>P10147 [Ynoi1999] 56TP</a:t>
            </a:r>
            <a:endParaRPr lang="en-US" altLang="zh-CN" dirty="0">
              <a:latin typeface="等线 Light" panose="02010600030101010101" charset="-122"/>
              <a:ea typeface="等线 Light" panose="02010600030101010101" charset="-122"/>
            </a:endParaRPr>
          </a:p>
        </p:txBody>
      </p:sp>
      <p:pic>
        <p:nvPicPr>
          <p:cNvPr id="4" name="内容占位符 3"/>
          <p:cNvPicPr>
            <a:picLocks noChangeAspect="1"/>
          </p:cNvPicPr>
          <p:nvPr>
            <p:ph idx="1"/>
          </p:nvPr>
        </p:nvPicPr>
        <p:blipFill>
          <a:blip r:embed="rId1"/>
          <a:stretch>
            <a:fillRect/>
          </a:stretch>
        </p:blipFill>
        <p:spPr>
          <a:xfrm>
            <a:off x="838200" y="1691005"/>
            <a:ext cx="8032750" cy="2355850"/>
          </a:xfrm>
          <a:prstGeom prst="rect">
            <a:avLst/>
          </a:prstGeom>
        </p:spPr>
      </p:pic>
      <p:pic>
        <p:nvPicPr>
          <p:cNvPr id="5" name="图片 4"/>
          <p:cNvPicPr>
            <a:picLocks noChangeAspect="1"/>
          </p:cNvPicPr>
          <p:nvPr/>
        </p:nvPicPr>
        <p:blipFill>
          <a:blip r:embed="rId2"/>
          <a:stretch>
            <a:fillRect/>
          </a:stretch>
        </p:blipFill>
        <p:spPr>
          <a:xfrm>
            <a:off x="838200" y="4046855"/>
            <a:ext cx="8832850" cy="457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等线 Light" panose="02010600030101010101" charset="-122"/>
                <a:ea typeface="等线 Light" panose="02010600030101010101" charset="-122"/>
              </a:rPr>
              <a:t>Solution</a:t>
            </a:r>
            <a:endParaRPr lang="zh-CN" altLang="en-US" dirty="0">
              <a:latin typeface="等线 Light" panose="02010600030101010101" charset="-122"/>
              <a:ea typeface="等线 Light" panose="02010600030101010101" charset="-122"/>
            </a:endParaRPr>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CF1100F Ivan and Burgers</a:t>
            </a:r>
            <a:endParaRPr lang="en-US" altLang="zh-CN"/>
          </a:p>
        </p:txBody>
      </p:sp>
      <p:pic>
        <p:nvPicPr>
          <p:cNvPr id="4" name="内容占位符 3"/>
          <p:cNvPicPr>
            <a:picLocks noChangeAspect="1"/>
          </p:cNvPicPr>
          <p:nvPr>
            <p:ph idx="1"/>
          </p:nvPr>
        </p:nvPicPr>
        <p:blipFill>
          <a:blip r:embed="rId1"/>
          <a:stretch>
            <a:fillRect/>
          </a:stretch>
        </p:blipFill>
        <p:spPr>
          <a:xfrm>
            <a:off x="838200" y="1691005"/>
            <a:ext cx="9742170" cy="12922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等线 Light" panose="02010600030101010101" charset="-122"/>
                <a:ea typeface="等线 Light" panose="02010600030101010101" charset="-122"/>
              </a:rPr>
              <a:t>Solution</a:t>
            </a:r>
            <a:endParaRPr lang="zh-CN" altLang="en-US" dirty="0">
              <a:latin typeface="等线 Light" panose="02010600030101010101" charset="-122"/>
              <a:ea typeface="等线 Light" panose="02010600030101010101" charset="-122"/>
            </a:endParaRPr>
          </a:p>
        </p:txBody>
      </p:sp>
      <p:sp>
        <p:nvSpPr>
          <p:cNvPr id="3" name="内容占位符 2"/>
          <p:cNvSpPr>
            <a:spLocks noGrp="1"/>
          </p:cNvSpPr>
          <p:nvPr>
            <p:ph idx="1"/>
          </p:nvPr>
        </p:nvSpPr>
        <p:spPr/>
        <p:txBody>
          <a:bodyPr/>
          <a:lstStyle/>
          <a:p>
            <a:r>
              <a:rPr lang="zh-CN" altLang="en-US" dirty="0"/>
              <a:t>扫描线扫右端点，数据结构维护所有左端点的</a:t>
            </a:r>
            <a:r>
              <a:rPr lang="zh-CN" altLang="en-US" dirty="0"/>
              <a:t>线性基</a:t>
            </a:r>
            <a:endParaRPr lang="zh-CN" altLang="en-US" dirty="0"/>
          </a:p>
          <a:p>
            <a:r>
              <a:rPr lang="zh-CN" altLang="en-US" dirty="0"/>
              <a:t>线性基只有</a:t>
            </a:r>
            <a:r>
              <a:rPr lang="en-US" altLang="zh-CN" dirty="0"/>
              <a:t> O(logv) </a:t>
            </a:r>
            <a:r>
              <a:rPr lang="zh-CN" altLang="en-US" dirty="0"/>
              <a:t>个变化</a:t>
            </a:r>
            <a:r>
              <a:rPr lang="zh-CN" altLang="en-US" dirty="0"/>
              <a:t>位置</a:t>
            </a:r>
            <a:endParaRPr lang="zh-CN" altLang="en-US" dirty="0"/>
          </a:p>
          <a:p>
            <a:r>
              <a:rPr lang="zh-CN" altLang="en-US" dirty="0"/>
              <a:t>扫描线的过程中维护</a:t>
            </a:r>
            <a:r>
              <a:rPr lang="en-US" altLang="zh-CN" dirty="0"/>
              <a:t> O(logv) </a:t>
            </a:r>
            <a:r>
              <a:rPr lang="zh-CN" altLang="en-US" dirty="0"/>
              <a:t>个指针，表示线性基每次变大的</a:t>
            </a:r>
            <a:r>
              <a:rPr lang="zh-CN" altLang="en-US" dirty="0"/>
              <a:t>位置</a:t>
            </a:r>
            <a:endParaRPr lang="zh-CN" altLang="en-US" dirty="0"/>
          </a:p>
          <a:p>
            <a:r>
              <a:rPr lang="zh-CN" altLang="en-US" dirty="0"/>
              <a:t>线性基维护每个位是在哪个指针的位置被加入</a:t>
            </a:r>
            <a:r>
              <a:rPr lang="zh-CN" altLang="en-US" dirty="0"/>
              <a:t>的</a:t>
            </a:r>
            <a:endParaRPr lang="zh-CN" altLang="en-US" dirty="0"/>
          </a:p>
          <a:p>
            <a:r>
              <a:rPr lang="zh-CN" altLang="en-US" dirty="0"/>
              <a:t>每次加入新的数时和正常线性基一样从高位到低位考虑，如果比当前位的指针更靠右就取代他，并将原本的值继续插入低位线性基</a:t>
            </a:r>
            <a:r>
              <a:rPr lang="zh-CN" altLang="en-US" dirty="0"/>
              <a:t>中</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等线 Light" panose="02010600030101010101" charset="-122"/>
                <a:ea typeface="等线 Light" panose="02010600030101010101" charset="-122"/>
              </a:rPr>
              <a:t>Solution</a:t>
            </a:r>
            <a:endParaRPr lang="zh-CN" altLang="en-US" dirty="0">
              <a:latin typeface="等线 Light" panose="02010600030101010101" charset="-122"/>
              <a:ea typeface="等线 Light" panose="02010600030101010101" charset="-122"/>
            </a:endParaRPr>
          </a:p>
        </p:txBody>
      </p:sp>
      <p:sp>
        <p:nvSpPr>
          <p:cNvPr id="3" name="内容占位符 2"/>
          <p:cNvSpPr>
            <a:spLocks noGrp="1"/>
          </p:cNvSpPr>
          <p:nvPr>
            <p:ph idx="1"/>
          </p:nvPr>
        </p:nvSpPr>
        <p:spPr/>
        <p:txBody>
          <a:bodyPr/>
          <a:lstStyle/>
          <a:p>
            <a:r>
              <a:rPr lang="zh-CN" altLang="en-US" dirty="0"/>
              <a:t>每次可以</a:t>
            </a:r>
            <a:r>
              <a:rPr lang="en-US" altLang="zh-CN" dirty="0"/>
              <a:t> O(logv) </a:t>
            </a:r>
            <a:r>
              <a:rPr lang="zh-CN" altLang="en-US" dirty="0"/>
              <a:t>更新线性基，同时更新线性基大小变化的每个</a:t>
            </a:r>
            <a:r>
              <a:rPr lang="zh-CN" altLang="en-US" dirty="0"/>
              <a:t>位置</a:t>
            </a:r>
            <a:endParaRPr lang="zh-CN" altLang="en-US" dirty="0"/>
          </a:p>
          <a:p>
            <a:r>
              <a:rPr lang="zh-CN" altLang="en-US" dirty="0"/>
              <a:t>查询的时候</a:t>
            </a:r>
            <a:r>
              <a:rPr lang="zh-CN" altLang="en-US" dirty="0"/>
              <a:t>二分找到有多少个位置</a:t>
            </a:r>
            <a:r>
              <a:rPr lang="en-US" altLang="zh-CN" dirty="0"/>
              <a:t> &gt;= l </a:t>
            </a:r>
            <a:r>
              <a:rPr lang="zh-CN" altLang="en-US" dirty="0"/>
              <a:t>即可</a:t>
            </a:r>
            <a:endParaRPr lang="zh-CN" altLang="en-US" dirty="0"/>
          </a:p>
          <a:p>
            <a:endParaRPr lang="zh-CN" altLang="en-US" dirty="0"/>
          </a:p>
          <a:p>
            <a:r>
              <a:rPr lang="zh-CN" altLang="en-US" dirty="0"/>
              <a:t>总时间复杂度</a:t>
            </a:r>
            <a:r>
              <a:rPr lang="en-US" altLang="zh-CN" dirty="0"/>
              <a:t> O(nlogn+mloglogn)</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P8337 [Ynoi2004] rsxc</a:t>
            </a:r>
            <a:endParaRPr lang="en-US" altLang="zh-CN"/>
          </a:p>
        </p:txBody>
      </p:sp>
      <p:pic>
        <p:nvPicPr>
          <p:cNvPr id="4" name="内容占位符 3"/>
          <p:cNvPicPr>
            <a:picLocks noChangeAspect="1"/>
          </p:cNvPicPr>
          <p:nvPr>
            <p:ph idx="1"/>
          </p:nvPr>
        </p:nvPicPr>
        <p:blipFill>
          <a:blip r:embed="rId1"/>
          <a:stretch>
            <a:fillRect/>
          </a:stretch>
        </p:blipFill>
        <p:spPr>
          <a:xfrm>
            <a:off x="838200" y="1691005"/>
            <a:ext cx="7981950" cy="2292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CF2042D Recommendations</a:t>
            </a:r>
            <a:endParaRPr lang="en-US" altLang="zh-CN"/>
          </a:p>
        </p:txBody>
      </p:sp>
      <p:sp>
        <p:nvSpPr>
          <p:cNvPr id="3" name="内容占位符 2"/>
          <p:cNvSpPr>
            <a:spLocks noGrp="1"/>
          </p:cNvSpPr>
          <p:nvPr>
            <p:ph idx="1"/>
          </p:nvPr>
        </p:nvSpPr>
        <p:spPr/>
        <p:txBody>
          <a:bodyPr/>
          <a:p>
            <a:r>
              <a:rPr lang="zh-CN" altLang="en-US"/>
              <a:t>给你</a:t>
            </a:r>
            <a:r>
              <a:rPr lang="en-US" altLang="zh-CN"/>
              <a:t> n </a:t>
            </a:r>
            <a:r>
              <a:rPr lang="zh-CN" altLang="en-US"/>
              <a:t>个区间，每次查询给一个区间</a:t>
            </a:r>
            <a:r>
              <a:rPr lang="en-US" altLang="zh-CN"/>
              <a:t> [l,r]</a:t>
            </a:r>
            <a:endParaRPr lang="en-US" altLang="zh-CN"/>
          </a:p>
          <a:p>
            <a:r>
              <a:rPr lang="zh-CN" altLang="en-US"/>
              <a:t>求所有包含</a:t>
            </a:r>
            <a:r>
              <a:rPr lang="en-US" altLang="zh-CN"/>
              <a:t> [l,r] </a:t>
            </a:r>
            <a:r>
              <a:rPr lang="zh-CN" altLang="en-US"/>
              <a:t>的区间的</a:t>
            </a:r>
            <a:r>
              <a:rPr lang="zh-CN" altLang="en-US"/>
              <a:t>交</a:t>
            </a:r>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P9057 [Ynoi2004] rpfrdtzls</a:t>
            </a:r>
            <a:endParaRPr lang="en-US" altLang="zh-CN"/>
          </a:p>
        </p:txBody>
      </p:sp>
      <p:pic>
        <p:nvPicPr>
          <p:cNvPr id="4" name="内容占位符 3"/>
          <p:cNvPicPr>
            <a:picLocks noChangeAspect="1"/>
          </p:cNvPicPr>
          <p:nvPr>
            <p:ph idx="1"/>
          </p:nvPr>
        </p:nvPicPr>
        <p:blipFill>
          <a:blip r:embed="rId1"/>
          <a:stretch>
            <a:fillRect/>
          </a:stretch>
        </p:blipFill>
        <p:spPr>
          <a:xfrm>
            <a:off x="838200" y="1691005"/>
            <a:ext cx="7169150" cy="3238500"/>
          </a:xfrm>
          <a:prstGeom prst="rect">
            <a:avLst/>
          </a:prstGeom>
        </p:spPr>
      </p:pic>
      <p:pic>
        <p:nvPicPr>
          <p:cNvPr id="5" name="图片 4"/>
          <p:cNvPicPr>
            <a:picLocks noChangeAspect="1"/>
          </p:cNvPicPr>
          <p:nvPr/>
        </p:nvPicPr>
        <p:blipFill>
          <a:blip r:embed="rId2"/>
          <a:stretch>
            <a:fillRect/>
          </a:stretch>
        </p:blipFill>
        <p:spPr>
          <a:xfrm>
            <a:off x="838200" y="4967605"/>
            <a:ext cx="7607300" cy="4445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Thanks for listening</a:t>
            </a:r>
            <a:endParaRPr lang="zh-CN" altLang="en-US" dirty="0"/>
          </a:p>
        </p:txBody>
      </p:sp>
      <p:sp>
        <p:nvSpPr>
          <p:cNvPr id="3" name="内容占位符 2"/>
          <p:cNvSpPr/>
          <p:nvPr>
            <p:ph idx="1"/>
          </p:nvPr>
        </p:nvSpPr>
        <p:spPr/>
        <p:txBody>
          <a:bodyPr/>
          <a:p>
            <a:endParaRPr lang="zh-CN" altLang="en-US"/>
          </a:p>
        </p:txBody>
      </p:sp>
      <p:pic>
        <p:nvPicPr>
          <p:cNvPr id="4" name="图片 3"/>
          <p:cNvPicPr/>
          <p:nvPr/>
        </p:nvPicPr>
        <p:blipFill>
          <a:blip r:embed="rId1"/>
          <a:stretch>
            <a:fillRect/>
          </a:stretch>
        </p:blipFill>
        <p:spPr>
          <a:xfrm>
            <a:off x="838200" y="1825625"/>
            <a:ext cx="7137400" cy="50139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Hdu5603 the soldier of love</a:t>
            </a:r>
            <a:endParaRPr lang="zh-CN" altLang="en-US" dirty="0"/>
          </a:p>
        </p:txBody>
      </p:sp>
      <p:sp>
        <p:nvSpPr>
          <p:cNvPr id="3" name="内容占位符 2"/>
          <p:cNvSpPr>
            <a:spLocks noGrp="1"/>
          </p:cNvSpPr>
          <p:nvPr>
            <p:ph idx="1"/>
          </p:nvPr>
        </p:nvSpPr>
        <p:spPr/>
        <p:txBody>
          <a:bodyPr/>
          <a:lstStyle/>
          <a:p>
            <a:r>
              <a:rPr lang="zh-CN" altLang="en-US" dirty="0"/>
              <a:t>给</a:t>
            </a:r>
            <a:r>
              <a:rPr lang="en-US" altLang="zh-CN" dirty="0"/>
              <a:t>n</a:t>
            </a:r>
            <a:r>
              <a:rPr lang="zh-CN" altLang="en-US" dirty="0"/>
              <a:t>个区间</a:t>
            </a:r>
            <a:endParaRPr lang="en-US" altLang="zh-CN" dirty="0"/>
          </a:p>
          <a:p>
            <a:r>
              <a:rPr lang="zh-CN" altLang="en-US" dirty="0"/>
              <a:t>有</a:t>
            </a:r>
            <a:r>
              <a:rPr lang="en-US" altLang="zh-CN" dirty="0"/>
              <a:t>m</a:t>
            </a:r>
            <a:r>
              <a:rPr lang="zh-CN" altLang="en-US" dirty="0"/>
              <a:t>次询问，每次询问给出一些点，求对于这些点而言，有多少个初始给定的</a:t>
            </a:r>
            <a:r>
              <a:rPr lang="zh-CN" altLang="en-US" dirty="0"/>
              <a:t>区间包含了至少这些点中的一个点</a:t>
            </a:r>
            <a:endParaRPr lang="en-US" altLang="zh-CN" dirty="0"/>
          </a:p>
          <a:p>
            <a:r>
              <a:rPr lang="en-US" altLang="zh-CN" dirty="0" err="1"/>
              <a:t>n,m</a:t>
            </a:r>
            <a:r>
              <a:rPr lang="en-US" altLang="zh-CN" dirty="0"/>
              <a:t>,</a:t>
            </a:r>
            <a:r>
              <a:rPr lang="zh-CN" altLang="en-US" dirty="0"/>
              <a:t>总点数</a:t>
            </a:r>
            <a:r>
              <a:rPr lang="en-US" altLang="zh-CN" dirty="0"/>
              <a:t>&lt;=3e5</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UOJ 637. [</a:t>
            </a:r>
            <a:r>
              <a:rPr lang="zh-CN" altLang="en-US" dirty="0"/>
              <a:t>美团杯</a:t>
            </a:r>
            <a:r>
              <a:rPr lang="en-US" altLang="zh-CN" dirty="0"/>
              <a:t>2021] A. </a:t>
            </a:r>
            <a:r>
              <a:rPr lang="zh-CN" altLang="en-US" dirty="0"/>
              <a:t>数据结构</a:t>
            </a:r>
            <a:endParaRPr lang="zh-CN" altLang="en-US" dirty="0"/>
          </a:p>
        </p:txBody>
      </p:sp>
      <p:sp>
        <p:nvSpPr>
          <p:cNvPr id="3" name="Content Placeholder 2"/>
          <p:cNvSpPr>
            <a:spLocks noGrp="1"/>
          </p:cNvSpPr>
          <p:nvPr>
            <p:ph idx="1"/>
          </p:nvPr>
        </p:nvSpPr>
        <p:spPr/>
        <p:txBody>
          <a:bodyPr/>
          <a:lstStyle/>
          <a:p>
            <a:r>
              <a:rPr lang="zh-CN" altLang="en-US" dirty="0"/>
              <a:t>给一个长为</a:t>
            </a:r>
            <a:r>
              <a:rPr lang="en-US" altLang="zh-CN" dirty="0"/>
              <a:t>n</a:t>
            </a:r>
            <a:r>
              <a:rPr lang="zh-CN" altLang="en-US" dirty="0"/>
              <a:t>的序列，</a:t>
            </a:r>
            <a:r>
              <a:rPr lang="en-US" altLang="zh-CN" dirty="0"/>
              <a:t>m</a:t>
            </a:r>
            <a:r>
              <a:rPr lang="zh-CN" altLang="en-US" dirty="0"/>
              <a:t>次查询：</a:t>
            </a:r>
            <a:endParaRPr lang="en-US" altLang="zh-CN" dirty="0"/>
          </a:p>
          <a:p>
            <a:r>
              <a:rPr lang="zh-CN" altLang="en-US" dirty="0"/>
              <a:t>如果将区间 </a:t>
            </a:r>
            <a:r>
              <a:rPr lang="en-US" altLang="zh-CN" dirty="0"/>
              <a:t>[</a:t>
            </a:r>
            <a:r>
              <a:rPr lang="en-US" altLang="zh-CN" dirty="0" err="1"/>
              <a:t>l,r</a:t>
            </a:r>
            <a:r>
              <a:rPr lang="en-US" altLang="zh-CN" dirty="0"/>
              <a:t>] </a:t>
            </a:r>
            <a:r>
              <a:rPr lang="zh-CN" altLang="en-US" dirty="0"/>
              <a:t>中所有数都</a:t>
            </a:r>
            <a:r>
              <a:rPr lang="en-US" altLang="zh-CN" dirty="0"/>
              <a:t>+1</a:t>
            </a:r>
            <a:r>
              <a:rPr lang="zh-CN" altLang="en-US" dirty="0"/>
              <a:t>，那么整个序列有多少个不同的数？</a:t>
            </a:r>
            <a:endParaRPr lang="en-US" altLang="zh-CN" dirty="0"/>
          </a:p>
          <a:p>
            <a:r>
              <a:rPr lang="zh-CN" altLang="en-US" dirty="0"/>
              <a:t>询问间独立，也就是说每次查询后这个修改都会被撤销</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分析</a:t>
            </a:r>
            <a:endParaRPr lang="zh-CN" altLang="en-US" dirty="0"/>
          </a:p>
        </p:txBody>
      </p:sp>
      <p:sp>
        <p:nvSpPr>
          <p:cNvPr id="3" name="Content Placeholder 2"/>
          <p:cNvSpPr>
            <a:spLocks noGrp="1"/>
          </p:cNvSpPr>
          <p:nvPr>
            <p:ph idx="1"/>
          </p:nvPr>
        </p:nvSpPr>
        <p:spPr/>
        <p:txBody>
          <a:bodyPr/>
          <a:lstStyle/>
          <a:p>
            <a:r>
              <a:rPr lang="zh-CN" altLang="en-US" dirty="0"/>
              <a:t>这种查有多少元素的题我们一般都考虑利用不同值对答案贡献独立的性质</a:t>
            </a:r>
            <a:endParaRPr lang="en-US" altLang="zh-CN" dirty="0"/>
          </a:p>
          <a:p>
            <a:r>
              <a:rPr lang="zh-CN" altLang="en-US" dirty="0"/>
              <a:t>这道题我们对每个元素计算一下其对哪些询问有贡献，然后使用数据结构批处理贡献</a:t>
            </a:r>
            <a:endParaRPr lang="en-US" altLang="zh-CN" dirty="0"/>
          </a:p>
          <a:p>
            <a:r>
              <a:rPr lang="zh-CN" altLang="en-US" dirty="0"/>
              <a:t>这里考虑每个元素对答案的贡献，有一种常见方法是考虑对于什么询问这个元素对答案没有贡献</a:t>
            </a:r>
            <a:endParaRPr lang="en-US" altLang="zh-CN" dirty="0"/>
          </a:p>
          <a:p>
            <a:r>
              <a:rPr lang="zh-CN" altLang="en-US" dirty="0"/>
              <a:t>如果一个出现了</a:t>
            </a:r>
            <a:r>
              <a:rPr lang="en-US" altLang="zh-CN" dirty="0"/>
              <a:t>y</a:t>
            </a:r>
            <a:r>
              <a:rPr lang="zh-CN" altLang="en-US" dirty="0"/>
              <a:t>次的数所影响的范围可以用</a:t>
            </a:r>
            <a:r>
              <a:rPr lang="en-US" altLang="zh-CN" dirty="0"/>
              <a:t>O(y)</a:t>
            </a:r>
            <a:r>
              <a:rPr lang="zh-CN" altLang="en-US" dirty="0"/>
              <a:t>个矩形表示出来，我们也就解决了这个问题，因为所有值的出现次数和为</a:t>
            </a:r>
            <a:r>
              <a:rPr lang="en-US" altLang="zh-CN" dirty="0"/>
              <a:t>n</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zh-CN" altLang="en-US" dirty="0"/>
              <a:t>因为一个数出现多次也算一次，所以我们不妨考虑统计什么时候这个数不出现，这样考虑经常可以简化问题</a:t>
            </a:r>
            <a:endParaRPr lang="en-US" altLang="zh-CN" dirty="0"/>
          </a:p>
          <a:p>
            <a:r>
              <a:rPr lang="zh-CN" altLang="en-US" dirty="0"/>
              <a:t>什么情况下全局没有</a:t>
            </a:r>
            <a:r>
              <a:rPr lang="en-US" altLang="zh-CN" dirty="0"/>
              <a:t>x</a:t>
            </a:r>
            <a:r>
              <a:rPr lang="zh-CN" altLang="en-US" dirty="0"/>
              <a:t>这个值呢？</a:t>
            </a:r>
            <a:endParaRPr lang="en-US" altLang="zh-CN" dirty="0"/>
          </a:p>
          <a:p>
            <a:r>
              <a:rPr lang="en-US" altLang="zh-CN" dirty="0"/>
              <a:t>1. </a:t>
            </a:r>
            <a:r>
              <a:rPr lang="zh-CN" altLang="en-US" dirty="0"/>
              <a:t>所有原来为</a:t>
            </a:r>
            <a:r>
              <a:rPr lang="en-US" altLang="zh-CN" dirty="0"/>
              <a:t>x</a:t>
            </a:r>
            <a:r>
              <a:rPr lang="zh-CN" altLang="en-US" dirty="0"/>
              <a:t>的数都被加上了</a:t>
            </a:r>
            <a:r>
              <a:rPr lang="en-US" altLang="zh-CN" dirty="0"/>
              <a:t>1</a:t>
            </a:r>
            <a:endParaRPr lang="en-US" altLang="zh-CN" dirty="0"/>
          </a:p>
          <a:p>
            <a:r>
              <a:rPr lang="en-US" altLang="zh-CN" dirty="0"/>
              <a:t>2. </a:t>
            </a:r>
            <a:r>
              <a:rPr lang="zh-CN" altLang="en-US" dirty="0"/>
              <a:t>所有原来为</a:t>
            </a:r>
            <a:r>
              <a:rPr lang="en-US" altLang="zh-CN" dirty="0"/>
              <a:t>x-1</a:t>
            </a:r>
            <a:r>
              <a:rPr lang="zh-CN" altLang="en-US" dirty="0"/>
              <a:t>的数都没有被加上</a:t>
            </a:r>
            <a:r>
              <a:rPr lang="en-US" altLang="zh-CN" dirty="0"/>
              <a:t>1</a:t>
            </a:r>
            <a:endParaRPr lang="en-US" altLang="zh-CN" dirty="0"/>
          </a:p>
          <a:p>
            <a:r>
              <a:rPr lang="zh-CN" altLang="en-US" dirty="0"/>
              <a:t>还是考虑将询问映射到二维平面上</a:t>
            </a:r>
            <a:endParaRPr lang="en-US" altLang="zh-CN" dirty="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en-US" altLang="zh-CN" dirty="0"/>
              <a:t>1. </a:t>
            </a:r>
            <a:r>
              <a:rPr lang="zh-CN" altLang="en-US" dirty="0"/>
              <a:t>所有原来为</a:t>
            </a:r>
            <a:r>
              <a:rPr lang="en-US" altLang="zh-CN" dirty="0"/>
              <a:t>x</a:t>
            </a:r>
            <a:r>
              <a:rPr lang="zh-CN" altLang="en-US" dirty="0"/>
              <a:t>的数都被加上了</a:t>
            </a:r>
            <a:r>
              <a:rPr lang="en-US" altLang="zh-CN" dirty="0"/>
              <a:t>1</a:t>
            </a:r>
            <a:endParaRPr lang="en-US" altLang="zh-CN" dirty="0"/>
          </a:p>
          <a:p>
            <a:r>
              <a:rPr lang="zh-CN" altLang="en-US" dirty="0"/>
              <a:t>那我们找到</a:t>
            </a:r>
            <a:r>
              <a:rPr lang="en-US" altLang="zh-CN" dirty="0"/>
              <a:t>x</a:t>
            </a:r>
            <a:r>
              <a:rPr lang="zh-CN" altLang="en-US" dirty="0"/>
              <a:t>最左出现位置</a:t>
            </a:r>
            <a:r>
              <a:rPr lang="en-US" altLang="zh-CN" dirty="0"/>
              <a:t>L</a:t>
            </a:r>
            <a:r>
              <a:rPr lang="zh-CN" altLang="en-US" dirty="0"/>
              <a:t>，最右出现位置</a:t>
            </a:r>
            <a:r>
              <a:rPr lang="en-US" altLang="zh-CN" dirty="0"/>
              <a:t>R</a:t>
            </a:r>
            <a:endParaRPr lang="en-US" altLang="zh-CN" dirty="0"/>
          </a:p>
          <a:p>
            <a:r>
              <a:rPr lang="zh-CN" altLang="en-US" dirty="0"/>
              <a:t>一个询问</a:t>
            </a:r>
            <a:r>
              <a:rPr lang="en-US" altLang="zh-CN" dirty="0"/>
              <a:t>[</a:t>
            </a:r>
            <a:r>
              <a:rPr lang="en-US" altLang="zh-CN" dirty="0" err="1"/>
              <a:t>l,r</a:t>
            </a:r>
            <a:r>
              <a:rPr lang="en-US" altLang="zh-CN" dirty="0"/>
              <a:t>]</a:t>
            </a:r>
            <a:r>
              <a:rPr lang="zh-CN" altLang="en-US" dirty="0"/>
              <a:t>中所有原来为</a:t>
            </a:r>
            <a:r>
              <a:rPr lang="en-US" altLang="zh-CN" dirty="0"/>
              <a:t>x</a:t>
            </a:r>
            <a:r>
              <a:rPr lang="zh-CN" altLang="en-US" dirty="0"/>
              <a:t>的数都被加上了</a:t>
            </a:r>
            <a:r>
              <a:rPr lang="en-US" altLang="zh-CN" dirty="0"/>
              <a:t>1</a:t>
            </a:r>
            <a:r>
              <a:rPr lang="zh-CN" altLang="en-US" dirty="0"/>
              <a:t>，等价于</a:t>
            </a:r>
            <a:r>
              <a:rPr lang="en-US" altLang="zh-CN" dirty="0"/>
              <a:t>l&lt;=L</a:t>
            </a:r>
            <a:r>
              <a:rPr lang="zh-CN" altLang="en-US" dirty="0"/>
              <a:t>且</a:t>
            </a:r>
            <a:r>
              <a:rPr lang="en-US" altLang="zh-CN" dirty="0"/>
              <a:t>R&lt;=r</a:t>
            </a:r>
            <a:endParaRPr lang="zh-CN" altLang="en-US" dirty="0"/>
          </a:p>
        </p:txBody>
      </p:sp>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BEAUTIFY_FLAG" val="#wm#"/>
  <p:tag name="KSO_WM_TEMPLATE_CATEGORY" val="custom"/>
  <p:tag name="KSO_WM_TEMPLATE_INDEX" val="20205081"/>
</p:tagLst>
</file>

<file path=ppt/tags/tag3.xml><?xml version="1.0" encoding="utf-8"?>
<p:tagLst xmlns:p="http://schemas.openxmlformats.org/presentationml/2006/main">
  <p:tag name="KSO_WM_BEAUTIFY_FLAG" val="#wm#"/>
  <p:tag name="KSO_WM_TEMPLATE_CATEGORY" val="custom"/>
  <p:tag name="KSO_WM_TEMPLATE_INDEX" val="20205081"/>
</p:tagLst>
</file>

<file path=ppt/tags/tag4.xml><?xml version="1.0" encoding="utf-8"?>
<p:tagLst xmlns:p="http://schemas.openxmlformats.org/presentationml/2006/main">
  <p:tag name="KSO_WPP_MARK_KEY" val="2ae51014-2515-4b38-936b-4fe2724ff278"/>
  <p:tag name="COMMONDATA" val="eyJoZGlkIjoiNTIwNDJiYTdhNzQxZDA4MTgxMDc3YmZjNzFjZDAxMmY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1295</Words>
  <Application>WPS 演示</Application>
  <PresentationFormat>宽屏</PresentationFormat>
  <Paragraphs>98</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宋体</vt:lpstr>
      <vt:lpstr>Wingdings</vt:lpstr>
      <vt:lpstr>等线 Light</vt:lpstr>
      <vt:lpstr>等线</vt:lpstr>
      <vt:lpstr>微软雅黑</vt:lpstr>
      <vt:lpstr>Arial Unicode MS</vt:lpstr>
      <vt:lpstr>Calibri</vt:lpstr>
      <vt:lpstr>Office Theme</vt:lpstr>
      <vt:lpstr>线段树单侧递归</vt:lpstr>
      <vt:lpstr>CF2042D Recommendations</vt:lpstr>
      <vt:lpstr>Solution</vt:lpstr>
      <vt:lpstr>Hdu5603 the soldier of love</vt:lpstr>
      <vt:lpstr>Solution</vt:lpstr>
      <vt:lpstr>UOJ 637. [美团杯2021] A. 数据结构</vt:lpstr>
      <vt:lpstr>分析</vt:lpstr>
      <vt:lpstr>Solution</vt:lpstr>
      <vt:lpstr>Solution</vt:lpstr>
      <vt:lpstr>Solution</vt:lpstr>
      <vt:lpstr>Solution</vt:lpstr>
      <vt:lpstr>P3348 [ZJOI2016] 大森林</vt:lpstr>
      <vt:lpstr>Solution</vt:lpstr>
      <vt:lpstr>P10147 [Ynoi1999] 56TP</vt:lpstr>
      <vt:lpstr>Solution</vt:lpstr>
      <vt:lpstr>PowerPoint 演示文稿</vt:lpstr>
      <vt:lpstr>Solution</vt:lpstr>
      <vt:lpstr>Solution</vt:lpstr>
      <vt:lpstr>PowerPoint 演示文稿</vt:lpstr>
      <vt:lpstr>PowerPoint 演示文稿</vt:lpstr>
      <vt:lpstr>PowerPoint 演示文稿</vt:lpstr>
      <vt:lpstr>Solution</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 Chengze</dc:creator>
  <cp:lastModifiedBy>test</cp:lastModifiedBy>
  <cp:revision>82</cp:revision>
  <dcterms:created xsi:type="dcterms:W3CDTF">2021-08-04T05:31:00Z</dcterms:created>
  <dcterms:modified xsi:type="dcterms:W3CDTF">2024-12-17T13:53:22Z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27D862A535364063ABC1E62130FBF9E5</vt:lpwstr>
  </property>
  <property fmtid="{D5CDD505-2E9C-101B-9397-08002B2CF9AE}" pid="3" name="KSOProductBuildVer">
    <vt:lpwstr>2052-12.1.0.19302</vt:lpwstr>
  </property>
</Properties>
</file>