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1" r:id="rId9"/>
    <p:sldId id="272" r:id="rId10"/>
    <p:sldId id="273" r:id="rId11"/>
    <p:sldId id="270" r:id="rId12"/>
    <p:sldId id="260" r:id="rId13"/>
    <p:sldId id="261" r:id="rId14"/>
    <p:sldId id="262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8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5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9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5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9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2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AD66-0D73-4899-AB3C-7FCB0EEF450B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5C12C-F72C-4EFD-9F39-B5A81947E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7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mind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xmind2testcase</a:t>
            </a:r>
            <a:endParaRPr lang="zh-CN" altLang="en-US" sz="9600" dirty="0">
              <a:latin typeface="Segoe UI Black" panose="020B0A020402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使用</a:t>
            </a:r>
            <a:r>
              <a:rPr lang="zh-CN" altLang="en-US" sz="3200" b="1" dirty="0"/>
              <a:t>思维导</a:t>
            </a:r>
            <a:r>
              <a:rPr lang="zh-CN" altLang="en-US" sz="3200" b="1" dirty="0" smtClean="0"/>
              <a:t>图</a:t>
            </a:r>
            <a:r>
              <a:rPr lang="zh-CN" altLang="en-US" sz="3200" dirty="0" smtClean="0"/>
              <a:t>进行</a:t>
            </a:r>
            <a:r>
              <a:rPr lang="zh-CN" altLang="en-US" sz="3200" dirty="0"/>
              <a:t>用例设计</a:t>
            </a:r>
          </a:p>
        </p:txBody>
      </p:sp>
    </p:spTree>
    <p:extLst>
      <p:ext uri="{BB962C8B-B14F-4D97-AF65-F5344CB8AC3E}">
        <p14:creationId xmlns:p14="http://schemas.microsoft.com/office/powerpoint/2010/main" val="8914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xmind2testcase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886" y="1825625"/>
            <a:ext cx="95482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xmind2testcase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7.testlink</a:t>
            </a:r>
            <a:r>
              <a:rPr lang="zh-CN" altLang="en-US" dirty="0" smtClean="0"/>
              <a:t>导入结果示例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5" y="2303314"/>
            <a:ext cx="6651307" cy="43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09"/>
            <a:ext cx="5355771" cy="850483"/>
          </a:xfrm>
        </p:spPr>
        <p:txBody>
          <a:bodyPr/>
          <a:lstStyle/>
          <a:p>
            <a:r>
              <a:rPr lang="zh-CN" altLang="en-US" dirty="0" smtClean="0"/>
              <a:t>通用模板（简单）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4" y="859192"/>
            <a:ext cx="9051610" cy="5998807"/>
          </a:xfrm>
        </p:spPr>
      </p:pic>
    </p:spTree>
    <p:extLst>
      <p:ext uri="{BB962C8B-B14F-4D97-AF65-F5344CB8AC3E}">
        <p14:creationId xmlns:p14="http://schemas.microsoft.com/office/powerpoint/2010/main" val="22650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6200503" cy="866606"/>
          </a:xfrm>
        </p:spPr>
        <p:txBody>
          <a:bodyPr/>
          <a:lstStyle/>
          <a:p>
            <a:r>
              <a:rPr lang="zh-CN" altLang="en-US" dirty="0" smtClean="0"/>
              <a:t>通用模板（多级模板）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866606"/>
            <a:ext cx="9651289" cy="5991394"/>
          </a:xfrm>
        </p:spPr>
      </p:pic>
    </p:spTree>
    <p:extLst>
      <p:ext uri="{BB962C8B-B14F-4D97-AF65-F5344CB8AC3E}">
        <p14:creationId xmlns:p14="http://schemas.microsoft.com/office/powerpoint/2010/main" val="10171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6888480" cy="904552"/>
          </a:xfrm>
        </p:spPr>
        <p:txBody>
          <a:bodyPr/>
          <a:lstStyle/>
          <a:p>
            <a:r>
              <a:rPr lang="zh-CN" altLang="en-US" dirty="0" smtClean="0"/>
              <a:t>新功能（标识执行结果）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8" y="904552"/>
            <a:ext cx="9292048" cy="5889577"/>
          </a:xfrm>
        </p:spPr>
      </p:pic>
    </p:spTree>
    <p:extLst>
      <p:ext uri="{BB962C8B-B14F-4D97-AF65-F5344CB8AC3E}">
        <p14:creationId xmlns:p14="http://schemas.microsoft.com/office/powerpoint/2010/main" val="12472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5495109" cy="931816"/>
          </a:xfrm>
        </p:spPr>
        <p:txBody>
          <a:bodyPr/>
          <a:lstStyle/>
          <a:p>
            <a:r>
              <a:rPr lang="zh-CN" altLang="en-US" dirty="0" smtClean="0"/>
              <a:t>具体解析规则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6" y="832072"/>
            <a:ext cx="9825993" cy="5856111"/>
          </a:xfrm>
        </p:spPr>
      </p:pic>
    </p:spTree>
    <p:extLst>
      <p:ext uri="{BB962C8B-B14F-4D97-AF65-F5344CB8AC3E}">
        <p14:creationId xmlns:p14="http://schemas.microsoft.com/office/powerpoint/2010/main" val="14945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438606" cy="878103"/>
          </a:xfrm>
        </p:spPr>
        <p:txBody>
          <a:bodyPr/>
          <a:lstStyle/>
          <a:p>
            <a:r>
              <a:rPr lang="zh-CN" altLang="en-US" dirty="0" smtClean="0"/>
              <a:t>支持标识用例执行结果模板规则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1" y="878103"/>
            <a:ext cx="8351520" cy="5968811"/>
          </a:xfrm>
        </p:spPr>
      </p:pic>
    </p:spTree>
    <p:extLst>
      <p:ext uri="{BB962C8B-B14F-4D97-AF65-F5344CB8AC3E}">
        <p14:creationId xmlns:p14="http://schemas.microsoft.com/office/powerpoint/2010/main" val="7374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 smtClean="0">
                <a:latin typeface="Segoe UI Black" panose="020B0A02040204020203" pitchFamily="34" charset="0"/>
              </a:rPr>
              <a:t>谢谢观看！</a:t>
            </a:r>
            <a:endParaRPr lang="zh-CN" altLang="en-US" sz="96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211"/>
            <a:ext cx="10515600" cy="1210493"/>
          </a:xfrm>
        </p:spPr>
        <p:txBody>
          <a:bodyPr/>
          <a:lstStyle/>
          <a:p>
            <a:r>
              <a:rPr lang="zh-CN" altLang="en-US" dirty="0">
                <a:latin typeface="Segoe UI Black" panose="020B0A02040204020203" pitchFamily="34" charset="0"/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3703"/>
            <a:ext cx="10515600" cy="531222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400" dirty="0" smtClean="0"/>
              <a:t>软件测试过程中，最重要、最核心就是测试用例的设计，也是测试童鞋、测试团队日常投入最多时间的工作内容之一。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400" dirty="0" smtClean="0"/>
              <a:t>然而，传统的测试用例设计过程有很多痛点：</a:t>
            </a:r>
            <a:endParaRPr lang="en-US" altLang="zh-CN" sz="3400" dirty="0" smtClean="0"/>
          </a:p>
          <a:p>
            <a:pPr marL="0" indent="0">
              <a:buNone/>
            </a:pPr>
            <a:endParaRPr lang="zh-CN" altLang="en-US" sz="2600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1</a:t>
            </a:r>
            <a:r>
              <a:rPr lang="zh-CN" altLang="en-US" dirty="0" smtClean="0">
                <a:latin typeface="Droid Serif" panose="02020600060500020200" pitchFamily="18" charset="0"/>
                <a:cs typeface="Droid Serif" panose="02020600060500020200" pitchFamily="18" charset="0"/>
              </a:rPr>
              <a:t>、使用</a:t>
            </a:r>
            <a:r>
              <a:rPr lang="en-US" altLang="zh-CN" dirty="0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Excel</a:t>
            </a:r>
            <a:r>
              <a:rPr lang="zh-CN" altLang="en-US" dirty="0" smtClean="0">
                <a:latin typeface="Droid Serif" panose="02020600060500020200" pitchFamily="18" charset="0"/>
                <a:cs typeface="Droid Serif" panose="02020600060500020200" pitchFamily="18" charset="0"/>
              </a:rPr>
              <a:t>表格进行测试用例设计，虽然成本低，但版本管理麻烦，维护更新耗时，用例评审繁琐，过程报表统计难</a:t>
            </a:r>
            <a:r>
              <a:rPr lang="en-US" altLang="zh-CN" dirty="0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2</a:t>
            </a:r>
            <a:r>
              <a:rPr lang="zh-CN" altLang="en-US" dirty="0" smtClean="0">
                <a:latin typeface="Droid Serif" panose="02020600060500020200" pitchFamily="18" charset="0"/>
                <a:cs typeface="Droid Serif" panose="02020600060500020200" pitchFamily="18" charset="0"/>
              </a:rPr>
              <a:t>、使用</a:t>
            </a:r>
            <a:r>
              <a:rPr lang="en-US" altLang="zh-CN" dirty="0" err="1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TestLink</a:t>
            </a:r>
            <a:r>
              <a:rPr lang="zh-CN" altLang="en-US" dirty="0" smtClean="0">
                <a:latin typeface="Droid Serif" panose="02020600060500020200" pitchFamily="18" charset="0"/>
                <a:cs typeface="Droid Serif" panose="02020600060500020200" pitchFamily="18" charset="0"/>
              </a:rPr>
              <a:t>、</a:t>
            </a:r>
            <a:r>
              <a:rPr lang="en-US" altLang="zh-CN" dirty="0" err="1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TestCenter</a:t>
            </a:r>
            <a:r>
              <a:rPr lang="zh-CN" altLang="en-US" dirty="0" smtClean="0">
                <a:latin typeface="Droid Serif" panose="02020600060500020200" pitchFamily="18" charset="0"/>
                <a:cs typeface="Droid Serif" panose="02020600060500020200" pitchFamily="18" charset="0"/>
              </a:rPr>
              <a:t>、</a:t>
            </a:r>
            <a:r>
              <a:rPr lang="en-US" altLang="zh-CN" dirty="0" err="1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Redmine</a:t>
            </a:r>
            <a:r>
              <a:rPr lang="zh-CN" altLang="en-US" dirty="0" smtClean="0">
                <a:latin typeface="Droid Serif" panose="02020600060500020200" pitchFamily="18" charset="0"/>
                <a:cs typeface="Droid Serif" panose="02020600060500020200" pitchFamily="18" charset="0"/>
              </a:rPr>
              <a:t>等传统测试管理工具，虽然测试用例的执行、管理、统计比较方便，但依然存在编写用例效率不高、思路不够发散、在产品快速迭代过程中比较耗时等问题</a:t>
            </a:r>
            <a:r>
              <a:rPr lang="en-US" altLang="zh-CN" dirty="0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3</a:t>
            </a:r>
            <a:r>
              <a:rPr lang="zh-CN" altLang="en-US" dirty="0" smtClean="0">
                <a:latin typeface="Droid Serif" panose="02020600060500020200" pitchFamily="18" charset="0"/>
                <a:cs typeface="Droid Serif" panose="02020600060500020200" pitchFamily="18" charset="0"/>
              </a:rPr>
              <a:t>、公司自研测试管理工具，这是个不错的选择，但对于大部分小公司、小团队来说，一方面研发维护成本高，另一方面对技术要有一定要求</a:t>
            </a:r>
            <a:r>
              <a:rPr lang="en-US" altLang="zh-CN" dirty="0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..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Droid Serif" panose="02020600060500020200" pitchFamily="18" charset="0"/>
                <a:cs typeface="Droid Serif" panose="02020600060500020200" pitchFamily="18" charset="0"/>
              </a:rPr>
              <a:t>基于</a:t>
            </a:r>
            <a:r>
              <a:rPr lang="zh-CN" altLang="en-US" dirty="0">
                <a:latin typeface="Droid Serif" panose="02020600060500020200" pitchFamily="18" charset="0"/>
                <a:cs typeface="Droid Serif" panose="02020600060500020200" pitchFamily="18" charset="0"/>
              </a:rPr>
              <a:t>这些情况，现在越来越多公司选择使用</a:t>
            </a:r>
            <a:r>
              <a:rPr lang="zh-CN" altLang="en-US" b="1" dirty="0">
                <a:latin typeface="Droid Serif" panose="02020600060500020200" pitchFamily="18" charset="0"/>
                <a:cs typeface="Droid Serif" panose="02020600060500020200" pitchFamily="18" charset="0"/>
              </a:rPr>
              <a:t>思维导图</a:t>
            </a:r>
            <a:r>
              <a:rPr lang="zh-CN" altLang="en-US" dirty="0">
                <a:latin typeface="Droid Serif" panose="02020600060500020200" pitchFamily="18" charset="0"/>
                <a:cs typeface="Droid Serif" panose="02020600060500020200" pitchFamily="18" charset="0"/>
              </a:rPr>
              <a:t>这种高效的生产力工具进行用例设计，特别是敏捷开发团队。</a:t>
            </a:r>
            <a:endParaRPr lang="en-US" altLang="zh-CN" dirty="0" smtClean="0"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事实证明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思维导图其发散性思维、图形化思维的特点，跟测试用例设计时所需的思维非常吻合，所以在实际工作中极大提升了我们测试用例设计的效率，也非常方便测试用例评审。</a:t>
            </a:r>
          </a:p>
        </p:txBody>
      </p:sp>
    </p:spTree>
    <p:extLst>
      <p:ext uri="{BB962C8B-B14F-4D97-AF65-F5344CB8AC3E}">
        <p14:creationId xmlns:p14="http://schemas.microsoft.com/office/powerpoint/2010/main" val="8046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进入正题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MingLiU-ExtB" panose="02020500000000000000" pitchFamily="18" charset="-120"/>
              </a:rPr>
              <a:t>综合以上情况，我们可以发现不同的测试用例设计方式，各有各个的优劣。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MingLiU-ExtB" panose="02020500000000000000" pitchFamily="18" charset="-120"/>
              </a:rPr>
              <a:t>那么问题来了，我们能不能将它们各自优点合在一起呢？这样不就可以提升我们的效率了！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MingLiU-ExtB" panose="02020500000000000000" pitchFamily="18" charset="-120"/>
              </a:rPr>
              <a:t>于是，这时候 </a:t>
            </a:r>
            <a:r>
              <a:rPr lang="en-US" altLang="zh-CN" b="1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XMind2TestCase</a:t>
            </a:r>
            <a:r>
              <a:rPr lang="zh-CN" altLang="en-US" dirty="0" smtClean="0">
                <a:latin typeface="MingLiU-ExtB" panose="02020500000000000000" pitchFamily="18" charset="-120"/>
              </a:rPr>
              <a:t> 就应运而生了，该工具基于 </a:t>
            </a:r>
            <a:r>
              <a:rPr lang="en-US" altLang="zh-CN" dirty="0" smtClean="0">
                <a:latin typeface="MingLiU-ExtB" panose="02020500000000000000" pitchFamily="18" charset="-120"/>
                <a:ea typeface="MingLiU-ExtB" panose="02020500000000000000" pitchFamily="18" charset="-120"/>
              </a:rPr>
              <a:t>Python </a:t>
            </a:r>
            <a:r>
              <a:rPr lang="zh-CN" altLang="en-US" dirty="0" smtClean="0">
                <a:latin typeface="MingLiU-ExtB" panose="02020500000000000000" pitchFamily="18" charset="-120"/>
              </a:rPr>
              <a:t>实现，通过制定</a:t>
            </a:r>
            <a:r>
              <a:rPr lang="zh-CN" altLang="en-US" b="1" dirty="0" smtClean="0">
                <a:latin typeface="MingLiU-ExtB" panose="02020500000000000000" pitchFamily="18" charset="-120"/>
              </a:rPr>
              <a:t>测试用例通用模板</a:t>
            </a:r>
            <a:r>
              <a:rPr lang="zh-CN" altLang="en-US" dirty="0" smtClean="0">
                <a:latin typeface="MingLiU-ExtB" panose="02020500000000000000" pitchFamily="18" charset="-120"/>
              </a:rPr>
              <a:t>，然后使用 </a:t>
            </a:r>
            <a:r>
              <a:rPr lang="en-US" altLang="zh-CN" b="1" dirty="0" err="1" smtClean="0">
                <a:latin typeface="MingLiU-ExtB" panose="02020500000000000000" pitchFamily="18" charset="-120"/>
                <a:ea typeface="MingLiU-ExtB" panose="02020500000000000000" pitchFamily="18" charset="-120"/>
                <a:hlinkClick r:id="rId2"/>
              </a:rPr>
              <a:t>XMind</a:t>
            </a:r>
            <a:r>
              <a:rPr lang="zh-CN" altLang="en-US" dirty="0" smtClean="0">
                <a:latin typeface="MingLiU-ExtB" panose="02020500000000000000" pitchFamily="18" charset="-120"/>
              </a:rPr>
              <a:t> 这款广为流传且开源的思维导图工具进行用例设计。</a:t>
            </a:r>
          </a:p>
        </p:txBody>
      </p:sp>
    </p:spTree>
    <p:extLst>
      <p:ext uri="{BB962C8B-B14F-4D97-AF65-F5344CB8AC3E}">
        <p14:creationId xmlns:p14="http://schemas.microsoft.com/office/powerpoint/2010/main" val="9611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smtClean="0"/>
              <a:t>xmind2testcase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下载安装：</a:t>
            </a:r>
            <a:r>
              <a:rPr lang="en-US" altLang="zh-CN" dirty="0" smtClean="0"/>
              <a:t>pip install xmind2testcase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版本升级：</a:t>
            </a:r>
            <a:r>
              <a:rPr lang="en-US" altLang="zh-CN" dirty="0" smtClean="0"/>
              <a:t>pip </a:t>
            </a:r>
            <a:r>
              <a:rPr lang="en-US" altLang="zh-CN" dirty="0" err="1" smtClean="0"/>
              <a:t>insatall</a:t>
            </a:r>
            <a:r>
              <a:rPr lang="en-US" altLang="zh-CN" dirty="0" smtClean="0"/>
              <a:t> –U xmind2testcase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界面：</a:t>
            </a:r>
            <a:r>
              <a:rPr lang="en-US" altLang="zh-CN" dirty="0" smtClean="0"/>
              <a:t>xmind2testcase </a:t>
            </a:r>
            <a:r>
              <a:rPr lang="en-US" altLang="zh-CN" dirty="0" err="1" smtClean="0"/>
              <a:t>webtool</a:t>
            </a:r>
            <a:r>
              <a:rPr lang="en-US" altLang="zh-CN" dirty="0" smtClean="0"/>
              <a:t> 8000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01" y="3591832"/>
            <a:ext cx="82010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xmind2testcase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.web</a:t>
            </a:r>
            <a:r>
              <a:rPr lang="zh-CN" altLang="en-US" dirty="0" smtClean="0"/>
              <a:t>访问 </a:t>
            </a:r>
            <a:r>
              <a:rPr lang="en-US" altLang="zh-CN" dirty="0" smtClean="0"/>
              <a:t>http://127.0.0.1:8000/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46" y="2316935"/>
            <a:ext cx="8035834" cy="43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xmind2testcase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转换之后效果：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4" y="1198108"/>
            <a:ext cx="7405680" cy="50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xmind2testcase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导入过程：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）导出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928477"/>
            <a:ext cx="7916091" cy="32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xmind2testcase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err="1" smtClean="0"/>
              <a:t>testlink</a:t>
            </a:r>
            <a:r>
              <a:rPr lang="zh-CN" altLang="en-US" dirty="0" smtClean="0"/>
              <a:t>上导入测试集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2537132"/>
            <a:ext cx="9257211" cy="39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440</Words>
  <Application>Microsoft Office PowerPoint</Application>
  <PresentationFormat>宽屏</PresentationFormat>
  <Paragraphs>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MingLiU-ExtB</vt:lpstr>
      <vt:lpstr>宋体</vt:lpstr>
      <vt:lpstr>Arial</vt:lpstr>
      <vt:lpstr>Calibri</vt:lpstr>
      <vt:lpstr>Calibri Light</vt:lpstr>
      <vt:lpstr>Droid Serif</vt:lpstr>
      <vt:lpstr>Segoe UI Black</vt:lpstr>
      <vt:lpstr>Office 主题</vt:lpstr>
      <vt:lpstr>xmind2testcase</vt:lpstr>
      <vt:lpstr>背景</vt:lpstr>
      <vt:lpstr>事实证明</vt:lpstr>
      <vt:lpstr>进入正题</vt:lpstr>
      <vt:lpstr>使用xmind2testcase</vt:lpstr>
      <vt:lpstr>使用xmind2testcase</vt:lpstr>
      <vt:lpstr>使用xmind2testcase</vt:lpstr>
      <vt:lpstr>使用xmind2testcase</vt:lpstr>
      <vt:lpstr>使用xmind2testcase</vt:lpstr>
      <vt:lpstr>使用xmind2testcase</vt:lpstr>
      <vt:lpstr>使用xmind2testcase</vt:lpstr>
      <vt:lpstr>通用模板（简单）</vt:lpstr>
      <vt:lpstr>通用模板（多级模板）</vt:lpstr>
      <vt:lpstr>新功能（标识执行结果）</vt:lpstr>
      <vt:lpstr>具体解析规则</vt:lpstr>
      <vt:lpstr>支持标识用例执行结果模板规则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xmind2testcase</dc:title>
  <dc:creator>NewBanker</dc:creator>
  <cp:lastModifiedBy>NewBanker</cp:lastModifiedBy>
  <cp:revision>13</cp:revision>
  <dcterms:created xsi:type="dcterms:W3CDTF">2019-04-24T07:37:21Z</dcterms:created>
  <dcterms:modified xsi:type="dcterms:W3CDTF">2019-04-25T06:53:18Z</dcterms:modified>
</cp:coreProperties>
</file>