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Arial"/>
                <a:ea typeface="Arial"/>
                <a:cs typeface="Arial"/>
                <a:sym typeface="Arial"/>
              </a:defRPr>
            </a:lvl1pPr>
            <a:lvl2pPr indent="0" lvl="1" marL="0" marR="0" algn="r">
              <a:spcBef>
                <a:spcPts val="0"/>
              </a:spcBef>
              <a:spcAft>
                <a:spcPts val="0"/>
              </a:spcAft>
              <a:buNone/>
              <a:defRPr sz="1200">
                <a:solidFill>
                  <a:srgbClr val="888888"/>
                </a:solidFill>
                <a:latin typeface="Arial"/>
                <a:ea typeface="Arial"/>
                <a:cs typeface="Arial"/>
                <a:sym typeface="Arial"/>
              </a:defRPr>
            </a:lvl2pPr>
            <a:lvl3pPr indent="0" lvl="2" marL="0" marR="0" algn="r">
              <a:spcBef>
                <a:spcPts val="0"/>
              </a:spcBef>
              <a:spcAft>
                <a:spcPts val="0"/>
              </a:spcAft>
              <a:buNone/>
              <a:defRPr sz="1200">
                <a:solidFill>
                  <a:srgbClr val="888888"/>
                </a:solidFill>
                <a:latin typeface="Arial"/>
                <a:ea typeface="Arial"/>
                <a:cs typeface="Arial"/>
                <a:sym typeface="Arial"/>
              </a:defRPr>
            </a:lvl3pPr>
            <a:lvl4pPr indent="0" lvl="3" marL="0" marR="0" algn="r">
              <a:spcBef>
                <a:spcPts val="0"/>
              </a:spcBef>
              <a:spcAft>
                <a:spcPts val="0"/>
              </a:spcAft>
              <a:buNone/>
              <a:defRPr sz="1200">
                <a:solidFill>
                  <a:srgbClr val="888888"/>
                </a:solidFill>
                <a:latin typeface="Arial"/>
                <a:ea typeface="Arial"/>
                <a:cs typeface="Arial"/>
                <a:sym typeface="Arial"/>
              </a:defRPr>
            </a:lvl4pPr>
            <a:lvl5pPr indent="0" lvl="4" marL="0" marR="0" algn="r">
              <a:spcBef>
                <a:spcPts val="0"/>
              </a:spcBef>
              <a:spcAft>
                <a:spcPts val="0"/>
              </a:spcAft>
              <a:buNone/>
              <a:defRPr sz="1200">
                <a:solidFill>
                  <a:srgbClr val="888888"/>
                </a:solidFill>
                <a:latin typeface="Arial"/>
                <a:ea typeface="Arial"/>
                <a:cs typeface="Arial"/>
                <a:sym typeface="Arial"/>
              </a:defRPr>
            </a:lvl5pPr>
            <a:lvl6pPr indent="0" lvl="5" marL="0" marR="0" algn="r">
              <a:spcBef>
                <a:spcPts val="0"/>
              </a:spcBef>
              <a:spcAft>
                <a:spcPts val="0"/>
              </a:spcAft>
              <a:buNone/>
              <a:defRPr sz="1200">
                <a:solidFill>
                  <a:srgbClr val="888888"/>
                </a:solidFill>
                <a:latin typeface="Arial"/>
                <a:ea typeface="Arial"/>
                <a:cs typeface="Arial"/>
                <a:sym typeface="Arial"/>
              </a:defRPr>
            </a:lvl6pPr>
            <a:lvl7pPr indent="0" lvl="6" marL="0" marR="0" algn="r">
              <a:spcBef>
                <a:spcPts val="0"/>
              </a:spcBef>
              <a:spcAft>
                <a:spcPts val="0"/>
              </a:spcAft>
              <a:buNone/>
              <a:defRPr sz="1200">
                <a:solidFill>
                  <a:srgbClr val="888888"/>
                </a:solidFill>
                <a:latin typeface="Arial"/>
                <a:ea typeface="Arial"/>
                <a:cs typeface="Arial"/>
                <a:sym typeface="Arial"/>
              </a:defRPr>
            </a:lvl7pPr>
            <a:lvl8pPr indent="0" lvl="7" marL="0" marR="0" algn="r">
              <a:spcBef>
                <a:spcPts val="0"/>
              </a:spcBef>
              <a:spcAft>
                <a:spcPts val="0"/>
              </a:spcAft>
              <a:buNone/>
              <a:defRPr sz="1200">
                <a:solidFill>
                  <a:srgbClr val="888888"/>
                </a:solidFill>
                <a:latin typeface="Arial"/>
                <a:ea typeface="Arial"/>
                <a:cs typeface="Arial"/>
                <a:sym typeface="Arial"/>
              </a:defRPr>
            </a:lvl8pPr>
            <a:lvl9pPr indent="0" lvl="8" marL="0" marR="0" algn="r">
              <a:spcBef>
                <a:spcPts val="0"/>
              </a:spcBef>
              <a:spcAft>
                <a:spcPts val="0"/>
              </a:spcAft>
              <a:buNone/>
              <a:defRPr sz="1200">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lnSpc>
                <a:spcPct val="90000"/>
              </a:lnSpc>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jp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10.png"/><Relationship Id="rId7"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jpg"/><Relationship Id="rId4" Type="http://schemas.openxmlformats.org/officeDocument/2006/relationships/image" Target="../media/image16.png"/><Relationship Id="rId9" Type="http://schemas.openxmlformats.org/officeDocument/2006/relationships/image" Target="../media/image10.png"/><Relationship Id="rId5" Type="http://schemas.openxmlformats.org/officeDocument/2006/relationships/image" Target="../media/image18.png"/><Relationship Id="rId6" Type="http://schemas.openxmlformats.org/officeDocument/2006/relationships/image" Target="../media/image9.png"/><Relationship Id="rId7" Type="http://schemas.openxmlformats.org/officeDocument/2006/relationships/image" Target="../media/image2.png"/><Relationship Id="rId8"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9.png"/><Relationship Id="rId11" Type="http://schemas.openxmlformats.org/officeDocument/2006/relationships/image" Target="../media/image17.png"/><Relationship Id="rId10" Type="http://schemas.openxmlformats.org/officeDocument/2006/relationships/image" Target="../media/image7.png"/><Relationship Id="rId12" Type="http://schemas.openxmlformats.org/officeDocument/2006/relationships/image" Target="../media/image19.png"/><Relationship Id="rId9"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20.jpg"/><Relationship Id="rId7" Type="http://schemas.openxmlformats.org/officeDocument/2006/relationships/image" Target="../media/image13.png"/><Relationship Id="rId8" Type="http://schemas.openxmlformats.org/officeDocument/2006/relationships/image" Target="../media/image6.png"/></Relationships>
</file>

<file path=ppt/slides/_rels/slide13.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7.png"/><Relationship Id="rId13" Type="http://schemas.openxmlformats.org/officeDocument/2006/relationships/image" Target="../media/image6.png"/><Relationship Id="rId12"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jpg"/><Relationship Id="rId4" Type="http://schemas.openxmlformats.org/officeDocument/2006/relationships/image" Target="../media/image9.png"/><Relationship Id="rId9"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20.jpg"/><Relationship Id="rId7" Type="http://schemas.openxmlformats.org/officeDocument/2006/relationships/image" Target="../media/image13.png"/><Relationship Id="rId8" Type="http://schemas.openxmlformats.org/officeDocument/2006/relationships/image" Target="../media/image32.jpg"/></Relationships>
</file>

<file path=ppt/slides/_rels/slide14.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19.png"/><Relationship Id="rId13" Type="http://schemas.openxmlformats.org/officeDocument/2006/relationships/image" Target="../media/image40.png"/><Relationship Id="rId12"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jpg"/><Relationship Id="rId4" Type="http://schemas.openxmlformats.org/officeDocument/2006/relationships/image" Target="../media/image9.png"/><Relationship Id="rId9" Type="http://schemas.openxmlformats.org/officeDocument/2006/relationships/image" Target="../media/image17.png"/><Relationship Id="rId15" Type="http://schemas.openxmlformats.org/officeDocument/2006/relationships/image" Target="../media/image29.png"/><Relationship Id="rId14" Type="http://schemas.openxmlformats.org/officeDocument/2006/relationships/image" Target="../media/image23.png"/><Relationship Id="rId5" Type="http://schemas.openxmlformats.org/officeDocument/2006/relationships/image" Target="../media/image2.png"/><Relationship Id="rId6" Type="http://schemas.openxmlformats.org/officeDocument/2006/relationships/image" Target="../media/image13.png"/><Relationship Id="rId7" Type="http://schemas.openxmlformats.org/officeDocument/2006/relationships/image" Target="../media/image5.png"/><Relationship Id="rId8"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4.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jpg"/><Relationship Id="rId4" Type="http://schemas.openxmlformats.org/officeDocument/2006/relationships/image" Target="../media/image13.png"/><Relationship Id="rId9" Type="http://schemas.openxmlformats.org/officeDocument/2006/relationships/image" Target="../media/image24.png"/><Relationship Id="rId5" Type="http://schemas.openxmlformats.org/officeDocument/2006/relationships/image" Target="../media/image2.png"/><Relationship Id="rId6" Type="http://schemas.openxmlformats.org/officeDocument/2006/relationships/image" Target="../media/image15.png"/><Relationship Id="rId7" Type="http://schemas.openxmlformats.org/officeDocument/2006/relationships/image" Target="../media/image9.png"/><Relationship Id="rId8"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slide" Target="/ppt/slides/slide21.xml"/></Relationships>
</file>

<file path=ppt/slides/_rels/slide18.xml.rels><?xml version="1.0" encoding="UTF-8" standalone="yes"?><Relationships xmlns="http://schemas.openxmlformats.org/package/2006/relationships"><Relationship Id="rId10" Type="http://schemas.openxmlformats.org/officeDocument/2006/relationships/slide" Target="/ppt/slides/slide7.xml"/><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jpg"/><Relationship Id="rId4" Type="http://schemas.openxmlformats.org/officeDocument/2006/relationships/image" Target="../media/image7.png"/><Relationship Id="rId9" Type="http://schemas.openxmlformats.org/officeDocument/2006/relationships/image" Target="../media/image9.png"/><Relationship Id="rId5" Type="http://schemas.openxmlformats.org/officeDocument/2006/relationships/image" Target="../media/image17.png"/><Relationship Id="rId6" Type="http://schemas.openxmlformats.org/officeDocument/2006/relationships/image" Target="../media/image19.png"/><Relationship Id="rId7" Type="http://schemas.openxmlformats.org/officeDocument/2006/relationships/image" Target="../media/image4.png"/><Relationship Id="rId8" Type="http://schemas.openxmlformats.org/officeDocument/2006/relationships/image" Target="../media/image2.png"/></Relationships>
</file>

<file path=ppt/slides/_rels/slide19.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slide" Target="/ppt/slides/slide7.xml"/><Relationship Id="rId13" Type="http://schemas.openxmlformats.org/officeDocument/2006/relationships/image" Target="../media/image8.pn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5.jpg"/><Relationship Id="rId4" Type="http://schemas.openxmlformats.org/officeDocument/2006/relationships/image" Target="../media/image7.png"/><Relationship Id="rId9" Type="http://schemas.openxmlformats.org/officeDocument/2006/relationships/image" Target="../media/image9.png"/><Relationship Id="rId5" Type="http://schemas.openxmlformats.org/officeDocument/2006/relationships/image" Target="../media/image17.png"/><Relationship Id="rId6" Type="http://schemas.openxmlformats.org/officeDocument/2006/relationships/image" Target="../media/image19.png"/><Relationship Id="rId7" Type="http://schemas.openxmlformats.org/officeDocument/2006/relationships/image" Target="../media/image4.png"/><Relationship Id="rId8"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slide" Target="/ppt/slides/slide34.xml"/></Relationships>
</file>

<file path=ppt/slides/_rels/slide21.xml.rels><?xml version="1.0" encoding="UTF-8" standalone="yes"?><Relationships xmlns="http://schemas.openxmlformats.org/package/2006/relationships"><Relationship Id="rId11" Type="http://schemas.openxmlformats.org/officeDocument/2006/relationships/image" Target="../media/image30.png"/><Relationship Id="rId10" Type="http://schemas.openxmlformats.org/officeDocument/2006/relationships/image" Target="../media/image8.png"/><Relationship Id="rId12" Type="http://schemas.openxmlformats.org/officeDocument/2006/relationships/slide" Target="/ppt/slides/slide23.xml"/><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4.jpg"/><Relationship Id="rId4" Type="http://schemas.openxmlformats.org/officeDocument/2006/relationships/image" Target="../media/image21.png"/><Relationship Id="rId9" Type="http://schemas.openxmlformats.org/officeDocument/2006/relationships/image" Target="../media/image6.png"/><Relationship Id="rId5" Type="http://schemas.openxmlformats.org/officeDocument/2006/relationships/image" Target="../media/image31.png"/><Relationship Id="rId6" Type="http://schemas.openxmlformats.org/officeDocument/2006/relationships/image" Target="../media/image5.png"/><Relationship Id="rId7" Type="http://schemas.openxmlformats.org/officeDocument/2006/relationships/image" Target="../media/image19.png"/><Relationship Id="rId8" Type="http://schemas.openxmlformats.org/officeDocument/2006/relationships/image" Target="../media/image22.png"/></Relationships>
</file>

<file path=ppt/slides/_rels/slide22.xml.rels><?xml version="1.0" encoding="UTF-8" standalone="yes"?><Relationships xmlns="http://schemas.openxmlformats.org/package/2006/relationships"><Relationship Id="rId11" Type="http://schemas.openxmlformats.org/officeDocument/2006/relationships/image" Target="../media/image39.png"/><Relationship Id="rId10" Type="http://schemas.openxmlformats.org/officeDocument/2006/relationships/image" Target="../media/image38.png"/><Relationship Id="rId13" Type="http://schemas.openxmlformats.org/officeDocument/2006/relationships/image" Target="../media/image37.png"/><Relationship Id="rId12" Type="http://schemas.openxmlformats.org/officeDocument/2006/relationships/image" Target="../media/image43.png"/><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6.jpg"/><Relationship Id="rId4" Type="http://schemas.openxmlformats.org/officeDocument/2006/relationships/slide" Target="/ppt/slides/slide19.xml"/><Relationship Id="rId9" Type="http://schemas.openxmlformats.org/officeDocument/2006/relationships/image" Target="../media/image33.png"/><Relationship Id="rId5" Type="http://schemas.openxmlformats.org/officeDocument/2006/relationships/image" Target="../media/image19.png"/><Relationship Id="rId6" Type="http://schemas.openxmlformats.org/officeDocument/2006/relationships/image" Target="../media/image22.png"/><Relationship Id="rId7" Type="http://schemas.openxmlformats.org/officeDocument/2006/relationships/image" Target="../media/image36.png"/><Relationship Id="rId8"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slide" Target="/ppt/slides/slide24.xml"/><Relationship Id="rId4" Type="http://schemas.openxmlformats.org/officeDocument/2006/relationships/slide" Target="/ppt/slides/slide33.xml"/></Relationships>
</file>

<file path=ppt/slides/_rels/slide24.xml.rels><?xml version="1.0" encoding="UTF-8" standalone="yes"?><Relationships xmlns="http://schemas.openxmlformats.org/package/2006/relationships"><Relationship Id="rId11" Type="http://schemas.openxmlformats.org/officeDocument/2006/relationships/image" Target="../media/image47.png"/><Relationship Id="rId10" Type="http://schemas.openxmlformats.org/officeDocument/2006/relationships/image" Target="../media/image48.png"/><Relationship Id="rId13" Type="http://schemas.openxmlformats.org/officeDocument/2006/relationships/image" Target="../media/image41.png"/><Relationship Id="rId12" Type="http://schemas.openxmlformats.org/officeDocument/2006/relationships/image" Target="../media/image44.png"/><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5.jpg"/><Relationship Id="rId4" Type="http://schemas.openxmlformats.org/officeDocument/2006/relationships/image" Target="../media/image38.png"/><Relationship Id="rId9" Type="http://schemas.openxmlformats.org/officeDocument/2006/relationships/image" Target="../media/image46.png"/><Relationship Id="rId14" Type="http://schemas.openxmlformats.org/officeDocument/2006/relationships/slide" Target="/ppt/slides/slide27.xml"/><Relationship Id="rId5" Type="http://schemas.openxmlformats.org/officeDocument/2006/relationships/image" Target="../media/image36.png"/><Relationship Id="rId6" Type="http://schemas.openxmlformats.org/officeDocument/2006/relationships/image" Target="../media/image49.png"/><Relationship Id="rId7" Type="http://schemas.openxmlformats.org/officeDocument/2006/relationships/image" Target="../media/image42.png"/><Relationship Id="rId8" Type="http://schemas.openxmlformats.org/officeDocument/2006/relationships/slide" Target="/ppt/slides/slide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slide" Target="/ppt/slides/slide27.xml"/><Relationship Id="rId4" Type="http://schemas.openxmlformats.org/officeDocument/2006/relationships/slide" Target="/ppt/slides/slide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5.jpg"/><Relationship Id="rId4" Type="http://schemas.openxmlformats.org/officeDocument/2006/relationships/image" Target="../media/image38.png"/><Relationship Id="rId5" Type="http://schemas.openxmlformats.org/officeDocument/2006/relationships/image" Target="../media/image36.png"/><Relationship Id="rId6" Type="http://schemas.openxmlformats.org/officeDocument/2006/relationships/image" Target="../media/image49.png"/><Relationship Id="rId7" Type="http://schemas.openxmlformats.org/officeDocument/2006/relationships/image" Target="../media/image53.png"/><Relationship Id="rId8" Type="http://schemas.openxmlformats.org/officeDocument/2006/relationships/slide" Target="/ppt/slides/slide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5.jpg"/><Relationship Id="rId4" Type="http://schemas.openxmlformats.org/officeDocument/2006/relationships/image" Target="../media/image38.png"/><Relationship Id="rId5" Type="http://schemas.openxmlformats.org/officeDocument/2006/relationships/image" Target="../media/image52.png"/><Relationship Id="rId6" Type="http://schemas.openxmlformats.org/officeDocument/2006/relationships/image" Target="../media/image50.png"/><Relationship Id="rId7" Type="http://schemas.openxmlformats.org/officeDocument/2006/relationships/slide" Target="/ppt/slides/slide3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5.jpg"/><Relationship Id="rId4" Type="http://schemas.openxmlformats.org/officeDocument/2006/relationships/image" Target="../media/image38.png"/><Relationship Id="rId5" Type="http://schemas.openxmlformats.org/officeDocument/2006/relationships/image" Target="../media/image50.png"/><Relationship Id="rId6" Type="http://schemas.openxmlformats.org/officeDocument/2006/relationships/image" Target="../media/image51.png"/><Relationship Id="rId7" Type="http://schemas.openxmlformats.org/officeDocument/2006/relationships/slide" Target="/ppt/slides/slide31.xml"/></Relationships>
</file>

<file path=ppt/slides/_rels/slide29.xml.rels><?xml version="1.0" encoding="UTF-8" standalone="yes"?><Relationships xmlns="http://schemas.openxmlformats.org/package/2006/relationships"><Relationship Id="rId11" Type="http://schemas.openxmlformats.org/officeDocument/2006/relationships/slide" Target="/ppt/slides/slide32.xml"/><Relationship Id="rId10" Type="http://schemas.openxmlformats.org/officeDocument/2006/relationships/image" Target="../media/image49.png"/><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6.jpg"/><Relationship Id="rId4" Type="http://schemas.openxmlformats.org/officeDocument/2006/relationships/image" Target="../media/image19.png"/><Relationship Id="rId9" Type="http://schemas.openxmlformats.org/officeDocument/2006/relationships/image" Target="../media/image38.png"/><Relationship Id="rId5" Type="http://schemas.openxmlformats.org/officeDocument/2006/relationships/image" Target="../media/image22.png"/><Relationship Id="rId6" Type="http://schemas.openxmlformats.org/officeDocument/2006/relationships/image" Target="../media/image36.png"/><Relationship Id="rId7" Type="http://schemas.openxmlformats.org/officeDocument/2006/relationships/image" Target="../media/image6.png"/><Relationship Id="rId8"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4.png"/></Relationships>
</file>

<file path=ppt/slides/_rels/slide30.xml.rels><?xml version="1.0" encoding="UTF-8" standalone="yes"?><Relationships xmlns="http://schemas.openxmlformats.org/package/2006/relationships"><Relationship Id="rId10" Type="http://schemas.openxmlformats.org/officeDocument/2006/relationships/slide" Target="/ppt/slides/slide32.xml"/><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6.jpg"/><Relationship Id="rId4" Type="http://schemas.openxmlformats.org/officeDocument/2006/relationships/image" Target="../media/image38.png"/><Relationship Id="rId9" Type="http://schemas.openxmlformats.org/officeDocument/2006/relationships/image" Target="../media/image33.png"/><Relationship Id="rId5" Type="http://schemas.openxmlformats.org/officeDocument/2006/relationships/image" Target="../media/image56.png"/><Relationship Id="rId6" Type="http://schemas.openxmlformats.org/officeDocument/2006/relationships/image" Target="../media/image19.png"/><Relationship Id="rId7" Type="http://schemas.openxmlformats.org/officeDocument/2006/relationships/image" Target="../media/image22.png"/><Relationship Id="rId8" Type="http://schemas.openxmlformats.org/officeDocument/2006/relationships/image" Target="../media/image6.png"/></Relationships>
</file>

<file path=ppt/slides/_rels/slide31.xml.rels><?xml version="1.0" encoding="UTF-8" standalone="yes"?><Relationships xmlns="http://schemas.openxmlformats.org/package/2006/relationships"><Relationship Id="rId10" Type="http://schemas.openxmlformats.org/officeDocument/2006/relationships/slide" Target="/ppt/slides/slide32.xml"/><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6.jpg"/><Relationship Id="rId4" Type="http://schemas.openxmlformats.org/officeDocument/2006/relationships/image" Target="../media/image38.png"/><Relationship Id="rId9" Type="http://schemas.openxmlformats.org/officeDocument/2006/relationships/image" Target="../media/image33.png"/><Relationship Id="rId5" Type="http://schemas.openxmlformats.org/officeDocument/2006/relationships/image" Target="../media/image63.png"/><Relationship Id="rId6" Type="http://schemas.openxmlformats.org/officeDocument/2006/relationships/image" Target="../media/image19.png"/><Relationship Id="rId7" Type="http://schemas.openxmlformats.org/officeDocument/2006/relationships/image" Target="../media/image22.png"/><Relationship Id="rId8" Type="http://schemas.openxmlformats.org/officeDocument/2006/relationships/image" Target="../media/image6.png"/></Relationships>
</file>

<file path=ppt/slides/_rels/slide32.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46.png"/><Relationship Id="rId13" Type="http://schemas.openxmlformats.org/officeDocument/2006/relationships/slide" Target="/ppt/slides/slide7.xml"/><Relationship Id="rId12" Type="http://schemas.openxmlformats.org/officeDocument/2006/relationships/image" Target="../media/image38.png"/><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5.jpg"/><Relationship Id="rId4" Type="http://schemas.openxmlformats.org/officeDocument/2006/relationships/image" Target="../media/image33.png"/><Relationship Id="rId9" Type="http://schemas.openxmlformats.org/officeDocument/2006/relationships/image" Target="../media/image22.png"/><Relationship Id="rId5" Type="http://schemas.openxmlformats.org/officeDocument/2006/relationships/image" Target="../media/image31.png"/><Relationship Id="rId6" Type="http://schemas.openxmlformats.org/officeDocument/2006/relationships/image" Target="../media/image17.png"/><Relationship Id="rId7" Type="http://schemas.openxmlformats.org/officeDocument/2006/relationships/image" Target="../media/image5.png"/><Relationship Id="rId8" Type="http://schemas.openxmlformats.org/officeDocument/2006/relationships/image" Target="../media/image19.png"/></Relationships>
</file>

<file path=ppt/slides/_rels/slide33.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46.png"/><Relationship Id="rId13" Type="http://schemas.openxmlformats.org/officeDocument/2006/relationships/slide" Target="/ppt/slides/slide7.xml"/><Relationship Id="rId12" Type="http://schemas.openxmlformats.org/officeDocument/2006/relationships/image" Target="../media/image38.png"/><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5.jpg"/><Relationship Id="rId4" Type="http://schemas.openxmlformats.org/officeDocument/2006/relationships/image" Target="../media/image33.png"/><Relationship Id="rId9" Type="http://schemas.openxmlformats.org/officeDocument/2006/relationships/image" Target="../media/image22.png"/><Relationship Id="rId5" Type="http://schemas.openxmlformats.org/officeDocument/2006/relationships/image" Target="../media/image31.png"/><Relationship Id="rId6" Type="http://schemas.openxmlformats.org/officeDocument/2006/relationships/image" Target="../media/image17.png"/><Relationship Id="rId7" Type="http://schemas.openxmlformats.org/officeDocument/2006/relationships/image" Target="../media/image5.png"/><Relationship Id="rId8"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4.jpg"/><Relationship Id="rId4" Type="http://schemas.openxmlformats.org/officeDocument/2006/relationships/image" Target="../media/image57.png"/><Relationship Id="rId5" Type="http://schemas.openxmlformats.org/officeDocument/2006/relationships/image" Target="../media/image31.png"/><Relationship Id="rId6" Type="http://schemas.openxmlformats.org/officeDocument/2006/relationships/image" Target="../media/image55.png"/><Relationship Id="rId7" Type="http://schemas.openxmlformats.org/officeDocument/2006/relationships/image" Target="../media/image61.png"/></Relationships>
</file>

<file path=ppt/slides/_rels/slide35.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6.png"/><Relationship Id="rId13" Type="http://schemas.openxmlformats.org/officeDocument/2006/relationships/image" Target="../media/image59.png"/><Relationship Id="rId12" Type="http://schemas.openxmlformats.org/officeDocument/2006/relationships/image" Target="../media/image64.png"/><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4.jpg"/><Relationship Id="rId4" Type="http://schemas.openxmlformats.org/officeDocument/2006/relationships/slide" Target="/ppt/slides/slide33.xml"/><Relationship Id="rId9" Type="http://schemas.openxmlformats.org/officeDocument/2006/relationships/image" Target="../media/image22.png"/><Relationship Id="rId15" Type="http://schemas.openxmlformats.org/officeDocument/2006/relationships/image" Target="../media/image58.png"/><Relationship Id="rId14" Type="http://schemas.openxmlformats.org/officeDocument/2006/relationships/image" Target="../media/image62.png"/><Relationship Id="rId17" Type="http://schemas.openxmlformats.org/officeDocument/2006/relationships/image" Target="../media/image54.png"/><Relationship Id="rId16" Type="http://schemas.openxmlformats.org/officeDocument/2006/relationships/image" Target="../media/image60.png"/><Relationship Id="rId5" Type="http://schemas.openxmlformats.org/officeDocument/2006/relationships/image" Target="../media/image57.png"/><Relationship Id="rId6" Type="http://schemas.openxmlformats.org/officeDocument/2006/relationships/image" Target="../media/image31.png"/><Relationship Id="rId18" Type="http://schemas.openxmlformats.org/officeDocument/2006/relationships/image" Target="../media/image65.png"/><Relationship Id="rId7" Type="http://schemas.openxmlformats.org/officeDocument/2006/relationships/image" Target="../media/image17.png"/><Relationship Id="rId8" Type="http://schemas.openxmlformats.org/officeDocument/2006/relationships/image" Target="../media/image19.png"/></Relationships>
</file>

<file path=ppt/slides/_rels/slide36.xml.rels><?xml version="1.0" encoding="UTF-8" standalone="yes"?><Relationships xmlns="http://schemas.openxmlformats.org/package/2006/relationships"><Relationship Id="rId11" Type="http://schemas.openxmlformats.org/officeDocument/2006/relationships/hyperlink" Target="https://www.vhw.de/fileadmin/user_upload/06_forschung/Wohnungspolitik_und_Wohnungsmarkt/PDF/Endbericht_vhw_Institutionelle_Investoren_als_Kapitalgeber_fuer_den_kommunalen_WohnungsbauJuni_2019.pdf" TargetMode="External"/><Relationship Id="rId10" Type="http://schemas.openxmlformats.org/officeDocument/2006/relationships/hyperlink" Target="https://www.aktion-pro-eigenheim.de/haus/hausbau-hauskauf/grundstueckskauf/was-ist-eigentlich-ein-bebauungsplan.php" TargetMode="External"/><Relationship Id="rId13" Type="http://schemas.openxmlformats.org/officeDocument/2006/relationships/hyperlink" Target="https://www.vhw.de/fileadmin/user_upload/06_forschung/Wohnungspolitik_und_Wohnungsmarkt/PDF/Endbericht_vhw_Institutionelle_Investoren_als_Kapitalgeber_fuer_den_kommunalen_WohnungsbauJuni_2019.pdf" TargetMode="External"/><Relationship Id="rId12" Type="http://schemas.openxmlformats.org/officeDocument/2006/relationships/hyperlink" Target="https://www.gruenderszene.de/lexikon/begriffe/investor?interstitial" TargetMode="External"/><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hyperlink" Target="https://www.erbbaurechtsverband.de/erbbaurecht/das-erbbau-prinzip/" TargetMode="External"/><Relationship Id="rId4" Type="http://schemas.openxmlformats.org/officeDocument/2006/relationships/hyperlink" Target="https://www.byak.de/data/Vergabe/AW_Mai_2016.pdf" TargetMode="External"/><Relationship Id="rId9" Type="http://schemas.openxmlformats.org/officeDocument/2006/relationships/hyperlink" Target="https://www.bda-bund.de/wp-content/uploads/2016/12/RPW-2013_Kommentierung-und-Handlungsempfehlungen.pdf" TargetMode="External"/><Relationship Id="rId15" Type="http://schemas.openxmlformats.org/officeDocument/2006/relationships/hyperlink" Target="https://georg-kronawitter-platz.de/" TargetMode="External"/><Relationship Id="rId14" Type="http://schemas.openxmlformats.org/officeDocument/2006/relationships/hyperlink" Target="https://www.wohnungsbaugenossenschaften.de/genossenschaften/warum-genossenschaft/wie-funktioniert-genossenschaft" TargetMode="External"/><Relationship Id="rId16" Type="http://schemas.openxmlformats.org/officeDocument/2006/relationships/hyperlink" Target="https://www.ris-muenchen.de/RII/RII/ris_vorlagen_detail.jsp?risid=5507409" TargetMode="External"/><Relationship Id="rId5" Type="http://schemas.openxmlformats.org/officeDocument/2006/relationships/hyperlink" Target="https://www.projektmagazin.de/glossarterm/machbarkeitsstudie" TargetMode="External"/><Relationship Id="rId6" Type="http://schemas.openxmlformats.org/officeDocument/2006/relationships/hyperlink" Target="https://www.bda-bund.de/wp-content/uploads/2016/12/RPW-2013_Kommentierung-und-Handlungsempfehlungen.pdf" TargetMode="External"/><Relationship Id="rId7" Type="http://schemas.openxmlformats.org/officeDocument/2006/relationships/hyperlink" Target="https://www.arching.at/fileadmin/user_upload/redakteure/Wettberwerbe/wsa_2010_teila.pdf" TargetMode="External"/><Relationship Id="rId8" Type="http://schemas.openxmlformats.org/officeDocument/2006/relationships/hyperlink" Target="https://www.wien.gv.at/stadtentwicklung/grundlagen/verfahr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17.png"/><Relationship Id="rId8"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slide" Target="/ppt/slides/slide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jpg"/><Relationship Id="rId4" Type="http://schemas.openxmlformats.org/officeDocument/2006/relationships/image" Target="../media/image8.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slide" Target="/ppt/slides/slide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914525" y="1608138"/>
            <a:ext cx="8362950" cy="3641725"/>
          </a:xfrm>
          <a:prstGeom prst="rect">
            <a:avLst/>
          </a:prstGeom>
          <a:noFill/>
          <a:ln>
            <a:noFill/>
          </a:ln>
        </p:spPr>
      </p:pic>
      <p:sp>
        <p:nvSpPr>
          <p:cNvPr id="85" name="Google Shape;85;p13">
            <a:hlinkClick action="ppaction://hlinkshowjump?jump=nextslide"/>
          </p:cNvPr>
          <p:cNvSpPr/>
          <p:nvPr/>
        </p:nvSpPr>
        <p:spPr>
          <a:xfrm>
            <a:off x="0" y="0"/>
            <a:ext cx="12192000" cy="7264400"/>
          </a:xfrm>
          <a:custGeom>
            <a:rect b="b" l="l" r="r" t="t"/>
            <a:pathLst>
              <a:path extrusionOk="0" h="120000" w="120000">
                <a:moveTo>
                  <a:pt x="0" y="0"/>
                </a:moveTo>
                <a:lnTo>
                  <a:pt x="120000" y="0"/>
                </a:lnTo>
                <a:lnTo>
                  <a:pt x="120000" y="120000"/>
                </a:lnTo>
                <a:lnTo>
                  <a:pt x="0" y="120000"/>
                </a:lnTo>
                <a:close/>
              </a:path>
            </a:pathLst>
          </a:cu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70" name="Google Shape;170;p22"/>
          <p:cNvSpPr/>
          <p:nvPr/>
        </p:nvSpPr>
        <p:spPr>
          <a:xfrm>
            <a:off x="307975" y="319088"/>
            <a:ext cx="11576050" cy="1081087"/>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chemeClr val="lt1"/>
                </a:solidFill>
                <a:latin typeface="Arial"/>
                <a:ea typeface="Arial"/>
                <a:cs typeface="Arial"/>
                <a:sym typeface="Arial"/>
              </a:rPr>
              <a:t>Die Familien muessen nun eine Machbarkeitsstudie durchfuehren. Sie beauftragen Stararchitekt Sir Norman Foster. Um die Planung so geschmeidig wie moeglich verlaufen zu lassen, engagieren sie das Kommunikationsbuero Heller + Partner.</a:t>
            </a:r>
            <a:endParaRPr/>
          </a:p>
        </p:txBody>
      </p:sp>
      <p:pic>
        <p:nvPicPr>
          <p:cNvPr id="171" name="Google Shape;171;p22"/>
          <p:cNvPicPr preferRelativeResize="0"/>
          <p:nvPr/>
        </p:nvPicPr>
        <p:blipFill rotWithShape="1">
          <a:blip r:embed="rId4">
            <a:alphaModFix/>
          </a:blip>
          <a:srcRect b="0" l="0" r="0" t="0"/>
          <a:stretch/>
        </p:blipFill>
        <p:spPr>
          <a:xfrm>
            <a:off x="8845550" y="3265488"/>
            <a:ext cx="2381250" cy="2379662"/>
          </a:xfrm>
          <a:prstGeom prst="rect">
            <a:avLst/>
          </a:prstGeom>
          <a:noFill/>
          <a:ln>
            <a:noFill/>
          </a:ln>
        </p:spPr>
      </p:pic>
      <p:pic>
        <p:nvPicPr>
          <p:cNvPr id="172" name="Google Shape;172;p22"/>
          <p:cNvPicPr preferRelativeResize="0"/>
          <p:nvPr/>
        </p:nvPicPr>
        <p:blipFill rotWithShape="1">
          <a:blip r:embed="rId5">
            <a:alphaModFix/>
          </a:blip>
          <a:srcRect b="0" l="0" r="0" t="0"/>
          <a:stretch/>
        </p:blipFill>
        <p:spPr>
          <a:xfrm>
            <a:off x="10177463" y="3251200"/>
            <a:ext cx="2381250" cy="2381250"/>
          </a:xfrm>
          <a:prstGeom prst="rect">
            <a:avLst/>
          </a:prstGeom>
          <a:noFill/>
          <a:ln>
            <a:noFill/>
          </a:ln>
        </p:spPr>
      </p:pic>
      <p:pic>
        <p:nvPicPr>
          <p:cNvPr id="173" name="Google Shape;173;p22"/>
          <p:cNvPicPr preferRelativeResize="0"/>
          <p:nvPr/>
        </p:nvPicPr>
        <p:blipFill rotWithShape="1">
          <a:blip r:embed="rId6">
            <a:alphaModFix/>
          </a:blip>
          <a:srcRect b="0" l="28422" r="0" t="0"/>
          <a:stretch/>
        </p:blipFill>
        <p:spPr>
          <a:xfrm>
            <a:off x="3857625" y="3646488"/>
            <a:ext cx="1704975" cy="2381250"/>
          </a:xfrm>
          <a:prstGeom prst="rect">
            <a:avLst/>
          </a:prstGeom>
          <a:noFill/>
          <a:ln>
            <a:noFill/>
          </a:ln>
        </p:spPr>
      </p:pic>
      <p:pic>
        <p:nvPicPr>
          <p:cNvPr id="174" name="Google Shape;174;p22"/>
          <p:cNvPicPr preferRelativeResize="0"/>
          <p:nvPr/>
        </p:nvPicPr>
        <p:blipFill rotWithShape="1">
          <a:blip r:embed="rId7">
            <a:alphaModFix/>
          </a:blip>
          <a:srcRect b="31453" l="13084" r="-760" t="-12680"/>
          <a:stretch/>
        </p:blipFill>
        <p:spPr>
          <a:xfrm>
            <a:off x="622300" y="1724025"/>
            <a:ext cx="2087563" cy="1933575"/>
          </a:xfrm>
          <a:prstGeom prst="rect">
            <a:avLst/>
          </a:prstGeom>
          <a:noFill/>
          <a:ln>
            <a:noFill/>
          </a:ln>
        </p:spPr>
      </p:pic>
      <p:sp>
        <p:nvSpPr>
          <p:cNvPr id="175" name="Google Shape;175;p22">
            <a:hlinkClick action="ppaction://hlinkshowjump?jump=nextslide"/>
          </p:cNvPr>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rgbClr val="FF0000"/>
                </a:solidFill>
                <a:latin typeface="Arial"/>
                <a:ea typeface="Arial"/>
                <a:cs typeface="Arial"/>
                <a:sym typeface="Arial"/>
              </a:rPr>
              <a:t>Fortfahren &gt;</a:t>
            </a:r>
            <a:endParaRPr/>
          </a:p>
        </p:txBody>
      </p:sp>
      <p:sp>
        <p:nvSpPr>
          <p:cNvPr id="176" name="Google Shape;176;p22"/>
          <p:cNvSpPr txBox="1"/>
          <p:nvPr/>
        </p:nvSpPr>
        <p:spPr>
          <a:xfrm>
            <a:off x="2813050" y="2130044"/>
            <a:ext cx="5924550" cy="2127631"/>
          </a:xfrm>
          <a:prstGeom prst="rect">
            <a:avLst/>
          </a:prstGeom>
          <a:solidFill>
            <a:schemeClr val="dk1"/>
          </a:solidFill>
          <a:ln cap="flat" cmpd="sng" w="76200">
            <a:solidFill>
              <a:srgbClr val="F0EB1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600">
                <a:solidFill>
                  <a:schemeClr val="lt1"/>
                </a:solidFill>
                <a:latin typeface="Arial"/>
                <a:ea typeface="Arial"/>
                <a:cs typeface="Arial"/>
                <a:sym typeface="Arial"/>
              </a:rPr>
              <a:t>Machbarkeitsstudie</a:t>
            </a:r>
            <a:endParaRPr sz="1600">
              <a:solidFill>
                <a:schemeClr val="lt1"/>
              </a:solidFill>
              <a:latin typeface="Arial"/>
              <a:ea typeface="Arial"/>
              <a:cs typeface="Arial"/>
              <a:sym typeface="Arial"/>
            </a:endParaRPr>
          </a:p>
          <a:p>
            <a:pPr indent="0" lvl="0" marL="0" marR="0" rtl="0" algn="l">
              <a:spcBef>
                <a:spcPts val="0"/>
              </a:spcBef>
              <a:spcAft>
                <a:spcPts val="0"/>
              </a:spcAft>
              <a:buNone/>
            </a:pPr>
            <a:r>
              <a:rPr lang="de-DE" sz="1600">
                <a:solidFill>
                  <a:schemeClr val="lt1"/>
                </a:solidFill>
                <a:latin typeface="Arial"/>
                <a:ea typeface="Arial"/>
                <a:cs typeface="Arial"/>
                <a:sym typeface="Arial"/>
              </a:rPr>
              <a:t>Mit einer Machbarkeitsstudie werden mögliche Lösungsansätze für ein Projekt hinsichtlich ihrer Durchführbarkeit überprüft. Des Weiteren werden Risiken identifiziert und Erfolgsaussichten abgeschätzt. Eine Machbarkeitsstudie ist Voraussetzung für die weitere Planung („Phase 0“).</a:t>
            </a:r>
            <a:r>
              <a:rPr baseline="30000" lang="de-DE" sz="1600">
                <a:solidFill>
                  <a:schemeClr val="lt1"/>
                </a:solidFill>
                <a:latin typeface="Arial"/>
                <a:ea typeface="Arial"/>
                <a:cs typeface="Arial"/>
                <a:sym typeface="Arial"/>
              </a:rPr>
              <a:t>3</a:t>
            </a:r>
            <a:endParaRPr/>
          </a:p>
        </p:txBody>
      </p:sp>
      <p:sp>
        <p:nvSpPr>
          <p:cNvPr id="177" name="Google Shape;177;p22"/>
          <p:cNvSpPr txBox="1"/>
          <p:nvPr/>
        </p:nvSpPr>
        <p:spPr>
          <a:xfrm>
            <a:off x="8386763" y="2084388"/>
            <a:ext cx="381000" cy="369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rgbClr val="FF0000"/>
                </a:solidFill>
                <a:latin typeface="Arial"/>
                <a:ea typeface="Arial"/>
                <a:cs typeface="Arial"/>
                <a:sym typeface="Arial"/>
              </a:rPr>
              <a:t>x</a:t>
            </a:r>
            <a:endParaRPr/>
          </a:p>
        </p:txBody>
      </p:sp>
      <p:sp>
        <p:nvSpPr>
          <p:cNvPr id="178" name="Google Shape;178;p22"/>
          <p:cNvSpPr/>
          <p:nvPr/>
        </p:nvSpPr>
        <p:spPr>
          <a:xfrm>
            <a:off x="4639627" y="404813"/>
            <a:ext cx="2761298" cy="243966"/>
          </a:xfrm>
          <a:prstGeom prst="rect">
            <a:avLst/>
          </a:prstGeom>
          <a:solidFill>
            <a:srgbClr val="FFFF00">
              <a:alpha val="9803"/>
            </a:srgbClr>
          </a:solidFill>
          <a:ln cap="flat" cmpd="sng" w="1905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2" presetSubtype="4">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500"/>
                                        <p:tgtEl>
                                          <p:spTgt spid="173"/>
                                        </p:tgtEl>
                                        <p:attrNameLst>
                                          <p:attrName>ppt_y</p:attrName>
                                        </p:attrNameLst>
                                      </p:cBhvr>
                                      <p:tavLst>
                                        <p:tav fmla="" tm="0">
                                          <p:val>
                                            <p:strVal val="#ppt_y+1"/>
                                          </p:val>
                                        </p:tav>
                                        <p:tav fmla="" tm="100000">
                                          <p:val>
                                            <p:strVal val="#ppt_y"/>
                                          </p:val>
                                        </p:tav>
                                      </p:tavLst>
                                    </p:anim>
                                  </p:childTnLst>
                                </p:cTn>
                              </p:par>
                            </p:childTnLst>
                          </p:cTn>
                        </p:par>
                        <p:par>
                          <p:cTn fill="hold">
                            <p:stCondLst>
                              <p:cond delay="502"/>
                            </p:stCondLst>
                            <p:childTnLst>
                              <p:par>
                                <p:cTn fill="hold" nodeType="afterEffect" presetClass="entr" presetID="2" presetSubtype="8">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500"/>
                                        <p:tgtEl>
                                          <p:spTgt spid="17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7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7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23"/>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84" name="Google Shape;184;p23"/>
          <p:cNvPicPr preferRelativeResize="0"/>
          <p:nvPr/>
        </p:nvPicPr>
        <p:blipFill rotWithShape="1">
          <a:blip r:embed="rId4">
            <a:alphaModFix/>
          </a:blip>
          <a:srcRect b="0" l="0" r="0" t="0"/>
          <a:stretch/>
        </p:blipFill>
        <p:spPr>
          <a:xfrm>
            <a:off x="4589463" y="2946400"/>
            <a:ext cx="2903537" cy="1541463"/>
          </a:xfrm>
          <a:prstGeom prst="rect">
            <a:avLst/>
          </a:prstGeom>
          <a:noFill/>
          <a:ln>
            <a:noFill/>
          </a:ln>
        </p:spPr>
      </p:pic>
      <p:pic>
        <p:nvPicPr>
          <p:cNvPr id="185" name="Google Shape;185;p23"/>
          <p:cNvPicPr preferRelativeResize="0"/>
          <p:nvPr/>
        </p:nvPicPr>
        <p:blipFill rotWithShape="1">
          <a:blip r:embed="rId5">
            <a:alphaModFix/>
          </a:blip>
          <a:srcRect b="0" l="0" r="0" t="0"/>
          <a:stretch/>
        </p:blipFill>
        <p:spPr>
          <a:xfrm>
            <a:off x="1311275" y="1423988"/>
            <a:ext cx="3282950" cy="1011237"/>
          </a:xfrm>
          <a:prstGeom prst="rect">
            <a:avLst/>
          </a:prstGeom>
          <a:noFill/>
          <a:ln>
            <a:noFill/>
          </a:ln>
        </p:spPr>
      </p:pic>
      <p:pic>
        <p:nvPicPr>
          <p:cNvPr id="186" name="Google Shape;186;p23"/>
          <p:cNvPicPr preferRelativeResize="0"/>
          <p:nvPr/>
        </p:nvPicPr>
        <p:blipFill rotWithShape="1">
          <a:blip r:embed="rId6">
            <a:alphaModFix/>
          </a:blip>
          <a:srcRect b="0" l="0" r="0" t="0"/>
          <a:stretch/>
        </p:blipFill>
        <p:spPr>
          <a:xfrm>
            <a:off x="8845550" y="3265488"/>
            <a:ext cx="2381250" cy="2379662"/>
          </a:xfrm>
          <a:prstGeom prst="rect">
            <a:avLst/>
          </a:prstGeom>
          <a:noFill/>
          <a:ln>
            <a:noFill/>
          </a:ln>
        </p:spPr>
      </p:pic>
      <p:pic>
        <p:nvPicPr>
          <p:cNvPr id="187" name="Google Shape;187;p23"/>
          <p:cNvPicPr preferRelativeResize="0"/>
          <p:nvPr/>
        </p:nvPicPr>
        <p:blipFill rotWithShape="1">
          <a:blip r:embed="rId7">
            <a:alphaModFix/>
          </a:blip>
          <a:srcRect b="0" l="0" r="0" t="0"/>
          <a:stretch/>
        </p:blipFill>
        <p:spPr>
          <a:xfrm>
            <a:off x="10177463" y="3251200"/>
            <a:ext cx="2381250" cy="2381250"/>
          </a:xfrm>
          <a:prstGeom prst="rect">
            <a:avLst/>
          </a:prstGeom>
          <a:noFill/>
          <a:ln>
            <a:noFill/>
          </a:ln>
        </p:spPr>
      </p:pic>
      <p:pic>
        <p:nvPicPr>
          <p:cNvPr id="188" name="Google Shape;188;p23"/>
          <p:cNvPicPr preferRelativeResize="0"/>
          <p:nvPr/>
        </p:nvPicPr>
        <p:blipFill rotWithShape="1">
          <a:blip r:embed="rId8">
            <a:alphaModFix/>
          </a:blip>
          <a:srcRect b="31453" l="13084" r="-760" t="-12680"/>
          <a:stretch/>
        </p:blipFill>
        <p:spPr>
          <a:xfrm>
            <a:off x="622300" y="1724025"/>
            <a:ext cx="2087563" cy="1933575"/>
          </a:xfrm>
          <a:prstGeom prst="rect">
            <a:avLst/>
          </a:prstGeom>
          <a:noFill/>
          <a:ln>
            <a:noFill/>
          </a:ln>
        </p:spPr>
      </p:pic>
      <p:pic>
        <p:nvPicPr>
          <p:cNvPr id="189" name="Google Shape;189;p23"/>
          <p:cNvPicPr preferRelativeResize="0"/>
          <p:nvPr/>
        </p:nvPicPr>
        <p:blipFill rotWithShape="1">
          <a:blip r:embed="rId9">
            <a:alphaModFix/>
          </a:blip>
          <a:srcRect b="0" l="28422" r="0" t="0"/>
          <a:stretch/>
        </p:blipFill>
        <p:spPr>
          <a:xfrm>
            <a:off x="3857625" y="3646488"/>
            <a:ext cx="1704975" cy="2381250"/>
          </a:xfrm>
          <a:prstGeom prst="rect">
            <a:avLst/>
          </a:prstGeom>
          <a:noFill/>
          <a:ln>
            <a:noFill/>
          </a:ln>
        </p:spPr>
      </p:pic>
      <p:sp>
        <p:nvSpPr>
          <p:cNvPr id="190" name="Google Shape;190;p23">
            <a:hlinkClick action="ppaction://hlinkshowjump?jump=nextslide"/>
          </p:cNvPr>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rgbClr val="FF0000"/>
                </a:solidFill>
                <a:latin typeface="Arial"/>
                <a:ea typeface="Arial"/>
                <a:cs typeface="Arial"/>
                <a:sym typeface="Arial"/>
              </a:rPr>
              <a:t>Fortfahren &gt;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4"/>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96" name="Google Shape;196;p24"/>
          <p:cNvPicPr preferRelativeResize="0"/>
          <p:nvPr/>
        </p:nvPicPr>
        <p:blipFill rotWithShape="1">
          <a:blip r:embed="rId4">
            <a:alphaModFix/>
          </a:blip>
          <a:srcRect b="0" l="0" r="0" t="0"/>
          <a:stretch/>
        </p:blipFill>
        <p:spPr>
          <a:xfrm>
            <a:off x="8845550" y="3265488"/>
            <a:ext cx="2381250" cy="2379662"/>
          </a:xfrm>
          <a:prstGeom prst="rect">
            <a:avLst/>
          </a:prstGeom>
          <a:noFill/>
          <a:ln>
            <a:noFill/>
          </a:ln>
        </p:spPr>
      </p:pic>
      <p:pic>
        <p:nvPicPr>
          <p:cNvPr id="197" name="Google Shape;197;p24"/>
          <p:cNvPicPr preferRelativeResize="0"/>
          <p:nvPr/>
        </p:nvPicPr>
        <p:blipFill rotWithShape="1">
          <a:blip r:embed="rId5">
            <a:alphaModFix/>
          </a:blip>
          <a:srcRect b="0" l="0" r="0" t="0"/>
          <a:stretch/>
        </p:blipFill>
        <p:spPr>
          <a:xfrm>
            <a:off x="10177463" y="3251200"/>
            <a:ext cx="2381250" cy="2381250"/>
          </a:xfrm>
          <a:prstGeom prst="rect">
            <a:avLst/>
          </a:prstGeom>
          <a:noFill/>
          <a:ln>
            <a:noFill/>
          </a:ln>
        </p:spPr>
      </p:pic>
      <p:pic>
        <p:nvPicPr>
          <p:cNvPr id="198" name="Google Shape;198;p24"/>
          <p:cNvPicPr preferRelativeResize="0"/>
          <p:nvPr/>
        </p:nvPicPr>
        <p:blipFill rotWithShape="1">
          <a:blip r:embed="rId6">
            <a:alphaModFix/>
          </a:blip>
          <a:srcRect b="0" l="0" r="0" t="0"/>
          <a:stretch/>
        </p:blipFill>
        <p:spPr>
          <a:xfrm>
            <a:off x="2741613" y="261938"/>
            <a:ext cx="5627687" cy="3167062"/>
          </a:xfrm>
          <a:prstGeom prst="rect">
            <a:avLst/>
          </a:prstGeom>
          <a:noFill/>
          <a:ln cap="flat" cmpd="sng" w="76200">
            <a:solidFill>
              <a:schemeClr val="lt1"/>
            </a:solidFill>
            <a:prstDash val="solid"/>
            <a:round/>
            <a:headEnd len="sm" w="sm" type="none"/>
            <a:tailEnd len="sm" w="sm" type="none"/>
          </a:ln>
          <a:effectLst>
            <a:outerShdw blurRad="50800" rotWithShape="0" algn="tl" dir="2700000" dist="38100">
              <a:srgbClr val="000000">
                <a:alpha val="40000"/>
              </a:srgbClr>
            </a:outerShdw>
          </a:effectLst>
        </p:spPr>
      </p:pic>
      <p:pic>
        <p:nvPicPr>
          <p:cNvPr id="199" name="Google Shape;199;p24"/>
          <p:cNvPicPr preferRelativeResize="0"/>
          <p:nvPr/>
        </p:nvPicPr>
        <p:blipFill rotWithShape="1">
          <a:blip r:embed="rId7">
            <a:alphaModFix/>
          </a:blip>
          <a:srcRect b="31453" l="13084" r="-760" t="-12680"/>
          <a:stretch/>
        </p:blipFill>
        <p:spPr>
          <a:xfrm>
            <a:off x="622300" y="1724025"/>
            <a:ext cx="2087563" cy="1933575"/>
          </a:xfrm>
          <a:prstGeom prst="rect">
            <a:avLst/>
          </a:prstGeom>
          <a:noFill/>
          <a:ln>
            <a:noFill/>
          </a:ln>
        </p:spPr>
      </p:pic>
      <p:pic>
        <p:nvPicPr>
          <p:cNvPr id="200" name="Google Shape;200;p24"/>
          <p:cNvPicPr preferRelativeResize="0"/>
          <p:nvPr/>
        </p:nvPicPr>
        <p:blipFill rotWithShape="1">
          <a:blip r:embed="rId8">
            <a:alphaModFix/>
          </a:blip>
          <a:srcRect b="0" l="0" r="0" t="0"/>
          <a:stretch/>
        </p:blipFill>
        <p:spPr>
          <a:xfrm>
            <a:off x="4222750" y="3265488"/>
            <a:ext cx="2379663" cy="2379662"/>
          </a:xfrm>
          <a:prstGeom prst="rect">
            <a:avLst/>
          </a:prstGeom>
          <a:noFill/>
          <a:ln>
            <a:noFill/>
          </a:ln>
        </p:spPr>
      </p:pic>
      <p:pic>
        <p:nvPicPr>
          <p:cNvPr id="201" name="Google Shape;201;p24"/>
          <p:cNvPicPr preferRelativeResize="0"/>
          <p:nvPr/>
        </p:nvPicPr>
        <p:blipFill rotWithShape="1">
          <a:blip r:embed="rId9">
            <a:alphaModFix/>
          </a:blip>
          <a:srcRect b="0" l="0" r="0" t="0"/>
          <a:stretch/>
        </p:blipFill>
        <p:spPr>
          <a:xfrm>
            <a:off x="5411788" y="3251200"/>
            <a:ext cx="2381250" cy="2381250"/>
          </a:xfrm>
          <a:prstGeom prst="rect">
            <a:avLst/>
          </a:prstGeom>
          <a:noFill/>
          <a:ln>
            <a:noFill/>
          </a:ln>
        </p:spPr>
      </p:pic>
      <p:pic>
        <p:nvPicPr>
          <p:cNvPr id="202" name="Google Shape;202;p24"/>
          <p:cNvPicPr preferRelativeResize="0"/>
          <p:nvPr/>
        </p:nvPicPr>
        <p:blipFill rotWithShape="1">
          <a:blip r:embed="rId10">
            <a:alphaModFix/>
          </a:blip>
          <a:srcRect b="0" l="0" r="0" t="0"/>
          <a:stretch/>
        </p:blipFill>
        <p:spPr>
          <a:xfrm>
            <a:off x="6769100" y="3251200"/>
            <a:ext cx="2381250" cy="2381250"/>
          </a:xfrm>
          <a:prstGeom prst="rect">
            <a:avLst/>
          </a:prstGeom>
          <a:noFill/>
          <a:ln>
            <a:noFill/>
          </a:ln>
        </p:spPr>
      </p:pic>
      <p:pic>
        <p:nvPicPr>
          <p:cNvPr id="203" name="Google Shape;203;p24"/>
          <p:cNvPicPr preferRelativeResize="0"/>
          <p:nvPr/>
        </p:nvPicPr>
        <p:blipFill rotWithShape="1">
          <a:blip r:embed="rId11">
            <a:alphaModFix/>
          </a:blip>
          <a:srcRect b="0" l="0" r="0" t="0"/>
          <a:stretch/>
        </p:blipFill>
        <p:spPr>
          <a:xfrm>
            <a:off x="8401050" y="3238500"/>
            <a:ext cx="2381250" cy="2381250"/>
          </a:xfrm>
          <a:prstGeom prst="rect">
            <a:avLst/>
          </a:prstGeom>
          <a:noFill/>
          <a:ln>
            <a:noFill/>
          </a:ln>
        </p:spPr>
      </p:pic>
      <p:pic>
        <p:nvPicPr>
          <p:cNvPr id="204" name="Google Shape;204;p24"/>
          <p:cNvPicPr preferRelativeResize="0"/>
          <p:nvPr/>
        </p:nvPicPr>
        <p:blipFill rotWithShape="1">
          <a:blip r:embed="rId12">
            <a:alphaModFix/>
          </a:blip>
          <a:srcRect b="0" l="0" r="0" t="0"/>
          <a:stretch/>
        </p:blipFill>
        <p:spPr>
          <a:xfrm>
            <a:off x="7210425" y="3238500"/>
            <a:ext cx="2381250" cy="2381250"/>
          </a:xfrm>
          <a:prstGeom prst="rect">
            <a:avLst/>
          </a:prstGeom>
          <a:noFill/>
          <a:ln>
            <a:noFill/>
          </a:ln>
        </p:spPr>
      </p:pic>
      <p:sp>
        <p:nvSpPr>
          <p:cNvPr id="205" name="Google Shape;205;p24"/>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rgbClr val="FF0000"/>
                </a:solidFill>
                <a:latin typeface="Arial"/>
                <a:ea typeface="Arial"/>
                <a:cs typeface="Arial"/>
                <a:sym typeface="Arial"/>
              </a:rPr>
              <a:t>Fortfahren &gt;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500"/>
                                        <p:tgtEl>
                                          <p:spTgt spid="201"/>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2" presetSubtype="2">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500"/>
                                        <p:tgtEl>
                                          <p:spTgt spid="200"/>
                                        </p:tgtEl>
                                        <p:attrNameLst>
                                          <p:attrName>ppt_x</p:attrName>
                                        </p:attrNameLst>
                                      </p:cBhvr>
                                      <p:tavLst>
                                        <p:tav fmla="" tm="0">
                                          <p:val>
                                            <p:strVal val="#ppt_x+1"/>
                                          </p:val>
                                        </p:tav>
                                        <p:tav fmla="" tm="100000">
                                          <p:val>
                                            <p:strVal val="#ppt_x"/>
                                          </p:val>
                                        </p:tav>
                                      </p:tavLst>
                                    </p:anim>
                                  </p:childTnLst>
                                </p:cTn>
                              </p:par>
                            </p:childTnLst>
                          </p:cTn>
                        </p:par>
                        <p:par>
                          <p:cTn fill="hold">
                            <p:stCondLst>
                              <p:cond delay="1000"/>
                            </p:stCondLst>
                            <p:childTnLst>
                              <p:par>
                                <p:cTn fill="hold" nodeType="afterEffect" presetClass="entr" presetID="2" presetSubtype="2">
                                  <p:stCondLst>
                                    <p:cond delay="0"/>
                                  </p:stCondLst>
                                  <p:childTnLst>
                                    <p:set>
                                      <p:cBhvr>
                                        <p:cTn dur="1" fill="hold">
                                          <p:stCondLst>
                                            <p:cond delay="0"/>
                                          </p:stCondLst>
                                        </p:cTn>
                                        <p:tgtEl>
                                          <p:spTgt spid="204"/>
                                        </p:tgtEl>
                                        <p:attrNameLst>
                                          <p:attrName>style.visibility</p:attrName>
                                        </p:attrNameLst>
                                      </p:cBhvr>
                                      <p:to>
                                        <p:strVal val="visible"/>
                                      </p:to>
                                    </p:set>
                                    <p:anim calcmode="lin" valueType="num">
                                      <p:cBhvr additive="base">
                                        <p:cTn dur="500"/>
                                        <p:tgtEl>
                                          <p:spTgt spid="204"/>
                                        </p:tgtEl>
                                        <p:attrNameLst>
                                          <p:attrName>ppt_x</p:attrName>
                                        </p:attrNameLst>
                                      </p:cBhvr>
                                      <p:tavLst>
                                        <p:tav fmla="" tm="0">
                                          <p:val>
                                            <p:strVal val="#ppt_x+1"/>
                                          </p:val>
                                        </p:tav>
                                        <p:tav fmla="" tm="100000">
                                          <p:val>
                                            <p:strVal val="#ppt_x"/>
                                          </p:val>
                                        </p:tav>
                                      </p:tavLst>
                                    </p:anim>
                                  </p:childTnLst>
                                </p:cTn>
                              </p:par>
                            </p:childTnLst>
                          </p:cTn>
                        </p:par>
                        <p:par>
                          <p:cTn fill="hold">
                            <p:stCondLst>
                              <p:cond delay="1500"/>
                            </p:stCondLst>
                            <p:childTnLst>
                              <p:par>
                                <p:cTn fill="hold" nodeType="afterEffect" presetClass="entr" presetID="2" presetSubtype="2">
                                  <p:stCondLst>
                                    <p:cond delay="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500"/>
                                        <p:tgtEl>
                                          <p:spTgt spid="203"/>
                                        </p:tgtEl>
                                        <p:attrNameLst>
                                          <p:attrName>ppt_x</p:attrName>
                                        </p:attrNameLst>
                                      </p:cBhvr>
                                      <p:tavLst>
                                        <p:tav fmla="" tm="0">
                                          <p:val>
                                            <p:strVal val="#ppt_x+1"/>
                                          </p:val>
                                        </p:tav>
                                        <p:tav fmla="" tm="100000">
                                          <p:val>
                                            <p:strVal val="#ppt_x"/>
                                          </p:val>
                                        </p:tav>
                                      </p:tavLst>
                                    </p:anim>
                                  </p:childTnLst>
                                </p:cTn>
                              </p:par>
                            </p:childTnLst>
                          </p:cTn>
                        </p:par>
                        <p:par>
                          <p:cTn fill="hold">
                            <p:stCondLst>
                              <p:cond delay="2000"/>
                            </p:stCondLst>
                            <p:childTnLst>
                              <p:par>
                                <p:cTn fill="hold" nodeType="afterEffect" presetClass="entr" presetID="2" presetSubtype="2">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500"/>
                                        <p:tgtEl>
                                          <p:spTgt spid="202"/>
                                        </p:tgtEl>
                                        <p:attrNameLst>
                                          <p:attrName>ppt_x</p:attrName>
                                        </p:attrNameLst>
                                      </p:cBhvr>
                                      <p:tavLst>
                                        <p:tav fmla="" tm="0">
                                          <p:val>
                                            <p:strVal val="#ppt_x+1"/>
                                          </p:val>
                                        </p:tav>
                                        <p:tav fmla="" tm="100000">
                                          <p:val>
                                            <p:strVal val="#ppt_x"/>
                                          </p:val>
                                        </p:tav>
                                      </p:tavLst>
                                    </p:anim>
                                  </p:childTnLst>
                                </p:cTn>
                              </p:par>
                            </p:childTnLst>
                          </p:cTn>
                        </p:par>
                        <p:par>
                          <p:cTn fill="hold">
                            <p:stCondLst>
                              <p:cond delay="2500"/>
                            </p:stCondLst>
                            <p:childTnLst>
                              <p:par>
                                <p:cTn fill="hold" nodeType="afterEffect" presetClass="entr" presetID="1" presetSubtype="0">
                                  <p:stCondLst>
                                    <p:cond delay="100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25"/>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11" name="Google Shape;211;p25"/>
          <p:cNvPicPr preferRelativeResize="0"/>
          <p:nvPr/>
        </p:nvPicPr>
        <p:blipFill rotWithShape="1">
          <a:blip r:embed="rId4">
            <a:alphaModFix/>
          </a:blip>
          <a:srcRect b="0" l="0" r="0" t="0"/>
          <a:stretch/>
        </p:blipFill>
        <p:spPr>
          <a:xfrm>
            <a:off x="8845550" y="3265488"/>
            <a:ext cx="2381250" cy="2379662"/>
          </a:xfrm>
          <a:prstGeom prst="rect">
            <a:avLst/>
          </a:prstGeom>
          <a:noFill/>
          <a:ln>
            <a:noFill/>
          </a:ln>
        </p:spPr>
      </p:pic>
      <p:pic>
        <p:nvPicPr>
          <p:cNvPr id="212" name="Google Shape;212;p25"/>
          <p:cNvPicPr preferRelativeResize="0"/>
          <p:nvPr/>
        </p:nvPicPr>
        <p:blipFill rotWithShape="1">
          <a:blip r:embed="rId5">
            <a:alphaModFix/>
          </a:blip>
          <a:srcRect b="0" l="0" r="0" t="0"/>
          <a:stretch/>
        </p:blipFill>
        <p:spPr>
          <a:xfrm>
            <a:off x="10177463" y="3251200"/>
            <a:ext cx="2381250" cy="2381250"/>
          </a:xfrm>
          <a:prstGeom prst="rect">
            <a:avLst/>
          </a:prstGeom>
          <a:noFill/>
          <a:ln>
            <a:noFill/>
          </a:ln>
        </p:spPr>
      </p:pic>
      <p:pic>
        <p:nvPicPr>
          <p:cNvPr id="213" name="Google Shape;213;p25"/>
          <p:cNvPicPr preferRelativeResize="0"/>
          <p:nvPr/>
        </p:nvPicPr>
        <p:blipFill rotWithShape="1">
          <a:blip r:embed="rId6">
            <a:alphaModFix/>
          </a:blip>
          <a:srcRect b="0" l="0" r="0" t="0"/>
          <a:stretch/>
        </p:blipFill>
        <p:spPr>
          <a:xfrm>
            <a:off x="2741613" y="261938"/>
            <a:ext cx="5627687" cy="3167062"/>
          </a:xfrm>
          <a:prstGeom prst="rect">
            <a:avLst/>
          </a:prstGeom>
          <a:noFill/>
          <a:ln cap="flat" cmpd="sng" w="76200">
            <a:solidFill>
              <a:schemeClr val="lt1"/>
            </a:solidFill>
            <a:prstDash val="solid"/>
            <a:miter lim="800000"/>
            <a:headEnd len="sm" w="sm" type="none"/>
            <a:tailEnd len="sm" w="sm" type="none"/>
          </a:ln>
        </p:spPr>
      </p:pic>
      <p:pic>
        <p:nvPicPr>
          <p:cNvPr id="214" name="Google Shape;214;p25"/>
          <p:cNvPicPr preferRelativeResize="0"/>
          <p:nvPr/>
        </p:nvPicPr>
        <p:blipFill rotWithShape="1">
          <a:blip r:embed="rId7">
            <a:alphaModFix/>
          </a:blip>
          <a:srcRect b="31453" l="13084" r="-760" t="-12680"/>
          <a:stretch/>
        </p:blipFill>
        <p:spPr>
          <a:xfrm>
            <a:off x="622300" y="1724025"/>
            <a:ext cx="2087563" cy="1933575"/>
          </a:xfrm>
          <a:prstGeom prst="rect">
            <a:avLst/>
          </a:prstGeom>
          <a:noFill/>
          <a:ln>
            <a:noFill/>
          </a:ln>
        </p:spPr>
      </p:pic>
      <p:pic>
        <p:nvPicPr>
          <p:cNvPr id="215" name="Google Shape;215;p25"/>
          <p:cNvPicPr preferRelativeResize="0"/>
          <p:nvPr/>
        </p:nvPicPr>
        <p:blipFill rotWithShape="1">
          <a:blip r:embed="rId8">
            <a:alphaModFix/>
          </a:blip>
          <a:srcRect b="0" l="0" r="0" t="0"/>
          <a:stretch/>
        </p:blipFill>
        <p:spPr>
          <a:xfrm>
            <a:off x="2741613" y="261938"/>
            <a:ext cx="5627687" cy="3167062"/>
          </a:xfrm>
          <a:prstGeom prst="rect">
            <a:avLst/>
          </a:prstGeom>
          <a:noFill/>
          <a:ln cap="flat" cmpd="sng" w="76200">
            <a:solidFill>
              <a:schemeClr val="lt1"/>
            </a:solidFill>
            <a:prstDash val="solid"/>
            <a:round/>
            <a:headEnd len="sm" w="sm" type="none"/>
            <a:tailEnd len="sm" w="sm" type="none"/>
          </a:ln>
          <a:effectLst>
            <a:outerShdw blurRad="50800" rotWithShape="0" algn="tl" dir="2700000" dist="38100">
              <a:srgbClr val="000000">
                <a:alpha val="40000"/>
              </a:srgbClr>
            </a:outerShdw>
          </a:effectLst>
        </p:spPr>
      </p:pic>
      <p:pic>
        <p:nvPicPr>
          <p:cNvPr id="216" name="Google Shape;216;p25"/>
          <p:cNvPicPr preferRelativeResize="0"/>
          <p:nvPr/>
        </p:nvPicPr>
        <p:blipFill rotWithShape="1">
          <a:blip r:embed="rId4">
            <a:alphaModFix/>
          </a:blip>
          <a:srcRect b="0" l="0" r="0" t="0"/>
          <a:stretch/>
        </p:blipFill>
        <p:spPr>
          <a:xfrm>
            <a:off x="8845550" y="3265488"/>
            <a:ext cx="2381250" cy="2379662"/>
          </a:xfrm>
          <a:prstGeom prst="rect">
            <a:avLst/>
          </a:prstGeom>
          <a:noFill/>
          <a:ln>
            <a:noFill/>
          </a:ln>
        </p:spPr>
      </p:pic>
      <p:pic>
        <p:nvPicPr>
          <p:cNvPr id="217" name="Google Shape;217;p25"/>
          <p:cNvPicPr preferRelativeResize="0"/>
          <p:nvPr/>
        </p:nvPicPr>
        <p:blipFill rotWithShape="1">
          <a:blip r:embed="rId5">
            <a:alphaModFix/>
          </a:blip>
          <a:srcRect b="0" l="0" r="0" t="0"/>
          <a:stretch/>
        </p:blipFill>
        <p:spPr>
          <a:xfrm>
            <a:off x="10177463" y="3251200"/>
            <a:ext cx="2381250" cy="2381250"/>
          </a:xfrm>
          <a:prstGeom prst="rect">
            <a:avLst/>
          </a:prstGeom>
          <a:noFill/>
          <a:ln>
            <a:noFill/>
          </a:ln>
        </p:spPr>
      </p:pic>
      <p:pic>
        <p:nvPicPr>
          <p:cNvPr id="218" name="Google Shape;218;p25"/>
          <p:cNvPicPr preferRelativeResize="0"/>
          <p:nvPr/>
        </p:nvPicPr>
        <p:blipFill rotWithShape="1">
          <a:blip r:embed="rId9">
            <a:alphaModFix/>
          </a:blip>
          <a:srcRect b="0" l="0" r="0" t="0"/>
          <a:stretch/>
        </p:blipFill>
        <p:spPr>
          <a:xfrm>
            <a:off x="5411788" y="3251200"/>
            <a:ext cx="2381250" cy="2381250"/>
          </a:xfrm>
          <a:prstGeom prst="rect">
            <a:avLst/>
          </a:prstGeom>
          <a:noFill/>
          <a:ln>
            <a:noFill/>
          </a:ln>
        </p:spPr>
      </p:pic>
      <p:pic>
        <p:nvPicPr>
          <p:cNvPr id="219" name="Google Shape;219;p25"/>
          <p:cNvPicPr preferRelativeResize="0"/>
          <p:nvPr/>
        </p:nvPicPr>
        <p:blipFill rotWithShape="1">
          <a:blip r:embed="rId10">
            <a:alphaModFix/>
          </a:blip>
          <a:srcRect b="0" l="0" r="0" t="0"/>
          <a:stretch/>
        </p:blipFill>
        <p:spPr>
          <a:xfrm>
            <a:off x="6769100" y="3251200"/>
            <a:ext cx="2381250" cy="2381250"/>
          </a:xfrm>
          <a:prstGeom prst="rect">
            <a:avLst/>
          </a:prstGeom>
          <a:noFill/>
          <a:ln>
            <a:noFill/>
          </a:ln>
        </p:spPr>
      </p:pic>
      <p:pic>
        <p:nvPicPr>
          <p:cNvPr id="220" name="Google Shape;220;p25"/>
          <p:cNvPicPr preferRelativeResize="0"/>
          <p:nvPr/>
        </p:nvPicPr>
        <p:blipFill rotWithShape="1">
          <a:blip r:embed="rId11">
            <a:alphaModFix/>
          </a:blip>
          <a:srcRect b="0" l="0" r="0" t="0"/>
          <a:stretch/>
        </p:blipFill>
        <p:spPr>
          <a:xfrm>
            <a:off x="8401050" y="3238500"/>
            <a:ext cx="2381250" cy="2381250"/>
          </a:xfrm>
          <a:prstGeom prst="rect">
            <a:avLst/>
          </a:prstGeom>
          <a:noFill/>
          <a:ln>
            <a:noFill/>
          </a:ln>
        </p:spPr>
      </p:pic>
      <p:pic>
        <p:nvPicPr>
          <p:cNvPr id="221" name="Google Shape;221;p25"/>
          <p:cNvPicPr preferRelativeResize="0"/>
          <p:nvPr/>
        </p:nvPicPr>
        <p:blipFill rotWithShape="1">
          <a:blip r:embed="rId12">
            <a:alphaModFix/>
          </a:blip>
          <a:srcRect b="0" l="0" r="0" t="0"/>
          <a:stretch/>
        </p:blipFill>
        <p:spPr>
          <a:xfrm>
            <a:off x="7210425" y="3238500"/>
            <a:ext cx="2381250" cy="2381250"/>
          </a:xfrm>
          <a:prstGeom prst="rect">
            <a:avLst/>
          </a:prstGeom>
          <a:noFill/>
          <a:ln>
            <a:noFill/>
          </a:ln>
        </p:spPr>
      </p:pic>
      <p:pic>
        <p:nvPicPr>
          <p:cNvPr id="222" name="Google Shape;222;p25"/>
          <p:cNvPicPr preferRelativeResize="0"/>
          <p:nvPr/>
        </p:nvPicPr>
        <p:blipFill rotWithShape="1">
          <a:blip r:embed="rId13">
            <a:alphaModFix/>
          </a:blip>
          <a:srcRect b="0" l="0" r="0" t="0"/>
          <a:stretch/>
        </p:blipFill>
        <p:spPr>
          <a:xfrm>
            <a:off x="4222750" y="3265488"/>
            <a:ext cx="2379663" cy="2379662"/>
          </a:xfrm>
          <a:prstGeom prst="rect">
            <a:avLst/>
          </a:prstGeom>
          <a:noFill/>
          <a:ln>
            <a:noFill/>
          </a:ln>
        </p:spPr>
      </p:pic>
      <p:sp>
        <p:nvSpPr>
          <p:cNvPr id="223" name="Google Shape;223;p25">
            <a:hlinkClick action="ppaction://hlinkshowjump?jump=nextslide"/>
          </p:cNvPr>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rgbClr val="FF0000"/>
                </a:solidFill>
                <a:latin typeface="Arial"/>
                <a:ea typeface="Arial"/>
                <a:cs typeface="Arial"/>
                <a:sym typeface="Arial"/>
              </a:rPr>
              <a:t>Fortfahren &gt;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26"/>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29" name="Google Shape;229;p26"/>
          <p:cNvPicPr preferRelativeResize="0"/>
          <p:nvPr/>
        </p:nvPicPr>
        <p:blipFill rotWithShape="1">
          <a:blip r:embed="rId4">
            <a:alphaModFix/>
          </a:blip>
          <a:srcRect b="0" l="0" r="0" t="0"/>
          <a:stretch/>
        </p:blipFill>
        <p:spPr>
          <a:xfrm>
            <a:off x="8845550" y="3265488"/>
            <a:ext cx="2381250" cy="2379662"/>
          </a:xfrm>
          <a:prstGeom prst="rect">
            <a:avLst/>
          </a:prstGeom>
          <a:noFill/>
          <a:ln>
            <a:noFill/>
          </a:ln>
        </p:spPr>
      </p:pic>
      <p:pic>
        <p:nvPicPr>
          <p:cNvPr id="230" name="Google Shape;230;p26"/>
          <p:cNvPicPr preferRelativeResize="0"/>
          <p:nvPr/>
        </p:nvPicPr>
        <p:blipFill rotWithShape="1">
          <a:blip r:embed="rId5">
            <a:alphaModFix/>
          </a:blip>
          <a:srcRect b="0" l="0" r="0" t="0"/>
          <a:stretch/>
        </p:blipFill>
        <p:spPr>
          <a:xfrm>
            <a:off x="10177463" y="3251200"/>
            <a:ext cx="2381250" cy="2381250"/>
          </a:xfrm>
          <a:prstGeom prst="rect">
            <a:avLst/>
          </a:prstGeom>
          <a:noFill/>
          <a:ln>
            <a:noFill/>
          </a:ln>
        </p:spPr>
      </p:pic>
      <p:pic>
        <p:nvPicPr>
          <p:cNvPr id="231" name="Google Shape;231;p26"/>
          <p:cNvPicPr preferRelativeResize="0"/>
          <p:nvPr/>
        </p:nvPicPr>
        <p:blipFill rotWithShape="1">
          <a:blip r:embed="rId6">
            <a:alphaModFix/>
          </a:blip>
          <a:srcRect b="31453" l="13084" r="-760" t="-12680"/>
          <a:stretch/>
        </p:blipFill>
        <p:spPr>
          <a:xfrm>
            <a:off x="622300" y="1724025"/>
            <a:ext cx="2087563" cy="1933575"/>
          </a:xfrm>
          <a:prstGeom prst="rect">
            <a:avLst/>
          </a:prstGeom>
          <a:noFill/>
          <a:ln>
            <a:noFill/>
          </a:ln>
        </p:spPr>
      </p:pic>
      <p:pic>
        <p:nvPicPr>
          <p:cNvPr id="232" name="Google Shape;232;p26"/>
          <p:cNvPicPr preferRelativeResize="0"/>
          <p:nvPr/>
        </p:nvPicPr>
        <p:blipFill rotWithShape="1">
          <a:blip r:embed="rId4">
            <a:alphaModFix/>
          </a:blip>
          <a:srcRect b="0" l="0" r="0" t="0"/>
          <a:stretch/>
        </p:blipFill>
        <p:spPr>
          <a:xfrm>
            <a:off x="8845550" y="3265488"/>
            <a:ext cx="2381250" cy="2379662"/>
          </a:xfrm>
          <a:prstGeom prst="rect">
            <a:avLst/>
          </a:prstGeom>
          <a:noFill/>
          <a:ln>
            <a:noFill/>
          </a:ln>
        </p:spPr>
      </p:pic>
      <p:pic>
        <p:nvPicPr>
          <p:cNvPr id="233" name="Google Shape;233;p26"/>
          <p:cNvPicPr preferRelativeResize="0"/>
          <p:nvPr/>
        </p:nvPicPr>
        <p:blipFill rotWithShape="1">
          <a:blip r:embed="rId5">
            <a:alphaModFix/>
          </a:blip>
          <a:srcRect b="0" l="0" r="0" t="0"/>
          <a:stretch/>
        </p:blipFill>
        <p:spPr>
          <a:xfrm>
            <a:off x="10177463" y="3251200"/>
            <a:ext cx="2381250" cy="2381250"/>
          </a:xfrm>
          <a:prstGeom prst="rect">
            <a:avLst/>
          </a:prstGeom>
          <a:noFill/>
          <a:ln>
            <a:noFill/>
          </a:ln>
        </p:spPr>
      </p:pic>
      <p:pic>
        <p:nvPicPr>
          <p:cNvPr id="234" name="Google Shape;234;p26"/>
          <p:cNvPicPr preferRelativeResize="0"/>
          <p:nvPr/>
        </p:nvPicPr>
        <p:blipFill rotWithShape="1">
          <a:blip r:embed="rId7">
            <a:alphaModFix/>
          </a:blip>
          <a:srcRect b="0" l="0" r="0" t="0"/>
          <a:stretch/>
        </p:blipFill>
        <p:spPr>
          <a:xfrm>
            <a:off x="5411788" y="3251200"/>
            <a:ext cx="2381250" cy="2381250"/>
          </a:xfrm>
          <a:prstGeom prst="rect">
            <a:avLst/>
          </a:prstGeom>
          <a:noFill/>
          <a:ln>
            <a:noFill/>
          </a:ln>
        </p:spPr>
      </p:pic>
      <p:pic>
        <p:nvPicPr>
          <p:cNvPr id="235" name="Google Shape;235;p26"/>
          <p:cNvPicPr preferRelativeResize="0"/>
          <p:nvPr/>
        </p:nvPicPr>
        <p:blipFill rotWithShape="1">
          <a:blip r:embed="rId8">
            <a:alphaModFix/>
          </a:blip>
          <a:srcRect b="0" l="0" r="0" t="0"/>
          <a:stretch/>
        </p:blipFill>
        <p:spPr>
          <a:xfrm>
            <a:off x="6769100" y="3251200"/>
            <a:ext cx="2381250" cy="2381250"/>
          </a:xfrm>
          <a:prstGeom prst="rect">
            <a:avLst/>
          </a:prstGeom>
          <a:noFill/>
          <a:ln>
            <a:noFill/>
          </a:ln>
        </p:spPr>
      </p:pic>
      <p:pic>
        <p:nvPicPr>
          <p:cNvPr id="236" name="Google Shape;236;p26"/>
          <p:cNvPicPr preferRelativeResize="0"/>
          <p:nvPr/>
        </p:nvPicPr>
        <p:blipFill rotWithShape="1">
          <a:blip r:embed="rId9">
            <a:alphaModFix/>
          </a:blip>
          <a:srcRect b="0" l="0" r="0" t="0"/>
          <a:stretch/>
        </p:blipFill>
        <p:spPr>
          <a:xfrm>
            <a:off x="8401050" y="3238500"/>
            <a:ext cx="2381250" cy="2381250"/>
          </a:xfrm>
          <a:prstGeom prst="rect">
            <a:avLst/>
          </a:prstGeom>
          <a:noFill/>
          <a:ln>
            <a:noFill/>
          </a:ln>
        </p:spPr>
      </p:pic>
      <p:pic>
        <p:nvPicPr>
          <p:cNvPr id="237" name="Google Shape;237;p26"/>
          <p:cNvPicPr preferRelativeResize="0"/>
          <p:nvPr/>
        </p:nvPicPr>
        <p:blipFill rotWithShape="1">
          <a:blip r:embed="rId10">
            <a:alphaModFix/>
          </a:blip>
          <a:srcRect b="0" l="0" r="0" t="0"/>
          <a:stretch/>
        </p:blipFill>
        <p:spPr>
          <a:xfrm>
            <a:off x="7210425" y="3238500"/>
            <a:ext cx="2381250" cy="2381250"/>
          </a:xfrm>
          <a:prstGeom prst="rect">
            <a:avLst/>
          </a:prstGeom>
          <a:noFill/>
          <a:ln>
            <a:noFill/>
          </a:ln>
        </p:spPr>
      </p:pic>
      <p:pic>
        <p:nvPicPr>
          <p:cNvPr id="238" name="Google Shape;238;p26"/>
          <p:cNvPicPr preferRelativeResize="0"/>
          <p:nvPr/>
        </p:nvPicPr>
        <p:blipFill rotWithShape="1">
          <a:blip r:embed="rId11">
            <a:alphaModFix/>
          </a:blip>
          <a:srcRect b="0" l="0" r="0" t="0"/>
          <a:stretch/>
        </p:blipFill>
        <p:spPr>
          <a:xfrm>
            <a:off x="3929063" y="3252789"/>
            <a:ext cx="2379663" cy="2379662"/>
          </a:xfrm>
          <a:prstGeom prst="rect">
            <a:avLst/>
          </a:prstGeom>
          <a:noFill/>
          <a:ln>
            <a:noFill/>
          </a:ln>
        </p:spPr>
      </p:pic>
      <p:pic>
        <p:nvPicPr>
          <p:cNvPr id="239" name="Google Shape;239;p26"/>
          <p:cNvPicPr preferRelativeResize="0"/>
          <p:nvPr/>
        </p:nvPicPr>
        <p:blipFill rotWithShape="1">
          <a:blip r:embed="rId12">
            <a:alphaModFix/>
          </a:blip>
          <a:srcRect b="0" l="0" r="0" t="0"/>
          <a:stretch/>
        </p:blipFill>
        <p:spPr>
          <a:xfrm>
            <a:off x="5838825" y="2454275"/>
            <a:ext cx="2665413" cy="1057275"/>
          </a:xfrm>
          <a:prstGeom prst="rect">
            <a:avLst/>
          </a:prstGeom>
          <a:noFill/>
          <a:ln>
            <a:noFill/>
          </a:ln>
        </p:spPr>
      </p:pic>
      <p:pic>
        <p:nvPicPr>
          <p:cNvPr id="240" name="Google Shape;240;p26"/>
          <p:cNvPicPr preferRelativeResize="0"/>
          <p:nvPr/>
        </p:nvPicPr>
        <p:blipFill rotWithShape="1">
          <a:blip r:embed="rId13">
            <a:alphaModFix/>
          </a:blip>
          <a:srcRect b="0" l="0" r="0" t="0"/>
          <a:stretch/>
        </p:blipFill>
        <p:spPr>
          <a:xfrm>
            <a:off x="4602957" y="1803002"/>
            <a:ext cx="3411537" cy="801688"/>
          </a:xfrm>
          <a:prstGeom prst="rect">
            <a:avLst/>
          </a:prstGeom>
          <a:noFill/>
          <a:ln>
            <a:noFill/>
          </a:ln>
        </p:spPr>
      </p:pic>
      <p:pic>
        <p:nvPicPr>
          <p:cNvPr id="241" name="Google Shape;241;p26"/>
          <p:cNvPicPr preferRelativeResize="0"/>
          <p:nvPr/>
        </p:nvPicPr>
        <p:blipFill rotWithShape="1">
          <a:blip r:embed="rId14">
            <a:alphaModFix/>
          </a:blip>
          <a:srcRect b="0" l="0" r="0" t="0"/>
          <a:stretch/>
        </p:blipFill>
        <p:spPr>
          <a:xfrm>
            <a:off x="2595563" y="2786856"/>
            <a:ext cx="2928937" cy="903287"/>
          </a:xfrm>
          <a:prstGeom prst="rect">
            <a:avLst/>
          </a:prstGeom>
          <a:noFill/>
          <a:ln>
            <a:noFill/>
          </a:ln>
        </p:spPr>
      </p:pic>
      <p:pic>
        <p:nvPicPr>
          <p:cNvPr id="242" name="Google Shape;242;p26"/>
          <p:cNvPicPr preferRelativeResize="0"/>
          <p:nvPr/>
        </p:nvPicPr>
        <p:blipFill rotWithShape="1">
          <a:blip r:embed="rId15">
            <a:alphaModFix/>
          </a:blip>
          <a:srcRect b="0" l="0" r="0" t="0"/>
          <a:stretch/>
        </p:blipFill>
        <p:spPr>
          <a:xfrm>
            <a:off x="8818563" y="2279650"/>
            <a:ext cx="3549650" cy="933450"/>
          </a:xfrm>
          <a:prstGeom prst="rect">
            <a:avLst/>
          </a:prstGeom>
          <a:noFill/>
          <a:ln>
            <a:noFill/>
          </a:ln>
        </p:spPr>
      </p:pic>
      <p:sp>
        <p:nvSpPr>
          <p:cNvPr id="243" name="Google Shape;243;p26">
            <a:hlinkClick action="ppaction://hlinkshowjump?jump=nextslide"/>
          </p:cNvPr>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rgbClr val="FF0000"/>
                </a:solidFill>
                <a:latin typeface="Arial"/>
                <a:ea typeface="Arial"/>
                <a:cs typeface="Arial"/>
                <a:sym typeface="Arial"/>
              </a:rPr>
              <a:t>Fortfahren &gt;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par>
                          <p:cTn fill="hold">
                            <p:stCondLst>
                              <p:cond delay="500"/>
                            </p:stCondLst>
                            <p:childTnLst>
                              <p:par>
                                <p:cTn fill="hold" nodeType="afterEffect" presetClass="entr" presetID="10" presetSubtype="0">
                                  <p:stCondLst>
                                    <p:cond delay="100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childTnLst>
                          </p:cTn>
                        </p:par>
                        <p:par>
                          <p:cTn fill="hold">
                            <p:stCondLst>
                              <p:cond delay="1000"/>
                            </p:stCondLst>
                            <p:childTnLst>
                              <p:par>
                                <p:cTn fill="hold" nodeType="afterEffect" presetClass="entr" presetID="10" presetSubtype="0">
                                  <p:stCondLst>
                                    <p:cond delay="100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par>
                          <p:cTn fill="hold">
                            <p:stCondLst>
                              <p:cond delay="1500"/>
                            </p:stCondLst>
                            <p:childTnLst>
                              <p:par>
                                <p:cTn fill="hold" nodeType="afterEffect" presetClass="entr" presetID="10" presetSubtype="0">
                                  <p:stCondLst>
                                    <p:cond delay="100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a:hlinkClick action="ppaction://hlinkshowjump?jump=nextslide"/>
          </p:cNvPr>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rgbClr val="FF0000"/>
                </a:solidFill>
                <a:latin typeface="Arial"/>
                <a:ea typeface="Arial"/>
                <a:cs typeface="Arial"/>
                <a:sym typeface="Arial"/>
              </a:rPr>
              <a:t>Fortfahren &gt;</a:t>
            </a:r>
            <a:endParaRPr/>
          </a:p>
        </p:txBody>
      </p:sp>
      <p:sp>
        <p:nvSpPr>
          <p:cNvPr id="249" name="Google Shape;249;p27"/>
          <p:cNvSpPr/>
          <p:nvPr/>
        </p:nvSpPr>
        <p:spPr>
          <a:xfrm>
            <a:off x="370390" y="356510"/>
            <a:ext cx="5254906" cy="3786865"/>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chemeClr val="lt1"/>
                </a:solidFill>
                <a:latin typeface="Arial"/>
                <a:ea typeface="Arial"/>
                <a:cs typeface="Arial"/>
                <a:sym typeface="Arial"/>
              </a:rPr>
              <a:t>Nach der Bekanntgabe der Plaene durch die Architekten Foster + Partner gibt es von mehreren Parteien Einwaende. Sowohl der Denkmalschutz als auch Buergerinitiativen kritisieren die vorwiegend kommerzielle Nutzung des Gebaeudes und die Hoehe des geplanten neubaues. Vor allem aber ist das Verkehrskonzept unzureichend und muss vom Architektenteam ueberarbeitet werden…</a:t>
            </a:r>
            <a:endParaRPr/>
          </a:p>
        </p:txBody>
      </p:sp>
      <p:pic>
        <p:nvPicPr>
          <p:cNvPr descr="Ein Bild, das Screenshot, Computer, LKW enthält.&#10;&#10;Automatisch generierte Beschreibung" id="250" name="Google Shape;250;p27"/>
          <p:cNvPicPr preferRelativeResize="0"/>
          <p:nvPr/>
        </p:nvPicPr>
        <p:blipFill rotWithShape="1">
          <a:blip r:embed="rId3">
            <a:alphaModFix/>
          </a:blip>
          <a:srcRect b="25729" l="17999" r="15903" t="22359"/>
          <a:stretch/>
        </p:blipFill>
        <p:spPr>
          <a:xfrm>
            <a:off x="6090387" y="3429001"/>
            <a:ext cx="5731222" cy="2531962"/>
          </a:xfrm>
          <a:prstGeom prst="rect">
            <a:avLst/>
          </a:prstGeom>
          <a:noFill/>
          <a:ln>
            <a:noFill/>
          </a:ln>
        </p:spPr>
      </p:pic>
      <p:pic>
        <p:nvPicPr>
          <p:cNvPr descr="Ein Bild, das Karte enthält.&#10;&#10;Automatisch generierte Beschreibung" id="251" name="Google Shape;251;p27"/>
          <p:cNvPicPr preferRelativeResize="0"/>
          <p:nvPr/>
        </p:nvPicPr>
        <p:blipFill rotWithShape="1">
          <a:blip r:embed="rId4">
            <a:alphaModFix/>
          </a:blip>
          <a:srcRect b="14476" l="18958" r="17492" t="30502"/>
          <a:stretch/>
        </p:blipFill>
        <p:spPr>
          <a:xfrm>
            <a:off x="6090387" y="356510"/>
            <a:ext cx="5720713" cy="278601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28"/>
          <p:cNvPicPr preferRelativeResize="0"/>
          <p:nvPr>
            <p:ph idx="1" type="body"/>
          </p:nvPr>
        </p:nvPicPr>
        <p:blipFill rotWithShape="1">
          <a:blip r:embed="rId3">
            <a:alphaModFix/>
          </a:blip>
          <a:srcRect b="11661" l="11624" r="-123" t="-162"/>
          <a:stretch/>
        </p:blipFill>
        <p:spPr>
          <a:xfrm>
            <a:off x="0" y="0"/>
            <a:ext cx="12192000" cy="6858000"/>
          </a:xfrm>
          <a:prstGeom prst="rect">
            <a:avLst/>
          </a:prstGeom>
          <a:noFill/>
          <a:ln>
            <a:noFill/>
          </a:ln>
        </p:spPr>
      </p:pic>
      <p:pic>
        <p:nvPicPr>
          <p:cNvPr id="257" name="Google Shape;257;p28"/>
          <p:cNvPicPr preferRelativeResize="0"/>
          <p:nvPr/>
        </p:nvPicPr>
        <p:blipFill rotWithShape="1">
          <a:blip r:embed="rId4">
            <a:alphaModFix/>
          </a:blip>
          <a:srcRect b="26372" l="13084" r="-760" t="-12680"/>
          <a:stretch/>
        </p:blipFill>
        <p:spPr>
          <a:xfrm>
            <a:off x="6591300" y="2701925"/>
            <a:ext cx="2087563" cy="2055813"/>
          </a:xfrm>
          <a:prstGeom prst="rect">
            <a:avLst/>
          </a:prstGeom>
          <a:noFill/>
          <a:ln>
            <a:noFill/>
          </a:ln>
        </p:spPr>
      </p:pic>
      <p:pic>
        <p:nvPicPr>
          <p:cNvPr id="258" name="Google Shape;258;p28"/>
          <p:cNvPicPr preferRelativeResize="0"/>
          <p:nvPr/>
        </p:nvPicPr>
        <p:blipFill rotWithShape="1">
          <a:blip r:embed="rId5">
            <a:alphaModFix/>
          </a:blip>
          <a:srcRect b="32790" l="0" r="0" t="0"/>
          <a:stretch/>
        </p:blipFill>
        <p:spPr>
          <a:xfrm>
            <a:off x="9294813" y="3157538"/>
            <a:ext cx="2381250" cy="1600200"/>
          </a:xfrm>
          <a:prstGeom prst="rect">
            <a:avLst/>
          </a:prstGeom>
          <a:noFill/>
          <a:ln>
            <a:noFill/>
          </a:ln>
        </p:spPr>
      </p:pic>
      <p:sp>
        <p:nvSpPr>
          <p:cNvPr id="259" name="Google Shape;259;p28"/>
          <p:cNvSpPr/>
          <p:nvPr/>
        </p:nvSpPr>
        <p:spPr>
          <a:xfrm>
            <a:off x="307975" y="319088"/>
            <a:ext cx="11576050" cy="404812"/>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chemeClr val="lt1"/>
                </a:solidFill>
                <a:latin typeface="Arial"/>
                <a:ea typeface="Arial"/>
                <a:cs typeface="Arial"/>
                <a:sym typeface="Arial"/>
              </a:rPr>
              <a:t>Kurze Zeit spaeter auf der Dachterrasse des Bayerischen Hofes…</a:t>
            </a:r>
            <a:endParaRPr/>
          </a:p>
        </p:txBody>
      </p:sp>
      <p:pic>
        <p:nvPicPr>
          <p:cNvPr id="260" name="Google Shape;260;p28"/>
          <p:cNvPicPr preferRelativeResize="0"/>
          <p:nvPr/>
        </p:nvPicPr>
        <p:blipFill rotWithShape="1">
          <a:blip r:embed="rId6">
            <a:alphaModFix/>
          </a:blip>
          <a:srcRect b="22580" l="0" r="0" t="0"/>
          <a:stretch/>
        </p:blipFill>
        <p:spPr>
          <a:xfrm>
            <a:off x="4783138" y="2914650"/>
            <a:ext cx="2381250" cy="1843088"/>
          </a:xfrm>
          <a:prstGeom prst="rect">
            <a:avLst/>
          </a:prstGeom>
          <a:noFill/>
          <a:ln>
            <a:noFill/>
          </a:ln>
        </p:spPr>
      </p:pic>
      <p:pic>
        <p:nvPicPr>
          <p:cNvPr id="261" name="Google Shape;261;p28"/>
          <p:cNvPicPr preferRelativeResize="0"/>
          <p:nvPr/>
        </p:nvPicPr>
        <p:blipFill rotWithShape="1">
          <a:blip r:embed="rId7">
            <a:alphaModFix/>
          </a:blip>
          <a:srcRect b="37651" l="0" r="0" t="-4861"/>
          <a:stretch/>
        </p:blipFill>
        <p:spPr>
          <a:xfrm>
            <a:off x="7920038" y="3157538"/>
            <a:ext cx="2379662" cy="1600200"/>
          </a:xfrm>
          <a:prstGeom prst="rect">
            <a:avLst/>
          </a:prstGeom>
          <a:noFill/>
          <a:ln>
            <a:noFill/>
          </a:ln>
        </p:spPr>
      </p:pic>
      <p:pic>
        <p:nvPicPr>
          <p:cNvPr id="262" name="Google Shape;262;p28"/>
          <p:cNvPicPr preferRelativeResize="0"/>
          <p:nvPr/>
        </p:nvPicPr>
        <p:blipFill rotWithShape="1">
          <a:blip r:embed="rId8">
            <a:alphaModFix/>
          </a:blip>
          <a:srcRect b="0" l="0" r="0" t="0"/>
          <a:stretch/>
        </p:blipFill>
        <p:spPr>
          <a:xfrm>
            <a:off x="6591300" y="1749425"/>
            <a:ext cx="4656138" cy="1058863"/>
          </a:xfrm>
          <a:prstGeom prst="rect">
            <a:avLst/>
          </a:prstGeom>
          <a:noFill/>
          <a:ln>
            <a:noFill/>
          </a:ln>
        </p:spPr>
      </p:pic>
      <p:pic>
        <p:nvPicPr>
          <p:cNvPr id="263" name="Google Shape;263;p28"/>
          <p:cNvPicPr preferRelativeResize="0"/>
          <p:nvPr/>
        </p:nvPicPr>
        <p:blipFill rotWithShape="1">
          <a:blip r:embed="rId9">
            <a:alphaModFix/>
          </a:blip>
          <a:srcRect b="0" l="0" r="0" t="0"/>
          <a:stretch/>
        </p:blipFill>
        <p:spPr>
          <a:xfrm>
            <a:off x="5589588" y="2595563"/>
            <a:ext cx="3705225" cy="796925"/>
          </a:xfrm>
          <a:prstGeom prst="rect">
            <a:avLst/>
          </a:prstGeom>
          <a:noFill/>
          <a:ln>
            <a:noFill/>
          </a:ln>
        </p:spPr>
      </p:pic>
      <p:sp>
        <p:nvSpPr>
          <p:cNvPr id="264" name="Google Shape;264;p28">
            <a:hlinkClick action="ppaction://hlinkshowjump?jump=nextslide"/>
          </p:cNvPr>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rgbClr val="FF0000"/>
                </a:solidFill>
                <a:latin typeface="Arial"/>
                <a:ea typeface="Arial"/>
                <a:cs typeface="Arial"/>
                <a:sym typeface="Arial"/>
              </a:rPr>
              <a:t>Fortfahren &gt;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par>
                          <p:cTn fill="hold">
                            <p:stCondLst>
                              <p:cond delay="1001"/>
                            </p:stCondLst>
                            <p:childTnLst>
                              <p:par>
                                <p:cTn fill="hold" nodeType="afterEffect" presetClass="entr" presetID="10" presetSubtype="0">
                                  <p:stCondLst>
                                    <p:cond delay="200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p:nvPr/>
        </p:nvSpPr>
        <p:spPr>
          <a:xfrm>
            <a:off x="307975" y="319088"/>
            <a:ext cx="11576050" cy="1852612"/>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chemeClr val="lt1"/>
                </a:solidFill>
                <a:latin typeface="Arial"/>
                <a:ea typeface="Arial"/>
                <a:cs typeface="Arial"/>
                <a:sym typeface="Arial"/>
              </a:rPr>
              <a:t>Hirmer und Inka koennen nun, aufbauend auf der Machtbarkeitsstudie, einen Wettbewerb ausloben. Dabei koennen sie sich zwischen mehreren Varianten entscheiden. Denkbar waere ein offener, anonymer Realisierungswettwerb, oder sie uebergeben einen Grossteil der weiteren Planung an Foster + Partner und loben die restlichen Grundstuecke in einem geladenen Wettbewerb aus. Fuer welchen der beiden Wege sollen sich die Investoren entscheiden?</a:t>
            </a:r>
            <a:endParaRPr/>
          </a:p>
        </p:txBody>
      </p:sp>
      <p:sp>
        <p:nvSpPr>
          <p:cNvPr id="270" name="Google Shape;270;p29">
            <a:hlinkClick action="ppaction://hlinksldjump" r:id="rId3"/>
          </p:cNvPr>
          <p:cNvSpPr/>
          <p:nvPr/>
        </p:nvSpPr>
        <p:spPr>
          <a:xfrm>
            <a:off x="611076" y="3848987"/>
            <a:ext cx="4963927" cy="2236127"/>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4400">
                <a:solidFill>
                  <a:srgbClr val="FF0000"/>
                </a:solidFill>
                <a:latin typeface="Arial"/>
                <a:ea typeface="Arial"/>
                <a:cs typeface="Arial"/>
                <a:sym typeface="Arial"/>
              </a:rPr>
              <a:t>Offener Realisierungs</a:t>
            </a:r>
            <a:endParaRPr sz="4400">
              <a:solidFill>
                <a:srgbClr val="FF0000"/>
              </a:solidFill>
              <a:latin typeface="Arial"/>
              <a:ea typeface="Arial"/>
              <a:cs typeface="Arial"/>
              <a:sym typeface="Arial"/>
            </a:endParaRPr>
          </a:p>
          <a:p>
            <a:pPr indent="0" lvl="0" marL="0" marR="0" rtl="0" algn="ctr">
              <a:spcBef>
                <a:spcPts val="0"/>
              </a:spcBef>
              <a:spcAft>
                <a:spcPts val="0"/>
              </a:spcAft>
              <a:buNone/>
            </a:pPr>
            <a:r>
              <a:rPr lang="de-DE" sz="4400">
                <a:solidFill>
                  <a:srgbClr val="FF0000"/>
                </a:solidFill>
                <a:latin typeface="Arial"/>
                <a:ea typeface="Arial"/>
                <a:cs typeface="Arial"/>
                <a:sym typeface="Arial"/>
              </a:rPr>
              <a:t>wettbewerb</a:t>
            </a:r>
            <a:endParaRPr sz="4400">
              <a:solidFill>
                <a:srgbClr val="FF0000"/>
              </a:solidFill>
              <a:latin typeface="Arial"/>
              <a:ea typeface="Arial"/>
              <a:cs typeface="Arial"/>
              <a:sym typeface="Arial"/>
            </a:endParaRPr>
          </a:p>
        </p:txBody>
      </p:sp>
      <p:sp>
        <p:nvSpPr>
          <p:cNvPr id="271" name="Google Shape;271;p29">
            <a:hlinkClick action="ppaction://hlinkshowjump?jump=nextslide"/>
          </p:cNvPr>
          <p:cNvSpPr/>
          <p:nvPr/>
        </p:nvSpPr>
        <p:spPr>
          <a:xfrm>
            <a:off x="6458277" y="3848987"/>
            <a:ext cx="4963927" cy="2236127"/>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4400">
                <a:solidFill>
                  <a:srgbClr val="FF0000"/>
                </a:solidFill>
                <a:latin typeface="Arial"/>
                <a:ea typeface="Arial"/>
                <a:cs typeface="Arial"/>
                <a:sym typeface="Arial"/>
              </a:rPr>
              <a:t>Geladener Realisierungs</a:t>
            </a:r>
            <a:endParaRPr sz="4400">
              <a:solidFill>
                <a:srgbClr val="FF0000"/>
              </a:solidFill>
              <a:latin typeface="Arial"/>
              <a:ea typeface="Arial"/>
              <a:cs typeface="Arial"/>
              <a:sym typeface="Arial"/>
            </a:endParaRPr>
          </a:p>
          <a:p>
            <a:pPr indent="0" lvl="0" marL="0" marR="0" rtl="0" algn="ctr">
              <a:spcBef>
                <a:spcPts val="0"/>
              </a:spcBef>
              <a:spcAft>
                <a:spcPts val="0"/>
              </a:spcAft>
              <a:buNone/>
            </a:pPr>
            <a:r>
              <a:rPr lang="de-DE" sz="4400">
                <a:solidFill>
                  <a:srgbClr val="FF0000"/>
                </a:solidFill>
                <a:latin typeface="Arial"/>
                <a:ea typeface="Arial"/>
                <a:cs typeface="Arial"/>
                <a:sym typeface="Arial"/>
              </a:rPr>
              <a:t>wettbewerb</a:t>
            </a:r>
            <a:endParaRPr sz="4400">
              <a:solidFill>
                <a:srgbClr val="FF0000"/>
              </a:solidFill>
              <a:latin typeface="Arial"/>
              <a:ea typeface="Arial"/>
              <a:cs typeface="Arial"/>
              <a:sym typeface="Arial"/>
            </a:endParaRPr>
          </a:p>
        </p:txBody>
      </p:sp>
      <p:sp>
        <p:nvSpPr>
          <p:cNvPr id="272" name="Google Shape;272;p29"/>
          <p:cNvSpPr txBox="1"/>
          <p:nvPr/>
        </p:nvSpPr>
        <p:spPr>
          <a:xfrm>
            <a:off x="1062017" y="2454045"/>
            <a:ext cx="5924550" cy="2903232"/>
          </a:xfrm>
          <a:prstGeom prst="rect">
            <a:avLst/>
          </a:prstGeom>
          <a:solidFill>
            <a:schemeClr val="dk1"/>
          </a:solidFill>
          <a:ln cap="flat" cmpd="sng" w="76200">
            <a:solidFill>
              <a:srgbClr val="F0EB1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600">
                <a:solidFill>
                  <a:schemeClr val="lt1"/>
                </a:solidFill>
                <a:latin typeface="Arial"/>
                <a:ea typeface="Arial"/>
                <a:cs typeface="Arial"/>
                <a:sym typeface="Arial"/>
              </a:rPr>
              <a:t>Offener, anonymer Realisierungswettbewerb</a:t>
            </a:r>
            <a:endParaRPr/>
          </a:p>
          <a:p>
            <a:pPr indent="0" lvl="0" marL="0" marR="0" rtl="0" algn="l">
              <a:spcBef>
                <a:spcPts val="0"/>
              </a:spcBef>
              <a:spcAft>
                <a:spcPts val="0"/>
              </a:spcAft>
              <a:buNone/>
            </a:pPr>
            <a:r>
              <a:rPr lang="de-DE" sz="1600">
                <a:solidFill>
                  <a:schemeClr val="lt1"/>
                </a:solidFill>
                <a:latin typeface="Arial"/>
                <a:ea typeface="Arial"/>
                <a:cs typeface="Arial"/>
                <a:sym typeface="Arial"/>
              </a:rPr>
              <a:t>Der Durchführung eines Planungswettbewerbs liegt in der Regel die Realisierungsabsicht der Wettbewerbsaufgabe zugrunde. Auslober schreiben den Wettbewerb öf- fentlich aus. Interessierte Fachleute, welche die fachlichen und persönlichen Anforde- rungen an die Teilnahme erfüllen, können einen Lösungsvorschlag einreichen. Private Auslober können den Teilnehmerkreis ein- schränken (z. B. regional).</a:t>
            </a:r>
            <a:r>
              <a:rPr baseline="30000" lang="de-DE" sz="1600">
                <a:solidFill>
                  <a:schemeClr val="lt1"/>
                </a:solidFill>
                <a:latin typeface="Arial"/>
                <a:ea typeface="Arial"/>
                <a:cs typeface="Arial"/>
                <a:sym typeface="Arial"/>
              </a:rPr>
              <a:t>4</a:t>
            </a:r>
            <a:endParaRPr/>
          </a:p>
          <a:p>
            <a:pPr indent="0" lvl="0" marL="0" marR="0" rtl="0" algn="l">
              <a:spcBef>
                <a:spcPts val="0"/>
              </a:spcBef>
              <a:spcAft>
                <a:spcPts val="0"/>
              </a:spcAft>
              <a:buNone/>
            </a:pPr>
            <a:r>
              <a:t/>
            </a:r>
            <a:endParaRPr sz="1600">
              <a:solidFill>
                <a:srgbClr val="F0EB15"/>
              </a:solidFill>
              <a:latin typeface="Arial"/>
              <a:ea typeface="Arial"/>
              <a:cs typeface="Arial"/>
              <a:sym typeface="Arial"/>
            </a:endParaRPr>
          </a:p>
        </p:txBody>
      </p:sp>
      <p:sp>
        <p:nvSpPr>
          <p:cNvPr id="273" name="Google Shape;273;p29"/>
          <p:cNvSpPr txBox="1"/>
          <p:nvPr/>
        </p:nvSpPr>
        <p:spPr>
          <a:xfrm>
            <a:off x="6634468" y="2408389"/>
            <a:ext cx="381000" cy="369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rgbClr val="FF0000"/>
                </a:solidFill>
                <a:latin typeface="Arial"/>
                <a:ea typeface="Arial"/>
                <a:cs typeface="Arial"/>
                <a:sym typeface="Arial"/>
              </a:rPr>
              <a:t>x</a:t>
            </a:r>
            <a:endParaRPr/>
          </a:p>
        </p:txBody>
      </p:sp>
      <p:sp>
        <p:nvSpPr>
          <p:cNvPr id="274" name="Google Shape;274;p29"/>
          <p:cNvSpPr txBox="1"/>
          <p:nvPr/>
        </p:nvSpPr>
        <p:spPr>
          <a:xfrm>
            <a:off x="4248121" y="3009013"/>
            <a:ext cx="5924550" cy="1852612"/>
          </a:xfrm>
          <a:prstGeom prst="rect">
            <a:avLst/>
          </a:prstGeom>
          <a:solidFill>
            <a:schemeClr val="dk1"/>
          </a:solidFill>
          <a:ln cap="flat" cmpd="sng" w="76200">
            <a:solidFill>
              <a:srgbClr val="F0EB1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600">
                <a:solidFill>
                  <a:schemeClr val="lt1"/>
                </a:solidFill>
                <a:latin typeface="Arial"/>
                <a:ea typeface="Arial"/>
                <a:cs typeface="Arial"/>
                <a:sym typeface="Arial"/>
              </a:rPr>
              <a:t>Geladener Wettbewerb</a:t>
            </a:r>
            <a:endParaRPr sz="1600">
              <a:solidFill>
                <a:schemeClr val="lt1"/>
              </a:solidFill>
              <a:latin typeface="Arial"/>
              <a:ea typeface="Arial"/>
              <a:cs typeface="Arial"/>
              <a:sym typeface="Arial"/>
            </a:endParaRPr>
          </a:p>
          <a:p>
            <a:pPr indent="0" lvl="0" marL="0" marR="0" rtl="0" algn="l">
              <a:spcBef>
                <a:spcPts val="0"/>
              </a:spcBef>
              <a:spcAft>
                <a:spcPts val="0"/>
              </a:spcAft>
              <a:buNone/>
            </a:pPr>
            <a:r>
              <a:rPr lang="de-DE" sz="1600">
                <a:solidFill>
                  <a:schemeClr val="lt1"/>
                </a:solidFill>
                <a:latin typeface="Arial"/>
                <a:ea typeface="Arial"/>
                <a:cs typeface="Arial"/>
                <a:sym typeface="Arial"/>
              </a:rPr>
              <a:t>Die Auslobenden entscheiden sich weder fuer ein offenes, noch ein nichtoffenes Wettbewerbsverfahren und laden stattdessen eine beschraenkte Zahl von ausgewaehlten Teilnehmenden zur Abgabe von Wettbewerbsbeitraegen ein.</a:t>
            </a:r>
            <a:r>
              <a:rPr baseline="30000" lang="de-DE" sz="1600">
                <a:solidFill>
                  <a:schemeClr val="lt1"/>
                </a:solidFill>
                <a:latin typeface="Arial"/>
                <a:ea typeface="Arial"/>
                <a:cs typeface="Arial"/>
                <a:sym typeface="Arial"/>
              </a:rPr>
              <a:t>5</a:t>
            </a:r>
            <a:endParaRPr baseline="30000" sz="1600">
              <a:solidFill>
                <a:schemeClr val="lt1"/>
              </a:solidFill>
              <a:latin typeface="Arial"/>
              <a:ea typeface="Arial"/>
              <a:cs typeface="Arial"/>
              <a:sym typeface="Arial"/>
            </a:endParaRPr>
          </a:p>
        </p:txBody>
      </p:sp>
      <p:sp>
        <p:nvSpPr>
          <p:cNvPr id="275" name="Google Shape;275;p29"/>
          <p:cNvSpPr txBox="1"/>
          <p:nvPr/>
        </p:nvSpPr>
        <p:spPr>
          <a:xfrm>
            <a:off x="9820517" y="2964181"/>
            <a:ext cx="3810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rgbClr val="FF0000"/>
                </a:solidFill>
                <a:latin typeface="Arial"/>
                <a:ea typeface="Arial"/>
                <a:cs typeface="Arial"/>
                <a:sym typeface="Arial"/>
              </a:rPr>
              <a:t>x</a:t>
            </a:r>
            <a:endParaRPr/>
          </a:p>
        </p:txBody>
      </p:sp>
      <p:sp>
        <p:nvSpPr>
          <p:cNvPr id="276" name="Google Shape;276;p29"/>
          <p:cNvSpPr/>
          <p:nvPr/>
        </p:nvSpPr>
        <p:spPr>
          <a:xfrm>
            <a:off x="4882039" y="949867"/>
            <a:ext cx="5928836" cy="243966"/>
          </a:xfrm>
          <a:prstGeom prst="rect">
            <a:avLst/>
          </a:prstGeom>
          <a:solidFill>
            <a:srgbClr val="FFFF00">
              <a:alpha val="9803"/>
            </a:srgbClr>
          </a:solidFill>
          <a:ln cap="flat" cmpd="sng" w="1905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29"/>
          <p:cNvSpPr/>
          <p:nvPr/>
        </p:nvSpPr>
        <p:spPr>
          <a:xfrm>
            <a:off x="6583053" y="1500723"/>
            <a:ext cx="3122921" cy="243966"/>
          </a:xfrm>
          <a:prstGeom prst="rect">
            <a:avLst/>
          </a:prstGeom>
          <a:solidFill>
            <a:srgbClr val="FFFF00">
              <a:alpha val="9803"/>
            </a:srgbClr>
          </a:solidFill>
          <a:ln cap="flat" cmpd="sng" w="1905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7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7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7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7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30"/>
          <p:cNvPicPr preferRelativeResize="0"/>
          <p:nvPr/>
        </p:nvPicPr>
        <p:blipFill rotWithShape="1">
          <a:blip r:embed="rId3">
            <a:alphaModFix/>
          </a:blip>
          <a:srcRect b="0" l="0" r="0" t="0"/>
          <a:stretch/>
        </p:blipFill>
        <p:spPr>
          <a:xfrm>
            <a:off x="0" y="-762000"/>
            <a:ext cx="12192000" cy="7620000"/>
          </a:xfrm>
          <a:prstGeom prst="rect">
            <a:avLst/>
          </a:prstGeom>
          <a:noFill/>
          <a:ln>
            <a:noFill/>
          </a:ln>
        </p:spPr>
      </p:pic>
      <p:grpSp>
        <p:nvGrpSpPr>
          <p:cNvPr id="283" name="Google Shape;283;p30"/>
          <p:cNvGrpSpPr/>
          <p:nvPr/>
        </p:nvGrpSpPr>
        <p:grpSpPr>
          <a:xfrm>
            <a:off x="5142511" y="4187257"/>
            <a:ext cx="3287712" cy="2381250"/>
            <a:chOff x="8768478" y="3800181"/>
            <a:chExt cx="3286834" cy="2380952"/>
          </a:xfrm>
        </p:grpSpPr>
        <p:pic>
          <p:nvPicPr>
            <p:cNvPr id="284" name="Google Shape;284;p30"/>
            <p:cNvPicPr preferRelativeResize="0"/>
            <p:nvPr/>
          </p:nvPicPr>
          <p:blipFill rotWithShape="1">
            <a:blip r:embed="rId4">
              <a:alphaModFix/>
            </a:blip>
            <a:srcRect b="0" l="0" r="0" t="0"/>
            <a:stretch/>
          </p:blipFill>
          <p:spPr>
            <a:xfrm>
              <a:off x="9674360" y="3800181"/>
              <a:ext cx="2380952" cy="2380952"/>
            </a:xfrm>
            <a:prstGeom prst="rect">
              <a:avLst/>
            </a:prstGeom>
            <a:noFill/>
            <a:ln>
              <a:noFill/>
            </a:ln>
          </p:spPr>
        </p:pic>
        <p:grpSp>
          <p:nvGrpSpPr>
            <p:cNvPr id="285" name="Google Shape;285;p30"/>
            <p:cNvGrpSpPr/>
            <p:nvPr/>
          </p:nvGrpSpPr>
          <p:grpSpPr>
            <a:xfrm>
              <a:off x="8768478" y="3800181"/>
              <a:ext cx="2571685" cy="2380952"/>
              <a:chOff x="9127332" y="3036610"/>
              <a:chExt cx="2571685" cy="2380952"/>
            </a:xfrm>
          </p:grpSpPr>
          <p:pic>
            <p:nvPicPr>
              <p:cNvPr id="286" name="Google Shape;286;p30"/>
              <p:cNvPicPr preferRelativeResize="0"/>
              <p:nvPr/>
            </p:nvPicPr>
            <p:blipFill rotWithShape="1">
              <a:blip r:embed="rId5">
                <a:alphaModFix/>
              </a:blip>
              <a:srcRect b="0" l="0" r="0" t="0"/>
              <a:stretch/>
            </p:blipFill>
            <p:spPr>
              <a:xfrm>
                <a:off x="9127332" y="3036610"/>
                <a:ext cx="2380952" cy="2380952"/>
              </a:xfrm>
              <a:prstGeom prst="rect">
                <a:avLst/>
              </a:prstGeom>
              <a:noFill/>
              <a:ln>
                <a:noFill/>
              </a:ln>
            </p:spPr>
          </p:pic>
          <p:pic>
            <p:nvPicPr>
              <p:cNvPr id="287" name="Google Shape;287;p30"/>
              <p:cNvPicPr preferRelativeResize="0"/>
              <p:nvPr/>
            </p:nvPicPr>
            <p:blipFill rotWithShape="1">
              <a:blip r:embed="rId6">
                <a:alphaModFix/>
              </a:blip>
              <a:srcRect b="0" l="0" r="0" t="0"/>
              <a:stretch/>
            </p:blipFill>
            <p:spPr>
              <a:xfrm>
                <a:off x="9318065" y="3036610"/>
                <a:ext cx="2380952" cy="2380952"/>
              </a:xfrm>
              <a:prstGeom prst="rect">
                <a:avLst/>
              </a:prstGeom>
              <a:noFill/>
              <a:ln>
                <a:noFill/>
              </a:ln>
            </p:spPr>
          </p:pic>
        </p:grpSp>
      </p:grpSp>
      <p:pic>
        <p:nvPicPr>
          <p:cNvPr id="288" name="Google Shape;288;p30"/>
          <p:cNvPicPr preferRelativeResize="0"/>
          <p:nvPr/>
        </p:nvPicPr>
        <p:blipFill rotWithShape="1">
          <a:blip r:embed="rId7">
            <a:alphaModFix/>
          </a:blip>
          <a:srcRect b="0" l="0" r="0" t="0"/>
          <a:stretch/>
        </p:blipFill>
        <p:spPr>
          <a:xfrm>
            <a:off x="1118199" y="2898775"/>
            <a:ext cx="2381250" cy="2379663"/>
          </a:xfrm>
          <a:prstGeom prst="rect">
            <a:avLst/>
          </a:prstGeom>
          <a:noFill/>
          <a:ln>
            <a:noFill/>
          </a:ln>
        </p:spPr>
      </p:pic>
      <p:pic>
        <p:nvPicPr>
          <p:cNvPr id="289" name="Google Shape;289;p30"/>
          <p:cNvPicPr preferRelativeResize="0"/>
          <p:nvPr/>
        </p:nvPicPr>
        <p:blipFill rotWithShape="1">
          <a:blip r:embed="rId8">
            <a:alphaModFix/>
          </a:blip>
          <a:srcRect b="0" l="0" r="0" t="0"/>
          <a:stretch/>
        </p:blipFill>
        <p:spPr>
          <a:xfrm>
            <a:off x="-262926" y="4008438"/>
            <a:ext cx="2381250" cy="2381250"/>
          </a:xfrm>
          <a:prstGeom prst="rect">
            <a:avLst/>
          </a:prstGeom>
          <a:noFill/>
          <a:ln>
            <a:noFill/>
          </a:ln>
        </p:spPr>
      </p:pic>
      <p:pic>
        <p:nvPicPr>
          <p:cNvPr id="290" name="Google Shape;290;p30"/>
          <p:cNvPicPr preferRelativeResize="0"/>
          <p:nvPr/>
        </p:nvPicPr>
        <p:blipFill rotWithShape="1">
          <a:blip r:embed="rId9">
            <a:alphaModFix/>
          </a:blip>
          <a:srcRect b="0" l="0" r="0" t="0"/>
          <a:stretch/>
        </p:blipFill>
        <p:spPr>
          <a:xfrm>
            <a:off x="2440586" y="4087813"/>
            <a:ext cx="2379663" cy="2381250"/>
          </a:xfrm>
          <a:prstGeom prst="rect">
            <a:avLst/>
          </a:prstGeom>
          <a:noFill/>
          <a:ln>
            <a:noFill/>
          </a:ln>
        </p:spPr>
      </p:pic>
      <p:sp>
        <p:nvSpPr>
          <p:cNvPr id="291" name="Google Shape;291;p30">
            <a:hlinkClick action="ppaction://hlinksldjump" r:id="rId10"/>
          </p:cNvPr>
          <p:cNvSpPr/>
          <p:nvPr/>
        </p:nvSpPr>
        <p:spPr>
          <a:xfrm>
            <a:off x="8380749" y="5726595"/>
            <a:ext cx="3194242" cy="742468"/>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chemeClr val="lt1"/>
                </a:solidFill>
                <a:latin typeface="Arial"/>
                <a:ea typeface="Arial"/>
                <a:cs typeface="Arial"/>
                <a:sym typeface="Arial"/>
              </a:rPr>
              <a:t>Zurueck zum anfang</a:t>
            </a:r>
            <a:endParaRPr sz="2000">
              <a:solidFill>
                <a:schemeClr val="lt1"/>
              </a:solidFill>
              <a:latin typeface="Arial"/>
              <a:ea typeface="Arial"/>
              <a:cs typeface="Arial"/>
              <a:sym typeface="Arial"/>
            </a:endParaRPr>
          </a:p>
          <a:p>
            <a:pPr indent="0" lvl="0" marL="0" marR="0" rtl="0" algn="ctr">
              <a:spcBef>
                <a:spcPts val="0"/>
              </a:spcBef>
              <a:spcAft>
                <a:spcPts val="0"/>
              </a:spcAft>
              <a:buNone/>
            </a:pPr>
            <a:r>
              <a:rPr lang="de-DE" sz="2000">
                <a:solidFill>
                  <a:schemeClr val="lt1"/>
                </a:solidFill>
                <a:latin typeface="Arial"/>
                <a:ea typeface="Arial"/>
                <a:cs typeface="Arial"/>
                <a:sym typeface="Arial"/>
              </a:rPr>
              <a:t> </a:t>
            </a:r>
            <a:endParaRPr/>
          </a:p>
        </p:txBody>
      </p:sp>
      <p:sp>
        <p:nvSpPr>
          <p:cNvPr id="292" name="Google Shape;292;p30"/>
          <p:cNvSpPr/>
          <p:nvPr/>
        </p:nvSpPr>
        <p:spPr>
          <a:xfrm>
            <a:off x="558800" y="343249"/>
            <a:ext cx="11074400" cy="2591687"/>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rgbClr val="FFFFFF"/>
                </a:solidFill>
                <a:latin typeface="Arial"/>
                <a:ea typeface="Arial"/>
                <a:cs typeface="Arial"/>
                <a:sym typeface="Arial"/>
              </a:rPr>
              <a:t>Die stadt hat den Sattlerplatz an die Familien Inselkammer und Hirmer abgebgeben. es wurden die Beduerfnisse der Investoren ueber der buerger gestellt. Ohne ausreichende oeffentliche Beteiligung wurde das Architekturbuero Foster + Partners sowohl fuer den staedtebaulichen entwurf, als auch fuer die Realisierung des Hauptgebauedes engagiert. Auch die einwaende einzelner fachplaner wurden ignoriert. </a:t>
            </a:r>
            <a:endParaRPr/>
          </a:p>
          <a:p>
            <a:pPr indent="0" lvl="0" marL="0" marR="0" rtl="0" algn="l">
              <a:spcBef>
                <a:spcPts val="0"/>
              </a:spcBef>
              <a:spcAft>
                <a:spcPts val="0"/>
              </a:spcAft>
              <a:buNone/>
            </a:pPr>
            <a:r>
              <a:t/>
            </a:r>
            <a:endParaRPr sz="1800">
              <a:solidFill>
                <a:srgbClr val="FFFFFF"/>
              </a:solidFill>
              <a:latin typeface="Arial"/>
              <a:ea typeface="Arial"/>
              <a:cs typeface="Arial"/>
              <a:sym typeface="Arial"/>
            </a:endParaRPr>
          </a:p>
          <a:p>
            <a:pPr indent="0" lvl="0" marL="0" marR="0" rtl="0" algn="l">
              <a:spcBef>
                <a:spcPts val="0"/>
              </a:spcBef>
              <a:spcAft>
                <a:spcPts val="0"/>
              </a:spcAft>
              <a:buNone/>
            </a:pPr>
            <a:r>
              <a:rPr lang="de-DE" sz="1800">
                <a:solidFill>
                  <a:srgbClr val="FFFFFF"/>
                </a:solidFill>
                <a:latin typeface="Arial"/>
                <a:ea typeface="Arial"/>
                <a:cs typeface="Arial"/>
                <a:sym typeface="Arial"/>
              </a:rPr>
              <a:t>Fall du einige deiner Entscheidungen bereust, klicke jetzt auf zurueck zum anfang!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0" presetSubtype="0">
                                  <p:stCondLst>
                                    <p:cond delay="0"/>
                                  </p:stCondLst>
                                  <p:childTnLst>
                                    <p:animEffect filter="fade" transition="out">
                                      <p:cBhvr>
                                        <p:cTn dur="2000"/>
                                        <p:tgtEl>
                                          <p:spTgt spid="283"/>
                                        </p:tgtEl>
                                      </p:cBhvr>
                                    </p:animEffect>
                                    <p:set>
                                      <p:cBhvr>
                                        <p:cTn dur="1" fill="hold">
                                          <p:stCondLst>
                                            <p:cond delay="2000"/>
                                          </p:stCondLst>
                                        </p:cTn>
                                        <p:tgtEl>
                                          <p:spTgt spid="283"/>
                                        </p:tgtEl>
                                        <p:attrNameLst>
                                          <p:attrName>style.visibility</p:attrName>
                                        </p:attrNameLst>
                                      </p:cBhvr>
                                      <p:to>
                                        <p:strVal val="hidden"/>
                                      </p:to>
                                    </p:se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31"/>
          <p:cNvPicPr preferRelativeResize="0"/>
          <p:nvPr/>
        </p:nvPicPr>
        <p:blipFill rotWithShape="1">
          <a:blip r:embed="rId3">
            <a:alphaModFix/>
          </a:blip>
          <a:srcRect b="4940" l="-13939" r="21501" t="-67"/>
          <a:stretch/>
        </p:blipFill>
        <p:spPr>
          <a:xfrm>
            <a:off x="-2195513" y="0"/>
            <a:ext cx="14387513" cy="7104063"/>
          </a:xfrm>
          <a:prstGeom prst="rect">
            <a:avLst/>
          </a:prstGeom>
          <a:noFill/>
          <a:ln>
            <a:noFill/>
          </a:ln>
        </p:spPr>
      </p:pic>
      <p:grpSp>
        <p:nvGrpSpPr>
          <p:cNvPr id="298" name="Google Shape;298;p31"/>
          <p:cNvGrpSpPr/>
          <p:nvPr/>
        </p:nvGrpSpPr>
        <p:grpSpPr>
          <a:xfrm>
            <a:off x="5396776" y="4535970"/>
            <a:ext cx="3287712" cy="2381250"/>
            <a:chOff x="8768478" y="3800181"/>
            <a:chExt cx="3286834" cy="2380952"/>
          </a:xfrm>
        </p:grpSpPr>
        <p:pic>
          <p:nvPicPr>
            <p:cNvPr id="299" name="Google Shape;299;p31"/>
            <p:cNvPicPr preferRelativeResize="0"/>
            <p:nvPr/>
          </p:nvPicPr>
          <p:blipFill rotWithShape="1">
            <a:blip r:embed="rId4">
              <a:alphaModFix/>
            </a:blip>
            <a:srcRect b="0" l="0" r="0" t="0"/>
            <a:stretch/>
          </p:blipFill>
          <p:spPr>
            <a:xfrm>
              <a:off x="9674360" y="3800181"/>
              <a:ext cx="2380952" cy="2380952"/>
            </a:xfrm>
            <a:prstGeom prst="rect">
              <a:avLst/>
            </a:prstGeom>
            <a:noFill/>
            <a:ln>
              <a:noFill/>
            </a:ln>
          </p:spPr>
        </p:pic>
        <p:grpSp>
          <p:nvGrpSpPr>
            <p:cNvPr id="300" name="Google Shape;300;p31"/>
            <p:cNvGrpSpPr/>
            <p:nvPr/>
          </p:nvGrpSpPr>
          <p:grpSpPr>
            <a:xfrm>
              <a:off x="8768478" y="3800181"/>
              <a:ext cx="2571685" cy="2380952"/>
              <a:chOff x="9127332" y="3036610"/>
              <a:chExt cx="2571685" cy="2380952"/>
            </a:xfrm>
          </p:grpSpPr>
          <p:pic>
            <p:nvPicPr>
              <p:cNvPr id="301" name="Google Shape;301;p31"/>
              <p:cNvPicPr preferRelativeResize="0"/>
              <p:nvPr/>
            </p:nvPicPr>
            <p:blipFill rotWithShape="1">
              <a:blip r:embed="rId5">
                <a:alphaModFix/>
              </a:blip>
              <a:srcRect b="0" l="0" r="0" t="0"/>
              <a:stretch/>
            </p:blipFill>
            <p:spPr>
              <a:xfrm>
                <a:off x="9127332" y="3036610"/>
                <a:ext cx="2380952" cy="2380952"/>
              </a:xfrm>
              <a:prstGeom prst="rect">
                <a:avLst/>
              </a:prstGeom>
              <a:noFill/>
              <a:ln>
                <a:noFill/>
              </a:ln>
            </p:spPr>
          </p:pic>
          <p:pic>
            <p:nvPicPr>
              <p:cNvPr id="302" name="Google Shape;302;p31"/>
              <p:cNvPicPr preferRelativeResize="0"/>
              <p:nvPr/>
            </p:nvPicPr>
            <p:blipFill rotWithShape="1">
              <a:blip r:embed="rId6">
                <a:alphaModFix/>
              </a:blip>
              <a:srcRect b="0" l="0" r="0" t="0"/>
              <a:stretch/>
            </p:blipFill>
            <p:spPr>
              <a:xfrm>
                <a:off x="9318065" y="3036610"/>
                <a:ext cx="2380952" cy="2380952"/>
              </a:xfrm>
              <a:prstGeom prst="rect">
                <a:avLst/>
              </a:prstGeom>
              <a:noFill/>
              <a:ln>
                <a:noFill/>
              </a:ln>
            </p:spPr>
          </p:pic>
        </p:grpSp>
      </p:grpSp>
      <p:pic>
        <p:nvPicPr>
          <p:cNvPr id="303" name="Google Shape;303;p31"/>
          <p:cNvPicPr preferRelativeResize="0"/>
          <p:nvPr/>
        </p:nvPicPr>
        <p:blipFill rotWithShape="1">
          <a:blip r:embed="rId7">
            <a:alphaModFix/>
          </a:blip>
          <a:srcRect b="0" l="0" r="0" t="0"/>
          <a:stretch/>
        </p:blipFill>
        <p:spPr>
          <a:xfrm>
            <a:off x="384264" y="2997425"/>
            <a:ext cx="2381250" cy="2379663"/>
          </a:xfrm>
          <a:prstGeom prst="rect">
            <a:avLst/>
          </a:prstGeom>
          <a:noFill/>
          <a:ln>
            <a:noFill/>
          </a:ln>
        </p:spPr>
      </p:pic>
      <p:pic>
        <p:nvPicPr>
          <p:cNvPr id="304" name="Google Shape;304;p31"/>
          <p:cNvPicPr preferRelativeResize="0"/>
          <p:nvPr/>
        </p:nvPicPr>
        <p:blipFill rotWithShape="1">
          <a:blip r:embed="rId8">
            <a:alphaModFix/>
          </a:blip>
          <a:srcRect b="0" l="0" r="0" t="0"/>
          <a:stretch/>
        </p:blipFill>
        <p:spPr>
          <a:xfrm>
            <a:off x="-483518" y="4036072"/>
            <a:ext cx="2381250" cy="2381250"/>
          </a:xfrm>
          <a:prstGeom prst="rect">
            <a:avLst/>
          </a:prstGeom>
          <a:noFill/>
          <a:ln>
            <a:noFill/>
          </a:ln>
        </p:spPr>
      </p:pic>
      <p:pic>
        <p:nvPicPr>
          <p:cNvPr id="305" name="Google Shape;305;p31"/>
          <p:cNvPicPr preferRelativeResize="0"/>
          <p:nvPr/>
        </p:nvPicPr>
        <p:blipFill rotWithShape="1">
          <a:blip r:embed="rId9">
            <a:alphaModFix/>
          </a:blip>
          <a:srcRect b="0" l="0" r="0" t="0"/>
          <a:stretch/>
        </p:blipFill>
        <p:spPr>
          <a:xfrm>
            <a:off x="1012936" y="4122193"/>
            <a:ext cx="2379663" cy="2381250"/>
          </a:xfrm>
          <a:prstGeom prst="rect">
            <a:avLst/>
          </a:prstGeom>
          <a:noFill/>
          <a:ln>
            <a:noFill/>
          </a:ln>
        </p:spPr>
      </p:pic>
      <p:sp>
        <p:nvSpPr>
          <p:cNvPr id="306" name="Google Shape;306;p31">
            <a:hlinkClick action="ppaction://hlinksldjump" r:id="rId10"/>
          </p:cNvPr>
          <p:cNvSpPr/>
          <p:nvPr/>
        </p:nvSpPr>
        <p:spPr>
          <a:xfrm>
            <a:off x="8380749" y="5726595"/>
            <a:ext cx="3194242" cy="742468"/>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chemeClr val="lt1"/>
                </a:solidFill>
                <a:latin typeface="Arial"/>
                <a:ea typeface="Arial"/>
                <a:cs typeface="Arial"/>
                <a:sym typeface="Arial"/>
              </a:rPr>
              <a:t>Zurueck zum anfang</a:t>
            </a:r>
            <a:endParaRPr sz="2000">
              <a:solidFill>
                <a:schemeClr val="lt1"/>
              </a:solidFill>
              <a:latin typeface="Arial"/>
              <a:ea typeface="Arial"/>
              <a:cs typeface="Arial"/>
              <a:sym typeface="Arial"/>
            </a:endParaRPr>
          </a:p>
          <a:p>
            <a:pPr indent="0" lvl="0" marL="0" marR="0" rtl="0" algn="ctr">
              <a:spcBef>
                <a:spcPts val="0"/>
              </a:spcBef>
              <a:spcAft>
                <a:spcPts val="0"/>
              </a:spcAft>
              <a:buNone/>
            </a:pPr>
            <a:r>
              <a:rPr lang="de-DE" sz="2000">
                <a:solidFill>
                  <a:schemeClr val="lt1"/>
                </a:solidFill>
                <a:latin typeface="Arial"/>
                <a:ea typeface="Arial"/>
                <a:cs typeface="Arial"/>
                <a:sym typeface="Arial"/>
              </a:rPr>
              <a:t> </a:t>
            </a:r>
            <a:endParaRPr/>
          </a:p>
        </p:txBody>
      </p:sp>
      <p:sp>
        <p:nvSpPr>
          <p:cNvPr id="307" name="Google Shape;307;p31"/>
          <p:cNvSpPr/>
          <p:nvPr/>
        </p:nvSpPr>
        <p:spPr>
          <a:xfrm>
            <a:off x="558800" y="441923"/>
            <a:ext cx="11074400" cy="2595258"/>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rgbClr val="FFFFFF"/>
                </a:solidFill>
                <a:latin typeface="Arial"/>
                <a:ea typeface="Arial"/>
                <a:cs typeface="Arial"/>
                <a:sym typeface="Arial"/>
              </a:rPr>
              <a:t>Die stadt hat den Sattlerplatz an die Familien Inselkammer und Hirmer abgebgeben. Ohne ausreichende oeffentliche Beteiligung wurde das Architekturbuero Foster + Partners fuer den staedtebaulichen entwurf engagiert. Einzig die einwaende der buerger, der verkehrsplanung und des denkmalschutzes haben ermoeglicht, dass die realisierung der gebaeude in einem transparenteren verfahren erfolgt.</a:t>
            </a:r>
            <a:endParaRPr/>
          </a:p>
          <a:p>
            <a:pPr indent="0" lvl="0" marL="0" marR="0" rtl="0" algn="l">
              <a:spcBef>
                <a:spcPts val="0"/>
              </a:spcBef>
              <a:spcAft>
                <a:spcPts val="0"/>
              </a:spcAft>
              <a:buNone/>
            </a:pPr>
            <a:r>
              <a:t/>
            </a:r>
            <a:endParaRPr sz="1800">
              <a:solidFill>
                <a:srgbClr val="FFFFFF"/>
              </a:solidFill>
              <a:latin typeface="Arial"/>
              <a:ea typeface="Arial"/>
              <a:cs typeface="Arial"/>
              <a:sym typeface="Arial"/>
            </a:endParaRPr>
          </a:p>
          <a:p>
            <a:pPr indent="0" lvl="0" marL="0" marR="0" rtl="0" algn="l">
              <a:spcBef>
                <a:spcPts val="0"/>
              </a:spcBef>
              <a:spcAft>
                <a:spcPts val="0"/>
              </a:spcAft>
              <a:buNone/>
            </a:pPr>
            <a:r>
              <a:rPr lang="de-DE" sz="1800">
                <a:solidFill>
                  <a:srgbClr val="FFFFFF"/>
                </a:solidFill>
                <a:latin typeface="Arial"/>
                <a:ea typeface="Arial"/>
                <a:cs typeface="Arial"/>
                <a:sym typeface="Arial"/>
              </a:rPr>
              <a:t>Fall du einige deiner Entscheidungen bereust, klicke jetzt auf zurueck zum anfang!</a:t>
            </a:r>
            <a:endParaRPr/>
          </a:p>
        </p:txBody>
      </p:sp>
      <p:pic>
        <p:nvPicPr>
          <p:cNvPr id="308" name="Google Shape;308;p31"/>
          <p:cNvPicPr preferRelativeResize="0"/>
          <p:nvPr/>
        </p:nvPicPr>
        <p:blipFill rotWithShape="1">
          <a:blip r:embed="rId11">
            <a:alphaModFix/>
          </a:blip>
          <a:srcRect b="0" l="0" r="0" t="0"/>
          <a:stretch/>
        </p:blipFill>
        <p:spPr>
          <a:xfrm>
            <a:off x="7345556" y="2974658"/>
            <a:ext cx="2380952" cy="2380952"/>
          </a:xfrm>
          <a:prstGeom prst="rect">
            <a:avLst/>
          </a:prstGeom>
          <a:noFill/>
          <a:ln>
            <a:noFill/>
          </a:ln>
        </p:spPr>
      </p:pic>
      <p:pic>
        <p:nvPicPr>
          <p:cNvPr id="309" name="Google Shape;309;p31"/>
          <p:cNvPicPr preferRelativeResize="0"/>
          <p:nvPr/>
        </p:nvPicPr>
        <p:blipFill rotWithShape="1">
          <a:blip r:embed="rId12">
            <a:alphaModFix/>
          </a:blip>
          <a:srcRect b="0" l="0" r="0" t="0"/>
          <a:stretch/>
        </p:blipFill>
        <p:spPr>
          <a:xfrm>
            <a:off x="8996810" y="2931717"/>
            <a:ext cx="2380952" cy="2380952"/>
          </a:xfrm>
          <a:prstGeom prst="rect">
            <a:avLst/>
          </a:prstGeom>
          <a:noFill/>
          <a:ln>
            <a:noFill/>
          </a:ln>
        </p:spPr>
      </p:pic>
      <p:pic>
        <p:nvPicPr>
          <p:cNvPr id="310" name="Google Shape;310;p31"/>
          <p:cNvPicPr preferRelativeResize="0"/>
          <p:nvPr/>
        </p:nvPicPr>
        <p:blipFill rotWithShape="1">
          <a:blip r:embed="rId13">
            <a:alphaModFix/>
          </a:blip>
          <a:srcRect b="0" l="0" r="0" t="0"/>
          <a:stretch/>
        </p:blipFill>
        <p:spPr>
          <a:xfrm>
            <a:off x="3517990" y="3479104"/>
            <a:ext cx="1994871" cy="30453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4"/>
          <p:cNvPicPr preferRelativeResize="0"/>
          <p:nvPr/>
        </p:nvPicPr>
        <p:blipFill rotWithShape="1">
          <a:blip r:embed="rId3">
            <a:alphaModFix/>
          </a:blip>
          <a:srcRect b="0" l="0" r="0" t="0"/>
          <a:stretch/>
        </p:blipFill>
        <p:spPr>
          <a:xfrm>
            <a:off x="0" y="-762000"/>
            <a:ext cx="12192000" cy="7620000"/>
          </a:xfrm>
          <a:prstGeom prst="rect">
            <a:avLst/>
          </a:prstGeom>
          <a:noFill/>
          <a:ln>
            <a:noFill/>
          </a:ln>
        </p:spPr>
      </p:pic>
      <p:pic>
        <p:nvPicPr>
          <p:cNvPr id="91" name="Google Shape;91;p14"/>
          <p:cNvPicPr preferRelativeResize="0"/>
          <p:nvPr/>
        </p:nvPicPr>
        <p:blipFill rotWithShape="1">
          <a:blip r:embed="rId4">
            <a:alphaModFix/>
          </a:blip>
          <a:srcRect b="0" l="0" r="0" t="0"/>
          <a:stretch/>
        </p:blipFill>
        <p:spPr>
          <a:xfrm>
            <a:off x="3651250" y="2363788"/>
            <a:ext cx="4889500" cy="2130425"/>
          </a:xfrm>
          <a:prstGeom prst="rect">
            <a:avLst/>
          </a:prstGeom>
          <a:noFill/>
          <a:ln>
            <a:noFill/>
          </a:ln>
        </p:spPr>
      </p:pic>
      <p:sp>
        <p:nvSpPr>
          <p:cNvPr id="92" name="Google Shape;92;p14">
            <a:hlinkClick action="ppaction://hlinkshowjump?jump=nextslide"/>
          </p:cNvPr>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de-DE" sz="2000" u="none" cap="none" strike="noStrike">
                <a:solidFill>
                  <a:srgbClr val="FF0000"/>
                </a:solidFill>
                <a:latin typeface="Arial"/>
                <a:ea typeface="Arial"/>
                <a:cs typeface="Arial"/>
                <a:sym typeface="Arial"/>
              </a:rPr>
              <a:t>Fortfahren &gt;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2"/>
          <p:cNvSpPr/>
          <p:nvPr/>
        </p:nvSpPr>
        <p:spPr>
          <a:xfrm>
            <a:off x="307975" y="319087"/>
            <a:ext cx="11576050" cy="1462079"/>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chemeClr val="lt1"/>
                </a:solidFill>
                <a:latin typeface="Arial"/>
                <a:ea typeface="Arial"/>
                <a:cs typeface="Arial"/>
                <a:sym typeface="Arial"/>
              </a:rPr>
              <a:t>Die Stadt behaelt nun das Grundstueck und hat verschiedene Moeglichkeiten, die Planung durchzufuehren. Zwei Moeglichkeiten waeren ein </a:t>
            </a:r>
            <a:endParaRPr/>
          </a:p>
          <a:p>
            <a:pPr indent="0" lvl="0" marL="0" marR="0" rtl="0" algn="l">
              <a:spcBef>
                <a:spcPts val="0"/>
              </a:spcBef>
              <a:spcAft>
                <a:spcPts val="0"/>
              </a:spcAft>
              <a:buNone/>
            </a:pPr>
            <a:r>
              <a:rPr lang="de-DE" sz="1800">
                <a:solidFill>
                  <a:schemeClr val="lt1"/>
                </a:solidFill>
                <a:latin typeface="Arial"/>
                <a:ea typeface="Arial"/>
                <a:cs typeface="Arial"/>
                <a:sym typeface="Arial"/>
              </a:rPr>
              <a:t>kooperatives Planungsverfahren oder einen Direktauftrag fuer eine Machbarkeitsstudie zu vergeben. Fuer welches Verfahren soll sich die Stadt entscheiden?</a:t>
            </a:r>
            <a:endParaRPr sz="1800">
              <a:solidFill>
                <a:schemeClr val="lt1"/>
              </a:solidFill>
              <a:latin typeface="Arial"/>
              <a:ea typeface="Arial"/>
              <a:cs typeface="Arial"/>
              <a:sym typeface="Arial"/>
            </a:endParaRPr>
          </a:p>
        </p:txBody>
      </p:sp>
      <p:sp>
        <p:nvSpPr>
          <p:cNvPr id="316" name="Google Shape;316;p32">
            <a:hlinkClick action="ppaction://hlinkshowjump?jump=nextslide"/>
          </p:cNvPr>
          <p:cNvSpPr/>
          <p:nvPr/>
        </p:nvSpPr>
        <p:spPr>
          <a:xfrm>
            <a:off x="611076" y="3848987"/>
            <a:ext cx="4963927" cy="2236127"/>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4400">
                <a:solidFill>
                  <a:srgbClr val="FF0000"/>
                </a:solidFill>
                <a:latin typeface="Arial"/>
                <a:ea typeface="Arial"/>
                <a:cs typeface="Arial"/>
                <a:sym typeface="Arial"/>
              </a:rPr>
              <a:t>Kooperatives</a:t>
            </a:r>
            <a:endParaRPr sz="4400">
              <a:solidFill>
                <a:srgbClr val="FF0000"/>
              </a:solidFill>
              <a:latin typeface="Arial"/>
              <a:ea typeface="Arial"/>
              <a:cs typeface="Arial"/>
              <a:sym typeface="Arial"/>
            </a:endParaRPr>
          </a:p>
          <a:p>
            <a:pPr indent="0" lvl="0" marL="0" marR="0" rtl="0" algn="ctr">
              <a:spcBef>
                <a:spcPts val="0"/>
              </a:spcBef>
              <a:spcAft>
                <a:spcPts val="0"/>
              </a:spcAft>
              <a:buNone/>
            </a:pPr>
            <a:r>
              <a:rPr lang="de-DE" sz="4400">
                <a:solidFill>
                  <a:srgbClr val="FF0000"/>
                </a:solidFill>
                <a:latin typeface="Arial"/>
                <a:ea typeface="Arial"/>
                <a:cs typeface="Arial"/>
                <a:sym typeface="Arial"/>
              </a:rPr>
              <a:t>Planungsverfahren</a:t>
            </a:r>
            <a:endParaRPr sz="4400">
              <a:solidFill>
                <a:srgbClr val="FF0000"/>
              </a:solidFill>
              <a:latin typeface="Arial"/>
              <a:ea typeface="Arial"/>
              <a:cs typeface="Arial"/>
              <a:sym typeface="Arial"/>
            </a:endParaRPr>
          </a:p>
        </p:txBody>
      </p:sp>
      <p:sp>
        <p:nvSpPr>
          <p:cNvPr id="317" name="Google Shape;317;p32">
            <a:hlinkClick action="ppaction://hlinksldjump" r:id="rId3"/>
          </p:cNvPr>
          <p:cNvSpPr/>
          <p:nvPr/>
        </p:nvSpPr>
        <p:spPr>
          <a:xfrm>
            <a:off x="6458277" y="3848987"/>
            <a:ext cx="4963927" cy="2236127"/>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4400">
                <a:solidFill>
                  <a:srgbClr val="FF0000"/>
                </a:solidFill>
                <a:latin typeface="Arial"/>
                <a:ea typeface="Arial"/>
                <a:cs typeface="Arial"/>
                <a:sym typeface="Arial"/>
              </a:rPr>
              <a:t>Direktauftrag</a:t>
            </a:r>
            <a:endParaRPr sz="4400">
              <a:solidFill>
                <a:srgbClr val="FF0000"/>
              </a:solidFill>
              <a:latin typeface="Arial"/>
              <a:ea typeface="Arial"/>
              <a:cs typeface="Arial"/>
              <a:sym typeface="Arial"/>
            </a:endParaRPr>
          </a:p>
          <a:p>
            <a:pPr indent="0" lvl="0" marL="0" marR="0" rtl="0" algn="ctr">
              <a:spcBef>
                <a:spcPts val="0"/>
              </a:spcBef>
              <a:spcAft>
                <a:spcPts val="0"/>
              </a:spcAft>
              <a:buNone/>
            </a:pPr>
            <a:r>
              <a:rPr lang="de-DE" sz="4400">
                <a:solidFill>
                  <a:srgbClr val="FF0000"/>
                </a:solidFill>
                <a:latin typeface="Arial"/>
                <a:ea typeface="Arial"/>
                <a:cs typeface="Arial"/>
                <a:sym typeface="Arial"/>
              </a:rPr>
              <a:t>Machbarkeits</a:t>
            </a:r>
            <a:endParaRPr sz="4400">
              <a:solidFill>
                <a:srgbClr val="FF0000"/>
              </a:solidFill>
              <a:latin typeface="Arial"/>
              <a:ea typeface="Arial"/>
              <a:cs typeface="Arial"/>
              <a:sym typeface="Arial"/>
            </a:endParaRPr>
          </a:p>
          <a:p>
            <a:pPr indent="0" lvl="0" marL="0" marR="0" rtl="0" algn="ctr">
              <a:spcBef>
                <a:spcPts val="0"/>
              </a:spcBef>
              <a:spcAft>
                <a:spcPts val="0"/>
              </a:spcAft>
              <a:buNone/>
            </a:pPr>
            <a:r>
              <a:rPr lang="de-DE" sz="4400">
                <a:solidFill>
                  <a:srgbClr val="FF0000"/>
                </a:solidFill>
                <a:latin typeface="Arial"/>
                <a:ea typeface="Arial"/>
                <a:cs typeface="Arial"/>
                <a:sym typeface="Arial"/>
              </a:rPr>
              <a:t>studie</a:t>
            </a:r>
            <a:endParaRPr sz="4400">
              <a:solidFill>
                <a:srgbClr val="FF0000"/>
              </a:solidFill>
              <a:latin typeface="Arial"/>
              <a:ea typeface="Arial"/>
              <a:cs typeface="Arial"/>
              <a:sym typeface="Arial"/>
            </a:endParaRPr>
          </a:p>
        </p:txBody>
      </p:sp>
      <p:sp>
        <p:nvSpPr>
          <p:cNvPr id="318" name="Google Shape;318;p32"/>
          <p:cNvSpPr txBox="1"/>
          <p:nvPr/>
        </p:nvSpPr>
        <p:spPr>
          <a:xfrm>
            <a:off x="307975" y="2140203"/>
            <a:ext cx="7443454" cy="3287473"/>
          </a:xfrm>
          <a:prstGeom prst="rect">
            <a:avLst/>
          </a:prstGeom>
          <a:solidFill>
            <a:schemeClr val="dk1"/>
          </a:solidFill>
          <a:ln cap="flat" cmpd="sng" w="76200">
            <a:solidFill>
              <a:srgbClr val="F0EB1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600">
                <a:solidFill>
                  <a:schemeClr val="lt1"/>
                </a:solidFill>
                <a:latin typeface="Arial"/>
                <a:ea typeface="Arial"/>
                <a:cs typeface="Arial"/>
                <a:sym typeface="Arial"/>
              </a:rPr>
              <a:t>Kooperatives planungsverfahren</a:t>
            </a:r>
            <a:endParaRPr sz="1600">
              <a:solidFill>
                <a:schemeClr val="lt1"/>
              </a:solidFill>
              <a:latin typeface="Arial"/>
              <a:ea typeface="Arial"/>
              <a:cs typeface="Arial"/>
              <a:sym typeface="Arial"/>
            </a:endParaRPr>
          </a:p>
          <a:p>
            <a:pPr indent="0" lvl="0" marL="0" marR="0" rtl="0" algn="l">
              <a:spcBef>
                <a:spcPts val="0"/>
              </a:spcBef>
              <a:spcAft>
                <a:spcPts val="0"/>
              </a:spcAft>
              <a:buNone/>
            </a:pPr>
            <a:r>
              <a:rPr lang="de-DE" sz="1600">
                <a:solidFill>
                  <a:schemeClr val="lt1"/>
                </a:solidFill>
                <a:latin typeface="Arial"/>
                <a:ea typeface="Arial"/>
                <a:cs typeface="Arial"/>
                <a:sym typeface="Arial"/>
              </a:rPr>
              <a:t>Wenn eine Aufgabe oder ihre Ziele vom Auslober nicht eindeutig definiert werden können, zum Beispiel bei städtebaulichen Aufgaben, kann er das kooperative Verfahren wählen. Anders als bei städtebaulichen Wettbewerben steht bei kooperativen Verfahren nicht das konkurrierende Planen im Vordergrund, sondern das gemeinsame Entwickeln von städtebaulichen Lösungsansätzen. Planer*innen, Investor*innen, Vertreter*innen aus Politik und Stadtverwaltung und Bürger*innen beteiligen sich an der schrittweisen Annäherung. Dabei müssen alle Teilnehmer auf dem gleichen Informationsstand gehalten werden.</a:t>
            </a:r>
            <a:r>
              <a:rPr baseline="30000" lang="de-DE" sz="1600">
                <a:solidFill>
                  <a:schemeClr val="lt1"/>
                </a:solidFill>
                <a:latin typeface="Arial"/>
                <a:ea typeface="Arial"/>
                <a:cs typeface="Arial"/>
                <a:sym typeface="Arial"/>
              </a:rPr>
              <a:t>6</a:t>
            </a:r>
            <a:endParaRPr/>
          </a:p>
          <a:p>
            <a:pPr indent="0" lvl="0" marL="0" marR="0" rtl="0" algn="l">
              <a:spcBef>
                <a:spcPts val="0"/>
              </a:spcBef>
              <a:spcAft>
                <a:spcPts val="0"/>
              </a:spcAft>
              <a:buNone/>
            </a:pPr>
            <a:r>
              <a:t/>
            </a:r>
            <a:endParaRPr sz="1600">
              <a:solidFill>
                <a:schemeClr val="lt1"/>
              </a:solidFill>
              <a:latin typeface="Arial"/>
              <a:ea typeface="Arial"/>
              <a:cs typeface="Arial"/>
              <a:sym typeface="Arial"/>
            </a:endParaRPr>
          </a:p>
        </p:txBody>
      </p:sp>
      <p:sp>
        <p:nvSpPr>
          <p:cNvPr id="319" name="Google Shape;319;p32"/>
          <p:cNvSpPr txBox="1"/>
          <p:nvPr/>
        </p:nvSpPr>
        <p:spPr>
          <a:xfrm>
            <a:off x="7391210" y="2118599"/>
            <a:ext cx="3810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rgbClr val="FF0000"/>
                </a:solidFill>
                <a:latin typeface="Arial"/>
                <a:ea typeface="Arial"/>
                <a:cs typeface="Arial"/>
                <a:sym typeface="Arial"/>
              </a:rPr>
              <a:t>x</a:t>
            </a:r>
            <a:endParaRPr/>
          </a:p>
        </p:txBody>
      </p:sp>
      <p:sp>
        <p:nvSpPr>
          <p:cNvPr id="320" name="Google Shape;320;p32"/>
          <p:cNvSpPr txBox="1"/>
          <p:nvPr/>
        </p:nvSpPr>
        <p:spPr>
          <a:xfrm>
            <a:off x="5008168" y="2888773"/>
            <a:ext cx="5924550" cy="3203956"/>
          </a:xfrm>
          <a:prstGeom prst="rect">
            <a:avLst/>
          </a:prstGeom>
          <a:solidFill>
            <a:schemeClr val="dk1"/>
          </a:solidFill>
          <a:ln cap="flat" cmpd="sng" w="76200">
            <a:solidFill>
              <a:srgbClr val="F0EB1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rgbClr val="F0EB15"/>
                </a:solidFill>
                <a:latin typeface="Arial"/>
                <a:ea typeface="Arial"/>
                <a:cs typeface="Arial"/>
                <a:sym typeface="Arial"/>
              </a:rPr>
              <a:t>Direktauftrag</a:t>
            </a:r>
            <a:endParaRPr sz="1800">
              <a:solidFill>
                <a:srgbClr val="F0EB15"/>
              </a:solidFill>
              <a:latin typeface="Arial"/>
              <a:ea typeface="Arial"/>
              <a:cs typeface="Arial"/>
              <a:sym typeface="Arial"/>
            </a:endParaRPr>
          </a:p>
          <a:p>
            <a:pPr indent="0" lvl="0" marL="0" marR="0" rtl="0" algn="l">
              <a:spcBef>
                <a:spcPts val="0"/>
              </a:spcBef>
              <a:spcAft>
                <a:spcPts val="0"/>
              </a:spcAft>
              <a:buNone/>
            </a:pPr>
            <a:r>
              <a:rPr lang="de-DE" sz="1800">
                <a:solidFill>
                  <a:srgbClr val="F0EB15"/>
                </a:solidFill>
                <a:latin typeface="Arial"/>
                <a:ea typeface="Arial"/>
                <a:cs typeface="Arial"/>
                <a:sym typeface="Arial"/>
              </a:rPr>
              <a:t>7</a:t>
            </a:r>
            <a:endParaRPr/>
          </a:p>
        </p:txBody>
      </p:sp>
      <p:sp>
        <p:nvSpPr>
          <p:cNvPr id="321" name="Google Shape;321;p32"/>
          <p:cNvSpPr txBox="1"/>
          <p:nvPr/>
        </p:nvSpPr>
        <p:spPr>
          <a:xfrm>
            <a:off x="10580564" y="2843941"/>
            <a:ext cx="3810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rgbClr val="FF0000"/>
                </a:solidFill>
                <a:latin typeface="Arial"/>
                <a:ea typeface="Arial"/>
                <a:cs typeface="Arial"/>
                <a:sym typeface="Arial"/>
              </a:rPr>
              <a:t>x</a:t>
            </a:r>
            <a:endParaRPr/>
          </a:p>
        </p:txBody>
      </p:sp>
      <p:sp>
        <p:nvSpPr>
          <p:cNvPr id="322" name="Google Shape;322;p32"/>
          <p:cNvSpPr/>
          <p:nvPr/>
        </p:nvSpPr>
        <p:spPr>
          <a:xfrm>
            <a:off x="391978" y="954493"/>
            <a:ext cx="4750473" cy="235461"/>
          </a:xfrm>
          <a:prstGeom prst="rect">
            <a:avLst/>
          </a:prstGeom>
          <a:solidFill>
            <a:srgbClr val="FFFF00">
              <a:alpha val="9803"/>
            </a:srgbClr>
          </a:solidFill>
          <a:ln cap="flat" cmpd="sng" w="1905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3" name="Google Shape;323;p32"/>
          <p:cNvSpPr/>
          <p:nvPr/>
        </p:nvSpPr>
        <p:spPr>
          <a:xfrm>
            <a:off x="6777926" y="954493"/>
            <a:ext cx="1988569" cy="239204"/>
          </a:xfrm>
          <a:prstGeom prst="rect">
            <a:avLst/>
          </a:prstGeom>
          <a:solidFill>
            <a:srgbClr val="FFFF00">
              <a:alpha val="9803"/>
            </a:srgbClr>
          </a:solidFill>
          <a:ln cap="flat" cmpd="sng" w="1905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1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2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2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33"/>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29" name="Google Shape;329;p33"/>
          <p:cNvPicPr preferRelativeResize="0"/>
          <p:nvPr/>
        </p:nvPicPr>
        <p:blipFill rotWithShape="1">
          <a:blip r:embed="rId4">
            <a:alphaModFix/>
          </a:blip>
          <a:srcRect b="0" l="0" r="0" t="0"/>
          <a:stretch/>
        </p:blipFill>
        <p:spPr>
          <a:xfrm>
            <a:off x="4708525" y="2146300"/>
            <a:ext cx="6396038" cy="1103313"/>
          </a:xfrm>
          <a:prstGeom prst="rect">
            <a:avLst/>
          </a:prstGeom>
          <a:noFill/>
          <a:ln>
            <a:noFill/>
          </a:ln>
        </p:spPr>
      </p:pic>
      <p:pic>
        <p:nvPicPr>
          <p:cNvPr id="330" name="Google Shape;330;p33"/>
          <p:cNvPicPr preferRelativeResize="0"/>
          <p:nvPr/>
        </p:nvPicPr>
        <p:blipFill rotWithShape="1">
          <a:blip r:embed="rId5">
            <a:alphaModFix/>
          </a:blip>
          <a:srcRect b="0" l="0" r="0" t="0"/>
          <a:stretch/>
        </p:blipFill>
        <p:spPr>
          <a:xfrm>
            <a:off x="6438900" y="3394075"/>
            <a:ext cx="2246313" cy="2246313"/>
          </a:xfrm>
          <a:prstGeom prst="rect">
            <a:avLst/>
          </a:prstGeom>
          <a:noFill/>
          <a:ln>
            <a:noFill/>
          </a:ln>
        </p:spPr>
      </p:pic>
      <p:pic>
        <p:nvPicPr>
          <p:cNvPr id="331" name="Google Shape;331;p33"/>
          <p:cNvPicPr preferRelativeResize="0"/>
          <p:nvPr/>
        </p:nvPicPr>
        <p:blipFill rotWithShape="1">
          <a:blip r:embed="rId6">
            <a:alphaModFix/>
          </a:blip>
          <a:srcRect b="0" l="0" r="0" t="0"/>
          <a:stretch/>
        </p:blipFill>
        <p:spPr>
          <a:xfrm>
            <a:off x="5078413" y="3259138"/>
            <a:ext cx="2381250" cy="2381250"/>
          </a:xfrm>
          <a:prstGeom prst="rect">
            <a:avLst/>
          </a:prstGeom>
          <a:noFill/>
          <a:ln>
            <a:noFill/>
          </a:ln>
        </p:spPr>
      </p:pic>
      <p:pic>
        <p:nvPicPr>
          <p:cNvPr id="332" name="Google Shape;332;p33"/>
          <p:cNvPicPr preferRelativeResize="0"/>
          <p:nvPr/>
        </p:nvPicPr>
        <p:blipFill rotWithShape="1">
          <a:blip r:embed="rId7">
            <a:alphaModFix/>
          </a:blip>
          <a:srcRect b="0" l="0" r="0" t="0"/>
          <a:stretch/>
        </p:blipFill>
        <p:spPr>
          <a:xfrm>
            <a:off x="3979863" y="3259138"/>
            <a:ext cx="2379662" cy="2381250"/>
          </a:xfrm>
          <a:prstGeom prst="rect">
            <a:avLst/>
          </a:prstGeom>
          <a:noFill/>
          <a:ln>
            <a:noFill/>
          </a:ln>
        </p:spPr>
      </p:pic>
      <p:pic>
        <p:nvPicPr>
          <p:cNvPr id="333" name="Google Shape;333;p33"/>
          <p:cNvPicPr preferRelativeResize="0"/>
          <p:nvPr/>
        </p:nvPicPr>
        <p:blipFill rotWithShape="1">
          <a:blip r:embed="rId8">
            <a:alphaModFix/>
          </a:blip>
          <a:srcRect b="0" l="0" r="0" t="0"/>
          <a:stretch/>
        </p:blipFill>
        <p:spPr>
          <a:xfrm>
            <a:off x="7905750" y="3254375"/>
            <a:ext cx="2381250" cy="2381250"/>
          </a:xfrm>
          <a:prstGeom prst="rect">
            <a:avLst/>
          </a:prstGeom>
          <a:noFill/>
          <a:ln>
            <a:noFill/>
          </a:ln>
        </p:spPr>
      </p:pic>
      <p:pic>
        <p:nvPicPr>
          <p:cNvPr id="334" name="Google Shape;334;p33"/>
          <p:cNvPicPr preferRelativeResize="0"/>
          <p:nvPr/>
        </p:nvPicPr>
        <p:blipFill rotWithShape="1">
          <a:blip r:embed="rId9">
            <a:alphaModFix/>
          </a:blip>
          <a:srcRect b="0" l="0" r="0" t="0"/>
          <a:stretch/>
        </p:blipFill>
        <p:spPr>
          <a:xfrm>
            <a:off x="9188450" y="3254375"/>
            <a:ext cx="2381250" cy="2381250"/>
          </a:xfrm>
          <a:prstGeom prst="rect">
            <a:avLst/>
          </a:prstGeom>
          <a:noFill/>
          <a:ln>
            <a:noFill/>
          </a:ln>
        </p:spPr>
      </p:pic>
      <p:pic>
        <p:nvPicPr>
          <p:cNvPr id="335" name="Google Shape;335;p33"/>
          <p:cNvPicPr preferRelativeResize="0"/>
          <p:nvPr/>
        </p:nvPicPr>
        <p:blipFill rotWithShape="1">
          <a:blip r:embed="rId10">
            <a:alphaModFix/>
          </a:blip>
          <a:srcRect b="0" l="0" r="0" t="0"/>
          <a:stretch/>
        </p:blipFill>
        <p:spPr>
          <a:xfrm>
            <a:off x="1022350" y="1281113"/>
            <a:ext cx="1857375" cy="2835275"/>
          </a:xfrm>
          <a:prstGeom prst="rect">
            <a:avLst/>
          </a:prstGeom>
          <a:noFill/>
          <a:ln>
            <a:noFill/>
          </a:ln>
        </p:spPr>
      </p:pic>
      <p:pic>
        <p:nvPicPr>
          <p:cNvPr id="336" name="Google Shape;336;p33"/>
          <p:cNvPicPr preferRelativeResize="0"/>
          <p:nvPr/>
        </p:nvPicPr>
        <p:blipFill rotWithShape="1">
          <a:blip r:embed="rId11">
            <a:alphaModFix/>
          </a:blip>
          <a:srcRect b="0" l="0" r="0" t="0"/>
          <a:stretch/>
        </p:blipFill>
        <p:spPr>
          <a:xfrm>
            <a:off x="2260600" y="515938"/>
            <a:ext cx="3970338" cy="1168400"/>
          </a:xfrm>
          <a:prstGeom prst="rect">
            <a:avLst/>
          </a:prstGeom>
          <a:noFill/>
          <a:ln>
            <a:noFill/>
          </a:ln>
        </p:spPr>
      </p:pic>
      <p:sp>
        <p:nvSpPr>
          <p:cNvPr id="337" name="Google Shape;337;p33">
            <a:hlinkClick action="ppaction://hlinksldjump" r:id="rId12"/>
          </p:cNvPr>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rgbClr val="FF0000"/>
                </a:solidFill>
                <a:latin typeface="Arial"/>
                <a:ea typeface="Arial"/>
                <a:cs typeface="Arial"/>
                <a:sym typeface="Arial"/>
              </a:rPr>
              <a:t>Fortfahren &gt;</a:t>
            </a:r>
            <a:endParaRPr/>
          </a:p>
        </p:txBody>
      </p:sp>
      <p:sp>
        <p:nvSpPr>
          <p:cNvPr id="338" name="Google Shape;338;p33"/>
          <p:cNvSpPr txBox="1"/>
          <p:nvPr/>
        </p:nvSpPr>
        <p:spPr>
          <a:xfrm>
            <a:off x="3429000" y="1693863"/>
            <a:ext cx="7342464" cy="3029139"/>
          </a:xfrm>
          <a:prstGeom prst="rect">
            <a:avLst/>
          </a:prstGeom>
          <a:solidFill>
            <a:schemeClr val="dk1"/>
          </a:solidFill>
          <a:ln cap="flat" cmpd="sng" w="76200">
            <a:solidFill>
              <a:srgbClr val="F0EB1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600">
                <a:solidFill>
                  <a:schemeClr val="lt1"/>
                </a:solidFill>
                <a:latin typeface="Arial"/>
                <a:ea typeface="Arial"/>
                <a:cs typeface="Arial"/>
                <a:sym typeface="Arial"/>
              </a:rPr>
              <a:t>Bebauungsplan</a:t>
            </a:r>
            <a:endParaRPr sz="1600">
              <a:solidFill>
                <a:schemeClr val="lt1"/>
              </a:solidFill>
              <a:latin typeface="Arial"/>
              <a:ea typeface="Arial"/>
              <a:cs typeface="Arial"/>
              <a:sym typeface="Arial"/>
            </a:endParaRPr>
          </a:p>
          <a:p>
            <a:pPr indent="0" lvl="0" marL="0" marR="0" rtl="0" algn="l">
              <a:spcBef>
                <a:spcPts val="0"/>
              </a:spcBef>
              <a:spcAft>
                <a:spcPts val="0"/>
              </a:spcAft>
              <a:buNone/>
            </a:pPr>
            <a:r>
              <a:rPr lang="de-DE" sz="1600">
                <a:solidFill>
                  <a:schemeClr val="lt1"/>
                </a:solidFill>
                <a:latin typeface="Arial"/>
                <a:ea typeface="Arial"/>
                <a:cs typeface="Arial"/>
                <a:sym typeface="Arial"/>
              </a:rPr>
              <a:t>Der Bebauungsplan regelt, was Sie wo bauen dürfen, also die Art (Wohnbebauung, etc.) und Maß der baulichen Nutzung (Höhe, versiegelte Fläche) und die Nutzung einer von Bebauung frei zu haltenden Flächen. Erstellt wird der B-Plan von der jeweiligen Gemeinde. Bebauungspläne sind Satzungen und damit örtliche Gesetze, an die Bauherren sich halten müssen. </a:t>
            </a:r>
            <a:br>
              <a:rPr lang="de-DE" sz="1600">
                <a:solidFill>
                  <a:schemeClr val="lt1"/>
                </a:solidFill>
                <a:latin typeface="Arial"/>
                <a:ea typeface="Arial"/>
                <a:cs typeface="Arial"/>
                <a:sym typeface="Arial"/>
              </a:rPr>
            </a:br>
            <a:r>
              <a:rPr lang="de-DE" sz="1600">
                <a:solidFill>
                  <a:schemeClr val="lt1"/>
                </a:solidFill>
                <a:latin typeface="Arial"/>
                <a:ea typeface="Arial"/>
                <a:cs typeface="Arial"/>
                <a:sym typeface="Arial"/>
              </a:rPr>
              <a:t>Als verbindliche Bauleitplanung regelt der Bebauungsplan die planrechtliche Zulässigkeit von Bauvorhaben. Regelung der Vorgaben zum Inhalt in:</a:t>
            </a:r>
            <a:br>
              <a:rPr lang="de-DE" sz="1600">
                <a:solidFill>
                  <a:schemeClr val="lt1"/>
                </a:solidFill>
                <a:latin typeface="Arial"/>
                <a:ea typeface="Arial"/>
                <a:cs typeface="Arial"/>
                <a:sym typeface="Arial"/>
              </a:rPr>
            </a:br>
            <a:r>
              <a:rPr lang="de-DE" sz="1600">
                <a:solidFill>
                  <a:schemeClr val="lt1"/>
                </a:solidFill>
                <a:latin typeface="Arial"/>
                <a:ea typeface="Arial"/>
                <a:cs typeface="Arial"/>
                <a:sym typeface="Arial"/>
              </a:rPr>
              <a:t>BauGB + BauNVO + PlanZV + BayBO.</a:t>
            </a:r>
            <a:r>
              <a:rPr baseline="30000" lang="de-DE" sz="1600">
                <a:solidFill>
                  <a:schemeClr val="lt1"/>
                </a:solidFill>
                <a:latin typeface="Arial"/>
                <a:ea typeface="Arial"/>
                <a:cs typeface="Arial"/>
                <a:sym typeface="Arial"/>
              </a:rPr>
              <a:t>8</a:t>
            </a:r>
            <a:endParaRPr/>
          </a:p>
          <a:p>
            <a:pPr indent="0" lvl="0" marL="0" marR="0" rtl="0" algn="l">
              <a:spcBef>
                <a:spcPts val="0"/>
              </a:spcBef>
              <a:spcAft>
                <a:spcPts val="0"/>
              </a:spcAft>
              <a:buNone/>
            </a:pPr>
            <a:r>
              <a:t/>
            </a:r>
            <a:endParaRPr sz="1600">
              <a:solidFill>
                <a:schemeClr val="lt1"/>
              </a:solidFill>
              <a:latin typeface="Arial"/>
              <a:ea typeface="Arial"/>
              <a:cs typeface="Arial"/>
              <a:sym typeface="Arial"/>
            </a:endParaRPr>
          </a:p>
        </p:txBody>
      </p:sp>
      <p:sp>
        <p:nvSpPr>
          <p:cNvPr id="339" name="Google Shape;339;p33"/>
          <p:cNvSpPr txBox="1"/>
          <p:nvPr/>
        </p:nvSpPr>
        <p:spPr>
          <a:xfrm>
            <a:off x="10407331" y="1663700"/>
            <a:ext cx="3810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rgbClr val="FF0000"/>
                </a:solidFill>
                <a:latin typeface="Arial"/>
                <a:ea typeface="Arial"/>
                <a:cs typeface="Arial"/>
                <a:sym typeface="Arial"/>
              </a:rPr>
              <a:t>x</a:t>
            </a:r>
            <a:endParaRPr/>
          </a:p>
        </p:txBody>
      </p:sp>
      <p:sp>
        <p:nvSpPr>
          <p:cNvPr id="340" name="Google Shape;340;p33"/>
          <p:cNvSpPr/>
          <p:nvPr/>
        </p:nvSpPr>
        <p:spPr>
          <a:xfrm>
            <a:off x="3398204" y="1070801"/>
            <a:ext cx="1742122" cy="239204"/>
          </a:xfrm>
          <a:prstGeom prst="rect">
            <a:avLst/>
          </a:prstGeom>
          <a:solidFill>
            <a:srgbClr val="FFFF00">
              <a:alpha val="9803"/>
            </a:srgbClr>
          </a:solidFill>
          <a:ln cap="flat" cmpd="sng" w="1905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highlight>
                <a:srgbClr val="F0EB15"/>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3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3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34"/>
          <p:cNvPicPr preferRelativeResize="0"/>
          <p:nvPr>
            <p:ph idx="1" type="body"/>
          </p:nvPr>
        </p:nvPicPr>
        <p:blipFill rotWithShape="1">
          <a:blip r:embed="rId3">
            <a:alphaModFix/>
          </a:blip>
          <a:srcRect b="11661" l="11624" r="-123" t="-162"/>
          <a:stretch/>
        </p:blipFill>
        <p:spPr>
          <a:xfrm>
            <a:off x="0" y="-19050"/>
            <a:ext cx="12225338" cy="6877050"/>
          </a:xfrm>
          <a:prstGeom prst="rect">
            <a:avLst/>
          </a:prstGeom>
          <a:noFill/>
          <a:ln>
            <a:noFill/>
          </a:ln>
        </p:spPr>
      </p:pic>
      <p:sp>
        <p:nvSpPr>
          <p:cNvPr id="346" name="Google Shape;346;p34">
            <a:hlinkClick action="ppaction://hlinksldjump" r:id="rId4"/>
          </p:cNvPr>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rgbClr val="FF0000"/>
                </a:solidFill>
                <a:latin typeface="Arial"/>
                <a:ea typeface="Arial"/>
                <a:cs typeface="Arial"/>
                <a:sym typeface="Arial"/>
              </a:rPr>
              <a:t>Fortfahren &gt;</a:t>
            </a:r>
            <a:endParaRPr/>
          </a:p>
        </p:txBody>
      </p:sp>
      <p:pic>
        <p:nvPicPr>
          <p:cNvPr id="347" name="Google Shape;347;p34"/>
          <p:cNvPicPr preferRelativeResize="0"/>
          <p:nvPr/>
        </p:nvPicPr>
        <p:blipFill rotWithShape="1">
          <a:blip r:embed="rId5">
            <a:alphaModFix/>
          </a:blip>
          <a:srcRect b="0" l="0" r="0" t="0"/>
          <a:stretch/>
        </p:blipFill>
        <p:spPr>
          <a:xfrm>
            <a:off x="2906713" y="4567238"/>
            <a:ext cx="2381250" cy="2381250"/>
          </a:xfrm>
          <a:prstGeom prst="rect">
            <a:avLst/>
          </a:prstGeom>
          <a:noFill/>
          <a:ln>
            <a:noFill/>
          </a:ln>
        </p:spPr>
      </p:pic>
      <p:pic>
        <p:nvPicPr>
          <p:cNvPr id="348" name="Google Shape;348;p34"/>
          <p:cNvPicPr preferRelativeResize="0"/>
          <p:nvPr/>
        </p:nvPicPr>
        <p:blipFill rotWithShape="1">
          <a:blip r:embed="rId6">
            <a:alphaModFix/>
          </a:blip>
          <a:srcRect b="0" l="0" r="0" t="0"/>
          <a:stretch/>
        </p:blipFill>
        <p:spPr>
          <a:xfrm>
            <a:off x="3821113" y="4567238"/>
            <a:ext cx="2379662" cy="2381250"/>
          </a:xfrm>
          <a:prstGeom prst="rect">
            <a:avLst/>
          </a:prstGeom>
          <a:noFill/>
          <a:ln>
            <a:noFill/>
          </a:ln>
        </p:spPr>
      </p:pic>
      <p:pic>
        <p:nvPicPr>
          <p:cNvPr id="349" name="Google Shape;349;p34"/>
          <p:cNvPicPr preferRelativeResize="0"/>
          <p:nvPr/>
        </p:nvPicPr>
        <p:blipFill rotWithShape="1">
          <a:blip r:embed="rId7">
            <a:alphaModFix/>
          </a:blip>
          <a:srcRect b="0" l="0" r="0" t="0"/>
          <a:stretch/>
        </p:blipFill>
        <p:spPr>
          <a:xfrm>
            <a:off x="5053013" y="4567238"/>
            <a:ext cx="2379662" cy="2381250"/>
          </a:xfrm>
          <a:prstGeom prst="rect">
            <a:avLst/>
          </a:prstGeom>
          <a:noFill/>
          <a:ln>
            <a:noFill/>
          </a:ln>
        </p:spPr>
      </p:pic>
      <p:pic>
        <p:nvPicPr>
          <p:cNvPr id="350" name="Google Shape;350;p34"/>
          <p:cNvPicPr preferRelativeResize="0"/>
          <p:nvPr/>
        </p:nvPicPr>
        <p:blipFill rotWithShape="1">
          <a:blip r:embed="rId8">
            <a:alphaModFix/>
          </a:blip>
          <a:srcRect b="0" l="0" r="0" t="0"/>
          <a:stretch/>
        </p:blipFill>
        <p:spPr>
          <a:xfrm>
            <a:off x="5937250" y="4567238"/>
            <a:ext cx="2381250" cy="2381250"/>
          </a:xfrm>
          <a:prstGeom prst="rect">
            <a:avLst/>
          </a:prstGeom>
          <a:noFill/>
          <a:ln>
            <a:noFill/>
          </a:ln>
        </p:spPr>
      </p:pic>
      <p:pic>
        <p:nvPicPr>
          <p:cNvPr id="351" name="Google Shape;351;p34"/>
          <p:cNvPicPr preferRelativeResize="0"/>
          <p:nvPr/>
        </p:nvPicPr>
        <p:blipFill rotWithShape="1">
          <a:blip r:embed="rId9">
            <a:alphaModFix/>
          </a:blip>
          <a:srcRect b="0" l="0" r="0" t="0"/>
          <a:stretch/>
        </p:blipFill>
        <p:spPr>
          <a:xfrm>
            <a:off x="7354888" y="4567238"/>
            <a:ext cx="2381250" cy="2381250"/>
          </a:xfrm>
          <a:prstGeom prst="rect">
            <a:avLst/>
          </a:prstGeom>
          <a:noFill/>
          <a:ln>
            <a:noFill/>
          </a:ln>
        </p:spPr>
      </p:pic>
      <p:pic>
        <p:nvPicPr>
          <p:cNvPr id="352" name="Google Shape;352;p34"/>
          <p:cNvPicPr preferRelativeResize="0"/>
          <p:nvPr/>
        </p:nvPicPr>
        <p:blipFill rotWithShape="1">
          <a:blip r:embed="rId10">
            <a:alphaModFix/>
          </a:blip>
          <a:srcRect b="0" l="0" r="0" t="0"/>
          <a:stretch/>
        </p:blipFill>
        <p:spPr>
          <a:xfrm>
            <a:off x="338138" y="4195763"/>
            <a:ext cx="1952625" cy="2982912"/>
          </a:xfrm>
          <a:prstGeom prst="rect">
            <a:avLst/>
          </a:prstGeom>
          <a:noFill/>
          <a:ln>
            <a:noFill/>
          </a:ln>
        </p:spPr>
      </p:pic>
      <p:pic>
        <p:nvPicPr>
          <p:cNvPr id="353" name="Google Shape;353;p34"/>
          <p:cNvPicPr preferRelativeResize="0"/>
          <p:nvPr/>
        </p:nvPicPr>
        <p:blipFill rotWithShape="1">
          <a:blip r:embed="rId11">
            <a:alphaModFix/>
          </a:blip>
          <a:srcRect b="0" l="0" r="0" t="0"/>
          <a:stretch/>
        </p:blipFill>
        <p:spPr>
          <a:xfrm>
            <a:off x="220663" y="3324225"/>
            <a:ext cx="4926012" cy="1095375"/>
          </a:xfrm>
          <a:prstGeom prst="rect">
            <a:avLst/>
          </a:prstGeom>
          <a:noFill/>
          <a:ln>
            <a:noFill/>
          </a:ln>
        </p:spPr>
      </p:pic>
      <p:pic>
        <p:nvPicPr>
          <p:cNvPr id="354" name="Google Shape;354;p34"/>
          <p:cNvPicPr preferRelativeResize="0"/>
          <p:nvPr/>
        </p:nvPicPr>
        <p:blipFill rotWithShape="1">
          <a:blip r:embed="rId12">
            <a:alphaModFix/>
          </a:blip>
          <a:srcRect b="0" l="0" r="0" t="0"/>
          <a:stretch/>
        </p:blipFill>
        <p:spPr>
          <a:xfrm>
            <a:off x="5681663" y="4102100"/>
            <a:ext cx="696912" cy="633413"/>
          </a:xfrm>
          <a:prstGeom prst="rect">
            <a:avLst/>
          </a:prstGeom>
          <a:noFill/>
          <a:ln>
            <a:noFill/>
          </a:ln>
        </p:spPr>
      </p:pic>
      <p:pic>
        <p:nvPicPr>
          <p:cNvPr id="355" name="Google Shape;355;p34"/>
          <p:cNvPicPr preferRelativeResize="0"/>
          <p:nvPr/>
        </p:nvPicPr>
        <p:blipFill rotWithShape="1">
          <a:blip r:embed="rId13">
            <a:alphaModFix/>
          </a:blip>
          <a:srcRect b="0" l="0" r="0" t="0"/>
          <a:stretch/>
        </p:blipFill>
        <p:spPr>
          <a:xfrm>
            <a:off x="7635875" y="4338638"/>
            <a:ext cx="696913" cy="63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par>
                          <p:cTn fill="hold">
                            <p:stCondLst>
                              <p:cond delay="1000"/>
                            </p:stCondLst>
                            <p:childTnLst>
                              <p:par>
                                <p:cTn fill="hold" nodeType="afterEffect" presetClass="entr" presetID="2" presetSubtype="4">
                                  <p:stCondLst>
                                    <p:cond delay="500"/>
                                  </p:stCondLst>
                                  <p:childTnLst>
                                    <p:set>
                                      <p:cBhvr>
                                        <p:cTn dur="1" fill="hold">
                                          <p:stCondLst>
                                            <p:cond delay="0"/>
                                          </p:stCondLst>
                                        </p:cTn>
                                        <p:tgtEl>
                                          <p:spTgt spid="355"/>
                                        </p:tgtEl>
                                        <p:attrNameLst>
                                          <p:attrName>style.visibility</p:attrName>
                                        </p:attrNameLst>
                                      </p:cBhvr>
                                      <p:to>
                                        <p:strVal val="visible"/>
                                      </p:to>
                                    </p:set>
                                    <p:anim calcmode="lin" valueType="num">
                                      <p:cBhvr additive="base">
                                        <p:cTn dur="500"/>
                                        <p:tgtEl>
                                          <p:spTgt spid="355"/>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2" presetSubtype="4">
                                  <p:stCondLst>
                                    <p:cond delay="0"/>
                                  </p:stCondLst>
                                  <p:childTnLst>
                                    <p:set>
                                      <p:cBhvr>
                                        <p:cTn dur="1" fill="hold">
                                          <p:stCondLst>
                                            <p:cond delay="0"/>
                                          </p:stCondLst>
                                        </p:cTn>
                                        <p:tgtEl>
                                          <p:spTgt spid="354"/>
                                        </p:tgtEl>
                                        <p:attrNameLst>
                                          <p:attrName>style.visibility</p:attrName>
                                        </p:attrNameLst>
                                      </p:cBhvr>
                                      <p:to>
                                        <p:strVal val="visible"/>
                                      </p:to>
                                    </p:set>
                                    <p:anim calcmode="lin" valueType="num">
                                      <p:cBhvr additive="base">
                                        <p:cTn dur="500"/>
                                        <p:tgtEl>
                                          <p:spTgt spid="35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5"/>
          <p:cNvSpPr/>
          <p:nvPr/>
        </p:nvSpPr>
        <p:spPr>
          <a:xfrm>
            <a:off x="307975" y="319088"/>
            <a:ext cx="11576050" cy="2063750"/>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rgbClr val="FFFFFF"/>
                </a:solidFill>
                <a:latin typeface="Arial"/>
                <a:ea typeface="Arial"/>
                <a:cs typeface="Arial"/>
                <a:sym typeface="Arial"/>
              </a:rPr>
              <a:t>Nachdem ein Bebauungsplan entwickelt wurde, muss sich die Stadt entscheiden, ob sie das Projekt ueber eine oeffentliche Auslobung vergeben oder selbst als Bautraeger agieren soll. Beide Varianten haben Vor- und Nachteile; beispielsweise wird die Finanzierung des Baus von einem Investor uebernommen und es fallen nur geringe Kosten bei der Stadt an, gleichzeitig verliert sie dadurch einen Teil ihrer Autonomie und Entscheidungsfreiheit. Was würdest du der Stadt raten?</a:t>
            </a:r>
            <a:endParaRPr/>
          </a:p>
        </p:txBody>
      </p:sp>
      <p:sp>
        <p:nvSpPr>
          <p:cNvPr id="361" name="Google Shape;361;p35">
            <a:hlinkClick action="ppaction://hlinksldjump" r:id="rId3"/>
          </p:cNvPr>
          <p:cNvSpPr/>
          <p:nvPr/>
        </p:nvSpPr>
        <p:spPr>
          <a:xfrm>
            <a:off x="611076" y="3848987"/>
            <a:ext cx="4963927" cy="2236127"/>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4400">
                <a:solidFill>
                  <a:srgbClr val="FF0000"/>
                </a:solidFill>
                <a:latin typeface="Arial"/>
                <a:ea typeface="Arial"/>
                <a:cs typeface="Arial"/>
                <a:sym typeface="Arial"/>
              </a:rPr>
              <a:t>Stadt soll oeffentlich ausloben</a:t>
            </a:r>
            <a:endParaRPr sz="4400">
              <a:solidFill>
                <a:srgbClr val="FF0000"/>
              </a:solidFill>
              <a:latin typeface="Arial"/>
              <a:ea typeface="Arial"/>
              <a:cs typeface="Arial"/>
              <a:sym typeface="Arial"/>
            </a:endParaRPr>
          </a:p>
        </p:txBody>
      </p:sp>
      <p:sp>
        <p:nvSpPr>
          <p:cNvPr id="362" name="Google Shape;362;p35">
            <a:hlinkClick action="ppaction://hlinksldjump" r:id="rId4"/>
          </p:cNvPr>
          <p:cNvSpPr/>
          <p:nvPr/>
        </p:nvSpPr>
        <p:spPr>
          <a:xfrm>
            <a:off x="6458277" y="3848987"/>
            <a:ext cx="4963927" cy="2236127"/>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4400">
                <a:solidFill>
                  <a:srgbClr val="FF0000"/>
                </a:solidFill>
                <a:latin typeface="Arial"/>
                <a:ea typeface="Arial"/>
                <a:cs typeface="Arial"/>
                <a:sym typeface="Arial"/>
              </a:rPr>
              <a:t>Stadt soll </a:t>
            </a:r>
            <a:endParaRPr/>
          </a:p>
          <a:p>
            <a:pPr indent="0" lvl="0" marL="0" marR="0" rtl="0" algn="ctr">
              <a:spcBef>
                <a:spcPts val="0"/>
              </a:spcBef>
              <a:spcAft>
                <a:spcPts val="0"/>
              </a:spcAft>
              <a:buNone/>
            </a:pPr>
            <a:r>
              <a:rPr lang="de-DE" sz="4400">
                <a:solidFill>
                  <a:srgbClr val="FF0000"/>
                </a:solidFill>
                <a:latin typeface="Arial"/>
                <a:ea typeface="Arial"/>
                <a:cs typeface="Arial"/>
                <a:sym typeface="Arial"/>
              </a:rPr>
              <a:t>selbst bauen</a:t>
            </a:r>
            <a:endParaRPr sz="4400">
              <a:solidFill>
                <a:srgbClr val="FF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p36"/>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368" name="Google Shape;368;p36"/>
          <p:cNvPicPr preferRelativeResize="0"/>
          <p:nvPr/>
        </p:nvPicPr>
        <p:blipFill rotWithShape="1">
          <a:blip r:embed="rId4">
            <a:alphaModFix/>
          </a:blip>
          <a:srcRect b="33110" l="0" r="0" t="0"/>
          <a:stretch/>
        </p:blipFill>
        <p:spPr>
          <a:xfrm>
            <a:off x="949325" y="541338"/>
            <a:ext cx="1481138" cy="1511300"/>
          </a:xfrm>
          <a:prstGeom prst="rect">
            <a:avLst/>
          </a:prstGeom>
          <a:noFill/>
          <a:ln>
            <a:noFill/>
          </a:ln>
        </p:spPr>
      </p:pic>
      <p:pic>
        <p:nvPicPr>
          <p:cNvPr id="369" name="Google Shape;369;p36"/>
          <p:cNvPicPr preferRelativeResize="0"/>
          <p:nvPr/>
        </p:nvPicPr>
        <p:blipFill rotWithShape="1">
          <a:blip r:embed="rId5">
            <a:alphaModFix/>
          </a:blip>
          <a:srcRect b="0" l="0" r="0" t="0"/>
          <a:stretch/>
        </p:blipFill>
        <p:spPr>
          <a:xfrm>
            <a:off x="4300538" y="4254500"/>
            <a:ext cx="1957387" cy="1957388"/>
          </a:xfrm>
          <a:prstGeom prst="rect">
            <a:avLst/>
          </a:prstGeom>
          <a:noFill/>
          <a:ln>
            <a:noFill/>
          </a:ln>
        </p:spPr>
      </p:pic>
      <p:pic>
        <p:nvPicPr>
          <p:cNvPr id="370" name="Google Shape;370;p36"/>
          <p:cNvPicPr preferRelativeResize="0"/>
          <p:nvPr/>
        </p:nvPicPr>
        <p:blipFill rotWithShape="1">
          <a:blip r:embed="rId6">
            <a:alphaModFix/>
          </a:blip>
          <a:srcRect b="0" l="0" r="0" t="0"/>
          <a:stretch/>
        </p:blipFill>
        <p:spPr>
          <a:xfrm>
            <a:off x="3503613" y="3822700"/>
            <a:ext cx="2025650" cy="2024063"/>
          </a:xfrm>
          <a:prstGeom prst="rect">
            <a:avLst/>
          </a:prstGeom>
          <a:noFill/>
          <a:ln>
            <a:noFill/>
          </a:ln>
        </p:spPr>
      </p:pic>
      <p:pic>
        <p:nvPicPr>
          <p:cNvPr id="371" name="Google Shape;371;p36"/>
          <p:cNvPicPr preferRelativeResize="0"/>
          <p:nvPr/>
        </p:nvPicPr>
        <p:blipFill rotWithShape="1">
          <a:blip r:embed="rId7">
            <a:alphaModFix/>
          </a:blip>
          <a:srcRect b="0" l="0" r="0" t="0"/>
          <a:stretch/>
        </p:blipFill>
        <p:spPr>
          <a:xfrm>
            <a:off x="8039100" y="3416300"/>
            <a:ext cx="2057400" cy="2058988"/>
          </a:xfrm>
          <a:prstGeom prst="rect">
            <a:avLst/>
          </a:prstGeom>
          <a:noFill/>
          <a:ln>
            <a:noFill/>
          </a:ln>
        </p:spPr>
      </p:pic>
      <p:pic>
        <p:nvPicPr>
          <p:cNvPr id="372" name="Google Shape;372;p36">
            <a:hlinkClick action="ppaction://hlinksldjump" r:id="rId8"/>
          </p:cNvPr>
          <p:cNvPicPr preferRelativeResize="0"/>
          <p:nvPr/>
        </p:nvPicPr>
        <p:blipFill rotWithShape="1">
          <a:blip r:embed="rId9">
            <a:alphaModFix/>
          </a:blip>
          <a:srcRect b="0" l="0" r="0" t="0"/>
          <a:stretch/>
        </p:blipFill>
        <p:spPr>
          <a:xfrm>
            <a:off x="10225088" y="3373438"/>
            <a:ext cx="2070100" cy="2070100"/>
          </a:xfrm>
          <a:prstGeom prst="rect">
            <a:avLst/>
          </a:prstGeom>
          <a:noFill/>
          <a:ln>
            <a:noFill/>
          </a:ln>
        </p:spPr>
      </p:pic>
      <p:pic>
        <p:nvPicPr>
          <p:cNvPr id="373" name="Google Shape;373;p36"/>
          <p:cNvPicPr preferRelativeResize="0"/>
          <p:nvPr/>
        </p:nvPicPr>
        <p:blipFill rotWithShape="1">
          <a:blip r:embed="rId10">
            <a:alphaModFix/>
          </a:blip>
          <a:srcRect b="0" l="0" r="0" t="0"/>
          <a:stretch/>
        </p:blipFill>
        <p:spPr>
          <a:xfrm>
            <a:off x="6715125" y="3295650"/>
            <a:ext cx="2647950" cy="582613"/>
          </a:xfrm>
          <a:prstGeom prst="rect">
            <a:avLst/>
          </a:prstGeom>
          <a:noFill/>
          <a:ln>
            <a:noFill/>
          </a:ln>
        </p:spPr>
      </p:pic>
      <p:pic>
        <p:nvPicPr>
          <p:cNvPr id="374" name="Google Shape;374;p36"/>
          <p:cNvPicPr preferRelativeResize="0"/>
          <p:nvPr/>
        </p:nvPicPr>
        <p:blipFill rotWithShape="1">
          <a:blip r:embed="rId11">
            <a:alphaModFix/>
          </a:blip>
          <a:srcRect b="0" l="0" r="0" t="0"/>
          <a:stretch/>
        </p:blipFill>
        <p:spPr>
          <a:xfrm>
            <a:off x="8867775" y="2957513"/>
            <a:ext cx="3140075" cy="565150"/>
          </a:xfrm>
          <a:prstGeom prst="rect">
            <a:avLst/>
          </a:prstGeom>
          <a:noFill/>
          <a:ln>
            <a:noFill/>
          </a:ln>
        </p:spPr>
      </p:pic>
      <p:pic>
        <p:nvPicPr>
          <p:cNvPr id="375" name="Google Shape;375;p36"/>
          <p:cNvPicPr preferRelativeResize="0"/>
          <p:nvPr/>
        </p:nvPicPr>
        <p:blipFill rotWithShape="1">
          <a:blip r:embed="rId12">
            <a:alphaModFix/>
          </a:blip>
          <a:srcRect b="0" l="0" r="0" t="0"/>
          <a:stretch/>
        </p:blipFill>
        <p:spPr>
          <a:xfrm>
            <a:off x="4419600" y="3690938"/>
            <a:ext cx="2635250" cy="573087"/>
          </a:xfrm>
          <a:prstGeom prst="rect">
            <a:avLst/>
          </a:prstGeom>
          <a:noFill/>
          <a:ln>
            <a:noFill/>
          </a:ln>
        </p:spPr>
      </p:pic>
      <p:pic>
        <p:nvPicPr>
          <p:cNvPr id="376" name="Google Shape;376;p36"/>
          <p:cNvPicPr preferRelativeResize="0"/>
          <p:nvPr/>
        </p:nvPicPr>
        <p:blipFill rotWithShape="1">
          <a:blip r:embed="rId13">
            <a:alphaModFix/>
          </a:blip>
          <a:srcRect b="0" l="0" r="0" t="0"/>
          <a:stretch/>
        </p:blipFill>
        <p:spPr>
          <a:xfrm>
            <a:off x="2039938" y="554038"/>
            <a:ext cx="2379662" cy="715962"/>
          </a:xfrm>
          <a:prstGeom prst="rect">
            <a:avLst/>
          </a:prstGeom>
          <a:noFill/>
          <a:ln>
            <a:noFill/>
          </a:ln>
        </p:spPr>
      </p:pic>
      <p:sp>
        <p:nvSpPr>
          <p:cNvPr id="377" name="Google Shape;377;p36">
            <a:hlinkClick action="ppaction://hlinkshowjump?jump=nextslide"/>
          </p:cNvPr>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rgbClr val="FF0000"/>
                </a:solidFill>
                <a:latin typeface="Arial"/>
                <a:ea typeface="Arial"/>
                <a:cs typeface="Arial"/>
                <a:sym typeface="Arial"/>
              </a:rPr>
              <a:t>Fortfahren &gt;</a:t>
            </a:r>
            <a:endParaRPr/>
          </a:p>
        </p:txBody>
      </p:sp>
      <p:sp>
        <p:nvSpPr>
          <p:cNvPr id="378" name="Google Shape;378;p36">
            <a:hlinkClick action="ppaction://hlinkshowjump?jump=nextslide"/>
          </p:cNvPr>
          <p:cNvSpPr/>
          <p:nvPr/>
        </p:nvSpPr>
        <p:spPr>
          <a:xfrm>
            <a:off x="3919538" y="3690938"/>
            <a:ext cx="2379662" cy="2486025"/>
          </a:xfrm>
          <a:custGeom>
            <a:rect b="b" l="l" r="r" t="t"/>
            <a:pathLst>
              <a:path extrusionOk="0" h="120000" w="120000">
                <a:moveTo>
                  <a:pt x="0" y="0"/>
                </a:moveTo>
                <a:lnTo>
                  <a:pt x="120000" y="0"/>
                </a:lnTo>
                <a:lnTo>
                  <a:pt x="120000" y="120000"/>
                </a:lnTo>
                <a:lnTo>
                  <a:pt x="0" y="120000"/>
                </a:lnTo>
                <a:close/>
              </a:path>
            </a:pathLst>
          </a:cu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Arial"/>
              <a:ea typeface="Arial"/>
              <a:cs typeface="Arial"/>
              <a:sym typeface="Arial"/>
            </a:endParaRPr>
          </a:p>
        </p:txBody>
      </p:sp>
      <p:sp>
        <p:nvSpPr>
          <p:cNvPr id="379" name="Google Shape;379;p36">
            <a:hlinkClick action="ppaction://hlinksldjump" r:id="rId14"/>
          </p:cNvPr>
          <p:cNvSpPr/>
          <p:nvPr/>
        </p:nvSpPr>
        <p:spPr>
          <a:xfrm>
            <a:off x="7451725" y="3262313"/>
            <a:ext cx="2057400" cy="2181225"/>
          </a:xfrm>
          <a:custGeom>
            <a:rect b="b" l="l" r="r" t="t"/>
            <a:pathLst>
              <a:path extrusionOk="0" h="120000" w="120000">
                <a:moveTo>
                  <a:pt x="0" y="0"/>
                </a:moveTo>
                <a:lnTo>
                  <a:pt x="120000" y="0"/>
                </a:lnTo>
                <a:lnTo>
                  <a:pt x="120000" y="120000"/>
                </a:lnTo>
                <a:lnTo>
                  <a:pt x="0" y="120000"/>
                </a:lnTo>
                <a:close/>
              </a:path>
            </a:pathLst>
          </a:cu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0" name="Google Shape;380;p36"/>
          <p:cNvSpPr txBox="1"/>
          <p:nvPr/>
        </p:nvSpPr>
        <p:spPr>
          <a:xfrm>
            <a:off x="140862" y="4202241"/>
            <a:ext cx="11516801" cy="2514345"/>
          </a:xfrm>
          <a:prstGeom prst="rect">
            <a:avLst/>
          </a:prstGeom>
          <a:solidFill>
            <a:schemeClr val="dk1"/>
          </a:solidFill>
          <a:ln cap="flat" cmpd="sng" w="76200">
            <a:solidFill>
              <a:srgbClr val="F0EB1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600">
                <a:solidFill>
                  <a:schemeClr val="lt1"/>
                </a:solidFill>
                <a:latin typeface="Arial"/>
                <a:ea typeface="Arial"/>
                <a:cs typeface="Arial"/>
                <a:sym typeface="Arial"/>
              </a:rPr>
              <a:t>Genossenschaft</a:t>
            </a:r>
            <a:endParaRPr sz="1600">
              <a:solidFill>
                <a:schemeClr val="lt1"/>
              </a:solidFill>
              <a:latin typeface="Arial"/>
              <a:ea typeface="Arial"/>
              <a:cs typeface="Arial"/>
              <a:sym typeface="Arial"/>
            </a:endParaRPr>
          </a:p>
          <a:p>
            <a:pPr indent="0" lvl="0" marL="0" marR="0" rtl="0" algn="l">
              <a:spcBef>
                <a:spcPts val="0"/>
              </a:spcBef>
              <a:spcAft>
                <a:spcPts val="0"/>
              </a:spcAft>
              <a:buNone/>
            </a:pPr>
            <a:r>
              <a:rPr lang="de-DE" sz="1600">
                <a:solidFill>
                  <a:schemeClr val="lt1"/>
                </a:solidFill>
                <a:latin typeface="Arial"/>
                <a:ea typeface="Arial"/>
                <a:cs typeface="Arial"/>
                <a:sym typeface="Arial"/>
              </a:rPr>
              <a:t>Die Grundprinzipien von Wohnungsbaugenossenschaften sind Selbsthilfe, Selbstverwaltung und Selbstverantwortung. Die Genossenschaft setzt sich aus ihren Mitgliedern zusammen. Sie ist eine demokratische Unternehmensform.</a:t>
            </a:r>
            <a:endParaRPr/>
          </a:p>
          <a:p>
            <a:pPr indent="0" lvl="0" marL="0" marR="0" rtl="0" algn="l">
              <a:spcBef>
                <a:spcPts val="0"/>
              </a:spcBef>
              <a:spcAft>
                <a:spcPts val="0"/>
              </a:spcAft>
              <a:buNone/>
            </a:pPr>
            <a:r>
              <a:rPr lang="de-DE" sz="1600">
                <a:solidFill>
                  <a:schemeClr val="lt1"/>
                </a:solidFill>
                <a:latin typeface="Arial"/>
                <a:ea typeface="Arial"/>
                <a:cs typeface="Arial"/>
                <a:sym typeface="Arial"/>
              </a:rPr>
              <a:t>Finanziert wird der Bau der Wohnungen über Genossenschaftsanteile. Diese müssen von Mitgliedern einer Genossenschaft gezeichnet werden. Das ist eine unabdingbare Voraussetzung für die Mitgliedschaft und wird von allen Interessenten verlangt. Die Höhe der Anteile legt jede Genossenschaft selbst fest. Häufig richten sie sich nach der Größe der Wohnung. Die Genossenschaftsanteile werden in der Regel verzinst und bei Austritt des Mitglieds zurückerstattet.</a:t>
            </a:r>
            <a:r>
              <a:rPr baseline="30000" lang="de-DE" sz="1600">
                <a:solidFill>
                  <a:schemeClr val="lt1"/>
                </a:solidFill>
                <a:latin typeface="Arial"/>
                <a:ea typeface="Arial"/>
                <a:cs typeface="Arial"/>
                <a:sym typeface="Arial"/>
              </a:rPr>
              <a:t>10</a:t>
            </a:r>
            <a:endParaRPr/>
          </a:p>
          <a:p>
            <a:pPr indent="0" lvl="0" marL="0" marR="0" rtl="0" algn="l">
              <a:spcBef>
                <a:spcPts val="0"/>
              </a:spcBef>
              <a:spcAft>
                <a:spcPts val="0"/>
              </a:spcAft>
              <a:buNone/>
            </a:pPr>
            <a:r>
              <a:t/>
            </a:r>
            <a:endParaRPr sz="1600">
              <a:solidFill>
                <a:schemeClr val="lt1"/>
              </a:solidFill>
              <a:latin typeface="Arial"/>
              <a:ea typeface="Arial"/>
              <a:cs typeface="Arial"/>
              <a:sym typeface="Arial"/>
            </a:endParaRPr>
          </a:p>
        </p:txBody>
      </p:sp>
      <p:sp>
        <p:nvSpPr>
          <p:cNvPr id="381" name="Google Shape;381;p36"/>
          <p:cNvSpPr txBox="1"/>
          <p:nvPr/>
        </p:nvSpPr>
        <p:spPr>
          <a:xfrm>
            <a:off x="11295339" y="4177074"/>
            <a:ext cx="595454"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rgbClr val="FF0000"/>
                </a:solidFill>
                <a:latin typeface="Arial"/>
                <a:ea typeface="Arial"/>
                <a:cs typeface="Arial"/>
                <a:sym typeface="Arial"/>
              </a:rPr>
              <a:t>x</a:t>
            </a:r>
            <a:endParaRPr/>
          </a:p>
        </p:txBody>
      </p:sp>
      <p:sp>
        <p:nvSpPr>
          <p:cNvPr id="382" name="Google Shape;382;p36"/>
          <p:cNvSpPr txBox="1"/>
          <p:nvPr/>
        </p:nvSpPr>
        <p:spPr>
          <a:xfrm>
            <a:off x="928090" y="80541"/>
            <a:ext cx="7694748" cy="3096577"/>
          </a:xfrm>
          <a:prstGeom prst="rect">
            <a:avLst/>
          </a:prstGeom>
          <a:solidFill>
            <a:schemeClr val="dk1"/>
          </a:solidFill>
          <a:ln cap="flat" cmpd="sng" w="76200">
            <a:solidFill>
              <a:srgbClr val="F0EB1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600">
                <a:solidFill>
                  <a:schemeClr val="lt1"/>
                </a:solidFill>
                <a:latin typeface="Arial"/>
                <a:ea typeface="Arial"/>
                <a:cs typeface="Arial"/>
                <a:sym typeface="Arial"/>
              </a:rPr>
              <a:t>Investor (privat und institutionell)</a:t>
            </a:r>
            <a:endParaRPr/>
          </a:p>
          <a:p>
            <a:pPr indent="0" lvl="0" marL="0" marR="0" rtl="0" algn="l">
              <a:spcBef>
                <a:spcPts val="0"/>
              </a:spcBef>
              <a:spcAft>
                <a:spcPts val="0"/>
              </a:spcAft>
              <a:buNone/>
            </a:pPr>
            <a:r>
              <a:rPr lang="de-DE" sz="1600">
                <a:solidFill>
                  <a:schemeClr val="lt1"/>
                </a:solidFill>
                <a:latin typeface="Arial"/>
                <a:ea typeface="Arial"/>
                <a:cs typeface="Arial"/>
                <a:sym typeface="Arial"/>
              </a:rPr>
              <a:t>Bei einem Investor handelt es sich um juristische Personen, die in eine Unternehmung investieren, welche nach eigenere Einschätzung einen wirtschaftlichen Nutzen trägt. Private Investoren sind Einzelpersonen, die meist geringere Summen anlegen. Institutionelle Anleger verfügen in der Regel über ein fundiertes Finanzwissen besonders im Hinblick auf die Chancen und Risiken der jeweiligen Anlageprodukte und -formen und ein ebenso großes Investitionsvolumen. Dazu gehören beispielsweise Anlagegesellschaften, Stiftungen, Banken, Kirchen oder Körperschaften des öffentlichen Rechts.</a:t>
            </a:r>
            <a:r>
              <a:rPr baseline="30000" lang="de-DE" sz="1600">
                <a:solidFill>
                  <a:schemeClr val="lt1"/>
                </a:solidFill>
                <a:latin typeface="Arial"/>
                <a:ea typeface="Arial"/>
                <a:cs typeface="Arial"/>
                <a:sym typeface="Arial"/>
              </a:rPr>
              <a:t>9</a:t>
            </a:r>
            <a:endParaRPr/>
          </a:p>
        </p:txBody>
      </p:sp>
      <p:sp>
        <p:nvSpPr>
          <p:cNvPr id="383" name="Google Shape;383;p36"/>
          <p:cNvSpPr txBox="1"/>
          <p:nvPr/>
        </p:nvSpPr>
        <p:spPr>
          <a:xfrm>
            <a:off x="8241838" y="64139"/>
            <a:ext cx="3810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rgbClr val="FF0000"/>
                </a:solidFill>
                <a:latin typeface="Arial"/>
                <a:ea typeface="Arial"/>
                <a:cs typeface="Arial"/>
                <a:sym typeface="Arial"/>
              </a:rPr>
              <a:t>x</a:t>
            </a:r>
            <a:endParaRPr/>
          </a:p>
        </p:txBody>
      </p:sp>
      <p:sp>
        <p:nvSpPr>
          <p:cNvPr id="384" name="Google Shape;384;p36"/>
          <p:cNvSpPr/>
          <p:nvPr/>
        </p:nvSpPr>
        <p:spPr>
          <a:xfrm>
            <a:off x="5596414" y="3784833"/>
            <a:ext cx="1337786" cy="179948"/>
          </a:xfrm>
          <a:prstGeom prst="rect">
            <a:avLst/>
          </a:prstGeom>
          <a:solidFill>
            <a:srgbClr val="FFFF00">
              <a:alpha val="9803"/>
            </a:srgbClr>
          </a:solidFill>
          <a:ln cap="flat" cmpd="sng" w="1905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5" name="Google Shape;385;p36"/>
          <p:cNvSpPr txBox="1"/>
          <p:nvPr/>
        </p:nvSpPr>
        <p:spPr>
          <a:xfrm>
            <a:off x="11657663" y="200512"/>
            <a:ext cx="38100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FF0000"/>
              </a:solidFill>
              <a:latin typeface="Arial"/>
              <a:ea typeface="Arial"/>
              <a:cs typeface="Arial"/>
              <a:sym typeface="Arial"/>
            </a:endParaRPr>
          </a:p>
        </p:txBody>
      </p:sp>
      <p:sp>
        <p:nvSpPr>
          <p:cNvPr id="386" name="Google Shape;386;p36"/>
          <p:cNvSpPr/>
          <p:nvPr/>
        </p:nvSpPr>
        <p:spPr>
          <a:xfrm>
            <a:off x="7697263" y="3383826"/>
            <a:ext cx="1527699" cy="179948"/>
          </a:xfrm>
          <a:prstGeom prst="rect">
            <a:avLst/>
          </a:prstGeom>
          <a:solidFill>
            <a:srgbClr val="FFFF00">
              <a:alpha val="9803"/>
            </a:srgbClr>
          </a:solidFill>
          <a:ln cap="flat" cmpd="sng" w="1905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70"/>
                                        </p:tgtEl>
                                        <p:attrNameLst>
                                          <p:attrName>style.visibility</p:attrName>
                                        </p:attrNameLst>
                                      </p:cBhvr>
                                      <p:to>
                                        <p:strVal val="visible"/>
                                      </p:to>
                                    </p:set>
                                    <p:anim calcmode="lin" valueType="num">
                                      <p:cBhvr additive="base">
                                        <p:cTn dur="500"/>
                                        <p:tgtEl>
                                          <p:spTgt spid="370"/>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369"/>
                                        </p:tgtEl>
                                        <p:attrNameLst>
                                          <p:attrName>style.visibility</p:attrName>
                                        </p:attrNameLst>
                                      </p:cBhvr>
                                      <p:to>
                                        <p:strVal val="visible"/>
                                      </p:to>
                                    </p:set>
                                    <p:anim calcmode="lin" valueType="num">
                                      <p:cBhvr additive="base">
                                        <p:cTn dur="500"/>
                                        <p:tgtEl>
                                          <p:spTgt spid="369"/>
                                        </p:tgtEl>
                                        <p:attrNameLst>
                                          <p:attrName>ppt_y</p:attrName>
                                        </p:attrNameLst>
                                      </p:cBhvr>
                                      <p:tavLst>
                                        <p:tav fmla="" tm="0">
                                          <p:val>
                                            <p:strVal val="#ppt_y+1"/>
                                          </p:val>
                                        </p:tav>
                                        <p:tav fmla="" tm="100000">
                                          <p:val>
                                            <p:strVal val="#ppt_y"/>
                                          </p:val>
                                        </p:tav>
                                      </p:tavLst>
                                    </p:anim>
                                  </p:childTnLst>
                                </p:cTn>
                              </p:par>
                            </p:childTnLst>
                          </p:cTn>
                        </p:par>
                        <p:par>
                          <p:cTn fill="hold">
                            <p:stCondLst>
                              <p:cond delay="1000"/>
                            </p:stCondLst>
                            <p:childTnLst>
                              <p:par>
                                <p:cTn fill="hold" nodeType="afterEffect" presetClass="entr" presetID="2" presetSubtype="4">
                                  <p:stCondLst>
                                    <p:cond delay="0"/>
                                  </p:stCondLst>
                                  <p:childTnLst>
                                    <p:set>
                                      <p:cBhvr>
                                        <p:cTn dur="1" fill="hold">
                                          <p:stCondLst>
                                            <p:cond delay="0"/>
                                          </p:stCondLst>
                                        </p:cTn>
                                        <p:tgtEl>
                                          <p:spTgt spid="375"/>
                                        </p:tgtEl>
                                        <p:attrNameLst>
                                          <p:attrName>style.visibility</p:attrName>
                                        </p:attrNameLst>
                                      </p:cBhvr>
                                      <p:to>
                                        <p:strVal val="visible"/>
                                      </p:to>
                                    </p:set>
                                    <p:anim calcmode="lin" valueType="num">
                                      <p:cBhvr additive="base">
                                        <p:cTn dur="500"/>
                                        <p:tgtEl>
                                          <p:spTgt spid="375"/>
                                        </p:tgtEl>
                                        <p:attrNameLst>
                                          <p:attrName>ppt_y</p:attrName>
                                        </p:attrNameLst>
                                      </p:cBhvr>
                                      <p:tavLst>
                                        <p:tav fmla="" tm="0">
                                          <p:val>
                                            <p:strVal val="#ppt_y+1"/>
                                          </p:val>
                                        </p:tav>
                                        <p:tav fmla="" tm="100000">
                                          <p:val>
                                            <p:strVal val="#ppt_y"/>
                                          </p:val>
                                        </p:tav>
                                      </p:tavLst>
                                    </p:anim>
                                  </p:childTnLst>
                                </p:cTn>
                              </p:par>
                            </p:childTnLst>
                          </p:cTn>
                        </p:par>
                        <p:par>
                          <p:cTn fill="hold">
                            <p:stCondLst>
                              <p:cond delay="1500"/>
                            </p:stCondLst>
                            <p:childTnLst>
                              <p:par>
                                <p:cTn fill="hold" nodeType="after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childTnLst>
                          </p:cTn>
                        </p:par>
                        <p:par>
                          <p:cTn fill="hold">
                            <p:stCondLst>
                              <p:cond delay="1501"/>
                            </p:stCondLst>
                            <p:childTnLst>
                              <p:par>
                                <p:cTn fill="hold" nodeType="afterEffect" presetClass="entr" presetID="2" presetSubtype="4">
                                  <p:stCondLst>
                                    <p:cond delay="0"/>
                                  </p:stCondLst>
                                  <p:childTnLst>
                                    <p:set>
                                      <p:cBhvr>
                                        <p:cTn dur="1" fill="hold">
                                          <p:stCondLst>
                                            <p:cond delay="0"/>
                                          </p:stCondLst>
                                        </p:cTn>
                                        <p:tgtEl>
                                          <p:spTgt spid="371"/>
                                        </p:tgtEl>
                                        <p:attrNameLst>
                                          <p:attrName>style.visibility</p:attrName>
                                        </p:attrNameLst>
                                      </p:cBhvr>
                                      <p:to>
                                        <p:strVal val="visible"/>
                                      </p:to>
                                    </p:set>
                                    <p:anim calcmode="lin" valueType="num">
                                      <p:cBhvr additive="base">
                                        <p:cTn dur="500"/>
                                        <p:tgtEl>
                                          <p:spTgt spid="371"/>
                                        </p:tgtEl>
                                        <p:attrNameLst>
                                          <p:attrName>ppt_y</p:attrName>
                                        </p:attrNameLst>
                                      </p:cBhvr>
                                      <p:tavLst>
                                        <p:tav fmla="" tm="0">
                                          <p:val>
                                            <p:strVal val="#ppt_y+1"/>
                                          </p:val>
                                        </p:tav>
                                        <p:tav fmla="" tm="100000">
                                          <p:val>
                                            <p:strVal val="#ppt_y"/>
                                          </p:val>
                                        </p:tav>
                                      </p:tavLst>
                                    </p:anim>
                                  </p:childTnLst>
                                </p:cTn>
                              </p:par>
                            </p:childTnLst>
                          </p:cTn>
                        </p:par>
                        <p:par>
                          <p:cTn fill="hold">
                            <p:stCondLst>
                              <p:cond delay="2001"/>
                            </p:stCondLst>
                            <p:childTnLst>
                              <p:par>
                                <p:cTn fill="hold" nodeType="afterEffect" presetClass="entr" presetID="2" presetSubtype="4">
                                  <p:stCondLst>
                                    <p:cond delay="0"/>
                                  </p:stCondLst>
                                  <p:childTnLst>
                                    <p:set>
                                      <p:cBhvr>
                                        <p:cTn dur="1" fill="hold">
                                          <p:stCondLst>
                                            <p:cond delay="0"/>
                                          </p:stCondLst>
                                        </p:cTn>
                                        <p:tgtEl>
                                          <p:spTgt spid="373"/>
                                        </p:tgtEl>
                                        <p:attrNameLst>
                                          <p:attrName>style.visibility</p:attrName>
                                        </p:attrNameLst>
                                      </p:cBhvr>
                                      <p:to>
                                        <p:strVal val="visible"/>
                                      </p:to>
                                    </p:set>
                                    <p:anim calcmode="lin" valueType="num">
                                      <p:cBhvr additive="base">
                                        <p:cTn dur="500"/>
                                        <p:tgtEl>
                                          <p:spTgt spid="373"/>
                                        </p:tgtEl>
                                        <p:attrNameLst>
                                          <p:attrName>ppt_y</p:attrName>
                                        </p:attrNameLst>
                                      </p:cBhvr>
                                      <p:tavLst>
                                        <p:tav fmla="" tm="0">
                                          <p:val>
                                            <p:strVal val="#ppt_y+1"/>
                                          </p:val>
                                        </p:tav>
                                        <p:tav fmla="" tm="100000">
                                          <p:val>
                                            <p:strVal val="#ppt_y"/>
                                          </p:val>
                                        </p:tav>
                                      </p:tavLst>
                                    </p:anim>
                                  </p:childTnLst>
                                </p:cTn>
                              </p:par>
                            </p:childTnLst>
                          </p:cTn>
                        </p:par>
                        <p:par>
                          <p:cTn fill="hold">
                            <p:stCondLst>
                              <p:cond delay="2501"/>
                            </p:stCondLst>
                            <p:childTnLst>
                              <p:par>
                                <p:cTn fill="hold" nodeType="after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childTnLst>
                          </p:cTn>
                        </p:par>
                        <p:par>
                          <p:cTn fill="hold">
                            <p:stCondLst>
                              <p:cond delay="2502"/>
                            </p:stCondLst>
                            <p:childTnLst>
                              <p:par>
                                <p:cTn fill="hold" nodeType="afterEffect" presetClass="entr" presetID="2" presetSubtype="4">
                                  <p:stCondLst>
                                    <p:cond delay="0"/>
                                  </p:stCondLst>
                                  <p:childTnLst>
                                    <p:set>
                                      <p:cBhvr>
                                        <p:cTn dur="1" fill="hold">
                                          <p:stCondLst>
                                            <p:cond delay="0"/>
                                          </p:stCondLst>
                                        </p:cTn>
                                        <p:tgtEl>
                                          <p:spTgt spid="372"/>
                                        </p:tgtEl>
                                        <p:attrNameLst>
                                          <p:attrName>style.visibility</p:attrName>
                                        </p:attrNameLst>
                                      </p:cBhvr>
                                      <p:to>
                                        <p:strVal val="visible"/>
                                      </p:to>
                                    </p:set>
                                    <p:anim calcmode="lin" valueType="num">
                                      <p:cBhvr additive="base">
                                        <p:cTn dur="500"/>
                                        <p:tgtEl>
                                          <p:spTgt spid="372"/>
                                        </p:tgtEl>
                                        <p:attrNameLst>
                                          <p:attrName>ppt_y</p:attrName>
                                        </p:attrNameLst>
                                      </p:cBhvr>
                                      <p:tavLst>
                                        <p:tav fmla="" tm="0">
                                          <p:val>
                                            <p:strVal val="#ppt_y+1"/>
                                          </p:val>
                                        </p:tav>
                                        <p:tav fmla="" tm="100000">
                                          <p:val>
                                            <p:strVal val="#ppt_y"/>
                                          </p:val>
                                        </p:tav>
                                      </p:tavLst>
                                    </p:anim>
                                  </p:childTnLst>
                                </p:cTn>
                              </p:par>
                            </p:childTnLst>
                          </p:cTn>
                        </p:par>
                        <p:par>
                          <p:cTn fill="hold">
                            <p:stCondLst>
                              <p:cond delay="3002"/>
                            </p:stCondLst>
                            <p:childTnLst>
                              <p:par>
                                <p:cTn fill="hold" nodeType="afterEffect" presetClass="entr" presetID="2" presetSubtype="4">
                                  <p:stCondLst>
                                    <p:cond delay="0"/>
                                  </p:stCondLst>
                                  <p:childTnLst>
                                    <p:set>
                                      <p:cBhvr>
                                        <p:cTn dur="1" fill="hold">
                                          <p:stCondLst>
                                            <p:cond delay="0"/>
                                          </p:stCondLst>
                                        </p:cTn>
                                        <p:tgtEl>
                                          <p:spTgt spid="374"/>
                                        </p:tgtEl>
                                        <p:attrNameLst>
                                          <p:attrName>style.visibility</p:attrName>
                                        </p:attrNameLst>
                                      </p:cBhvr>
                                      <p:to>
                                        <p:strVal val="visible"/>
                                      </p:to>
                                    </p:set>
                                    <p:anim calcmode="lin" valueType="num">
                                      <p:cBhvr additive="base">
                                        <p:cTn dur="500"/>
                                        <p:tgtEl>
                                          <p:spTgt spid="374"/>
                                        </p:tgtEl>
                                        <p:attrNameLst>
                                          <p:attrName>ppt_y</p:attrName>
                                        </p:attrNameLst>
                                      </p:cBhvr>
                                      <p:tavLst>
                                        <p:tav fmla="" tm="0">
                                          <p:val>
                                            <p:strVal val="#ppt_y+1"/>
                                          </p:val>
                                        </p:tav>
                                        <p:tav fmla="" tm="100000">
                                          <p:val>
                                            <p:strVal val="#ppt_y"/>
                                          </p:val>
                                        </p:tav>
                                      </p:tavLst>
                                    </p:anim>
                                  </p:childTnLst>
                                </p:cTn>
                              </p:par>
                            </p:childTnLst>
                          </p:cTn>
                        </p:par>
                        <p:par>
                          <p:cTn fill="hold">
                            <p:stCondLst>
                              <p:cond delay="3502"/>
                            </p:stCondLst>
                            <p:childTnLst>
                              <p:par>
                                <p:cTn fill="hold" nodeType="after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500"/>
                                        <p:tgtEl>
                                          <p:spTgt spid="376"/>
                                        </p:tgtEl>
                                      </p:cBhvr>
                                    </p:animEffect>
                                  </p:childTnLst>
                                </p:cTn>
                              </p:par>
                              <p:par>
                                <p:cTn fill="hold" nodeType="with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8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8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8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8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8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7"/>
          <p:cNvSpPr/>
          <p:nvPr/>
        </p:nvSpPr>
        <p:spPr>
          <a:xfrm>
            <a:off x="307975" y="319088"/>
            <a:ext cx="11576050" cy="454025"/>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rgbClr val="FFFFFF"/>
                </a:solidFill>
                <a:latin typeface="Arial"/>
                <a:ea typeface="Arial"/>
                <a:cs typeface="Arial"/>
                <a:sym typeface="Arial"/>
              </a:rPr>
              <a:t>Welchem der 3 anwaerter soll die stadt den zuschlag erteilen? </a:t>
            </a:r>
            <a:endParaRPr/>
          </a:p>
        </p:txBody>
      </p:sp>
      <p:sp>
        <p:nvSpPr>
          <p:cNvPr id="392" name="Google Shape;392;p37">
            <a:hlinkClick action="ppaction://hlinkshowjump?jump=nextslide"/>
          </p:cNvPr>
          <p:cNvSpPr/>
          <p:nvPr/>
        </p:nvSpPr>
        <p:spPr>
          <a:xfrm>
            <a:off x="425510" y="3848987"/>
            <a:ext cx="3532907" cy="2236127"/>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4400">
                <a:solidFill>
                  <a:srgbClr val="FF0000"/>
                </a:solidFill>
                <a:latin typeface="Arial"/>
                <a:ea typeface="Arial"/>
                <a:cs typeface="Arial"/>
                <a:sym typeface="Arial"/>
              </a:rPr>
              <a:t>genossenschaft</a:t>
            </a:r>
            <a:endParaRPr sz="4400">
              <a:solidFill>
                <a:srgbClr val="FF0000"/>
              </a:solidFill>
              <a:latin typeface="Arial"/>
              <a:ea typeface="Arial"/>
              <a:cs typeface="Arial"/>
              <a:sym typeface="Arial"/>
            </a:endParaRPr>
          </a:p>
        </p:txBody>
      </p:sp>
      <p:sp>
        <p:nvSpPr>
          <p:cNvPr id="393" name="Google Shape;393;p37">
            <a:hlinkClick action="ppaction://hlinksldjump" r:id="rId3"/>
          </p:cNvPr>
          <p:cNvSpPr/>
          <p:nvPr/>
        </p:nvSpPr>
        <p:spPr>
          <a:xfrm>
            <a:off x="4329546" y="3851071"/>
            <a:ext cx="3532907" cy="2236127"/>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4400">
                <a:solidFill>
                  <a:srgbClr val="FF0000"/>
                </a:solidFill>
                <a:latin typeface="Arial"/>
                <a:ea typeface="Arial"/>
                <a:cs typeface="Arial"/>
                <a:sym typeface="Arial"/>
              </a:rPr>
              <a:t>Privater investor</a:t>
            </a:r>
            <a:endParaRPr/>
          </a:p>
        </p:txBody>
      </p:sp>
      <p:sp>
        <p:nvSpPr>
          <p:cNvPr id="394" name="Google Shape;394;p37">
            <a:hlinkClick action="ppaction://hlinksldjump" r:id="rId4"/>
          </p:cNvPr>
          <p:cNvSpPr/>
          <p:nvPr/>
        </p:nvSpPr>
        <p:spPr>
          <a:xfrm>
            <a:off x="8233582" y="3848987"/>
            <a:ext cx="3650659" cy="2236127"/>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4400">
                <a:solidFill>
                  <a:srgbClr val="FF0000"/>
                </a:solidFill>
                <a:latin typeface="Arial"/>
                <a:ea typeface="Arial"/>
                <a:cs typeface="Arial"/>
                <a:sym typeface="Arial"/>
              </a:rPr>
              <a:t>Institut-</a:t>
            </a:r>
            <a:endParaRPr/>
          </a:p>
          <a:p>
            <a:pPr indent="0" lvl="0" marL="0" marR="0" rtl="0" algn="ctr">
              <a:spcBef>
                <a:spcPts val="0"/>
              </a:spcBef>
              <a:spcAft>
                <a:spcPts val="0"/>
              </a:spcAft>
              <a:buNone/>
            </a:pPr>
            <a:r>
              <a:rPr lang="de-DE" sz="4400">
                <a:solidFill>
                  <a:srgbClr val="FF0000"/>
                </a:solidFill>
                <a:latin typeface="Arial"/>
                <a:ea typeface="Arial"/>
                <a:cs typeface="Arial"/>
                <a:sym typeface="Arial"/>
              </a:rPr>
              <a:t>Ioneller</a:t>
            </a:r>
            <a:endParaRPr sz="4400">
              <a:solidFill>
                <a:srgbClr val="FF0000"/>
              </a:solidFill>
              <a:latin typeface="Arial"/>
              <a:ea typeface="Arial"/>
              <a:cs typeface="Arial"/>
              <a:sym typeface="Arial"/>
            </a:endParaRPr>
          </a:p>
          <a:p>
            <a:pPr indent="0" lvl="0" marL="0" marR="0" rtl="0" algn="ctr">
              <a:spcBef>
                <a:spcPts val="0"/>
              </a:spcBef>
              <a:spcAft>
                <a:spcPts val="0"/>
              </a:spcAft>
              <a:buNone/>
            </a:pPr>
            <a:r>
              <a:rPr lang="de-DE" sz="4400">
                <a:solidFill>
                  <a:srgbClr val="FF0000"/>
                </a:solidFill>
                <a:latin typeface="Arial"/>
                <a:ea typeface="Arial"/>
                <a:cs typeface="Arial"/>
                <a:sym typeface="Arial"/>
              </a:rPr>
              <a:t>investor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91">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par>
                          <p:cTn fill="hold">
                            <p:stCondLst>
                              <p:cond delay="3"/>
                            </p:stCondLst>
                            <p:childTnLst>
                              <p:par>
                                <p:cTn fill="hold" nodeType="after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38"/>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00" name="Google Shape;400;p38"/>
          <p:cNvPicPr preferRelativeResize="0"/>
          <p:nvPr/>
        </p:nvPicPr>
        <p:blipFill rotWithShape="1">
          <a:blip r:embed="rId4">
            <a:alphaModFix/>
          </a:blip>
          <a:srcRect b="33110" l="0" r="0" t="0"/>
          <a:stretch/>
        </p:blipFill>
        <p:spPr>
          <a:xfrm>
            <a:off x="949325" y="541338"/>
            <a:ext cx="1481138" cy="1511300"/>
          </a:xfrm>
          <a:prstGeom prst="rect">
            <a:avLst/>
          </a:prstGeom>
          <a:noFill/>
          <a:ln>
            <a:noFill/>
          </a:ln>
        </p:spPr>
      </p:pic>
      <p:pic>
        <p:nvPicPr>
          <p:cNvPr id="401" name="Google Shape;401;p38"/>
          <p:cNvPicPr preferRelativeResize="0"/>
          <p:nvPr/>
        </p:nvPicPr>
        <p:blipFill rotWithShape="1">
          <a:blip r:embed="rId5">
            <a:alphaModFix/>
          </a:blip>
          <a:srcRect b="0" l="0" r="0" t="0"/>
          <a:stretch/>
        </p:blipFill>
        <p:spPr>
          <a:xfrm>
            <a:off x="4300538" y="4254500"/>
            <a:ext cx="1957387" cy="1957388"/>
          </a:xfrm>
          <a:prstGeom prst="rect">
            <a:avLst/>
          </a:prstGeom>
          <a:noFill/>
          <a:ln>
            <a:noFill/>
          </a:ln>
        </p:spPr>
      </p:pic>
      <p:pic>
        <p:nvPicPr>
          <p:cNvPr id="402" name="Google Shape;402;p38"/>
          <p:cNvPicPr preferRelativeResize="0"/>
          <p:nvPr/>
        </p:nvPicPr>
        <p:blipFill rotWithShape="1">
          <a:blip r:embed="rId6">
            <a:alphaModFix/>
          </a:blip>
          <a:srcRect b="0" l="0" r="0" t="0"/>
          <a:stretch/>
        </p:blipFill>
        <p:spPr>
          <a:xfrm>
            <a:off x="3503613" y="3822700"/>
            <a:ext cx="2025650" cy="2024063"/>
          </a:xfrm>
          <a:prstGeom prst="rect">
            <a:avLst/>
          </a:prstGeom>
          <a:noFill/>
          <a:ln>
            <a:noFill/>
          </a:ln>
        </p:spPr>
      </p:pic>
      <p:pic>
        <p:nvPicPr>
          <p:cNvPr id="403" name="Google Shape;403;p38"/>
          <p:cNvPicPr preferRelativeResize="0"/>
          <p:nvPr/>
        </p:nvPicPr>
        <p:blipFill rotWithShape="1">
          <a:blip r:embed="rId7">
            <a:alphaModFix/>
          </a:blip>
          <a:srcRect b="0" l="0" r="0" t="0"/>
          <a:stretch/>
        </p:blipFill>
        <p:spPr>
          <a:xfrm>
            <a:off x="2139950" y="769938"/>
            <a:ext cx="3252788" cy="812800"/>
          </a:xfrm>
          <a:prstGeom prst="rect">
            <a:avLst/>
          </a:prstGeom>
          <a:noFill/>
          <a:ln>
            <a:noFill/>
          </a:ln>
        </p:spPr>
      </p:pic>
      <p:sp>
        <p:nvSpPr>
          <p:cNvPr id="404" name="Google Shape;404;p38">
            <a:hlinkClick action="ppaction://hlinksldjump" r:id="rId8"/>
          </p:cNvPr>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rgbClr val="FF0000"/>
                </a:solidFill>
                <a:latin typeface="Arial"/>
                <a:ea typeface="Arial"/>
                <a:cs typeface="Arial"/>
                <a:sym typeface="Arial"/>
              </a:rPr>
              <a:t>Fortfahren &gt;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500"/>
                                        <p:tgtEl>
                                          <p:spTgt spid="403"/>
                                        </p:tgtEl>
                                      </p:cBhvr>
                                    </p:animEffect>
                                  </p:childTnLst>
                                </p:cTn>
                              </p:par>
                            </p:childTnLst>
                          </p:cTn>
                        </p:par>
                        <p:par>
                          <p:cTn fill="hold">
                            <p:stCondLst>
                              <p:cond delay="500"/>
                            </p:stCondLst>
                            <p:childTnLst>
                              <p:par>
                                <p:cTn fill="hold" nodeType="afterEffect" presetClass="emph" presetID="8" presetSubtype="0">
                                  <p:stCondLst>
                                    <p:cond delay="0"/>
                                  </p:stCondLst>
                                  <p:childTnLst>
                                    <p:animRot by="-21600000">
                                      <p:cBhvr>
                                        <p:cTn dur="2000" fill="hold"/>
                                        <p:tgtEl>
                                          <p:spTgt spid="402"/>
                                        </p:tgtEl>
                                        <p:attrNameLst>
                                          <p:attrName>r</p:attrName>
                                        </p:attrNameLst>
                                      </p:cBhvr>
                                    </p:animRot>
                                  </p:childTnLst>
                                </p:cTn>
                              </p:par>
                              <p:par>
                                <p:cTn fill="hold" nodeType="withEffect" presetClass="emph" presetID="8" presetSubtype="0">
                                  <p:stCondLst>
                                    <p:cond delay="0"/>
                                  </p:stCondLst>
                                  <p:childTnLst>
                                    <p:animRot by="-21600000">
                                      <p:cBhvr>
                                        <p:cTn dur="2000" fill="hold"/>
                                        <p:tgtEl>
                                          <p:spTgt spid="401"/>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39"/>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10" name="Google Shape;410;p39"/>
          <p:cNvPicPr preferRelativeResize="0"/>
          <p:nvPr/>
        </p:nvPicPr>
        <p:blipFill rotWithShape="1">
          <a:blip r:embed="rId4">
            <a:alphaModFix/>
          </a:blip>
          <a:srcRect b="33110" l="0" r="0" t="0"/>
          <a:stretch/>
        </p:blipFill>
        <p:spPr>
          <a:xfrm>
            <a:off x="949325" y="541338"/>
            <a:ext cx="1481138" cy="1511300"/>
          </a:xfrm>
          <a:prstGeom prst="rect">
            <a:avLst/>
          </a:prstGeom>
          <a:noFill/>
          <a:ln>
            <a:noFill/>
          </a:ln>
        </p:spPr>
      </p:pic>
      <p:pic>
        <p:nvPicPr>
          <p:cNvPr id="411" name="Google Shape;411;p39"/>
          <p:cNvPicPr preferRelativeResize="0"/>
          <p:nvPr/>
        </p:nvPicPr>
        <p:blipFill rotWithShape="1">
          <a:blip r:embed="rId5">
            <a:alphaModFix/>
          </a:blip>
          <a:srcRect b="0" l="0" r="0" t="0"/>
          <a:stretch/>
        </p:blipFill>
        <p:spPr>
          <a:xfrm>
            <a:off x="8051800" y="3397250"/>
            <a:ext cx="2055813" cy="2060575"/>
          </a:xfrm>
          <a:prstGeom prst="rect">
            <a:avLst/>
          </a:prstGeom>
          <a:noFill/>
          <a:ln>
            <a:noFill/>
          </a:ln>
        </p:spPr>
      </p:pic>
      <p:pic>
        <p:nvPicPr>
          <p:cNvPr id="412" name="Google Shape;412;p39"/>
          <p:cNvPicPr preferRelativeResize="0"/>
          <p:nvPr/>
        </p:nvPicPr>
        <p:blipFill rotWithShape="1">
          <a:blip r:embed="rId6">
            <a:alphaModFix/>
          </a:blip>
          <a:srcRect b="0" l="0" r="0" t="0"/>
          <a:stretch/>
        </p:blipFill>
        <p:spPr>
          <a:xfrm>
            <a:off x="1489075" y="514350"/>
            <a:ext cx="3990975" cy="688975"/>
          </a:xfrm>
          <a:prstGeom prst="rect">
            <a:avLst/>
          </a:prstGeom>
          <a:noFill/>
          <a:ln>
            <a:noFill/>
          </a:ln>
        </p:spPr>
      </p:pic>
      <p:sp>
        <p:nvSpPr>
          <p:cNvPr id="413" name="Google Shape;413;p39">
            <a:hlinkClick action="ppaction://hlinksldjump" r:id="rId7"/>
          </p:cNvPr>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rgbClr val="FF0000"/>
                </a:solidFill>
                <a:latin typeface="Arial"/>
                <a:ea typeface="Arial"/>
                <a:cs typeface="Arial"/>
                <a:sym typeface="Arial"/>
              </a:rPr>
              <a:t>Fortfahren &gt;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4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419" name="Google Shape;419;p40"/>
          <p:cNvPicPr preferRelativeResize="0"/>
          <p:nvPr/>
        </p:nvPicPr>
        <p:blipFill rotWithShape="1">
          <a:blip r:embed="rId4">
            <a:alphaModFix/>
          </a:blip>
          <a:srcRect b="33110" l="0" r="0" t="0"/>
          <a:stretch/>
        </p:blipFill>
        <p:spPr>
          <a:xfrm>
            <a:off x="949325" y="541338"/>
            <a:ext cx="1481138" cy="1511300"/>
          </a:xfrm>
          <a:prstGeom prst="rect">
            <a:avLst/>
          </a:prstGeom>
          <a:noFill/>
          <a:ln>
            <a:noFill/>
          </a:ln>
        </p:spPr>
      </p:pic>
      <p:pic>
        <p:nvPicPr>
          <p:cNvPr id="420" name="Google Shape;420;p40"/>
          <p:cNvPicPr preferRelativeResize="0"/>
          <p:nvPr/>
        </p:nvPicPr>
        <p:blipFill rotWithShape="1">
          <a:blip r:embed="rId5">
            <a:alphaModFix/>
          </a:blip>
          <a:srcRect b="0" l="0" r="0" t="0"/>
          <a:stretch/>
        </p:blipFill>
        <p:spPr>
          <a:xfrm>
            <a:off x="1489075" y="514350"/>
            <a:ext cx="3990975" cy="688975"/>
          </a:xfrm>
          <a:prstGeom prst="rect">
            <a:avLst/>
          </a:prstGeom>
          <a:noFill/>
          <a:ln>
            <a:noFill/>
          </a:ln>
        </p:spPr>
      </p:pic>
      <p:pic>
        <p:nvPicPr>
          <p:cNvPr id="421" name="Google Shape;421;p40"/>
          <p:cNvPicPr preferRelativeResize="0"/>
          <p:nvPr/>
        </p:nvPicPr>
        <p:blipFill rotWithShape="1">
          <a:blip r:embed="rId6">
            <a:alphaModFix/>
          </a:blip>
          <a:srcRect b="0" l="0" r="0" t="0"/>
          <a:stretch/>
        </p:blipFill>
        <p:spPr>
          <a:xfrm>
            <a:off x="10277475" y="3392488"/>
            <a:ext cx="2073275" cy="2071687"/>
          </a:xfrm>
          <a:prstGeom prst="rect">
            <a:avLst/>
          </a:prstGeom>
          <a:noFill/>
          <a:ln>
            <a:noFill/>
          </a:ln>
        </p:spPr>
      </p:pic>
      <p:sp>
        <p:nvSpPr>
          <p:cNvPr id="422" name="Google Shape;422;p40">
            <a:hlinkClick action="ppaction://hlinksldjump" r:id="rId7"/>
          </p:cNvPr>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rgbClr val="FF0000"/>
                </a:solidFill>
                <a:latin typeface="Arial"/>
                <a:ea typeface="Arial"/>
                <a:cs typeface="Arial"/>
                <a:sym typeface="Arial"/>
              </a:rPr>
              <a:t>Fortfahren &gt;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20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41"/>
          <p:cNvPicPr preferRelativeResize="0"/>
          <p:nvPr>
            <p:ph idx="1" type="body"/>
          </p:nvPr>
        </p:nvPicPr>
        <p:blipFill rotWithShape="1">
          <a:blip r:embed="rId3">
            <a:alphaModFix/>
          </a:blip>
          <a:srcRect b="11661" l="11624" r="-123" t="-162"/>
          <a:stretch/>
        </p:blipFill>
        <p:spPr>
          <a:xfrm>
            <a:off x="0" y="-19050"/>
            <a:ext cx="12225338" cy="6877050"/>
          </a:xfrm>
          <a:prstGeom prst="rect">
            <a:avLst/>
          </a:prstGeom>
          <a:noFill/>
          <a:ln>
            <a:noFill/>
          </a:ln>
        </p:spPr>
      </p:pic>
      <p:pic>
        <p:nvPicPr>
          <p:cNvPr id="428" name="Google Shape;428;p41"/>
          <p:cNvPicPr preferRelativeResize="0"/>
          <p:nvPr/>
        </p:nvPicPr>
        <p:blipFill rotWithShape="1">
          <a:blip r:embed="rId4">
            <a:alphaModFix/>
          </a:blip>
          <a:srcRect b="28320" l="0" r="0" t="0"/>
          <a:stretch/>
        </p:blipFill>
        <p:spPr>
          <a:xfrm>
            <a:off x="5708650" y="3040063"/>
            <a:ext cx="2379663" cy="1706562"/>
          </a:xfrm>
          <a:prstGeom prst="rect">
            <a:avLst/>
          </a:prstGeom>
          <a:noFill/>
          <a:ln>
            <a:noFill/>
          </a:ln>
        </p:spPr>
      </p:pic>
      <p:pic>
        <p:nvPicPr>
          <p:cNvPr id="429" name="Google Shape;429;p41"/>
          <p:cNvPicPr preferRelativeResize="0"/>
          <p:nvPr/>
        </p:nvPicPr>
        <p:blipFill rotWithShape="1">
          <a:blip r:embed="rId5">
            <a:alphaModFix/>
          </a:blip>
          <a:srcRect b="28121" l="0" r="0" t="0"/>
          <a:stretch/>
        </p:blipFill>
        <p:spPr>
          <a:xfrm>
            <a:off x="6681788" y="3040063"/>
            <a:ext cx="2381250" cy="1711325"/>
          </a:xfrm>
          <a:prstGeom prst="rect">
            <a:avLst/>
          </a:prstGeom>
          <a:noFill/>
          <a:ln>
            <a:noFill/>
          </a:ln>
        </p:spPr>
      </p:pic>
      <p:pic>
        <p:nvPicPr>
          <p:cNvPr id="430" name="Google Shape;430;p41"/>
          <p:cNvPicPr preferRelativeResize="0"/>
          <p:nvPr/>
        </p:nvPicPr>
        <p:blipFill rotWithShape="1">
          <a:blip r:embed="rId6">
            <a:alphaModFix/>
          </a:blip>
          <a:srcRect b="0" l="0" r="0" t="0"/>
          <a:stretch/>
        </p:blipFill>
        <p:spPr>
          <a:xfrm>
            <a:off x="1912938" y="4567238"/>
            <a:ext cx="2381250" cy="2381250"/>
          </a:xfrm>
          <a:prstGeom prst="rect">
            <a:avLst/>
          </a:prstGeom>
          <a:noFill/>
          <a:ln>
            <a:noFill/>
          </a:ln>
        </p:spPr>
      </p:pic>
      <p:pic>
        <p:nvPicPr>
          <p:cNvPr id="431" name="Google Shape;431;p41"/>
          <p:cNvPicPr preferRelativeResize="0"/>
          <p:nvPr/>
        </p:nvPicPr>
        <p:blipFill rotWithShape="1">
          <a:blip r:embed="rId7">
            <a:alphaModFix/>
          </a:blip>
          <a:srcRect b="28320" l="0" r="0" t="0"/>
          <a:stretch/>
        </p:blipFill>
        <p:spPr>
          <a:xfrm>
            <a:off x="9304338" y="3040063"/>
            <a:ext cx="2381250" cy="1706562"/>
          </a:xfrm>
          <a:prstGeom prst="rect">
            <a:avLst/>
          </a:prstGeom>
          <a:noFill/>
          <a:ln>
            <a:noFill/>
          </a:ln>
        </p:spPr>
      </p:pic>
      <p:pic>
        <p:nvPicPr>
          <p:cNvPr id="432" name="Google Shape;432;p41"/>
          <p:cNvPicPr preferRelativeResize="0"/>
          <p:nvPr/>
        </p:nvPicPr>
        <p:blipFill rotWithShape="1">
          <a:blip r:embed="rId8">
            <a:alphaModFix/>
          </a:blip>
          <a:srcRect b="28111" l="-397" r="397" t="-28110"/>
          <a:stretch/>
        </p:blipFill>
        <p:spPr>
          <a:xfrm>
            <a:off x="8058150" y="2370138"/>
            <a:ext cx="2381250" cy="2381250"/>
          </a:xfrm>
          <a:prstGeom prst="rect">
            <a:avLst/>
          </a:prstGeom>
          <a:noFill/>
          <a:ln>
            <a:noFill/>
          </a:ln>
        </p:spPr>
      </p:pic>
      <p:pic>
        <p:nvPicPr>
          <p:cNvPr id="433" name="Google Shape;433;p41"/>
          <p:cNvPicPr preferRelativeResize="0"/>
          <p:nvPr/>
        </p:nvPicPr>
        <p:blipFill rotWithShape="1">
          <a:blip r:embed="rId9">
            <a:alphaModFix/>
          </a:blip>
          <a:srcRect b="0" l="0" r="0" t="0"/>
          <a:stretch/>
        </p:blipFill>
        <p:spPr>
          <a:xfrm>
            <a:off x="473075" y="4195763"/>
            <a:ext cx="1954213" cy="2982912"/>
          </a:xfrm>
          <a:prstGeom prst="rect">
            <a:avLst/>
          </a:prstGeom>
          <a:noFill/>
          <a:ln>
            <a:noFill/>
          </a:ln>
        </p:spPr>
      </p:pic>
      <p:pic>
        <p:nvPicPr>
          <p:cNvPr id="434" name="Google Shape;434;p41"/>
          <p:cNvPicPr preferRelativeResize="0"/>
          <p:nvPr/>
        </p:nvPicPr>
        <p:blipFill rotWithShape="1">
          <a:blip r:embed="rId10">
            <a:alphaModFix/>
          </a:blip>
          <a:srcRect b="0" l="0" r="0" t="0"/>
          <a:stretch/>
        </p:blipFill>
        <p:spPr>
          <a:xfrm>
            <a:off x="2936875" y="4567238"/>
            <a:ext cx="2381250" cy="2381250"/>
          </a:xfrm>
          <a:prstGeom prst="rect">
            <a:avLst/>
          </a:prstGeom>
          <a:noFill/>
          <a:ln>
            <a:noFill/>
          </a:ln>
        </p:spPr>
      </p:pic>
      <p:sp>
        <p:nvSpPr>
          <p:cNvPr id="435" name="Google Shape;435;p41">
            <a:hlinkClick action="ppaction://hlinksldjump" r:id="rId11"/>
          </p:cNvPr>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rgbClr val="FF0000"/>
                </a:solidFill>
                <a:latin typeface="Arial"/>
                <a:ea typeface="Arial"/>
                <a:cs typeface="Arial"/>
                <a:sym typeface="Arial"/>
              </a:rPr>
              <a:t>Fortfahren &gt;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433"/>
                                        </p:tgtEl>
                                        <p:attrNameLst>
                                          <p:attrName>style.visibility</p:attrName>
                                        </p:attrNameLst>
                                      </p:cBhvr>
                                      <p:to>
                                        <p:strVal val="visible"/>
                                      </p:to>
                                    </p:set>
                                    <p:anim calcmode="lin" valueType="num">
                                      <p:cBhvr additive="base">
                                        <p:cTn dur="500"/>
                                        <p:tgtEl>
                                          <p:spTgt spid="433"/>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500"/>
                                  </p:stCondLst>
                                  <p:childTnLst>
                                    <p:set>
                                      <p:cBhvr>
                                        <p:cTn dur="1" fill="hold">
                                          <p:stCondLst>
                                            <p:cond delay="0"/>
                                          </p:stCondLst>
                                        </p:cTn>
                                        <p:tgtEl>
                                          <p:spTgt spid="434"/>
                                        </p:tgtEl>
                                        <p:attrNameLst>
                                          <p:attrName>style.visibility</p:attrName>
                                        </p:attrNameLst>
                                      </p:cBhvr>
                                      <p:to>
                                        <p:strVal val="visible"/>
                                      </p:to>
                                    </p:set>
                                    <p:animEffect filter="fade" transition="in">
                                      <p:cBhvr>
                                        <p:cTn dur="500"/>
                                        <p:tgtEl>
                                          <p:spTgt spid="43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500"/>
                                        <p:tgtEl>
                                          <p:spTgt spid="4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a:hlinkClick action="ppaction://hlinkshowjump?jump=nextslide"/>
          </p:cNvPr>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b="0" i="0" lang="de-DE" sz="2000" u="none" cap="none" strike="noStrike">
                <a:solidFill>
                  <a:srgbClr val="FF0000"/>
                </a:solidFill>
                <a:latin typeface="Arial"/>
                <a:ea typeface="Arial"/>
                <a:cs typeface="Arial"/>
                <a:sym typeface="Arial"/>
              </a:rPr>
              <a:t>Fortfahren &gt;</a:t>
            </a:r>
            <a:endParaRPr/>
          </a:p>
        </p:txBody>
      </p:sp>
      <p:pic>
        <p:nvPicPr>
          <p:cNvPr id="98" name="Google Shape;98;p15"/>
          <p:cNvPicPr preferRelativeResize="0"/>
          <p:nvPr/>
        </p:nvPicPr>
        <p:blipFill rotWithShape="1">
          <a:blip r:embed="rId3">
            <a:alphaModFix/>
          </a:blip>
          <a:srcRect b="0" l="0" r="0" t="0"/>
          <a:stretch/>
        </p:blipFill>
        <p:spPr>
          <a:xfrm>
            <a:off x="-179754" y="237733"/>
            <a:ext cx="2380952" cy="2380952"/>
          </a:xfrm>
          <a:prstGeom prst="rect">
            <a:avLst/>
          </a:prstGeom>
          <a:noFill/>
          <a:ln>
            <a:noFill/>
          </a:ln>
        </p:spPr>
      </p:pic>
      <p:pic>
        <p:nvPicPr>
          <p:cNvPr id="99" name="Google Shape;99;p15"/>
          <p:cNvPicPr preferRelativeResize="0"/>
          <p:nvPr/>
        </p:nvPicPr>
        <p:blipFill rotWithShape="1">
          <a:blip r:embed="rId4">
            <a:alphaModFix/>
          </a:blip>
          <a:srcRect b="0" l="0" r="0" t="0"/>
          <a:stretch/>
        </p:blipFill>
        <p:spPr>
          <a:xfrm>
            <a:off x="-179754" y="3354907"/>
            <a:ext cx="2380952" cy="2380952"/>
          </a:xfrm>
          <a:prstGeom prst="rect">
            <a:avLst/>
          </a:prstGeom>
          <a:noFill/>
          <a:ln>
            <a:noFill/>
          </a:ln>
        </p:spPr>
      </p:pic>
      <p:pic>
        <p:nvPicPr>
          <p:cNvPr id="100" name="Google Shape;100;p15"/>
          <p:cNvPicPr preferRelativeResize="0"/>
          <p:nvPr/>
        </p:nvPicPr>
        <p:blipFill rotWithShape="1">
          <a:blip r:embed="rId5">
            <a:alphaModFix/>
          </a:blip>
          <a:srcRect b="0" l="0" r="0" t="0"/>
          <a:stretch/>
        </p:blipFill>
        <p:spPr>
          <a:xfrm>
            <a:off x="5499239" y="3354908"/>
            <a:ext cx="2380952" cy="2380952"/>
          </a:xfrm>
          <a:prstGeom prst="rect">
            <a:avLst/>
          </a:prstGeom>
          <a:noFill/>
          <a:ln>
            <a:noFill/>
          </a:ln>
        </p:spPr>
      </p:pic>
      <p:pic>
        <p:nvPicPr>
          <p:cNvPr id="101" name="Google Shape;101;p15"/>
          <p:cNvPicPr preferRelativeResize="0"/>
          <p:nvPr/>
        </p:nvPicPr>
        <p:blipFill rotWithShape="1">
          <a:blip r:embed="rId6">
            <a:alphaModFix/>
          </a:blip>
          <a:srcRect b="0" l="0" r="0" t="0"/>
          <a:stretch/>
        </p:blipFill>
        <p:spPr>
          <a:xfrm>
            <a:off x="5587689" y="237733"/>
            <a:ext cx="2380952" cy="2380952"/>
          </a:xfrm>
          <a:prstGeom prst="rect">
            <a:avLst/>
          </a:prstGeom>
          <a:noFill/>
          <a:ln>
            <a:noFill/>
          </a:ln>
        </p:spPr>
      </p:pic>
      <p:sp>
        <p:nvSpPr>
          <p:cNvPr id="102" name="Google Shape;102;p15"/>
          <p:cNvSpPr/>
          <p:nvPr/>
        </p:nvSpPr>
        <p:spPr>
          <a:xfrm>
            <a:off x="2201198" y="495027"/>
            <a:ext cx="3573823" cy="2061967"/>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0" i="0" lang="de-DE" sz="1800" u="none" cap="none" strike="noStrike">
                <a:solidFill>
                  <a:schemeClr val="lt1"/>
                </a:solidFill>
                <a:latin typeface="Arial"/>
                <a:ea typeface="Arial"/>
                <a:cs typeface="Arial"/>
                <a:sym typeface="Arial"/>
              </a:rPr>
              <a:t>Familie Hirmer</a:t>
            </a:r>
            <a:endParaRPr/>
          </a:p>
          <a:p>
            <a:pPr indent="0" lvl="0" marL="0" marR="0" rtl="0" algn="l">
              <a:spcBef>
                <a:spcPts val="0"/>
              </a:spcBef>
              <a:spcAft>
                <a:spcPts val="0"/>
              </a:spcAft>
              <a:buNone/>
            </a:pPr>
            <a:r>
              <a:t/>
            </a:r>
            <a:endParaRPr sz="1400">
              <a:solidFill>
                <a:schemeClr val="lt1"/>
              </a:solidFill>
              <a:latin typeface="Arial"/>
              <a:ea typeface="Arial"/>
              <a:cs typeface="Arial"/>
              <a:sym typeface="Arial"/>
            </a:endParaRPr>
          </a:p>
          <a:p>
            <a:pPr indent="0" lvl="0" marL="0" marR="0" rtl="0" algn="l">
              <a:spcBef>
                <a:spcPts val="0"/>
              </a:spcBef>
              <a:spcAft>
                <a:spcPts val="0"/>
              </a:spcAft>
              <a:buNone/>
            </a:pPr>
            <a:r>
              <a:rPr lang="de-DE" sz="1400">
                <a:solidFill>
                  <a:schemeClr val="lt1"/>
                </a:solidFill>
                <a:latin typeface="Arial"/>
                <a:ea typeface="Arial"/>
                <a:cs typeface="Arial"/>
                <a:sym typeface="Arial"/>
              </a:rPr>
              <a:t>Urspruenglich als Muenchener Herrenausstatter begonnen. Inzwischen in form der hirmer group auch als immobilien-entwickler und in der hotelbranche taetig.</a:t>
            </a:r>
            <a:endParaRPr sz="1400">
              <a:solidFill>
                <a:schemeClr val="lt1"/>
              </a:solidFill>
              <a:latin typeface="Arial"/>
              <a:ea typeface="Arial"/>
              <a:cs typeface="Arial"/>
              <a:sym typeface="Arial"/>
            </a:endParaRPr>
          </a:p>
        </p:txBody>
      </p:sp>
      <p:sp>
        <p:nvSpPr>
          <p:cNvPr id="103" name="Google Shape;103;p15"/>
          <p:cNvSpPr/>
          <p:nvPr/>
        </p:nvSpPr>
        <p:spPr>
          <a:xfrm>
            <a:off x="2201198" y="3471560"/>
            <a:ext cx="3573823" cy="2264299"/>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chemeClr val="lt1"/>
                </a:solidFill>
                <a:latin typeface="Arial"/>
                <a:ea typeface="Arial"/>
                <a:cs typeface="Arial"/>
                <a:sym typeface="Arial"/>
              </a:rPr>
              <a:t>FAMILIE INSELKAMMER</a:t>
            </a:r>
            <a:endParaRPr/>
          </a:p>
          <a:p>
            <a:pPr indent="0" lvl="0" marL="0" marR="0" rtl="0" algn="l">
              <a:spcBef>
                <a:spcPts val="0"/>
              </a:spcBef>
              <a:spcAft>
                <a:spcPts val="0"/>
              </a:spcAft>
              <a:buNone/>
            </a:pPr>
            <a:r>
              <a:rPr lang="de-DE" sz="1800">
                <a:solidFill>
                  <a:schemeClr val="lt1"/>
                </a:solidFill>
                <a:latin typeface="Arial"/>
                <a:ea typeface="Arial"/>
                <a:cs typeface="Arial"/>
                <a:sym typeface="Arial"/>
              </a:rPr>
              <a:t>(INKA)</a:t>
            </a:r>
            <a:endParaRPr sz="1400">
              <a:solidFill>
                <a:schemeClr val="lt1"/>
              </a:solidFill>
              <a:latin typeface="Arial"/>
              <a:ea typeface="Arial"/>
              <a:cs typeface="Arial"/>
              <a:sym typeface="Arial"/>
            </a:endParaRPr>
          </a:p>
          <a:p>
            <a:pPr indent="0" lvl="0" marL="0" marR="0" rtl="0" algn="l">
              <a:spcBef>
                <a:spcPts val="0"/>
              </a:spcBef>
              <a:spcAft>
                <a:spcPts val="0"/>
              </a:spcAft>
              <a:buNone/>
            </a:pPr>
            <a:r>
              <a:rPr lang="de-DE" sz="1400">
                <a:solidFill>
                  <a:schemeClr val="lt1"/>
                </a:solidFill>
                <a:latin typeface="Arial"/>
                <a:ea typeface="Arial"/>
                <a:cs typeface="Arial"/>
                <a:sym typeface="Arial"/>
              </a:rPr>
              <a:t>Muenchener Brauhausfamilie.</a:t>
            </a:r>
            <a:endParaRPr/>
          </a:p>
          <a:p>
            <a:pPr indent="0" lvl="0" marL="0" marR="0" rtl="0" algn="l">
              <a:spcBef>
                <a:spcPts val="0"/>
              </a:spcBef>
              <a:spcAft>
                <a:spcPts val="0"/>
              </a:spcAft>
              <a:buNone/>
            </a:pPr>
            <a:r>
              <a:rPr lang="de-DE" sz="1400">
                <a:solidFill>
                  <a:schemeClr val="lt1"/>
                </a:solidFill>
                <a:latin typeface="Arial"/>
                <a:ea typeface="Arial"/>
                <a:cs typeface="Arial"/>
                <a:sym typeface="Arial"/>
              </a:rPr>
              <a:t>Inzwischen hauptsaechlich in der Immobilienbranche taetig. Neben einem festZelt auf dem oktoberfest, gehoeren auch andere prominente grund-stuecke zu ihrem Portfolio.</a:t>
            </a:r>
            <a:endParaRPr/>
          </a:p>
        </p:txBody>
      </p:sp>
      <p:sp>
        <p:nvSpPr>
          <p:cNvPr id="104" name="Google Shape;104;p15"/>
          <p:cNvSpPr/>
          <p:nvPr/>
        </p:nvSpPr>
        <p:spPr>
          <a:xfrm>
            <a:off x="7591400" y="495027"/>
            <a:ext cx="4278913" cy="2061967"/>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chemeClr val="lt1"/>
                </a:solidFill>
                <a:latin typeface="Arial"/>
                <a:ea typeface="Arial"/>
                <a:cs typeface="Arial"/>
                <a:sym typeface="Arial"/>
              </a:rPr>
              <a:t>Foster Architects</a:t>
            </a:r>
            <a:endParaRPr sz="1800">
              <a:solidFill>
                <a:schemeClr val="lt1"/>
              </a:solidFill>
              <a:latin typeface="Arial"/>
              <a:ea typeface="Arial"/>
              <a:cs typeface="Arial"/>
              <a:sym typeface="Arial"/>
            </a:endParaRPr>
          </a:p>
          <a:p>
            <a:pPr indent="0" lvl="0" marL="0" marR="0" rtl="0" algn="l">
              <a:spcBef>
                <a:spcPts val="0"/>
              </a:spcBef>
              <a:spcAft>
                <a:spcPts val="0"/>
              </a:spcAft>
              <a:buNone/>
            </a:pPr>
            <a:r>
              <a:t/>
            </a:r>
            <a:endParaRPr sz="1400">
              <a:solidFill>
                <a:schemeClr val="lt1"/>
              </a:solidFill>
              <a:latin typeface="Arial"/>
              <a:ea typeface="Arial"/>
              <a:cs typeface="Arial"/>
              <a:sym typeface="Arial"/>
            </a:endParaRPr>
          </a:p>
          <a:p>
            <a:pPr indent="0" lvl="0" marL="0" marR="0" rtl="0" algn="l">
              <a:spcBef>
                <a:spcPts val="0"/>
              </a:spcBef>
              <a:spcAft>
                <a:spcPts val="0"/>
              </a:spcAft>
              <a:buNone/>
            </a:pPr>
            <a:r>
              <a:rPr lang="de-DE" sz="1400">
                <a:solidFill>
                  <a:schemeClr val="lt1"/>
                </a:solidFill>
                <a:latin typeface="Arial"/>
                <a:ea typeface="Arial"/>
                <a:cs typeface="Arial"/>
                <a:sym typeface="Arial"/>
              </a:rPr>
              <a:t>Internationales Architekturbuero des englischen Stararchitekten Sir Norman Foster. WeltBekannt durch grossprojekte wie der neue Apple Campus oder der Kuppel auf dem Reichstagsgebaeude.</a:t>
            </a:r>
            <a:endParaRPr sz="1400">
              <a:solidFill>
                <a:schemeClr val="lt1"/>
              </a:solidFill>
              <a:latin typeface="Arial"/>
              <a:ea typeface="Arial"/>
              <a:cs typeface="Arial"/>
              <a:sym typeface="Arial"/>
            </a:endParaRPr>
          </a:p>
        </p:txBody>
      </p:sp>
      <p:sp>
        <p:nvSpPr>
          <p:cNvPr id="105" name="Google Shape;105;p15"/>
          <p:cNvSpPr/>
          <p:nvPr/>
        </p:nvSpPr>
        <p:spPr>
          <a:xfrm>
            <a:off x="7591401" y="3471560"/>
            <a:ext cx="4278913" cy="2272979"/>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chemeClr val="lt1"/>
                </a:solidFill>
                <a:latin typeface="Arial"/>
                <a:ea typeface="Arial"/>
                <a:cs typeface="Arial"/>
                <a:sym typeface="Arial"/>
              </a:rPr>
              <a:t>Heller und Partner</a:t>
            </a:r>
            <a:endParaRPr/>
          </a:p>
          <a:p>
            <a:pPr indent="0" lvl="0" marL="0" marR="0" rtl="0" algn="l">
              <a:spcBef>
                <a:spcPts val="0"/>
              </a:spcBef>
              <a:spcAft>
                <a:spcPts val="0"/>
              </a:spcAft>
              <a:buNone/>
            </a:pPr>
            <a:r>
              <a:t/>
            </a:r>
            <a:endParaRPr sz="1400">
              <a:solidFill>
                <a:schemeClr val="lt1"/>
              </a:solidFill>
              <a:latin typeface="Arial"/>
              <a:ea typeface="Arial"/>
              <a:cs typeface="Arial"/>
              <a:sym typeface="Arial"/>
            </a:endParaRPr>
          </a:p>
          <a:p>
            <a:pPr indent="0" lvl="0" marL="0" marR="0" rtl="0" algn="l">
              <a:spcBef>
                <a:spcPts val="0"/>
              </a:spcBef>
              <a:spcAft>
                <a:spcPts val="0"/>
              </a:spcAft>
              <a:buNone/>
            </a:pPr>
            <a:r>
              <a:rPr lang="de-DE" sz="1400">
                <a:solidFill>
                  <a:schemeClr val="lt1"/>
                </a:solidFill>
                <a:latin typeface="Arial"/>
                <a:ea typeface="Arial"/>
                <a:cs typeface="Arial"/>
                <a:sym typeface="Arial"/>
              </a:rPr>
              <a:t>Muenchener Kommunikations-agentur Zustaendig fuer die pR-Arbeit neuer Immobilienentwicklungen.               Im Leistungsspektrum mit inbegriffen: </a:t>
            </a:r>
            <a:r>
              <a:rPr lang="de-DE" sz="1400" u="sng">
                <a:solidFill>
                  <a:schemeClr val="lt1"/>
                </a:solidFill>
                <a:latin typeface="Arial"/>
                <a:ea typeface="Arial"/>
                <a:cs typeface="Arial"/>
                <a:sym typeface="Arial"/>
              </a:rPr>
              <a:t>„Abwehr von kommunalem Raumwiderstand“ </a:t>
            </a:r>
            <a:endParaRPr b="1" sz="1400" u="sng">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pic>
        <p:nvPicPr>
          <p:cNvPr id="440" name="Google Shape;440;p42"/>
          <p:cNvPicPr preferRelativeResize="0"/>
          <p:nvPr>
            <p:ph idx="1" type="body"/>
          </p:nvPr>
        </p:nvPicPr>
        <p:blipFill rotWithShape="1">
          <a:blip r:embed="rId3">
            <a:alphaModFix/>
          </a:blip>
          <a:srcRect b="11661" l="11624" r="-123" t="-162"/>
          <a:stretch/>
        </p:blipFill>
        <p:spPr>
          <a:xfrm>
            <a:off x="0" y="-19050"/>
            <a:ext cx="12225338" cy="6877050"/>
          </a:xfrm>
          <a:prstGeom prst="rect">
            <a:avLst/>
          </a:prstGeom>
          <a:noFill/>
          <a:ln>
            <a:noFill/>
          </a:ln>
        </p:spPr>
      </p:pic>
      <p:pic>
        <p:nvPicPr>
          <p:cNvPr id="441" name="Google Shape;441;p42"/>
          <p:cNvPicPr preferRelativeResize="0"/>
          <p:nvPr/>
        </p:nvPicPr>
        <p:blipFill rotWithShape="1">
          <a:blip r:embed="rId4">
            <a:alphaModFix/>
          </a:blip>
          <a:srcRect b="0" l="0" r="0" t="0"/>
          <a:stretch/>
        </p:blipFill>
        <p:spPr>
          <a:xfrm>
            <a:off x="473075" y="4195763"/>
            <a:ext cx="1954213" cy="2982912"/>
          </a:xfrm>
          <a:prstGeom prst="rect">
            <a:avLst/>
          </a:prstGeom>
          <a:noFill/>
          <a:ln>
            <a:noFill/>
          </a:ln>
        </p:spPr>
      </p:pic>
      <p:pic>
        <p:nvPicPr>
          <p:cNvPr id="442" name="Google Shape;442;p42"/>
          <p:cNvPicPr preferRelativeResize="0"/>
          <p:nvPr/>
        </p:nvPicPr>
        <p:blipFill rotWithShape="1">
          <a:blip r:embed="rId5">
            <a:alphaModFix/>
          </a:blip>
          <a:srcRect b="0" l="0" r="0" t="0"/>
          <a:stretch/>
        </p:blipFill>
        <p:spPr>
          <a:xfrm>
            <a:off x="2332038" y="4624388"/>
            <a:ext cx="2317750" cy="2324100"/>
          </a:xfrm>
          <a:prstGeom prst="rect">
            <a:avLst/>
          </a:prstGeom>
          <a:noFill/>
          <a:ln>
            <a:noFill/>
          </a:ln>
        </p:spPr>
      </p:pic>
      <p:pic>
        <p:nvPicPr>
          <p:cNvPr id="443" name="Google Shape;443;p42"/>
          <p:cNvPicPr preferRelativeResize="0"/>
          <p:nvPr/>
        </p:nvPicPr>
        <p:blipFill rotWithShape="1">
          <a:blip r:embed="rId6">
            <a:alphaModFix/>
          </a:blip>
          <a:srcRect b="28320" l="0" r="0" t="0"/>
          <a:stretch/>
        </p:blipFill>
        <p:spPr>
          <a:xfrm>
            <a:off x="5708650" y="3040063"/>
            <a:ext cx="2379663" cy="1706562"/>
          </a:xfrm>
          <a:prstGeom prst="rect">
            <a:avLst/>
          </a:prstGeom>
          <a:noFill/>
          <a:ln>
            <a:noFill/>
          </a:ln>
        </p:spPr>
      </p:pic>
      <p:pic>
        <p:nvPicPr>
          <p:cNvPr id="444" name="Google Shape;444;p42"/>
          <p:cNvPicPr preferRelativeResize="0"/>
          <p:nvPr/>
        </p:nvPicPr>
        <p:blipFill rotWithShape="1">
          <a:blip r:embed="rId7">
            <a:alphaModFix/>
          </a:blip>
          <a:srcRect b="28121" l="0" r="0" t="0"/>
          <a:stretch/>
        </p:blipFill>
        <p:spPr>
          <a:xfrm>
            <a:off x="6681788" y="3040063"/>
            <a:ext cx="2381250" cy="1711325"/>
          </a:xfrm>
          <a:prstGeom prst="rect">
            <a:avLst/>
          </a:prstGeom>
          <a:noFill/>
          <a:ln>
            <a:noFill/>
          </a:ln>
        </p:spPr>
      </p:pic>
      <p:pic>
        <p:nvPicPr>
          <p:cNvPr id="445" name="Google Shape;445;p42"/>
          <p:cNvPicPr preferRelativeResize="0"/>
          <p:nvPr/>
        </p:nvPicPr>
        <p:blipFill rotWithShape="1">
          <a:blip r:embed="rId8">
            <a:alphaModFix/>
          </a:blip>
          <a:srcRect b="28320" l="0" r="0" t="0"/>
          <a:stretch/>
        </p:blipFill>
        <p:spPr>
          <a:xfrm>
            <a:off x="9304338" y="3040063"/>
            <a:ext cx="2381250" cy="1706562"/>
          </a:xfrm>
          <a:prstGeom prst="rect">
            <a:avLst/>
          </a:prstGeom>
          <a:noFill/>
          <a:ln>
            <a:noFill/>
          </a:ln>
        </p:spPr>
      </p:pic>
      <p:pic>
        <p:nvPicPr>
          <p:cNvPr id="446" name="Google Shape;446;p42"/>
          <p:cNvPicPr preferRelativeResize="0"/>
          <p:nvPr/>
        </p:nvPicPr>
        <p:blipFill rotWithShape="1">
          <a:blip r:embed="rId9">
            <a:alphaModFix/>
          </a:blip>
          <a:srcRect b="28111" l="-397" r="397" t="-28110"/>
          <a:stretch/>
        </p:blipFill>
        <p:spPr>
          <a:xfrm>
            <a:off x="8058150" y="2370138"/>
            <a:ext cx="2381250" cy="2381250"/>
          </a:xfrm>
          <a:prstGeom prst="rect">
            <a:avLst/>
          </a:prstGeom>
          <a:noFill/>
          <a:ln>
            <a:noFill/>
          </a:ln>
        </p:spPr>
      </p:pic>
      <p:sp>
        <p:nvSpPr>
          <p:cNvPr id="447" name="Google Shape;447;p42">
            <a:hlinkClick action="ppaction://hlinksldjump" r:id="rId10"/>
          </p:cNvPr>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rgbClr val="FF0000"/>
                </a:solidFill>
                <a:latin typeface="Arial"/>
                <a:ea typeface="Arial"/>
                <a:cs typeface="Arial"/>
                <a:sym typeface="Arial"/>
              </a:rPr>
              <a:t>Fortfahren &gt;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441"/>
                                        </p:tgtEl>
                                        <p:attrNameLst>
                                          <p:attrName>style.visibility</p:attrName>
                                        </p:attrNameLst>
                                      </p:cBhvr>
                                      <p:to>
                                        <p:strVal val="visible"/>
                                      </p:to>
                                    </p:set>
                                    <p:anim calcmode="lin" valueType="num">
                                      <p:cBhvr additive="base">
                                        <p:cTn dur="500"/>
                                        <p:tgtEl>
                                          <p:spTgt spid="441"/>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500"/>
                                        <p:tgtEl>
                                          <p:spTgt spid="4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pic>
        <p:nvPicPr>
          <p:cNvPr id="452" name="Google Shape;452;p43"/>
          <p:cNvPicPr preferRelativeResize="0"/>
          <p:nvPr>
            <p:ph idx="1" type="body"/>
          </p:nvPr>
        </p:nvPicPr>
        <p:blipFill rotWithShape="1">
          <a:blip r:embed="rId3">
            <a:alphaModFix/>
          </a:blip>
          <a:srcRect b="11661" l="11624" r="-123" t="-162"/>
          <a:stretch/>
        </p:blipFill>
        <p:spPr>
          <a:xfrm>
            <a:off x="0" y="-19050"/>
            <a:ext cx="12225338" cy="6877050"/>
          </a:xfrm>
          <a:prstGeom prst="rect">
            <a:avLst/>
          </a:prstGeom>
          <a:noFill/>
          <a:ln>
            <a:noFill/>
          </a:ln>
        </p:spPr>
      </p:pic>
      <p:pic>
        <p:nvPicPr>
          <p:cNvPr id="453" name="Google Shape;453;p43"/>
          <p:cNvPicPr preferRelativeResize="0"/>
          <p:nvPr/>
        </p:nvPicPr>
        <p:blipFill rotWithShape="1">
          <a:blip r:embed="rId4">
            <a:alphaModFix/>
          </a:blip>
          <a:srcRect b="0" l="0" r="0" t="0"/>
          <a:stretch/>
        </p:blipFill>
        <p:spPr>
          <a:xfrm>
            <a:off x="473075" y="4195763"/>
            <a:ext cx="1954213" cy="2982912"/>
          </a:xfrm>
          <a:prstGeom prst="rect">
            <a:avLst/>
          </a:prstGeom>
          <a:noFill/>
          <a:ln>
            <a:noFill/>
          </a:ln>
        </p:spPr>
      </p:pic>
      <p:pic>
        <p:nvPicPr>
          <p:cNvPr id="454" name="Google Shape;454;p43"/>
          <p:cNvPicPr preferRelativeResize="0"/>
          <p:nvPr/>
        </p:nvPicPr>
        <p:blipFill rotWithShape="1">
          <a:blip r:embed="rId5">
            <a:alphaModFix/>
          </a:blip>
          <a:srcRect b="0" l="0" r="0" t="0"/>
          <a:stretch/>
        </p:blipFill>
        <p:spPr>
          <a:xfrm>
            <a:off x="3146425" y="4567238"/>
            <a:ext cx="2381250" cy="2381250"/>
          </a:xfrm>
          <a:prstGeom prst="rect">
            <a:avLst/>
          </a:prstGeom>
          <a:noFill/>
          <a:ln>
            <a:noFill/>
          </a:ln>
        </p:spPr>
      </p:pic>
      <p:pic>
        <p:nvPicPr>
          <p:cNvPr id="455" name="Google Shape;455;p43"/>
          <p:cNvPicPr preferRelativeResize="0"/>
          <p:nvPr/>
        </p:nvPicPr>
        <p:blipFill rotWithShape="1">
          <a:blip r:embed="rId6">
            <a:alphaModFix/>
          </a:blip>
          <a:srcRect b="28320" l="0" r="0" t="0"/>
          <a:stretch/>
        </p:blipFill>
        <p:spPr>
          <a:xfrm>
            <a:off x="5708650" y="3040063"/>
            <a:ext cx="2379663" cy="1706562"/>
          </a:xfrm>
          <a:prstGeom prst="rect">
            <a:avLst/>
          </a:prstGeom>
          <a:noFill/>
          <a:ln>
            <a:noFill/>
          </a:ln>
        </p:spPr>
      </p:pic>
      <p:pic>
        <p:nvPicPr>
          <p:cNvPr id="456" name="Google Shape;456;p43"/>
          <p:cNvPicPr preferRelativeResize="0"/>
          <p:nvPr/>
        </p:nvPicPr>
        <p:blipFill rotWithShape="1">
          <a:blip r:embed="rId7">
            <a:alphaModFix/>
          </a:blip>
          <a:srcRect b="28121" l="0" r="0" t="0"/>
          <a:stretch/>
        </p:blipFill>
        <p:spPr>
          <a:xfrm>
            <a:off x="6681788" y="3040063"/>
            <a:ext cx="2381250" cy="1711325"/>
          </a:xfrm>
          <a:prstGeom prst="rect">
            <a:avLst/>
          </a:prstGeom>
          <a:noFill/>
          <a:ln>
            <a:noFill/>
          </a:ln>
        </p:spPr>
      </p:pic>
      <p:pic>
        <p:nvPicPr>
          <p:cNvPr id="457" name="Google Shape;457;p43"/>
          <p:cNvPicPr preferRelativeResize="0"/>
          <p:nvPr/>
        </p:nvPicPr>
        <p:blipFill rotWithShape="1">
          <a:blip r:embed="rId8">
            <a:alphaModFix/>
          </a:blip>
          <a:srcRect b="28320" l="0" r="0" t="0"/>
          <a:stretch/>
        </p:blipFill>
        <p:spPr>
          <a:xfrm>
            <a:off x="9304338" y="3040063"/>
            <a:ext cx="2381250" cy="1706562"/>
          </a:xfrm>
          <a:prstGeom prst="rect">
            <a:avLst/>
          </a:prstGeom>
          <a:noFill/>
          <a:ln>
            <a:noFill/>
          </a:ln>
        </p:spPr>
      </p:pic>
      <p:pic>
        <p:nvPicPr>
          <p:cNvPr id="458" name="Google Shape;458;p43"/>
          <p:cNvPicPr preferRelativeResize="0"/>
          <p:nvPr/>
        </p:nvPicPr>
        <p:blipFill rotWithShape="1">
          <a:blip r:embed="rId9">
            <a:alphaModFix/>
          </a:blip>
          <a:srcRect b="28111" l="-397" r="397" t="-28110"/>
          <a:stretch/>
        </p:blipFill>
        <p:spPr>
          <a:xfrm>
            <a:off x="8058150" y="2370138"/>
            <a:ext cx="2381250" cy="2381250"/>
          </a:xfrm>
          <a:prstGeom prst="rect">
            <a:avLst/>
          </a:prstGeom>
          <a:noFill/>
          <a:ln>
            <a:noFill/>
          </a:ln>
        </p:spPr>
      </p:pic>
      <p:sp>
        <p:nvSpPr>
          <p:cNvPr id="459" name="Google Shape;459;p43">
            <a:hlinkClick action="ppaction://hlinksldjump" r:id="rId10"/>
          </p:cNvPr>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rgbClr val="FF0000"/>
                </a:solidFill>
                <a:latin typeface="Arial"/>
                <a:ea typeface="Arial"/>
                <a:cs typeface="Arial"/>
                <a:sym typeface="Arial"/>
              </a:rPr>
              <a:t>Fortfahren &gt;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453"/>
                                        </p:tgtEl>
                                        <p:attrNameLst>
                                          <p:attrName>style.visibility</p:attrName>
                                        </p:attrNameLst>
                                      </p:cBhvr>
                                      <p:to>
                                        <p:strVal val="visible"/>
                                      </p:to>
                                    </p:set>
                                    <p:anim calcmode="lin" valueType="num">
                                      <p:cBhvr additive="base">
                                        <p:cTn dur="500"/>
                                        <p:tgtEl>
                                          <p:spTgt spid="453"/>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50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pic>
        <p:nvPicPr>
          <p:cNvPr id="464" name="Google Shape;464;p44"/>
          <p:cNvPicPr preferRelativeResize="0"/>
          <p:nvPr/>
        </p:nvPicPr>
        <p:blipFill rotWithShape="1">
          <a:blip r:embed="rId3">
            <a:alphaModFix/>
          </a:blip>
          <a:srcRect b="4940" l="-13939" r="21501" t="-67"/>
          <a:stretch/>
        </p:blipFill>
        <p:spPr>
          <a:xfrm>
            <a:off x="-2179638" y="-23813"/>
            <a:ext cx="14387513" cy="7104063"/>
          </a:xfrm>
          <a:prstGeom prst="rect">
            <a:avLst/>
          </a:prstGeom>
          <a:noFill/>
          <a:ln>
            <a:noFill/>
          </a:ln>
        </p:spPr>
      </p:pic>
      <p:pic>
        <p:nvPicPr>
          <p:cNvPr id="465" name="Google Shape;465;p44"/>
          <p:cNvPicPr preferRelativeResize="0"/>
          <p:nvPr/>
        </p:nvPicPr>
        <p:blipFill rotWithShape="1">
          <a:blip r:embed="rId4">
            <a:alphaModFix/>
          </a:blip>
          <a:srcRect b="0" l="0" r="0" t="0"/>
          <a:stretch/>
        </p:blipFill>
        <p:spPr>
          <a:xfrm>
            <a:off x="4681538" y="3695700"/>
            <a:ext cx="2114550" cy="2114550"/>
          </a:xfrm>
          <a:prstGeom prst="rect">
            <a:avLst/>
          </a:prstGeom>
          <a:noFill/>
          <a:ln>
            <a:noFill/>
          </a:ln>
        </p:spPr>
      </p:pic>
      <p:pic>
        <p:nvPicPr>
          <p:cNvPr id="466" name="Google Shape;466;p44"/>
          <p:cNvPicPr preferRelativeResize="0"/>
          <p:nvPr/>
        </p:nvPicPr>
        <p:blipFill rotWithShape="1">
          <a:blip r:embed="rId5">
            <a:alphaModFix/>
          </a:blip>
          <a:srcRect b="0" l="0" r="0" t="0"/>
          <a:stretch/>
        </p:blipFill>
        <p:spPr>
          <a:xfrm>
            <a:off x="6289675" y="4456113"/>
            <a:ext cx="2066925" cy="2068512"/>
          </a:xfrm>
          <a:prstGeom prst="rect">
            <a:avLst/>
          </a:prstGeom>
          <a:noFill/>
          <a:ln>
            <a:noFill/>
          </a:ln>
        </p:spPr>
      </p:pic>
      <p:pic>
        <p:nvPicPr>
          <p:cNvPr id="467" name="Google Shape;467;p44"/>
          <p:cNvPicPr preferRelativeResize="0"/>
          <p:nvPr/>
        </p:nvPicPr>
        <p:blipFill rotWithShape="1">
          <a:blip r:embed="rId6">
            <a:alphaModFix/>
          </a:blip>
          <a:srcRect b="0" l="0" r="0" t="0"/>
          <a:stretch/>
        </p:blipFill>
        <p:spPr>
          <a:xfrm>
            <a:off x="9177338" y="4217988"/>
            <a:ext cx="2030412" cy="2032000"/>
          </a:xfrm>
          <a:prstGeom prst="rect">
            <a:avLst/>
          </a:prstGeom>
          <a:noFill/>
          <a:ln>
            <a:noFill/>
          </a:ln>
        </p:spPr>
      </p:pic>
      <p:pic>
        <p:nvPicPr>
          <p:cNvPr id="468" name="Google Shape;468;p44"/>
          <p:cNvPicPr preferRelativeResize="0"/>
          <p:nvPr/>
        </p:nvPicPr>
        <p:blipFill rotWithShape="1">
          <a:blip r:embed="rId7">
            <a:alphaModFix/>
          </a:blip>
          <a:srcRect b="0" l="0" r="0" t="0"/>
          <a:stretch/>
        </p:blipFill>
        <p:spPr>
          <a:xfrm>
            <a:off x="7673975" y="3503613"/>
            <a:ext cx="2084388" cy="2082800"/>
          </a:xfrm>
          <a:prstGeom prst="rect">
            <a:avLst/>
          </a:prstGeom>
          <a:noFill/>
          <a:ln>
            <a:noFill/>
          </a:ln>
        </p:spPr>
      </p:pic>
      <p:pic>
        <p:nvPicPr>
          <p:cNvPr id="469" name="Google Shape;469;p44"/>
          <p:cNvPicPr preferRelativeResize="0"/>
          <p:nvPr/>
        </p:nvPicPr>
        <p:blipFill rotWithShape="1">
          <a:blip r:embed="rId8">
            <a:alphaModFix/>
          </a:blip>
          <a:srcRect b="0" l="0" r="0" t="0"/>
          <a:stretch/>
        </p:blipFill>
        <p:spPr>
          <a:xfrm>
            <a:off x="3730625" y="4711700"/>
            <a:ext cx="2198688" cy="2198688"/>
          </a:xfrm>
          <a:prstGeom prst="rect">
            <a:avLst/>
          </a:prstGeom>
          <a:noFill/>
          <a:ln>
            <a:noFill/>
          </a:ln>
        </p:spPr>
      </p:pic>
      <p:pic>
        <p:nvPicPr>
          <p:cNvPr id="470" name="Google Shape;470;p44"/>
          <p:cNvPicPr preferRelativeResize="0"/>
          <p:nvPr/>
        </p:nvPicPr>
        <p:blipFill rotWithShape="1">
          <a:blip r:embed="rId9">
            <a:alphaModFix/>
          </a:blip>
          <a:srcRect b="0" l="0" r="0" t="0"/>
          <a:stretch/>
        </p:blipFill>
        <p:spPr>
          <a:xfrm>
            <a:off x="2017713" y="3995738"/>
            <a:ext cx="2163762" cy="2162175"/>
          </a:xfrm>
          <a:prstGeom prst="rect">
            <a:avLst/>
          </a:prstGeom>
          <a:noFill/>
          <a:ln>
            <a:noFill/>
          </a:ln>
        </p:spPr>
      </p:pic>
      <p:pic>
        <p:nvPicPr>
          <p:cNvPr id="471" name="Google Shape;471;p44"/>
          <p:cNvPicPr preferRelativeResize="0"/>
          <p:nvPr/>
        </p:nvPicPr>
        <p:blipFill rotWithShape="1">
          <a:blip r:embed="rId10">
            <a:alphaModFix/>
          </a:blip>
          <a:srcRect b="0" l="0" r="0" t="0"/>
          <a:stretch/>
        </p:blipFill>
        <p:spPr>
          <a:xfrm>
            <a:off x="776288" y="4572000"/>
            <a:ext cx="2284412" cy="2286000"/>
          </a:xfrm>
          <a:prstGeom prst="rect">
            <a:avLst/>
          </a:prstGeom>
          <a:noFill/>
          <a:ln>
            <a:noFill/>
          </a:ln>
        </p:spPr>
      </p:pic>
      <p:pic>
        <p:nvPicPr>
          <p:cNvPr id="472" name="Google Shape;472;p44"/>
          <p:cNvPicPr preferRelativeResize="0"/>
          <p:nvPr/>
        </p:nvPicPr>
        <p:blipFill rotWithShape="1">
          <a:blip r:embed="rId11">
            <a:alphaModFix/>
          </a:blip>
          <a:srcRect b="0" l="0" r="0" t="0"/>
          <a:stretch/>
        </p:blipFill>
        <p:spPr>
          <a:xfrm>
            <a:off x="-280988" y="3527425"/>
            <a:ext cx="2112963" cy="2112963"/>
          </a:xfrm>
          <a:prstGeom prst="rect">
            <a:avLst/>
          </a:prstGeom>
          <a:noFill/>
          <a:ln>
            <a:noFill/>
          </a:ln>
        </p:spPr>
      </p:pic>
      <p:pic>
        <p:nvPicPr>
          <p:cNvPr id="473" name="Google Shape;473;p44"/>
          <p:cNvPicPr preferRelativeResize="0"/>
          <p:nvPr/>
        </p:nvPicPr>
        <p:blipFill rotWithShape="1">
          <a:blip r:embed="rId12">
            <a:alphaModFix/>
          </a:blip>
          <a:srcRect b="0" l="0" r="0" t="0"/>
          <a:stretch/>
        </p:blipFill>
        <p:spPr>
          <a:xfrm>
            <a:off x="10496064" y="2774950"/>
            <a:ext cx="1749425" cy="2670175"/>
          </a:xfrm>
          <a:prstGeom prst="rect">
            <a:avLst/>
          </a:prstGeom>
          <a:noFill/>
          <a:ln>
            <a:noFill/>
          </a:ln>
        </p:spPr>
      </p:pic>
      <p:sp>
        <p:nvSpPr>
          <p:cNvPr id="474" name="Google Shape;474;p44">
            <a:hlinkClick action="ppaction://hlinksldjump" r:id="rId13"/>
          </p:cNvPr>
          <p:cNvSpPr/>
          <p:nvPr/>
        </p:nvSpPr>
        <p:spPr>
          <a:xfrm>
            <a:off x="8860843" y="6147139"/>
            <a:ext cx="3194242" cy="517187"/>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chemeClr val="lt1"/>
                </a:solidFill>
                <a:latin typeface="Arial"/>
                <a:ea typeface="Arial"/>
                <a:cs typeface="Arial"/>
                <a:sym typeface="Arial"/>
              </a:rPr>
              <a:t>Zuruek zum anfang</a:t>
            </a:r>
            <a:endParaRPr sz="2000">
              <a:solidFill>
                <a:schemeClr val="lt1"/>
              </a:solidFill>
              <a:latin typeface="Arial"/>
              <a:ea typeface="Arial"/>
              <a:cs typeface="Arial"/>
              <a:sym typeface="Arial"/>
            </a:endParaRPr>
          </a:p>
        </p:txBody>
      </p:sp>
      <p:sp>
        <p:nvSpPr>
          <p:cNvPr id="475" name="Google Shape;475;p44"/>
          <p:cNvSpPr/>
          <p:nvPr/>
        </p:nvSpPr>
        <p:spPr>
          <a:xfrm>
            <a:off x="508000" y="523875"/>
            <a:ext cx="11074400" cy="2105025"/>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rgbClr val="FFFFFF"/>
                </a:solidFill>
                <a:latin typeface="Arial"/>
                <a:ea typeface="Arial"/>
                <a:cs typeface="Arial"/>
                <a:sym typeface="Arial"/>
              </a:rPr>
              <a:t>Die Stadt hat das grundstueck behalten und ein moeglichst transparentes Verfahren eingeleitet. Die buerger wurden im planungsprozess mit einbezogen und ein offener Realisierungswettbewerb ausgelobt. </a:t>
            </a:r>
            <a:endParaRPr/>
          </a:p>
          <a:p>
            <a:pPr indent="0" lvl="0" marL="0" marR="0" rtl="0" algn="l">
              <a:spcBef>
                <a:spcPts val="0"/>
              </a:spcBef>
              <a:spcAft>
                <a:spcPts val="0"/>
              </a:spcAft>
              <a:buNone/>
            </a:pPr>
            <a:r>
              <a:rPr lang="de-DE" sz="1800">
                <a:solidFill>
                  <a:srgbClr val="FFFFFF"/>
                </a:solidFill>
                <a:latin typeface="Arial"/>
                <a:ea typeface="Arial"/>
                <a:cs typeface="Arial"/>
                <a:sym typeface="Arial"/>
              </a:rPr>
              <a:t>Umgesetzt wird das projekt von einem investor, der alle ergebnisse des planungsverfahrens akzeptiert hat.</a:t>
            </a:r>
            <a:endParaRPr/>
          </a:p>
          <a:p>
            <a:pPr indent="0" lvl="0" marL="0" marR="0" rtl="0" algn="l">
              <a:spcBef>
                <a:spcPts val="0"/>
              </a:spcBef>
              <a:spcAft>
                <a:spcPts val="0"/>
              </a:spcAft>
              <a:buNone/>
            </a:pPr>
            <a:r>
              <a:t/>
            </a:r>
            <a:endParaRPr sz="1800">
              <a:solidFill>
                <a:srgbClr val="FFFFFF"/>
              </a:solidFill>
              <a:latin typeface="Arial"/>
              <a:ea typeface="Arial"/>
              <a:cs typeface="Arial"/>
              <a:sym typeface="Arial"/>
            </a:endParaRPr>
          </a:p>
          <a:p>
            <a:pPr indent="0" lvl="0" marL="0" marR="0" rtl="0" algn="l">
              <a:spcBef>
                <a:spcPts val="0"/>
              </a:spcBef>
              <a:spcAft>
                <a:spcPts val="0"/>
              </a:spcAft>
              <a:buNone/>
            </a:pPr>
            <a:r>
              <a:rPr lang="de-DE" sz="1800">
                <a:solidFill>
                  <a:srgbClr val="FFFFFF"/>
                </a:solidFill>
                <a:latin typeface="Arial"/>
                <a:ea typeface="Arial"/>
                <a:cs typeface="Arial"/>
                <a:sym typeface="Arial"/>
              </a:rPr>
              <a:t>Fall du dich nochmal umentscheiden moechtest, klicke jetzt auf fortfahren!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2000"/>
                                        <p:tgtEl>
                                          <p:spTgt spid="473"/>
                                        </p:tgtEl>
                                      </p:cBhvr>
                                    </p:animEffect>
                                  </p:childTnLst>
                                </p:cTn>
                              </p:par>
                              <p:par>
                                <p:cTn fill="hold" nodeType="withEffect" presetClass="emph" presetID="8" presetSubtype="0">
                                  <p:stCondLst>
                                    <p:cond delay="0"/>
                                  </p:stCondLst>
                                  <p:childTnLst>
                                    <p:animRot by="-21600000">
                                      <p:cBhvr>
                                        <p:cTn dur="1000" fill="hold"/>
                                        <p:tgtEl>
                                          <p:spTgt spid="467"/>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466"/>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500"/>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911"/>
                                        <p:tgtEl>
                                          <p:spTgt spid="468"/>
                                        </p:tgtEl>
                                      </p:cBhvr>
                                    </p:animEffect>
                                  </p:childTnLst>
                                </p:cTn>
                              </p:par>
                              <p:par>
                                <p:cTn fill="hold" nodeType="with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par>
                                <p:cTn fill="hold" nodeType="with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500"/>
                                        <p:tgtEl>
                                          <p:spTgt spid="470"/>
                                        </p:tgtEl>
                                      </p:cBhvr>
                                    </p:animEffec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pic>
        <p:nvPicPr>
          <p:cNvPr id="480" name="Google Shape;480;p45"/>
          <p:cNvPicPr preferRelativeResize="0"/>
          <p:nvPr/>
        </p:nvPicPr>
        <p:blipFill rotWithShape="1">
          <a:blip r:embed="rId3">
            <a:alphaModFix/>
          </a:blip>
          <a:srcRect b="4940" l="-13939" r="21501" t="-67"/>
          <a:stretch/>
        </p:blipFill>
        <p:spPr>
          <a:xfrm>
            <a:off x="-2195513" y="-24607"/>
            <a:ext cx="14387513" cy="7104063"/>
          </a:xfrm>
          <a:prstGeom prst="rect">
            <a:avLst/>
          </a:prstGeom>
          <a:noFill/>
          <a:ln>
            <a:noFill/>
          </a:ln>
        </p:spPr>
      </p:pic>
      <p:pic>
        <p:nvPicPr>
          <p:cNvPr id="481" name="Google Shape;481;p45"/>
          <p:cNvPicPr preferRelativeResize="0"/>
          <p:nvPr/>
        </p:nvPicPr>
        <p:blipFill rotWithShape="1">
          <a:blip r:embed="rId4">
            <a:alphaModFix/>
          </a:blip>
          <a:srcRect b="0" l="0" r="0" t="0"/>
          <a:stretch/>
        </p:blipFill>
        <p:spPr>
          <a:xfrm>
            <a:off x="4681538" y="3695700"/>
            <a:ext cx="2114550" cy="2114550"/>
          </a:xfrm>
          <a:prstGeom prst="rect">
            <a:avLst/>
          </a:prstGeom>
          <a:noFill/>
          <a:ln>
            <a:noFill/>
          </a:ln>
        </p:spPr>
      </p:pic>
      <p:pic>
        <p:nvPicPr>
          <p:cNvPr id="482" name="Google Shape;482;p45"/>
          <p:cNvPicPr preferRelativeResize="0"/>
          <p:nvPr/>
        </p:nvPicPr>
        <p:blipFill rotWithShape="1">
          <a:blip r:embed="rId5">
            <a:alphaModFix/>
          </a:blip>
          <a:srcRect b="0" l="0" r="0" t="0"/>
          <a:stretch/>
        </p:blipFill>
        <p:spPr>
          <a:xfrm>
            <a:off x="6289675" y="4456113"/>
            <a:ext cx="2066925" cy="2068512"/>
          </a:xfrm>
          <a:prstGeom prst="rect">
            <a:avLst/>
          </a:prstGeom>
          <a:noFill/>
          <a:ln>
            <a:noFill/>
          </a:ln>
        </p:spPr>
      </p:pic>
      <p:pic>
        <p:nvPicPr>
          <p:cNvPr id="483" name="Google Shape;483;p45"/>
          <p:cNvPicPr preferRelativeResize="0"/>
          <p:nvPr/>
        </p:nvPicPr>
        <p:blipFill rotWithShape="1">
          <a:blip r:embed="rId6">
            <a:alphaModFix/>
          </a:blip>
          <a:srcRect b="0" l="0" r="0" t="0"/>
          <a:stretch/>
        </p:blipFill>
        <p:spPr>
          <a:xfrm>
            <a:off x="9177338" y="4217988"/>
            <a:ext cx="2030412" cy="2032000"/>
          </a:xfrm>
          <a:prstGeom prst="rect">
            <a:avLst/>
          </a:prstGeom>
          <a:noFill/>
          <a:ln>
            <a:noFill/>
          </a:ln>
        </p:spPr>
      </p:pic>
      <p:pic>
        <p:nvPicPr>
          <p:cNvPr id="484" name="Google Shape;484;p45"/>
          <p:cNvPicPr preferRelativeResize="0"/>
          <p:nvPr/>
        </p:nvPicPr>
        <p:blipFill rotWithShape="1">
          <a:blip r:embed="rId7">
            <a:alphaModFix/>
          </a:blip>
          <a:srcRect b="0" l="0" r="0" t="0"/>
          <a:stretch/>
        </p:blipFill>
        <p:spPr>
          <a:xfrm>
            <a:off x="7673975" y="3503613"/>
            <a:ext cx="2084388" cy="2082800"/>
          </a:xfrm>
          <a:prstGeom prst="rect">
            <a:avLst/>
          </a:prstGeom>
          <a:noFill/>
          <a:ln>
            <a:noFill/>
          </a:ln>
        </p:spPr>
      </p:pic>
      <p:pic>
        <p:nvPicPr>
          <p:cNvPr id="485" name="Google Shape;485;p45"/>
          <p:cNvPicPr preferRelativeResize="0"/>
          <p:nvPr/>
        </p:nvPicPr>
        <p:blipFill rotWithShape="1">
          <a:blip r:embed="rId8">
            <a:alphaModFix/>
          </a:blip>
          <a:srcRect b="0" l="0" r="0" t="0"/>
          <a:stretch/>
        </p:blipFill>
        <p:spPr>
          <a:xfrm>
            <a:off x="3730625" y="4711700"/>
            <a:ext cx="2198688" cy="2198688"/>
          </a:xfrm>
          <a:prstGeom prst="rect">
            <a:avLst/>
          </a:prstGeom>
          <a:noFill/>
          <a:ln>
            <a:noFill/>
          </a:ln>
        </p:spPr>
      </p:pic>
      <p:pic>
        <p:nvPicPr>
          <p:cNvPr id="486" name="Google Shape;486;p45"/>
          <p:cNvPicPr preferRelativeResize="0"/>
          <p:nvPr/>
        </p:nvPicPr>
        <p:blipFill rotWithShape="1">
          <a:blip r:embed="rId9">
            <a:alphaModFix/>
          </a:blip>
          <a:srcRect b="0" l="0" r="0" t="0"/>
          <a:stretch/>
        </p:blipFill>
        <p:spPr>
          <a:xfrm>
            <a:off x="2017713" y="3995738"/>
            <a:ext cx="2163762" cy="2162175"/>
          </a:xfrm>
          <a:prstGeom prst="rect">
            <a:avLst/>
          </a:prstGeom>
          <a:noFill/>
          <a:ln>
            <a:noFill/>
          </a:ln>
        </p:spPr>
      </p:pic>
      <p:pic>
        <p:nvPicPr>
          <p:cNvPr id="487" name="Google Shape;487;p45"/>
          <p:cNvPicPr preferRelativeResize="0"/>
          <p:nvPr/>
        </p:nvPicPr>
        <p:blipFill rotWithShape="1">
          <a:blip r:embed="rId10">
            <a:alphaModFix/>
          </a:blip>
          <a:srcRect b="0" l="0" r="0" t="0"/>
          <a:stretch/>
        </p:blipFill>
        <p:spPr>
          <a:xfrm>
            <a:off x="776288" y="4572000"/>
            <a:ext cx="2284412" cy="2286000"/>
          </a:xfrm>
          <a:prstGeom prst="rect">
            <a:avLst/>
          </a:prstGeom>
          <a:noFill/>
          <a:ln>
            <a:noFill/>
          </a:ln>
        </p:spPr>
      </p:pic>
      <p:pic>
        <p:nvPicPr>
          <p:cNvPr id="488" name="Google Shape;488;p45"/>
          <p:cNvPicPr preferRelativeResize="0"/>
          <p:nvPr/>
        </p:nvPicPr>
        <p:blipFill rotWithShape="1">
          <a:blip r:embed="rId11">
            <a:alphaModFix/>
          </a:blip>
          <a:srcRect b="0" l="0" r="0" t="0"/>
          <a:stretch/>
        </p:blipFill>
        <p:spPr>
          <a:xfrm>
            <a:off x="-280988" y="3527425"/>
            <a:ext cx="2112963" cy="2112963"/>
          </a:xfrm>
          <a:prstGeom prst="rect">
            <a:avLst/>
          </a:prstGeom>
          <a:noFill/>
          <a:ln>
            <a:noFill/>
          </a:ln>
        </p:spPr>
      </p:pic>
      <p:pic>
        <p:nvPicPr>
          <p:cNvPr id="489" name="Google Shape;489;p45"/>
          <p:cNvPicPr preferRelativeResize="0"/>
          <p:nvPr/>
        </p:nvPicPr>
        <p:blipFill rotWithShape="1">
          <a:blip r:embed="rId12">
            <a:alphaModFix/>
          </a:blip>
          <a:srcRect b="0" l="0" r="0" t="0"/>
          <a:stretch/>
        </p:blipFill>
        <p:spPr>
          <a:xfrm>
            <a:off x="10496064" y="2774950"/>
            <a:ext cx="1749425" cy="2670175"/>
          </a:xfrm>
          <a:prstGeom prst="rect">
            <a:avLst/>
          </a:prstGeom>
          <a:noFill/>
          <a:ln>
            <a:noFill/>
          </a:ln>
        </p:spPr>
      </p:pic>
      <p:sp>
        <p:nvSpPr>
          <p:cNvPr id="490" name="Google Shape;490;p45">
            <a:hlinkClick action="ppaction://hlinksldjump" r:id="rId13"/>
          </p:cNvPr>
          <p:cNvSpPr/>
          <p:nvPr/>
        </p:nvSpPr>
        <p:spPr>
          <a:xfrm>
            <a:off x="8860843" y="6147139"/>
            <a:ext cx="3194242" cy="482261"/>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chemeClr val="lt1"/>
                </a:solidFill>
                <a:latin typeface="Arial"/>
                <a:ea typeface="Arial"/>
                <a:cs typeface="Arial"/>
                <a:sym typeface="Arial"/>
              </a:rPr>
              <a:t>Zuruek zum anfang</a:t>
            </a:r>
            <a:endParaRPr sz="2000">
              <a:solidFill>
                <a:schemeClr val="lt1"/>
              </a:solidFill>
              <a:latin typeface="Arial"/>
              <a:ea typeface="Arial"/>
              <a:cs typeface="Arial"/>
              <a:sym typeface="Arial"/>
            </a:endParaRPr>
          </a:p>
        </p:txBody>
      </p:sp>
      <p:sp>
        <p:nvSpPr>
          <p:cNvPr id="491" name="Google Shape;491;p45"/>
          <p:cNvSpPr/>
          <p:nvPr/>
        </p:nvSpPr>
        <p:spPr>
          <a:xfrm>
            <a:off x="558800" y="1172110"/>
            <a:ext cx="11074400" cy="2040142"/>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rgbClr val="FFFFFF"/>
                </a:solidFill>
                <a:latin typeface="Arial"/>
                <a:ea typeface="Arial"/>
                <a:cs typeface="Arial"/>
                <a:sym typeface="Arial"/>
              </a:rPr>
              <a:t>Du hast dich gegen eine Investorengerechte Entwicklung des Sattlerplatzes entschieden. Die Stadt ist nun Investor und Bauherr in einer Person. Die Buerger werden am entwurfsprozess beteiligt und es wird In einem transparenten verfahren ein offener realisierungswettbewerb ausgelobt.</a:t>
            </a:r>
            <a:endParaRPr/>
          </a:p>
          <a:p>
            <a:pPr indent="0" lvl="0" marL="0" marR="0" rtl="0" algn="l">
              <a:spcBef>
                <a:spcPts val="0"/>
              </a:spcBef>
              <a:spcAft>
                <a:spcPts val="0"/>
              </a:spcAft>
              <a:buNone/>
            </a:pPr>
            <a:r>
              <a:t/>
            </a:r>
            <a:endParaRPr sz="1800">
              <a:solidFill>
                <a:srgbClr val="FFFFFF"/>
              </a:solidFill>
              <a:latin typeface="Arial"/>
              <a:ea typeface="Arial"/>
              <a:cs typeface="Arial"/>
              <a:sym typeface="Arial"/>
            </a:endParaRPr>
          </a:p>
          <a:p>
            <a:pPr indent="0" lvl="0" marL="0" marR="0" rtl="0" algn="l">
              <a:spcBef>
                <a:spcPts val="0"/>
              </a:spcBef>
              <a:spcAft>
                <a:spcPts val="0"/>
              </a:spcAft>
              <a:buNone/>
            </a:pPr>
            <a:r>
              <a:rPr lang="de-DE" sz="1800">
                <a:solidFill>
                  <a:srgbClr val="FFFFFF"/>
                </a:solidFill>
                <a:latin typeface="Arial"/>
                <a:ea typeface="Arial"/>
                <a:cs typeface="Arial"/>
                <a:sym typeface="Arial"/>
              </a:rPr>
              <a:t>Falls du dich nochmal umentscheiden moechtest, klicke jetzt auf zurueck zum anfang!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2000"/>
                                        <p:tgtEl>
                                          <p:spTgt spid="489"/>
                                        </p:tgtEl>
                                      </p:cBhvr>
                                    </p:animEffect>
                                  </p:childTnLst>
                                </p:cTn>
                              </p:par>
                              <p:par>
                                <p:cTn fill="hold" nodeType="withEffect" presetClass="emph" presetID="8" presetSubtype="0">
                                  <p:stCondLst>
                                    <p:cond delay="0"/>
                                  </p:stCondLst>
                                  <p:childTnLst>
                                    <p:animRot by="-21600000">
                                      <p:cBhvr>
                                        <p:cTn dur="1000" fill="hold"/>
                                        <p:tgtEl>
                                          <p:spTgt spid="483"/>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482"/>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500"/>
                                        <p:tgtEl>
                                          <p:spTgt spid="485"/>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911"/>
                                        <p:tgtEl>
                                          <p:spTgt spid="484"/>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500"/>
                                        <p:tgtEl>
                                          <p:spTgt spid="486"/>
                                        </p:tgtEl>
                                      </p:cBhvr>
                                    </p:animEffect>
                                  </p:childTnLst>
                                </p:cTn>
                              </p:par>
                            </p:childTnLst>
                          </p:cTn>
                        </p:par>
                        <p:par>
                          <p:cTn fill="hold">
                            <p:stCondLst>
                              <p:cond delay="2000"/>
                            </p:stCondLst>
                            <p:childTnLst>
                              <p:par>
                                <p:cTn fill="hold" nodeType="afterEffect" presetClass="entr" presetID="1" presetSubtype="0">
                                  <p:stCondLst>
                                    <p:cond delay="0"/>
                                  </p:stCondLst>
                                  <p:childTnLst>
                                    <p:set>
                                      <p:cBhvr>
                                        <p:cTn dur="1" fill="hold">
                                          <p:stCondLst>
                                            <p:cond delay="0"/>
                                          </p:stCondLst>
                                        </p:cTn>
                                        <p:tgtEl>
                                          <p:spTgt spid="4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id="496" name="Google Shape;496;p4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497" name="Google Shape;497;p46">
            <a:hlinkClick action="ppaction://hlinkshowjump?jump=nextslide"/>
          </p:cNvPr>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rgbClr val="FF0000"/>
                </a:solidFill>
                <a:latin typeface="Arial"/>
                <a:ea typeface="Arial"/>
                <a:cs typeface="Arial"/>
                <a:sym typeface="Arial"/>
              </a:rPr>
              <a:t>Fortfahren &gt;</a:t>
            </a:r>
            <a:endParaRPr/>
          </a:p>
        </p:txBody>
      </p:sp>
      <p:pic>
        <p:nvPicPr>
          <p:cNvPr id="498" name="Google Shape;498;p46"/>
          <p:cNvPicPr preferRelativeResize="0"/>
          <p:nvPr/>
        </p:nvPicPr>
        <p:blipFill rotWithShape="1">
          <a:blip r:embed="rId4">
            <a:alphaModFix/>
          </a:blip>
          <a:srcRect b="0" l="0" r="0" t="0"/>
          <a:stretch/>
        </p:blipFill>
        <p:spPr>
          <a:xfrm>
            <a:off x="4956175" y="3111500"/>
            <a:ext cx="1747838" cy="2670175"/>
          </a:xfrm>
          <a:prstGeom prst="rect">
            <a:avLst/>
          </a:prstGeom>
          <a:noFill/>
          <a:ln>
            <a:noFill/>
          </a:ln>
        </p:spPr>
      </p:pic>
      <p:pic>
        <p:nvPicPr>
          <p:cNvPr id="499" name="Google Shape;499;p46"/>
          <p:cNvPicPr preferRelativeResize="0"/>
          <p:nvPr/>
        </p:nvPicPr>
        <p:blipFill rotWithShape="1">
          <a:blip r:embed="rId5">
            <a:alphaModFix/>
          </a:blip>
          <a:srcRect b="0" l="0" r="0" t="0"/>
          <a:stretch/>
        </p:blipFill>
        <p:spPr>
          <a:xfrm>
            <a:off x="6499225" y="3497263"/>
            <a:ext cx="2117725" cy="2117725"/>
          </a:xfrm>
          <a:prstGeom prst="rect">
            <a:avLst/>
          </a:prstGeom>
          <a:noFill/>
          <a:ln>
            <a:noFill/>
          </a:ln>
        </p:spPr>
      </p:pic>
      <p:pic>
        <p:nvPicPr>
          <p:cNvPr id="500" name="Google Shape;500;p46"/>
          <p:cNvPicPr preferRelativeResize="0"/>
          <p:nvPr/>
        </p:nvPicPr>
        <p:blipFill rotWithShape="1">
          <a:blip r:embed="rId6">
            <a:alphaModFix/>
          </a:blip>
          <a:srcRect b="0" l="0" r="0" t="0"/>
          <a:stretch/>
        </p:blipFill>
        <p:spPr>
          <a:xfrm>
            <a:off x="2076450" y="2625725"/>
            <a:ext cx="4627563" cy="803275"/>
          </a:xfrm>
          <a:prstGeom prst="rect">
            <a:avLst/>
          </a:prstGeom>
          <a:noFill/>
          <a:ln>
            <a:noFill/>
          </a:ln>
        </p:spPr>
      </p:pic>
      <p:pic>
        <p:nvPicPr>
          <p:cNvPr id="501" name="Google Shape;501;p46"/>
          <p:cNvPicPr preferRelativeResize="0"/>
          <p:nvPr/>
        </p:nvPicPr>
        <p:blipFill rotWithShape="1">
          <a:blip r:embed="rId7">
            <a:alphaModFix/>
          </a:blip>
          <a:srcRect b="0" l="0" r="0" t="0"/>
          <a:stretch/>
        </p:blipFill>
        <p:spPr>
          <a:xfrm>
            <a:off x="7210425" y="2978150"/>
            <a:ext cx="3648075" cy="825500"/>
          </a:xfrm>
          <a:prstGeom prst="rect">
            <a:avLst/>
          </a:prstGeom>
          <a:noFill/>
          <a:ln>
            <a:noFill/>
          </a:ln>
        </p:spPr>
      </p:pic>
      <p:sp>
        <p:nvSpPr>
          <p:cNvPr id="502" name="Google Shape;502;p46"/>
          <p:cNvSpPr txBox="1"/>
          <p:nvPr/>
        </p:nvSpPr>
        <p:spPr>
          <a:xfrm>
            <a:off x="520699" y="3497263"/>
            <a:ext cx="5727701" cy="2894012"/>
          </a:xfrm>
          <a:prstGeom prst="rect">
            <a:avLst/>
          </a:prstGeom>
          <a:solidFill>
            <a:schemeClr val="dk1"/>
          </a:solidFill>
          <a:ln cap="flat" cmpd="sng" w="76200">
            <a:solidFill>
              <a:srgbClr val="F0EB1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chemeClr val="lt1"/>
                </a:solidFill>
                <a:latin typeface="Arial"/>
                <a:ea typeface="Arial"/>
                <a:cs typeface="Arial"/>
                <a:sym typeface="Arial"/>
              </a:rPr>
              <a:t>Machbarkeitsstudie</a:t>
            </a:r>
            <a:endParaRPr sz="1800">
              <a:solidFill>
                <a:schemeClr val="lt1"/>
              </a:solidFill>
              <a:latin typeface="Arial"/>
              <a:ea typeface="Arial"/>
              <a:cs typeface="Arial"/>
              <a:sym typeface="Arial"/>
            </a:endParaRPr>
          </a:p>
          <a:p>
            <a:pPr indent="0" lvl="0" marL="0" marR="0" rtl="0" algn="l">
              <a:spcBef>
                <a:spcPts val="0"/>
              </a:spcBef>
              <a:spcAft>
                <a:spcPts val="0"/>
              </a:spcAft>
              <a:buNone/>
            </a:pPr>
            <a:r>
              <a:rPr lang="de-DE" sz="1800">
                <a:solidFill>
                  <a:schemeClr val="lt1"/>
                </a:solidFill>
                <a:latin typeface="Arial"/>
                <a:ea typeface="Arial"/>
                <a:cs typeface="Arial"/>
                <a:sym typeface="Arial"/>
              </a:rPr>
              <a:t>Mit einer Machbarkeitsstudie werden mögliche Lösungsansätze für ein Projekt hinsichtlich ihrer Durchführbarkeit überprüft. Des Weiteren werden Risiken identifiziert und Erfolgsaussichten abgeschätzt. Eine Machbarkeitsstudie ist Voraussetzung für die weitere Planung („Phase 0“).</a:t>
            </a:r>
            <a:r>
              <a:rPr baseline="30000" lang="de-DE" sz="1800">
                <a:solidFill>
                  <a:schemeClr val="lt1"/>
                </a:solidFill>
                <a:latin typeface="Arial"/>
                <a:ea typeface="Arial"/>
                <a:cs typeface="Arial"/>
                <a:sym typeface="Arial"/>
              </a:rPr>
              <a:t>2</a:t>
            </a:r>
            <a:endParaRPr/>
          </a:p>
        </p:txBody>
      </p:sp>
      <p:sp>
        <p:nvSpPr>
          <p:cNvPr id="503" name="Google Shape;503;p46"/>
          <p:cNvSpPr txBox="1"/>
          <p:nvPr/>
        </p:nvSpPr>
        <p:spPr>
          <a:xfrm>
            <a:off x="5886450" y="3452929"/>
            <a:ext cx="290548"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rgbClr val="FF0000"/>
                </a:solidFill>
                <a:latin typeface="Arial"/>
                <a:ea typeface="Arial"/>
                <a:cs typeface="Arial"/>
                <a:sym typeface="Arial"/>
              </a:rPr>
              <a:t>x</a:t>
            </a:r>
            <a:endParaRPr/>
          </a:p>
        </p:txBody>
      </p:sp>
      <p:sp>
        <p:nvSpPr>
          <p:cNvPr id="504" name="Google Shape;504;p46"/>
          <p:cNvSpPr/>
          <p:nvPr/>
        </p:nvSpPr>
        <p:spPr>
          <a:xfrm>
            <a:off x="4758213" y="2732998"/>
            <a:ext cx="1799749" cy="179948"/>
          </a:xfrm>
          <a:prstGeom prst="rect">
            <a:avLst/>
          </a:prstGeom>
          <a:solidFill>
            <a:srgbClr val="FFFF00">
              <a:alpha val="9803"/>
            </a:srgbClr>
          </a:solidFill>
          <a:ln cap="flat" cmpd="sng" w="1905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000"/>
                                        <p:tgtEl>
                                          <p:spTgt spid="500"/>
                                        </p:tgtEl>
                                      </p:cBhvr>
                                    </p:animEffect>
                                  </p:childTnLst>
                                </p:cTn>
                              </p:par>
                            </p:childTnLst>
                          </p:cTn>
                        </p:par>
                        <p:par>
                          <p:cTn fill="hold">
                            <p:stCondLst>
                              <p:cond delay="1000"/>
                            </p:stCondLst>
                            <p:childTnLst>
                              <p:par>
                                <p:cTn fill="hold" nodeType="after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childTnLst>
                          </p:cTn>
                        </p:par>
                        <p:par>
                          <p:cTn fill="hold">
                            <p:stCondLst>
                              <p:cond delay="1001"/>
                            </p:stCondLst>
                            <p:childTnLst>
                              <p:par>
                                <p:cTn fill="hold" nodeType="after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000"/>
                                        <p:tgtEl>
                                          <p:spTgt spid="5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0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0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pic>
        <p:nvPicPr>
          <p:cNvPr id="509" name="Google Shape;509;p4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510" name="Google Shape;510;p47">
            <a:hlinkClick action="ppaction://hlinksldjump" r:id="rId4"/>
          </p:cNvPr>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rgbClr val="FF0000"/>
                </a:solidFill>
                <a:latin typeface="Arial"/>
                <a:ea typeface="Arial"/>
                <a:cs typeface="Arial"/>
                <a:sym typeface="Arial"/>
              </a:rPr>
              <a:t>Fortfahren &gt;</a:t>
            </a:r>
            <a:endParaRPr/>
          </a:p>
        </p:txBody>
      </p:sp>
      <p:pic>
        <p:nvPicPr>
          <p:cNvPr id="511" name="Google Shape;511;p47"/>
          <p:cNvPicPr preferRelativeResize="0"/>
          <p:nvPr/>
        </p:nvPicPr>
        <p:blipFill rotWithShape="1">
          <a:blip r:embed="rId5">
            <a:alphaModFix/>
          </a:blip>
          <a:srcRect b="0" l="0" r="0" t="0"/>
          <a:stretch/>
        </p:blipFill>
        <p:spPr>
          <a:xfrm>
            <a:off x="8239125" y="3121025"/>
            <a:ext cx="1747838" cy="2670175"/>
          </a:xfrm>
          <a:prstGeom prst="rect">
            <a:avLst/>
          </a:prstGeom>
          <a:noFill/>
          <a:ln>
            <a:noFill/>
          </a:ln>
        </p:spPr>
      </p:pic>
      <p:pic>
        <p:nvPicPr>
          <p:cNvPr id="512" name="Google Shape;512;p47"/>
          <p:cNvPicPr preferRelativeResize="0"/>
          <p:nvPr/>
        </p:nvPicPr>
        <p:blipFill rotWithShape="1">
          <a:blip r:embed="rId6">
            <a:alphaModFix/>
          </a:blip>
          <a:srcRect b="0" l="0" r="0" t="0"/>
          <a:stretch/>
        </p:blipFill>
        <p:spPr>
          <a:xfrm>
            <a:off x="9393238" y="3506788"/>
            <a:ext cx="2117725" cy="2117725"/>
          </a:xfrm>
          <a:prstGeom prst="rect">
            <a:avLst/>
          </a:prstGeom>
          <a:noFill/>
          <a:ln>
            <a:noFill/>
          </a:ln>
        </p:spPr>
      </p:pic>
      <p:pic>
        <p:nvPicPr>
          <p:cNvPr id="513" name="Google Shape;513;p47"/>
          <p:cNvPicPr preferRelativeResize="0"/>
          <p:nvPr/>
        </p:nvPicPr>
        <p:blipFill rotWithShape="1">
          <a:blip r:embed="rId7">
            <a:alphaModFix/>
          </a:blip>
          <a:srcRect b="0" l="0" r="0" t="0"/>
          <a:stretch/>
        </p:blipFill>
        <p:spPr>
          <a:xfrm>
            <a:off x="4760913" y="3581400"/>
            <a:ext cx="2044700" cy="2043113"/>
          </a:xfrm>
          <a:prstGeom prst="rect">
            <a:avLst/>
          </a:prstGeom>
          <a:noFill/>
          <a:ln>
            <a:noFill/>
          </a:ln>
        </p:spPr>
      </p:pic>
      <p:pic>
        <p:nvPicPr>
          <p:cNvPr id="514" name="Google Shape;514;p47"/>
          <p:cNvPicPr preferRelativeResize="0"/>
          <p:nvPr/>
        </p:nvPicPr>
        <p:blipFill rotWithShape="1">
          <a:blip r:embed="rId8">
            <a:alphaModFix/>
          </a:blip>
          <a:srcRect b="0" l="0" r="0" t="0"/>
          <a:stretch/>
        </p:blipFill>
        <p:spPr>
          <a:xfrm>
            <a:off x="-77788" y="1704975"/>
            <a:ext cx="2081213" cy="2081213"/>
          </a:xfrm>
          <a:prstGeom prst="rect">
            <a:avLst/>
          </a:prstGeom>
          <a:noFill/>
          <a:ln>
            <a:noFill/>
          </a:ln>
        </p:spPr>
      </p:pic>
      <p:pic>
        <p:nvPicPr>
          <p:cNvPr id="515" name="Google Shape;515;p47"/>
          <p:cNvPicPr preferRelativeResize="0"/>
          <p:nvPr/>
        </p:nvPicPr>
        <p:blipFill rotWithShape="1">
          <a:blip r:embed="rId9">
            <a:alphaModFix/>
          </a:blip>
          <a:srcRect b="0" l="0" r="0" t="0"/>
          <a:stretch/>
        </p:blipFill>
        <p:spPr>
          <a:xfrm>
            <a:off x="1241425" y="1628775"/>
            <a:ext cx="2157413" cy="2157413"/>
          </a:xfrm>
          <a:prstGeom prst="rect">
            <a:avLst/>
          </a:prstGeom>
          <a:noFill/>
          <a:ln>
            <a:noFill/>
          </a:ln>
        </p:spPr>
      </p:pic>
      <p:pic>
        <p:nvPicPr>
          <p:cNvPr id="516" name="Google Shape;516;p47"/>
          <p:cNvPicPr preferRelativeResize="0"/>
          <p:nvPr/>
        </p:nvPicPr>
        <p:blipFill rotWithShape="1">
          <a:blip r:embed="rId10">
            <a:alphaModFix/>
          </a:blip>
          <a:srcRect b="0" l="0" r="0" t="0"/>
          <a:stretch/>
        </p:blipFill>
        <p:spPr>
          <a:xfrm>
            <a:off x="1927225" y="1622425"/>
            <a:ext cx="2162175" cy="2163763"/>
          </a:xfrm>
          <a:prstGeom prst="rect">
            <a:avLst/>
          </a:prstGeom>
          <a:noFill/>
          <a:ln>
            <a:noFill/>
          </a:ln>
        </p:spPr>
      </p:pic>
      <p:pic>
        <p:nvPicPr>
          <p:cNvPr id="517" name="Google Shape;517;p47"/>
          <p:cNvPicPr preferRelativeResize="0"/>
          <p:nvPr/>
        </p:nvPicPr>
        <p:blipFill rotWithShape="1">
          <a:blip r:embed="rId11">
            <a:alphaModFix/>
          </a:blip>
          <a:srcRect b="0" l="0" r="0" t="0"/>
          <a:stretch/>
        </p:blipFill>
        <p:spPr>
          <a:xfrm>
            <a:off x="5191125" y="3425825"/>
            <a:ext cx="2198688" cy="2198688"/>
          </a:xfrm>
          <a:prstGeom prst="rect">
            <a:avLst/>
          </a:prstGeom>
          <a:noFill/>
          <a:ln>
            <a:noFill/>
          </a:ln>
        </p:spPr>
      </p:pic>
      <p:sp>
        <p:nvSpPr>
          <p:cNvPr id="518" name="Google Shape;518;p47"/>
          <p:cNvSpPr/>
          <p:nvPr/>
        </p:nvSpPr>
        <p:spPr>
          <a:xfrm>
            <a:off x="307975" y="125413"/>
            <a:ext cx="11576050" cy="669925"/>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rgbClr val="FFFFFF"/>
                </a:solidFill>
                <a:latin typeface="Arial"/>
                <a:ea typeface="Arial"/>
                <a:cs typeface="Arial"/>
                <a:sym typeface="Arial"/>
              </a:rPr>
              <a:t>Die Machbarkeitsstudie wird praesentiert. Anwesend sind Buerger*innen, Buergerinitiativen, die Verkehrsplanung und der Denkmalschutz.</a:t>
            </a:r>
            <a:endParaRPr/>
          </a:p>
        </p:txBody>
      </p:sp>
      <p:pic>
        <p:nvPicPr>
          <p:cNvPr id="519" name="Google Shape;519;p47"/>
          <p:cNvPicPr preferRelativeResize="0"/>
          <p:nvPr/>
        </p:nvPicPr>
        <p:blipFill rotWithShape="1">
          <a:blip r:embed="rId12">
            <a:alphaModFix/>
          </a:blip>
          <a:srcRect b="0" l="0" r="0" t="0"/>
          <a:stretch/>
        </p:blipFill>
        <p:spPr>
          <a:xfrm>
            <a:off x="7580313" y="2890838"/>
            <a:ext cx="3549650" cy="933450"/>
          </a:xfrm>
          <a:prstGeom prst="rect">
            <a:avLst/>
          </a:prstGeom>
          <a:noFill/>
          <a:ln>
            <a:noFill/>
          </a:ln>
        </p:spPr>
      </p:pic>
      <p:pic>
        <p:nvPicPr>
          <p:cNvPr id="520" name="Google Shape;520;p47"/>
          <p:cNvPicPr preferRelativeResize="0"/>
          <p:nvPr/>
        </p:nvPicPr>
        <p:blipFill rotWithShape="1">
          <a:blip r:embed="rId13">
            <a:alphaModFix/>
          </a:blip>
          <a:srcRect b="0" l="0" r="0" t="0"/>
          <a:stretch/>
        </p:blipFill>
        <p:spPr>
          <a:xfrm>
            <a:off x="3246438" y="1427163"/>
            <a:ext cx="1668462" cy="695325"/>
          </a:xfrm>
          <a:prstGeom prst="rect">
            <a:avLst/>
          </a:prstGeom>
          <a:noFill/>
          <a:ln>
            <a:noFill/>
          </a:ln>
        </p:spPr>
      </p:pic>
      <p:pic>
        <p:nvPicPr>
          <p:cNvPr id="521" name="Google Shape;521;p47"/>
          <p:cNvPicPr preferRelativeResize="0"/>
          <p:nvPr/>
        </p:nvPicPr>
        <p:blipFill rotWithShape="1">
          <a:blip r:embed="rId14">
            <a:alphaModFix/>
          </a:blip>
          <a:srcRect b="0" l="0" r="0" t="0"/>
          <a:stretch/>
        </p:blipFill>
        <p:spPr>
          <a:xfrm>
            <a:off x="1146175" y="1633538"/>
            <a:ext cx="876300" cy="760412"/>
          </a:xfrm>
          <a:prstGeom prst="rect">
            <a:avLst/>
          </a:prstGeom>
          <a:noFill/>
          <a:ln>
            <a:noFill/>
          </a:ln>
        </p:spPr>
      </p:pic>
      <p:pic>
        <p:nvPicPr>
          <p:cNvPr id="522" name="Google Shape;522;p47"/>
          <p:cNvPicPr preferRelativeResize="0"/>
          <p:nvPr/>
        </p:nvPicPr>
        <p:blipFill rotWithShape="1">
          <a:blip r:embed="rId15">
            <a:alphaModFix/>
          </a:blip>
          <a:srcRect b="0" l="0" r="0" t="0"/>
          <a:stretch/>
        </p:blipFill>
        <p:spPr>
          <a:xfrm>
            <a:off x="2708275" y="3468688"/>
            <a:ext cx="3141663" cy="635000"/>
          </a:xfrm>
          <a:prstGeom prst="rect">
            <a:avLst/>
          </a:prstGeom>
          <a:noFill/>
          <a:ln>
            <a:noFill/>
          </a:ln>
        </p:spPr>
      </p:pic>
      <p:pic>
        <p:nvPicPr>
          <p:cNvPr id="523" name="Google Shape;523;p47"/>
          <p:cNvPicPr preferRelativeResize="0"/>
          <p:nvPr/>
        </p:nvPicPr>
        <p:blipFill rotWithShape="1">
          <a:blip r:embed="rId16">
            <a:alphaModFix/>
          </a:blip>
          <a:srcRect b="0" l="0" r="0" t="0"/>
          <a:stretch/>
        </p:blipFill>
        <p:spPr>
          <a:xfrm>
            <a:off x="1584325" y="1201738"/>
            <a:ext cx="3559175" cy="749300"/>
          </a:xfrm>
          <a:prstGeom prst="rect">
            <a:avLst/>
          </a:prstGeom>
          <a:noFill/>
          <a:ln>
            <a:noFill/>
          </a:ln>
        </p:spPr>
      </p:pic>
      <p:pic>
        <p:nvPicPr>
          <p:cNvPr id="524" name="Google Shape;524;p47"/>
          <p:cNvPicPr preferRelativeResize="0"/>
          <p:nvPr/>
        </p:nvPicPr>
        <p:blipFill rotWithShape="1">
          <a:blip r:embed="rId17">
            <a:alphaModFix/>
          </a:blip>
          <a:srcRect b="0" l="0" r="0" t="0"/>
          <a:stretch/>
        </p:blipFill>
        <p:spPr>
          <a:xfrm>
            <a:off x="5475288" y="3054350"/>
            <a:ext cx="4267200" cy="854075"/>
          </a:xfrm>
          <a:prstGeom prst="rect">
            <a:avLst/>
          </a:prstGeom>
          <a:noFill/>
          <a:ln>
            <a:noFill/>
          </a:ln>
        </p:spPr>
      </p:pic>
      <p:pic>
        <p:nvPicPr>
          <p:cNvPr id="525" name="Google Shape;525;p47"/>
          <p:cNvPicPr preferRelativeResize="0"/>
          <p:nvPr/>
        </p:nvPicPr>
        <p:blipFill rotWithShape="1">
          <a:blip r:embed="rId18">
            <a:alphaModFix/>
          </a:blip>
          <a:srcRect b="0" l="0" r="0" t="0"/>
          <a:stretch/>
        </p:blipFill>
        <p:spPr>
          <a:xfrm>
            <a:off x="6881813" y="2741613"/>
            <a:ext cx="4752975" cy="1231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518">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childTnLst>
                          </p:cTn>
                        </p:par>
                        <p:par>
                          <p:cTn fill="hold">
                            <p:stCondLst>
                              <p:cond delay="1001"/>
                            </p:stCondLst>
                            <p:childTnLst>
                              <p:par>
                                <p:cTn fill="hold" nodeType="afterEffect" presetClass="entr" presetID="2" presetSubtype="4">
                                  <p:stCondLst>
                                    <p:cond delay="1500"/>
                                  </p:stCondLst>
                                  <p:childTnLst>
                                    <p:set>
                                      <p:cBhvr>
                                        <p:cTn dur="1" fill="hold">
                                          <p:stCondLst>
                                            <p:cond delay="0"/>
                                          </p:stCondLst>
                                        </p:cTn>
                                        <p:tgtEl>
                                          <p:spTgt spid="522"/>
                                        </p:tgtEl>
                                        <p:attrNameLst>
                                          <p:attrName>style.visibility</p:attrName>
                                        </p:attrNameLst>
                                      </p:cBhvr>
                                      <p:to>
                                        <p:strVal val="visible"/>
                                      </p:to>
                                    </p:set>
                                    <p:anim calcmode="lin" valueType="num">
                                      <p:cBhvr additive="base">
                                        <p:cTn dur="1000"/>
                                        <p:tgtEl>
                                          <p:spTgt spid="52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500"/>
                                  </p:stCondLst>
                                  <p:childTnLst>
                                    <p:set>
                                      <p:cBhvr>
                                        <p:cTn dur="1" fill="hold">
                                          <p:stCondLst>
                                            <p:cond delay="0"/>
                                          </p:stCondLst>
                                        </p:cTn>
                                        <p:tgtEl>
                                          <p:spTgt spid="521"/>
                                        </p:tgtEl>
                                        <p:attrNameLst>
                                          <p:attrName>style.visibility</p:attrName>
                                        </p:attrNameLst>
                                      </p:cBhvr>
                                      <p:to>
                                        <p:strVal val="visible"/>
                                      </p:to>
                                    </p:set>
                                    <p:anim calcmode="lin" valueType="num">
                                      <p:cBhvr additive="base">
                                        <p:cTn dur="500"/>
                                        <p:tgtEl>
                                          <p:spTgt spid="521"/>
                                        </p:tgtEl>
                                        <p:attrNameLst>
                                          <p:attrName>ppt_y</p:attrName>
                                        </p:attrNameLst>
                                      </p:cBhvr>
                                      <p:tavLst>
                                        <p:tav fmla="" tm="0">
                                          <p:val>
                                            <p:strVal val="#ppt_y+1"/>
                                          </p:val>
                                        </p:tav>
                                        <p:tav fmla="" tm="100000">
                                          <p:val>
                                            <p:strVal val="#ppt_y"/>
                                          </p:val>
                                        </p:tav>
                                      </p:tavLst>
                                    </p:anim>
                                  </p:childTnLst>
                                </p:cTn>
                              </p:par>
                            </p:childTnLst>
                          </p:cTn>
                        </p:par>
                        <p:par>
                          <p:cTn fill="hold">
                            <p:stCondLst>
                              <p:cond delay="2001"/>
                            </p:stCondLst>
                            <p:childTnLst>
                              <p:par>
                                <p:cTn fill="hold" nodeType="afterEffect" presetClass="entr" presetID="2" presetSubtype="4">
                                  <p:stCondLst>
                                    <p:cond delay="0"/>
                                  </p:stCondLst>
                                  <p:childTnLst>
                                    <p:set>
                                      <p:cBhvr>
                                        <p:cTn dur="1" fill="hold">
                                          <p:stCondLst>
                                            <p:cond delay="0"/>
                                          </p:stCondLst>
                                        </p:cTn>
                                        <p:tgtEl>
                                          <p:spTgt spid="520"/>
                                        </p:tgtEl>
                                        <p:attrNameLst>
                                          <p:attrName>style.visibility</p:attrName>
                                        </p:attrNameLst>
                                      </p:cBhvr>
                                      <p:to>
                                        <p:strVal val="visible"/>
                                      </p:to>
                                    </p:set>
                                    <p:anim calcmode="lin" valueType="num">
                                      <p:cBhvr additive="base">
                                        <p:cTn dur="500"/>
                                        <p:tgtEl>
                                          <p:spTgt spid="52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0"/>
                                  </p:stCondLst>
                                  <p:childTnLst>
                                    <p:set>
                                      <p:cBhvr>
                                        <p:cTn dur="1" fill="hold">
                                          <p:stCondLst>
                                            <p:cond delay="0"/>
                                          </p:stCondLst>
                                        </p:cTn>
                                        <p:tgtEl>
                                          <p:spTgt spid="523"/>
                                        </p:tgtEl>
                                        <p:attrNameLst>
                                          <p:attrName>style.visibility</p:attrName>
                                        </p:attrNameLst>
                                      </p:cBhvr>
                                      <p:to>
                                        <p:strVal val="visible"/>
                                      </p:to>
                                    </p:set>
                                    <p:anim calcmode="lin" valueType="num">
                                      <p:cBhvr additive="base">
                                        <p:cTn dur="1000"/>
                                        <p:tgtEl>
                                          <p:spTgt spid="523"/>
                                        </p:tgtEl>
                                        <p:attrNameLst>
                                          <p:attrName>ppt_y</p:attrName>
                                        </p:attrNameLst>
                                      </p:cBhvr>
                                      <p:tavLst>
                                        <p:tav fmla="" tm="0">
                                          <p:val>
                                            <p:strVal val="#ppt_y+1"/>
                                          </p:val>
                                        </p:tav>
                                        <p:tav fmla="" tm="100000">
                                          <p:val>
                                            <p:strVal val="#ppt_y"/>
                                          </p:val>
                                        </p:tav>
                                      </p:tavLst>
                                    </p:anim>
                                  </p:childTnLst>
                                </p:cTn>
                              </p:par>
                            </p:childTnLst>
                          </p:cTn>
                        </p:par>
                        <p:par>
                          <p:cTn fill="hold">
                            <p:stCondLst>
                              <p:cond delay="3001"/>
                            </p:stCondLst>
                            <p:childTnLst>
                              <p:par>
                                <p:cTn fill="hold" nodeType="afterEffect" presetClass="entr" presetID="2" presetSubtype="4">
                                  <p:stCondLst>
                                    <p:cond delay="500"/>
                                  </p:stCondLst>
                                  <p:childTnLst>
                                    <p:set>
                                      <p:cBhvr>
                                        <p:cTn dur="1" fill="hold">
                                          <p:stCondLst>
                                            <p:cond delay="0"/>
                                          </p:stCondLst>
                                        </p:cTn>
                                        <p:tgtEl>
                                          <p:spTgt spid="524"/>
                                        </p:tgtEl>
                                        <p:attrNameLst>
                                          <p:attrName>style.visibility</p:attrName>
                                        </p:attrNameLst>
                                      </p:cBhvr>
                                      <p:to>
                                        <p:strVal val="visible"/>
                                      </p:to>
                                    </p:set>
                                    <p:anim calcmode="lin" valueType="num">
                                      <p:cBhvr additive="base">
                                        <p:cTn dur="500"/>
                                        <p:tgtEl>
                                          <p:spTgt spid="524"/>
                                        </p:tgtEl>
                                        <p:attrNameLst>
                                          <p:attrName>ppt_y</p:attrName>
                                        </p:attrNameLst>
                                      </p:cBhvr>
                                      <p:tavLst>
                                        <p:tav fmla="" tm="0">
                                          <p:val>
                                            <p:strVal val="#ppt_y+1"/>
                                          </p:val>
                                        </p:tav>
                                        <p:tav fmla="" tm="100000">
                                          <p:val>
                                            <p:strVal val="#ppt_y"/>
                                          </p:val>
                                        </p:tav>
                                      </p:tavLst>
                                    </p:anim>
                                  </p:childTnLst>
                                </p:cTn>
                              </p:par>
                            </p:childTnLst>
                          </p:cTn>
                        </p:par>
                        <p:par>
                          <p:cTn fill="hold">
                            <p:stCondLst>
                              <p:cond delay="3501"/>
                            </p:stCondLst>
                            <p:childTnLst>
                              <p:par>
                                <p:cTn fill="hold" nodeType="afterEffect" presetClass="entr" presetID="10" presetSubtype="0">
                                  <p:stCondLst>
                                    <p:cond delay="200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8"/>
          <p:cNvSpPr/>
          <p:nvPr/>
        </p:nvSpPr>
        <p:spPr>
          <a:xfrm>
            <a:off x="173620" y="158227"/>
            <a:ext cx="11783027" cy="6497215"/>
          </a:xfrm>
          <a:prstGeom prst="rect">
            <a:avLst/>
          </a:prstGeom>
          <a:solidFill>
            <a:schemeClr val="dk1"/>
          </a:solidFill>
          <a:ln cap="flat" cmpd="sng" w="76200">
            <a:solidFill>
              <a:srgbClr val="F0EB1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de-DE" sz="2400">
                <a:solidFill>
                  <a:srgbClr val="F0EB15"/>
                </a:solidFill>
                <a:latin typeface="Arial"/>
                <a:ea typeface="Arial"/>
                <a:cs typeface="Arial"/>
                <a:sym typeface="Arial"/>
              </a:rPr>
              <a:t>Quellen</a:t>
            </a:r>
            <a:endParaRPr/>
          </a:p>
          <a:p>
            <a:pPr indent="0" lvl="0" marL="0" marR="0" rtl="0" algn="l">
              <a:spcBef>
                <a:spcPts val="0"/>
              </a:spcBef>
              <a:spcAft>
                <a:spcPts val="0"/>
              </a:spcAft>
              <a:buNone/>
            </a:pPr>
            <a:r>
              <a:rPr b="1" lang="de-DE" sz="1400">
                <a:solidFill>
                  <a:srgbClr val="F0EB15"/>
                </a:solidFill>
                <a:latin typeface="Arial"/>
                <a:ea typeface="Arial"/>
                <a:cs typeface="Arial"/>
                <a:sym typeface="Arial"/>
              </a:rPr>
              <a:t>1 </a:t>
            </a:r>
            <a:r>
              <a:rPr lang="de-DE" sz="1400" u="sng">
                <a:solidFill>
                  <a:schemeClr val="hlink"/>
                </a:solidFill>
                <a:latin typeface="Arial"/>
                <a:ea typeface="Arial"/>
                <a:cs typeface="Arial"/>
                <a:sym typeface="Arial"/>
                <a:hlinkClick r:id="rId3"/>
              </a:rPr>
              <a:t>https://www.erbbaurechtsverband.de/erbbaurecht/das-erbbau-prinzip/</a:t>
            </a:r>
            <a:endParaRPr sz="1400">
              <a:solidFill>
                <a:srgbClr val="FFFF00"/>
              </a:solidFill>
              <a:latin typeface="Arial"/>
              <a:ea typeface="Arial"/>
              <a:cs typeface="Arial"/>
              <a:sym typeface="Arial"/>
            </a:endParaRPr>
          </a:p>
          <a:p>
            <a:pPr indent="0" lvl="0" marL="0" marR="0" rtl="0" algn="l">
              <a:spcBef>
                <a:spcPts val="0"/>
              </a:spcBef>
              <a:spcAft>
                <a:spcPts val="0"/>
              </a:spcAft>
              <a:buNone/>
            </a:pPr>
            <a:r>
              <a:rPr b="1" lang="de-DE" sz="1400">
                <a:solidFill>
                  <a:srgbClr val="F0EB15"/>
                </a:solidFill>
                <a:latin typeface="Arial"/>
                <a:ea typeface="Arial"/>
                <a:cs typeface="Arial"/>
                <a:sym typeface="Arial"/>
              </a:rPr>
              <a:t>2 </a:t>
            </a:r>
            <a:r>
              <a:rPr i="1" lang="de-DE" sz="1400" u="sng">
                <a:solidFill>
                  <a:schemeClr val="hlink"/>
                </a:solidFill>
                <a:latin typeface="Arial"/>
                <a:ea typeface="Arial"/>
                <a:cs typeface="Arial"/>
                <a:sym typeface="Arial"/>
                <a:hlinkClick r:id="rId4"/>
              </a:rPr>
              <a:t>https://www.byak.de/data/Vergabe/AW_Mai_2016.pdf</a:t>
            </a:r>
            <a:endParaRPr i="1" sz="1400">
              <a:solidFill>
                <a:schemeClr val="lt1"/>
              </a:solidFill>
              <a:latin typeface="Arial"/>
              <a:ea typeface="Arial"/>
              <a:cs typeface="Arial"/>
              <a:sym typeface="Arial"/>
            </a:endParaRPr>
          </a:p>
          <a:p>
            <a:pPr indent="0" lvl="0" marL="0" marR="0" rtl="0" algn="l">
              <a:spcBef>
                <a:spcPts val="0"/>
              </a:spcBef>
              <a:spcAft>
                <a:spcPts val="0"/>
              </a:spcAft>
              <a:buNone/>
            </a:pPr>
            <a:r>
              <a:rPr b="1" i="1" lang="de-DE" sz="1400">
                <a:solidFill>
                  <a:srgbClr val="F0EB15"/>
                </a:solidFill>
                <a:latin typeface="Arial"/>
                <a:ea typeface="Arial"/>
                <a:cs typeface="Arial"/>
                <a:sym typeface="Arial"/>
              </a:rPr>
              <a:t>3 </a:t>
            </a:r>
            <a:r>
              <a:rPr i="1" lang="de-DE" sz="1400" u="sng">
                <a:solidFill>
                  <a:schemeClr val="hlink"/>
                </a:solidFill>
                <a:latin typeface="Arial"/>
                <a:ea typeface="Arial"/>
                <a:cs typeface="Arial"/>
                <a:sym typeface="Arial"/>
                <a:hlinkClick r:id="rId5"/>
              </a:rPr>
              <a:t>https://www.projektmagazin.de/glossarterm/machbarkeitsstudie</a:t>
            </a:r>
            <a:endParaRPr i="1" sz="1400">
              <a:solidFill>
                <a:schemeClr val="lt1"/>
              </a:solidFill>
              <a:latin typeface="Arial"/>
              <a:ea typeface="Arial"/>
              <a:cs typeface="Arial"/>
              <a:sym typeface="Arial"/>
            </a:endParaRPr>
          </a:p>
          <a:p>
            <a:pPr indent="0" lvl="0" marL="0" marR="0" rtl="0" algn="l">
              <a:spcBef>
                <a:spcPts val="0"/>
              </a:spcBef>
              <a:spcAft>
                <a:spcPts val="0"/>
              </a:spcAft>
              <a:buNone/>
            </a:pPr>
            <a:r>
              <a:rPr b="1" lang="de-DE" sz="1400">
                <a:solidFill>
                  <a:srgbClr val="F0EB15"/>
                </a:solidFill>
                <a:latin typeface="Arial"/>
                <a:ea typeface="Arial"/>
                <a:cs typeface="Arial"/>
                <a:sym typeface="Arial"/>
              </a:rPr>
              <a:t>4 </a:t>
            </a:r>
            <a:r>
              <a:rPr i="1" lang="de-DE" sz="1400" u="sng">
                <a:solidFill>
                  <a:schemeClr val="hlink"/>
                </a:solidFill>
                <a:latin typeface="Arial"/>
                <a:ea typeface="Arial"/>
                <a:cs typeface="Arial"/>
                <a:sym typeface="Arial"/>
                <a:hlinkClick r:id="rId6"/>
              </a:rPr>
              <a:t>https://www.bda-bund.de/wp-content/uploads/2016/12/RPW-2013_Kommentierung-und-Handlungsempfehlungen.pdf</a:t>
            </a:r>
            <a:endParaRPr i="1" sz="1400">
              <a:solidFill>
                <a:schemeClr val="lt1"/>
              </a:solidFill>
              <a:latin typeface="Arial"/>
              <a:ea typeface="Arial"/>
              <a:cs typeface="Arial"/>
              <a:sym typeface="Arial"/>
            </a:endParaRPr>
          </a:p>
          <a:p>
            <a:pPr indent="0" lvl="0" marL="0" marR="0" rtl="0" algn="l">
              <a:spcBef>
                <a:spcPts val="0"/>
              </a:spcBef>
              <a:spcAft>
                <a:spcPts val="0"/>
              </a:spcAft>
              <a:buNone/>
            </a:pPr>
            <a:r>
              <a:rPr b="1" lang="de-DE" sz="1400">
                <a:solidFill>
                  <a:srgbClr val="F0EB15"/>
                </a:solidFill>
                <a:latin typeface="Arial"/>
                <a:ea typeface="Arial"/>
                <a:cs typeface="Arial"/>
                <a:sym typeface="Arial"/>
              </a:rPr>
              <a:t>5 </a:t>
            </a:r>
            <a:r>
              <a:rPr i="1" lang="de-DE" sz="1400" u="sng">
                <a:solidFill>
                  <a:schemeClr val="hlink"/>
                </a:solidFill>
                <a:latin typeface="Arial"/>
                <a:ea typeface="Arial"/>
                <a:cs typeface="Arial"/>
                <a:sym typeface="Arial"/>
                <a:hlinkClick r:id="rId7"/>
              </a:rPr>
              <a:t>https://www.arching.at/fileadmin/user_upload/redakteure/Wettberwerbe/wsa_2010_teila.pdf</a:t>
            </a:r>
            <a:r>
              <a:rPr i="1" lang="de-DE" sz="1400">
                <a:solidFill>
                  <a:srgbClr val="F0EB15"/>
                </a:solidFill>
                <a:latin typeface="Arial"/>
                <a:ea typeface="Arial"/>
                <a:cs typeface="Arial"/>
                <a:sym typeface="Arial"/>
              </a:rPr>
              <a:t> </a:t>
            </a:r>
            <a:endParaRPr/>
          </a:p>
          <a:p>
            <a:pPr indent="0" lvl="0" marL="0" marR="0" rtl="0" algn="l">
              <a:spcBef>
                <a:spcPts val="0"/>
              </a:spcBef>
              <a:spcAft>
                <a:spcPts val="0"/>
              </a:spcAft>
              <a:buNone/>
            </a:pPr>
            <a:r>
              <a:rPr b="1" lang="de-DE" sz="1400">
                <a:solidFill>
                  <a:srgbClr val="F0EB15"/>
                </a:solidFill>
                <a:latin typeface="Arial"/>
                <a:ea typeface="Arial"/>
                <a:cs typeface="Arial"/>
                <a:sym typeface="Arial"/>
              </a:rPr>
              <a:t>6 </a:t>
            </a:r>
            <a:r>
              <a:rPr i="1" lang="de-DE" sz="1400" u="sng">
                <a:solidFill>
                  <a:schemeClr val="hlink"/>
                </a:solidFill>
                <a:latin typeface="Arial"/>
                <a:ea typeface="Arial"/>
                <a:cs typeface="Arial"/>
                <a:sym typeface="Arial"/>
                <a:hlinkClick r:id="rId8"/>
              </a:rPr>
              <a:t>https://www.wien.gv.at/stadtentwicklung/grundlagen/verfahren/</a:t>
            </a:r>
            <a:endParaRPr i="1" sz="1400">
              <a:solidFill>
                <a:schemeClr val="lt1"/>
              </a:solidFill>
              <a:latin typeface="Arial"/>
              <a:ea typeface="Arial"/>
              <a:cs typeface="Arial"/>
              <a:sym typeface="Arial"/>
            </a:endParaRPr>
          </a:p>
          <a:p>
            <a:pPr indent="0" lvl="0" marL="0" marR="0" rtl="0" algn="l">
              <a:spcBef>
                <a:spcPts val="0"/>
              </a:spcBef>
              <a:spcAft>
                <a:spcPts val="0"/>
              </a:spcAft>
              <a:buNone/>
            </a:pPr>
            <a:r>
              <a:rPr i="1" lang="de-DE" sz="1400" u="sng">
                <a:solidFill>
                  <a:schemeClr val="hlink"/>
                </a:solidFill>
                <a:latin typeface="Arial"/>
                <a:ea typeface="Arial"/>
                <a:cs typeface="Arial"/>
                <a:sym typeface="Arial"/>
                <a:hlinkClick r:id="rId9"/>
              </a:rPr>
              <a:t>https://www.bda-bund.de/wp-content/uploads/2016/12/RPW-2013_Kommentierung-und-Handlungsempfehlungen.pdf</a:t>
            </a:r>
            <a:endParaRPr b="1" sz="1400">
              <a:solidFill>
                <a:srgbClr val="F0EB15"/>
              </a:solidFill>
              <a:latin typeface="Arial"/>
              <a:ea typeface="Arial"/>
              <a:cs typeface="Arial"/>
              <a:sym typeface="Arial"/>
            </a:endParaRPr>
          </a:p>
          <a:p>
            <a:pPr indent="0" lvl="0" marL="0" marR="0" rtl="0" algn="l">
              <a:spcBef>
                <a:spcPts val="0"/>
              </a:spcBef>
              <a:spcAft>
                <a:spcPts val="0"/>
              </a:spcAft>
              <a:buNone/>
            </a:pPr>
            <a:r>
              <a:rPr b="1" lang="de-DE" sz="1400">
                <a:solidFill>
                  <a:srgbClr val="F0EB15"/>
                </a:solidFill>
                <a:latin typeface="Arial"/>
                <a:ea typeface="Arial"/>
                <a:cs typeface="Arial"/>
                <a:sym typeface="Arial"/>
              </a:rPr>
              <a:t>7 direktauftrag </a:t>
            </a:r>
            <a:endParaRPr/>
          </a:p>
          <a:p>
            <a:pPr indent="0" lvl="0" marL="0" marR="0" rtl="0" algn="l">
              <a:spcBef>
                <a:spcPts val="0"/>
              </a:spcBef>
              <a:spcAft>
                <a:spcPts val="0"/>
              </a:spcAft>
              <a:buNone/>
            </a:pPr>
            <a:r>
              <a:rPr b="1" lang="de-DE" sz="1400">
                <a:solidFill>
                  <a:srgbClr val="F0EB15"/>
                </a:solidFill>
                <a:latin typeface="Arial"/>
                <a:ea typeface="Arial"/>
                <a:cs typeface="Arial"/>
                <a:sym typeface="Arial"/>
              </a:rPr>
              <a:t>8 </a:t>
            </a:r>
            <a:r>
              <a:rPr i="1" lang="de-DE" sz="1400" u="sng">
                <a:solidFill>
                  <a:schemeClr val="hlink"/>
                </a:solidFill>
                <a:latin typeface="Arial"/>
                <a:ea typeface="Arial"/>
                <a:cs typeface="Arial"/>
                <a:sym typeface="Arial"/>
                <a:hlinkClick r:id="rId10"/>
              </a:rPr>
              <a:t>https://www.aktion-pro-eigenheim.de/haus/hausbau-hauskauf/grundstueckskauf/was-ist-eigentlich-ein-bebauungsplan.php</a:t>
            </a:r>
            <a:endParaRPr i="1" sz="1400">
              <a:solidFill>
                <a:schemeClr val="lt1"/>
              </a:solidFill>
              <a:latin typeface="Arial"/>
              <a:ea typeface="Arial"/>
              <a:cs typeface="Arial"/>
              <a:sym typeface="Arial"/>
            </a:endParaRPr>
          </a:p>
          <a:p>
            <a:pPr indent="0" lvl="0" marL="0" marR="0" rtl="0" algn="l">
              <a:spcBef>
                <a:spcPts val="0"/>
              </a:spcBef>
              <a:spcAft>
                <a:spcPts val="0"/>
              </a:spcAft>
              <a:buNone/>
            </a:pPr>
            <a:r>
              <a:rPr b="1" lang="de-DE" sz="1400">
                <a:solidFill>
                  <a:srgbClr val="F0EB15"/>
                </a:solidFill>
                <a:latin typeface="Arial"/>
                <a:ea typeface="Arial"/>
                <a:cs typeface="Arial"/>
                <a:sym typeface="Arial"/>
              </a:rPr>
              <a:t>9 </a:t>
            </a:r>
            <a:r>
              <a:rPr lang="de-DE" sz="1400" u="sng">
                <a:solidFill>
                  <a:schemeClr val="hlink"/>
                </a:solidFill>
                <a:latin typeface="Arial"/>
                <a:ea typeface="Arial"/>
                <a:cs typeface="Arial"/>
                <a:sym typeface="Arial"/>
                <a:hlinkClick r:id="rId11"/>
              </a:rPr>
              <a:t>https://www.vhw.de/fileadmin/user_upload/06_forschung/Wohnungspolitik_und_Wohnungsmarkt/PDF/Endbericht_vhw_Institutionelle_Investoren_als_Kapitalgeber_fuer_den_kommunalen_WohnungsbauJuni_2019.pdf</a:t>
            </a:r>
            <a:r>
              <a:rPr b="1" lang="de-DE" sz="1400">
                <a:solidFill>
                  <a:srgbClr val="F0EB15"/>
                </a:solidFill>
                <a:latin typeface="Arial"/>
                <a:ea typeface="Arial"/>
                <a:cs typeface="Arial"/>
                <a:sym typeface="Arial"/>
              </a:rPr>
              <a:t> </a:t>
            </a:r>
            <a:r>
              <a:rPr i="1" lang="de-DE" sz="1400" u="sng">
                <a:solidFill>
                  <a:schemeClr val="hlink"/>
                </a:solidFill>
                <a:latin typeface="Arial"/>
                <a:ea typeface="Arial"/>
                <a:cs typeface="Arial"/>
                <a:sym typeface="Arial"/>
                <a:hlinkClick r:id="rId12"/>
              </a:rPr>
              <a:t>https://www.gruenderszene.de/lexikon/begriffe/investor?interstitial</a:t>
            </a:r>
            <a:endParaRPr i="1" sz="1400">
              <a:solidFill>
                <a:schemeClr val="lt1"/>
              </a:solidFill>
              <a:latin typeface="Arial"/>
              <a:ea typeface="Arial"/>
              <a:cs typeface="Arial"/>
              <a:sym typeface="Arial"/>
            </a:endParaRPr>
          </a:p>
          <a:p>
            <a:pPr indent="0" lvl="0" marL="0" marR="0" rtl="0" algn="l">
              <a:spcBef>
                <a:spcPts val="0"/>
              </a:spcBef>
              <a:spcAft>
                <a:spcPts val="0"/>
              </a:spcAft>
              <a:buNone/>
            </a:pPr>
            <a:r>
              <a:rPr i="1" lang="de-DE" sz="1400" u="sng">
                <a:solidFill>
                  <a:schemeClr val="hlink"/>
                </a:solidFill>
                <a:latin typeface="Arial"/>
                <a:ea typeface="Arial"/>
                <a:cs typeface="Arial"/>
                <a:sym typeface="Arial"/>
                <a:hlinkClick r:id="rId13"/>
              </a:rPr>
              <a:t>https://www.vhw.de/fileadmin/user_upload/06_forschung/Wohnungspolitik_und_Wohnungsmarkt/PDF/Endbericht_vhw_Institutionelle_Investoren_als_Kapitalgeber_fuer_den_kommunalen_WohnungsbauJuni_2019.pdf</a:t>
            </a:r>
            <a:endParaRPr i="1" sz="1400">
              <a:solidFill>
                <a:schemeClr val="lt1"/>
              </a:solidFill>
              <a:latin typeface="Arial"/>
              <a:ea typeface="Arial"/>
              <a:cs typeface="Arial"/>
              <a:sym typeface="Arial"/>
            </a:endParaRPr>
          </a:p>
          <a:p>
            <a:pPr indent="0" lvl="0" marL="0" marR="0" rtl="0" algn="l">
              <a:spcBef>
                <a:spcPts val="0"/>
              </a:spcBef>
              <a:spcAft>
                <a:spcPts val="0"/>
              </a:spcAft>
              <a:buNone/>
            </a:pPr>
            <a:r>
              <a:rPr b="1" lang="de-DE" sz="1400">
                <a:solidFill>
                  <a:srgbClr val="F0EB15"/>
                </a:solidFill>
                <a:latin typeface="Arial"/>
                <a:ea typeface="Arial"/>
                <a:cs typeface="Arial"/>
                <a:sym typeface="Arial"/>
              </a:rPr>
              <a:t>10 </a:t>
            </a:r>
            <a:r>
              <a:rPr i="1" lang="de-DE" sz="1400" u="sng">
                <a:solidFill>
                  <a:schemeClr val="hlink"/>
                </a:solidFill>
                <a:latin typeface="Arial"/>
                <a:ea typeface="Arial"/>
                <a:cs typeface="Arial"/>
                <a:sym typeface="Arial"/>
                <a:hlinkClick r:id="rId14"/>
              </a:rPr>
              <a:t>https://www.wohnungsbaugenossenschaften.de/genossenschaften/warum-genossenschaft/wie-funktioniert-genossenschaft</a:t>
            </a:r>
            <a:endParaRPr i="1" sz="1400" u="sng">
              <a:solidFill>
                <a:schemeClr val="lt1"/>
              </a:solidFill>
              <a:latin typeface="Arial"/>
              <a:ea typeface="Arial"/>
              <a:cs typeface="Arial"/>
              <a:sym typeface="Arial"/>
            </a:endParaRPr>
          </a:p>
          <a:p>
            <a:pPr indent="0" lvl="0" marL="0" marR="0" rtl="0" algn="l">
              <a:spcBef>
                <a:spcPts val="0"/>
              </a:spcBef>
              <a:spcAft>
                <a:spcPts val="0"/>
              </a:spcAft>
              <a:buNone/>
            </a:pPr>
            <a:r>
              <a:rPr b="1" lang="de-DE" sz="1800">
                <a:solidFill>
                  <a:srgbClr val="F0EB15"/>
                </a:solidFill>
                <a:latin typeface="Arial"/>
                <a:ea typeface="Arial"/>
                <a:cs typeface="Arial"/>
                <a:sym typeface="Arial"/>
              </a:rPr>
              <a:t>Bildquellen </a:t>
            </a:r>
            <a:endParaRPr/>
          </a:p>
          <a:p>
            <a:pPr indent="0" lvl="0" marL="0" marR="0" rtl="0" algn="l">
              <a:spcBef>
                <a:spcPts val="0"/>
              </a:spcBef>
              <a:spcAft>
                <a:spcPts val="0"/>
              </a:spcAft>
              <a:buNone/>
            </a:pPr>
            <a:r>
              <a:rPr b="1" lang="de-DE" sz="1400">
                <a:solidFill>
                  <a:srgbClr val="F0EB15"/>
                </a:solidFill>
                <a:latin typeface="Arial"/>
                <a:ea typeface="Arial"/>
                <a:cs typeface="Arial"/>
                <a:sym typeface="Arial"/>
              </a:rPr>
              <a:t>1 </a:t>
            </a:r>
            <a:r>
              <a:rPr i="1" lang="de-DE" sz="1400" u="sng">
                <a:solidFill>
                  <a:schemeClr val="hlink"/>
                </a:solidFill>
                <a:latin typeface="Arial"/>
                <a:ea typeface="Arial"/>
                <a:cs typeface="Arial"/>
                <a:sym typeface="Arial"/>
                <a:hlinkClick r:id="rId15"/>
              </a:rPr>
              <a:t>https://georg-kronawitter-platz.de/</a:t>
            </a:r>
            <a:endParaRPr b="1" i="1" sz="1400">
              <a:solidFill>
                <a:srgbClr val="F0EB15"/>
              </a:solidFill>
              <a:latin typeface="Arial"/>
              <a:ea typeface="Arial"/>
              <a:cs typeface="Arial"/>
              <a:sym typeface="Arial"/>
            </a:endParaRPr>
          </a:p>
          <a:p>
            <a:pPr indent="0" lvl="0" marL="0" marR="0" rtl="0" algn="l">
              <a:spcBef>
                <a:spcPts val="0"/>
              </a:spcBef>
              <a:spcAft>
                <a:spcPts val="0"/>
              </a:spcAft>
              <a:buNone/>
            </a:pPr>
            <a:r>
              <a:rPr b="1" lang="de-DE" sz="1400">
                <a:solidFill>
                  <a:srgbClr val="F0EB15"/>
                </a:solidFill>
                <a:latin typeface="Arial"/>
                <a:ea typeface="Arial"/>
                <a:cs typeface="Arial"/>
                <a:sym typeface="Arial"/>
              </a:rPr>
              <a:t>2 </a:t>
            </a:r>
            <a:r>
              <a:rPr i="1" lang="de-DE" sz="1400" u="sng">
                <a:solidFill>
                  <a:schemeClr val="hlink"/>
                </a:solidFill>
                <a:latin typeface="Arial"/>
                <a:ea typeface="Arial"/>
                <a:cs typeface="Arial"/>
                <a:sym typeface="Arial"/>
                <a:hlinkClick r:id="rId16"/>
              </a:rPr>
              <a:t>https://www.ris-muenchen.de/RII/RII/ris_vorlagen_detail.jsp?risid=5507409</a:t>
            </a:r>
            <a:endParaRPr i="1" sz="14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a:hlinkClick action="ppaction://hlinkshowjump?jump=nextslide"/>
          </p:cNvPr>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rgbClr val="FF0000"/>
                </a:solidFill>
                <a:latin typeface="Arial"/>
                <a:ea typeface="Arial"/>
                <a:cs typeface="Arial"/>
                <a:sym typeface="Arial"/>
              </a:rPr>
              <a:t>Fortfahren &gt;</a:t>
            </a:r>
            <a:endParaRPr/>
          </a:p>
        </p:txBody>
      </p:sp>
      <p:pic>
        <p:nvPicPr>
          <p:cNvPr id="111" name="Google Shape;111;p16"/>
          <p:cNvPicPr preferRelativeResize="0"/>
          <p:nvPr/>
        </p:nvPicPr>
        <p:blipFill rotWithShape="1">
          <a:blip r:embed="rId3">
            <a:alphaModFix/>
          </a:blip>
          <a:srcRect b="0" l="0" r="0" t="0"/>
          <a:stretch/>
        </p:blipFill>
        <p:spPr>
          <a:xfrm>
            <a:off x="107180" y="-43796"/>
            <a:ext cx="1994871" cy="3045312"/>
          </a:xfrm>
          <a:prstGeom prst="rect">
            <a:avLst/>
          </a:prstGeom>
          <a:noFill/>
          <a:ln>
            <a:noFill/>
          </a:ln>
        </p:spPr>
      </p:pic>
      <p:pic>
        <p:nvPicPr>
          <p:cNvPr id="112" name="Google Shape;112;p16"/>
          <p:cNvPicPr preferRelativeResize="0"/>
          <p:nvPr/>
        </p:nvPicPr>
        <p:blipFill rotWithShape="1">
          <a:blip r:embed="rId4">
            <a:alphaModFix/>
          </a:blip>
          <a:srcRect b="0" l="0" r="0" t="0"/>
          <a:stretch/>
        </p:blipFill>
        <p:spPr>
          <a:xfrm>
            <a:off x="-15645" y="3369627"/>
            <a:ext cx="2380952" cy="2380952"/>
          </a:xfrm>
          <a:prstGeom prst="rect">
            <a:avLst/>
          </a:prstGeom>
          <a:noFill/>
          <a:ln>
            <a:noFill/>
          </a:ln>
        </p:spPr>
      </p:pic>
      <p:pic>
        <p:nvPicPr>
          <p:cNvPr id="113" name="Google Shape;113;p16"/>
          <p:cNvPicPr preferRelativeResize="0"/>
          <p:nvPr/>
        </p:nvPicPr>
        <p:blipFill rotWithShape="1">
          <a:blip r:embed="rId5">
            <a:alphaModFix/>
          </a:blip>
          <a:srcRect b="0" l="0" r="0" t="0"/>
          <a:stretch/>
        </p:blipFill>
        <p:spPr>
          <a:xfrm>
            <a:off x="5681763" y="299655"/>
            <a:ext cx="2380952" cy="2380952"/>
          </a:xfrm>
          <a:prstGeom prst="rect">
            <a:avLst/>
          </a:prstGeom>
          <a:noFill/>
          <a:ln>
            <a:noFill/>
          </a:ln>
        </p:spPr>
      </p:pic>
      <p:grpSp>
        <p:nvGrpSpPr>
          <p:cNvPr id="114" name="Google Shape;114;p16"/>
          <p:cNvGrpSpPr/>
          <p:nvPr/>
        </p:nvGrpSpPr>
        <p:grpSpPr>
          <a:xfrm>
            <a:off x="5173985" y="3507307"/>
            <a:ext cx="3286834" cy="2380952"/>
            <a:chOff x="8768478" y="3800181"/>
            <a:chExt cx="3286834" cy="2380952"/>
          </a:xfrm>
        </p:grpSpPr>
        <p:pic>
          <p:nvPicPr>
            <p:cNvPr id="115" name="Google Shape;115;p16"/>
            <p:cNvPicPr preferRelativeResize="0"/>
            <p:nvPr/>
          </p:nvPicPr>
          <p:blipFill rotWithShape="1">
            <a:blip r:embed="rId6">
              <a:alphaModFix/>
            </a:blip>
            <a:srcRect b="0" l="0" r="0" t="0"/>
            <a:stretch/>
          </p:blipFill>
          <p:spPr>
            <a:xfrm>
              <a:off x="9674360" y="3800181"/>
              <a:ext cx="2380952" cy="2380952"/>
            </a:xfrm>
            <a:prstGeom prst="rect">
              <a:avLst/>
            </a:prstGeom>
            <a:noFill/>
            <a:ln>
              <a:noFill/>
            </a:ln>
          </p:spPr>
        </p:pic>
        <p:grpSp>
          <p:nvGrpSpPr>
            <p:cNvPr id="116" name="Google Shape;116;p16"/>
            <p:cNvGrpSpPr/>
            <p:nvPr/>
          </p:nvGrpSpPr>
          <p:grpSpPr>
            <a:xfrm>
              <a:off x="8768478" y="3800181"/>
              <a:ext cx="2571685" cy="2380952"/>
              <a:chOff x="9127332" y="3036610"/>
              <a:chExt cx="2571685" cy="2380952"/>
            </a:xfrm>
          </p:grpSpPr>
          <p:pic>
            <p:nvPicPr>
              <p:cNvPr id="117" name="Google Shape;117;p16"/>
              <p:cNvPicPr preferRelativeResize="0"/>
              <p:nvPr/>
            </p:nvPicPr>
            <p:blipFill rotWithShape="1">
              <a:blip r:embed="rId7">
                <a:alphaModFix/>
              </a:blip>
              <a:srcRect b="0" l="0" r="0" t="0"/>
              <a:stretch/>
            </p:blipFill>
            <p:spPr>
              <a:xfrm>
                <a:off x="9127332" y="3036610"/>
                <a:ext cx="2380952" cy="2380952"/>
              </a:xfrm>
              <a:prstGeom prst="rect">
                <a:avLst/>
              </a:prstGeom>
              <a:noFill/>
              <a:ln>
                <a:noFill/>
              </a:ln>
            </p:spPr>
          </p:pic>
          <p:pic>
            <p:nvPicPr>
              <p:cNvPr id="118" name="Google Shape;118;p16"/>
              <p:cNvPicPr preferRelativeResize="0"/>
              <p:nvPr/>
            </p:nvPicPr>
            <p:blipFill rotWithShape="1">
              <a:blip r:embed="rId8">
                <a:alphaModFix/>
              </a:blip>
              <a:srcRect b="0" l="0" r="0" t="0"/>
              <a:stretch/>
            </p:blipFill>
            <p:spPr>
              <a:xfrm>
                <a:off x="9318065" y="3036610"/>
                <a:ext cx="2380952" cy="2380952"/>
              </a:xfrm>
              <a:prstGeom prst="rect">
                <a:avLst/>
              </a:prstGeom>
              <a:noFill/>
              <a:ln>
                <a:noFill/>
              </a:ln>
            </p:spPr>
          </p:pic>
        </p:grpSp>
      </p:grpSp>
      <p:sp>
        <p:nvSpPr>
          <p:cNvPr id="119" name="Google Shape;119;p16"/>
          <p:cNvSpPr/>
          <p:nvPr/>
        </p:nvSpPr>
        <p:spPr>
          <a:xfrm>
            <a:off x="2117414" y="533490"/>
            <a:ext cx="3049407" cy="2380952"/>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chemeClr val="lt1"/>
                </a:solidFill>
                <a:latin typeface="Arial"/>
                <a:ea typeface="Arial"/>
                <a:cs typeface="Arial"/>
                <a:sym typeface="Arial"/>
              </a:rPr>
              <a:t>Stadt</a:t>
            </a:r>
            <a:endParaRPr/>
          </a:p>
          <a:p>
            <a:pPr indent="0" lvl="0" marL="0" marR="0" rtl="0" algn="l">
              <a:spcBef>
                <a:spcPts val="0"/>
              </a:spcBef>
              <a:spcAft>
                <a:spcPts val="0"/>
              </a:spcAft>
              <a:buNone/>
            </a:pPr>
            <a:r>
              <a:t/>
            </a:r>
            <a:endParaRPr sz="1400">
              <a:solidFill>
                <a:schemeClr val="lt1"/>
              </a:solidFill>
              <a:latin typeface="Arial"/>
              <a:ea typeface="Arial"/>
              <a:cs typeface="Arial"/>
              <a:sym typeface="Arial"/>
            </a:endParaRPr>
          </a:p>
          <a:p>
            <a:pPr indent="0" lvl="0" marL="0" marR="0" rtl="0" algn="l">
              <a:spcBef>
                <a:spcPts val="0"/>
              </a:spcBef>
              <a:spcAft>
                <a:spcPts val="0"/>
              </a:spcAft>
              <a:buNone/>
            </a:pPr>
            <a:r>
              <a:rPr lang="de-DE" sz="1400">
                <a:solidFill>
                  <a:schemeClr val="lt1"/>
                </a:solidFill>
                <a:latin typeface="Arial"/>
                <a:ea typeface="Arial"/>
                <a:cs typeface="Arial"/>
                <a:sym typeface="Arial"/>
              </a:rPr>
              <a:t>Die Stadt, vertreten durch das referat fuer stadtplanung und bauordnung und dem stadtrat, entscheidet ueber die Entwicklung der Stadt muenchens.</a:t>
            </a:r>
            <a:endParaRPr/>
          </a:p>
        </p:txBody>
      </p:sp>
      <p:sp>
        <p:nvSpPr>
          <p:cNvPr id="120" name="Google Shape;120;p16"/>
          <p:cNvSpPr/>
          <p:nvPr/>
        </p:nvSpPr>
        <p:spPr>
          <a:xfrm>
            <a:off x="2077817" y="3504340"/>
            <a:ext cx="3049407" cy="2538320"/>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chemeClr val="lt1"/>
                </a:solidFill>
                <a:latin typeface="Arial"/>
                <a:ea typeface="Arial"/>
                <a:cs typeface="Arial"/>
                <a:sym typeface="Arial"/>
              </a:rPr>
              <a:t>Verkehrsplanung</a:t>
            </a:r>
            <a:endParaRPr/>
          </a:p>
          <a:p>
            <a:pPr indent="0" lvl="0" marL="0" marR="0" rtl="0" algn="l">
              <a:spcBef>
                <a:spcPts val="0"/>
              </a:spcBef>
              <a:spcAft>
                <a:spcPts val="0"/>
              </a:spcAft>
              <a:buNone/>
            </a:pPr>
            <a:r>
              <a:t/>
            </a:r>
            <a:endParaRPr sz="1400">
              <a:solidFill>
                <a:schemeClr val="lt1"/>
              </a:solidFill>
              <a:latin typeface="Arial"/>
              <a:ea typeface="Arial"/>
              <a:cs typeface="Arial"/>
              <a:sym typeface="Arial"/>
            </a:endParaRPr>
          </a:p>
          <a:p>
            <a:pPr indent="0" lvl="0" marL="0" marR="0" rtl="0" algn="l">
              <a:spcBef>
                <a:spcPts val="0"/>
              </a:spcBef>
              <a:spcAft>
                <a:spcPts val="0"/>
              </a:spcAft>
              <a:buNone/>
            </a:pPr>
            <a:r>
              <a:rPr lang="de-DE" sz="1400">
                <a:solidFill>
                  <a:schemeClr val="lt1"/>
                </a:solidFill>
                <a:latin typeface="Arial"/>
                <a:ea typeface="Arial"/>
                <a:cs typeface="Arial"/>
                <a:sym typeface="Arial"/>
              </a:rPr>
              <a:t>Verkehrsplaner sind zustaendig fuer den entwurf von Verkehrsinfrastrukturen.Sie geben beispielsweise vor, welche verkehrsteilnehmer auf einer strasse erlaubt sind.</a:t>
            </a:r>
            <a:endParaRPr/>
          </a:p>
        </p:txBody>
      </p:sp>
      <p:sp>
        <p:nvSpPr>
          <p:cNvPr id="121" name="Google Shape;121;p16"/>
          <p:cNvSpPr/>
          <p:nvPr/>
        </p:nvSpPr>
        <p:spPr>
          <a:xfrm>
            <a:off x="7983164" y="533491"/>
            <a:ext cx="3659263" cy="2380952"/>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chemeClr val="lt1"/>
                </a:solidFill>
                <a:latin typeface="Arial"/>
                <a:ea typeface="Arial"/>
                <a:cs typeface="Arial"/>
                <a:sym typeface="Arial"/>
              </a:rPr>
              <a:t>Denkmalschutz</a:t>
            </a:r>
            <a:endParaRPr/>
          </a:p>
          <a:p>
            <a:pPr indent="0" lvl="0" marL="0" marR="0" rtl="0" algn="l">
              <a:spcBef>
                <a:spcPts val="0"/>
              </a:spcBef>
              <a:spcAft>
                <a:spcPts val="0"/>
              </a:spcAft>
              <a:buNone/>
            </a:pPr>
            <a:r>
              <a:t/>
            </a:r>
            <a:endParaRPr sz="1400">
              <a:solidFill>
                <a:schemeClr val="lt1"/>
              </a:solidFill>
              <a:latin typeface="Arial"/>
              <a:ea typeface="Arial"/>
              <a:cs typeface="Arial"/>
              <a:sym typeface="Arial"/>
            </a:endParaRPr>
          </a:p>
          <a:p>
            <a:pPr indent="0" lvl="0" marL="0" marR="0" rtl="0" algn="l">
              <a:spcBef>
                <a:spcPts val="0"/>
              </a:spcBef>
              <a:spcAft>
                <a:spcPts val="0"/>
              </a:spcAft>
              <a:buNone/>
            </a:pPr>
            <a:r>
              <a:rPr lang="de-DE" sz="1400">
                <a:solidFill>
                  <a:schemeClr val="lt1"/>
                </a:solidFill>
                <a:latin typeface="Arial"/>
                <a:ea typeface="Arial"/>
                <a:cs typeface="Arial"/>
                <a:sym typeface="Arial"/>
              </a:rPr>
              <a:t>Die Denkmalschutzbehoerde ist zum schutz von Denkmaelern und Ensembles in der Stadt Muenchen zustaendig. sie entscheidet wann Bauten denkmalgerecht saniert werden muessen oder ob gebaeude abgerissen werden duerfen.</a:t>
            </a:r>
            <a:endParaRPr/>
          </a:p>
        </p:txBody>
      </p:sp>
      <p:sp>
        <p:nvSpPr>
          <p:cNvPr id="122" name="Google Shape;122;p16"/>
          <p:cNvSpPr/>
          <p:nvPr/>
        </p:nvSpPr>
        <p:spPr>
          <a:xfrm>
            <a:off x="7983164" y="3504341"/>
            <a:ext cx="3659263" cy="2538319"/>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chemeClr val="lt1"/>
                </a:solidFill>
                <a:latin typeface="Arial"/>
                <a:ea typeface="Arial"/>
                <a:cs typeface="Arial"/>
                <a:sym typeface="Arial"/>
              </a:rPr>
              <a:t>Buerger</a:t>
            </a:r>
            <a:endParaRPr sz="1800">
              <a:solidFill>
                <a:schemeClr val="lt1"/>
              </a:solidFill>
              <a:latin typeface="Arial"/>
              <a:ea typeface="Arial"/>
              <a:cs typeface="Arial"/>
              <a:sym typeface="Arial"/>
            </a:endParaRPr>
          </a:p>
          <a:p>
            <a:pPr indent="0" lvl="0" marL="0" marR="0" rtl="0" algn="l">
              <a:spcBef>
                <a:spcPts val="0"/>
              </a:spcBef>
              <a:spcAft>
                <a:spcPts val="0"/>
              </a:spcAft>
              <a:buNone/>
            </a:pPr>
            <a:r>
              <a:t/>
            </a:r>
            <a:endParaRPr sz="1400">
              <a:solidFill>
                <a:schemeClr val="lt1"/>
              </a:solidFill>
              <a:latin typeface="Arial"/>
              <a:ea typeface="Arial"/>
              <a:cs typeface="Arial"/>
              <a:sym typeface="Arial"/>
            </a:endParaRPr>
          </a:p>
          <a:p>
            <a:pPr indent="0" lvl="0" marL="0" marR="0" rtl="0" algn="l">
              <a:spcBef>
                <a:spcPts val="0"/>
              </a:spcBef>
              <a:spcAft>
                <a:spcPts val="0"/>
              </a:spcAft>
              <a:buNone/>
            </a:pPr>
            <a:r>
              <a:rPr lang="de-DE" sz="1400">
                <a:solidFill>
                  <a:schemeClr val="lt1"/>
                </a:solidFill>
                <a:latin typeface="Arial"/>
                <a:ea typeface="Arial"/>
                <a:cs typeface="Arial"/>
                <a:sym typeface="Arial"/>
              </a:rPr>
              <a:t>Die buerger muenchens koennen sich ueber Plattformen wie das Muenchener Forum oder Buergerversammlungen an aktuellen Stadtdebatten beteiligen.</a:t>
            </a:r>
            <a:endParaRPr/>
          </a:p>
          <a:p>
            <a:pPr indent="0" lvl="0" marL="0" marR="0" rtl="0" algn="l">
              <a:spcBef>
                <a:spcPts val="0"/>
              </a:spcBef>
              <a:spcAft>
                <a:spcPts val="0"/>
              </a:spcAft>
              <a:buNone/>
            </a:pPr>
            <a:r>
              <a:t/>
            </a:r>
            <a:endParaRPr sz="14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p:nvPr/>
        </p:nvSpPr>
        <p:spPr>
          <a:xfrm>
            <a:off x="249936" y="324913"/>
            <a:ext cx="11692127" cy="2418296"/>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chemeClr val="lt1"/>
                </a:solidFill>
                <a:latin typeface="Arial"/>
                <a:ea typeface="Arial"/>
                <a:cs typeface="Arial"/>
                <a:sym typeface="Arial"/>
              </a:rPr>
              <a:t>Unweit der Frauenkirche befindet sich eines der letzten Filetstuecke der muenchner Innenstadt. Eingerahmt vom sogenannten „hirmer-parkhaus“, der alten Post und dem faerbergraben lag viele Jahre der sattlerplatz, mittlerweile georg-kronawitter-platz. Nach dem Kauf der Alten post durch die muenchener Brauhausfamilie Inselkammer wuchs das begehren auf eine Umgestaltung. Als Klar wurde, dass ende 2016 Das grundstueck des parkhauses nach auslauf des erbbaurechtes an die stadt zurueckfallen wuerde, war dem platz eine  verheissungsvolle zukunft sicher.</a:t>
            </a:r>
            <a:endParaRPr sz="1800">
              <a:solidFill>
                <a:schemeClr val="lt1"/>
              </a:solidFill>
              <a:latin typeface="Arial"/>
              <a:ea typeface="Arial"/>
              <a:cs typeface="Arial"/>
              <a:sym typeface="Arial"/>
            </a:endParaRPr>
          </a:p>
        </p:txBody>
      </p:sp>
      <p:sp>
        <p:nvSpPr>
          <p:cNvPr id="128" name="Google Shape;128;p17">
            <a:hlinkClick action="ppaction://hlinksldjump" r:id="rId3"/>
          </p:cNvPr>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rgbClr val="FF0000"/>
                </a:solidFill>
                <a:latin typeface="Arial"/>
                <a:ea typeface="Arial"/>
                <a:cs typeface="Arial"/>
                <a:sym typeface="Arial"/>
              </a:rPr>
              <a:t>Fortfahren &gt;</a:t>
            </a:r>
            <a:endParaRPr/>
          </a:p>
        </p:txBody>
      </p:sp>
      <p:sp>
        <p:nvSpPr>
          <p:cNvPr id="129" name="Google Shape;129;p17"/>
          <p:cNvSpPr txBox="1"/>
          <p:nvPr/>
        </p:nvSpPr>
        <p:spPr>
          <a:xfrm>
            <a:off x="300735" y="3130168"/>
            <a:ext cx="8833740" cy="3498087"/>
          </a:xfrm>
          <a:prstGeom prst="rect">
            <a:avLst/>
          </a:prstGeom>
          <a:solidFill>
            <a:schemeClr val="dk1"/>
          </a:solidFill>
          <a:ln cap="flat" cmpd="sng" w="76200">
            <a:solidFill>
              <a:srgbClr val="F0EB1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600">
                <a:solidFill>
                  <a:schemeClr val="lt1"/>
                </a:solidFill>
                <a:latin typeface="Arial"/>
                <a:ea typeface="Arial"/>
                <a:cs typeface="Arial"/>
                <a:sym typeface="Arial"/>
              </a:rPr>
              <a:t>Erbbaurecht</a:t>
            </a:r>
            <a:endParaRPr sz="1600">
              <a:solidFill>
                <a:schemeClr val="lt1"/>
              </a:solidFill>
              <a:latin typeface="Arial"/>
              <a:ea typeface="Arial"/>
              <a:cs typeface="Arial"/>
              <a:sym typeface="Arial"/>
            </a:endParaRPr>
          </a:p>
          <a:p>
            <a:pPr indent="0" lvl="0" marL="0" marR="0" rtl="0" algn="l">
              <a:spcBef>
                <a:spcPts val="0"/>
              </a:spcBef>
              <a:spcAft>
                <a:spcPts val="0"/>
              </a:spcAft>
              <a:buNone/>
            </a:pPr>
            <a:r>
              <a:rPr lang="de-DE" sz="1600">
                <a:solidFill>
                  <a:schemeClr val="lt1"/>
                </a:solidFill>
                <a:latin typeface="Arial"/>
                <a:ea typeface="Arial"/>
                <a:cs typeface="Arial"/>
                <a:sym typeface="Arial"/>
              </a:rPr>
              <a:t>Damit wird ein ‘bedingt dingliches Recht’ beschrieben, mit dem eine Immobilie auf einem fremden Grundsteuck errichtet werden kann, ohne Eigentum an diesem Grundstueck erwerben zu müssen. Das Erbbaurecht an einem Grundstueck kann verkauft, vererbt und belastet werden; es wird zunaechst im Grundbuch festgehalten und, soweit noch nicht vorhanden, im Erbbaugrundbuch vermerkt. </a:t>
            </a:r>
            <a:endParaRPr/>
          </a:p>
          <a:p>
            <a:pPr indent="0" lvl="0" marL="0" marR="0" rtl="0" algn="l">
              <a:spcBef>
                <a:spcPts val="0"/>
              </a:spcBef>
              <a:spcAft>
                <a:spcPts val="0"/>
              </a:spcAft>
              <a:buNone/>
            </a:pPr>
            <a:r>
              <a:rPr lang="de-DE" sz="1600">
                <a:solidFill>
                  <a:schemeClr val="lt1"/>
                </a:solidFill>
                <a:latin typeface="Arial"/>
                <a:ea typeface="Arial"/>
                <a:cs typeface="Arial"/>
                <a:sym typeface="Arial"/>
              </a:rPr>
              <a:t>Waehrend der Dauer des Erbbaurechts (regulaer zwischen 60-99 Jahre) zahlen Erbbauberechtigte dem Grundeigentuemer_in Erbbauzins für die bauliche Nutzung der Flaeche. Wird das Erbbaurecht nach Ablaufen des Vertrages nicht verlaengert oder vor Ablauf in gegenseitigem Einverstaendnis aufgeloest, gehen alle Bauten auf dem Grundstueck in das Eigentum des Grundstueckeigentuemers über.</a:t>
            </a:r>
            <a:r>
              <a:rPr baseline="30000" lang="de-DE" sz="1600">
                <a:solidFill>
                  <a:schemeClr val="lt1"/>
                </a:solidFill>
                <a:latin typeface="Arial"/>
                <a:ea typeface="Arial"/>
                <a:cs typeface="Arial"/>
                <a:sym typeface="Arial"/>
              </a:rPr>
              <a:t>1</a:t>
            </a:r>
            <a:endParaRPr baseline="30000" sz="1600">
              <a:solidFill>
                <a:srgbClr val="F0EB15"/>
              </a:solidFill>
              <a:latin typeface="Arial"/>
              <a:ea typeface="Arial"/>
              <a:cs typeface="Arial"/>
              <a:sym typeface="Arial"/>
            </a:endParaRPr>
          </a:p>
        </p:txBody>
      </p:sp>
      <p:sp>
        <p:nvSpPr>
          <p:cNvPr id="130" name="Google Shape;130;p17"/>
          <p:cNvSpPr txBox="1"/>
          <p:nvPr/>
        </p:nvSpPr>
        <p:spPr>
          <a:xfrm>
            <a:off x="8753475" y="3116263"/>
            <a:ext cx="381000" cy="369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rgbClr val="FF0000"/>
                </a:solidFill>
                <a:latin typeface="Arial"/>
                <a:ea typeface="Arial"/>
                <a:cs typeface="Arial"/>
                <a:sym typeface="Arial"/>
              </a:rPr>
              <a:t>x</a:t>
            </a:r>
            <a:endParaRPr/>
          </a:p>
        </p:txBody>
      </p:sp>
      <p:sp>
        <p:nvSpPr>
          <p:cNvPr id="131" name="Google Shape;131;p17"/>
          <p:cNvSpPr/>
          <p:nvPr/>
        </p:nvSpPr>
        <p:spPr>
          <a:xfrm>
            <a:off x="326135" y="2038350"/>
            <a:ext cx="2083689" cy="276225"/>
          </a:xfrm>
          <a:prstGeom prst="rect">
            <a:avLst/>
          </a:prstGeom>
          <a:solidFill>
            <a:srgbClr val="FFFF00">
              <a:alpha val="9803"/>
            </a:srgbClr>
          </a:solidFill>
          <a:ln cap="flat" cmpd="sng" w="1905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2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3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18"/>
          <p:cNvPicPr preferRelativeResize="0"/>
          <p:nvPr/>
        </p:nvPicPr>
        <p:blipFill rotWithShape="1">
          <a:blip r:embed="rId3">
            <a:alphaModFix/>
          </a:blip>
          <a:srcRect b="5611" l="0" r="0" t="5229"/>
          <a:stretch/>
        </p:blipFill>
        <p:spPr>
          <a:xfrm rot="10800000">
            <a:off x="1119038" y="539681"/>
            <a:ext cx="9760873" cy="5439266"/>
          </a:xfrm>
          <a:prstGeom prst="rect">
            <a:avLst/>
          </a:prstGeom>
          <a:solidFill>
            <a:srgbClr val="ECECEC"/>
          </a:solidFill>
          <a:ln cap="sq" cmpd="sng" w="88900">
            <a:solidFill>
              <a:srgbClr val="FFFFFF"/>
            </a:solidFill>
            <a:prstDash val="solid"/>
            <a:miter lim="800000"/>
            <a:headEnd len="sm" w="sm" type="none"/>
            <a:tailEnd len="sm" w="sm" type="none"/>
          </a:ln>
          <a:effectLst>
            <a:outerShdw blurRad="50800" rotWithShape="0" algn="t" dir="5400000" dist="38100">
              <a:srgbClr val="000000">
                <a:alpha val="40000"/>
              </a:srgbClr>
            </a:outerShdw>
          </a:effectLst>
        </p:spPr>
      </p:pic>
      <p:pic>
        <p:nvPicPr>
          <p:cNvPr id="137" name="Google Shape;137;p18"/>
          <p:cNvPicPr preferRelativeResize="0"/>
          <p:nvPr/>
        </p:nvPicPr>
        <p:blipFill rotWithShape="1">
          <a:blip r:embed="rId4">
            <a:alphaModFix/>
          </a:blip>
          <a:srcRect b="0" l="0" r="0" t="0"/>
          <a:stretch/>
        </p:blipFill>
        <p:spPr>
          <a:xfrm>
            <a:off x="3103563" y="539750"/>
            <a:ext cx="1995487" cy="3044825"/>
          </a:xfrm>
          <a:prstGeom prst="rect">
            <a:avLst/>
          </a:prstGeom>
          <a:noFill/>
          <a:ln>
            <a:noFill/>
          </a:ln>
        </p:spPr>
      </p:pic>
      <p:pic>
        <p:nvPicPr>
          <p:cNvPr id="138" name="Google Shape;138;p18"/>
          <p:cNvPicPr preferRelativeResize="0"/>
          <p:nvPr/>
        </p:nvPicPr>
        <p:blipFill rotWithShape="1">
          <a:blip r:embed="rId5">
            <a:alphaModFix/>
          </a:blip>
          <a:srcRect b="0" l="0" r="0" t="0"/>
          <a:stretch/>
        </p:blipFill>
        <p:spPr>
          <a:xfrm>
            <a:off x="6473825" y="1371600"/>
            <a:ext cx="2379663" cy="2381250"/>
          </a:xfrm>
          <a:prstGeom prst="rect">
            <a:avLst/>
          </a:prstGeom>
          <a:noFill/>
          <a:ln>
            <a:noFill/>
          </a:ln>
        </p:spPr>
      </p:pic>
      <p:sp>
        <p:nvSpPr>
          <p:cNvPr id="139" name="Google Shape;139;p18">
            <a:hlinkClick action="ppaction://hlinkshowjump?jump=nextslide"/>
          </p:cNvPr>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rgbClr val="FF0000"/>
                </a:solidFill>
                <a:latin typeface="Arial"/>
                <a:ea typeface="Arial"/>
                <a:cs typeface="Arial"/>
                <a:sym typeface="Arial"/>
              </a:rPr>
              <a:t>Fortfahren &gt;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500"/>
                                        <p:tgtEl>
                                          <p:spTgt spid="137"/>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1">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500"/>
                                        <p:tgtEl>
                                          <p:spTgt spid="13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p:nvPr/>
        </p:nvSpPr>
        <p:spPr>
          <a:xfrm>
            <a:off x="249936" y="548640"/>
            <a:ext cx="11692127" cy="999744"/>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chemeClr val="lt1"/>
                </a:solidFill>
                <a:latin typeface="Arial"/>
                <a:ea typeface="Arial"/>
                <a:cs typeface="Arial"/>
                <a:sym typeface="Arial"/>
              </a:rPr>
              <a:t>2017 beschliesst die Stadt nun das Areal ganzheitlich neu zu gestalten. Sie kann das Grundstueck ausloben oder behalten und ein eigenes Planungsverfahren einleiten.  </a:t>
            </a:r>
            <a:endParaRPr/>
          </a:p>
        </p:txBody>
      </p:sp>
      <p:sp>
        <p:nvSpPr>
          <p:cNvPr id="145" name="Google Shape;145;p19">
            <a:hlinkClick action="ppaction://hlinksldjump" r:id="rId3"/>
          </p:cNvPr>
          <p:cNvSpPr/>
          <p:nvPr/>
        </p:nvSpPr>
        <p:spPr>
          <a:xfrm>
            <a:off x="611076" y="3848987"/>
            <a:ext cx="4963927" cy="925031"/>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4400">
                <a:solidFill>
                  <a:srgbClr val="FF0000"/>
                </a:solidFill>
                <a:latin typeface="Arial"/>
                <a:ea typeface="Arial"/>
                <a:cs typeface="Arial"/>
                <a:sym typeface="Arial"/>
              </a:rPr>
              <a:t>BEHALTEN</a:t>
            </a:r>
            <a:endParaRPr/>
          </a:p>
        </p:txBody>
      </p:sp>
      <p:sp>
        <p:nvSpPr>
          <p:cNvPr id="146" name="Google Shape;146;p19">
            <a:hlinkClick action="ppaction://hlinkshowjump?jump=nextslide"/>
          </p:cNvPr>
          <p:cNvSpPr/>
          <p:nvPr/>
        </p:nvSpPr>
        <p:spPr>
          <a:xfrm>
            <a:off x="6458277" y="3848987"/>
            <a:ext cx="4963927" cy="925031"/>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4400">
                <a:solidFill>
                  <a:srgbClr val="FF0000"/>
                </a:solidFill>
                <a:latin typeface="Arial"/>
                <a:ea typeface="Arial"/>
                <a:cs typeface="Arial"/>
                <a:sym typeface="Arial"/>
              </a:rPr>
              <a:t>AUSLOBEN</a:t>
            </a:r>
            <a:endParaRPr/>
          </a:p>
        </p:txBody>
      </p:sp>
      <p:sp>
        <p:nvSpPr>
          <p:cNvPr id="147" name="Google Shape;147;p19"/>
          <p:cNvSpPr txBox="1"/>
          <p:nvPr/>
        </p:nvSpPr>
        <p:spPr>
          <a:xfrm>
            <a:off x="2838124" y="2313684"/>
            <a:ext cx="5924550" cy="2581589"/>
          </a:xfrm>
          <a:prstGeom prst="rect">
            <a:avLst/>
          </a:prstGeom>
          <a:solidFill>
            <a:schemeClr val="dk1"/>
          </a:solidFill>
          <a:ln cap="flat" cmpd="sng" w="76200">
            <a:solidFill>
              <a:srgbClr val="F0EB1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600">
                <a:solidFill>
                  <a:srgbClr val="F0EB15"/>
                </a:solidFill>
                <a:latin typeface="Arial"/>
                <a:ea typeface="Arial"/>
                <a:cs typeface="Arial"/>
                <a:sym typeface="Arial"/>
              </a:rPr>
              <a:t>Ausloben</a:t>
            </a:r>
            <a:endParaRPr sz="1600">
              <a:solidFill>
                <a:srgbClr val="F0EB15"/>
              </a:solidFill>
              <a:latin typeface="Arial"/>
              <a:ea typeface="Arial"/>
              <a:cs typeface="Arial"/>
              <a:sym typeface="Arial"/>
            </a:endParaRPr>
          </a:p>
          <a:p>
            <a:pPr indent="0" lvl="0" marL="0" marR="0" rtl="0" algn="l">
              <a:spcBef>
                <a:spcPts val="0"/>
              </a:spcBef>
              <a:spcAft>
                <a:spcPts val="0"/>
              </a:spcAft>
              <a:buNone/>
            </a:pPr>
            <a:r>
              <a:rPr lang="de-DE" sz="1600">
                <a:solidFill>
                  <a:schemeClr val="lt1"/>
                </a:solidFill>
                <a:latin typeface="Arial"/>
                <a:ea typeface="Arial"/>
                <a:cs typeface="Arial"/>
                <a:sym typeface="Arial"/>
              </a:rPr>
              <a:t>Ein Architekturwettbewerb wird meistens vom Bauherren (Investor, Privater Bauherr, Stadt, …) ausgelobt. In der Auslobung selbst müssen die Wettbewerbsaufgabe sowie die Bedingungen klar und umfassend beschrieben werden. Dazu gehören u.a. verbindlichen Vorgaben sowie die Anregungen, Beurteilungskriterien oder Höhe der Preisgelder.</a:t>
            </a:r>
            <a:r>
              <a:rPr baseline="30000" lang="de-DE" sz="1600">
                <a:solidFill>
                  <a:schemeClr val="lt1"/>
                </a:solidFill>
                <a:latin typeface="Arial"/>
                <a:ea typeface="Arial"/>
                <a:cs typeface="Arial"/>
                <a:sym typeface="Arial"/>
              </a:rPr>
              <a:t>2</a:t>
            </a:r>
            <a:endParaRPr/>
          </a:p>
          <a:p>
            <a:pPr indent="0" lvl="0" marL="0" marR="0" rtl="0" algn="l">
              <a:spcBef>
                <a:spcPts val="0"/>
              </a:spcBef>
              <a:spcAft>
                <a:spcPts val="0"/>
              </a:spcAft>
              <a:buNone/>
            </a:pPr>
            <a:r>
              <a:t/>
            </a:r>
            <a:endParaRPr sz="1400">
              <a:solidFill>
                <a:srgbClr val="F0EB15"/>
              </a:solidFill>
              <a:latin typeface="Arial"/>
              <a:ea typeface="Arial"/>
              <a:cs typeface="Arial"/>
              <a:sym typeface="Arial"/>
            </a:endParaRPr>
          </a:p>
        </p:txBody>
      </p:sp>
      <p:sp>
        <p:nvSpPr>
          <p:cNvPr id="148" name="Google Shape;148;p19"/>
          <p:cNvSpPr txBox="1"/>
          <p:nvPr/>
        </p:nvSpPr>
        <p:spPr>
          <a:xfrm>
            <a:off x="8411837" y="2268028"/>
            <a:ext cx="381000" cy="369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rgbClr val="FF0000"/>
                </a:solidFill>
                <a:latin typeface="Arial"/>
                <a:ea typeface="Arial"/>
                <a:cs typeface="Arial"/>
                <a:sym typeface="Arial"/>
              </a:rPr>
              <a:t>x</a:t>
            </a:r>
            <a:endParaRPr/>
          </a:p>
        </p:txBody>
      </p:sp>
      <p:sp>
        <p:nvSpPr>
          <p:cNvPr id="149" name="Google Shape;149;p19"/>
          <p:cNvSpPr/>
          <p:nvPr/>
        </p:nvSpPr>
        <p:spPr>
          <a:xfrm>
            <a:off x="2762250" y="876300"/>
            <a:ext cx="1403350" cy="329691"/>
          </a:xfrm>
          <a:prstGeom prst="rect">
            <a:avLst/>
          </a:prstGeom>
          <a:solidFill>
            <a:srgbClr val="FFFF00">
              <a:alpha val="9803"/>
            </a:srgbClr>
          </a:solidFill>
          <a:ln cap="flat" cmpd="sng" w="1905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4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4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p:nvPr/>
        </p:nvSpPr>
        <p:spPr>
          <a:xfrm>
            <a:off x="307759" y="319598"/>
            <a:ext cx="11576482" cy="1833293"/>
          </a:xfrm>
          <a:prstGeom prst="rect">
            <a:avLst/>
          </a:prstGeom>
          <a:solidFill>
            <a:schemeClr val="dk1"/>
          </a:solidFill>
          <a:ln cap="flat" cmpd="sng" w="762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de-DE" sz="1800">
                <a:solidFill>
                  <a:schemeClr val="lt1"/>
                </a:solidFill>
                <a:latin typeface="Arial"/>
                <a:ea typeface="Arial"/>
                <a:cs typeface="Arial"/>
                <a:sym typeface="Arial"/>
              </a:rPr>
              <a:t>Im selben Jahr vergibt die Stadt Muenchen zur Foerderung lokaler Unternehmen Teile ihres Grundstueckes per Erbbaurecht auf 60 Jahre an das Muenchener Familienunternehmen Hirmer - sie waren die einzigen mit einer fristgerechten Bewerbung. Zusaetzlich erhielt die INKA Holding, das Unternehmen der Brauereifamilie Inselkammer, durch einen Grundstueckstausch Teile des Areals.</a:t>
            </a:r>
            <a:endParaRPr/>
          </a:p>
          <a:p>
            <a:pPr indent="0" lvl="0" marL="0" marR="0" rtl="0" algn="l">
              <a:spcBef>
                <a:spcPts val="0"/>
              </a:spcBef>
              <a:spcAft>
                <a:spcPts val="0"/>
              </a:spcAft>
              <a:buNone/>
            </a:pPr>
            <a:r>
              <a:rPr lang="de-DE" sz="1800">
                <a:solidFill>
                  <a:schemeClr val="lt1"/>
                </a:solidFill>
                <a:latin typeface="Arial"/>
                <a:ea typeface="Arial"/>
                <a:cs typeface="Arial"/>
                <a:sym typeface="Arial"/>
              </a:rPr>
              <a:t>Details zur Grundstuecksvergabe der Stadt sind noch nicht bekannt.</a:t>
            </a:r>
            <a:endParaRPr/>
          </a:p>
        </p:txBody>
      </p:sp>
      <p:sp>
        <p:nvSpPr>
          <p:cNvPr id="155" name="Google Shape;155;p20">
            <a:hlinkClick action="ppaction://hlinkshowjump?jump=nextslide"/>
          </p:cNvPr>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rgbClr val="FF0000"/>
                </a:solidFill>
                <a:latin typeface="Arial"/>
                <a:ea typeface="Arial"/>
                <a:cs typeface="Arial"/>
                <a:sym typeface="Arial"/>
              </a:rPr>
              <a:t>Fortfahren &gt;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a:hlinkClick action="ppaction://hlinkshowjump?jump=nextslide"/>
          </p:cNvPr>
          <p:cNvSpPr/>
          <p:nvPr/>
        </p:nvSpPr>
        <p:spPr>
          <a:xfrm>
            <a:off x="9597855" y="6214039"/>
            <a:ext cx="2380952" cy="414217"/>
          </a:xfrm>
          <a:prstGeom prst="rect">
            <a:avLst/>
          </a:prstGeom>
          <a:solidFill>
            <a:schemeClr val="dk1"/>
          </a:solidFill>
          <a:ln cap="flat" cmpd="sng" w="381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de-DE" sz="2000">
                <a:solidFill>
                  <a:srgbClr val="FF0000"/>
                </a:solidFill>
                <a:latin typeface="Arial"/>
                <a:ea typeface="Arial"/>
                <a:cs typeface="Arial"/>
                <a:sym typeface="Arial"/>
              </a:rPr>
              <a:t>Fortfahren &gt;</a:t>
            </a:r>
            <a:endParaRPr/>
          </a:p>
        </p:txBody>
      </p:sp>
      <p:pic>
        <p:nvPicPr>
          <p:cNvPr id="161" name="Google Shape;161;p21"/>
          <p:cNvPicPr preferRelativeResize="0"/>
          <p:nvPr/>
        </p:nvPicPr>
        <p:blipFill rotWithShape="1">
          <a:blip r:embed="rId3">
            <a:alphaModFix/>
          </a:blip>
          <a:srcRect b="5611" l="0" r="0" t="5229"/>
          <a:stretch/>
        </p:blipFill>
        <p:spPr>
          <a:xfrm rot="10800000">
            <a:off x="1119038" y="539681"/>
            <a:ext cx="9760873" cy="5439266"/>
          </a:xfrm>
          <a:prstGeom prst="rect">
            <a:avLst/>
          </a:prstGeom>
          <a:solidFill>
            <a:srgbClr val="ECECEC"/>
          </a:solidFill>
          <a:ln cap="sq" cmpd="sng" w="88900">
            <a:solidFill>
              <a:srgbClr val="FFFFFF"/>
            </a:solidFill>
            <a:prstDash val="solid"/>
            <a:miter lim="800000"/>
            <a:headEnd len="sm" w="sm" type="none"/>
            <a:tailEnd len="sm" w="sm" type="none"/>
          </a:ln>
          <a:effectLst>
            <a:outerShdw blurRad="50800" rotWithShape="0" algn="t" dir="5400000" dist="38100">
              <a:srgbClr val="000000">
                <a:alpha val="40000"/>
              </a:srgbClr>
            </a:outerShdw>
          </a:effectLst>
        </p:spPr>
      </p:pic>
      <p:pic>
        <p:nvPicPr>
          <p:cNvPr id="162" name="Google Shape;162;p21"/>
          <p:cNvPicPr preferRelativeResize="0"/>
          <p:nvPr/>
        </p:nvPicPr>
        <p:blipFill rotWithShape="1">
          <a:blip r:embed="rId4">
            <a:alphaModFix/>
          </a:blip>
          <a:srcRect b="0" l="0" r="0" t="0"/>
          <a:stretch/>
        </p:blipFill>
        <p:spPr>
          <a:xfrm>
            <a:off x="3103563" y="539750"/>
            <a:ext cx="1995487" cy="3044825"/>
          </a:xfrm>
          <a:prstGeom prst="rect">
            <a:avLst/>
          </a:prstGeom>
          <a:noFill/>
          <a:ln>
            <a:noFill/>
          </a:ln>
        </p:spPr>
      </p:pic>
      <p:pic>
        <p:nvPicPr>
          <p:cNvPr id="163" name="Google Shape;163;p21"/>
          <p:cNvPicPr preferRelativeResize="0"/>
          <p:nvPr/>
        </p:nvPicPr>
        <p:blipFill rotWithShape="1">
          <a:blip r:embed="rId5">
            <a:alphaModFix/>
          </a:blip>
          <a:srcRect b="0" l="0" r="0" t="0"/>
          <a:stretch/>
        </p:blipFill>
        <p:spPr>
          <a:xfrm>
            <a:off x="6473825" y="1371600"/>
            <a:ext cx="2379663" cy="2381250"/>
          </a:xfrm>
          <a:prstGeom prst="rect">
            <a:avLst/>
          </a:prstGeom>
          <a:noFill/>
          <a:ln>
            <a:noFill/>
          </a:ln>
        </p:spPr>
      </p:pic>
      <p:pic>
        <p:nvPicPr>
          <p:cNvPr id="164" name="Google Shape;164;p21"/>
          <p:cNvPicPr preferRelativeResize="0"/>
          <p:nvPr/>
        </p:nvPicPr>
        <p:blipFill rotWithShape="1">
          <a:blip r:embed="rId6">
            <a:alphaModFix/>
          </a:blip>
          <a:srcRect b="0" l="0" r="0" t="0"/>
          <a:stretch/>
        </p:blipFill>
        <p:spPr>
          <a:xfrm>
            <a:off x="3001963" y="1047750"/>
            <a:ext cx="2381250" cy="2381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2" presetSubtype="4">
                                  <p:stCondLst>
                                    <p:cond delay="0"/>
                                  </p:stCondLst>
                                  <p:childTnLst>
                                    <p:anim calcmode="lin" valueType="num">
                                      <p:cBhvr additive="base">
                                        <p:cTn dur="3000"/>
                                        <p:tgtEl>
                                          <p:spTgt spid="162"/>
                                        </p:tgtEl>
                                        <p:attrNameLst>
                                          <p:attrName>ppt_y</p:attrName>
                                        </p:attrNameLst>
                                      </p:cBhvr>
                                      <p:tavLst>
                                        <p:tav fmla="" tm="0">
                                          <p:val>
                                            <p:strVal val="#ppt_y"/>
                                          </p:val>
                                        </p:tav>
                                        <p:tav fmla="" tm="100000">
                                          <p:val>
                                            <p:strVal val="#ppt_y+1"/>
                                          </p:val>
                                        </p:tav>
                                      </p:tavLst>
                                    </p:anim>
                                    <p:set>
                                      <p:cBhvr>
                                        <p:cTn dur="1" fill="hold">
                                          <p:stCondLst>
                                            <p:cond delay="3000"/>
                                          </p:stCondLst>
                                        </p:cTn>
                                        <p:tgtEl>
                                          <p:spTgt spid="162"/>
                                        </p:tgtEl>
                                        <p:attrNameLst>
                                          <p:attrName>style.visibility</p:attrName>
                                        </p:attrNameLst>
                                      </p:cBhvr>
                                      <p:to>
                                        <p:strVal val="hidden"/>
                                      </p:to>
                                    </p:se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822"/>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