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71" r:id="rId4"/>
    <p:sldId id="257" r:id="rId5"/>
    <p:sldId id="264" r:id="rId6"/>
    <p:sldId id="272" r:id="rId7"/>
    <p:sldId id="266" r:id="rId8"/>
    <p:sldId id="268" r:id="rId9"/>
    <p:sldId id="267" r:id="rId10"/>
    <p:sldId id="263" r:id="rId11"/>
    <p:sldId id="269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59"/>
        <p:guide pos="383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9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0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1.xml"/><Relationship Id="rId2" Type="http://schemas.openxmlformats.org/officeDocument/2006/relationships/image" Target="../media/image13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70" y="2258695"/>
            <a:ext cx="1219073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TranCIM: Full-Digital Bitline-Transpose CIM-based Sparse Transformer Accelerator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 With Pipeline/Parallel Reconfigurable Modes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877600" y="6314400"/>
            <a:ext cx="2700000" cy="316800"/>
          </a:xfrm>
        </p:spPr>
        <p:txBody>
          <a:bodyPr>
            <a:noAutofit/>
          </a:bodyPr>
          <a:p>
            <a:fld id="{49AE70B2-8BF9-45C0-BB95-33D1B9D3A854}" type="slidenum">
              <a:rPr lang="zh-CN" altLang="en-US" sz="1600" b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zh-CN" altLang="en-US" sz="16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p>
            <a:pPr algn="r">
              <a:buClrTx/>
              <a:buSzTx/>
              <a:buFontTx/>
            </a:pPr>
            <a:fld id="{9A0DB2DC-4C9A-4742-B13C-FB6460FD3503}" type="slidenum">
              <a:rPr lang="zh-CN" altLang="en-US" sz="1600" b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zh-CN" altLang="en-US" sz="1600" b="1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560" y="527050"/>
            <a:ext cx="5522595" cy="31705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2560" y="1384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Technique Evaluation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0" y="502285"/>
            <a:ext cx="12170410" cy="24765"/>
          </a:xfrm>
          <a:prstGeom prst="line">
            <a:avLst/>
          </a:prstGeom>
          <a:ln w="31750">
            <a:gradFill>
              <a:gsLst>
                <a:gs pos="0">
                  <a:schemeClr val="accent3">
                    <a:hueOff val="-4200000"/>
                  </a:schemeClr>
                </a:gs>
                <a:gs pos="100000">
                  <a:schemeClr val="accent3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" y="3717925"/>
            <a:ext cx="5195570" cy="30270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l="1907" t="7684" r="3185"/>
          <a:stretch>
            <a:fillRect/>
          </a:stretch>
        </p:blipFill>
        <p:spPr>
          <a:xfrm>
            <a:off x="5807075" y="527050"/>
            <a:ext cx="5630545" cy="29387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22340" y="4297045"/>
            <a:ext cx="534543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Future work can lower power consumption by: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1) exploring circuit design at lower operating points;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2) designing more compact CIM layout with shorter data transmission paths;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And 3) exploiting more sparsity schemes for a lower toggle rate.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0" y="502285"/>
            <a:ext cx="12170410" cy="24765"/>
          </a:xfrm>
          <a:prstGeom prst="line">
            <a:avLst/>
          </a:prstGeom>
          <a:ln w="31750">
            <a:gradFill>
              <a:gsLst>
                <a:gs pos="0">
                  <a:schemeClr val="accent3">
                    <a:hueOff val="-4200000"/>
                  </a:schemeClr>
                </a:gs>
                <a:gs pos="100000">
                  <a:schemeClr val="accent3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3340"/>
            <a:ext cx="12078970" cy="21945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" y="3068955"/>
            <a:ext cx="12203430" cy="3115945"/>
          </a:xfrm>
          <a:prstGeom prst="rect">
            <a:avLst/>
          </a:prstGeom>
        </p:spPr>
      </p:pic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8877600" y="6314400"/>
            <a:ext cx="2700000" cy="316800"/>
          </a:xfrm>
        </p:spPr>
        <p:txBody>
          <a:bodyPr>
            <a:noAutofit/>
          </a:bodyPr>
          <a:p>
            <a:fld id="{49AE70B2-8BF9-45C0-BB95-33D1B9D3A854}" type="slidenum">
              <a:rPr lang="zh-CN" altLang="en-US" sz="1600" b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zh-CN" altLang="en-US" sz="16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2560" y="1384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Challenge 1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665" y="1818640"/>
            <a:ext cx="10560685" cy="322072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V="1">
            <a:off x="0" y="502285"/>
            <a:ext cx="12170410" cy="24765"/>
          </a:xfrm>
          <a:prstGeom prst="line">
            <a:avLst/>
          </a:prstGeom>
          <a:ln w="31750">
            <a:gradFill>
              <a:gsLst>
                <a:gs pos="0">
                  <a:schemeClr val="accent3">
                    <a:hueOff val="-4200000"/>
                  </a:schemeClr>
                </a:gs>
                <a:gs pos="100000">
                  <a:schemeClr val="accent3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877600" y="6314400"/>
            <a:ext cx="2700000" cy="316800"/>
          </a:xfrm>
        </p:spPr>
        <p:txBody>
          <a:bodyPr>
            <a:noAutofit/>
          </a:bodyPr>
          <a:p>
            <a:fld id="{49AE70B2-8BF9-45C0-BB95-33D1B9D3A854}" type="slidenum">
              <a:rPr lang="zh-CN" altLang="en-US" sz="1600" b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zh-CN" altLang="en-US" sz="16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868805"/>
            <a:ext cx="3578860" cy="32537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505325" y="2199640"/>
            <a:ext cx="69240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the transformer’s computation and require &gt;8b precision </a:t>
            </a:r>
            <a:endParaRPr lang="en-US" altLang="zh-CN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previous analog CIM can only support ≤8b precision</a:t>
            </a:r>
            <a:endParaRPr lang="en-US" altLang="zh-CN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05325" y="3827145"/>
            <a:ext cx="533082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reduce the computation amount of attention layers becomes more critical for efficiency improvement</a:t>
            </a:r>
            <a:endParaRPr lang="en-US" altLang="zh-CN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2560" y="1384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Challenge 2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0" y="502285"/>
            <a:ext cx="12170410" cy="24765"/>
          </a:xfrm>
          <a:prstGeom prst="line">
            <a:avLst/>
          </a:prstGeom>
          <a:ln w="31750">
            <a:gradFill>
              <a:gsLst>
                <a:gs pos="0">
                  <a:schemeClr val="accent3">
                    <a:hueOff val="-4200000"/>
                  </a:schemeClr>
                </a:gs>
                <a:gs pos="100000">
                  <a:schemeClr val="accent3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877600" y="6314400"/>
            <a:ext cx="2700000" cy="316800"/>
          </a:xfrm>
        </p:spPr>
        <p:txBody>
          <a:bodyPr>
            <a:noAutofit/>
          </a:bodyPr>
          <a:p>
            <a:fld id="{49AE70B2-8BF9-45C0-BB95-33D1B9D3A854}" type="slidenum">
              <a:rPr lang="zh-CN" altLang="en-US" sz="1600" b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zh-CN" altLang="en-US" sz="16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0690" y="1004570"/>
            <a:ext cx="5208270" cy="524573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2560" y="1384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Overall A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rchitecture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0" y="502285"/>
            <a:ext cx="12170410" cy="24765"/>
          </a:xfrm>
          <a:prstGeom prst="line">
            <a:avLst/>
          </a:prstGeom>
          <a:ln w="31750">
            <a:gradFill>
              <a:gsLst>
                <a:gs pos="0">
                  <a:schemeClr val="accent3">
                    <a:hueOff val="-4200000"/>
                  </a:schemeClr>
                </a:gs>
                <a:gs pos="100000">
                  <a:schemeClr val="accent3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8760"/>
            <a:ext cx="6671310" cy="36487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6360" y="1672590"/>
            <a:ext cx="5669915" cy="32124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2560" y="1384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Solution 1a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" y="1972945"/>
            <a:ext cx="6495415" cy="29121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57325" y="1384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pipeline/parallel reconfigurable modes</a:t>
            </a:r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2425" y="5035550"/>
            <a:ext cx="72009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(a) Parallel mode (FC layer)               (b) Pipeline mode (attention layer)</a:t>
            </a:r>
            <a:endParaRPr lang="en-US" altLang="zh-CN" sz="14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62750" y="5035550"/>
            <a:ext cx="50673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400" b="1">
                <a:latin typeface="Times New Roman" panose="02020603050405020304" charset="0"/>
                <a:cs typeface="Times New Roman" panose="02020603050405020304" charset="0"/>
              </a:rPr>
              <a:t>QKT -pipeline time chart, </a:t>
            </a:r>
            <a:endParaRPr lang="en-US" altLang="zh-CN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1400" b="1">
                <a:latin typeface="Times New Roman" panose="02020603050405020304" charset="0"/>
                <a:cs typeface="Times New Roman" panose="02020603050405020304" charset="0"/>
              </a:rPr>
              <a:t>with global + local sparse attention.</a:t>
            </a:r>
            <a:endParaRPr lang="en-US" altLang="zh-CN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0" y="502285"/>
            <a:ext cx="12170410" cy="24765"/>
          </a:xfrm>
          <a:prstGeom prst="line">
            <a:avLst/>
          </a:prstGeom>
          <a:ln w="31750">
            <a:gradFill>
              <a:gsLst>
                <a:gs pos="0">
                  <a:schemeClr val="accent3">
                    <a:hueOff val="-4200000"/>
                  </a:schemeClr>
                </a:gs>
                <a:gs pos="100000">
                  <a:schemeClr val="accent3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877600" y="6314400"/>
            <a:ext cx="2700000" cy="316800"/>
          </a:xfrm>
        </p:spPr>
        <p:txBody>
          <a:bodyPr>
            <a:noAutofit/>
          </a:bodyPr>
          <a:p>
            <a:fld id="{49AE70B2-8BF9-45C0-BB95-33D1B9D3A854}" type="slidenum">
              <a:rPr lang="zh-CN" altLang="en-US" sz="1600" b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zh-CN" altLang="en-US" sz="16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9905" y="287020"/>
            <a:ext cx="5220970" cy="65709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2560" y="138430"/>
            <a:ext cx="1788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Solution 1b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57325" y="1384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Wordline-feeding CIM +  bitline-transpose CIM </a:t>
            </a:r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0" y="502285"/>
            <a:ext cx="12170410" cy="24765"/>
          </a:xfrm>
          <a:prstGeom prst="line">
            <a:avLst/>
          </a:prstGeom>
          <a:ln w="31750">
            <a:gradFill>
              <a:gsLst>
                <a:gs pos="0">
                  <a:schemeClr val="accent3">
                    <a:hueOff val="-4200000"/>
                  </a:schemeClr>
                </a:gs>
                <a:gs pos="100000">
                  <a:schemeClr val="accent3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t="3282" b="20600"/>
          <a:stretch>
            <a:fillRect/>
          </a:stretch>
        </p:blipFill>
        <p:spPr>
          <a:xfrm>
            <a:off x="273050" y="3749675"/>
            <a:ext cx="6330315" cy="29343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90" y="842645"/>
            <a:ext cx="6155055" cy="270256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877600" y="6314400"/>
            <a:ext cx="2700000" cy="316800"/>
          </a:xfrm>
        </p:spPr>
        <p:txBody>
          <a:bodyPr>
            <a:noAutofit/>
          </a:bodyPr>
          <a:p>
            <a:fld id="{49AE70B2-8BF9-45C0-BB95-33D1B9D3A854}" type="slidenum">
              <a:rPr lang="zh-CN" altLang="en-US" sz="1600" b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zh-CN" altLang="en-US" sz="16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445" y="1841500"/>
            <a:ext cx="10902315" cy="46564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2560" y="1384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olution 2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7235" y="673735"/>
            <a:ext cx="108400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INT16 precision for attention layers and INT8 precision for FC layers </a:t>
            </a:r>
            <a:endParaRPr lang="zh-CN" altLang="en-US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7555" y="1485900"/>
            <a:ext cx="106768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Block sparse patterns to reduce computation while maintaining high accuracy.</a:t>
            </a:r>
            <a:endParaRPr lang="en-US" altLang="zh-CN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0" y="502285"/>
            <a:ext cx="12170410" cy="24765"/>
          </a:xfrm>
          <a:prstGeom prst="line">
            <a:avLst/>
          </a:prstGeom>
          <a:ln w="31750">
            <a:gradFill>
              <a:gsLst>
                <a:gs pos="0">
                  <a:schemeClr val="accent3">
                    <a:hueOff val="-4200000"/>
                  </a:schemeClr>
                </a:gs>
                <a:gs pos="100000">
                  <a:schemeClr val="accent3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877600" y="6314400"/>
            <a:ext cx="2700000" cy="316800"/>
          </a:xfrm>
        </p:spPr>
        <p:txBody>
          <a:bodyPr>
            <a:noAutofit/>
          </a:bodyPr>
          <a:p>
            <a:fld id="{49AE70B2-8BF9-45C0-BB95-33D1B9D3A854}" type="slidenum">
              <a:rPr lang="zh-CN" altLang="en-US" sz="1600" b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zh-CN" altLang="en-US" sz="16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2210" y="837565"/>
            <a:ext cx="5438775" cy="54768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2560" y="1384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Overall A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rchitecture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" y="1022350"/>
            <a:ext cx="5746115" cy="529209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V="1">
            <a:off x="0" y="502285"/>
            <a:ext cx="12170410" cy="24765"/>
          </a:xfrm>
          <a:prstGeom prst="line">
            <a:avLst/>
          </a:prstGeom>
          <a:ln w="31750">
            <a:gradFill>
              <a:gsLst>
                <a:gs pos="0">
                  <a:schemeClr val="accent3">
                    <a:hueOff val="-4200000"/>
                  </a:schemeClr>
                </a:gs>
                <a:gs pos="100000">
                  <a:schemeClr val="accent3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877600" y="6314400"/>
            <a:ext cx="2700000" cy="316800"/>
          </a:xfrm>
        </p:spPr>
        <p:txBody>
          <a:bodyPr>
            <a:noAutofit/>
          </a:bodyPr>
          <a:p>
            <a:fld id="{49AE70B2-8BF9-45C0-BB95-33D1B9D3A854}" type="slidenum">
              <a:rPr lang="zh-CN" altLang="en-US" sz="1600" b="1" smtClean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zh-CN" altLang="en-US" sz="1600" b="1" dirty="0" smtClean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1064</Words>
  <Application>WPS 演示</Application>
  <PresentationFormat>宽屏</PresentationFormat>
  <Paragraphs>64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Times New Roman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像风</cp:lastModifiedBy>
  <cp:revision>162</cp:revision>
  <dcterms:created xsi:type="dcterms:W3CDTF">2019-06-19T02:08:00Z</dcterms:created>
  <dcterms:modified xsi:type="dcterms:W3CDTF">2025-06-02T03:53:06Z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1B89B75C6AB94CC09FF5A45BC61909D6_13</vt:lpwstr>
  </property>
</Properties>
</file>