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70" r:id="rId2"/>
    <p:sldId id="271" r:id="rId3"/>
    <p:sldId id="272" r:id="rId4"/>
    <p:sldId id="273" r:id="rId5"/>
    <p:sldId id="274" r:id="rId6"/>
    <p:sldId id="275" r:id="rId7"/>
    <p:sldId id="276" r:id="rId8"/>
    <p:sldId id="262" r:id="rId9"/>
    <p:sldId id="277" r:id="rId10"/>
    <p:sldId id="278" r:id="rId11"/>
    <p:sldId id="279"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975879-9CD8-4FEA-B1F6-CC9BAFA3E6E4}">
          <p14:sldIdLst>
            <p14:sldId id="270"/>
            <p14:sldId id="271"/>
            <p14:sldId id="272"/>
            <p14:sldId id="273"/>
            <p14:sldId id="274"/>
            <p14:sldId id="275"/>
            <p14:sldId id="276"/>
            <p14:sldId id="262"/>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364" autoAdjust="0"/>
  </p:normalViewPr>
  <p:slideViewPr>
    <p:cSldViewPr snapToGrid="0">
      <p:cViewPr varScale="1">
        <p:scale>
          <a:sx n="103" d="100"/>
          <a:sy n="103" d="100"/>
        </p:scale>
        <p:origin x="1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BAAAE-5A14-445B-8C2A-DED4A14755C5}" type="datetimeFigureOut">
              <a:rPr lang="en-US" smtClean="0"/>
              <a:t>3/12/2020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39A00-A208-4889-BA24-A7711A0E17D1}" type="slidenum">
              <a:rPr lang="en-US" smtClean="0"/>
              <a:t>‹#›</a:t>
            </a:fld>
            <a:endParaRPr lang="en-US"/>
          </a:p>
        </p:txBody>
      </p:sp>
    </p:spTree>
    <p:extLst>
      <p:ext uri="{BB962C8B-B14F-4D97-AF65-F5344CB8AC3E}">
        <p14:creationId xmlns:p14="http://schemas.microsoft.com/office/powerpoint/2010/main" val="121513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Figure 5</a:t>
            </a:r>
            <a:r>
              <a:rPr kumimoji="0" lang="en-US" sz="12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  The percent of households that have a place to wash their hands with soap and water is an important indicator of sanitation and hygiene practices. The graph suggests that all regions experience increased sanitation with increasing levels of maternal education. A legend has been provided as this is a more complicated graph. Color choice has been kept at greyscale plus two colors per Berengueres et al (2020).</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panose="02000000000000000000" pitchFamily="2" charset="0"/>
              </a:rPr>
              <a:t>Blue circles were chosen to resemble drops of water; red is used to indicate danger. Overall, we can see parts of Europe and Asia have high sanitation regardless of educational level, but Sub-Saharan Africa lags behind.</a:t>
            </a:r>
          </a:p>
          <a:p>
            <a:endParaRPr lang="en-US" dirty="0"/>
          </a:p>
        </p:txBody>
      </p:sp>
      <p:sp>
        <p:nvSpPr>
          <p:cNvPr id="4" name="Slide Number Placeholder 3"/>
          <p:cNvSpPr>
            <a:spLocks noGrp="1"/>
          </p:cNvSpPr>
          <p:nvPr>
            <p:ph type="sldNum" sz="quarter" idx="5"/>
          </p:nvPr>
        </p:nvSpPr>
        <p:spPr/>
        <p:txBody>
          <a:bodyPr/>
          <a:lstStyle/>
          <a:p>
            <a:fld id="{16D39A00-A208-4889-BA24-A7711A0E17D1}" type="slidenum">
              <a:rPr lang="en-US" smtClean="0"/>
              <a:t>8</a:t>
            </a:fld>
            <a:endParaRPr lang="en-US"/>
          </a:p>
        </p:txBody>
      </p:sp>
    </p:spTree>
    <p:extLst>
      <p:ext uri="{BB962C8B-B14F-4D97-AF65-F5344CB8AC3E}">
        <p14:creationId xmlns:p14="http://schemas.microsoft.com/office/powerpoint/2010/main" val="70245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2684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7422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8233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8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096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956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514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8335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2746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86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3/10/2020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51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3/10/2020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4435763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8" r:id="rId5"/>
    <p:sldLayoutId id="2147483692" r:id="rId6"/>
    <p:sldLayoutId id="2147483693" r:id="rId7"/>
    <p:sldLayoutId id="2147483694" r:id="rId8"/>
    <p:sldLayoutId id="2147483697" r:id="rId9"/>
    <p:sldLayoutId id="2147483695" r:id="rId10"/>
    <p:sldLayoutId id="214748369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1B22D-85DF-45C1-802C-D992131F7498}"/>
              </a:ext>
            </a:extLst>
          </p:cNvPr>
          <p:cNvPicPr>
            <a:picLocks noChangeAspect="1"/>
          </p:cNvPicPr>
          <p:nvPr/>
        </p:nvPicPr>
        <p:blipFill>
          <a:blip r:embed="rId2"/>
          <a:stretch>
            <a:fillRect/>
          </a:stretch>
        </p:blipFill>
        <p:spPr>
          <a:xfrm>
            <a:off x="27878" y="0"/>
            <a:ext cx="12136244" cy="6858000"/>
          </a:xfrm>
          <a:prstGeom prst="rect">
            <a:avLst/>
          </a:prstGeom>
        </p:spPr>
      </p:pic>
    </p:spTree>
    <p:extLst>
      <p:ext uri="{BB962C8B-B14F-4D97-AF65-F5344CB8AC3E}">
        <p14:creationId xmlns:p14="http://schemas.microsoft.com/office/powerpoint/2010/main" val="2654251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8F0E2E-A816-4B3C-B482-68C443F6060D}"/>
              </a:ext>
            </a:extLst>
          </p:cNvPr>
          <p:cNvPicPr>
            <a:picLocks noChangeAspect="1"/>
          </p:cNvPicPr>
          <p:nvPr/>
        </p:nvPicPr>
        <p:blipFill>
          <a:blip r:embed="rId2"/>
          <a:stretch>
            <a:fillRect/>
          </a:stretch>
        </p:blipFill>
        <p:spPr>
          <a:xfrm>
            <a:off x="10339" y="0"/>
            <a:ext cx="12171321" cy="6858000"/>
          </a:xfrm>
          <a:prstGeom prst="rect">
            <a:avLst/>
          </a:prstGeom>
        </p:spPr>
      </p:pic>
    </p:spTree>
    <p:extLst>
      <p:ext uri="{BB962C8B-B14F-4D97-AF65-F5344CB8AC3E}">
        <p14:creationId xmlns:p14="http://schemas.microsoft.com/office/powerpoint/2010/main" val="412584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FA5291-333B-44CC-AFB9-2B118873D3EB}"/>
              </a:ext>
            </a:extLst>
          </p:cNvPr>
          <p:cNvPicPr>
            <a:picLocks noChangeAspect="1"/>
          </p:cNvPicPr>
          <p:nvPr/>
        </p:nvPicPr>
        <p:blipFill>
          <a:blip r:embed="rId2"/>
          <a:stretch>
            <a:fillRect/>
          </a:stretch>
        </p:blipFill>
        <p:spPr>
          <a:xfrm>
            <a:off x="0" y="4646"/>
            <a:ext cx="12192000" cy="6848708"/>
          </a:xfrm>
          <a:prstGeom prst="rect">
            <a:avLst/>
          </a:prstGeom>
        </p:spPr>
      </p:pic>
    </p:spTree>
    <p:extLst>
      <p:ext uri="{BB962C8B-B14F-4D97-AF65-F5344CB8AC3E}">
        <p14:creationId xmlns:p14="http://schemas.microsoft.com/office/powerpoint/2010/main" val="398618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78F67D-EEBE-4047-AFA2-D1DA04C707F2}"/>
              </a:ext>
            </a:extLst>
          </p:cNvPr>
          <p:cNvPicPr>
            <a:picLocks noChangeAspect="1"/>
          </p:cNvPicPr>
          <p:nvPr/>
        </p:nvPicPr>
        <p:blipFill>
          <a:blip r:embed="rId2"/>
          <a:stretch>
            <a:fillRect/>
          </a:stretch>
        </p:blipFill>
        <p:spPr>
          <a:xfrm>
            <a:off x="0" y="1455"/>
            <a:ext cx="12192000" cy="6855089"/>
          </a:xfrm>
          <a:prstGeom prst="rect">
            <a:avLst/>
          </a:prstGeom>
        </p:spPr>
      </p:pic>
    </p:spTree>
    <p:extLst>
      <p:ext uri="{BB962C8B-B14F-4D97-AF65-F5344CB8AC3E}">
        <p14:creationId xmlns:p14="http://schemas.microsoft.com/office/powerpoint/2010/main" val="53011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D87AB-78F5-4FF2-A3F4-199ED014B8E7}"/>
              </a:ext>
            </a:extLst>
          </p:cNvPr>
          <p:cNvPicPr>
            <a:picLocks noChangeAspect="1"/>
          </p:cNvPicPr>
          <p:nvPr/>
        </p:nvPicPr>
        <p:blipFill>
          <a:blip r:embed="rId2"/>
          <a:stretch>
            <a:fillRect/>
          </a:stretch>
        </p:blipFill>
        <p:spPr>
          <a:xfrm>
            <a:off x="14992" y="0"/>
            <a:ext cx="12162016" cy="6858000"/>
          </a:xfrm>
          <a:prstGeom prst="rect">
            <a:avLst/>
          </a:prstGeom>
        </p:spPr>
      </p:pic>
    </p:spTree>
    <p:extLst>
      <p:ext uri="{BB962C8B-B14F-4D97-AF65-F5344CB8AC3E}">
        <p14:creationId xmlns:p14="http://schemas.microsoft.com/office/powerpoint/2010/main" val="104859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705BCC-CA41-48A7-9053-C65C03D748D4}"/>
              </a:ext>
            </a:extLst>
          </p:cNvPr>
          <p:cNvPicPr>
            <a:picLocks noChangeAspect="1"/>
          </p:cNvPicPr>
          <p:nvPr/>
        </p:nvPicPr>
        <p:blipFill>
          <a:blip r:embed="rId2"/>
          <a:stretch>
            <a:fillRect/>
          </a:stretch>
        </p:blipFill>
        <p:spPr>
          <a:xfrm>
            <a:off x="0" y="5538"/>
            <a:ext cx="12192000" cy="6846923"/>
          </a:xfrm>
          <a:prstGeom prst="rect">
            <a:avLst/>
          </a:prstGeom>
        </p:spPr>
      </p:pic>
    </p:spTree>
    <p:extLst>
      <p:ext uri="{BB962C8B-B14F-4D97-AF65-F5344CB8AC3E}">
        <p14:creationId xmlns:p14="http://schemas.microsoft.com/office/powerpoint/2010/main" val="197755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867162-B196-4B21-A8D4-457F35E1172D}"/>
              </a:ext>
            </a:extLst>
          </p:cNvPr>
          <p:cNvPicPr>
            <a:picLocks noChangeAspect="1"/>
          </p:cNvPicPr>
          <p:nvPr/>
        </p:nvPicPr>
        <p:blipFill>
          <a:blip r:embed="rId2"/>
          <a:stretch>
            <a:fillRect/>
          </a:stretch>
        </p:blipFill>
        <p:spPr>
          <a:xfrm>
            <a:off x="2070" y="0"/>
            <a:ext cx="12187860" cy="6858000"/>
          </a:xfrm>
          <a:prstGeom prst="rect">
            <a:avLst/>
          </a:prstGeom>
        </p:spPr>
      </p:pic>
    </p:spTree>
    <p:extLst>
      <p:ext uri="{BB962C8B-B14F-4D97-AF65-F5344CB8AC3E}">
        <p14:creationId xmlns:p14="http://schemas.microsoft.com/office/powerpoint/2010/main" val="427321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9991F8-15FF-40E7-A474-1A15AE133109}"/>
              </a:ext>
            </a:extLst>
          </p:cNvPr>
          <p:cNvPicPr>
            <a:picLocks noChangeAspect="1"/>
          </p:cNvPicPr>
          <p:nvPr/>
        </p:nvPicPr>
        <p:blipFill>
          <a:blip r:embed="rId2"/>
          <a:stretch>
            <a:fillRect/>
          </a:stretch>
        </p:blipFill>
        <p:spPr>
          <a:xfrm>
            <a:off x="11388" y="0"/>
            <a:ext cx="12169223" cy="6858000"/>
          </a:xfrm>
          <a:prstGeom prst="rect">
            <a:avLst/>
          </a:prstGeom>
        </p:spPr>
      </p:pic>
    </p:spTree>
    <p:extLst>
      <p:ext uri="{BB962C8B-B14F-4D97-AF65-F5344CB8AC3E}">
        <p14:creationId xmlns:p14="http://schemas.microsoft.com/office/powerpoint/2010/main" val="398326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DEC275-C334-4C3E-AAFC-3D237F27295F}"/>
              </a:ext>
            </a:extLst>
          </p:cNvPr>
          <p:cNvPicPr>
            <a:picLocks noChangeAspect="1"/>
          </p:cNvPicPr>
          <p:nvPr/>
        </p:nvPicPr>
        <p:blipFill>
          <a:blip r:embed="rId2"/>
          <a:stretch>
            <a:fillRect/>
          </a:stretch>
        </p:blipFill>
        <p:spPr>
          <a:xfrm>
            <a:off x="0" y="5538"/>
            <a:ext cx="12192000" cy="6846923"/>
          </a:xfrm>
          <a:prstGeom prst="rect">
            <a:avLst/>
          </a:prstGeom>
        </p:spPr>
      </p:pic>
    </p:spTree>
    <p:extLst>
      <p:ext uri="{BB962C8B-B14F-4D97-AF65-F5344CB8AC3E}">
        <p14:creationId xmlns:p14="http://schemas.microsoft.com/office/powerpoint/2010/main" val="414698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962D41-09B4-4BC0-81EC-7EE3CB1DA1EA}"/>
              </a:ext>
            </a:extLst>
          </p:cNvPr>
          <p:cNvPicPr>
            <a:picLocks noChangeAspect="1"/>
          </p:cNvPicPr>
          <p:nvPr/>
        </p:nvPicPr>
        <p:blipFill>
          <a:blip r:embed="rId2"/>
          <a:stretch>
            <a:fillRect/>
          </a:stretch>
        </p:blipFill>
        <p:spPr>
          <a:xfrm>
            <a:off x="0" y="3495"/>
            <a:ext cx="12192000" cy="6851009"/>
          </a:xfrm>
          <a:prstGeom prst="rect">
            <a:avLst/>
          </a:prstGeom>
        </p:spPr>
      </p:pic>
    </p:spTree>
    <p:extLst>
      <p:ext uri="{BB962C8B-B14F-4D97-AF65-F5344CB8AC3E}">
        <p14:creationId xmlns:p14="http://schemas.microsoft.com/office/powerpoint/2010/main" val="314340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0F0CA0-91FE-476C-A7A6-0D985754D952}"/>
              </a:ext>
            </a:extLst>
          </p:cNvPr>
          <p:cNvPicPr>
            <a:picLocks noChangeAspect="1"/>
          </p:cNvPicPr>
          <p:nvPr/>
        </p:nvPicPr>
        <p:blipFill>
          <a:blip r:embed="rId2"/>
          <a:stretch>
            <a:fillRect/>
          </a:stretch>
        </p:blipFill>
        <p:spPr>
          <a:xfrm>
            <a:off x="18585" y="0"/>
            <a:ext cx="12154830" cy="6858000"/>
          </a:xfrm>
          <a:prstGeom prst="rect">
            <a:avLst/>
          </a:prstGeom>
        </p:spPr>
      </p:pic>
    </p:spTree>
    <p:extLst>
      <p:ext uri="{BB962C8B-B14F-4D97-AF65-F5344CB8AC3E}">
        <p14:creationId xmlns:p14="http://schemas.microsoft.com/office/powerpoint/2010/main" val="203096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068232-3D0A-4A1E-B72D-4F6E5D962494}"/>
              </a:ext>
            </a:extLst>
          </p:cNvPr>
          <p:cNvPicPr>
            <a:picLocks noChangeAspect="1"/>
          </p:cNvPicPr>
          <p:nvPr/>
        </p:nvPicPr>
        <p:blipFill>
          <a:blip r:embed="rId2"/>
          <a:stretch>
            <a:fillRect/>
          </a:stretch>
        </p:blipFill>
        <p:spPr>
          <a:xfrm>
            <a:off x="0" y="1455"/>
            <a:ext cx="12192000" cy="6855089"/>
          </a:xfrm>
          <a:prstGeom prst="rect">
            <a:avLst/>
          </a:prstGeom>
        </p:spPr>
      </p:pic>
    </p:spTree>
    <p:extLst>
      <p:ext uri="{BB962C8B-B14F-4D97-AF65-F5344CB8AC3E}">
        <p14:creationId xmlns:p14="http://schemas.microsoft.com/office/powerpoint/2010/main" val="128580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3A26D5-805B-457B-B28D-610C30A0EA73}"/>
              </a:ext>
            </a:extLst>
          </p:cNvPr>
          <p:cNvPicPr>
            <a:picLocks noChangeAspect="1"/>
          </p:cNvPicPr>
          <p:nvPr/>
        </p:nvPicPr>
        <p:blipFill>
          <a:blip r:embed="rId3"/>
          <a:stretch>
            <a:fillRect/>
          </a:stretch>
        </p:blipFill>
        <p:spPr>
          <a:xfrm>
            <a:off x="1" y="0"/>
            <a:ext cx="12191999" cy="6858000"/>
          </a:xfrm>
          <a:prstGeom prst="rect">
            <a:avLst/>
          </a:prstGeom>
        </p:spPr>
      </p:pic>
      <p:sp>
        <p:nvSpPr>
          <p:cNvPr id="3" name="Rectangle 2">
            <a:extLst>
              <a:ext uri="{FF2B5EF4-FFF2-40B4-BE49-F238E27FC236}">
                <a16:creationId xmlns:a16="http://schemas.microsoft.com/office/drawing/2014/main" id="{D46BABAE-C85E-4FE4-BE21-22A7CC78708B}"/>
              </a:ext>
            </a:extLst>
          </p:cNvPr>
          <p:cNvSpPr/>
          <p:nvPr/>
        </p:nvSpPr>
        <p:spPr>
          <a:xfrm>
            <a:off x="5099573" y="6642556"/>
            <a:ext cx="1992853" cy="215444"/>
          </a:xfrm>
          <a:prstGeom prst="rect">
            <a:avLst/>
          </a:prstGeom>
        </p:spPr>
        <p:txBody>
          <a:bodyPr wrap="none">
            <a:spAutoFit/>
          </a:bodyPr>
          <a:lstStyle/>
          <a:p>
            <a:r>
              <a:rPr lang="en-US" sz="800" dirty="0">
                <a:latin typeface="Roboto" panose="02000000000000000000" pitchFamily="2" charset="0"/>
                <a:ea typeface="Roboto" panose="02000000000000000000" pitchFamily="2" charset="0"/>
                <a:cs typeface="Roboto" panose="02000000000000000000" pitchFamily="2" charset="0"/>
              </a:rPr>
              <a:t>Source: UNICEF MICS data (2010-2019)</a:t>
            </a:r>
          </a:p>
        </p:txBody>
      </p:sp>
    </p:spTree>
    <p:extLst>
      <p:ext uri="{BB962C8B-B14F-4D97-AF65-F5344CB8AC3E}">
        <p14:creationId xmlns:p14="http://schemas.microsoft.com/office/powerpoint/2010/main" val="2399165600"/>
      </p:ext>
    </p:extLst>
  </p:cSld>
  <p:clrMapOvr>
    <a:masterClrMapping/>
  </p:clrMapOvr>
  <mc:AlternateContent xmlns:mc="http://schemas.openxmlformats.org/markup-compatibility/2006">
    <mc:Choice xmlns:p14="http://schemas.microsoft.com/office/powerpoint/2010/main" Requires="p14">
      <p:transition spd="slow" p14:dur="2000" advTm="39934"/>
    </mc:Choice>
    <mc:Fallback>
      <p:transition spd="slow" advTm="3993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72B0D0-A804-4380-A976-5E7211FE86BB}"/>
              </a:ext>
            </a:extLst>
          </p:cNvPr>
          <p:cNvPicPr>
            <a:picLocks noChangeAspect="1"/>
          </p:cNvPicPr>
          <p:nvPr/>
        </p:nvPicPr>
        <p:blipFill>
          <a:blip r:embed="rId2"/>
          <a:stretch>
            <a:fillRect/>
          </a:stretch>
        </p:blipFill>
        <p:spPr>
          <a:xfrm>
            <a:off x="6729" y="0"/>
            <a:ext cx="12178542" cy="6858000"/>
          </a:xfrm>
          <a:prstGeom prst="rect">
            <a:avLst/>
          </a:prstGeom>
        </p:spPr>
      </p:pic>
    </p:spTree>
    <p:extLst>
      <p:ext uri="{BB962C8B-B14F-4D97-AF65-F5344CB8AC3E}">
        <p14:creationId xmlns:p14="http://schemas.microsoft.com/office/powerpoint/2010/main" val="2784342755"/>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43341"/>
      </a:dk2>
      <a:lt2>
        <a:srgbClr val="E8E3E2"/>
      </a:lt2>
      <a:accent1>
        <a:srgbClr val="7FA8AE"/>
      </a:accent1>
      <a:accent2>
        <a:srgbClr val="7F9ABA"/>
      </a:accent2>
      <a:accent3>
        <a:srgbClr val="9698C6"/>
      </a:accent3>
      <a:accent4>
        <a:srgbClr val="957FBA"/>
      </a:accent4>
      <a:accent5>
        <a:srgbClr val="BB94C5"/>
      </a:accent5>
      <a:accent6>
        <a:srgbClr val="BA7FAE"/>
      </a:accent6>
      <a:hlink>
        <a:srgbClr val="AE7269"/>
      </a:hlink>
      <a:folHlink>
        <a:srgbClr val="7F7F7F"/>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125</Words>
  <Application>Microsoft Office PowerPoint</Application>
  <PresentationFormat>Widescreen</PresentationFormat>
  <Paragraphs>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The Hand</vt:lpstr>
      <vt:lpstr>The Serif Hand Black</vt:lpstr>
      <vt:lpstr>SketchyVTI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Education and                   Child Mortality</dc:title>
  <dc:creator>lisheppa</dc:creator>
  <cp:lastModifiedBy>lisheppa</cp:lastModifiedBy>
  <cp:revision>42</cp:revision>
  <dcterms:created xsi:type="dcterms:W3CDTF">2020-03-11T14:15:13Z</dcterms:created>
  <dcterms:modified xsi:type="dcterms:W3CDTF">2020-03-12T15:53:37Z</dcterms:modified>
</cp:coreProperties>
</file>