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57" r:id="rId4"/>
    <p:sldId id="259" r:id="rId5"/>
    <p:sldId id="260" r:id="rId6"/>
    <p:sldId id="262" r:id="rId7"/>
    <p:sldId id="265" r:id="rId8"/>
    <p:sldId id="263" r:id="rId9"/>
    <p:sldId id="264" r:id="rId10"/>
    <p:sldId id="261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 snapToObjects="1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90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ED36D-5DC3-3945-BF80-9B714456DC94}" type="datetimeFigureOut">
              <a:rPr kumimoji="1" lang="zh-CN" altLang="en-US" smtClean="0"/>
              <a:t>2017/9/18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49DCE-3F89-6442-959C-918F109B84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61881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83AA2-3E2C-9B42-A960-4B596BC55E53}" type="datetimeFigureOut">
              <a:rPr kumimoji="1" lang="zh-CN" altLang="en-US" smtClean="0"/>
              <a:t>2017/9/18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E5B79-4758-0E47-A49F-70D180783B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3237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E5B79-4758-0E47-A49F-70D180783BB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327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E5B79-4758-0E47-A49F-70D180783BB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1968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E5B79-4758-0E47-A49F-70D180783BB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7182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E5B79-4758-0E47-A49F-70D180783BB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183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E5B79-4758-0E47-A49F-70D180783BB2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0246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1E5B79-4758-0E47-A49F-70D180783BB2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208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9/18/17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9/18/17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9/18/17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9/18/17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9/18/17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9/18/17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ima.cs.berkeley.edu/" TargetMode="External"/><Relationship Id="rId4" Type="http://schemas.openxmlformats.org/officeDocument/2006/relationships/hyperlink" Target="https://github.com/aimacod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imacode/aima-java/wiki/AIMA3e-Overview" TargetMode="External"/><Relationship Id="rId3" Type="http://schemas.openxmlformats.org/officeDocument/2006/relationships/hyperlink" Target="https://github.com/aimacode/aima-java/wiki/AIMA3e-Using-Eclipse-ID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人工智能</a:t>
            </a:r>
            <a:r>
              <a:rPr kumimoji="1" lang="en-US" altLang="zh-CN" dirty="0" smtClean="0"/>
              <a:t>LAB</a:t>
            </a:r>
            <a:r>
              <a:rPr kumimoji="1" lang="zh-CN" altLang="en-US" dirty="0" smtClean="0"/>
              <a:t>课程说明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赵耀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2396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作业一：围棋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详见作业说明</a:t>
            </a:r>
            <a:endParaRPr kumimoji="1" lang="en-US" altLang="zh-CN" dirty="0" smtClean="0"/>
          </a:p>
          <a:p>
            <a:r>
              <a:rPr kumimoji="1" lang="en-US" altLang="zh-CN" dirty="0" smtClean="0"/>
              <a:t>DDL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月</a:t>
            </a:r>
            <a:r>
              <a:rPr kumimoji="1" lang="en-US" altLang="zh-CN" dirty="0" smtClean="0"/>
              <a:t>13</a:t>
            </a:r>
            <a:r>
              <a:rPr kumimoji="1" lang="zh-CN" altLang="en-US" dirty="0" smtClean="0"/>
              <a:t>日</a:t>
            </a:r>
            <a:endParaRPr kumimoji="1" lang="en-US" altLang="zh-CN" dirty="0" smtClean="0"/>
          </a:p>
          <a:p>
            <a:r>
              <a:rPr kumimoji="1" lang="zh-CN" altLang="en-US" dirty="0" smtClean="0"/>
              <a:t>报告</a:t>
            </a:r>
            <a:r>
              <a:rPr kumimoji="1" lang="zh-CN" altLang="en-US" dirty="0" smtClean="0"/>
              <a:t>要求见报告模板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42727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numpy</a:t>
            </a:r>
            <a:r>
              <a:rPr kumimoji="1" lang="zh-CN" altLang="en-US" dirty="0" smtClean="0"/>
              <a:t>常用函数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np.zeros</a:t>
            </a:r>
            <a:r>
              <a:rPr lang="en-US" altLang="zh-CN" dirty="0"/>
              <a:t>((BOARD_SIZE, BOARD_SIZE</a:t>
            </a:r>
            <a:r>
              <a:rPr lang="en-US" altLang="zh-CN" dirty="0" smtClean="0"/>
              <a:t>))</a:t>
            </a:r>
            <a:r>
              <a:rPr lang="zh-CN" altLang="en-US" dirty="0" smtClean="0"/>
              <a:t>创建数组，参数为维度</a:t>
            </a:r>
            <a:endParaRPr lang="en-US" altLang="zh-CN" dirty="0"/>
          </a:p>
          <a:p>
            <a:r>
              <a:rPr lang="en-US" altLang="zh-CN" dirty="0" smtClean="0"/>
              <a:t>shape</a:t>
            </a:r>
            <a:r>
              <a:rPr lang="zh-CN" altLang="en-US" dirty="0"/>
              <a:t>函数是</a:t>
            </a:r>
            <a:r>
              <a:rPr lang="en-US" altLang="zh-CN" dirty="0" err="1"/>
              <a:t>numpy.core.fromnumeric</a:t>
            </a:r>
            <a:r>
              <a:rPr lang="zh-CN" altLang="en-US" dirty="0"/>
              <a:t>中的函数</a:t>
            </a:r>
            <a:r>
              <a:rPr lang="en-US" altLang="zh-CN" dirty="0"/>
              <a:t>,</a:t>
            </a:r>
            <a:r>
              <a:rPr lang="zh-CN" altLang="en-US" dirty="0"/>
              <a:t>它的功能是读取矩阵的长度</a:t>
            </a:r>
            <a:r>
              <a:rPr lang="en-US" altLang="zh-CN" dirty="0"/>
              <a:t>,</a:t>
            </a:r>
            <a:r>
              <a:rPr lang="zh-CN" altLang="en-US" dirty="0"/>
              <a:t>比如</a:t>
            </a:r>
            <a:r>
              <a:rPr lang="en-US" altLang="zh-CN" dirty="0"/>
              <a:t>shape[0]</a:t>
            </a:r>
            <a:r>
              <a:rPr lang="zh-CN" altLang="en-US" dirty="0"/>
              <a:t>就是读取矩阵第一维度的长度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np.argwhere</a:t>
            </a:r>
            <a:r>
              <a:rPr lang="en-US" altLang="zh-CN" dirty="0" smtClean="0"/>
              <a:t> </a:t>
            </a:r>
            <a:r>
              <a:rPr lang="zh-CN" altLang="en-US" dirty="0" smtClean="0"/>
              <a:t>条件查找，返回数组元素</a:t>
            </a:r>
            <a:endParaRPr lang="en-US" altLang="zh-CN" dirty="0" smtClean="0"/>
          </a:p>
          <a:p>
            <a:r>
              <a:rPr lang="en-US" altLang="zh-CN" dirty="0" err="1" smtClean="0"/>
              <a:t>np.where</a:t>
            </a:r>
            <a:r>
              <a:rPr lang="en-US" altLang="zh-CN" dirty="0" smtClean="0"/>
              <a:t> </a:t>
            </a:r>
            <a:r>
              <a:rPr lang="zh-CN" altLang="en-US" dirty="0" smtClean="0"/>
              <a:t> 条件查找，返回下标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更多参考：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https</a:t>
            </a:r>
            <a:r>
              <a:rPr lang="en-US" altLang="zh-CN" dirty="0"/>
              <a:t>://</a:t>
            </a:r>
            <a:r>
              <a:rPr lang="en-US" altLang="zh-CN" dirty="0" err="1"/>
              <a:t>docs.scipy.org</a:t>
            </a:r>
            <a:r>
              <a:rPr lang="en-US" altLang="zh-CN" dirty="0"/>
              <a:t>/doc/</a:t>
            </a:r>
            <a:r>
              <a:rPr lang="en-US" altLang="zh-CN" dirty="0" err="1"/>
              <a:t>numpy</a:t>
            </a:r>
            <a:r>
              <a:rPr lang="en-US" altLang="zh-CN" dirty="0"/>
              <a:t>/</a:t>
            </a:r>
            <a:r>
              <a:rPr lang="en-US" altLang="zh-CN" dirty="0" err="1"/>
              <a:t>genindex.html</a:t>
            </a:r>
            <a:endParaRPr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804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画界面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4954" y="2603500"/>
            <a:ext cx="9081576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altLang="zh-CN" sz="1200" b="1" dirty="0" err="1"/>
              <a:t>from</a:t>
            </a:r>
            <a:r>
              <a:rPr lang="hu-HU" altLang="zh-CN" sz="1200" dirty="0"/>
              <a:t> </a:t>
            </a:r>
            <a:r>
              <a:rPr lang="hu-HU" altLang="zh-CN" sz="1200" dirty="0" err="1"/>
              <a:t>Tkinter</a:t>
            </a:r>
            <a:r>
              <a:rPr lang="hu-HU" altLang="zh-CN" sz="1200" dirty="0"/>
              <a:t> </a:t>
            </a:r>
            <a:r>
              <a:rPr lang="hu-HU" altLang="zh-CN" sz="1200" b="1" dirty="0"/>
              <a:t>import</a:t>
            </a:r>
            <a:r>
              <a:rPr lang="hu-HU" altLang="zh-CN" sz="1200" dirty="0"/>
              <a:t> *   #</a:t>
            </a:r>
            <a:r>
              <a:rPr lang="zh-CN" altLang="hu-HU" sz="1200" dirty="0"/>
              <a:t>导入</a:t>
            </a:r>
            <a:r>
              <a:rPr lang="hu-HU" altLang="zh-CN" sz="1200" dirty="0" err="1"/>
              <a:t>Tkinter</a:t>
            </a:r>
            <a:r>
              <a:rPr lang="zh-CN" altLang="hu-HU" sz="1200" dirty="0"/>
              <a:t>模块</a:t>
            </a:r>
            <a:r>
              <a:rPr lang="hu-HU" altLang="zh-CN" sz="1200" dirty="0"/>
              <a:t> </a:t>
            </a:r>
            <a:endParaRPr lang="en-US" altLang="zh-CN" sz="1200" dirty="0" smtClean="0"/>
          </a:p>
          <a:p>
            <a:pPr marL="0" indent="0">
              <a:buNone/>
            </a:pPr>
            <a:r>
              <a:rPr lang="en-US" altLang="zh-CN" sz="1200" dirty="0" smtClean="0"/>
              <a:t>root</a:t>
            </a:r>
            <a:r>
              <a:rPr lang="en-US" altLang="zh-CN" sz="1200" dirty="0"/>
              <a:t> = </a:t>
            </a:r>
            <a:r>
              <a:rPr lang="en-US" altLang="zh-CN" sz="1200" dirty="0" err="1"/>
              <a:t>Tk</a:t>
            </a:r>
            <a:r>
              <a:rPr lang="en-US" altLang="zh-CN" sz="1200" dirty="0"/>
              <a:t>()             #</a:t>
            </a:r>
            <a:r>
              <a:rPr lang="zh-CN" altLang="en-US" sz="1200" dirty="0"/>
              <a:t>创建一个根窗口，其余的控件都要在这个窗口上面 </a:t>
            </a:r>
            <a:endParaRPr lang="en-US" altLang="zh-CN" sz="1200" dirty="0" smtClean="0"/>
          </a:p>
          <a:p>
            <a:pPr marL="0" indent="0">
              <a:buNone/>
            </a:pPr>
            <a:r>
              <a:rPr kumimoji="1" lang="en-US" altLang="zh-CN" sz="1200" dirty="0"/>
              <a:t>cv = Canvas(root, width=50*(BOARD_SIZE+1), height=50*(BOARD_SIZE+1), </a:t>
            </a:r>
            <a:r>
              <a:rPr kumimoji="1" lang="en-US" altLang="zh-CN" sz="1200" dirty="0" err="1"/>
              <a:t>bg</a:t>
            </a:r>
            <a:r>
              <a:rPr kumimoji="1" lang="en-US" altLang="zh-CN" sz="1200" dirty="0" smtClean="0"/>
              <a:t>=‘#F7DCB4’) 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#</a:t>
            </a:r>
            <a:r>
              <a:rPr kumimoji="1" lang="zh-CN" altLang="en-US" sz="1200" dirty="0" smtClean="0"/>
              <a:t>创建一个</a:t>
            </a:r>
            <a:r>
              <a:rPr kumimoji="1" lang="en-US" altLang="zh-CN" sz="1200" dirty="0" smtClean="0"/>
              <a:t>canvas</a:t>
            </a:r>
            <a:r>
              <a:rPr kumimoji="1" lang="zh-CN" altLang="en-US" sz="1200" dirty="0" smtClean="0"/>
              <a:t>，设置宽高，背景颜色</a:t>
            </a:r>
            <a:endParaRPr kumimoji="1" lang="en-US" altLang="zh-CN" sz="1200" dirty="0" smtClean="0"/>
          </a:p>
          <a:p>
            <a:pPr marL="0" indent="0">
              <a:buNone/>
            </a:pPr>
            <a:r>
              <a:rPr kumimoji="1" lang="en-US" altLang="zh-CN" sz="1200" dirty="0" smtClean="0"/>
              <a:t> </a:t>
            </a:r>
            <a:r>
              <a:rPr kumimoji="1" lang="en-US" altLang="zh-CN" sz="1200" dirty="0" err="1"/>
              <a:t>cv.create_text</a:t>
            </a:r>
            <a:r>
              <a:rPr kumimoji="1" lang="en-US" altLang="zh-CN" sz="1200" dirty="0"/>
              <a:t>(250,10,text=</a:t>
            </a:r>
            <a:r>
              <a:rPr kumimoji="1" lang="en-US" altLang="zh-CN" sz="1200" dirty="0" err="1"/>
              <a:t>txt,fill</a:t>
            </a:r>
            <a:r>
              <a:rPr kumimoji="1" lang="en-US" altLang="zh-CN" sz="1200" dirty="0" smtClean="0"/>
              <a:t>=‘blue’) </a:t>
            </a:r>
            <a:r>
              <a:rPr kumimoji="1" lang="zh-CN" altLang="en-US" sz="1200" dirty="0" smtClean="0"/>
              <a:t>     </a:t>
            </a:r>
            <a:r>
              <a:rPr kumimoji="1" lang="en-US" altLang="zh-CN" sz="1200" dirty="0" smtClean="0"/>
              <a:t>#</a:t>
            </a:r>
            <a:r>
              <a:rPr kumimoji="1" lang="zh-CN" altLang="en-US" sz="1200" dirty="0" smtClean="0"/>
              <a:t>制定位置绘制文本，</a:t>
            </a:r>
            <a:r>
              <a:rPr kumimoji="1" lang="en-US" altLang="zh-CN" sz="1200" dirty="0" smtClean="0"/>
              <a:t>fill</a:t>
            </a:r>
            <a:r>
              <a:rPr kumimoji="1" lang="zh-CN" altLang="en-US" sz="1200" dirty="0" smtClean="0"/>
              <a:t>是填充色</a:t>
            </a:r>
            <a:endParaRPr kumimoji="1" lang="en-US" altLang="zh-CN" sz="1200" dirty="0" smtClean="0"/>
          </a:p>
          <a:p>
            <a:pPr marL="0" indent="0">
              <a:buNone/>
            </a:pPr>
            <a:r>
              <a:rPr kumimoji="1" lang="en-US" altLang="zh-CN" sz="1200" dirty="0" smtClean="0"/>
              <a:t> </a:t>
            </a:r>
            <a:r>
              <a:rPr kumimoji="1" lang="en-US" altLang="zh-CN" sz="1200" dirty="0" err="1"/>
              <a:t>cv.pack</a:t>
            </a:r>
            <a:r>
              <a:rPr kumimoji="1" lang="en-US" altLang="zh-CN" sz="1200" dirty="0"/>
              <a:t>(side=LEFT</a:t>
            </a:r>
            <a:r>
              <a:rPr kumimoji="1" lang="en-US" altLang="zh-CN" sz="1200" dirty="0" smtClean="0"/>
              <a:t>)</a:t>
            </a:r>
            <a:r>
              <a:rPr kumimoji="1" lang="zh-CN" altLang="en-US" sz="1200" dirty="0" smtClean="0"/>
              <a:t>  </a:t>
            </a:r>
            <a:r>
              <a:rPr kumimoji="1" lang="en-US" altLang="zh-CN" sz="1200" dirty="0" smtClean="0"/>
              <a:t>#</a:t>
            </a:r>
            <a:r>
              <a:rPr lang="zh-CN" altLang="en-US" sz="1200" dirty="0"/>
              <a:t>使用</a:t>
            </a:r>
            <a:r>
              <a:rPr lang="en-US" altLang="zh-CN" sz="1200" dirty="0"/>
              <a:t>pack</a:t>
            </a:r>
            <a:r>
              <a:rPr lang="zh-CN" altLang="en-US" sz="1200" dirty="0"/>
              <a:t>方法，它会</a:t>
            </a:r>
            <a:r>
              <a:rPr lang="zh-CN" altLang="en-US" sz="1200" dirty="0" smtClean="0"/>
              <a:t>让</a:t>
            </a:r>
            <a:r>
              <a:rPr lang="en-US" altLang="zh-CN" sz="1200" dirty="0" smtClean="0"/>
              <a:t>cv</a:t>
            </a:r>
            <a:r>
              <a:rPr lang="zh-CN" altLang="en-US" sz="1200" dirty="0" smtClean="0"/>
              <a:t>根据</a:t>
            </a:r>
            <a:r>
              <a:rPr lang="zh-CN" altLang="en-US" sz="1200" dirty="0"/>
              <a:t>文本自动调整自己的大小并且使自己可见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 marL="0" indent="0">
              <a:buNone/>
            </a:pPr>
            <a:r>
              <a:rPr kumimoji="1" lang="en-US" altLang="zh-CN" sz="1200" dirty="0" err="1"/>
              <a:t>cv.create_line</a:t>
            </a:r>
            <a:r>
              <a:rPr kumimoji="1" lang="en-US" altLang="zh-CN" sz="1200" dirty="0"/>
              <a:t>(</a:t>
            </a:r>
            <a:r>
              <a:rPr kumimoji="1" lang="en-US" altLang="zh-CN" sz="1200" dirty="0" err="1"/>
              <a:t>size+x</a:t>
            </a:r>
            <a:r>
              <a:rPr kumimoji="1" lang="en-US" altLang="zh-CN" sz="1200" dirty="0"/>
              <a:t>*size, size, </a:t>
            </a:r>
            <a:r>
              <a:rPr kumimoji="1" lang="en-US" altLang="zh-CN" sz="1200" dirty="0" err="1"/>
              <a:t>size+x</a:t>
            </a:r>
            <a:r>
              <a:rPr kumimoji="1" lang="en-US" altLang="zh-CN" sz="1200" dirty="0"/>
              <a:t>*size, size+(BOARD_SIZE-1)*size</a:t>
            </a:r>
            <a:r>
              <a:rPr kumimoji="1" lang="en-US" altLang="zh-CN" sz="1200" dirty="0" smtClean="0"/>
              <a:t>)</a:t>
            </a:r>
            <a:r>
              <a:rPr kumimoji="1" lang="zh-CN" altLang="en-US" sz="1200" dirty="0" smtClean="0"/>
              <a:t>   </a:t>
            </a:r>
            <a:r>
              <a:rPr kumimoji="1" lang="en-US" altLang="zh-CN" sz="1200" dirty="0" smtClean="0"/>
              <a:t>#</a:t>
            </a:r>
            <a:r>
              <a:rPr kumimoji="1" lang="zh-CN" altLang="en-US" sz="1200" dirty="0" smtClean="0"/>
              <a:t>绘制直线，传入两端坐标</a:t>
            </a:r>
            <a:endParaRPr kumimoji="1" lang="en-US" altLang="zh-CN" sz="1200" dirty="0" smtClean="0"/>
          </a:p>
          <a:p>
            <a:pPr marL="0" indent="0">
              <a:buNone/>
            </a:pPr>
            <a:r>
              <a:rPr kumimoji="1" lang="en-US" altLang="zh-CN" sz="1200" dirty="0" err="1"/>
              <a:t>cv.create_oval</a:t>
            </a:r>
            <a:r>
              <a:rPr kumimoji="1" lang="en-US" altLang="zh-CN" sz="1200" dirty="0"/>
              <a:t>(</a:t>
            </a:r>
            <a:r>
              <a:rPr kumimoji="1" lang="en-US" altLang="zh-CN" sz="1200" dirty="0" err="1"/>
              <a:t>new_x</a:t>
            </a:r>
            <a:r>
              <a:rPr kumimoji="1" lang="en-US" altLang="zh-CN" sz="1200" dirty="0"/>
              <a:t>-offset, </a:t>
            </a:r>
            <a:r>
              <a:rPr kumimoji="1" lang="en-US" altLang="zh-CN" sz="1200" dirty="0" err="1"/>
              <a:t>new_y</a:t>
            </a:r>
            <a:r>
              <a:rPr kumimoji="1" lang="en-US" altLang="zh-CN" sz="1200" dirty="0"/>
              <a:t>-offset, </a:t>
            </a:r>
            <a:r>
              <a:rPr kumimoji="1" lang="en-US" altLang="zh-CN" sz="1200" dirty="0" err="1"/>
              <a:t>new_x+offset</a:t>
            </a:r>
            <a:r>
              <a:rPr kumimoji="1" lang="en-US" altLang="zh-CN" sz="1200" dirty="0"/>
              <a:t>, </a:t>
            </a:r>
            <a:r>
              <a:rPr kumimoji="1" lang="en-US" altLang="zh-CN" sz="1200" dirty="0" err="1"/>
              <a:t>new_y+offset</a:t>
            </a:r>
            <a:r>
              <a:rPr kumimoji="1" lang="en-US" altLang="zh-CN" sz="1200" dirty="0"/>
              <a:t>, width=1, fill</a:t>
            </a:r>
            <a:r>
              <a:rPr kumimoji="1" lang="en-US" altLang="zh-CN" sz="1200" dirty="0" smtClean="0"/>
              <a:t>=‘black’, </a:t>
            </a:r>
            <a:r>
              <a:rPr kumimoji="1" lang="en-US" altLang="zh-CN" sz="1200" dirty="0"/>
              <a:t>outline</a:t>
            </a:r>
            <a:r>
              <a:rPr kumimoji="1" lang="en-US" altLang="zh-CN" sz="1200" dirty="0" smtClean="0"/>
              <a:t>=‘black’)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#</a:t>
            </a:r>
            <a:r>
              <a:rPr kumimoji="1" lang="zh-CN" altLang="en-US" sz="1200" dirty="0" smtClean="0"/>
              <a:t>绘制黑棋</a:t>
            </a:r>
            <a:endParaRPr kumimoji="1" lang="en-US" altLang="zh-CN" sz="1200" dirty="0" smtClean="0"/>
          </a:p>
          <a:p>
            <a:pPr marL="0" indent="0">
              <a:buNone/>
            </a:pPr>
            <a:r>
              <a:rPr kumimoji="1" lang="en-US" altLang="zh-CN" sz="1200" dirty="0" err="1"/>
              <a:t>cv.create_oval</a:t>
            </a:r>
            <a:r>
              <a:rPr kumimoji="1" lang="en-US" altLang="zh-CN" sz="1200" dirty="0"/>
              <a:t>(</a:t>
            </a:r>
            <a:r>
              <a:rPr kumimoji="1" lang="en-US" altLang="zh-CN" sz="1200" dirty="0" err="1"/>
              <a:t>new_x</a:t>
            </a:r>
            <a:r>
              <a:rPr kumimoji="1" lang="en-US" altLang="zh-CN" sz="1200" dirty="0"/>
              <a:t>-offset, </a:t>
            </a:r>
            <a:r>
              <a:rPr kumimoji="1" lang="en-US" altLang="zh-CN" sz="1200" dirty="0" err="1"/>
              <a:t>new_y</a:t>
            </a:r>
            <a:r>
              <a:rPr kumimoji="1" lang="en-US" altLang="zh-CN" sz="1200" dirty="0"/>
              <a:t>-offset, </a:t>
            </a:r>
            <a:r>
              <a:rPr kumimoji="1" lang="en-US" altLang="zh-CN" sz="1200" dirty="0" err="1"/>
              <a:t>new_x+offset</a:t>
            </a:r>
            <a:r>
              <a:rPr kumimoji="1" lang="en-US" altLang="zh-CN" sz="1200" dirty="0"/>
              <a:t>, </a:t>
            </a:r>
            <a:r>
              <a:rPr kumimoji="1" lang="en-US" altLang="zh-CN" sz="1200" dirty="0" err="1"/>
              <a:t>new_y+offset</a:t>
            </a:r>
            <a:r>
              <a:rPr kumimoji="1" lang="en-US" altLang="zh-CN" sz="1200" dirty="0"/>
              <a:t>, width=1, fill</a:t>
            </a:r>
            <a:r>
              <a:rPr kumimoji="1" lang="en-US" altLang="zh-CN" sz="1200" dirty="0" smtClean="0"/>
              <a:t>=‘white’, </a:t>
            </a:r>
            <a:r>
              <a:rPr kumimoji="1" lang="en-US" altLang="zh-CN" sz="1200" dirty="0"/>
              <a:t>outline</a:t>
            </a:r>
            <a:r>
              <a:rPr kumimoji="1" lang="en-US" altLang="zh-CN" sz="1200" dirty="0" smtClean="0"/>
              <a:t>=‘white’)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#</a:t>
            </a:r>
            <a:r>
              <a:rPr kumimoji="1" lang="zh-CN" altLang="en-US" sz="1200" dirty="0" smtClean="0"/>
              <a:t>绘制白棋</a:t>
            </a:r>
            <a:endParaRPr kumimoji="1" lang="en-US" altLang="zh-CN" sz="1200" dirty="0" smtClean="0"/>
          </a:p>
          <a:p>
            <a:pPr marL="0" indent="0">
              <a:buNone/>
            </a:pPr>
            <a:r>
              <a:rPr lang="en-US" altLang="zh-CN" sz="1200" dirty="0" err="1"/>
              <a:t>root.mainloop</a:t>
            </a:r>
            <a:r>
              <a:rPr lang="en-US" altLang="zh-CN" sz="1200" dirty="0"/>
              <a:t>()       #</a:t>
            </a:r>
            <a:r>
              <a:rPr lang="zh-CN" altLang="en-US" sz="1200" dirty="0"/>
              <a:t>让根窗口进入事件</a:t>
            </a:r>
            <a:r>
              <a:rPr lang="zh-CN" altLang="en-US" sz="1200" dirty="0" smtClean="0"/>
              <a:t>循环，处理用户交互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13589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课程学习网站及代码下载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本书的学习网站及代码下载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>
                <a:hlinkClick r:id="rId3"/>
              </a:rPr>
              <a:t>http://</a:t>
            </a:r>
            <a:r>
              <a:rPr kumimoji="1" lang="en-US" altLang="zh-CN" dirty="0" smtClean="0">
                <a:hlinkClick r:id="rId3"/>
              </a:rPr>
              <a:t>aima.cs.berkeley.edu</a:t>
            </a:r>
            <a:endParaRPr kumimoji="1" lang="en-US" altLang="zh-CN" dirty="0" smtClean="0"/>
          </a:p>
          <a:p>
            <a:r>
              <a:rPr kumimoji="1" lang="zh-CN" altLang="en-US" dirty="0" smtClean="0"/>
              <a:t>相关的代码下载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>
                <a:hlinkClick r:id="rId4"/>
              </a:rPr>
              <a:t>https://</a:t>
            </a:r>
            <a:r>
              <a:rPr kumimoji="1" lang="en-US" altLang="zh-CN" dirty="0" smtClean="0">
                <a:hlinkClick r:id="rId4"/>
              </a:rPr>
              <a:t>github.com/aimacode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支持多种语言：</a:t>
            </a:r>
            <a:r>
              <a:rPr kumimoji="1" lang="en-US" altLang="zh-CN" dirty="0" smtClean="0"/>
              <a:t>python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javascript</a:t>
            </a:r>
            <a:r>
              <a:rPr kumimoji="1" lang="zh-CN" altLang="en-US" dirty="0" smtClean="0"/>
              <a:t>等等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29271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代码</a:t>
            </a:r>
            <a:r>
              <a:rPr kumimoji="1" lang="zh-CN" altLang="en-US" smtClean="0"/>
              <a:t>概览及导入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aima</a:t>
            </a:r>
            <a:r>
              <a:rPr kumimoji="1" lang="en-US" altLang="zh-CN" dirty="0" smtClean="0"/>
              <a:t>-java Overview</a:t>
            </a:r>
          </a:p>
          <a:p>
            <a:pPr marL="0" indent="0">
              <a:buNone/>
            </a:pPr>
            <a:r>
              <a:rPr kumimoji="1" lang="en-US" altLang="zh-CN" dirty="0" smtClean="0">
                <a:hlinkClick r:id="rId2"/>
              </a:rPr>
              <a:t>https</a:t>
            </a:r>
            <a:r>
              <a:rPr kumimoji="1" lang="en-US" altLang="zh-CN" dirty="0">
                <a:hlinkClick r:id="rId2"/>
              </a:rPr>
              <a:t>://</a:t>
            </a:r>
            <a:r>
              <a:rPr kumimoji="1" lang="en-US" altLang="zh-CN" dirty="0" smtClean="0">
                <a:hlinkClick r:id="rId2"/>
              </a:rPr>
              <a:t>github.com/aimacode/aima-java/wiki/AIMA3e-Overview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en-US" altLang="zh-CN" dirty="0" smtClean="0"/>
              <a:t>Import </a:t>
            </a:r>
            <a:r>
              <a:rPr kumimoji="1" lang="en-US" altLang="zh-CN" dirty="0" err="1" smtClean="0"/>
              <a:t>aima</a:t>
            </a:r>
            <a:r>
              <a:rPr kumimoji="1" lang="en-US" altLang="zh-CN" dirty="0" smtClean="0"/>
              <a:t>-java according following steps</a:t>
            </a:r>
          </a:p>
          <a:p>
            <a:pPr marL="0" indent="0">
              <a:buNone/>
            </a:pPr>
            <a:r>
              <a:rPr kumimoji="1" lang="en-US" altLang="zh-CN" dirty="0" smtClean="0">
                <a:hlinkClick r:id="rId3"/>
              </a:rPr>
              <a:t>https</a:t>
            </a:r>
            <a:r>
              <a:rPr kumimoji="1" lang="en-US" altLang="zh-CN" dirty="0">
                <a:hlinkClick r:id="rId3"/>
              </a:rPr>
              <a:t>://</a:t>
            </a:r>
            <a:r>
              <a:rPr kumimoji="1" lang="en-US" altLang="zh-CN" dirty="0" smtClean="0">
                <a:hlinkClick r:id="rId3"/>
              </a:rPr>
              <a:t>github.com/aimacode/aima-java/wiki/AIMA3e-Using-Eclipse-IDE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python</a:t>
            </a:r>
            <a:r>
              <a:rPr kumimoji="1" lang="zh-CN" altLang="en-US" dirty="0" smtClean="0"/>
              <a:t>类似，大家可以参考用户说明。</a:t>
            </a: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154954" y="2327566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以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为例：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4403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课程相关代码包的阅读说明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优点：有利用深入学习课本相关的知识点，几乎书本上每一个例子，书本上的每个核心算法，在代码包中都有实现或者</a:t>
            </a:r>
            <a:r>
              <a:rPr kumimoji="1" lang="en-US" altLang="zh-CN" dirty="0" smtClean="0"/>
              <a:t>demo</a:t>
            </a:r>
          </a:p>
          <a:p>
            <a:r>
              <a:rPr kumimoji="1" lang="zh-CN" altLang="en-US" dirty="0" smtClean="0"/>
              <a:t>缺点：书本本身已经编写了十几年，书中例子虽然有利于深入理解概念，但是很多例子并不是当前产业化的重点。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4111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学习建议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需要理解书中知识点时，可以运行</a:t>
            </a:r>
            <a:r>
              <a:rPr kumimoji="1" lang="en-US" altLang="zh-CN" dirty="0" smtClean="0"/>
              <a:t>demo</a:t>
            </a:r>
            <a:r>
              <a:rPr kumimoji="1" lang="zh-CN" altLang="en-US" dirty="0" smtClean="0"/>
              <a:t>，并阅读部分相关代码</a:t>
            </a:r>
            <a:endParaRPr kumimoji="1" lang="en-US" altLang="zh-CN" dirty="0" smtClean="0"/>
          </a:p>
          <a:p>
            <a:r>
              <a:rPr kumimoji="1" lang="zh-CN" altLang="en-US" dirty="0" smtClean="0"/>
              <a:t>认真做好上机课的每一个</a:t>
            </a:r>
            <a:r>
              <a:rPr kumimoji="1" lang="en-US" altLang="zh-CN" dirty="0" smtClean="0"/>
              <a:t>project</a:t>
            </a:r>
            <a:r>
              <a:rPr kumimoji="1" lang="zh-CN" altLang="en-US" dirty="0" smtClean="0"/>
              <a:t>   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err="1" smtClean="0"/>
              <a:t>ps</a:t>
            </a:r>
            <a:r>
              <a:rPr kumimoji="1" lang="zh-CN" altLang="en-US" dirty="0" smtClean="0"/>
              <a:t>：上机课的</a:t>
            </a:r>
            <a:r>
              <a:rPr kumimoji="1" lang="en-US" altLang="zh-CN" dirty="0" smtClean="0"/>
              <a:t>lab</a:t>
            </a:r>
            <a:r>
              <a:rPr kumimoji="1" lang="zh-CN" altLang="en-US" dirty="0" smtClean="0"/>
              <a:t>课题均是当前人工智能比较前沿的</a:t>
            </a:r>
            <a:r>
              <a:rPr kumimoji="1" lang="en-US" altLang="zh-CN" dirty="0" smtClean="0"/>
              <a:t>topic</a:t>
            </a:r>
            <a:r>
              <a:rPr kumimoji="1" lang="zh-CN" altLang="en-US" dirty="0" smtClean="0"/>
              <a:t>，希望大家可以深入思考。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1060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课程安排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讲解理论课主要算法的实现</a:t>
            </a:r>
            <a:endParaRPr kumimoji="1" lang="en-US" altLang="zh-CN" dirty="0" smtClean="0"/>
          </a:p>
          <a:p>
            <a:r>
              <a:rPr kumimoji="1" lang="zh-CN" altLang="en-US" dirty="0" smtClean="0"/>
              <a:t>收集</a:t>
            </a:r>
            <a:r>
              <a:rPr kumimoji="1" lang="en-US" altLang="zh-CN" dirty="0" smtClean="0"/>
              <a:t>lab</a:t>
            </a:r>
            <a:r>
              <a:rPr kumimoji="1" lang="zh-CN" altLang="en-US" dirty="0" smtClean="0"/>
              <a:t>中较集中的问题讲解</a:t>
            </a:r>
            <a:endParaRPr kumimoji="1" lang="en-US" altLang="zh-CN" dirty="0" smtClean="0"/>
          </a:p>
          <a:p>
            <a:r>
              <a:rPr kumimoji="1" lang="zh-CN" altLang="en-US" dirty="0" smtClean="0"/>
              <a:t>分享设计思路、经验等</a:t>
            </a:r>
            <a:r>
              <a:rPr kumimoji="1" lang="en-US" altLang="zh-CN" dirty="0" smtClean="0"/>
              <a:t>……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7586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课程要求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学生本身应该具备基本的独立编程能力</a:t>
            </a:r>
            <a:endParaRPr kumimoji="1" lang="en-US" altLang="zh-CN" dirty="0" smtClean="0"/>
          </a:p>
          <a:p>
            <a:r>
              <a:rPr kumimoji="1" lang="zh-CN" altLang="en-US" dirty="0" smtClean="0"/>
              <a:t>学生应该对算法进行深入思考，具备算法应用及改进的</a:t>
            </a:r>
            <a:r>
              <a:rPr kumimoji="1" lang="zh-CN" altLang="en-US" dirty="0" smtClean="0"/>
              <a:t>能力</a:t>
            </a:r>
            <a:endParaRPr kumimoji="1" lang="en-US" altLang="zh-CN" dirty="0" smtClean="0"/>
          </a:p>
          <a:p>
            <a:r>
              <a:rPr kumimoji="1" lang="zh-CN" altLang="en-US" dirty="0" smtClean="0"/>
              <a:t>所有</a:t>
            </a:r>
            <a:r>
              <a:rPr kumimoji="1" lang="en-US" altLang="zh-CN" dirty="0" smtClean="0"/>
              <a:t>LAB</a:t>
            </a:r>
            <a:r>
              <a:rPr kumimoji="1" lang="zh-CN" altLang="en-US" dirty="0" smtClean="0"/>
              <a:t>作业都要按照报告模</a:t>
            </a:r>
            <a:r>
              <a:rPr kumimoji="1" lang="zh-CN" altLang="en-US" dirty="0" smtClean="0"/>
              <a:t>板</a:t>
            </a:r>
            <a:r>
              <a:rPr kumimoji="1" lang="zh-CN" altLang="en-US" dirty="0" smtClean="0"/>
              <a:t>提交报告</a:t>
            </a:r>
            <a:endParaRPr kumimoji="1" lang="en-US" altLang="zh-CN" dirty="0" smtClean="0"/>
          </a:p>
          <a:p>
            <a:r>
              <a:rPr kumimoji="1" lang="zh-CN" altLang="en-US" dirty="0" smtClean="0"/>
              <a:t>同学之间不得相互抄袭，一经发现，两个人都为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分。把代码借给别人看的同学请三思。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397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office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hour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周一：</a:t>
            </a:r>
            <a:r>
              <a:rPr kumimoji="1" lang="en-US" altLang="zh-CN" dirty="0" smtClean="0"/>
              <a:t>8:00</a:t>
            </a:r>
            <a:r>
              <a:rPr kumimoji="1" lang="zh-CN" altLang="en-US" dirty="0" smtClean="0"/>
              <a:t>～</a:t>
            </a:r>
            <a:r>
              <a:rPr kumimoji="1" lang="en-US" altLang="zh-CN" dirty="0" smtClean="0"/>
              <a:t>10:00</a:t>
            </a:r>
          </a:p>
          <a:p>
            <a:r>
              <a:rPr kumimoji="1" lang="zh-CN" altLang="en-US" dirty="0" smtClean="0"/>
              <a:t>周二：</a:t>
            </a:r>
            <a:r>
              <a:rPr kumimoji="1" lang="en-US" altLang="zh-CN" dirty="0" smtClean="0"/>
              <a:t>8:00</a:t>
            </a:r>
            <a:r>
              <a:rPr kumimoji="1" lang="zh-CN" altLang="en-US" dirty="0" smtClean="0"/>
              <a:t>～</a:t>
            </a:r>
            <a:r>
              <a:rPr kumimoji="1" lang="en-US" altLang="zh-CN" dirty="0" smtClean="0"/>
              <a:t>10:00</a:t>
            </a:r>
          </a:p>
          <a:p>
            <a:r>
              <a:rPr kumimoji="1" lang="zh-CN" altLang="en-US" dirty="0" smtClean="0"/>
              <a:t>周三：</a:t>
            </a:r>
            <a:r>
              <a:rPr kumimoji="1" lang="en-US" altLang="zh-CN" dirty="0" smtClean="0"/>
              <a:t>8:00</a:t>
            </a:r>
            <a:r>
              <a:rPr kumimoji="1" lang="zh-CN" altLang="en-US" dirty="0" smtClean="0"/>
              <a:t>～</a:t>
            </a:r>
            <a:r>
              <a:rPr kumimoji="1" lang="en-US" altLang="zh-CN" dirty="0" smtClean="0"/>
              <a:t>10:00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0944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学生助理</a:t>
            </a:r>
            <a:endParaRPr kumimoji="1"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1235205"/>
              </p:ext>
            </p:extLst>
          </p:nvPr>
        </p:nvGraphicFramePr>
        <p:xfrm>
          <a:off x="1155700" y="2603500"/>
          <a:ext cx="882491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1638"/>
                <a:gridCol w="2941638"/>
                <a:gridCol w="294163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姓名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邮箱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QQ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童浩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11749248@mail.sustc.edu.cn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altLang="zh-CN" sz="1400" dirty="0" smtClean="0"/>
                        <a:t>577254570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李汉青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11410186@mail.sustc.edu.cn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altLang="zh-CN" sz="1400" dirty="0" smtClean="0"/>
                        <a:t>374607385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杨天宇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yangty3@mail.sustc.edu.cn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altLang="zh-CN" sz="1400" dirty="0" smtClean="0"/>
                        <a:t>347848042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高大山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gaods@mail.sustc.edu.cn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altLang="zh-CN" sz="1400" dirty="0" smtClean="0"/>
                        <a:t>794909228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谢丹宁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11510718@mail.sustc.edu.cn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altLang="zh-CN" sz="1400" dirty="0" smtClean="0"/>
                        <a:t>907155327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张恺悦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cc07@vip.qq.com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altLang="zh-CN" sz="1400" dirty="0" smtClean="0"/>
                        <a:t>736202977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422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人工智能LAB课程介绍" id="{82049E77-FAD6-0B42-85C6-841881B12A39}" vid="{2DF201B0-10C4-1146-8EC8-7FC5D0665021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9821</TotalTime>
  <Words>410</Words>
  <Application>Microsoft Macintosh PowerPoint</Application>
  <PresentationFormat>宽屏</PresentationFormat>
  <Paragraphs>86</Paragraphs>
  <Slides>12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Century Gothic</vt:lpstr>
      <vt:lpstr>DengXian</vt:lpstr>
      <vt:lpstr>Wingdings 3</vt:lpstr>
      <vt:lpstr>宋体</vt:lpstr>
      <vt:lpstr>Arial</vt:lpstr>
      <vt:lpstr>离子会议室</vt:lpstr>
      <vt:lpstr>人工智能LAB课程说明</vt:lpstr>
      <vt:lpstr>课程学习网站及代码下载</vt:lpstr>
      <vt:lpstr>代码概览及导入</vt:lpstr>
      <vt:lpstr>课程相关代码包的阅读说明</vt:lpstr>
      <vt:lpstr>学习建议</vt:lpstr>
      <vt:lpstr>课程安排</vt:lpstr>
      <vt:lpstr>课程要求</vt:lpstr>
      <vt:lpstr>office hour</vt:lpstr>
      <vt:lpstr>学生助理</vt:lpstr>
      <vt:lpstr>作业一：围棋</vt:lpstr>
      <vt:lpstr>numpy常用函数</vt:lpstr>
      <vt:lpstr>画界面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人工智能</dc:title>
  <dc:creator>yezi</dc:creator>
  <cp:lastModifiedBy>yezi</cp:lastModifiedBy>
  <cp:revision>49</cp:revision>
  <dcterms:created xsi:type="dcterms:W3CDTF">2017-08-24T08:13:46Z</dcterms:created>
  <dcterms:modified xsi:type="dcterms:W3CDTF">2017-09-19T01:32:03Z</dcterms:modified>
</cp:coreProperties>
</file>