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5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31"/>
  </p:normalViewPr>
  <p:slideViewPr>
    <p:cSldViewPr snapToGrid="0" snapToObjects="1">
      <p:cViewPr varScale="1">
        <p:scale>
          <a:sx n="107" d="100"/>
          <a:sy n="107" d="100"/>
        </p:scale>
        <p:origin x="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7FDD-F544-1647-9D32-7022A83354A5}" type="datetimeFigureOut">
              <a:rPr kumimoji="1" lang="zh-CN" altLang="en-US" smtClean="0"/>
              <a:t>2018/4/22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205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7FDD-F544-1647-9D32-7022A83354A5}" type="datetimeFigureOut">
              <a:rPr kumimoji="1" lang="zh-CN" altLang="en-US" smtClean="0"/>
              <a:t>2018/4/22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608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7FDD-F544-1647-9D32-7022A83354A5}" type="datetimeFigureOut">
              <a:rPr kumimoji="1" lang="zh-CN" altLang="en-US" smtClean="0"/>
              <a:t>2018/4/22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323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7FDD-F544-1647-9D32-7022A83354A5}" type="datetimeFigureOut">
              <a:rPr kumimoji="1" lang="zh-CN" altLang="en-US" smtClean="0"/>
              <a:t>2018/4/22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234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7FDD-F544-1647-9D32-7022A83354A5}" type="datetimeFigureOut">
              <a:rPr kumimoji="1" lang="zh-CN" altLang="en-US" smtClean="0"/>
              <a:t>2018/4/22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980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7FDD-F544-1647-9D32-7022A83354A5}" type="datetimeFigureOut">
              <a:rPr kumimoji="1" lang="zh-CN" altLang="en-US" smtClean="0"/>
              <a:t>2018/4/22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210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7FDD-F544-1647-9D32-7022A83354A5}" type="datetimeFigureOut">
              <a:rPr kumimoji="1" lang="zh-CN" altLang="en-US" smtClean="0"/>
              <a:t>2018/4/22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212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7FDD-F544-1647-9D32-7022A83354A5}" type="datetimeFigureOut">
              <a:rPr kumimoji="1" lang="zh-CN" altLang="en-US" smtClean="0"/>
              <a:t>2018/4/22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48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7FDD-F544-1647-9D32-7022A83354A5}" type="datetimeFigureOut">
              <a:rPr kumimoji="1" lang="zh-CN" altLang="en-US" smtClean="0"/>
              <a:t>2018/4/22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214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7FDD-F544-1647-9D32-7022A83354A5}" type="datetimeFigureOut">
              <a:rPr kumimoji="1" lang="zh-CN" altLang="en-US" smtClean="0"/>
              <a:t>2018/4/22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41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7FDD-F544-1647-9D32-7022A83354A5}" type="datetimeFigureOut">
              <a:rPr kumimoji="1" lang="zh-CN" altLang="en-US" smtClean="0"/>
              <a:t>2018/4/22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320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07FDD-F544-1647-9D32-7022A83354A5}" type="datetimeFigureOut">
              <a:rPr kumimoji="1" lang="zh-CN" altLang="en-US" smtClean="0"/>
              <a:t>2018/4/22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35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aven.apache.org/install.html" TargetMode="External"/><Relationship Id="rId3" Type="http://schemas.openxmlformats.org/officeDocument/2006/relationships/hyperlink" Target="https://ant.apache.org/manual/index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s.cmu.edu/~harchol/gradschooltalk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5662" y="1226313"/>
            <a:ext cx="9460675" cy="2387600"/>
          </a:xfrm>
        </p:spPr>
        <p:txBody>
          <a:bodyPr/>
          <a:lstStyle/>
          <a:p>
            <a:r>
              <a:rPr kumimoji="1" lang="en-US" altLang="zh-CN" dirty="0" smtClean="0"/>
              <a:t>CS304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Software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Engineering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99" y="3744542"/>
            <a:ext cx="9144000" cy="1655762"/>
          </a:xfrm>
        </p:spPr>
        <p:txBody>
          <a:bodyPr/>
          <a:lstStyle/>
          <a:p>
            <a:r>
              <a:rPr kumimoji="1" lang="en-US" altLang="zh-CN" dirty="0" smtClean="0"/>
              <a:t>Lab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Fault-localization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38" t="38702" r="23169" b="39307"/>
          <a:stretch/>
        </p:blipFill>
        <p:spPr>
          <a:xfrm>
            <a:off x="0" y="41708"/>
            <a:ext cx="4619502" cy="136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904" y="1472540"/>
            <a:ext cx="6856328" cy="504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2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Assignment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(mandatory):</a:t>
            </a:r>
            <a:r>
              <a:rPr kumimoji="1" lang="zh-CN" altLang="en-US" dirty="0" smtClean="0"/>
              <a:t> </a:t>
            </a:r>
            <a:r>
              <a:rPr kumimoji="1" lang="en-US" altLang="zh-CN" sz="3200" dirty="0" smtClean="0">
                <a:solidFill>
                  <a:srgbClr val="FF0000"/>
                </a:solidFill>
              </a:rPr>
              <a:t>due</a:t>
            </a:r>
            <a:r>
              <a:rPr kumimoji="1" lang="zh-CN" altLang="en-US" sz="32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3200" dirty="0" smtClean="0">
                <a:solidFill>
                  <a:srgbClr val="FF0000"/>
                </a:solidFill>
              </a:rPr>
              <a:t>23:59</a:t>
            </a:r>
            <a:r>
              <a:rPr kumimoji="1" lang="zh-CN" altLang="en-US" sz="32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3200" dirty="0" smtClean="0">
                <a:solidFill>
                  <a:srgbClr val="FF0000"/>
                </a:solidFill>
              </a:rPr>
              <a:t>pm,</a:t>
            </a:r>
            <a:r>
              <a:rPr kumimoji="1" lang="zh-CN" altLang="en-US" sz="32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3200" dirty="0">
                <a:solidFill>
                  <a:srgbClr val="FF0000"/>
                </a:solidFill>
              </a:rPr>
              <a:t>May</a:t>
            </a:r>
            <a:r>
              <a:rPr kumimoji="1" lang="zh-CN" altLang="en-US" sz="3200" dirty="0">
                <a:solidFill>
                  <a:srgbClr val="FF0000"/>
                </a:solidFill>
              </a:rPr>
              <a:t> </a:t>
            </a:r>
            <a:r>
              <a:rPr kumimoji="1" lang="en-US" altLang="zh-CN" sz="3200" dirty="0">
                <a:solidFill>
                  <a:srgbClr val="FF0000"/>
                </a:solidFill>
              </a:rPr>
              <a:t>2</a:t>
            </a:r>
            <a:r>
              <a:rPr kumimoji="1" lang="zh-CN" altLang="en-US" sz="32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PDF: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Instruction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Install</a:t>
            </a:r>
            <a:r>
              <a:rPr kumimoji="1" lang="zh-CN" altLang="en-US" dirty="0" smtClean="0"/>
              <a:t> </a:t>
            </a:r>
            <a:r>
              <a:rPr kumimoji="1" lang="en-US" altLang="zh-CN" u="sng" dirty="0"/>
              <a:t>M</a:t>
            </a:r>
            <a:r>
              <a:rPr kumimoji="1" lang="en-US" altLang="zh-CN" u="sng" dirty="0" smtClean="0"/>
              <a:t>aven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u="sng" smtClean="0"/>
              <a:t>Ant</a:t>
            </a:r>
            <a:endParaRPr kumimoji="1" lang="en-US" altLang="zh-CN" u="sng" dirty="0" smtClean="0"/>
          </a:p>
          <a:p>
            <a:pPr lvl="1"/>
            <a:r>
              <a:rPr kumimoji="1" lang="en-US" altLang="zh-CN" b="1" dirty="0" smtClean="0">
                <a:hlinkClick r:id="rId2"/>
              </a:rPr>
              <a:t>https</a:t>
            </a:r>
            <a:r>
              <a:rPr kumimoji="1" lang="en-US" altLang="zh-CN" b="1" dirty="0">
                <a:hlinkClick r:id="rId2"/>
              </a:rPr>
              <a:t>://maven.apache.org/install.html</a:t>
            </a:r>
            <a:endParaRPr kumimoji="1" lang="en-US" altLang="zh-CN" b="1" dirty="0"/>
          </a:p>
          <a:p>
            <a:pPr lvl="1"/>
            <a:r>
              <a:rPr kumimoji="1" lang="en-US" altLang="zh-CN" b="1" dirty="0">
                <a:hlinkClick r:id="rId3"/>
              </a:rPr>
              <a:t>https://</a:t>
            </a:r>
            <a:r>
              <a:rPr kumimoji="1" lang="en-US" altLang="zh-CN" b="1" dirty="0" smtClean="0">
                <a:hlinkClick r:id="rId3"/>
              </a:rPr>
              <a:t>ant.apache.org/manual/index.html</a:t>
            </a:r>
            <a:endParaRPr kumimoji="1" lang="en-US" altLang="zh-CN" dirty="0"/>
          </a:p>
          <a:p>
            <a:r>
              <a:rPr kumimoji="1" lang="en-US" altLang="zh-CN" dirty="0" smtClean="0"/>
              <a:t>Follow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instruction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b="1" dirty="0" smtClean="0"/>
              <a:t>install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a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Tarantula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tool</a:t>
            </a:r>
          </a:p>
          <a:p>
            <a:endParaRPr kumimoji="1" lang="en-US" altLang="zh-CN" b="1" dirty="0"/>
          </a:p>
          <a:p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2099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Assignment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(mandatory):</a:t>
            </a:r>
            <a:r>
              <a:rPr kumimoji="1" lang="zh-CN" altLang="en-US" dirty="0" smtClean="0"/>
              <a:t> </a:t>
            </a:r>
            <a:r>
              <a:rPr kumimoji="1" lang="en-US" altLang="zh-CN" sz="3200" dirty="0">
                <a:solidFill>
                  <a:srgbClr val="FF0000"/>
                </a:solidFill>
              </a:rPr>
              <a:t>due</a:t>
            </a:r>
            <a:r>
              <a:rPr kumimoji="1" lang="zh-CN" altLang="en-US" sz="3200" dirty="0">
                <a:solidFill>
                  <a:srgbClr val="FF0000"/>
                </a:solidFill>
              </a:rPr>
              <a:t> </a:t>
            </a:r>
            <a:r>
              <a:rPr kumimoji="1" lang="en-US" altLang="zh-CN" sz="3200" dirty="0">
                <a:solidFill>
                  <a:srgbClr val="FF0000"/>
                </a:solidFill>
              </a:rPr>
              <a:t>23:59</a:t>
            </a:r>
            <a:r>
              <a:rPr kumimoji="1" lang="zh-CN" altLang="en-US" sz="3200" dirty="0">
                <a:solidFill>
                  <a:srgbClr val="FF0000"/>
                </a:solidFill>
              </a:rPr>
              <a:t> </a:t>
            </a:r>
            <a:r>
              <a:rPr kumimoji="1" lang="en-US" altLang="zh-CN" sz="3200" dirty="0">
                <a:solidFill>
                  <a:srgbClr val="FF0000"/>
                </a:solidFill>
              </a:rPr>
              <a:t>pm,</a:t>
            </a:r>
            <a:r>
              <a:rPr kumimoji="1" lang="zh-CN" altLang="en-US" sz="3200" dirty="0">
                <a:solidFill>
                  <a:srgbClr val="FF0000"/>
                </a:solidFill>
              </a:rPr>
              <a:t> </a:t>
            </a:r>
            <a:r>
              <a:rPr kumimoji="1" lang="en-US" altLang="zh-CN" sz="3200" dirty="0">
                <a:solidFill>
                  <a:srgbClr val="FF0000"/>
                </a:solidFill>
              </a:rPr>
              <a:t>May</a:t>
            </a:r>
            <a:r>
              <a:rPr kumimoji="1" lang="zh-CN" altLang="en-US" sz="3200" dirty="0">
                <a:solidFill>
                  <a:srgbClr val="FF0000"/>
                </a:solidFill>
              </a:rPr>
              <a:t> </a:t>
            </a:r>
            <a:r>
              <a:rPr kumimoji="1" lang="en-US" altLang="zh-CN" sz="3200" dirty="0">
                <a:solidFill>
                  <a:srgbClr val="FF0000"/>
                </a:solidFill>
              </a:rPr>
              <a:t>2</a:t>
            </a:r>
            <a:r>
              <a:rPr kumimoji="1" lang="zh-CN" altLang="en-US" sz="32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/>
              <a:t>PDF: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</a:t>
            </a:r>
            <a:r>
              <a:rPr kumimoji="1" lang="zh-CN" altLang="en-US" dirty="0"/>
              <a:t> </a:t>
            </a:r>
            <a:r>
              <a:rPr kumimoji="1" lang="en-US" altLang="zh-CN" dirty="0"/>
              <a:t>6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Instruction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Run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(Triangle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suite)</a:t>
            </a:r>
          </a:p>
          <a:p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 </a:t>
            </a:r>
            <a:r>
              <a:rPr kumimoji="1" lang="en-US" altLang="zh-CN" b="1" dirty="0" smtClean="0"/>
              <a:t>Python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visualize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result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en-US" altLang="zh-CN" b="1" dirty="0" smtClean="0"/>
              <a:t>PLEASE</a:t>
            </a:r>
            <a:r>
              <a:rPr kumimoji="1" lang="zh-CN" altLang="en-US" b="1" dirty="0"/>
              <a:t> </a:t>
            </a:r>
            <a:r>
              <a:rPr kumimoji="1" lang="en-US" altLang="zh-CN" b="1" dirty="0" smtClean="0"/>
              <a:t>mark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lines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covered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suite,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specified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i="1" dirty="0" smtClean="0"/>
              <a:t>-1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-1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output)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706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Assignment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(bonus):</a:t>
            </a:r>
            <a:r>
              <a:rPr kumimoji="1" lang="zh-CN" altLang="en-US" dirty="0" smtClean="0"/>
              <a:t> </a:t>
            </a:r>
            <a:r>
              <a:rPr kumimoji="1" lang="en-US" altLang="zh-CN" sz="3200" dirty="0">
                <a:solidFill>
                  <a:srgbClr val="FF0000"/>
                </a:solidFill>
              </a:rPr>
              <a:t>due</a:t>
            </a:r>
            <a:r>
              <a:rPr kumimoji="1" lang="zh-CN" altLang="en-US" sz="3200" dirty="0">
                <a:solidFill>
                  <a:srgbClr val="FF0000"/>
                </a:solidFill>
              </a:rPr>
              <a:t> </a:t>
            </a:r>
            <a:r>
              <a:rPr kumimoji="1" lang="en-US" altLang="zh-CN" sz="3200" dirty="0">
                <a:solidFill>
                  <a:srgbClr val="FF0000"/>
                </a:solidFill>
              </a:rPr>
              <a:t>23:59</a:t>
            </a:r>
            <a:r>
              <a:rPr kumimoji="1" lang="zh-CN" altLang="en-US" sz="3200" dirty="0">
                <a:solidFill>
                  <a:srgbClr val="FF0000"/>
                </a:solidFill>
              </a:rPr>
              <a:t> </a:t>
            </a:r>
            <a:r>
              <a:rPr kumimoji="1" lang="en-US" altLang="zh-CN" sz="3200" dirty="0">
                <a:solidFill>
                  <a:srgbClr val="FF0000"/>
                </a:solidFill>
              </a:rPr>
              <a:t>pm,</a:t>
            </a:r>
            <a:r>
              <a:rPr kumimoji="1" lang="zh-CN" altLang="en-US" sz="3200" dirty="0">
                <a:solidFill>
                  <a:srgbClr val="FF0000"/>
                </a:solidFill>
              </a:rPr>
              <a:t> </a:t>
            </a:r>
            <a:r>
              <a:rPr kumimoji="1" lang="en-US" altLang="zh-CN" sz="3200" b="1" dirty="0">
                <a:solidFill>
                  <a:srgbClr val="FF0000"/>
                </a:solidFill>
              </a:rPr>
              <a:t>May</a:t>
            </a:r>
            <a:r>
              <a:rPr kumimoji="1" lang="zh-CN" altLang="en-US" sz="32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3200" b="1" dirty="0" smtClean="0">
                <a:solidFill>
                  <a:srgbClr val="FF0000"/>
                </a:solidFill>
              </a:rPr>
              <a:t>7</a:t>
            </a:r>
            <a:r>
              <a:rPr kumimoji="1" lang="zh-CN" altLang="en-US" sz="3200" b="1" dirty="0" smtClean="0">
                <a:solidFill>
                  <a:srgbClr val="FF0000"/>
                </a:solidFill>
              </a:rPr>
              <a:t> </a:t>
            </a:r>
            <a:endParaRPr kumimoji="1"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Change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compare</a:t>
            </a:r>
            <a:r>
              <a:rPr kumimoji="1" lang="zh-CN" altLang="en-US" dirty="0" smtClean="0"/>
              <a:t> </a:t>
            </a:r>
            <a:r>
              <a:rPr kumimoji="1" lang="en-US" altLang="zh-CN" b="1" dirty="0" smtClean="0"/>
              <a:t>at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least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/>
              <a:t>4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(including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the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algorithm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for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Tarantula)</a:t>
            </a:r>
            <a:r>
              <a:rPr kumimoji="1" lang="zh-CN" altLang="en-US" b="1" dirty="0" smtClean="0"/>
              <a:t> </a:t>
            </a:r>
            <a:r>
              <a:rPr kumimoji="1" lang="en-US" altLang="zh-CN" dirty="0" smtClean="0"/>
              <a:t>different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ranking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algorithms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total.</a:t>
            </a:r>
          </a:p>
          <a:p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b="1" dirty="0" smtClean="0"/>
              <a:t>read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the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source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code</a:t>
            </a:r>
            <a:r>
              <a:rPr kumimoji="1" lang="zh-CN" altLang="en-US" b="1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visualize.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change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/>
              <a:t> </a:t>
            </a:r>
            <a:r>
              <a:rPr kumimoji="1" lang="en-US" altLang="zh-CN" i="1" dirty="0" err="1" smtClean="0"/>
              <a:t>src</a:t>
            </a:r>
            <a:r>
              <a:rPr kumimoji="1" lang="en-US" altLang="zh-CN" i="1" dirty="0" smtClean="0"/>
              <a:t>/tarantula/</a:t>
            </a:r>
            <a:r>
              <a:rPr lang="en-US" altLang="zh-CN" i="1" dirty="0" err="1" smtClean="0"/>
              <a:t>TarantulaSuspiciousnessCalculation.java</a:t>
            </a:r>
            <a:endParaRPr lang="en-US" altLang="zh-CN" i="1" dirty="0" smtClean="0"/>
          </a:p>
          <a:p>
            <a:endParaRPr kumimoji="1" lang="en-US" altLang="zh-CN" i="1" dirty="0" smtClean="0"/>
          </a:p>
          <a:p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run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</a:t>
            </a:r>
            <a:r>
              <a:rPr kumimoji="1" lang="zh-CN" altLang="en-US" dirty="0" smtClean="0"/>
              <a:t> </a:t>
            </a:r>
            <a:r>
              <a:rPr kumimoji="1" lang="en-US" altLang="zh-CN" b="1" dirty="0" smtClean="0"/>
              <a:t>on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other</a:t>
            </a:r>
            <a:r>
              <a:rPr kumimoji="1" lang="zh-CN" altLang="en-US" b="1" dirty="0" smtClean="0"/>
              <a:t> </a:t>
            </a:r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suite,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please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contact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me.</a:t>
            </a:r>
          </a:p>
          <a:p>
            <a:endParaRPr kumimoji="1" lang="en-US" altLang="zh-CN" dirty="0"/>
          </a:p>
          <a:p>
            <a:r>
              <a:rPr kumimoji="1" lang="en-US" altLang="zh-CN" b="1" dirty="0" smtClean="0"/>
              <a:t>To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submit:</a:t>
            </a:r>
            <a:r>
              <a:rPr kumimoji="1" lang="zh-CN" altLang="en-US" b="1" dirty="0" smtClean="0"/>
              <a:t> </a:t>
            </a:r>
            <a:r>
              <a:rPr kumimoji="1" lang="en-US" altLang="zh-CN" u="sng" dirty="0" smtClean="0"/>
              <a:t>code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u="sng" dirty="0" smtClean="0"/>
              <a:t>report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(algorithms,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results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including</a:t>
            </a:r>
            <a:r>
              <a:rPr kumimoji="1" lang="zh-CN" altLang="en-US" dirty="0" smtClean="0"/>
              <a:t> </a:t>
            </a:r>
            <a:r>
              <a:rPr kumimoji="1" lang="en-US" altLang="zh-CN" i="1" dirty="0" smtClean="0"/>
              <a:t>statistics,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tables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and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plots)</a:t>
            </a:r>
            <a:r>
              <a:rPr kumimoji="1" lang="zh-CN" altLang="en-US" i="1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u="sng" dirty="0" smtClean="0"/>
              <a:t>analysis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possible.</a:t>
            </a:r>
          </a:p>
          <a:p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receive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most</a:t>
            </a:r>
            <a:r>
              <a:rPr kumimoji="1" lang="zh-CN" altLang="en-US" dirty="0" smtClean="0"/>
              <a:t> </a:t>
            </a:r>
            <a:r>
              <a:rPr kumimoji="1" lang="en-US" altLang="zh-CN" b="1" dirty="0" smtClean="0"/>
              <a:t>double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points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(2</a:t>
            </a:r>
            <a:r>
              <a:rPr kumimoji="1" lang="zh-CN" altLang="en-US" b="1" dirty="0" smtClean="0"/>
              <a:t>*</a:t>
            </a:r>
            <a:r>
              <a:rPr kumimoji="1" lang="en-US" altLang="zh-CN" b="1" dirty="0" smtClean="0"/>
              <a:t>2)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135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Tips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Manage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research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papers: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Mendeley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(portable,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sync,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notes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)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What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research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postgraduate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life?</a:t>
            </a:r>
            <a:r>
              <a:rPr kumimoji="1" lang="zh-CN" altLang="en-US" dirty="0"/>
              <a:t> 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Reading: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PhD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Grind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(by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Philip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Guo</a:t>
            </a:r>
            <a:r>
              <a:rPr kumimoji="1" lang="en-US" altLang="zh-CN" dirty="0" smtClean="0"/>
              <a:t>)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Should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Ph.D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program?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apply?</a:t>
            </a:r>
          </a:p>
          <a:p>
            <a:pPr lvl="1"/>
            <a:r>
              <a:rPr kumimoji="1" lang="en-US" altLang="zh-CN" dirty="0" smtClean="0"/>
              <a:t>Reading:</a:t>
            </a:r>
            <a:r>
              <a:rPr kumimoji="1" lang="zh-CN" altLang="en-US" dirty="0" smtClean="0"/>
              <a:t> </a:t>
            </a:r>
            <a:r>
              <a:rPr kumimoji="1" lang="en-US" altLang="zh-CN" dirty="0">
                <a:hlinkClick r:id="rId2"/>
              </a:rPr>
              <a:t>Applying to Ph.D. Programs in Computer </a:t>
            </a:r>
            <a:r>
              <a:rPr kumimoji="1" lang="en-US" altLang="zh-CN" dirty="0" smtClean="0">
                <a:hlinkClick r:id="rId2"/>
              </a:rPr>
              <a:t>Science</a:t>
            </a:r>
            <a:r>
              <a:rPr kumimoji="1" lang="zh-CN" altLang="en-US" dirty="0" smtClean="0">
                <a:hlinkClick r:id="rId2"/>
              </a:rPr>
              <a:t> </a:t>
            </a:r>
            <a:r>
              <a:rPr kumimoji="1" lang="en-US" altLang="zh-CN" dirty="0" smtClean="0"/>
              <a:t>(by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CMU)</a:t>
            </a:r>
          </a:p>
          <a:p>
            <a:pPr lvl="1"/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09217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Motivating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example</a:t>
            </a:r>
            <a:endParaRPr kumimoji="1" lang="en-US" altLang="zh-CN" dirty="0"/>
          </a:p>
          <a:p>
            <a:r>
              <a:rPr kumimoji="1" lang="en-US" altLang="zh-CN" dirty="0" smtClean="0"/>
              <a:t>SBFL</a:t>
            </a:r>
          </a:p>
          <a:p>
            <a:r>
              <a:rPr kumimoji="1" lang="en-US" altLang="zh-CN" dirty="0" smtClean="0"/>
              <a:t>Tarantula</a:t>
            </a:r>
          </a:p>
          <a:p>
            <a:r>
              <a:rPr kumimoji="1" lang="en-US" altLang="zh-CN" dirty="0" smtClean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128971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Motivating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Example</a:t>
            </a:r>
            <a:endParaRPr kumimoji="1" lang="zh-CN" altLang="en-US" dirty="0"/>
          </a:p>
        </p:txBody>
      </p:sp>
      <p:pic>
        <p:nvPicPr>
          <p:cNvPr id="11" name="图片 10" descr="QQ图片201804092233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701290" cy="4836160"/>
          </a:xfrm>
          <a:prstGeom prst="rect">
            <a:avLst/>
          </a:prstGeom>
        </p:spPr>
      </p:pic>
      <p:pic>
        <p:nvPicPr>
          <p:cNvPr id="13" name="图片 12" descr="QQ图片201804092329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738" y="1690688"/>
            <a:ext cx="2401570" cy="1831340"/>
          </a:xfrm>
          <a:prstGeom prst="rect">
            <a:avLst/>
          </a:prstGeom>
        </p:spPr>
      </p:pic>
      <p:pic>
        <p:nvPicPr>
          <p:cNvPr id="14" name="图片 13" descr="QQ图片201804092330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713" y="4357053"/>
            <a:ext cx="2276475" cy="1311910"/>
          </a:xfrm>
          <a:prstGeom prst="rect">
            <a:avLst/>
          </a:prstGeom>
        </p:spPr>
      </p:pic>
      <p:pic>
        <p:nvPicPr>
          <p:cNvPr id="15" name="内容占位符 4" descr="QQ图片20180410154245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717280" y="1690688"/>
            <a:ext cx="2636520" cy="1830705"/>
          </a:xfrm>
          <a:prstGeom prst="rect">
            <a:avLst/>
          </a:prstGeom>
        </p:spPr>
      </p:pic>
      <p:pic>
        <p:nvPicPr>
          <p:cNvPr id="16" name="图片 15" descr="QQ图片201804102135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3955" y="4373563"/>
            <a:ext cx="2368550" cy="12731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351931" y="3154710"/>
            <a:ext cx="522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×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305535" y="5260769"/>
            <a:ext cx="522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×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974235" y="3137587"/>
            <a:ext cx="522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FF0000"/>
                </a:solidFill>
              </a:rPr>
              <a:t>√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964570" y="5260769"/>
            <a:ext cx="522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FF0000"/>
                </a:solidFill>
              </a:rPr>
              <a:t>√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16000" y="3677930"/>
            <a:ext cx="2455333" cy="1582839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229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thoughts?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49375"/>
            <a:ext cx="10515600" cy="4351338"/>
          </a:xfrm>
        </p:spPr>
        <p:txBody>
          <a:bodyPr/>
          <a:lstStyle/>
          <a:p>
            <a:pPr lvl="1"/>
            <a:r>
              <a:rPr lang="en-US" altLang="zh-CN" dirty="0" smtClean="0"/>
              <a:t>A method in a failed unit test must be faulty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A method in a passed unit test is </a:t>
            </a:r>
            <a:r>
              <a:rPr lang="en-US" altLang="zh-CN" b="1" dirty="0" smtClean="0"/>
              <a:t>not necessarily </a:t>
            </a:r>
            <a:r>
              <a:rPr lang="en-US" altLang="zh-CN" dirty="0" smtClean="0"/>
              <a:t>correct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A method covered by many failed tests </a:t>
            </a:r>
            <a:r>
              <a:rPr lang="en-US" altLang="zh-CN" b="1" dirty="0" smtClean="0"/>
              <a:t>tends to </a:t>
            </a:r>
            <a:r>
              <a:rPr lang="en-US" altLang="zh-CN" dirty="0" smtClean="0"/>
              <a:t>be faulty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A method covered by many passed tests </a:t>
            </a:r>
            <a:r>
              <a:rPr lang="en-US" altLang="zh-CN" b="1" dirty="0" smtClean="0"/>
              <a:t>tends to </a:t>
            </a:r>
            <a:r>
              <a:rPr lang="en-US" altLang="zh-CN" dirty="0" smtClean="0"/>
              <a:t>be correct</a:t>
            </a:r>
          </a:p>
          <a:p>
            <a:pPr lvl="0"/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1269999" y="1690688"/>
            <a:ext cx="9313334" cy="39587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Could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we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find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the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faulty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method?</a:t>
            </a:r>
          </a:p>
          <a:p>
            <a:pPr algn="ctr"/>
            <a:endParaRPr kumimoji="1" lang="en-US" altLang="zh-CN" sz="3200" dirty="0" smtClean="0"/>
          </a:p>
          <a:p>
            <a:pPr algn="ctr"/>
            <a:r>
              <a:rPr kumimoji="1" lang="en-US" altLang="zh-CN" sz="3200" dirty="0" smtClean="0"/>
              <a:t>How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to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quantify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these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info?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156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i="1" dirty="0" err="1" smtClean="0"/>
              <a:t>e</a:t>
            </a:r>
            <a:r>
              <a:rPr lang="en-US" altLang="zh-CN" sz="1200" i="1" dirty="0" err="1" smtClean="0"/>
              <a:t>f</a:t>
            </a:r>
            <a:r>
              <a:rPr lang="en-US" altLang="zh-CN" sz="1200" dirty="0" smtClean="0"/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 </a:t>
            </a:r>
            <a:r>
              <a:rPr lang="en-US" altLang="zh-CN" dirty="0"/>
              <a:t>number of </a:t>
            </a:r>
            <a:r>
              <a:rPr lang="en-US" altLang="zh-CN" b="1" dirty="0">
                <a:solidFill>
                  <a:srgbClr val="00B0F0"/>
                </a:solidFill>
              </a:rPr>
              <a:t>failed tests </a:t>
            </a:r>
            <a:r>
              <a:rPr lang="en-US" altLang="zh-CN" b="1" dirty="0">
                <a:solidFill>
                  <a:srgbClr val="7030A0"/>
                </a:solidFill>
              </a:rPr>
              <a:t>executing</a:t>
            </a:r>
            <a:r>
              <a:rPr lang="en-US" altLang="zh-CN" dirty="0"/>
              <a:t> the program entity </a:t>
            </a:r>
            <a:r>
              <a:rPr lang="en-US" altLang="zh-CN" i="1" dirty="0"/>
              <a:t>e</a:t>
            </a:r>
            <a:r>
              <a:rPr lang="en-US" altLang="zh-CN" dirty="0"/>
              <a:t> (method, function, </a:t>
            </a:r>
            <a:r>
              <a:rPr lang="en-US" altLang="zh-CN" dirty="0" err="1"/>
              <a:t>etc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i="1" dirty="0">
                <a:sym typeface="+mn-ea"/>
              </a:rPr>
              <a:t>e</a:t>
            </a:r>
            <a:r>
              <a:rPr lang="en-US" altLang="zh-CN" sz="1200" i="1" dirty="0">
                <a:sym typeface="+mn-ea"/>
              </a:rPr>
              <a:t>p</a:t>
            </a:r>
            <a:r>
              <a:rPr lang="en-US" altLang="zh-CN" dirty="0">
                <a:sym typeface="+mn-ea"/>
              </a:rPr>
              <a:t>: the number of </a:t>
            </a:r>
            <a:r>
              <a:rPr lang="en-US" altLang="zh-CN" b="1" dirty="0">
                <a:solidFill>
                  <a:schemeClr val="accent4"/>
                </a:solidFill>
                <a:sym typeface="+mn-ea"/>
              </a:rPr>
              <a:t>passed tests </a:t>
            </a:r>
            <a:r>
              <a:rPr lang="en-US" altLang="zh-CN" b="1" dirty="0">
                <a:solidFill>
                  <a:srgbClr val="7030A0"/>
                </a:solidFill>
                <a:sym typeface="+mn-ea"/>
              </a:rPr>
              <a:t>executing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the program entity </a:t>
            </a:r>
            <a:r>
              <a:rPr lang="en-US" altLang="zh-CN" i="1" dirty="0" smtClean="0">
                <a:sym typeface="+mn-ea"/>
              </a:rPr>
              <a:t>e</a:t>
            </a:r>
          </a:p>
          <a:p>
            <a:pPr lvl="1"/>
            <a:endParaRPr lang="en-US" altLang="zh-CN" i="1" dirty="0">
              <a:sym typeface="+mn-ea"/>
            </a:endParaRPr>
          </a:p>
          <a:p>
            <a:pPr lvl="1"/>
            <a:r>
              <a:rPr lang="en-US" altLang="zh-CN" i="1" dirty="0" err="1">
                <a:sym typeface="+mn-ea"/>
              </a:rPr>
              <a:t>n</a:t>
            </a:r>
            <a:r>
              <a:rPr lang="en-US" altLang="zh-CN" sz="1200" i="1" dirty="0" err="1">
                <a:sym typeface="+mn-ea"/>
              </a:rPr>
              <a:t>f</a:t>
            </a:r>
            <a:r>
              <a:rPr lang="en-US" altLang="zh-CN" dirty="0">
                <a:sym typeface="+mn-ea"/>
              </a:rPr>
              <a:t>: the number of </a:t>
            </a:r>
            <a:r>
              <a:rPr lang="en-US" altLang="zh-CN" b="1" dirty="0">
                <a:solidFill>
                  <a:srgbClr val="00B0F0"/>
                </a:solidFill>
                <a:sym typeface="+mn-ea"/>
              </a:rPr>
              <a:t>failed tests </a:t>
            </a:r>
            <a:r>
              <a:rPr lang="en-US" altLang="zh-CN" dirty="0">
                <a:sym typeface="+mn-ea"/>
              </a:rPr>
              <a:t>that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>
                <a:solidFill>
                  <a:srgbClr val="92D050"/>
                </a:solidFill>
                <a:sym typeface="+mn-ea"/>
              </a:rPr>
              <a:t>do not execute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the program entity </a:t>
            </a:r>
            <a:r>
              <a:rPr lang="en-US" altLang="zh-CN" i="1" dirty="0" smtClean="0">
                <a:sym typeface="+mn-ea"/>
              </a:rPr>
              <a:t>e</a:t>
            </a:r>
          </a:p>
          <a:p>
            <a:pPr lvl="1"/>
            <a:endParaRPr lang="en-US" altLang="zh-CN" i="1" dirty="0">
              <a:sym typeface="+mn-ea"/>
            </a:endParaRPr>
          </a:p>
          <a:p>
            <a:pPr lvl="1"/>
            <a:r>
              <a:rPr lang="en-US" altLang="zh-CN" i="1" dirty="0">
                <a:sym typeface="+mn-ea"/>
              </a:rPr>
              <a:t>n</a:t>
            </a:r>
            <a:r>
              <a:rPr lang="en-US" altLang="zh-CN" sz="1200" i="1" dirty="0">
                <a:sym typeface="+mn-ea"/>
              </a:rPr>
              <a:t>p</a:t>
            </a:r>
            <a:r>
              <a:rPr lang="en-US" altLang="zh-CN" dirty="0">
                <a:sym typeface="+mn-ea"/>
              </a:rPr>
              <a:t>: the number of </a:t>
            </a:r>
            <a:r>
              <a:rPr lang="en-US" altLang="zh-CN" b="1" dirty="0">
                <a:solidFill>
                  <a:schemeClr val="accent4"/>
                </a:solidFill>
                <a:sym typeface="+mn-ea"/>
              </a:rPr>
              <a:t>passed tests </a:t>
            </a:r>
            <a:r>
              <a:rPr lang="en-US" altLang="zh-CN" dirty="0">
                <a:sym typeface="+mn-ea"/>
              </a:rPr>
              <a:t>that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>
                <a:solidFill>
                  <a:srgbClr val="92D050"/>
                </a:solidFill>
                <a:sym typeface="+mn-ea"/>
              </a:rPr>
              <a:t>do not execute </a:t>
            </a:r>
            <a:r>
              <a:rPr lang="en-US" altLang="zh-CN" dirty="0">
                <a:sym typeface="+mn-ea"/>
              </a:rPr>
              <a:t>the program entity </a:t>
            </a:r>
            <a:r>
              <a:rPr lang="en-US" altLang="zh-CN" i="1" dirty="0">
                <a:sym typeface="+mn-ea"/>
              </a:rPr>
              <a:t>e</a:t>
            </a:r>
            <a:endParaRPr lang="en-US" altLang="zh-CN" i="1" dirty="0"/>
          </a:p>
          <a:p>
            <a:pPr lvl="1"/>
            <a:endParaRPr lang="en-US" altLang="zh-CN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9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Rankings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3200" i="1" dirty="0" err="1">
                <a:sym typeface="+mn-ea"/>
              </a:rPr>
              <a:t>e</a:t>
            </a:r>
            <a:r>
              <a:rPr lang="en-US" altLang="zh-CN" sz="1600" i="1" dirty="0" err="1">
                <a:sym typeface="+mn-ea"/>
              </a:rPr>
              <a:t>f</a:t>
            </a:r>
            <a:r>
              <a:rPr lang="en-US" altLang="zh-CN" sz="3200" i="1" dirty="0">
                <a:sym typeface="+mn-ea"/>
              </a:rPr>
              <a:t>/(</a:t>
            </a:r>
            <a:r>
              <a:rPr lang="en-US" altLang="zh-CN" sz="3200" i="1" dirty="0" err="1" smtClean="0">
                <a:sym typeface="+mn-ea"/>
              </a:rPr>
              <a:t>e</a:t>
            </a:r>
            <a:r>
              <a:rPr lang="en-US" altLang="zh-CN" sz="1600" i="1" dirty="0" err="1" smtClean="0">
                <a:sym typeface="+mn-ea"/>
              </a:rPr>
              <a:t>f</a:t>
            </a:r>
            <a:r>
              <a:rPr lang="en-US" altLang="zh-CN" sz="3200" i="1" dirty="0" err="1" smtClean="0">
                <a:sym typeface="+mn-ea"/>
              </a:rPr>
              <a:t>+e</a:t>
            </a:r>
            <a:r>
              <a:rPr lang="en-US" altLang="zh-CN" sz="1600" i="1" dirty="0" err="1" smtClean="0">
                <a:sym typeface="+mn-ea"/>
              </a:rPr>
              <a:t>p</a:t>
            </a:r>
            <a:r>
              <a:rPr lang="en-US" altLang="zh-CN" sz="3200" i="1" dirty="0" smtClean="0">
                <a:sym typeface="+mn-ea"/>
              </a:rPr>
              <a:t>)</a:t>
            </a:r>
            <a:r>
              <a:rPr lang="zh-CN" altLang="en-US" sz="3200" i="1" dirty="0" smtClean="0">
                <a:sym typeface="+mn-ea"/>
              </a:rPr>
              <a:t>      </a:t>
            </a:r>
            <a:r>
              <a:rPr lang="en-US" altLang="zh-CN" sz="3200" i="1" dirty="0" smtClean="0">
                <a:sym typeface="+mn-ea"/>
              </a:rPr>
              <a:t>“</a:t>
            </a:r>
            <a:r>
              <a:rPr lang="en-US" altLang="zh-CN" sz="3200" i="1" dirty="0" err="1" smtClean="0">
                <a:sym typeface="+mn-ea"/>
              </a:rPr>
              <a:t>Kulczynski</a:t>
            </a:r>
            <a:r>
              <a:rPr lang="en-US" altLang="zh-CN" sz="3200" i="1" dirty="0" smtClean="0">
                <a:sym typeface="+mn-ea"/>
              </a:rPr>
              <a:t>”</a:t>
            </a:r>
            <a:endParaRPr lang="en-US" altLang="zh-CN" sz="3200" i="1" dirty="0">
              <a:sym typeface="+mn-ea"/>
            </a:endParaRPr>
          </a:p>
          <a:p>
            <a:pPr lvl="1"/>
            <a:r>
              <a:rPr lang="en-US" altLang="zh-CN" sz="3200" i="1" dirty="0" err="1">
                <a:sym typeface="+mn-ea"/>
              </a:rPr>
              <a:t>e</a:t>
            </a:r>
            <a:r>
              <a:rPr lang="en-US" altLang="zh-CN" sz="1600" i="1" dirty="0" err="1">
                <a:sym typeface="+mn-ea"/>
              </a:rPr>
              <a:t>f</a:t>
            </a:r>
            <a:r>
              <a:rPr lang="en-US" altLang="zh-CN" sz="3200" i="1" dirty="0">
                <a:sym typeface="+mn-ea"/>
              </a:rPr>
              <a:t>/(</a:t>
            </a:r>
            <a:r>
              <a:rPr lang="en-US" altLang="zh-CN" sz="3200" i="1" dirty="0" err="1">
                <a:sym typeface="+mn-ea"/>
              </a:rPr>
              <a:t>e</a:t>
            </a:r>
            <a:r>
              <a:rPr lang="en-US" altLang="zh-CN" sz="1600" i="1" dirty="0" err="1">
                <a:sym typeface="+mn-ea"/>
              </a:rPr>
              <a:t>f</a:t>
            </a:r>
            <a:r>
              <a:rPr lang="en-US" altLang="zh-CN" sz="3200" i="1" dirty="0" err="1">
                <a:sym typeface="+mn-ea"/>
              </a:rPr>
              <a:t>+e</a:t>
            </a:r>
            <a:r>
              <a:rPr lang="en-US" altLang="zh-CN" sz="1600" i="1" dirty="0" err="1">
                <a:sym typeface="+mn-ea"/>
              </a:rPr>
              <a:t>p</a:t>
            </a:r>
            <a:r>
              <a:rPr lang="en-US" altLang="zh-CN" sz="3200" i="1" dirty="0" err="1">
                <a:sym typeface="+mn-ea"/>
              </a:rPr>
              <a:t>+n</a:t>
            </a:r>
            <a:r>
              <a:rPr lang="en-US" altLang="zh-CN" sz="1600" i="1" dirty="0" err="1">
                <a:sym typeface="+mn-ea"/>
              </a:rPr>
              <a:t>f</a:t>
            </a:r>
            <a:r>
              <a:rPr lang="en-US" altLang="zh-CN" sz="3200" i="1" dirty="0" smtClean="0">
                <a:sym typeface="+mn-ea"/>
              </a:rPr>
              <a:t>)</a:t>
            </a:r>
            <a:r>
              <a:rPr lang="zh-CN" altLang="en-US" sz="3200" i="1" dirty="0" smtClean="0">
                <a:sym typeface="+mn-ea"/>
              </a:rPr>
              <a:t> </a:t>
            </a:r>
            <a:r>
              <a:rPr lang="en-US" altLang="zh-CN" sz="3200" i="1" dirty="0" smtClean="0">
                <a:sym typeface="+mn-ea"/>
              </a:rPr>
              <a:t>“</a:t>
            </a:r>
            <a:r>
              <a:rPr lang="en-US" altLang="zh-CN" sz="3200" i="1" dirty="0" err="1" smtClean="0">
                <a:sym typeface="+mn-ea"/>
              </a:rPr>
              <a:t>Jaccard</a:t>
            </a:r>
            <a:r>
              <a:rPr lang="en-US" altLang="zh-CN" sz="3200" i="1" dirty="0" smtClean="0">
                <a:sym typeface="+mn-ea"/>
              </a:rPr>
              <a:t>”</a:t>
            </a:r>
            <a:endParaRPr lang="en-US" altLang="zh-CN" sz="3200" i="1" dirty="0">
              <a:sym typeface="+mn-ea"/>
            </a:endParaRPr>
          </a:p>
          <a:p>
            <a:pPr lvl="1"/>
            <a:r>
              <a:rPr lang="en-US" altLang="zh-CN" sz="3200" dirty="0"/>
              <a:t>1-</a:t>
            </a:r>
            <a:r>
              <a:rPr lang="en-US" altLang="zh-CN" sz="3200" i="1" dirty="0">
                <a:sym typeface="+mn-ea"/>
              </a:rPr>
              <a:t>e</a:t>
            </a:r>
            <a:r>
              <a:rPr lang="en-US" altLang="zh-CN" sz="1600" i="1" dirty="0">
                <a:sym typeface="+mn-ea"/>
              </a:rPr>
              <a:t>p</a:t>
            </a:r>
            <a:r>
              <a:rPr lang="en-US" altLang="zh-CN" sz="3200" i="1" dirty="0">
                <a:sym typeface="+mn-ea"/>
              </a:rPr>
              <a:t>/(</a:t>
            </a:r>
            <a:r>
              <a:rPr lang="en-US" altLang="zh-CN" sz="3200" i="1" dirty="0" err="1" smtClean="0">
                <a:sym typeface="+mn-ea"/>
              </a:rPr>
              <a:t>e</a:t>
            </a:r>
            <a:r>
              <a:rPr lang="en-US" altLang="zh-CN" sz="1600" i="1" dirty="0" err="1" smtClean="0">
                <a:sym typeface="+mn-ea"/>
              </a:rPr>
              <a:t>f</a:t>
            </a:r>
            <a:r>
              <a:rPr lang="en-US" altLang="zh-CN" sz="3200" i="1" dirty="0" err="1" smtClean="0">
                <a:sym typeface="+mn-ea"/>
              </a:rPr>
              <a:t>+e</a:t>
            </a:r>
            <a:r>
              <a:rPr lang="en-US" altLang="zh-CN" sz="1600" i="1" dirty="0" err="1" smtClean="0">
                <a:sym typeface="+mn-ea"/>
              </a:rPr>
              <a:t>p</a:t>
            </a:r>
            <a:r>
              <a:rPr lang="en-US" altLang="zh-CN" sz="3200" i="1" dirty="0" smtClean="0">
                <a:sym typeface="+mn-ea"/>
              </a:rPr>
              <a:t>)</a:t>
            </a:r>
            <a:r>
              <a:rPr lang="zh-CN" altLang="en-US" sz="3200" i="1" dirty="0" smtClean="0">
                <a:sym typeface="+mn-ea"/>
              </a:rPr>
              <a:t>  </a:t>
            </a:r>
            <a:r>
              <a:rPr lang="en-US" altLang="zh-CN" sz="3200" i="1" dirty="0" smtClean="0">
                <a:sym typeface="+mn-ea"/>
              </a:rPr>
              <a:t>“SBI”</a:t>
            </a:r>
            <a:endParaRPr lang="en-US" altLang="zh-CN" sz="3200" i="1" dirty="0">
              <a:sym typeface="+mn-ea"/>
            </a:endParaRPr>
          </a:p>
          <a:p>
            <a:pPr lvl="1"/>
            <a:r>
              <a:rPr lang="en-US" altLang="zh-CN" sz="3200" i="1" dirty="0">
                <a:sym typeface="+mn-ea"/>
              </a:rPr>
              <a:t>e</a:t>
            </a:r>
            <a:r>
              <a:rPr lang="en-US" altLang="zh-CN" sz="1600" i="1" dirty="0">
                <a:sym typeface="+mn-ea"/>
              </a:rPr>
              <a:t>f</a:t>
            </a:r>
            <a:r>
              <a:rPr lang="en-US" altLang="zh-CN" sz="3200" i="1" dirty="0">
                <a:sym typeface="+mn-ea"/>
              </a:rPr>
              <a:t>^2/(</a:t>
            </a:r>
            <a:r>
              <a:rPr lang="en-US" altLang="zh-CN" sz="3200" i="1" dirty="0" err="1" smtClean="0">
                <a:sym typeface="+mn-ea"/>
              </a:rPr>
              <a:t>e</a:t>
            </a:r>
            <a:r>
              <a:rPr lang="en-US" altLang="zh-CN" sz="1600" i="1" dirty="0" err="1" smtClean="0">
                <a:sym typeface="+mn-ea"/>
              </a:rPr>
              <a:t>f</a:t>
            </a:r>
            <a:r>
              <a:rPr lang="en-US" altLang="zh-CN" sz="3200" i="1" dirty="0" err="1" smtClean="0">
                <a:sym typeface="+mn-ea"/>
              </a:rPr>
              <a:t>+e</a:t>
            </a:r>
            <a:r>
              <a:rPr lang="en-US" altLang="zh-CN" sz="1600" i="1" dirty="0" err="1" smtClean="0">
                <a:sym typeface="+mn-ea"/>
              </a:rPr>
              <a:t>p</a:t>
            </a:r>
            <a:r>
              <a:rPr lang="en-US" altLang="zh-CN" sz="3200" i="1" dirty="0" smtClean="0">
                <a:sym typeface="+mn-ea"/>
              </a:rPr>
              <a:t>)</a:t>
            </a:r>
            <a:r>
              <a:rPr lang="zh-CN" altLang="en-US" sz="3200" i="1" dirty="0" smtClean="0">
                <a:sym typeface="+mn-ea"/>
              </a:rPr>
              <a:t> </a:t>
            </a:r>
            <a:r>
              <a:rPr lang="en-US" altLang="zh-CN" sz="3200" i="1" dirty="0" smtClean="0">
                <a:sym typeface="+mn-ea"/>
              </a:rPr>
              <a:t>“DStar2” </a:t>
            </a:r>
            <a:endParaRPr lang="en-US" altLang="zh-CN" sz="3200" i="1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648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Spectrum-based Fault Localization (SBFL)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ranking formulas reflect the information between test cases and methods, which is defined as “spectrum</a:t>
            </a:r>
            <a:r>
              <a:rPr lang="en-US" altLang="zh-CN" dirty="0" smtClean="0"/>
              <a:t>”.</a:t>
            </a:r>
          </a:p>
          <a:p>
            <a:endParaRPr lang="en-US" altLang="zh-CN" dirty="0"/>
          </a:p>
          <a:p>
            <a:r>
              <a:rPr lang="en-US" altLang="zh-CN" dirty="0"/>
              <a:t>In </a:t>
            </a:r>
            <a:r>
              <a:rPr lang="en-US" altLang="zh-CN" dirty="0" smtClean="0"/>
              <a:t>spectrum-based </a:t>
            </a:r>
            <a:r>
              <a:rPr lang="en-US" altLang="zh-CN" dirty="0"/>
              <a:t>fault localization, the methods that </a:t>
            </a:r>
            <a:r>
              <a:rPr lang="en-US" altLang="zh-CN" b="1" dirty="0"/>
              <a:t>rank top are </a:t>
            </a:r>
            <a:r>
              <a:rPr lang="en-US" altLang="zh-CN" b="1" dirty="0" smtClean="0"/>
              <a:t>recommended</a:t>
            </a:r>
            <a:r>
              <a:rPr lang="en-US" altLang="zh-CN" dirty="0" smtClean="0"/>
              <a:t> </a:t>
            </a:r>
            <a:r>
              <a:rPr lang="en-US" altLang="zh-CN" dirty="0"/>
              <a:t>to testers for efficient debugging process.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8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about SBFL </a:t>
            </a:r>
            <a:r>
              <a:rPr lang="en-US" altLang="zh-CN" dirty="0" smtClean="0"/>
              <a:t>performance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(on</a:t>
            </a:r>
            <a:r>
              <a:rPr lang="zh-CN" altLang="en-US" dirty="0" smtClean="0"/>
              <a:t> </a:t>
            </a:r>
            <a:r>
              <a:rPr lang="en-US" altLang="zh-CN" dirty="0" smtClean="0"/>
              <a:t>Defects4J)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2503171" y="1524000"/>
          <a:ext cx="673544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740"/>
                <a:gridCol w="2059940"/>
                <a:gridCol w="989330"/>
                <a:gridCol w="751840"/>
                <a:gridCol w="1077595"/>
              </a:tblGrid>
              <a:tr h="2736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#Faults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LoC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#Tests</a:t>
                      </a:r>
                    </a:p>
                  </a:txBody>
                  <a:tcPr/>
                </a:tc>
              </a:tr>
              <a:tr h="2736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JFreeChart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96K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2205</a:t>
                      </a:r>
                    </a:p>
                  </a:txBody>
                  <a:tcPr/>
                </a:tc>
              </a:tr>
              <a:tr h="2736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Closure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Closure Compiler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90K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7927</a:t>
                      </a:r>
                    </a:p>
                  </a:txBody>
                  <a:tcPr/>
                </a:tc>
              </a:tr>
              <a:tr h="2736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Lang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Commons Lang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22K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2245</a:t>
                      </a:r>
                    </a:p>
                  </a:txBody>
                  <a:tcPr/>
                </a:tc>
              </a:tr>
              <a:tr h="2736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Commons 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85K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3602</a:t>
                      </a:r>
                    </a:p>
                  </a:txBody>
                  <a:tcPr/>
                </a:tc>
              </a:tr>
              <a:tr h="2736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Joda-Time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28K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4130</a:t>
                      </a:r>
                    </a:p>
                  </a:txBody>
                  <a:tcPr/>
                </a:tc>
              </a:tr>
              <a:tr h="2736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Real-Bug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5 projects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357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/>
                        <a:t>321K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dirty="0"/>
                        <a:t>20109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2557781" y="3817620"/>
          <a:ext cx="668083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140"/>
                <a:gridCol w="1599565"/>
                <a:gridCol w="1599565"/>
                <a:gridCol w="1599565"/>
              </a:tblGrid>
              <a:tr h="2736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200"/>
                        <a:t>SBFL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200"/>
                        <a:t>Top-1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200"/>
                        <a:t>Top-3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200"/>
                        <a:t>Top-5</a:t>
                      </a:r>
                    </a:p>
                  </a:txBody>
                  <a:tcPr/>
                </a:tc>
              </a:tr>
              <a:tr h="2736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200"/>
                        <a:t>Tarantula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20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20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200"/>
                        <a:t>215</a:t>
                      </a:r>
                    </a:p>
                  </a:txBody>
                  <a:tcPr/>
                </a:tc>
              </a:tr>
              <a:tr h="2736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200"/>
                        <a:t>SBI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20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20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200"/>
                        <a:t>215</a:t>
                      </a:r>
                    </a:p>
                  </a:txBody>
                  <a:tcPr/>
                </a:tc>
              </a:tr>
              <a:tr h="2736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200"/>
                        <a:t>Jaccard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20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200"/>
                        <a:t>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200"/>
                        <a:t>213</a:t>
                      </a:r>
                    </a:p>
                  </a:txBody>
                  <a:tcPr/>
                </a:tc>
              </a:tr>
              <a:tr h="2736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200"/>
                        <a:t>Kulczynski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20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200"/>
                        <a:t>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200"/>
                        <a:t>213</a:t>
                      </a:r>
                    </a:p>
                  </a:txBody>
                  <a:tcPr/>
                </a:tc>
              </a:tr>
              <a:tr h="2736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200"/>
                        <a:t>Dstar2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20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200"/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200"/>
                        <a:t>209</a:t>
                      </a:r>
                    </a:p>
                  </a:txBody>
                  <a:tcPr/>
                </a:tc>
              </a:tr>
              <a:tr h="2736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200"/>
                        <a:t>Op2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20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200"/>
                        <a:t>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200" dirty="0"/>
                        <a:t>206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46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Tarantula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Visualize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result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fault-localization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colors.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5631" y="5576798"/>
            <a:ext cx="119663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James A. Jones, Mary Jean Harrold, and John </a:t>
            </a:r>
            <a:r>
              <a:rPr lang="en-US" altLang="zh-CN" dirty="0" err="1"/>
              <a:t>Stasko</a:t>
            </a:r>
            <a:r>
              <a:rPr lang="en-US" altLang="zh-CN" dirty="0"/>
              <a:t>. 2002. Visualization of test information to assist fault localization. In </a:t>
            </a:r>
            <a:r>
              <a:rPr lang="en-US" altLang="zh-CN" i="1" dirty="0"/>
              <a:t>Proceedings of the 24th International Conference on Software Engineering</a:t>
            </a:r>
            <a:r>
              <a:rPr lang="en-US" altLang="zh-CN" dirty="0"/>
              <a:t> (ICSE '02). ACM, New York, NY, USA, 467-477. DOI=http://</a:t>
            </a:r>
            <a:r>
              <a:rPr lang="en-US" altLang="zh-CN" dirty="0" err="1"/>
              <a:t>dx.doi.org</a:t>
            </a:r>
            <a:r>
              <a:rPr lang="en-US" altLang="zh-CN" dirty="0"/>
              <a:t>/10.1145/581339.581397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30" y="2573790"/>
            <a:ext cx="8235620" cy="14076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656" y="3981450"/>
            <a:ext cx="7775368" cy="143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9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563</Words>
  <Application>Microsoft Macintosh PowerPoint</Application>
  <PresentationFormat>宽屏</PresentationFormat>
  <Paragraphs>141</Paragraphs>
  <Slides>14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DengXian</vt:lpstr>
      <vt:lpstr>DengXian Light</vt:lpstr>
      <vt:lpstr>Mangal</vt:lpstr>
      <vt:lpstr>Arial</vt:lpstr>
      <vt:lpstr>Office 主题</vt:lpstr>
      <vt:lpstr>CS304 Software Engineering</vt:lpstr>
      <vt:lpstr>Outline</vt:lpstr>
      <vt:lpstr>Motivating Example</vt:lpstr>
      <vt:lpstr>Any thoughts?</vt:lpstr>
      <vt:lpstr>What we have?</vt:lpstr>
      <vt:lpstr>Rankings</vt:lpstr>
      <vt:lpstr>Spectrum-based Fault Localization (SBFL)</vt:lpstr>
      <vt:lpstr>How about SBFL performance (on Defects4J)</vt:lpstr>
      <vt:lpstr>Tarantula</vt:lpstr>
      <vt:lpstr>Example</vt:lpstr>
      <vt:lpstr>Assignment 1 (mandatory): due 23:59 pm, May 2 </vt:lpstr>
      <vt:lpstr>Assignment 2 (mandatory): due 23:59 pm, May 2 </vt:lpstr>
      <vt:lpstr>Assignment 3 (bonus): due 23:59 pm, May 7 </vt:lpstr>
      <vt:lpstr>Tips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CS304 Software Engineering</dc:title>
  <dc:creator>张 雨姗</dc:creator>
  <cp:lastModifiedBy>张 雨姗</cp:lastModifiedBy>
  <cp:revision>31</cp:revision>
  <dcterms:created xsi:type="dcterms:W3CDTF">2018-04-22T11:10:09Z</dcterms:created>
  <dcterms:modified xsi:type="dcterms:W3CDTF">2018-04-22T13:32:22Z</dcterms:modified>
</cp:coreProperties>
</file>