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1" r:id="rId8"/>
    <p:sldId id="269" r:id="rId9"/>
    <p:sldId id="271" r:id="rId10"/>
    <p:sldId id="272" r:id="rId11"/>
    <p:sldId id="257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31"/>
  </p:normalViewPr>
  <p:slideViewPr>
    <p:cSldViewPr snapToGrid="0" snapToObjects="1">
      <p:cViewPr>
        <p:scale>
          <a:sx n="91" d="100"/>
          <a:sy n="91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FDD-F544-1647-9D32-7022A83354A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124438/article/details/70537203" TargetMode="External"/><Relationship Id="rId2" Type="http://schemas.openxmlformats.org/officeDocument/2006/relationships/hyperlink" Target="https://www.cnblogs.com/honger/p/597028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ega.cs.kent.edu/~mikhail/classes/cs3/" TargetMode="External"/><Relationship Id="rId2" Type="http://schemas.openxmlformats.org/officeDocument/2006/relationships/hyperlink" Target="http://vega.cs.kent.edu/~mikhail/classes/cs3/Labs/lab2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662" y="1226313"/>
            <a:ext cx="9460675" cy="2387600"/>
          </a:xfrm>
        </p:spPr>
        <p:txBody>
          <a:bodyPr/>
          <a:lstStyle/>
          <a:p>
            <a:r>
              <a:rPr kumimoji="1" lang="en-US" altLang="zh-CN" dirty="0" smtClean="0"/>
              <a:t>CS304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74454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Instrument </a:t>
            </a:r>
            <a:r>
              <a:rPr kumimoji="1" lang="en-US" altLang="zh-CN" smtClean="0"/>
              <a:t>Java </a:t>
            </a:r>
            <a:r>
              <a:rPr kumimoji="1" lang="en-US" altLang="zh-CN" smtClean="0"/>
              <a:t>Code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38702" r="23169" b="39307"/>
          <a:stretch/>
        </p:blipFill>
        <p:spPr>
          <a:xfrm>
            <a:off x="0" y="41708"/>
            <a:ext cx="4619502" cy="13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Object Adapter 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7696200" cy="685800"/>
          </a:xfrm>
        </p:spPr>
        <p:txBody>
          <a:bodyPr/>
          <a:lstStyle/>
          <a:p>
            <a:pPr eaLnBrk="1" hangingPunct="1"/>
            <a:r>
              <a:rPr lang="en-US" altLang="en-US" sz="1700" dirty="0">
                <a:latin typeface="Courier New" charset="0"/>
                <a:ea typeface="Courier New" charset="0"/>
                <a:cs typeface="Courier New" charset="0"/>
              </a:rPr>
              <a:t>Adapter</a:t>
            </a:r>
            <a:r>
              <a:rPr lang="en-US" altLang="en-US" sz="1700" dirty="0"/>
              <a:t> uses aggregation to delegate requests to </a:t>
            </a:r>
            <a:r>
              <a:rPr lang="en-US" altLang="en-US" sz="1700" dirty="0" err="1">
                <a:latin typeface="Courier New" charset="0"/>
                <a:ea typeface="Courier New" charset="0"/>
                <a:cs typeface="Courier New" charset="0"/>
              </a:rPr>
              <a:t>Adaptee</a:t>
            </a:r>
            <a:endParaRPr lang="en-US" altLang="en-US" sz="17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FE75C-FD96-F144-BECA-E02881098F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8197" name="Picture 6" descr="objectAdap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1"/>
            <a:ext cx="667385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8" name="Group 11"/>
          <p:cNvGrpSpPr>
            <a:grpSpLocks/>
          </p:cNvGrpSpPr>
          <p:nvPr/>
        </p:nvGrpSpPr>
        <p:grpSpPr bwMode="auto">
          <a:xfrm>
            <a:off x="5835650" y="4318001"/>
            <a:ext cx="1555750" cy="239713"/>
            <a:chOff x="4311626" y="4318686"/>
            <a:chExt cx="1556068" cy="23919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543881A-FC1D-44C3-8EAC-042C207C987C}"/>
                </a:ext>
              </a:extLst>
            </p:cNvPr>
            <p:cNvSpPr/>
            <p:nvPr/>
          </p:nvSpPr>
          <p:spPr>
            <a:xfrm>
              <a:off x="4311626" y="4318686"/>
              <a:ext cx="1556068" cy="239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19A6E5CF-89DE-402E-967E-8DE6959CCC11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4311626" y="4439073"/>
              <a:ext cx="155606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>
              <a:extLst>
                <a:ext uri="{FF2B5EF4-FFF2-40B4-BE49-F238E27FC236}">
                  <a16:creationId xmlns="" xmlns:a16="http://schemas.microsoft.com/office/drawing/2014/main" id="{B8807B4D-1FC8-4DEE-B9AC-2D52B25443F1}"/>
                </a:ext>
              </a:extLst>
            </p:cNvPr>
            <p:cNvSpPr/>
            <p:nvPr/>
          </p:nvSpPr>
          <p:spPr>
            <a:xfrm>
              <a:off x="4324329" y="4374128"/>
              <a:ext cx="293748" cy="123555"/>
            </a:xfrm>
            <a:prstGeom prst="flowChartDecision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9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 1: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 11:59 pm, May 21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Follow the ASM tutorial to learn the basics of Java bytecode, Visitor Design Pattern and Adapter Design Pattern.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Reading materials:</a:t>
            </a:r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www.cnblogs.com/honger/p/5970283.html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blog.csdn.net/u012124438/article/details/70537203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Submit:</a:t>
            </a:r>
          </a:p>
          <a:p>
            <a:pPr lvl="1"/>
            <a:r>
              <a:rPr kumimoji="1" lang="en-US" altLang="zh-CN" dirty="0" smtClean="0"/>
              <a:t>Code for the tutorial</a:t>
            </a:r>
          </a:p>
          <a:p>
            <a:pPr lvl="1"/>
            <a:r>
              <a:rPr kumimoji="1" lang="en-US" altLang="zh-CN" dirty="0" smtClean="0"/>
              <a:t>(optional) report on what you read and learn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 2 (bonus 2):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 11:59pm May 28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Complete this </a:t>
            </a:r>
            <a:r>
              <a:rPr kumimoji="1" lang="en-US" altLang="zh-CN" dirty="0" smtClean="0"/>
              <a:t>Lab in C++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vega.cs.kent.edu</a:t>
            </a:r>
            <a:r>
              <a:rPr kumimoji="1" lang="en-US" altLang="zh-CN" dirty="0">
                <a:hlinkClick r:id="rId2"/>
              </a:rPr>
              <a:t>/~</a:t>
            </a:r>
            <a:r>
              <a:rPr kumimoji="1" lang="en-US" altLang="zh-CN" dirty="0" smtClean="0">
                <a:hlinkClick r:id="rId2"/>
              </a:rPr>
              <a:t>mikhail/classes/cs3/Labs/lab22.html</a:t>
            </a:r>
            <a:endParaRPr kumimoji="1" lang="en-US" altLang="zh-CN" dirty="0"/>
          </a:p>
          <a:p>
            <a:r>
              <a:rPr kumimoji="1" lang="en-US" altLang="zh-CN" dirty="0" smtClean="0"/>
              <a:t>You could find all related slides </a:t>
            </a:r>
            <a:r>
              <a:rPr kumimoji="1" lang="en-US" altLang="zh-CN" dirty="0"/>
              <a:t>here: </a:t>
            </a:r>
            <a:r>
              <a:rPr kumimoji="1" lang="en-US" altLang="zh-CN" dirty="0">
                <a:hlinkClick r:id="rId3"/>
              </a:rPr>
              <a:t>http://vega.cs.kent.edu/~mikhail/classes/cs3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Submit:</a:t>
            </a:r>
          </a:p>
          <a:p>
            <a:pPr lvl="1"/>
            <a:r>
              <a:rPr kumimoji="1" lang="en-US" altLang="zh-CN" dirty="0" smtClean="0"/>
              <a:t>Strategy you use</a:t>
            </a:r>
          </a:p>
          <a:p>
            <a:pPr lvl="1"/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2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ASM </a:t>
            </a:r>
          </a:p>
          <a:p>
            <a:r>
              <a:rPr kumimoji="1" lang="en-US" altLang="zh-CN" dirty="0" smtClean="0"/>
              <a:t>Visitor Design Pattern</a:t>
            </a:r>
          </a:p>
          <a:p>
            <a:r>
              <a:rPr kumimoji="1" lang="en-US" altLang="zh-CN" dirty="0" smtClean="0"/>
              <a:t>Adapter Design Pattern</a:t>
            </a:r>
          </a:p>
          <a:p>
            <a:r>
              <a:rPr kumimoji="1" lang="en-US" altLang="zh-CN" dirty="0" smtClean="0"/>
              <a:t>Assignment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ASM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ASM</a:t>
            </a:r>
            <a:r>
              <a:rPr lang="en-US" altLang="zh-CN" dirty="0"/>
              <a:t> is an all purpose Java bytecode manipulation and analysis framework. It can be used to </a:t>
            </a:r>
            <a:r>
              <a:rPr lang="en-US" altLang="zh-CN" b="1" dirty="0"/>
              <a:t>modify existing classes </a:t>
            </a:r>
            <a:r>
              <a:rPr lang="en-US" altLang="zh-CN" dirty="0"/>
              <a:t>or to </a:t>
            </a:r>
            <a:r>
              <a:rPr lang="en-US" altLang="zh-CN" b="1" dirty="0"/>
              <a:t>dynamically generate classes</a:t>
            </a:r>
            <a:r>
              <a:rPr lang="en-US" altLang="zh-CN" dirty="0"/>
              <a:t>, directly in binary form. 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58535" y="6176963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http://asm.ow2.io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751779"/>
            <a:ext cx="10121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访问教务系统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你：选课、课表、自己成绩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老师：导入、导出、所有同学成绩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（原）小马哥：置入、修改信息</a:t>
            </a:r>
            <a:r>
              <a:rPr kumimoji="1" lang="zh-CN" altLang="en-US" strike="sngStrike" dirty="0" smtClean="0"/>
              <a:t>、修改成绩（大雾）</a:t>
            </a:r>
            <a:endParaRPr kumimoji="1" lang="en-US" altLang="zh-CN" strike="sngStrike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大家都是</a:t>
            </a:r>
            <a:r>
              <a:rPr kumimoji="1" lang="zh-CN" altLang="en-US" b="1" dirty="0" smtClean="0"/>
              <a:t>访问者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visitor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Dispatch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static dispatch -  compile time selection of which version of the polymorphic function to </a:t>
            </a:r>
            <a:r>
              <a:rPr lang="en-US" altLang="en-US" dirty="0" smtClean="0"/>
              <a:t>execute</a:t>
            </a:r>
          </a:p>
          <a:p>
            <a:endParaRPr lang="en-US" altLang="en-US" dirty="0"/>
          </a:p>
          <a:p>
            <a:r>
              <a:rPr lang="en-US" altLang="en-US" dirty="0"/>
              <a:t>dynamic dispatch – run-time selection</a:t>
            </a:r>
          </a:p>
          <a:p>
            <a:pPr lvl="1"/>
            <a:r>
              <a:rPr lang="en-US" altLang="en-US" sz="2800" dirty="0"/>
              <a:t>single dispatch – selection based on a single object, supported in C++ using virtual functions</a:t>
            </a:r>
          </a:p>
          <a:p>
            <a:pPr lvl="1"/>
            <a:r>
              <a:rPr lang="en-US" altLang="en-US" sz="2800" dirty="0"/>
              <a:t>double dispatch – selection based on multiple objects, not directly supported by C</a:t>
            </a:r>
            <a:r>
              <a:rPr lang="en-US" altLang="en-US" sz="2800" dirty="0" smtClean="0"/>
              <a:t>++</a:t>
            </a:r>
            <a:r>
              <a:rPr lang="en-US" altLang="zh-CN" sz="2800" dirty="0" smtClean="0"/>
              <a:t>/Java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but implemented using 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462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Visitor UML Diagram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22771-011F-184E-B7E1-00F8067A38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6148" name="Picture 2" descr="C:\Users\Administrator\Desktop\Visitor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5907088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67543" y="5211862"/>
            <a:ext cx="1724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报名系统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教务系统</a:t>
            </a:r>
            <a:endParaRPr kumimoji="1" lang="en-US" altLang="zh-CN" dirty="0" smtClean="0"/>
          </a:p>
          <a:p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 系统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878888" y="3633849"/>
            <a:ext cx="2006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教授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小马哥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（适配器）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4" y="1630363"/>
            <a:ext cx="2374900" cy="454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61" y="2544907"/>
            <a:ext cx="2811878" cy="27778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346" y="956654"/>
            <a:ext cx="1912587" cy="509330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04140" y="3503305"/>
            <a:ext cx="1367743" cy="43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738753" y="3535612"/>
            <a:ext cx="1367743" cy="43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3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(continued.)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adapter  </a:t>
            </a:r>
            <a:r>
              <a:rPr lang="en-US" altLang="en-US" dirty="0"/>
              <a:t>(wrapper) - concrete class that inherits from interface</a:t>
            </a:r>
          </a:p>
          <a:p>
            <a:r>
              <a:rPr lang="en-US" altLang="en-US" dirty="0" err="1"/>
              <a:t>adaptee</a:t>
            </a:r>
            <a:r>
              <a:rPr lang="en-US" altLang="en-US" dirty="0"/>
              <a:t> – implementation class whose interface is modified (adapted)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two approaches</a:t>
            </a:r>
          </a:p>
          <a:p>
            <a:pPr lvl="1"/>
            <a:r>
              <a:rPr lang="en-US" altLang="en-US" sz="2800" dirty="0"/>
              <a:t>class adapter – uses multiple </a:t>
            </a:r>
            <a:r>
              <a:rPr lang="en-US" altLang="en-US" sz="2800" dirty="0" smtClean="0"/>
              <a:t>inheritance</a:t>
            </a:r>
            <a:r>
              <a:rPr lang="zh-CN" altLang="en-US" sz="2800" dirty="0" smtClean="0"/>
              <a:t> </a:t>
            </a:r>
            <a:endParaRPr lang="en-US" altLang="en-US" sz="2800" dirty="0"/>
          </a:p>
          <a:p>
            <a:pPr lvl="1"/>
            <a:r>
              <a:rPr lang="en-US" altLang="en-US" sz="2800" dirty="0"/>
              <a:t>object adapter – uses delegation from adapter to </a:t>
            </a:r>
            <a:r>
              <a:rPr lang="en-US" altLang="en-US" sz="2800" dirty="0" err="1" smtClean="0"/>
              <a:t>adaptee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38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Class Adapter 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7696200" cy="685800"/>
          </a:xfrm>
        </p:spPr>
        <p:txBody>
          <a:bodyPr/>
          <a:lstStyle/>
          <a:p>
            <a:pPr eaLnBrk="1" hangingPunct="1"/>
            <a:r>
              <a:rPr lang="en-US" altLang="en-US" sz="1700">
                <a:latin typeface="Courier New" charset="0"/>
                <a:ea typeface="Courier New" charset="0"/>
                <a:cs typeface="Courier New" charset="0"/>
              </a:rPr>
              <a:t>Adapter</a:t>
            </a:r>
            <a:r>
              <a:rPr lang="en-US" altLang="en-US" sz="1700"/>
              <a:t> (publicly) inherits interface from </a:t>
            </a:r>
            <a:r>
              <a:rPr lang="en-US" altLang="en-US" sz="1700"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altLang="en-US" sz="1700"/>
              <a:t> and (privately) implementation from </a:t>
            </a:r>
            <a:r>
              <a:rPr lang="en-US" altLang="en-US" sz="1700">
                <a:latin typeface="Courier New" charset="0"/>
                <a:ea typeface="Courier New" charset="0"/>
                <a:cs typeface="Courier New" charset="0"/>
              </a:rPr>
              <a:t>Adaptee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E0820A-6FE9-514A-9FDD-C11308246D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pSp>
        <p:nvGrpSpPr>
          <p:cNvPr id="7173" name="Group 20"/>
          <p:cNvGrpSpPr>
            <a:grpSpLocks/>
          </p:cNvGrpSpPr>
          <p:nvPr/>
        </p:nvGrpSpPr>
        <p:grpSpPr bwMode="auto">
          <a:xfrm>
            <a:off x="3048000" y="1905000"/>
            <a:ext cx="6103938" cy="3600450"/>
            <a:chOff x="1524000" y="1905000"/>
            <a:chExt cx="6103938" cy="3600450"/>
          </a:xfrm>
        </p:grpSpPr>
        <p:grpSp>
          <p:nvGrpSpPr>
            <p:cNvPr id="7174" name="Group 19"/>
            <p:cNvGrpSpPr>
              <a:grpSpLocks/>
            </p:cNvGrpSpPr>
            <p:nvPr/>
          </p:nvGrpSpPr>
          <p:grpSpPr bwMode="auto">
            <a:xfrm>
              <a:off x="1524000" y="1905000"/>
              <a:ext cx="6103938" cy="3600450"/>
              <a:chOff x="1524000" y="1905000"/>
              <a:chExt cx="6103938" cy="3600450"/>
            </a:xfrm>
          </p:grpSpPr>
          <p:pic>
            <p:nvPicPr>
              <p:cNvPr id="7176" name="Picture 5" descr="classAdapt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905000"/>
                <a:ext cx="6103938" cy="360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77" name="Group 18"/>
              <p:cNvGrpSpPr>
                <a:grpSpLocks/>
              </p:cNvGrpSpPr>
              <p:nvPr/>
            </p:nvGrpSpPr>
            <p:grpSpPr bwMode="auto">
              <a:xfrm>
                <a:off x="4572000" y="4495800"/>
                <a:ext cx="2133600" cy="259975"/>
                <a:chOff x="4572000" y="4572000"/>
                <a:chExt cx="2133600" cy="259975"/>
              </a:xfrm>
            </p:grpSpPr>
            <p:sp>
              <p:nvSpPr>
                <p:cNvPr id="17" name="Isosceles Triangle 16">
                  <a:extLst>
                    <a:ext uri="{FF2B5EF4-FFF2-40B4-BE49-F238E27FC236}">
                      <a16:creationId xmlns="" xmlns:a16="http://schemas.microsoft.com/office/drawing/2014/main" id="{39C60A61-48E5-4F44-8E2A-51BD22C42D35}"/>
                    </a:ext>
                  </a:extLst>
                </p:cNvPr>
                <p:cNvSpPr/>
                <p:nvPr/>
              </p:nvSpPr>
              <p:spPr>
                <a:xfrm>
                  <a:off x="6553200" y="4572000"/>
                  <a:ext cx="152400" cy="1524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="" xmlns:a16="http://schemas.microsoft.com/office/drawing/2014/main" id="{03E049C5-59EC-4649-8909-C2295165ECD3}"/>
                    </a:ext>
                  </a:extLst>
                </p:cNvPr>
                <p:cNvSpPr/>
                <p:nvPr/>
              </p:nvSpPr>
              <p:spPr>
                <a:xfrm>
                  <a:off x="4572000" y="4733925"/>
                  <a:ext cx="2062163" cy="98425"/>
                </a:xfrm>
                <a:custGeom>
                  <a:avLst/>
                  <a:gdLst>
                    <a:gd name="connsiteX0" fmla="*/ 1990164 w 1990164"/>
                    <a:gd name="connsiteY0" fmla="*/ 0 h 107576"/>
                    <a:gd name="connsiteX1" fmla="*/ 1990164 w 1990164"/>
                    <a:gd name="connsiteY1" fmla="*/ 98611 h 107576"/>
                    <a:gd name="connsiteX2" fmla="*/ 0 w 1990164"/>
                    <a:gd name="connsiteY2" fmla="*/ 107576 h 107576"/>
                    <a:gd name="connsiteX3" fmla="*/ 0 w 1990164"/>
                    <a:gd name="connsiteY3" fmla="*/ 107576 h 107576"/>
                    <a:gd name="connsiteX0" fmla="*/ 1990164 w 1990164"/>
                    <a:gd name="connsiteY0" fmla="*/ 8965 h 116541"/>
                    <a:gd name="connsiteX1" fmla="*/ 1990164 w 1990164"/>
                    <a:gd name="connsiteY1" fmla="*/ 107576 h 116541"/>
                    <a:gd name="connsiteX2" fmla="*/ 0 w 1990164"/>
                    <a:gd name="connsiteY2" fmla="*/ 116541 h 116541"/>
                    <a:gd name="connsiteX3" fmla="*/ 4482 w 1990164"/>
                    <a:gd name="connsiteY3" fmla="*/ 0 h 116541"/>
                    <a:gd name="connsiteX0" fmla="*/ 1985682 w 1985682"/>
                    <a:gd name="connsiteY0" fmla="*/ 8965 h 107576"/>
                    <a:gd name="connsiteX1" fmla="*/ 1985682 w 1985682"/>
                    <a:gd name="connsiteY1" fmla="*/ 107576 h 107576"/>
                    <a:gd name="connsiteX2" fmla="*/ 0 w 1985682"/>
                    <a:gd name="connsiteY2" fmla="*/ 0 h 107576"/>
                    <a:gd name="connsiteX0" fmla="*/ 2061882 w 2061882"/>
                    <a:gd name="connsiteY0" fmla="*/ 0 h 98611"/>
                    <a:gd name="connsiteX1" fmla="*/ 2061882 w 2061882"/>
                    <a:gd name="connsiteY1" fmla="*/ 98611 h 98611"/>
                    <a:gd name="connsiteX2" fmla="*/ 0 w 2061882"/>
                    <a:gd name="connsiteY2" fmla="*/ 67236 h 9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61882" h="98611">
                      <a:moveTo>
                        <a:pt x="2061882" y="0"/>
                      </a:moveTo>
                      <a:lnTo>
                        <a:pt x="2061882" y="98611"/>
                      </a:lnTo>
                      <a:lnTo>
                        <a:pt x="0" y="67236"/>
                      </a:lnTo>
                    </a:path>
                  </a:pathLst>
                </a:cu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0F61515-01BF-4FCC-95DC-4F8549DD71AD}"/>
                </a:ext>
              </a:extLst>
            </p:cNvPr>
            <p:cNvSpPr/>
            <p:nvPr/>
          </p:nvSpPr>
          <p:spPr>
            <a:xfrm>
              <a:off x="4648200" y="3733800"/>
              <a:ext cx="11430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5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S304-Lab" id="{51B3D30A-31F8-8F44-B8A9-23890C6C6A50}" vid="{8DCEF9E1-4204-A745-A6AB-BE2D3E4531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CS304-Lab</Template>
  <TotalTime>43</TotalTime>
  <Words>326</Words>
  <Application>Microsoft Office PowerPoint</Application>
  <PresentationFormat>自定义</PresentationFormat>
  <Paragraphs>63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CS304 Software Engineering</vt:lpstr>
      <vt:lpstr>Outline</vt:lpstr>
      <vt:lpstr>ASM </vt:lpstr>
      <vt:lpstr>Visitor Design Pattern</vt:lpstr>
      <vt:lpstr>Double Dispatch</vt:lpstr>
      <vt:lpstr>Visitor UML Diagram</vt:lpstr>
      <vt:lpstr>Adapter Design Pattern （适配器）</vt:lpstr>
      <vt:lpstr>Adapter Design Pattern (continued.)</vt:lpstr>
      <vt:lpstr>Class Adapter </vt:lpstr>
      <vt:lpstr>Object Adapter </vt:lpstr>
      <vt:lpstr>Assignment 1: due 11:59 pm, May 21</vt:lpstr>
      <vt:lpstr>Assignment 2 (bonus 2): due 11:59pm May 28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 Software Engineering</dc:title>
  <dc:creator>张 雨姗</dc:creator>
  <cp:lastModifiedBy>Administrator</cp:lastModifiedBy>
  <cp:revision>16</cp:revision>
  <dcterms:created xsi:type="dcterms:W3CDTF">2018-05-14T01:09:01Z</dcterms:created>
  <dcterms:modified xsi:type="dcterms:W3CDTF">2018-05-14T02:02:00Z</dcterms:modified>
</cp:coreProperties>
</file>