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2" r:id="rId3"/>
    <p:sldId id="259" r:id="rId5"/>
    <p:sldId id="307" r:id="rId6"/>
    <p:sldId id="297" r:id="rId7"/>
    <p:sldId id="291" r:id="rId8"/>
    <p:sldId id="310" r:id="rId9"/>
    <p:sldId id="292" r:id="rId10"/>
    <p:sldId id="293" r:id="rId11"/>
    <p:sldId id="294" r:id="rId12"/>
    <p:sldId id="338" r:id="rId13"/>
    <p:sldId id="309" r:id="rId14"/>
    <p:sldId id="339" r:id="rId15"/>
    <p:sldId id="340" r:id="rId16"/>
    <p:sldId id="341" r:id="rId17"/>
    <p:sldId id="342" r:id="rId18"/>
    <p:sldId id="343" r:id="rId19"/>
    <p:sldId id="344" r:id="rId20"/>
    <p:sldId id="308" r:id="rId21"/>
    <p:sldId id="301" r:id="rId22"/>
    <p:sldId id="311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2374C"/>
    <a:srgbClr val="FFB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3CA-3609-4056-9B23-4049BCB39C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6F62A-E089-4AE5-8008-DC73FBE265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6A3E7-7B0A-43E6-AF50-B970C3A8BCF7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6A3E7-7B0A-43E6-AF50-B970C3A8BCF7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6A3E7-7B0A-43E6-AF50-B970C3A8BCF7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190375" y="1953376"/>
            <a:ext cx="1661662" cy="1674932"/>
          </a:xfrm>
          <a:custGeom>
            <a:avLst/>
            <a:gdLst>
              <a:gd name="connsiteX0" fmla="*/ 830831 w 1661662"/>
              <a:gd name="connsiteY0" fmla="*/ 0 h 1674932"/>
              <a:gd name="connsiteX1" fmla="*/ 1661662 w 1661662"/>
              <a:gd name="connsiteY1" fmla="*/ 837466 h 1674932"/>
              <a:gd name="connsiteX2" fmla="*/ 830831 w 1661662"/>
              <a:gd name="connsiteY2" fmla="*/ 1674932 h 1674932"/>
              <a:gd name="connsiteX3" fmla="*/ 0 w 1661662"/>
              <a:gd name="connsiteY3" fmla="*/ 837466 h 1674932"/>
              <a:gd name="connsiteX4" fmla="*/ 830831 w 1661662"/>
              <a:gd name="connsiteY4" fmla="*/ 0 h 167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662" h="1674932">
                <a:moveTo>
                  <a:pt x="830831" y="0"/>
                </a:moveTo>
                <a:cubicBezTo>
                  <a:pt x="1289686" y="0"/>
                  <a:pt x="1661662" y="374946"/>
                  <a:pt x="1661662" y="837466"/>
                </a:cubicBezTo>
                <a:cubicBezTo>
                  <a:pt x="1661662" y="1299986"/>
                  <a:pt x="1289686" y="1674932"/>
                  <a:pt x="830831" y="1674932"/>
                </a:cubicBezTo>
                <a:cubicBezTo>
                  <a:pt x="371976" y="1674932"/>
                  <a:pt x="0" y="1299986"/>
                  <a:pt x="0" y="837466"/>
                </a:cubicBezTo>
                <a:cubicBezTo>
                  <a:pt x="0" y="374946"/>
                  <a:pt x="371976" y="0"/>
                  <a:pt x="8308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96264" y="1953376"/>
            <a:ext cx="1661662" cy="1674932"/>
          </a:xfrm>
          <a:custGeom>
            <a:avLst/>
            <a:gdLst>
              <a:gd name="connsiteX0" fmla="*/ 830831 w 1661662"/>
              <a:gd name="connsiteY0" fmla="*/ 0 h 1674932"/>
              <a:gd name="connsiteX1" fmla="*/ 1661662 w 1661662"/>
              <a:gd name="connsiteY1" fmla="*/ 837466 h 1674932"/>
              <a:gd name="connsiteX2" fmla="*/ 830831 w 1661662"/>
              <a:gd name="connsiteY2" fmla="*/ 1674932 h 1674932"/>
              <a:gd name="connsiteX3" fmla="*/ 0 w 1661662"/>
              <a:gd name="connsiteY3" fmla="*/ 837466 h 1674932"/>
              <a:gd name="connsiteX4" fmla="*/ 830831 w 1661662"/>
              <a:gd name="connsiteY4" fmla="*/ 0 h 167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662" h="1674932">
                <a:moveTo>
                  <a:pt x="830831" y="0"/>
                </a:moveTo>
                <a:cubicBezTo>
                  <a:pt x="1289686" y="0"/>
                  <a:pt x="1661662" y="374946"/>
                  <a:pt x="1661662" y="837466"/>
                </a:cubicBezTo>
                <a:cubicBezTo>
                  <a:pt x="1661662" y="1299986"/>
                  <a:pt x="1289686" y="1674932"/>
                  <a:pt x="830831" y="1674932"/>
                </a:cubicBezTo>
                <a:cubicBezTo>
                  <a:pt x="371976" y="1674932"/>
                  <a:pt x="0" y="1299986"/>
                  <a:pt x="0" y="837466"/>
                </a:cubicBezTo>
                <a:cubicBezTo>
                  <a:pt x="0" y="374946"/>
                  <a:pt x="371976" y="0"/>
                  <a:pt x="8308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86065" y="1953376"/>
            <a:ext cx="1661662" cy="1674932"/>
          </a:xfrm>
          <a:custGeom>
            <a:avLst/>
            <a:gdLst>
              <a:gd name="connsiteX0" fmla="*/ 830831 w 1661662"/>
              <a:gd name="connsiteY0" fmla="*/ 0 h 1674932"/>
              <a:gd name="connsiteX1" fmla="*/ 1661662 w 1661662"/>
              <a:gd name="connsiteY1" fmla="*/ 837466 h 1674932"/>
              <a:gd name="connsiteX2" fmla="*/ 830831 w 1661662"/>
              <a:gd name="connsiteY2" fmla="*/ 1674932 h 1674932"/>
              <a:gd name="connsiteX3" fmla="*/ 0 w 1661662"/>
              <a:gd name="connsiteY3" fmla="*/ 837466 h 1674932"/>
              <a:gd name="connsiteX4" fmla="*/ 830831 w 1661662"/>
              <a:gd name="connsiteY4" fmla="*/ 0 h 167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662" h="1674932">
                <a:moveTo>
                  <a:pt x="830831" y="0"/>
                </a:moveTo>
                <a:cubicBezTo>
                  <a:pt x="1289686" y="0"/>
                  <a:pt x="1661662" y="374946"/>
                  <a:pt x="1661662" y="837466"/>
                </a:cubicBezTo>
                <a:cubicBezTo>
                  <a:pt x="1661662" y="1299986"/>
                  <a:pt x="1289686" y="1674932"/>
                  <a:pt x="830831" y="1674932"/>
                </a:cubicBezTo>
                <a:cubicBezTo>
                  <a:pt x="371976" y="1674932"/>
                  <a:pt x="0" y="1299986"/>
                  <a:pt x="0" y="837466"/>
                </a:cubicBezTo>
                <a:cubicBezTo>
                  <a:pt x="0" y="374946"/>
                  <a:pt x="371976" y="0"/>
                  <a:pt x="8308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339963" y="1953376"/>
            <a:ext cx="1661662" cy="1674932"/>
          </a:xfrm>
          <a:custGeom>
            <a:avLst/>
            <a:gdLst>
              <a:gd name="connsiteX0" fmla="*/ 830831 w 1661662"/>
              <a:gd name="connsiteY0" fmla="*/ 0 h 1674932"/>
              <a:gd name="connsiteX1" fmla="*/ 1661662 w 1661662"/>
              <a:gd name="connsiteY1" fmla="*/ 837466 h 1674932"/>
              <a:gd name="connsiteX2" fmla="*/ 830831 w 1661662"/>
              <a:gd name="connsiteY2" fmla="*/ 1674932 h 1674932"/>
              <a:gd name="connsiteX3" fmla="*/ 0 w 1661662"/>
              <a:gd name="connsiteY3" fmla="*/ 837466 h 1674932"/>
              <a:gd name="connsiteX4" fmla="*/ 830831 w 1661662"/>
              <a:gd name="connsiteY4" fmla="*/ 0 h 167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662" h="1674932">
                <a:moveTo>
                  <a:pt x="830831" y="0"/>
                </a:moveTo>
                <a:cubicBezTo>
                  <a:pt x="1289686" y="0"/>
                  <a:pt x="1661662" y="374946"/>
                  <a:pt x="1661662" y="837466"/>
                </a:cubicBezTo>
                <a:cubicBezTo>
                  <a:pt x="1661662" y="1299986"/>
                  <a:pt x="1289686" y="1674932"/>
                  <a:pt x="830831" y="1674932"/>
                </a:cubicBezTo>
                <a:cubicBezTo>
                  <a:pt x="371976" y="1674932"/>
                  <a:pt x="0" y="1299986"/>
                  <a:pt x="0" y="837466"/>
                </a:cubicBezTo>
                <a:cubicBezTo>
                  <a:pt x="0" y="374946"/>
                  <a:pt x="371976" y="0"/>
                  <a:pt x="8308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: 形状 54"/>
          <p:cNvSpPr>
            <a:spLocks noGrp="1"/>
          </p:cNvSpPr>
          <p:nvPr>
            <p:ph type="pic" sz="quarter" idx="10"/>
          </p:nvPr>
        </p:nvSpPr>
        <p:spPr>
          <a:xfrm>
            <a:off x="1017588" y="1843709"/>
            <a:ext cx="3022600" cy="2133600"/>
          </a:xfrm>
          <a:custGeom>
            <a:avLst/>
            <a:gdLst>
              <a:gd name="connsiteX0" fmla="*/ 0 w 3022600"/>
              <a:gd name="connsiteY0" fmla="*/ 0 h 2133600"/>
              <a:gd name="connsiteX1" fmla="*/ 3022600 w 3022600"/>
              <a:gd name="connsiteY1" fmla="*/ 0 h 2133600"/>
              <a:gd name="connsiteX2" fmla="*/ 3022600 w 3022600"/>
              <a:gd name="connsiteY2" fmla="*/ 2133600 h 2133600"/>
              <a:gd name="connsiteX3" fmla="*/ 0 w 30226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2133600">
                <a:moveTo>
                  <a:pt x="0" y="0"/>
                </a:moveTo>
                <a:lnTo>
                  <a:pt x="3022600" y="0"/>
                </a:lnTo>
                <a:lnTo>
                  <a:pt x="3022600" y="2133600"/>
                </a:lnTo>
                <a:lnTo>
                  <a:pt x="0" y="213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6" name="任意多边形: 形状 55"/>
          <p:cNvSpPr>
            <a:spLocks noGrp="1"/>
          </p:cNvSpPr>
          <p:nvPr>
            <p:ph type="pic" sz="quarter" idx="11"/>
          </p:nvPr>
        </p:nvSpPr>
        <p:spPr>
          <a:xfrm>
            <a:off x="4575034" y="1843709"/>
            <a:ext cx="3022600" cy="2133600"/>
          </a:xfrm>
          <a:custGeom>
            <a:avLst/>
            <a:gdLst>
              <a:gd name="connsiteX0" fmla="*/ 0 w 3022600"/>
              <a:gd name="connsiteY0" fmla="*/ 0 h 2133600"/>
              <a:gd name="connsiteX1" fmla="*/ 3022600 w 3022600"/>
              <a:gd name="connsiteY1" fmla="*/ 0 h 2133600"/>
              <a:gd name="connsiteX2" fmla="*/ 3022600 w 3022600"/>
              <a:gd name="connsiteY2" fmla="*/ 2133600 h 2133600"/>
              <a:gd name="connsiteX3" fmla="*/ 0 w 30226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2133600">
                <a:moveTo>
                  <a:pt x="0" y="0"/>
                </a:moveTo>
                <a:lnTo>
                  <a:pt x="3022600" y="0"/>
                </a:lnTo>
                <a:lnTo>
                  <a:pt x="3022600" y="2133600"/>
                </a:lnTo>
                <a:lnTo>
                  <a:pt x="0" y="213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7" name="任意多边形: 形状 56"/>
          <p:cNvSpPr>
            <a:spLocks noGrp="1"/>
          </p:cNvSpPr>
          <p:nvPr>
            <p:ph type="pic" sz="quarter" idx="12"/>
          </p:nvPr>
        </p:nvSpPr>
        <p:spPr>
          <a:xfrm>
            <a:off x="8151672" y="1843709"/>
            <a:ext cx="3022600" cy="2133600"/>
          </a:xfrm>
          <a:custGeom>
            <a:avLst/>
            <a:gdLst>
              <a:gd name="connsiteX0" fmla="*/ 0 w 3022600"/>
              <a:gd name="connsiteY0" fmla="*/ 0 h 2133600"/>
              <a:gd name="connsiteX1" fmla="*/ 3022600 w 3022600"/>
              <a:gd name="connsiteY1" fmla="*/ 0 h 2133600"/>
              <a:gd name="connsiteX2" fmla="*/ 3022600 w 3022600"/>
              <a:gd name="connsiteY2" fmla="*/ 2133600 h 2133600"/>
              <a:gd name="connsiteX3" fmla="*/ 0 w 30226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2133600">
                <a:moveTo>
                  <a:pt x="0" y="0"/>
                </a:moveTo>
                <a:lnTo>
                  <a:pt x="3022600" y="0"/>
                </a:lnTo>
                <a:lnTo>
                  <a:pt x="3022600" y="2133600"/>
                </a:lnTo>
                <a:lnTo>
                  <a:pt x="0" y="213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: 形状 64"/>
          <p:cNvSpPr>
            <a:spLocks noGrp="1"/>
          </p:cNvSpPr>
          <p:nvPr>
            <p:ph type="pic" sz="quarter" idx="10"/>
          </p:nvPr>
        </p:nvSpPr>
        <p:spPr>
          <a:xfrm>
            <a:off x="6643506" y="2581241"/>
            <a:ext cx="1485112" cy="2630000"/>
          </a:xfrm>
          <a:custGeom>
            <a:avLst/>
            <a:gdLst>
              <a:gd name="connsiteX0" fmla="*/ 0 w 1485112"/>
              <a:gd name="connsiteY0" fmla="*/ 0 h 2630000"/>
              <a:gd name="connsiteX1" fmla="*/ 1485112 w 1485112"/>
              <a:gd name="connsiteY1" fmla="*/ 0 h 2630000"/>
              <a:gd name="connsiteX2" fmla="*/ 1485112 w 1485112"/>
              <a:gd name="connsiteY2" fmla="*/ 2630000 h 2630000"/>
              <a:gd name="connsiteX3" fmla="*/ 0 w 1485112"/>
              <a:gd name="connsiteY3" fmla="*/ 2630000 h 26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112" h="2630000">
                <a:moveTo>
                  <a:pt x="0" y="0"/>
                </a:moveTo>
                <a:lnTo>
                  <a:pt x="1485112" y="0"/>
                </a:lnTo>
                <a:lnTo>
                  <a:pt x="1485112" y="2630000"/>
                </a:lnTo>
                <a:lnTo>
                  <a:pt x="0" y="263000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>
            <a:spLocks noGrp="1"/>
          </p:cNvSpPr>
          <p:nvPr>
            <p:ph type="pic" sz="quarter" idx="11"/>
          </p:nvPr>
        </p:nvSpPr>
        <p:spPr>
          <a:xfrm>
            <a:off x="8808429" y="2223496"/>
            <a:ext cx="1813211" cy="3211033"/>
          </a:xfrm>
          <a:custGeom>
            <a:avLst/>
            <a:gdLst>
              <a:gd name="connsiteX0" fmla="*/ 0 w 1813211"/>
              <a:gd name="connsiteY0" fmla="*/ 0 h 3211033"/>
              <a:gd name="connsiteX1" fmla="*/ 1813211 w 1813211"/>
              <a:gd name="connsiteY1" fmla="*/ 0 h 3211033"/>
              <a:gd name="connsiteX2" fmla="*/ 1813211 w 1813211"/>
              <a:gd name="connsiteY2" fmla="*/ 3211033 h 3211033"/>
              <a:gd name="connsiteX3" fmla="*/ 0 w 1813211"/>
              <a:gd name="connsiteY3" fmla="*/ 3211033 h 321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211" h="3211033">
                <a:moveTo>
                  <a:pt x="0" y="0"/>
                </a:moveTo>
                <a:lnTo>
                  <a:pt x="1813211" y="0"/>
                </a:lnTo>
                <a:lnTo>
                  <a:pt x="1813211" y="3211033"/>
                </a:lnTo>
                <a:lnTo>
                  <a:pt x="0" y="3211033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31118" y="1557883"/>
            <a:ext cx="2556211" cy="2223483"/>
          </a:xfrm>
          <a:custGeom>
            <a:avLst/>
            <a:gdLst>
              <a:gd name="connsiteX0" fmla="*/ 0 w 2556211"/>
              <a:gd name="connsiteY0" fmla="*/ 0 h 2223483"/>
              <a:gd name="connsiteX1" fmla="*/ 2556211 w 2556211"/>
              <a:gd name="connsiteY1" fmla="*/ 0 h 2223483"/>
              <a:gd name="connsiteX2" fmla="*/ 2556211 w 2556211"/>
              <a:gd name="connsiteY2" fmla="*/ 2223483 h 2223483"/>
              <a:gd name="connsiteX3" fmla="*/ 0 w 2556211"/>
              <a:gd name="connsiteY3" fmla="*/ 2223483 h 222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211" h="2223483">
                <a:moveTo>
                  <a:pt x="0" y="0"/>
                </a:moveTo>
                <a:lnTo>
                  <a:pt x="2556211" y="0"/>
                </a:lnTo>
                <a:lnTo>
                  <a:pt x="2556211" y="2223483"/>
                </a:lnTo>
                <a:lnTo>
                  <a:pt x="0" y="22234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817895" y="1557324"/>
            <a:ext cx="2556211" cy="2223483"/>
          </a:xfrm>
          <a:custGeom>
            <a:avLst/>
            <a:gdLst>
              <a:gd name="connsiteX0" fmla="*/ 0 w 2556211"/>
              <a:gd name="connsiteY0" fmla="*/ 0 h 2223483"/>
              <a:gd name="connsiteX1" fmla="*/ 2556211 w 2556211"/>
              <a:gd name="connsiteY1" fmla="*/ 0 h 2223483"/>
              <a:gd name="connsiteX2" fmla="*/ 2556211 w 2556211"/>
              <a:gd name="connsiteY2" fmla="*/ 2223483 h 2223483"/>
              <a:gd name="connsiteX3" fmla="*/ 0 w 2556211"/>
              <a:gd name="connsiteY3" fmla="*/ 2223483 h 222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211" h="2223483">
                <a:moveTo>
                  <a:pt x="0" y="0"/>
                </a:moveTo>
                <a:lnTo>
                  <a:pt x="2556211" y="0"/>
                </a:lnTo>
                <a:lnTo>
                  <a:pt x="2556211" y="2223483"/>
                </a:lnTo>
                <a:lnTo>
                  <a:pt x="0" y="22234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304673" y="1557883"/>
            <a:ext cx="2556211" cy="2223483"/>
          </a:xfrm>
          <a:custGeom>
            <a:avLst/>
            <a:gdLst>
              <a:gd name="connsiteX0" fmla="*/ 0 w 2556211"/>
              <a:gd name="connsiteY0" fmla="*/ 0 h 2223483"/>
              <a:gd name="connsiteX1" fmla="*/ 2556211 w 2556211"/>
              <a:gd name="connsiteY1" fmla="*/ 0 h 2223483"/>
              <a:gd name="connsiteX2" fmla="*/ 2556211 w 2556211"/>
              <a:gd name="connsiteY2" fmla="*/ 2223483 h 2223483"/>
              <a:gd name="connsiteX3" fmla="*/ 0 w 2556211"/>
              <a:gd name="connsiteY3" fmla="*/ 2223483 h 222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211" h="2223483">
                <a:moveTo>
                  <a:pt x="0" y="0"/>
                </a:moveTo>
                <a:lnTo>
                  <a:pt x="2556211" y="0"/>
                </a:lnTo>
                <a:lnTo>
                  <a:pt x="2556211" y="2223483"/>
                </a:lnTo>
                <a:lnTo>
                  <a:pt x="0" y="22234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641664" y="1557324"/>
            <a:ext cx="9550336" cy="2824971"/>
          </a:xfrm>
          <a:custGeom>
            <a:avLst/>
            <a:gdLst>
              <a:gd name="connsiteX0" fmla="*/ 0 w 9550336"/>
              <a:gd name="connsiteY0" fmla="*/ 0 h 2824971"/>
              <a:gd name="connsiteX1" fmla="*/ 9550336 w 9550336"/>
              <a:gd name="connsiteY1" fmla="*/ 0 h 2824971"/>
              <a:gd name="connsiteX2" fmla="*/ 9550336 w 9550336"/>
              <a:gd name="connsiteY2" fmla="*/ 2824971 h 2824971"/>
              <a:gd name="connsiteX3" fmla="*/ 0 w 9550336"/>
              <a:gd name="connsiteY3" fmla="*/ 2824971 h 28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50336" h="2824971">
                <a:moveTo>
                  <a:pt x="0" y="0"/>
                </a:moveTo>
                <a:lnTo>
                  <a:pt x="9550336" y="0"/>
                </a:lnTo>
                <a:lnTo>
                  <a:pt x="9550336" y="2824971"/>
                </a:lnTo>
                <a:lnTo>
                  <a:pt x="0" y="28249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r="14836"/>
          <a:stretch>
            <a:fillRect/>
          </a:stretch>
        </p:blipFill>
        <p:spPr>
          <a:xfrm>
            <a:off x="0" y="0"/>
            <a:ext cx="121539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6158" y="2197495"/>
            <a:ext cx="523113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spc="600" dirty="0">
                <a:solidFill>
                  <a:srgbClr val="FFB80D"/>
                </a:solidFill>
                <a:uFillTx/>
                <a:latin typeface="字魂35号-经典雅黑" charset="0"/>
                <a:ea typeface="字魂35号-经典雅黑" panose="02000000000000000000" pitchFamily="2" charset="-122"/>
                <a:cs typeface="+mn-ea"/>
                <a:sym typeface="+mn-lt"/>
              </a:rPr>
              <a:t>爬虫项目汇报</a:t>
            </a:r>
            <a:endParaRPr kumimoji="0" lang="zh-CN" altLang="en-US" sz="6000" b="1" i="0" spc="600" baseline="0" noProof="0" dirty="0">
              <a:ln>
                <a:noFill/>
              </a:ln>
              <a:solidFill>
                <a:srgbClr val="FFB80D"/>
              </a:solidFill>
              <a:effectLst/>
              <a:uLnTx/>
              <a:uFillTx/>
              <a:latin typeface="字魂35号-经典雅黑" charset="0"/>
              <a:ea typeface="字魂35号-经典雅黑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55640" y="3263020"/>
            <a:ext cx="6061648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微软雅黑" panose="020B0503020204020204" pitchFamily="34" charset="-122"/>
                <a:cs typeface="+mn-cs"/>
              </a:rPr>
              <a:t>大数据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微软雅黑" panose="020B0503020204020204" pitchFamily="34" charset="-122"/>
                <a:cs typeface="+mn-cs"/>
              </a:rPr>
              <a:t>班李子煊时间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微软雅黑" panose="020B0503020204020204" pitchFamily="34" charset="-122"/>
                <a:cs typeface="+mn-cs"/>
              </a:rPr>
              <a:t>2023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微软雅黑" panose="020B0503020204020204" pitchFamily="34" charset="-122"/>
                <a:cs typeface="+mn-cs"/>
              </a:rPr>
              <a:t>28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微软雅黑" panose="020B0503020204020204" pitchFamily="34" charset="-122"/>
                <a:cs typeface="+mn-cs"/>
              </a:rPr>
              <a:t>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19208" y="1035266"/>
            <a:ext cx="749808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</a:rPr>
              <a:t>东软现代产业</a:t>
            </a: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</a:rPr>
              <a:t>学院</a:t>
            </a:r>
            <a:endParaRPr kumimoji="0" lang="zh-CN" altLang="en-US" sz="7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4" b="2440"/>
          <a:stretch>
            <a:fillRect/>
          </a:stretch>
        </p:blipFill>
        <p:spPr>
          <a:xfrm rot="5400000">
            <a:off x="350737" y="-350737"/>
            <a:ext cx="1660727" cy="2362201"/>
          </a:xfrm>
          <a:prstGeom prst="rect">
            <a:avLst/>
          </a:prstGeom>
        </p:spPr>
      </p:pic>
      <p:pic>
        <p:nvPicPr>
          <p:cNvPr id="2" name="图片 1" descr="屏幕截图 2023-06-28 2006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60525"/>
            <a:ext cx="11430000" cy="419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32935" y="7308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制作的</a:t>
            </a:r>
            <a:r>
              <a:rPr lang="en-US" altLang="zh-CN"/>
              <a:t>xls</a:t>
            </a:r>
            <a:r>
              <a:rPr lang="zh-CN" altLang="en-US"/>
              <a:t>表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8574" y="2000911"/>
            <a:ext cx="6448076" cy="1702560"/>
            <a:chOff x="3304037" y="-125467"/>
            <a:chExt cx="6448076" cy="1702560"/>
          </a:xfrm>
        </p:grpSpPr>
        <p:sp>
          <p:nvSpPr>
            <p:cNvPr id="3" name="文本框 2"/>
            <p:cNvSpPr txBox="1"/>
            <p:nvPr/>
          </p:nvSpPr>
          <p:spPr>
            <a:xfrm>
              <a:off x="3304038" y="582419"/>
              <a:ext cx="2722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可视化分析</a:t>
              </a:r>
              <a:endPara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4037" y="1240543"/>
              <a:ext cx="6448076" cy="33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4038" y="-125467"/>
              <a:ext cx="22545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PART 03</a:t>
              </a:r>
              <a:endPara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/>
          <a:stretch>
            <a:fillRect/>
          </a:stretch>
        </p:blipFill>
        <p:spPr>
          <a:xfrm rot="10800000">
            <a:off x="6096000" y="963662"/>
            <a:ext cx="6096000" cy="5894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4" b="2440"/>
          <a:stretch>
            <a:fillRect/>
          </a:stretch>
        </p:blipFill>
        <p:spPr>
          <a:xfrm rot="5400000">
            <a:off x="350737" y="-350737"/>
            <a:ext cx="1660727" cy="2362201"/>
          </a:xfrm>
          <a:prstGeom prst="rect">
            <a:avLst/>
          </a:prstGeom>
        </p:spPr>
      </p:pic>
      <p:pic>
        <p:nvPicPr>
          <p:cNvPr id="2" name="图片 1" descr="屏幕截图 2023-06-28 2013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984250"/>
            <a:ext cx="9002395" cy="5148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79870" y="1894205"/>
            <a:ext cx="4855845" cy="247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这段代码使用了pandas和matplotlib库对Excel文件中的数据进行处理和可视化进行柱状图</a:t>
            </a:r>
            <a:r>
              <a:rPr lang="zh-CN" altLang="en-US"/>
              <a:t>处理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4" b="2440"/>
          <a:stretch>
            <a:fillRect/>
          </a:stretch>
        </p:blipFill>
        <p:spPr>
          <a:xfrm rot="5400000">
            <a:off x="350737" y="-350737"/>
            <a:ext cx="1660727" cy="2362201"/>
          </a:xfrm>
          <a:prstGeom prst="rect">
            <a:avLst/>
          </a:prstGeom>
        </p:spPr>
      </p:pic>
      <p:pic>
        <p:nvPicPr>
          <p:cNvPr id="2" name="图片 1" descr="屏幕截图 2023-06-28 1858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95" y="197485"/>
            <a:ext cx="8903970" cy="64630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469755" y="26136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从图上看</a:t>
            </a:r>
            <a:r>
              <a:rPr lang="zh-CN" altLang="en-US"/>
              <a:t>并不明显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4" b="2440"/>
          <a:stretch>
            <a:fillRect/>
          </a:stretch>
        </p:blipFill>
        <p:spPr>
          <a:xfrm rot="5400000">
            <a:off x="350737" y="-350737"/>
            <a:ext cx="1660727" cy="2362201"/>
          </a:xfrm>
          <a:prstGeom prst="rect">
            <a:avLst/>
          </a:prstGeom>
        </p:spPr>
      </p:pic>
      <p:pic>
        <p:nvPicPr>
          <p:cNvPr id="2" name="图片 1" descr="屏幕截图 2023-06-28 2030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10" y="318135"/>
            <a:ext cx="10153015" cy="6221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04610" y="196913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这段代码使用了pandas和matplotlib库对Excel文件中的数据进行处理和可视化进行</a:t>
            </a:r>
            <a:r>
              <a:rPr lang="zh-CN" altLang="en-US">
                <a:sym typeface="+mn-ea"/>
              </a:rPr>
              <a:t>折线图处理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4" b="2440"/>
          <a:stretch>
            <a:fillRect/>
          </a:stretch>
        </p:blipFill>
        <p:spPr>
          <a:xfrm rot="5400000">
            <a:off x="350737" y="-350737"/>
            <a:ext cx="1660727" cy="2362201"/>
          </a:xfrm>
          <a:prstGeom prst="rect">
            <a:avLst/>
          </a:prstGeom>
        </p:spPr>
      </p:pic>
      <p:pic>
        <p:nvPicPr>
          <p:cNvPr id="2" name="图片 1" descr="屏幕截图 2023-06-28 1859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10" y="1127125"/>
            <a:ext cx="8508365" cy="4857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30770" y="3261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前十之间的区别比较</a:t>
            </a:r>
            <a:r>
              <a:rPr lang="zh-CN" altLang="en-US"/>
              <a:t>明显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4" b="2440"/>
          <a:stretch>
            <a:fillRect/>
          </a:stretch>
        </p:blipFill>
        <p:spPr>
          <a:xfrm rot="5400000">
            <a:off x="350737" y="-350737"/>
            <a:ext cx="1660727" cy="2362201"/>
          </a:xfrm>
          <a:prstGeom prst="rect">
            <a:avLst/>
          </a:prstGeom>
        </p:spPr>
      </p:pic>
      <p:pic>
        <p:nvPicPr>
          <p:cNvPr id="2" name="图片 1" descr="屏幕截图 2023-06-28 203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40" y="1473200"/>
            <a:ext cx="9946005" cy="45535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91580" y="315023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这段代码使用了pandas和matplotlib库对Excel文件中的数据进行处理和可视化进行</a:t>
            </a:r>
            <a:r>
              <a:rPr lang="zh-CN" altLang="en-US">
                <a:sym typeface="+mn-ea"/>
              </a:rPr>
              <a:t>饼状图处理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4" b="2440"/>
          <a:stretch>
            <a:fillRect/>
          </a:stretch>
        </p:blipFill>
        <p:spPr>
          <a:xfrm rot="5400000">
            <a:off x="350737" y="-350737"/>
            <a:ext cx="1660727" cy="2362201"/>
          </a:xfrm>
          <a:prstGeom prst="rect">
            <a:avLst/>
          </a:prstGeom>
        </p:spPr>
      </p:pic>
      <p:pic>
        <p:nvPicPr>
          <p:cNvPr id="3" name="图片 2" descr="下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5" y="885825"/>
            <a:ext cx="5300345" cy="55994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33080" y="2727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可以看出</a:t>
            </a:r>
            <a:r>
              <a:rPr lang="en-US" altLang="zh-CN"/>
              <a:t>8.7</a:t>
            </a:r>
            <a:r>
              <a:rPr lang="zh-CN" altLang="en-US"/>
              <a:t>评分是大部分的</a:t>
            </a:r>
            <a:r>
              <a:rPr lang="zh-CN" altLang="en-US"/>
              <a:t>归宿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8575" y="2000911"/>
            <a:ext cx="2254528" cy="1414641"/>
            <a:chOff x="3304038" y="-125467"/>
            <a:chExt cx="2254528" cy="1414641"/>
          </a:xfrm>
        </p:grpSpPr>
        <p:sp>
          <p:nvSpPr>
            <p:cNvPr id="3" name="文本框 2"/>
            <p:cNvSpPr txBox="1"/>
            <p:nvPr/>
          </p:nvSpPr>
          <p:spPr>
            <a:xfrm>
              <a:off x="3304038" y="582419"/>
              <a:ext cx="2214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个人收获</a:t>
              </a:r>
              <a:endPara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4038" y="-125467"/>
              <a:ext cx="22545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PART 04</a:t>
              </a:r>
              <a:endPara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/>
          <a:stretch>
            <a:fillRect/>
          </a:stretch>
        </p:blipFill>
        <p:spPr>
          <a:xfrm rot="10800000">
            <a:off x="6096000" y="963662"/>
            <a:ext cx="6096000" cy="5894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293665" y="1853746"/>
            <a:ext cx="4527754" cy="4407354"/>
            <a:chOff x="5479461" y="3211795"/>
            <a:chExt cx="4734503" cy="3303250"/>
          </a:xfrm>
        </p:grpSpPr>
        <p:sp>
          <p:nvSpPr>
            <p:cNvPr id="2" name="等腰三角形 1"/>
            <p:cNvSpPr/>
            <p:nvPr/>
          </p:nvSpPr>
          <p:spPr>
            <a:xfrm>
              <a:off x="5479461" y="4752444"/>
              <a:ext cx="2117775" cy="176260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rgbClr val="F8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6140339" y="3762337"/>
              <a:ext cx="2713831" cy="2752708"/>
            </a:xfrm>
            <a:prstGeom prst="triangle">
              <a:avLst/>
            </a:prstGeom>
            <a:solidFill>
              <a:schemeClr val="accent2"/>
            </a:solidFill>
            <a:ln w="28575">
              <a:solidFill>
                <a:srgbClr val="F8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6957365" y="3211795"/>
              <a:ext cx="3256599" cy="3303250"/>
            </a:xfrm>
            <a:prstGeom prst="triangle">
              <a:avLst/>
            </a:prstGeom>
            <a:ln w="28575">
              <a:solidFill>
                <a:srgbClr val="F8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255523" y="2031364"/>
            <a:ext cx="500742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77723" y="3360056"/>
            <a:ext cx="3701143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412368" y="4688112"/>
            <a:ext cx="281684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4" b="2440"/>
          <a:stretch>
            <a:fillRect/>
          </a:stretch>
        </p:blipFill>
        <p:spPr>
          <a:xfrm rot="5400000">
            <a:off x="401537" y="-350737"/>
            <a:ext cx="1660727" cy="23622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20800" y="228917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对</a:t>
            </a:r>
            <a:r>
              <a:rPr lang="en-US" altLang="zh-CN" b="1"/>
              <a:t>python</a:t>
            </a:r>
            <a:r>
              <a:rPr lang="zh-CN" altLang="en-US" b="1"/>
              <a:t>的画图，python爬虫，flask框架有了更深的理解。以及遇到了一些软件或者版本的问题，同时也发现了遇到问题的时候可以在网上查资料。因为遇到这种问题的大概率不只有自己一个人。这次实训也同时吸引出我对</a:t>
            </a:r>
            <a:r>
              <a:rPr lang="en-US" altLang="zh-CN" b="1"/>
              <a:t>python</a:t>
            </a:r>
            <a:r>
              <a:rPr lang="zh-CN" altLang="en-US" b="1"/>
              <a:t>的兴趣，让我更加渴望了解计算机的底层逻辑。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/>
          <a:stretch>
            <a:fillRect/>
          </a:stretch>
        </p:blipFill>
        <p:spPr>
          <a:xfrm>
            <a:off x="0" y="0"/>
            <a:ext cx="6749048" cy="652578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066547" y="2067378"/>
            <a:ext cx="3252534" cy="552521"/>
            <a:chOff x="6238875" y="1685854"/>
            <a:chExt cx="3252534" cy="552521"/>
          </a:xfrm>
        </p:grpSpPr>
        <p:sp>
          <p:nvSpPr>
            <p:cNvPr id="8" name="文本框 7"/>
            <p:cNvSpPr txBox="1"/>
            <p:nvPr/>
          </p:nvSpPr>
          <p:spPr>
            <a:xfrm>
              <a:off x="6915849" y="1685854"/>
              <a:ext cx="257556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爬取豆瓣电影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Top250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238875" y="1704975"/>
              <a:ext cx="533400" cy="533400"/>
              <a:chOff x="6238875" y="1704975"/>
              <a:chExt cx="533400" cy="533400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238875" y="1704975"/>
                <a:ext cx="533400" cy="533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278370" y="1778617"/>
                <a:ext cx="47485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微软雅黑" panose="020B0503020204020204" pitchFamily="34" charset="-122"/>
                    <a:cs typeface="+mn-cs"/>
                  </a:rPr>
                  <a:t>01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066547" y="3032578"/>
            <a:ext cx="4543424" cy="582355"/>
            <a:chOff x="6238875" y="2651054"/>
            <a:chExt cx="4543424" cy="582355"/>
          </a:xfrm>
        </p:grpSpPr>
        <p:grpSp>
          <p:nvGrpSpPr>
            <p:cNvPr id="11" name="组合 10"/>
            <p:cNvGrpSpPr/>
            <p:nvPr/>
          </p:nvGrpSpPr>
          <p:grpSpPr>
            <a:xfrm>
              <a:off x="6915848" y="2651054"/>
              <a:ext cx="3866451" cy="582355"/>
              <a:chOff x="3304037" y="341972"/>
              <a:chExt cx="3866451" cy="582355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3304038" y="341972"/>
                <a:ext cx="2468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将全部数据进行储</a:t>
                </a:r>
                <a:r>
                  <a:rPr kumimoji="0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存</a:t>
                </a:r>
                <a:endPara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304037" y="675407"/>
                <a:ext cx="3866451" cy="248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238875" y="2670175"/>
              <a:ext cx="533400" cy="533400"/>
              <a:chOff x="6238875" y="2670175"/>
              <a:chExt cx="533400" cy="533400"/>
            </a:xfrm>
          </p:grpSpPr>
          <p:sp>
            <p:nvSpPr>
              <p:cNvPr id="13" name="菱形 12"/>
              <p:cNvSpPr/>
              <p:nvPr/>
            </p:nvSpPr>
            <p:spPr>
              <a:xfrm>
                <a:off x="6238875" y="2670175"/>
                <a:ext cx="533400" cy="533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278370" y="2750349"/>
                <a:ext cx="474855" cy="34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微软雅黑" panose="020B0503020204020204" pitchFamily="34" charset="-122"/>
                    <a:cs typeface="+mn-cs"/>
                  </a:rPr>
                  <a:t>02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7066547" y="3997778"/>
            <a:ext cx="4543424" cy="582355"/>
            <a:chOff x="6238875" y="3616254"/>
            <a:chExt cx="4543424" cy="582355"/>
          </a:xfrm>
        </p:grpSpPr>
        <p:grpSp>
          <p:nvGrpSpPr>
            <p:cNvPr id="18" name="组合 17"/>
            <p:cNvGrpSpPr/>
            <p:nvPr/>
          </p:nvGrpSpPr>
          <p:grpSpPr>
            <a:xfrm>
              <a:off x="6915848" y="3616254"/>
              <a:ext cx="3866451" cy="582355"/>
              <a:chOff x="3304037" y="341972"/>
              <a:chExt cx="3866451" cy="58235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304038" y="341972"/>
                <a:ext cx="1960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进行可视化</a:t>
                </a:r>
                <a:r>
                  <a:rPr kumimoji="0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分析</a:t>
                </a:r>
                <a:endPara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304037" y="675407"/>
                <a:ext cx="3866451" cy="248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238875" y="3635375"/>
              <a:ext cx="533400" cy="533400"/>
              <a:chOff x="6238875" y="3635375"/>
              <a:chExt cx="533400" cy="533400"/>
            </a:xfrm>
          </p:grpSpPr>
          <p:sp>
            <p:nvSpPr>
              <p:cNvPr id="20" name="菱形 19"/>
              <p:cNvSpPr/>
              <p:nvPr/>
            </p:nvSpPr>
            <p:spPr>
              <a:xfrm>
                <a:off x="6238875" y="3635375"/>
                <a:ext cx="533400" cy="533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278370" y="3715549"/>
                <a:ext cx="474855" cy="34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微软雅黑" panose="020B0503020204020204" pitchFamily="34" charset="-122"/>
                    <a:cs typeface="+mn-cs"/>
                  </a:rPr>
                  <a:t>03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7066547" y="4962931"/>
            <a:ext cx="4543424" cy="582355"/>
            <a:chOff x="6238875" y="4581407"/>
            <a:chExt cx="4543424" cy="582355"/>
          </a:xfrm>
        </p:grpSpPr>
        <p:grpSp>
          <p:nvGrpSpPr>
            <p:cNvPr id="25" name="组合 24"/>
            <p:cNvGrpSpPr/>
            <p:nvPr/>
          </p:nvGrpSpPr>
          <p:grpSpPr>
            <a:xfrm>
              <a:off x="6915848" y="4581407"/>
              <a:ext cx="3866451" cy="582355"/>
              <a:chOff x="3304037" y="341972"/>
              <a:chExt cx="3866451" cy="582355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3304038" y="341972"/>
                <a:ext cx="1198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个人</a:t>
                </a:r>
                <a:r>
                  <a:rPr kumimoji="0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收获</a:t>
                </a:r>
                <a:endPara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304037" y="675407"/>
                <a:ext cx="3866451" cy="248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238875" y="4600575"/>
              <a:ext cx="533400" cy="533400"/>
              <a:chOff x="6238875" y="4600575"/>
              <a:chExt cx="533400" cy="533400"/>
            </a:xfrm>
          </p:grpSpPr>
          <p:sp>
            <p:nvSpPr>
              <p:cNvPr id="27" name="菱形 26"/>
              <p:cNvSpPr/>
              <p:nvPr/>
            </p:nvSpPr>
            <p:spPr>
              <a:xfrm>
                <a:off x="6238875" y="4600575"/>
                <a:ext cx="533400" cy="533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278370" y="4680749"/>
                <a:ext cx="474855" cy="34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微软雅黑" panose="020B0503020204020204" pitchFamily="34" charset="-122"/>
                    <a:cs typeface="+mn-cs"/>
                  </a:rPr>
                  <a:t>04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1561465" y="4636135"/>
            <a:ext cx="4866005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2"/>
                </a:solidFill>
              </a:rPr>
              <a:t>project objective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61465" y="3890010"/>
            <a:ext cx="3982085" cy="9036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400" b="1" dirty="0">
                <a:solidFill>
                  <a:schemeClr val="accent2"/>
                </a:solidFill>
                <a:latin typeface="+mn-ea"/>
              </a:rPr>
              <a:t>项目</a:t>
            </a:r>
            <a:r>
              <a:rPr lang="zh-CN" altLang="en-US" sz="4400" b="1" dirty="0">
                <a:solidFill>
                  <a:schemeClr val="accent2"/>
                </a:solidFill>
                <a:latin typeface="+mn-ea"/>
              </a:rPr>
              <a:t>目标</a:t>
            </a:r>
            <a:endParaRPr lang="zh-CN" altLang="en-US" sz="44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17255" y="1157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635750" y="83185"/>
            <a:ext cx="5097145" cy="1590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 dirty="0">
                <a:sym typeface="+mn-ea"/>
              </a:rPr>
              <a:t>	</a:t>
            </a:r>
            <a:r>
              <a:rPr lang="zh-CN" altLang="en-US" sz="2400" b="1" dirty="0">
                <a:sym typeface="+mn-ea"/>
              </a:rPr>
              <a:t>利用</a:t>
            </a:r>
            <a:r>
              <a:rPr lang="en-US" altLang="zh-CN" sz="2400" b="1" dirty="0">
                <a:sym typeface="+mn-ea"/>
              </a:rPr>
              <a:t>                             </a:t>
            </a:r>
            <a:r>
              <a:rPr lang="en-US" altLang="zh-CN" sz="2400" b="1" dirty="0" err="1">
                <a:sym typeface="+mn-ea"/>
              </a:rPr>
              <a:t>jupyter</a:t>
            </a:r>
            <a:r>
              <a:rPr lang="en-US" altLang="zh-CN" sz="2400" b="1" dirty="0">
                <a:sym typeface="+mn-ea"/>
              </a:rPr>
              <a:t> Notebook,pycharm</a:t>
            </a:r>
            <a:r>
              <a:rPr lang="zh-CN" altLang="en-US" sz="2400" b="1" dirty="0">
                <a:sym typeface="+mn-ea"/>
              </a:rPr>
              <a:t>工具通过爬取，并作出可视化分析，展现自己的学习成果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r="14836"/>
          <a:stretch>
            <a:fillRect/>
          </a:stretch>
        </p:blipFill>
        <p:spPr>
          <a:xfrm>
            <a:off x="0" y="0"/>
            <a:ext cx="121539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15973" y="2197495"/>
            <a:ext cx="4801315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</a:rPr>
              <a:t>感谢您的观看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65963" y="1035266"/>
            <a:ext cx="4251325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noProof="0" dirty="0" smtClean="0">
                <a:solidFill>
                  <a:schemeClr val="accent1"/>
                </a:solidFill>
                <a:ea typeface="+mj-ea"/>
              </a:rPr>
              <a:t>2023/6/28</a:t>
            </a:r>
            <a:endParaRPr kumimoji="0" lang="zh-CN" altLang="en-US" sz="7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99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8574" y="2000911"/>
            <a:ext cx="6448076" cy="1685265"/>
            <a:chOff x="3304037" y="-125467"/>
            <a:chExt cx="6448076" cy="1685265"/>
          </a:xfrm>
        </p:grpSpPr>
        <p:sp>
          <p:nvSpPr>
            <p:cNvPr id="3" name="文本框 2"/>
            <p:cNvSpPr txBox="1"/>
            <p:nvPr/>
          </p:nvSpPr>
          <p:spPr>
            <a:xfrm>
              <a:off x="3304038" y="582419"/>
              <a:ext cx="4972050" cy="70675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爬取豆瓣电影</a:t>
              </a:r>
              <a:r>
                <a:rPr lang="en-US" altLang="zh-CN" sz="4000" b="1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Top250</a:t>
              </a:r>
              <a:endPara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4037" y="1240543"/>
              <a:ext cx="6448076" cy="3192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presentation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and make it into a film to 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used wider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field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4038" y="-125467"/>
              <a:ext cx="22545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PART 01</a:t>
              </a:r>
              <a:endPara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/>
          <a:stretch>
            <a:fillRect/>
          </a:stretch>
        </p:blipFill>
        <p:spPr>
          <a:xfrm rot="10800000">
            <a:off x="6096000" y="963662"/>
            <a:ext cx="6096000" cy="5894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4" b="2440"/>
          <a:stretch>
            <a:fillRect/>
          </a:stretch>
        </p:blipFill>
        <p:spPr>
          <a:xfrm rot="5400000">
            <a:off x="350737" y="-350737"/>
            <a:ext cx="1660727" cy="2362201"/>
          </a:xfrm>
          <a:prstGeom prst="rect">
            <a:avLst/>
          </a:prstGeom>
        </p:spPr>
      </p:pic>
      <p:sp>
        <p:nvSpPr>
          <p:cNvPr id="22" name="TextBox 11"/>
          <p:cNvSpPr txBox="1"/>
          <p:nvPr/>
        </p:nvSpPr>
        <p:spPr>
          <a:xfrm>
            <a:off x="1667510" y="452120"/>
            <a:ext cx="397637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爬取豆瓣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电影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 descr="屏幕截图 2023-06-28 1702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" y="1223645"/>
            <a:ext cx="8068945" cy="4034790"/>
          </a:xfrm>
          <a:prstGeom prst="rect">
            <a:avLst/>
          </a:prstGeom>
        </p:spPr>
      </p:pic>
      <p:pic>
        <p:nvPicPr>
          <p:cNvPr id="12" name="图片 11" descr="屏幕截图 2023-06-28 1704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715" y="1494790"/>
            <a:ext cx="3511550" cy="3492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02410" y="5611495"/>
            <a:ext cx="8054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爬取网页第一步是让网页知道我们是真人，但豆瓣几乎没有反扒机制所以我们只要给我们浏览器的</a:t>
            </a:r>
            <a:r>
              <a:rPr lang="en-US" altLang="zh-CN"/>
              <a:t>Agent</a:t>
            </a:r>
            <a:r>
              <a:rPr lang="zh-CN" altLang="en-US"/>
              <a:t>就可以了，由于位置不足的问题我把格式放在下一张</a:t>
            </a:r>
            <a:r>
              <a:rPr lang="zh-CN" altLang="en-US"/>
              <a:t>图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4" b="2440"/>
          <a:stretch>
            <a:fillRect/>
          </a:stretch>
        </p:blipFill>
        <p:spPr>
          <a:xfrm rot="5400000">
            <a:off x="350737" y="-350737"/>
            <a:ext cx="1660727" cy="236220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03275" y="485775"/>
            <a:ext cx="754824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def askURL(url):</a:t>
            </a:r>
            <a:endParaRPr lang="zh-CN" altLang="en-US"/>
          </a:p>
          <a:p>
            <a:r>
              <a:rPr lang="zh-CN" altLang="en-US"/>
              <a:t>    # 设置请求头，模拟浏览器访问</a:t>
            </a:r>
            <a:endParaRPr lang="zh-CN" altLang="en-US"/>
          </a:p>
          <a:p>
            <a:r>
              <a:rPr lang="zh-CN" altLang="en-US"/>
              <a:t>    head = {</a:t>
            </a:r>
            <a:endParaRPr lang="zh-CN" altLang="en-US"/>
          </a:p>
          <a:p>
            <a:r>
              <a:rPr lang="zh-CN" altLang="en-US"/>
              <a:t>        "User-Agent": "Mozilla/5.0 (Windows NT 10.0; Win64; x64) AppleWebKit/537.36 (KHTML, like Gecko) Chrome/114.0.0.0 Safari/537.36 Edg/114.0.1823.51"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# 构建请求对象</a:t>
            </a:r>
            <a:endParaRPr lang="zh-CN" altLang="en-US"/>
          </a:p>
          <a:p>
            <a:r>
              <a:rPr lang="zh-CN" altLang="en-US"/>
              <a:t>    request = urllib.request.Request(url, headers=head)</a:t>
            </a:r>
            <a:endParaRPr lang="zh-CN" altLang="en-US"/>
          </a:p>
          <a:p>
            <a:r>
              <a:rPr lang="zh-CN" altLang="en-US"/>
              <a:t>    html = ""</a:t>
            </a:r>
            <a:endParaRPr lang="zh-CN" altLang="en-US"/>
          </a:p>
          <a:p>
            <a:r>
              <a:rPr lang="zh-CN" altLang="en-US"/>
              <a:t>    try:</a:t>
            </a:r>
            <a:endParaRPr lang="zh-CN" altLang="en-US"/>
          </a:p>
          <a:p>
            <a:r>
              <a:rPr lang="zh-CN" altLang="en-US"/>
              <a:t>        # 发送请求并获取响应</a:t>
            </a:r>
            <a:endParaRPr lang="zh-CN" altLang="en-US"/>
          </a:p>
          <a:p>
            <a:r>
              <a:rPr lang="zh-CN" altLang="en-US"/>
              <a:t>        response = urllib.request.urlopen(request)</a:t>
            </a:r>
            <a:endParaRPr lang="zh-CN" altLang="en-US"/>
          </a:p>
          <a:p>
            <a:r>
              <a:rPr lang="zh-CN" altLang="en-US"/>
              <a:t>        # 读取响应内容</a:t>
            </a:r>
            <a:endParaRPr lang="zh-CN" altLang="en-US"/>
          </a:p>
          <a:p>
            <a:r>
              <a:rPr lang="zh-CN" altLang="en-US"/>
              <a:t>        html = response.read().decode("utf-8")</a:t>
            </a:r>
            <a:endParaRPr lang="zh-CN" altLang="en-US"/>
          </a:p>
          <a:p>
            <a:r>
              <a:rPr lang="zh-CN" altLang="en-US"/>
              <a:t>    except urllib.error.URLError as e:</a:t>
            </a:r>
            <a:endParaRPr lang="zh-CN" altLang="en-US"/>
          </a:p>
          <a:p>
            <a:r>
              <a:rPr lang="zh-CN" altLang="en-US"/>
              <a:t>        # 网络请求异常处理</a:t>
            </a:r>
            <a:endParaRPr lang="zh-CN" altLang="en-US"/>
          </a:p>
          <a:p>
            <a:r>
              <a:rPr lang="zh-CN" altLang="en-US"/>
              <a:t>        if hasattr(e, "code"):</a:t>
            </a:r>
            <a:endParaRPr lang="zh-CN" altLang="en-US"/>
          </a:p>
          <a:p>
            <a:r>
              <a:rPr lang="zh-CN" altLang="en-US"/>
              <a:t>            print(e.code)  # 打印错误代码</a:t>
            </a:r>
            <a:endParaRPr lang="zh-CN" altLang="en-US"/>
          </a:p>
          <a:p>
            <a:r>
              <a:rPr lang="zh-CN" altLang="en-US"/>
              <a:t>        if hasattr(e, "reason"):</a:t>
            </a:r>
            <a:endParaRPr lang="zh-CN" altLang="en-US"/>
          </a:p>
          <a:p>
            <a:r>
              <a:rPr lang="zh-CN" altLang="en-US"/>
              <a:t>            print(e.reason)  # 打印错误原因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return 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8574" y="2000911"/>
            <a:ext cx="6448076" cy="1702560"/>
            <a:chOff x="3304037" y="-125467"/>
            <a:chExt cx="6448076" cy="1702560"/>
          </a:xfrm>
        </p:grpSpPr>
        <p:sp>
          <p:nvSpPr>
            <p:cNvPr id="3" name="文本框 2"/>
            <p:cNvSpPr txBox="1"/>
            <p:nvPr/>
          </p:nvSpPr>
          <p:spPr>
            <a:xfrm>
              <a:off x="3304038" y="582419"/>
              <a:ext cx="4754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将全部数据进行储存</a:t>
              </a:r>
              <a:endPara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4037" y="1240543"/>
              <a:ext cx="6448076" cy="33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4038" y="-125467"/>
              <a:ext cx="22545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PART 02</a:t>
              </a:r>
              <a:endPara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/>
          <a:stretch>
            <a:fillRect/>
          </a:stretch>
        </p:blipFill>
        <p:spPr>
          <a:xfrm rot="10800000">
            <a:off x="6096000" y="963662"/>
            <a:ext cx="6096000" cy="5894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4" b="2440"/>
          <a:stretch>
            <a:fillRect/>
          </a:stretch>
        </p:blipFill>
        <p:spPr>
          <a:xfrm rot="5400000">
            <a:off x="350737" y="-350737"/>
            <a:ext cx="1660727" cy="2362201"/>
          </a:xfrm>
          <a:prstGeom prst="rect">
            <a:avLst/>
          </a:prstGeom>
        </p:spPr>
      </p:pic>
      <p:pic>
        <p:nvPicPr>
          <p:cNvPr id="20" name="图片 19" descr="屏幕截图 2023-06-28 1940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904240"/>
            <a:ext cx="11513185" cy="504952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048000" y="153670"/>
            <a:ext cx="609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ym typeface="+mn-ea"/>
              </a:rPr>
              <a:t>匹配需要的信息</a:t>
            </a:r>
            <a:endParaRPr lang="zh-CN" alt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642110" y="2604135"/>
            <a:ext cx="843280" cy="6451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6%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4" b="2440"/>
          <a:stretch>
            <a:fillRect/>
          </a:stretch>
        </p:blipFill>
        <p:spPr>
          <a:xfrm rot="5400000">
            <a:off x="350737" y="-350737"/>
            <a:ext cx="1660727" cy="2362201"/>
          </a:xfrm>
          <a:prstGeom prst="rect">
            <a:avLst/>
          </a:prstGeom>
        </p:spPr>
      </p:pic>
      <p:pic>
        <p:nvPicPr>
          <p:cNvPr id="4" name="图片 3" descr="屏幕截图 2023-06-28 1950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" y="772795"/>
            <a:ext cx="8509000" cy="5826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63355" y="1036320"/>
            <a:ext cx="2878455" cy="5031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这段代码的作用是使用正则表达式从电影信息块 item 中提取电影的详情链接。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re.findall(findLink, item) 表示在 item 中查找匹配正则表达式 findLink 的字符串，并返回所有匹配的结果。re.findall() 方法的返回结果是一个列表，包含所有匹配的字符串。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4" b="2440"/>
          <a:stretch>
            <a:fillRect/>
          </a:stretch>
        </p:blipFill>
        <p:spPr>
          <a:xfrm rot="5400000">
            <a:off x="350737" y="-350737"/>
            <a:ext cx="1660727" cy="2362201"/>
          </a:xfrm>
          <a:prstGeom prst="rect">
            <a:avLst/>
          </a:prstGeom>
        </p:spPr>
      </p:pic>
      <p:pic>
        <p:nvPicPr>
          <p:cNvPr id="66" name="图片 65" descr="屏幕截图 2023-06-28 2000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70" y="565150"/>
            <a:ext cx="9758680" cy="4256405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1258570" y="4928235"/>
            <a:ext cx="78289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这段代码定义了一个名为 saveData(datalist, savepath) 的函数，用于将电影信息保存到Excel文件。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函数的参数包括 datalist 和 savepath，其中 datalist 是包含电影信息的列表，savepath 是指定保存文件的路径。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  <p:tag name="KSO_WPP_MARK_KEY" val="4ddd7323-b6a5-44ea-8f7e-044c3cb74ae3"/>
  <p:tag name="COMMONDATA" val="eyJoZGlkIjoiYWRhNzk4YjViZmFmMjcxODY3YjgzYzE2ZDNlZTI3NjgifQ=="/>
</p:tagLst>
</file>

<file path=ppt/theme/theme1.xml><?xml version="1.0" encoding="utf-8"?>
<a:theme xmlns:a="http://schemas.openxmlformats.org/drawingml/2006/main" name="包图主题2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900"/>
      </a:accent1>
      <a:accent2>
        <a:srgbClr val="22374C"/>
      </a:accent2>
      <a:accent3>
        <a:srgbClr val="FF9900"/>
      </a:accent3>
      <a:accent4>
        <a:srgbClr val="22374C"/>
      </a:accent4>
      <a:accent5>
        <a:srgbClr val="FF9900"/>
      </a:accent5>
      <a:accent6>
        <a:srgbClr val="22374C"/>
      </a:accent6>
      <a:hlink>
        <a:srgbClr val="22374C"/>
      </a:hlink>
      <a:folHlink>
        <a:srgbClr val="22374C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1635</Words>
  <Application>WPS 演示</Application>
  <PresentationFormat>宽屏</PresentationFormat>
  <Paragraphs>108</Paragraphs>
  <Slides>20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字魂35号-经典雅黑</vt:lpstr>
      <vt:lpstr>黑体</vt:lpstr>
      <vt:lpstr>字魂35号-经典雅黑</vt:lpstr>
      <vt:lpstr>Arial</vt:lpstr>
      <vt:lpstr>Arial Unicode MS</vt:lpstr>
      <vt:lpstr>等线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根号三</cp:lastModifiedBy>
  <cp:revision>41</cp:revision>
  <dcterms:created xsi:type="dcterms:W3CDTF">2017-09-25T13:59:00Z</dcterms:created>
  <dcterms:modified xsi:type="dcterms:W3CDTF">2023-06-29T10:26:12Z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734AF1BF62EE44C8B419B1AD3008221C_12</vt:lpwstr>
  </property>
  <property fmtid="{D5CDD505-2E9C-101B-9397-08002B2CF9AE}" pid="3" name="KSOProductBuildVer">
    <vt:lpwstr>2052-11.1.0.14036</vt:lpwstr>
  </property>
</Properties>
</file>