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pen Sans SemiBold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98F461-E470-4033-B214-AADE19137E88}">
  <a:tblStyle styleId="{E798F461-E470-4033-B214-AADE19137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b67f9b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4b67f9b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3eba2b3a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3eba2b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45d29ee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45d29e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9ecbe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49ecbe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1b43ef0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1b43ef0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346858a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346858a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86af7b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86af7b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b43ef0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1b43ef0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b67f9b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b67f9b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43eba2b3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43eba2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28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d’un jeu de données sur Spotify et Youtube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955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Équipe</a:t>
            </a:r>
            <a:r>
              <a:rPr lang="fr"/>
              <a:t> Zelda</a:t>
            </a:r>
            <a:br>
              <a:rPr lang="fr"/>
            </a:br>
            <a:r>
              <a:rPr lang="fr"/>
              <a:t>IF36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862" y="3287101"/>
            <a:ext cx="2886276" cy="15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3673575"/>
            <a:ext cx="83883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Existe-t-il une relation entre le volume annuel moyen des œuvres publiées et leur diffusion et visualisation ? La forme des œuvres les affecte-t-elle ?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2175"/>
            <a:ext cx="4070526" cy="24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525" y="1052175"/>
            <a:ext cx="4070500" cy="24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1084050" y="122075"/>
            <a:ext cx="90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officiel ou non officiel ? qui a plus de succès ? 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525"/>
            <a:ext cx="8839200" cy="33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1084050" y="122075"/>
            <a:ext cx="90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Parfois ça peut changer…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175"/>
            <a:ext cx="8839200" cy="324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09575" y="180950"/>
            <a:ext cx="88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Étude</a:t>
            </a: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concentrée sur les attributs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96600" y="684775"/>
            <a:ext cx="8873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"Danceability",</a:t>
            </a:r>
            <a:r>
              <a:rPr lang="fr" sz="1050">
                <a:solidFill>
                  <a:srgbClr val="F44747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"Energy",</a:t>
            </a:r>
            <a:r>
              <a:rPr lang="fr" sz="1050">
                <a:solidFill>
                  <a:srgbClr val="CCCCCC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"Key",</a:t>
            </a:r>
            <a:r>
              <a:rPr lang="fr" sz="1050">
                <a:solidFill>
                  <a:srgbClr val="569CD6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"Loudness",</a:t>
            </a:r>
            <a:r>
              <a:rPr lang="fr" sz="1050">
                <a:solidFill>
                  <a:srgbClr val="DCDCAA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"Speechiness",</a:t>
            </a:r>
            <a:r>
              <a:rPr lang="fr" sz="1050">
                <a:solidFill>
                  <a:srgbClr val="6A9955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"Acousticness",</a:t>
            </a:r>
            <a:r>
              <a:rPr lang="fr" sz="1050">
                <a:solidFill>
                  <a:srgbClr val="CE9178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"Instrumentalness",</a:t>
            </a:r>
            <a:r>
              <a:rPr lang="fr" sz="1050">
                <a:solidFill>
                  <a:srgbClr val="9CDCFE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"Liveness",</a:t>
            </a:r>
            <a:r>
              <a:rPr lang="fr" sz="1050">
                <a:solidFill>
                  <a:srgbClr val="B5CEA8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"Valence",</a:t>
            </a:r>
            <a:r>
              <a:rPr lang="fr" sz="1050">
                <a:solidFill>
                  <a:srgbClr val="4EC9B0"/>
                </a:solidFill>
                <a:highlight>
                  <a:srgbClr val="37474F"/>
                </a:highlight>
                <a:latin typeface="Consolas"/>
                <a:ea typeface="Consolas"/>
                <a:cs typeface="Consolas"/>
                <a:sym typeface="Consolas"/>
              </a:rPr>
              <a:t>"Tempo"</a:t>
            </a:r>
            <a:endParaRPr sz="1050">
              <a:solidFill>
                <a:srgbClr val="4EC9B0"/>
              </a:solidFill>
              <a:highlight>
                <a:srgbClr val="37474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2808" r="9694" t="2143"/>
          <a:stretch/>
        </p:blipFill>
        <p:spPr>
          <a:xfrm>
            <a:off x="4346050" y="1337100"/>
            <a:ext cx="3604577" cy="365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973" y="1573750"/>
            <a:ext cx="1402025" cy="1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50" y="984850"/>
            <a:ext cx="4003651" cy="40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969025"/>
            <a:ext cx="19263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jeu de données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553175"/>
            <a:ext cx="19263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API Spotify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2921700" y="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{E798F461-E470-4033-B214-AADE19137E88}</a:tableStyleId>
              </a:tblPr>
              <a:tblGrid>
                <a:gridCol w="1970200"/>
                <a:gridCol w="1970200"/>
                <a:gridCol w="1970200"/>
              </a:tblGrid>
              <a:tr h="65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Données sur le titre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Données Spotify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Données </a:t>
                      </a:r>
                      <a:r>
                        <a:rPr lang="fr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Youtube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Artiste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URI : identifiant unique Spotify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Chaîne </a:t>
                      </a:r>
                      <a:r>
                        <a:rPr lang="fr">
                          <a:solidFill>
                            <a:schemeClr val="accent6"/>
                          </a:solidFill>
                        </a:rPr>
                        <a:t>Youtube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 du titre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URL Spotify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Nombre de Vues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 de l’album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Nombre de Streams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Nombre de Likes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Type d’album (single, album,...)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Nombre de Commentaires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Date de publication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Description de la vidéo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+ Attributs divers (Energy, Key, …)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Vidéo Officielle ou non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ce jeu de données 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00075"/>
            <a:ext cx="51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</a:t>
            </a:r>
            <a:r>
              <a:rPr lang="fr"/>
              <a:t>iversité et richesse des données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challenge : représenter autant de données de manière concise et exploitable (boxplot ou autres visualisations statistiques)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Intérêt personnel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"Music is the universal language of mankind." </a:t>
            </a:r>
            <a:br>
              <a:rPr lang="fr"/>
            </a:br>
            <a:r>
              <a:rPr lang="fr"/>
              <a:t>- H. Wadsworth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0" y="445025"/>
            <a:ext cx="3353101" cy="207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000" y="2716784"/>
            <a:ext cx="3353101" cy="207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</a:t>
            </a:r>
            <a:r>
              <a:rPr lang="fr"/>
              <a:t>d'échantillonnage</a:t>
            </a:r>
            <a:r>
              <a:rPr lang="fr"/>
              <a:t> du dataset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5" y="610625"/>
            <a:ext cx="5594450" cy="345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338" y="610625"/>
            <a:ext cx="3133076" cy="19348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5850175" y="2730225"/>
            <a:ext cx="31614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Echantillon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Concentré sur 2022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Concentré sur les albums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49750" y="7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Ecoutes</a:t>
            </a:r>
            <a:r>
              <a:rPr lang="fr"/>
              <a:t> en fonction de la date de publication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13" y="648650"/>
            <a:ext cx="6519373" cy="41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titres avec des collaborations (feat) sont-ils plus ‘parlés’ 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8825" t="0"/>
          <a:stretch/>
        </p:blipFill>
        <p:spPr>
          <a:xfrm>
            <a:off x="94075" y="694600"/>
            <a:ext cx="4202449" cy="28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43" y="694600"/>
            <a:ext cx="4595782" cy="28381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39925" y="1872300"/>
            <a:ext cx="256800" cy="6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75" y="410421"/>
            <a:ext cx="4052211" cy="8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5" y="1502000"/>
            <a:ext cx="4324899" cy="34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874" y="2416225"/>
            <a:ext cx="4424377" cy="2528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42575" y="164375"/>
            <a:ext cx="3837000" cy="21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fr" sz="1600">
                <a:latin typeface="Oswald"/>
                <a:ea typeface="Oswald"/>
                <a:cs typeface="Oswald"/>
                <a:sym typeface="Oswald"/>
              </a:rPr>
              <a:t>Facilité de composition (Dashboard)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fr" sz="1600">
                <a:latin typeface="Oswald"/>
                <a:ea typeface="Oswald"/>
                <a:cs typeface="Oswald"/>
                <a:sym typeface="Oswald"/>
              </a:rPr>
              <a:t>Certains aspect du ‘data cleaning’ plus faciles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fr" sz="1600">
                <a:latin typeface="Oswald"/>
                <a:ea typeface="Oswald"/>
                <a:cs typeface="Oswald"/>
                <a:sym typeface="Oswald"/>
              </a:rPr>
              <a:t>Tester une visualisation avant de la faire avec Rstudio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Font typeface="Oswald"/>
              <a:buChar char="●"/>
            </a:pPr>
            <a:r>
              <a:rPr lang="fr" sz="1600">
                <a:latin typeface="Oswald"/>
                <a:ea typeface="Oswald"/>
                <a:cs typeface="Oswald"/>
                <a:sym typeface="Oswald"/>
              </a:rPr>
              <a:t>Exploration ‘à l’aveugle’ plus rapide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673575"/>
            <a:ext cx="45936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relation entre le trafic, les vues, les likes et les commentaires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478"/>
            <a:ext cx="3653675" cy="32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900" y="186475"/>
            <a:ext cx="2960875" cy="22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000" y="2679175"/>
            <a:ext cx="2960876" cy="21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1637600" y="52900"/>
            <a:ext cx="90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attributs des chansons populaires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724275"/>
            <a:ext cx="3011250" cy="212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50" y="3027675"/>
            <a:ext cx="3011250" cy="2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000" y="724275"/>
            <a:ext cx="2886825" cy="19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9000" y="3027671"/>
            <a:ext cx="2886824" cy="2032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3543550" y="2278050"/>
            <a:ext cx="1879800" cy="12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