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52"/>
  </p:notesMasterIdLst>
  <p:handoutMasterIdLst>
    <p:handoutMasterId r:id="rId53"/>
  </p:handoutMasterIdLst>
  <p:sldIdLst>
    <p:sldId id="645" r:id="rId2"/>
    <p:sldId id="526" r:id="rId3"/>
    <p:sldId id="528" r:id="rId4"/>
    <p:sldId id="626" r:id="rId5"/>
    <p:sldId id="576" r:id="rId6"/>
    <p:sldId id="643" r:id="rId7"/>
    <p:sldId id="531" r:id="rId8"/>
    <p:sldId id="532" r:id="rId9"/>
    <p:sldId id="627" r:id="rId10"/>
    <p:sldId id="583" r:id="rId11"/>
    <p:sldId id="535" r:id="rId12"/>
    <p:sldId id="537" r:id="rId13"/>
    <p:sldId id="599" r:id="rId14"/>
    <p:sldId id="577" r:id="rId15"/>
    <p:sldId id="628" r:id="rId16"/>
    <p:sldId id="601" r:id="rId17"/>
    <p:sldId id="602" r:id="rId18"/>
    <p:sldId id="629" r:id="rId19"/>
    <p:sldId id="631" r:id="rId20"/>
    <p:sldId id="630" r:id="rId21"/>
    <p:sldId id="641" r:id="rId22"/>
    <p:sldId id="632" r:id="rId23"/>
    <p:sldId id="633" r:id="rId24"/>
    <p:sldId id="579" r:id="rId25"/>
    <p:sldId id="610" r:id="rId26"/>
    <p:sldId id="586" r:id="rId27"/>
    <p:sldId id="634" r:id="rId28"/>
    <p:sldId id="541" r:id="rId29"/>
    <p:sldId id="593" r:id="rId30"/>
    <p:sldId id="594" r:id="rId31"/>
    <p:sldId id="606" r:id="rId32"/>
    <p:sldId id="635" r:id="rId33"/>
    <p:sldId id="636" r:id="rId34"/>
    <p:sldId id="613" r:id="rId35"/>
    <p:sldId id="614" r:id="rId36"/>
    <p:sldId id="615" r:id="rId37"/>
    <p:sldId id="616" r:id="rId38"/>
    <p:sldId id="618" r:id="rId39"/>
    <p:sldId id="637" r:id="rId40"/>
    <p:sldId id="638" r:id="rId41"/>
    <p:sldId id="639" r:id="rId42"/>
    <p:sldId id="640" r:id="rId43"/>
    <p:sldId id="554" r:id="rId44"/>
    <p:sldId id="622" r:id="rId45"/>
    <p:sldId id="567" r:id="rId46"/>
    <p:sldId id="646" r:id="rId47"/>
    <p:sldId id="642" r:id="rId48"/>
    <p:sldId id="495" r:id="rId49"/>
    <p:sldId id="607" r:id="rId50"/>
    <p:sldId id="608" r:id="rId51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945"/>
    <a:srgbClr val="C0C0C4"/>
    <a:srgbClr val="678DC5"/>
    <a:srgbClr val="3E67A4"/>
    <a:srgbClr val="3E8DC5"/>
    <a:srgbClr val="5F5F65"/>
    <a:srgbClr val="7E7E86"/>
    <a:srgbClr val="FFFFFF"/>
    <a:srgbClr val="8E8E9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900" autoAdjust="0"/>
    <p:restoredTop sz="95690" autoAdjust="0"/>
  </p:normalViewPr>
  <p:slideViewPr>
    <p:cSldViewPr>
      <p:cViewPr>
        <p:scale>
          <a:sx n="70" d="100"/>
          <a:sy n="70" d="100"/>
        </p:scale>
        <p:origin x="-100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4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2009,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5379BDE3-922E-4592-AD90-F8682F9820E2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2009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/>
            </a:lvl1pPr>
          </a:lstStyle>
          <a:p>
            <a:pPr>
              <a:defRPr/>
            </a:pPr>
            <a:fld id="{AC7B338D-BB50-4B76-9760-A298314E32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9158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B338D-BB50-4B76-9760-A298314E32F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4CACE-D7CB-4642-AEF3-CDA9587C50E8}" type="slidenum">
              <a:rPr lang="en-US" altLang="zh-CN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2051E-FDE9-4140-8DAA-1FD996DB763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802.3ad</a:t>
            </a:r>
            <a:r>
              <a:rPr lang="en-US" altLang="zh-CN" dirty="0" smtClean="0"/>
              <a:t> -&gt; </a:t>
            </a:r>
            <a:r>
              <a:rPr lang="en-US" altLang="zh-CN" dirty="0" err="1" smtClean="0"/>
              <a:t>LACP</a:t>
            </a:r>
            <a:endParaRPr lang="en-US" altLang="zh-CN" dirty="0" smtClean="0"/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When you configure the port channels in a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vPC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—including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vPC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peer link channel—without using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LACP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each device can have up to eight active links in a single port channel. When you configure the port channels in a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vPC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—including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vPC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peer link channels—using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LACP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each device can have eight active links and eight standby links in a single port channel.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B338D-BB50-4B76-9760-A298314E32F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是不是</a:t>
            </a:r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vlan</a:t>
            </a:r>
            <a:endParaRPr lang="en-US" altLang="zh-CN" dirty="0" smtClean="0"/>
          </a:p>
          <a:p>
            <a:r>
              <a:rPr lang="zh-CN" altLang="en-US" dirty="0" smtClean="0"/>
              <a:t>是不是发给</a:t>
            </a:r>
            <a:r>
              <a:rPr lang="en-US" altLang="zh-CN" dirty="0" err="1" smtClean="0"/>
              <a:t>vpc</a:t>
            </a:r>
            <a:r>
              <a:rPr lang="en-US" altLang="zh-CN" dirty="0" smtClean="0"/>
              <a:t> member port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VPC</a:t>
            </a:r>
            <a:r>
              <a:rPr lang="zh-CN" altLang="en-US" dirty="0" smtClean="0"/>
              <a:t>中有一条链路故障了，那么另一条链路也成为</a:t>
            </a:r>
            <a:r>
              <a:rPr lang="en-US" altLang="zh-CN" dirty="0" smtClean="0"/>
              <a:t>orphan port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B338D-BB50-4B76-9760-A298314E32F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a typeface="ＭＳ Ｐゴシック" pitchFamily="34" charset="-128"/>
              </a:rPr>
              <a:t>Enable the vPC Feature </a:t>
            </a:r>
            <a:r>
              <a:rPr lang="en-US" dirty="0" smtClean="0">
                <a:ea typeface="ＭＳ Ｐゴシック" pitchFamily="34" charset="-128"/>
              </a:rPr>
              <a:t>(Modular </a:t>
            </a:r>
            <a:r>
              <a:rPr lang="en-US" dirty="0" err="1" smtClean="0">
                <a:ea typeface="ＭＳ Ｐゴシック" pitchFamily="34" charset="-128"/>
              </a:rPr>
              <a:t>NX</a:t>
            </a:r>
            <a:r>
              <a:rPr lang="en-US" dirty="0" smtClean="0">
                <a:ea typeface="ＭＳ Ｐゴシック" pitchFamily="34" charset="-128"/>
              </a:rPr>
              <a:t>-OS): </a:t>
            </a:r>
          </a:p>
          <a:p>
            <a:pPr marL="112713" marR="0" lvl="1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 smtClean="0">
                <a:ea typeface="ＭＳ Ｐゴシック" pitchFamily="34" charset="-128"/>
              </a:rPr>
              <a:t>  (config)# feature </a:t>
            </a:r>
            <a:r>
              <a:rPr lang="en-US" dirty="0" err="1" smtClean="0">
                <a:ea typeface="ＭＳ Ｐゴシック" pitchFamily="34" charset="-128"/>
              </a:rPr>
              <a:t>vpc</a:t>
            </a:r>
            <a:endParaRPr lang="en-US" dirty="0" smtClean="0">
              <a:ea typeface="ＭＳ Ｐゴシック" pitchFamily="34" charset="-128"/>
            </a:endParaRPr>
          </a:p>
          <a:p>
            <a:r>
              <a:rPr lang="en-US" b="1" dirty="0" smtClean="0">
                <a:ea typeface="ＭＳ Ｐゴシック" pitchFamily="34" charset="-128"/>
              </a:rPr>
              <a:t>Example: Configuring vPC domain, starting the peer-</a:t>
            </a:r>
            <a:r>
              <a:rPr lang="en-US" b="1" dirty="0" err="1" smtClean="0">
                <a:ea typeface="ＭＳ Ｐゴシック" pitchFamily="34" charset="-128"/>
              </a:rPr>
              <a:t>keepalive</a:t>
            </a:r>
            <a:r>
              <a:rPr lang="en-US" b="1" dirty="0" smtClean="0">
                <a:ea typeface="ＭＳ Ｐゴシック" pitchFamily="34" charset="-128"/>
              </a:rPr>
              <a:t> link and the peer-link</a:t>
            </a:r>
            <a:r>
              <a:rPr lang="en-US" b="1" baseline="0" dirty="0" smtClean="0">
                <a:ea typeface="ＭＳ Ｐゴシック" pitchFamily="34" charset="-128"/>
              </a:rPr>
              <a:t> </a:t>
            </a:r>
            <a:r>
              <a:rPr lang="en-US" b="1" dirty="0" smtClean="0">
                <a:ea typeface="ＭＳ Ｐゴシック" pitchFamily="34" charset="-128"/>
              </a:rPr>
              <a:t>on both peers</a:t>
            </a:r>
            <a:r>
              <a:rPr lang="en-US" dirty="0" smtClean="0">
                <a:ea typeface="ＭＳ Ｐゴシック" pitchFamily="34" charset="-128"/>
              </a:rPr>
              <a:t>:</a:t>
            </a:r>
          </a:p>
          <a:p>
            <a:pPr lvl="1">
              <a:buNone/>
            </a:pPr>
            <a:r>
              <a:rPr lang="en-US" dirty="0" smtClean="0">
                <a:ea typeface="ＭＳ Ｐゴシック" pitchFamily="34" charset="-128"/>
              </a:rPr>
              <a:t>(config)# </a:t>
            </a:r>
            <a:r>
              <a:rPr lang="en-US" dirty="0" err="1" smtClean="0">
                <a:ea typeface="ＭＳ Ｐゴシック" pitchFamily="34" charset="-128"/>
              </a:rPr>
              <a:t>vpc</a:t>
            </a:r>
            <a:r>
              <a:rPr lang="en-US" dirty="0" smtClean="0">
                <a:ea typeface="ＭＳ Ｐゴシック" pitchFamily="34" charset="-128"/>
              </a:rPr>
              <a:t> domain 1</a:t>
            </a:r>
          </a:p>
          <a:p>
            <a:pPr lvl="1">
              <a:buNone/>
            </a:pPr>
            <a:r>
              <a:rPr lang="en-US" dirty="0" smtClean="0">
                <a:ea typeface="ＭＳ Ｐゴシック" pitchFamily="34" charset="-128"/>
              </a:rPr>
              <a:t>(config-</a:t>
            </a:r>
            <a:r>
              <a:rPr lang="en-US" dirty="0" err="1" smtClean="0">
                <a:ea typeface="ＭＳ Ｐゴシック" pitchFamily="34" charset="-128"/>
              </a:rPr>
              <a:t>vpc</a:t>
            </a:r>
            <a:r>
              <a:rPr lang="en-US" dirty="0" smtClean="0">
                <a:ea typeface="ＭＳ Ｐゴシック" pitchFamily="34" charset="-128"/>
              </a:rPr>
              <a:t>-domain)# peer-</a:t>
            </a:r>
            <a:r>
              <a:rPr lang="en-US" dirty="0" err="1" smtClean="0">
                <a:ea typeface="ＭＳ Ｐゴシック" pitchFamily="34" charset="-128"/>
              </a:rPr>
              <a:t>keepalive</a:t>
            </a:r>
            <a:r>
              <a:rPr lang="en-US" dirty="0" smtClean="0">
                <a:ea typeface="ＭＳ Ｐゴシック" pitchFamily="34" charset="-128"/>
              </a:rPr>
              <a:t> destination </a:t>
            </a:r>
            <a:r>
              <a:rPr lang="en-US" dirty="0" err="1" smtClean="0">
                <a:ea typeface="ＭＳ Ｐゴシック" pitchFamily="34" charset="-128"/>
              </a:rPr>
              <a:t>x.x.x.x</a:t>
            </a:r>
            <a:r>
              <a:rPr lang="en-US" dirty="0" smtClean="0">
                <a:ea typeface="ＭＳ Ｐゴシック" pitchFamily="34" charset="-128"/>
              </a:rPr>
              <a:t> source </a:t>
            </a:r>
            <a:r>
              <a:rPr lang="en-US" dirty="0" err="1" smtClean="0">
                <a:ea typeface="ＭＳ Ｐゴシック" pitchFamily="34" charset="-128"/>
              </a:rPr>
              <a:t>y.y.y.y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err="1" smtClean="0">
                <a:ea typeface="ＭＳ Ｐゴシック" pitchFamily="34" charset="-128"/>
              </a:rPr>
              <a:t>vrf</a:t>
            </a:r>
            <a:r>
              <a:rPr lang="en-US" dirty="0" smtClean="0">
                <a:ea typeface="ＭＳ Ｐゴシック" pitchFamily="34" charset="-128"/>
              </a:rPr>
              <a:t> management</a:t>
            </a:r>
          </a:p>
          <a:p>
            <a:pPr lvl="1">
              <a:buNone/>
            </a:pPr>
            <a:r>
              <a:rPr lang="en-US" dirty="0" smtClean="0">
                <a:ea typeface="ＭＳ Ｐゴシック" pitchFamily="34" charset="-128"/>
              </a:rPr>
              <a:t>(</a:t>
            </a:r>
            <a:r>
              <a:rPr lang="en-US" dirty="0" err="1" smtClean="0">
                <a:ea typeface="ＭＳ Ｐゴシック" pitchFamily="34" charset="-128"/>
              </a:rPr>
              <a:t>conifg</a:t>
            </a:r>
            <a:r>
              <a:rPr lang="en-US" dirty="0" smtClean="0">
                <a:ea typeface="ＭＳ Ｐゴシック" pitchFamily="34" charset="-128"/>
              </a:rPr>
              <a:t>)# </a:t>
            </a:r>
            <a:r>
              <a:rPr lang="en-US" dirty="0" err="1" smtClean="0">
                <a:ea typeface="ＭＳ Ｐゴシック" pitchFamily="34" charset="-128"/>
              </a:rPr>
              <a:t>int</a:t>
            </a:r>
            <a:r>
              <a:rPr lang="en-US" dirty="0" smtClean="0">
                <a:ea typeface="ＭＳ Ｐゴシック" pitchFamily="34" charset="-128"/>
              </a:rPr>
              <a:t> port-channel 10</a:t>
            </a:r>
          </a:p>
          <a:p>
            <a:pPr lvl="1">
              <a:buNone/>
            </a:pPr>
            <a:r>
              <a:rPr lang="en-US" dirty="0" smtClean="0">
                <a:ea typeface="ＭＳ Ｐゴシック" pitchFamily="34" charset="-128"/>
              </a:rPr>
              <a:t>(config-</a:t>
            </a:r>
            <a:r>
              <a:rPr lang="en-US" dirty="0" err="1" smtClean="0">
                <a:ea typeface="ＭＳ Ｐゴシック" pitchFamily="34" charset="-128"/>
              </a:rPr>
              <a:t>int</a:t>
            </a:r>
            <a:r>
              <a:rPr lang="en-US" dirty="0" smtClean="0">
                <a:ea typeface="ＭＳ Ｐゴシック" pitchFamily="34" charset="-128"/>
              </a:rPr>
              <a:t>)# </a:t>
            </a:r>
            <a:r>
              <a:rPr lang="en-US" dirty="0" err="1" smtClean="0">
                <a:ea typeface="ＭＳ Ｐゴシック" pitchFamily="34" charset="-128"/>
              </a:rPr>
              <a:t>vpc</a:t>
            </a:r>
            <a:r>
              <a:rPr lang="en-US" dirty="0" smtClean="0">
                <a:ea typeface="ＭＳ Ｐゴシック" pitchFamily="34" charset="-128"/>
              </a:rPr>
              <a:t> peer-link </a:t>
            </a:r>
          </a:p>
          <a:p>
            <a:r>
              <a:rPr lang="en-US" b="1" dirty="0" smtClean="0">
                <a:ea typeface="ＭＳ Ｐゴシック" pitchFamily="34" charset="-128"/>
              </a:rPr>
              <a:t>Example:</a:t>
            </a:r>
            <a:r>
              <a:rPr lang="en-US" b="1" baseline="0" dirty="0" smtClean="0">
                <a:ea typeface="ＭＳ Ｐゴシック" pitchFamily="34" charset="-128"/>
              </a:rPr>
              <a:t> </a:t>
            </a:r>
            <a:r>
              <a:rPr lang="en-US" b="1" dirty="0" smtClean="0">
                <a:ea typeface="ＭＳ Ｐゴシック" pitchFamily="34" charset="-128"/>
              </a:rPr>
              <a:t>Reuse () and Move any port-channels into appropriate vPC groups:</a:t>
            </a:r>
          </a:p>
          <a:p>
            <a:pPr lvl="1">
              <a:buNone/>
            </a:pPr>
            <a:r>
              <a:rPr lang="en-US" dirty="0" smtClean="0">
                <a:ea typeface="ＭＳ Ｐゴシック" pitchFamily="34" charset="-128"/>
              </a:rPr>
              <a:t>(config)# </a:t>
            </a:r>
            <a:r>
              <a:rPr lang="en-US" dirty="0" err="1" smtClean="0">
                <a:ea typeface="ＭＳ Ｐゴシック" pitchFamily="34" charset="-128"/>
              </a:rPr>
              <a:t>int</a:t>
            </a:r>
            <a:r>
              <a:rPr lang="en-US" dirty="0" smtClean="0">
                <a:ea typeface="ＭＳ Ｐゴシック" pitchFamily="34" charset="-128"/>
              </a:rPr>
              <a:t> port-channel 20</a:t>
            </a:r>
          </a:p>
          <a:p>
            <a:pPr lvl="1">
              <a:buNone/>
            </a:pPr>
            <a:r>
              <a:rPr lang="en-US" dirty="0" smtClean="0">
                <a:ea typeface="ＭＳ Ｐゴシック" pitchFamily="34" charset="-128"/>
              </a:rPr>
              <a:t>(config-</a:t>
            </a:r>
            <a:r>
              <a:rPr lang="en-US" dirty="0" err="1" smtClean="0">
                <a:ea typeface="ＭＳ Ｐゴシック" pitchFamily="34" charset="-128"/>
              </a:rPr>
              <a:t>int</a:t>
            </a:r>
            <a:r>
              <a:rPr lang="en-US" dirty="0" smtClean="0">
                <a:ea typeface="ＭＳ Ｐゴシック" pitchFamily="34" charset="-128"/>
              </a:rPr>
              <a:t>)# </a:t>
            </a:r>
            <a:r>
              <a:rPr lang="en-US" dirty="0" err="1" smtClean="0">
                <a:ea typeface="ＭＳ Ｐゴシック" pitchFamily="34" charset="-128"/>
              </a:rPr>
              <a:t>vpc</a:t>
            </a:r>
            <a:r>
              <a:rPr lang="en-US" dirty="0" smtClean="0">
                <a:ea typeface="ＭＳ Ｐゴシック" pitchFamily="34" charset="-128"/>
              </a:rPr>
              <a:t> 20</a:t>
            </a:r>
          </a:p>
          <a:p>
            <a:pPr lvl="0"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lvl="0">
              <a:buNone/>
            </a:pPr>
            <a:r>
              <a:rPr lang="en-US" b="1" dirty="0" smtClean="0">
                <a:ea typeface="ＭＳ Ｐゴシック" pitchFamily="34" charset="-128"/>
              </a:rPr>
              <a:t>Notes:</a:t>
            </a:r>
            <a:r>
              <a:rPr lang="en-US" b="1" baseline="0" dirty="0" smtClean="0">
                <a:ea typeface="ＭＳ Ｐゴシック" pitchFamily="34" charset="-128"/>
              </a:rPr>
              <a:t> </a:t>
            </a:r>
          </a:p>
          <a:p>
            <a:r>
              <a:rPr lang="en-US" sz="1200" dirty="0" smtClean="0"/>
              <a:t>Make sure to leverage LACP</a:t>
            </a:r>
          </a:p>
          <a:p>
            <a:r>
              <a:rPr lang="en-US" sz="1200" i="1" dirty="0" smtClean="0">
                <a:solidFill>
                  <a:schemeClr val="accent2"/>
                </a:solidFill>
              </a:rPr>
              <a:t>domain-id</a:t>
            </a:r>
            <a:r>
              <a:rPr lang="en-US" sz="1200" dirty="0" smtClean="0">
                <a:solidFill>
                  <a:schemeClr val="accent2"/>
                </a:solidFill>
              </a:rPr>
              <a:t> needs to differ</a:t>
            </a:r>
            <a:r>
              <a:rPr lang="en-US" sz="1200" dirty="0" smtClean="0"/>
              <a:t> between the </a:t>
            </a:r>
            <a:r>
              <a:rPr lang="en-US" sz="1200" dirty="0" err="1" smtClean="0"/>
              <a:t>N7k</a:t>
            </a:r>
            <a:r>
              <a:rPr lang="en-US" sz="1200" dirty="0" smtClean="0"/>
              <a:t> vPC and the </a:t>
            </a:r>
            <a:r>
              <a:rPr lang="en-US" sz="1200" dirty="0" err="1" smtClean="0"/>
              <a:t>N5k</a:t>
            </a:r>
            <a:r>
              <a:rPr lang="en-US" sz="1200" dirty="0" smtClean="0"/>
              <a:t> vPC</a:t>
            </a:r>
          </a:p>
          <a:p>
            <a:r>
              <a:rPr lang="en-US" sz="1200" dirty="0" smtClean="0"/>
              <a:t>Spanning-Tree root is defined on one of the 2 </a:t>
            </a:r>
            <a:r>
              <a:rPr lang="en-US" sz="1200" dirty="0" err="1" smtClean="0"/>
              <a:t>N7ks</a:t>
            </a:r>
            <a:endParaRPr lang="en-US" sz="1200" dirty="0" smtClean="0"/>
          </a:p>
          <a:p>
            <a:r>
              <a:rPr lang="en-US" sz="1200" dirty="0" err="1" smtClean="0"/>
              <a:t>N5k</a:t>
            </a:r>
            <a:r>
              <a:rPr lang="en-US" sz="1200" dirty="0" smtClean="0"/>
              <a:t> priorities are unmodified</a:t>
            </a:r>
          </a:p>
          <a:p>
            <a:pPr lvl="0"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238FB-E677-4766-A8D6-BB790AEA85D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2051E-FDE9-4140-8DAA-1FD996DB763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新細明體" pitchFamily="-110" charset="-120"/>
              </a:rPr>
              <a:t>A packet destined to MAC_B from Mac_A is initially flooded through the fabric. It takes one path across vPC1 (which is a port channel, so uses the Sw3 port channel load balancing algorithm to select a path), and then is flooded down other vPCs in the VLAN, and across the vPC peer-link as well. </a:t>
            </a:r>
          </a:p>
          <a:p>
            <a:endParaRPr lang="en-US" altLang="zh-CN" smtClean="0">
              <a:ea typeface="新細明體" pitchFamily="-110" charset="-120"/>
            </a:endParaRPr>
          </a:p>
          <a:p>
            <a:r>
              <a:rPr lang="en-US" altLang="zh-CN" smtClean="0">
                <a:ea typeface="新細明體" pitchFamily="-110" charset="-120"/>
              </a:rPr>
              <a:t>SW2 doesn’t forward the packet down it’s local vPC links because it received the packet across the vPC peer-link. Only in the case that SW1 doesn’t have a port in the vPC (perhaps due to a link failure) will it forward down it’s local vPC member port(s).\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Wingdings" pitchFamily="-110" charset="2"/>
              <a:buNone/>
            </a:pPr>
            <a:fld id="{10BE1715-F433-4F40-A728-B2DA3DD99D8E}" type="slidenum">
              <a:rPr lang="en-US" altLang="zh-CN"/>
              <a:pPr>
                <a:buFont typeface="Wingdings" pitchFamily="-110" charset="2"/>
                <a:buNone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新細明體" pitchFamily="-110" charset="-120"/>
              </a:rPr>
              <a:t>Sw4 uses it’s own load balancing to determine which path to forward the response on, as this is an etherchannel.  As such it can choose a different path than where the in bound message came from.</a:t>
            </a:r>
          </a:p>
          <a:p>
            <a:r>
              <a:rPr lang="en-US" altLang="zh-CN" smtClean="0">
                <a:ea typeface="新細明體" pitchFamily="-110" charset="-120"/>
              </a:rPr>
              <a:t>The receiving swithc (Sw2) doesn’t forward the packet across the vPC peer-link though, as it has learned that the destination is connected via vPC1, which it has a member port of, so it forward it via the local path.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Wingdings" pitchFamily="-110" charset="2"/>
              <a:buNone/>
            </a:pPr>
            <a:fld id="{8F1785E4-11EB-4A2B-8976-0B6AFADB96C2}" type="slidenum">
              <a:rPr lang="en-US" altLang="zh-CN"/>
              <a:pPr>
                <a:buFont typeface="Wingdings" pitchFamily="-110" charset="2"/>
                <a:buNone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2051E-FDE9-4140-8DAA-1FD996DB763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0405A2-590C-4B68-ADCD-A823DF71017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25" y="246063"/>
            <a:ext cx="5321300" cy="3990975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575" y="4377055"/>
            <a:ext cx="5470383" cy="4254394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2051E-FDE9-4140-8DAA-1FD996DB763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B338D-BB50-4B76-9760-A298314E32F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2051E-FDE9-4140-8DAA-1FD996DB763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Upgrade on one</a:t>
            </a:r>
            <a:r>
              <a:rPr lang="en-US" baseline="0" dirty="0" smtClean="0"/>
              <a:t> system locks the other system</a:t>
            </a:r>
          </a:p>
          <a:p>
            <a:r>
              <a:rPr lang="en-US" baseline="0" dirty="0" err="1" smtClean="0"/>
              <a:t>Intirim</a:t>
            </a:r>
            <a:r>
              <a:rPr lang="en-US" baseline="0" dirty="0" smtClean="0"/>
              <a:t> state, runs older CFS protocol, acts as older system</a:t>
            </a:r>
          </a:p>
          <a:p>
            <a:r>
              <a:rPr lang="en-US" baseline="0" dirty="0" smtClean="0"/>
              <a:t>Upgrade other (lock first), when upgrade completes move to new CFS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2051E-FDE9-4140-8DAA-1FD996DB763C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2051E-FDE9-4140-8DAA-1FD996DB763C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C8ADD596-32BC-4BFE-9493-2DD9E0C30C3A}" type="slidenum">
              <a:rPr lang="en-US" sz="1200" kern="120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z="12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>
              <a:ea typeface="新細明體" pitchFamily="-110" charset="-12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Wingdings" pitchFamily="-110" charset="2"/>
              <a:buNone/>
            </a:pPr>
            <a:fld id="{A8A48F1D-F158-4FA4-86B4-29B6088B6EEC}" type="slidenum">
              <a:rPr lang="en-US" altLang="zh-CN"/>
              <a:pPr>
                <a:buFont typeface="Wingdings" pitchFamily="-110" charset="2"/>
                <a:buNone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1"/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2" tIns="46586" rIns="93172" bIns="46586" anchor="b"/>
          <a:lstStyle/>
          <a:p>
            <a:pPr algn="r"/>
            <a:fld id="{262E6372-FE60-4299-B4BD-5F0785B8335F}" type="slidenum">
              <a:rPr lang="en-US" altLang="zh-CN" sz="1300"/>
              <a:pPr algn="r"/>
              <a:t>26</a:t>
            </a:fld>
            <a:endParaRPr lang="en-US" altLang="zh-CN" sz="1300"/>
          </a:p>
        </p:txBody>
      </p:sp>
      <p:sp>
        <p:nvSpPr>
          <p:cNvPr id="101379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25" y="246063"/>
            <a:ext cx="5319713" cy="3990975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latin typeface="Arial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2051E-FDE9-4140-8DAA-1FD996DB763C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B338D-BB50-4B76-9760-A298314E32F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B338D-BB50-4B76-9760-A298314E32F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ea typeface="新細明體" pitchFamily="-65" charset="-120"/>
                <a:cs typeface="新細明體" pitchFamily="-65" charset="-120"/>
              </a:rPr>
              <a:t>支持</a:t>
            </a:r>
            <a:r>
              <a:rPr lang="en-US" altLang="zh-CN" dirty="0" err="1" smtClean="0">
                <a:ea typeface="新細明體" pitchFamily="-65" charset="-120"/>
                <a:cs typeface="新細明體" pitchFamily="-65" charset="-120"/>
              </a:rPr>
              <a:t>VPC</a:t>
            </a:r>
            <a:r>
              <a:rPr lang="en-US" altLang="zh-CN" dirty="0" smtClean="0">
                <a:ea typeface="新細明體" pitchFamily="-65" charset="-120"/>
                <a:cs typeface="新細明體" pitchFamily="-65" charset="-120"/>
              </a:rPr>
              <a:t> </a:t>
            </a:r>
            <a:r>
              <a:rPr lang="zh-CN" altLang="en-US" dirty="0" smtClean="0">
                <a:ea typeface="新細明體" pitchFamily="-65" charset="-120"/>
                <a:cs typeface="新細明體" pitchFamily="-65" charset="-120"/>
              </a:rPr>
              <a:t>的产品， </a:t>
            </a:r>
            <a:r>
              <a:rPr lang="en-US" altLang="zh-CN" dirty="0" smtClean="0">
                <a:ea typeface="新細明體" pitchFamily="-65" charset="-120"/>
                <a:cs typeface="新細明體" pitchFamily="-65" charset="-120"/>
              </a:rPr>
              <a:t>highlight </a:t>
            </a:r>
            <a:r>
              <a:rPr lang="zh-CN" altLang="en-US" dirty="0" smtClean="0">
                <a:ea typeface="新細明體" pitchFamily="-65" charset="-120"/>
                <a:cs typeface="新細明體" pitchFamily="-65" charset="-120"/>
              </a:rPr>
              <a:t>接入交换机</a:t>
            </a:r>
            <a:endParaRPr lang="en-US" altLang="zh-CN" dirty="0" smtClean="0">
              <a:ea typeface="新細明體" pitchFamily="-65" charset="-120"/>
              <a:cs typeface="新細明體" pitchFamily="-65" charset="-120"/>
            </a:endParaRPr>
          </a:p>
          <a:p>
            <a:r>
              <a:rPr lang="zh-CN" altLang="en-US" dirty="0" smtClean="0">
                <a:ea typeface="新細明體" pitchFamily="-65" charset="-120"/>
                <a:cs typeface="新細明體" pitchFamily="-65" charset="-120"/>
              </a:rPr>
              <a:t>相对于其他的</a:t>
            </a:r>
            <a:r>
              <a:rPr lang="en-US" altLang="zh-CN" dirty="0" smtClean="0">
                <a:ea typeface="新細明體" pitchFamily="-65" charset="-120"/>
                <a:cs typeface="新細明體" pitchFamily="-65" charset="-120"/>
              </a:rPr>
              <a:t>multi-</a:t>
            </a:r>
            <a:r>
              <a:rPr lang="en-US" altLang="zh-CN" dirty="0" err="1" smtClean="0">
                <a:ea typeface="新細明體" pitchFamily="-65" charset="-120"/>
                <a:cs typeface="新細明體" pitchFamily="-65" charset="-120"/>
              </a:rPr>
              <a:t>chansis</a:t>
            </a:r>
            <a:r>
              <a:rPr lang="en-US" altLang="zh-CN" dirty="0" smtClean="0">
                <a:ea typeface="新細明體" pitchFamily="-65" charset="-120"/>
                <a:cs typeface="新細明體" pitchFamily="-65" charset="-120"/>
              </a:rPr>
              <a:t> </a:t>
            </a:r>
            <a:r>
              <a:rPr lang="zh-CN" altLang="en-US" dirty="0" smtClean="0">
                <a:ea typeface="新細明體" pitchFamily="-65" charset="-120"/>
                <a:cs typeface="新細明體" pitchFamily="-65" charset="-120"/>
              </a:rPr>
              <a:t>链路捆绑的优势： 收敛快，</a:t>
            </a:r>
            <a:r>
              <a:rPr lang="en-US" altLang="zh-CN" dirty="0" err="1" smtClean="0">
                <a:ea typeface="新細明體" pitchFamily="-65" charset="-120"/>
                <a:cs typeface="新細明體" pitchFamily="-65" charset="-120"/>
              </a:rPr>
              <a:t>HSRP</a:t>
            </a:r>
            <a:r>
              <a:rPr lang="zh-CN" altLang="en-US" dirty="0" smtClean="0">
                <a:ea typeface="新細明體" pitchFamily="-65" charset="-120"/>
                <a:cs typeface="新細明體" pitchFamily="-65" charset="-120"/>
              </a:rPr>
              <a:t>双活。。。</a:t>
            </a:r>
            <a:endParaRPr lang="en-US" dirty="0">
              <a:ea typeface="新細明體" pitchFamily="-65" charset="-120"/>
              <a:cs typeface="新細明體" pitchFamily="-65" charset="-12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Wingdings" pitchFamily="-65" charset="2"/>
              <a:buNone/>
            </a:pPr>
            <a:fld id="{5C4AFE7E-B37D-1040-8384-9C7BFAB1FF8E}" type="slidenum">
              <a:rPr lang="en-US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pPr>
                <a:buFont typeface="Wingdings" pitchFamily="-65" charset="2"/>
                <a:buNone/>
              </a:pPr>
              <a:t>3</a:t>
            </a:fld>
            <a:endParaRPr lang="en-US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latin typeface="Arial" pitchFamily="34" charset="0"/>
                <a:ea typeface="PMingLiU" pitchFamily="18" charset="-120"/>
              </a:rPr>
              <a:t>Packets destined for L3 can select either route upstream (based on port channel load balancing)</a:t>
            </a:r>
          </a:p>
          <a:p>
            <a:r>
              <a:rPr lang="en-US" altLang="zh-CN" smtClean="0">
                <a:latin typeface="Arial" pitchFamily="34" charset="0"/>
                <a:ea typeface="PMingLiU" pitchFamily="18" charset="-120"/>
              </a:rPr>
              <a:t>When a packet arrives at either switch, it is forwarded to the local HSRP process for routing rather than being sent across the vPC peer-link</a:t>
            </a:r>
          </a:p>
          <a:p>
            <a:r>
              <a:rPr lang="en-US" altLang="zh-CN" smtClean="0">
                <a:latin typeface="Arial" pitchFamily="34" charset="0"/>
                <a:ea typeface="PMingLiU" pitchFamily="18" charset="-120"/>
              </a:rPr>
              <a:t>This is not a change to HSRP, simply the forwarding engine for the HSRP shared MAC is programmed into the standby HSRP switch’s fowrarding table to be local</a:t>
            </a:r>
          </a:p>
          <a:p>
            <a:r>
              <a:rPr lang="en-US" altLang="zh-CN" smtClean="0">
                <a:latin typeface="Arial" pitchFamily="34" charset="0"/>
                <a:ea typeface="PMingLiU" pitchFamily="18" charset="-120"/>
              </a:rPr>
              <a:t>HSRP process handles the packet normally</a:t>
            </a:r>
          </a:p>
          <a:p>
            <a:endParaRPr lang="en-US" altLang="zh-CN" smtClean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4B022CB9-D3CB-403D-86B3-2E412989BE53}" type="slidenum">
              <a:rPr lang="en-US" altLang="zh-CN"/>
              <a:pPr>
                <a:buFont typeface="Wingdings" pitchFamily="2" charset="2"/>
                <a:buNone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过三层</a:t>
            </a:r>
            <a:endParaRPr lang="en-US" altLang="zh-CN" dirty="0" smtClean="0">
              <a:latin typeface="Arial" pitchFamily="34" charset="0"/>
            </a:endParaRPr>
          </a:p>
          <a:p>
            <a:r>
              <a:rPr lang="zh-CN" altLang="en-US" dirty="0" smtClean="0">
                <a:latin typeface="Arial" pitchFamily="34" charset="0"/>
              </a:rPr>
              <a:t>必须是</a:t>
            </a:r>
            <a:r>
              <a:rPr lang="en-US" altLang="zh-CN" dirty="0" smtClean="0">
                <a:latin typeface="Arial" pitchFamily="34" charset="0"/>
              </a:rPr>
              <a:t>peer</a:t>
            </a:r>
            <a:r>
              <a:rPr lang="zh-CN" altLang="en-US" dirty="0" smtClean="0">
                <a:latin typeface="Arial" pitchFamily="34" charset="0"/>
              </a:rPr>
              <a:t>的</a:t>
            </a:r>
            <a:r>
              <a:rPr lang="en-US" altLang="zh-CN" dirty="0" err="1" smtClean="0">
                <a:latin typeface="Arial" pitchFamily="34" charset="0"/>
              </a:rPr>
              <a:t>mac</a:t>
            </a:r>
            <a:r>
              <a:rPr lang="zh-CN" altLang="en-US" dirty="0" smtClean="0">
                <a:latin typeface="Arial" pitchFamily="34" charset="0"/>
              </a:rPr>
              <a:t>地址</a:t>
            </a:r>
            <a:endParaRPr lang="zh-CN" altLang="zh-CN" dirty="0" smtClean="0">
              <a:latin typeface="Arial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1D263F-01B1-4573-A364-5A109C852C73}" type="slidenum">
              <a:rPr lang="en-US" altLang="zh-CN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2051E-FDE9-4140-8DAA-1FD996DB763C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B338D-BB50-4B76-9760-A298314E32F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zh-CN" altLang="en-US" dirty="0" smtClean="0">
                <a:latin typeface="Arial" pitchFamily="34" charset="0"/>
              </a:rPr>
              <a:t>增加一页 列出</a:t>
            </a:r>
            <a:r>
              <a:rPr lang="en-US" altLang="zh-CN" dirty="0" smtClean="0">
                <a:latin typeface="Arial" pitchFamily="34" charset="0"/>
              </a:rPr>
              <a:t>6</a:t>
            </a:r>
            <a:r>
              <a:rPr lang="zh-CN" altLang="en-US" dirty="0" smtClean="0">
                <a:latin typeface="Arial" pitchFamily="34" charset="0"/>
              </a:rPr>
              <a:t>个场景</a:t>
            </a:r>
            <a:endParaRPr lang="en-US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n-US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altLang="zh-CN" smtClean="0">
                <a:latin typeface="Arial" pitchFamily="34" charset="0"/>
              </a:rPr>
              <a:t>The secondary vPC peer, by design, shuts down (hard down) all its vPC port-channels</a:t>
            </a:r>
          </a:p>
          <a:p>
            <a:pPr>
              <a:buFontTx/>
              <a:buChar char="•"/>
            </a:pPr>
            <a:r>
              <a:rPr lang="en-US" altLang="zh-CN" smtClean="0">
                <a:latin typeface="Arial" pitchFamily="34" charset="0"/>
              </a:rPr>
              <a:t>Next when the keep-alive link fails a syslog message on both N7K specifying the keep-alive link is down.</a:t>
            </a:r>
          </a:p>
          <a:p>
            <a:pPr>
              <a:buFontTx/>
              <a:buChar char="•"/>
            </a:pPr>
            <a:r>
              <a:rPr lang="en-US" altLang="zh-CN" smtClean="0">
                <a:latin typeface="Arial" pitchFamily="34" charset="0"/>
              </a:rPr>
              <a:t>Hence all traffic both directions is now flowing through N7K-01 and once the peer links are restored N7K-02 brings back up all vPC port-channels, VLAN and HSRP interfaces.</a:t>
            </a:r>
          </a:p>
          <a:p>
            <a:pPr>
              <a:buFontTx/>
              <a:buChar char="•"/>
            </a:pPr>
            <a:r>
              <a:rPr lang="en-US" altLang="zh-CN" smtClean="0">
                <a:latin typeface="Arial" pitchFamily="34" charset="0"/>
              </a:rPr>
              <a:t>Minimal Packets drop observed. 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altLang="zh-CN" smtClean="0">
                <a:latin typeface="Arial" pitchFamily="34" charset="0"/>
              </a:rPr>
              <a:t>The secondary vPC peer, by design, shuts down (hard down) all its vPC port-channels</a:t>
            </a:r>
          </a:p>
          <a:p>
            <a:pPr>
              <a:buFontTx/>
              <a:buChar char="•"/>
            </a:pPr>
            <a:r>
              <a:rPr lang="en-US" altLang="zh-CN" smtClean="0">
                <a:latin typeface="Arial" pitchFamily="34" charset="0"/>
              </a:rPr>
              <a:t>Next when the keep-alive link fails a syslog message on both N7K specifying the keep-alive link is down.</a:t>
            </a:r>
          </a:p>
          <a:p>
            <a:pPr>
              <a:buFontTx/>
              <a:buChar char="•"/>
            </a:pPr>
            <a:r>
              <a:rPr lang="en-US" altLang="zh-CN" smtClean="0">
                <a:latin typeface="Arial" pitchFamily="34" charset="0"/>
              </a:rPr>
              <a:t>Hence all traffic both directions is now flowing through N7K-01 and once the peer links are restored N7K-02 brings back up all vPC port-channels, VLAN and HSRP interfaces.</a:t>
            </a:r>
          </a:p>
          <a:p>
            <a:pPr>
              <a:buFontTx/>
              <a:buChar char="•"/>
            </a:pPr>
            <a:r>
              <a:rPr lang="en-US" altLang="zh-CN" smtClean="0">
                <a:latin typeface="Arial" pitchFamily="34" charset="0"/>
              </a:rPr>
              <a:t>Minimal Packets drop observed. 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altLang="zh-CN" smtClean="0">
                <a:latin typeface="Arial" pitchFamily="34" charset="0"/>
              </a:rPr>
              <a:t>The secondary vPC peer, by design, shuts down (hard down) all its vPC port-channels</a:t>
            </a:r>
          </a:p>
          <a:p>
            <a:pPr>
              <a:buFontTx/>
              <a:buChar char="•"/>
            </a:pPr>
            <a:r>
              <a:rPr lang="en-US" altLang="zh-CN" smtClean="0">
                <a:latin typeface="Arial" pitchFamily="34" charset="0"/>
              </a:rPr>
              <a:t>Next when the keep-alive link fails a syslog message on both N7K specifying the keep-alive link is down.</a:t>
            </a:r>
          </a:p>
          <a:p>
            <a:pPr>
              <a:buFontTx/>
              <a:buChar char="•"/>
            </a:pPr>
            <a:r>
              <a:rPr lang="en-US" altLang="zh-CN" smtClean="0">
                <a:latin typeface="Arial" pitchFamily="34" charset="0"/>
              </a:rPr>
              <a:t>Hence all traffic both directions is now flowing through N7K-01 and once the peer links are restored N7K-02 brings back up all vPC port-channels, VLAN and HSRP interfaces.</a:t>
            </a:r>
          </a:p>
          <a:p>
            <a:pPr>
              <a:buFontTx/>
              <a:buChar char="•"/>
            </a:pPr>
            <a:r>
              <a:rPr lang="en-US" altLang="zh-CN" smtClean="0">
                <a:latin typeface="Arial" pitchFamily="34" charset="0"/>
              </a:rPr>
              <a:t>Minimal Packets drop observed. 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altLang="zh-CN" smtClean="0">
                <a:latin typeface="Arial" pitchFamily="34" charset="0"/>
              </a:rPr>
              <a:t>The secondary vPC peer, by design, shuts down (hard down) all its vPC port-channels</a:t>
            </a:r>
          </a:p>
          <a:p>
            <a:pPr>
              <a:buFontTx/>
              <a:buChar char="•"/>
            </a:pPr>
            <a:r>
              <a:rPr lang="en-US" altLang="zh-CN" smtClean="0">
                <a:latin typeface="Arial" pitchFamily="34" charset="0"/>
              </a:rPr>
              <a:t>Next when the keep-alive link fails a syslog message on both N7K specifying the keep-alive link is down.</a:t>
            </a:r>
          </a:p>
          <a:p>
            <a:pPr>
              <a:buFontTx/>
              <a:buChar char="•"/>
            </a:pPr>
            <a:r>
              <a:rPr lang="en-US" altLang="zh-CN" smtClean="0">
                <a:latin typeface="Arial" pitchFamily="34" charset="0"/>
              </a:rPr>
              <a:t>Hence all traffic both directions is now flowing through N7K-01 and once the peer links are restored N7K-02 brings back up all vPC port-channels, VLAN and HSRP interfaces.</a:t>
            </a:r>
          </a:p>
          <a:p>
            <a:pPr>
              <a:buFontTx/>
              <a:buChar char="•"/>
            </a:pPr>
            <a:r>
              <a:rPr lang="en-US" altLang="zh-CN" smtClean="0">
                <a:latin typeface="Arial" pitchFamily="34" charset="0"/>
              </a:rPr>
              <a:t>Minimal Packets drop observed.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2051E-FDE9-4140-8DAA-1FD996DB763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altLang="zh-CN" smtClean="0">
                <a:latin typeface="Arial" pitchFamily="34" charset="0"/>
              </a:rPr>
              <a:t>The secondary vPC peer, by design, shuts down (hard down) all its vPC port-channels</a:t>
            </a:r>
          </a:p>
          <a:p>
            <a:pPr>
              <a:buFontTx/>
              <a:buChar char="•"/>
            </a:pPr>
            <a:r>
              <a:rPr lang="en-US" altLang="zh-CN" smtClean="0">
                <a:latin typeface="Arial" pitchFamily="34" charset="0"/>
              </a:rPr>
              <a:t>Next when the keep-alive link fails a syslog message on both N7K specifying the keep-alive link is down.</a:t>
            </a:r>
          </a:p>
          <a:p>
            <a:pPr>
              <a:buFontTx/>
              <a:buChar char="•"/>
            </a:pPr>
            <a:r>
              <a:rPr lang="en-US" altLang="zh-CN" smtClean="0">
                <a:latin typeface="Arial" pitchFamily="34" charset="0"/>
              </a:rPr>
              <a:t>Hence all traffic both directions is now flowing through N7K-01 and once the peer links are restored N7K-02 brings back up all vPC port-channels, VLAN and HSRP interfaces.</a:t>
            </a:r>
          </a:p>
          <a:p>
            <a:pPr>
              <a:buFontTx/>
              <a:buChar char="•"/>
            </a:pPr>
            <a:r>
              <a:rPr lang="en-US" altLang="zh-CN" smtClean="0">
                <a:latin typeface="Arial" pitchFamily="34" charset="0"/>
              </a:rPr>
              <a:t>Minimal Packets drop observed. 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2051E-FDE9-4140-8DAA-1FD996DB763C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B338D-BB50-4B76-9760-A298314E32F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B338D-BB50-4B76-9760-A298314E32F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312F-7C1A-4F89-897B-091614F9B90C}" type="slidenum">
              <a:rPr lang="en-US" altLang="zh-CN">
                <a:ea typeface="MS PGothic" pitchFamily="34" charset="-128"/>
              </a:rPr>
              <a:pPr/>
              <a:t>44</a:t>
            </a:fld>
            <a:endParaRPr lang="en-US" altLang="zh-CN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B338D-BB50-4B76-9760-A298314E32F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Wingdings" pitchFamily="-110" charset="2"/>
              <a:buNone/>
            </a:pPr>
            <a:fld id="{34CCE382-2549-42E9-88FA-7403126B7897}" type="slidenum">
              <a:rPr lang="en-US" altLang="zh-CN"/>
              <a:pPr>
                <a:buFont typeface="Wingdings" pitchFamily="-110" charset="2"/>
                <a:buNone/>
              </a:pPr>
              <a:t>46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ea typeface="新細明體" pitchFamily="-110" charset="-12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B338D-BB50-4B76-9760-A298314E32F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B338D-BB50-4B76-9760-A298314E32F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039B2093-739D-41B8-ACA5-0D97669CCF16}" type="slidenum">
              <a:rPr lang="en-US" sz="1200" kern="120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 sz="12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34" charset="0"/>
                <a:ea typeface="PMingLiU" pitchFamily="18" charset="-120"/>
              </a:rPr>
              <a:t>Compare to VSS terminology</a:t>
            </a:r>
          </a:p>
          <a:p>
            <a:r>
              <a:rPr lang="en-US" smtClean="0">
                <a:latin typeface="Arial" pitchFamily="34" charset="0"/>
                <a:ea typeface="PMingLiU" pitchFamily="18" charset="-120"/>
              </a:rPr>
              <a:t>vPC             VSS</a:t>
            </a:r>
          </a:p>
          <a:p>
            <a:r>
              <a:rPr lang="en-US" smtClean="0">
                <a:latin typeface="Arial" pitchFamily="34" charset="0"/>
                <a:ea typeface="PMingLiU" pitchFamily="18" charset="-120"/>
              </a:rPr>
              <a:t>peer-link      MCT</a:t>
            </a:r>
          </a:p>
          <a:p>
            <a:r>
              <a:rPr lang="en-US" smtClean="0">
                <a:latin typeface="Arial" pitchFamily="34" charset="0"/>
                <a:ea typeface="PMingLiU" pitchFamily="18" charset="-120"/>
              </a:rPr>
              <a:t>vPC             MEC</a:t>
            </a:r>
          </a:p>
          <a:p>
            <a:endParaRPr lang="en-US" smtClean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C5E719DB-28B0-43D5-8CDA-B6D3D08FDB06}" type="slidenum">
              <a:rPr lang="en-US" smtClean="0">
                <a:latin typeface="Arial" pitchFamily="34" charset="0"/>
                <a:ea typeface="MS PGothic" pitchFamily="34" charset="-128"/>
              </a:rPr>
              <a:pPr>
                <a:buFont typeface="Wingdings" pitchFamily="2" charset="2"/>
                <a:buNone/>
                <a:defRPr/>
              </a:pPr>
              <a:t>5</a:t>
            </a:fld>
            <a:endParaRPr lang="en-US" smtClean="0">
              <a:latin typeface="Arial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9DD50-FD29-4870-AE8F-91BC91E6CFEC}" type="slidenum">
              <a:rPr lang="en-US" altLang="zh-CN">
                <a:ea typeface="MS PGothic" pitchFamily="34" charset="-128"/>
              </a:rPr>
              <a:pPr/>
              <a:t>50</a:t>
            </a:fld>
            <a:endParaRPr lang="en-US" altLang="zh-CN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B338D-BB50-4B76-9760-A298314E32F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</a:t>
            </a:r>
            <a:r>
              <a:rPr lang="en-US" dirty="0" err="1" smtClean="0"/>
              <a:t>VLANs</a:t>
            </a:r>
            <a:r>
              <a:rPr lang="en-US" dirty="0" smtClean="0"/>
              <a:t> carried over the peer-link will suspend on this interface after a peer-link failover occurs and until the two adjacency forms and vPC is fully </a:t>
            </a:r>
            <a:r>
              <a:rPr lang="en-US" dirty="0" err="1" smtClean="0"/>
              <a:t>syncronized</a:t>
            </a:r>
            <a:r>
              <a:rPr lang="en-US" dirty="0" smtClean="0"/>
              <a:t>". A separate ISL trunk can be used for the STP </a:t>
            </a:r>
            <a:r>
              <a:rPr lang="en-US" dirty="0" err="1" smtClean="0"/>
              <a:t>VLANs</a:t>
            </a:r>
            <a:r>
              <a:rPr lang="en-US" dirty="0" smtClean="0"/>
              <a:t> to physically decouple vPC/STP </a:t>
            </a:r>
            <a:r>
              <a:rPr lang="en-US" dirty="0" err="1" smtClean="0"/>
              <a:t>VLANs</a:t>
            </a:r>
            <a:r>
              <a:rPr lang="en-US" dirty="0" smtClean="0"/>
              <a:t> and avoid this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B338D-BB50-4B76-9760-A298314E32F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2051E-FDE9-4140-8DAA-1FD996DB763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>
                <a:latin typeface="Arial" pitchFamily="34" charset="0"/>
                <a:ea typeface="PMingLiU" pitchFamily="18" charset="-120"/>
              </a:rPr>
              <a:t>While </a:t>
            </a:r>
            <a:r>
              <a:rPr lang="en-US" altLang="zh-CN" dirty="0" err="1" smtClean="0">
                <a:latin typeface="Arial" pitchFamily="34" charset="0"/>
                <a:ea typeface="PMingLiU" pitchFamily="18" charset="-120"/>
              </a:rPr>
              <a:t>vPC</a:t>
            </a:r>
            <a:r>
              <a:rPr lang="en-US" altLang="zh-CN" dirty="0" smtClean="0">
                <a:latin typeface="Arial" pitchFamily="34" charset="0"/>
                <a:ea typeface="PMingLiU" pitchFamily="18" charset="-120"/>
              </a:rPr>
              <a:t> is a </a:t>
            </a:r>
            <a:r>
              <a:rPr lang="en-US" altLang="zh-CN" dirty="0" err="1" smtClean="0">
                <a:latin typeface="Arial" pitchFamily="34" charset="0"/>
                <a:ea typeface="PMingLiU" pitchFamily="18" charset="-120"/>
              </a:rPr>
              <a:t>N7K</a:t>
            </a:r>
            <a:r>
              <a:rPr lang="en-US" altLang="zh-CN" dirty="0" smtClean="0">
                <a:latin typeface="Arial" pitchFamily="34" charset="0"/>
                <a:ea typeface="PMingLiU" pitchFamily="18" charset="-120"/>
              </a:rPr>
              <a:t> feature, it is very similar to </a:t>
            </a:r>
            <a:r>
              <a:rPr lang="en-US" altLang="zh-CN" dirty="0" err="1" smtClean="0">
                <a:latin typeface="Arial" pitchFamily="34" charset="0"/>
                <a:ea typeface="PMingLiU" pitchFamily="18" charset="-120"/>
              </a:rPr>
              <a:t>MEC</a:t>
            </a:r>
            <a:r>
              <a:rPr lang="en-US" altLang="zh-CN" dirty="0" smtClean="0">
                <a:latin typeface="Arial" pitchFamily="34" charset="0"/>
                <a:ea typeface="PMingLiU" pitchFamily="18" charset="-120"/>
              </a:rPr>
              <a:t> in </a:t>
            </a:r>
            <a:r>
              <a:rPr lang="en-US" altLang="zh-CN" dirty="0" err="1" smtClean="0">
                <a:latin typeface="Arial" pitchFamily="34" charset="0"/>
                <a:ea typeface="PMingLiU" pitchFamily="18" charset="-120"/>
              </a:rPr>
              <a:t>VSS</a:t>
            </a:r>
            <a:r>
              <a:rPr lang="en-US" altLang="zh-CN" dirty="0" smtClean="0">
                <a:latin typeface="Arial" pitchFamily="34" charset="0"/>
                <a:ea typeface="PMingLiU" pitchFamily="18" charset="-120"/>
              </a:rPr>
              <a:t> on the </a:t>
            </a:r>
            <a:r>
              <a:rPr lang="en-US" altLang="zh-CN" dirty="0" err="1" smtClean="0">
                <a:latin typeface="Arial" pitchFamily="34" charset="0"/>
                <a:ea typeface="PMingLiU" pitchFamily="18" charset="-120"/>
              </a:rPr>
              <a:t>6K</a:t>
            </a:r>
            <a:r>
              <a:rPr lang="en-US" altLang="zh-CN" dirty="0" smtClean="0">
                <a:latin typeface="Arial" pitchFamily="34" charset="0"/>
                <a:ea typeface="PMingLiU" pitchFamily="18" charset="-120"/>
              </a:rPr>
              <a:t>. Differences are highlighted on a separate slide. 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devices automatically check for compatibility for some of these parameters on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vPC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interfaces.</a:t>
            </a:r>
          </a:p>
          <a:p>
            <a:pPr>
              <a:buNone/>
            </a:pPr>
            <a:r>
              <a:rPr lang="en-US" altLang="zh-CN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The per-interface parameters must be consistent per interface, and the global parameters must be</a:t>
            </a:r>
          </a:p>
          <a:p>
            <a:pPr>
              <a:buNone/>
            </a:pPr>
            <a:r>
              <a:rPr lang="en-US" altLang="zh-CN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consistent globally:</a:t>
            </a:r>
          </a:p>
          <a:p>
            <a:pPr>
              <a:buNone/>
            </a:pPr>
            <a:r>
              <a:rPr lang="en-US" altLang="zh-CN" sz="1200" b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• Port-channel mode: on, off, or active</a:t>
            </a:r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• Link speed per channel</a:t>
            </a:r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• Duplex mode per channel</a:t>
            </a:r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• Trunk mode per channel:</a:t>
            </a:r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– Native </a:t>
            </a:r>
            <a:r>
              <a:rPr lang="en-US" altLang="zh-CN" sz="1200" b="1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VLAN</a:t>
            </a:r>
            <a:endParaRPr lang="en-US" altLang="zh-CN" sz="1200" b="1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– </a:t>
            </a:r>
            <a:r>
              <a:rPr lang="en-US" altLang="zh-CN" sz="1200" b="1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VLANs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allowed on trunk</a:t>
            </a:r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– Tagging of native </a:t>
            </a:r>
            <a:r>
              <a:rPr lang="en-US" altLang="zh-CN" sz="1200" b="1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VLAN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traffic</a:t>
            </a:r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• Spanning Tree Protocol (</a:t>
            </a:r>
            <a:r>
              <a:rPr lang="en-US" altLang="zh-CN" sz="1200" b="1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STP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mode</a:t>
            </a:r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• </a:t>
            </a:r>
            <a:r>
              <a:rPr lang="en-US" altLang="zh-CN" sz="1200" b="1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STP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region configuration for Multiple Spanning Tree</a:t>
            </a:r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• Enable/disable state per </a:t>
            </a:r>
            <a:r>
              <a:rPr lang="en-US" altLang="zh-CN" sz="1200" b="1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VLAN</a:t>
            </a:r>
            <a:endParaRPr lang="en-US" altLang="zh-CN" sz="1200" b="1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• </a:t>
            </a:r>
            <a:r>
              <a:rPr lang="en-US" altLang="zh-CN" sz="1200" b="1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STP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global settings:</a:t>
            </a:r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– Bridge Assurance setting</a:t>
            </a:r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– Port type setting</a:t>
            </a:r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– Loop Guard settings</a:t>
            </a:r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• </a:t>
            </a:r>
            <a:r>
              <a:rPr lang="en-US" altLang="zh-CN" sz="1200" b="1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STP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interface settings:</a:t>
            </a:r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– Port type setting</a:t>
            </a:r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– Loop Guard</a:t>
            </a:r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– Root Guard</a:t>
            </a:r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• Maximum Transmission Unit (</a:t>
            </a:r>
            <a:r>
              <a:rPr lang="en-US" altLang="zh-CN" sz="1200" b="1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MTU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endParaRPr lang="en-US" altLang="zh-CN" dirty="0" smtClean="0">
              <a:latin typeface="Arial" pitchFamily="34" charset="0"/>
              <a:ea typeface="PMingLiU" pitchFamily="18" charset="-120"/>
            </a:endParaRPr>
          </a:p>
          <a:p>
            <a:endParaRPr lang="en-US" altLang="zh-CN" dirty="0" smtClean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C0B19458-8763-4B87-8317-FC1EACA255B9}" type="slidenum">
              <a:rPr lang="en-US" altLang="zh-CN"/>
              <a:pPr>
                <a:buFont typeface="Wingdings" pitchFamily="2" charset="2"/>
                <a:buNone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5"/>
          <p:cNvSpPr>
            <a:spLocks noChangeArrowheads="1"/>
          </p:cNvSpPr>
          <p:nvPr/>
        </p:nvSpPr>
        <p:spPr bwMode="auto">
          <a:xfrm rot="16200000">
            <a:off x="3200400" y="-1600200"/>
            <a:ext cx="2743200" cy="9144000"/>
          </a:xfrm>
          <a:prstGeom prst="rect">
            <a:avLst/>
          </a:prstGeom>
          <a:solidFill>
            <a:srgbClr val="015F8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73025" tIns="36512" rIns="73025" bIns="36512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0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2009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3173413" y="6672263"/>
            <a:ext cx="877887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30645708-3727-45D7-B5BE-E56D4360D34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grpSp>
        <p:nvGrpSpPr>
          <p:cNvPr id="8" name="Group 283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9" name="AutoShape 284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Rectangle 285"/>
            <p:cNvSpPr>
              <a:spLocks noChangeArrowheads="1"/>
            </p:cNvSpPr>
            <p:nvPr/>
          </p:nvSpPr>
          <p:spPr bwMode="auto">
            <a:xfrm>
              <a:off x="3802" y="1979"/>
              <a:ext cx="87" cy="326"/>
            </a:xfrm>
            <a:prstGeom prst="rect">
              <a:avLst/>
            </a:prstGeom>
            <a:solidFill>
              <a:srgbClr val="B21A1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Freeform 286"/>
            <p:cNvSpPr>
              <a:spLocks/>
            </p:cNvSpPr>
            <p:nvPr/>
          </p:nvSpPr>
          <p:spPr bwMode="auto">
            <a:xfrm>
              <a:off x="4303" y="1971"/>
              <a:ext cx="249" cy="343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Freeform 287"/>
            <p:cNvSpPr>
              <a:spLocks/>
            </p:cNvSpPr>
            <p:nvPr/>
          </p:nvSpPr>
          <p:spPr bwMode="auto">
            <a:xfrm>
              <a:off x="3444" y="1971"/>
              <a:ext cx="249" cy="343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" name="Freeform 288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" name="Freeform 289"/>
            <p:cNvSpPr>
              <a:spLocks/>
            </p:cNvSpPr>
            <p:nvPr/>
          </p:nvSpPr>
          <p:spPr bwMode="auto">
            <a:xfrm>
              <a:off x="3999" y="1971"/>
              <a:ext cx="224" cy="343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Freeform 290"/>
            <p:cNvSpPr>
              <a:spLocks/>
            </p:cNvSpPr>
            <p:nvPr/>
          </p:nvSpPr>
          <p:spPr bwMode="auto">
            <a:xfrm>
              <a:off x="3272" y="1587"/>
              <a:ext cx="81" cy="167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" name="Freeform 291"/>
            <p:cNvSpPr>
              <a:spLocks/>
            </p:cNvSpPr>
            <p:nvPr/>
          </p:nvSpPr>
          <p:spPr bwMode="auto">
            <a:xfrm>
              <a:off x="3500" y="1473"/>
              <a:ext cx="81" cy="281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" name="Freeform 292"/>
            <p:cNvSpPr>
              <a:spLocks/>
            </p:cNvSpPr>
            <p:nvPr/>
          </p:nvSpPr>
          <p:spPr bwMode="auto">
            <a:xfrm>
              <a:off x="3721" y="1320"/>
              <a:ext cx="81" cy="51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" name="Freeform 293"/>
            <p:cNvSpPr>
              <a:spLocks/>
            </p:cNvSpPr>
            <p:nvPr/>
          </p:nvSpPr>
          <p:spPr bwMode="auto">
            <a:xfrm>
              <a:off x="3949" y="1473"/>
              <a:ext cx="81" cy="281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" name="Freeform 294"/>
            <p:cNvSpPr>
              <a:spLocks/>
            </p:cNvSpPr>
            <p:nvPr/>
          </p:nvSpPr>
          <p:spPr bwMode="auto">
            <a:xfrm>
              <a:off x="4171" y="1587"/>
              <a:ext cx="87" cy="167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" name="Freeform 295"/>
            <p:cNvSpPr>
              <a:spLocks/>
            </p:cNvSpPr>
            <p:nvPr/>
          </p:nvSpPr>
          <p:spPr bwMode="auto">
            <a:xfrm>
              <a:off x="4399" y="1473"/>
              <a:ext cx="81" cy="281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" name="Freeform 296"/>
            <p:cNvSpPr>
              <a:spLocks/>
            </p:cNvSpPr>
            <p:nvPr/>
          </p:nvSpPr>
          <p:spPr bwMode="auto">
            <a:xfrm>
              <a:off x="4625" y="1320"/>
              <a:ext cx="83" cy="51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" name="Freeform 297"/>
            <p:cNvSpPr>
              <a:spLocks/>
            </p:cNvSpPr>
            <p:nvPr/>
          </p:nvSpPr>
          <p:spPr bwMode="auto">
            <a:xfrm>
              <a:off x="4848" y="1473"/>
              <a:ext cx="81" cy="281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" name="Freeform 298"/>
            <p:cNvSpPr>
              <a:spLocks/>
            </p:cNvSpPr>
            <p:nvPr/>
          </p:nvSpPr>
          <p:spPr bwMode="auto">
            <a:xfrm>
              <a:off x="5074" y="1587"/>
              <a:ext cx="83" cy="167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650875" y="25574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733925"/>
            <a:ext cx="6940550" cy="419100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304800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304800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304800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55638" y="1520825"/>
            <a:ext cx="7940675" cy="3571875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201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1781175"/>
            <a:ext cx="7940675" cy="3571875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201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55638" y="1781175"/>
            <a:ext cx="3894137" cy="3571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781175"/>
            <a:ext cx="3894138" cy="3571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201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1781175"/>
            <a:ext cx="7940675" cy="17097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38" y="3643313"/>
            <a:ext cx="7940675" cy="17097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lte Slide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0874" y="5483225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0874" y="4114800"/>
            <a:ext cx="8112125" cy="102235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8" name="Picture Placeholder 43"/>
          <p:cNvSpPr>
            <a:spLocks noGrp="1"/>
          </p:cNvSpPr>
          <p:nvPr>
            <p:ph type="pic" sz="quarter" idx="12" hasCustomPrompt="1"/>
          </p:nvPr>
        </p:nvSpPr>
        <p:spPr bwMode="grayWhite">
          <a:xfrm>
            <a:off x="-45720" y="1618488"/>
            <a:ext cx="9235440" cy="2359152"/>
          </a:xfrm>
          <a:solidFill>
            <a:schemeClr val="accent1"/>
          </a:solidFill>
          <a:ln w="19050">
            <a:solidFill>
              <a:srgbClr val="C0C0C4"/>
            </a:solidFill>
          </a:ln>
        </p:spPr>
        <p:txBody>
          <a:bodyPr vert="horz" lIns="91440" tIns="45720" rIns="91440" bIns="45720" rtlCol="0" anchor="ctr" anchorCtr="1">
            <a:normAutofit/>
          </a:bodyPr>
          <a:lstStyle>
            <a:lvl1pPr marL="237744" indent="-237744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chemeClr val="accent1"/>
              </a:buClr>
              <a:buFont typeface="Wingdings" pitchFamily="2" charset="2"/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1520825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520825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3048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368774" name="Rectangle 6278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68775" name="Rectangle 6279"/>
          <p:cNvSpPr>
            <a:spLocks noChangeArrowheads="1"/>
          </p:cNvSpPr>
          <p:nvPr/>
        </p:nvSpPr>
        <p:spPr bwMode="auto">
          <a:xfrm>
            <a:off x="0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2009 Cisco Systems, Inc. All rights reserved.</a:t>
            </a:r>
          </a:p>
        </p:txBody>
      </p:sp>
      <p:sp>
        <p:nvSpPr>
          <p:cNvPr id="368776" name="Rectangle 6280"/>
          <p:cNvSpPr>
            <a:spLocks noChangeArrowheads="1"/>
          </p:cNvSpPr>
          <p:nvPr/>
        </p:nvSpPr>
        <p:spPr bwMode="auto">
          <a:xfrm>
            <a:off x="3173413" y="6672263"/>
            <a:ext cx="877887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368778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73E594A0-58D2-4421-8929-42AE262748E0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2295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520825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4" r:id="rId13"/>
    <p:sldLayoutId id="2147483685" r:id="rId14"/>
    <p:sldLayoutId id="2147483686" r:id="rId15"/>
    <p:sldLayoutId id="2147483687" r:id="rId16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6538" indent="-2365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914400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wmf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e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e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0.emf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eg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wmf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emf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eg"/><Relationship Id="rId4" Type="http://schemas.openxmlformats.org/officeDocument/2006/relationships/image" Target="../media/image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image" Target="../media/image7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22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VPC</a:t>
            </a:r>
            <a:r>
              <a:rPr lang="en-US" dirty="0" smtClean="0"/>
              <a:t> </a:t>
            </a:r>
            <a:r>
              <a:rPr lang="zh-CN" altLang="en-US" dirty="0" smtClean="0"/>
              <a:t>技术详解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25" descr="MAI65475"/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3" cstate="print"/>
          <a:srcRect l="951" r="951"/>
          <a:stretch>
            <a:fillRect/>
          </a:stretch>
        </p:blipFill>
        <p:spPr>
          <a:xfrm>
            <a:off x="0" y="1618488"/>
            <a:ext cx="9144000" cy="2359152"/>
          </a:xfrm>
        </p:spPr>
      </p:pic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0183B7"/>
                </a:solidFill>
                <a:ea typeface="宋体" pitchFamily="2" charset="-122"/>
              </a:rPr>
              <a:t>Peer-</a:t>
            </a:r>
            <a:r>
              <a:rPr lang="en-US" altLang="zh-CN" sz="2800" dirty="0" err="1" smtClean="0">
                <a:solidFill>
                  <a:srgbClr val="0183B7"/>
                </a:solidFill>
                <a:ea typeface="宋体" pitchFamily="2" charset="-122"/>
              </a:rPr>
              <a:t>Keepalive</a:t>
            </a:r>
            <a:endParaRPr lang="en-US" altLang="zh-CN" sz="2800" dirty="0" smtClean="0">
              <a:solidFill>
                <a:srgbClr val="0183B7"/>
              </a:solidFill>
              <a:ea typeface="宋体" pitchFamily="2" charset="-122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>
          <a:xfrm>
            <a:off x="0" y="1447800"/>
            <a:ext cx="6629400" cy="4572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ea typeface="宋体" pitchFamily="2" charset="-122"/>
              </a:rPr>
              <a:t>用途</a:t>
            </a:r>
            <a:endParaRPr lang="en-US" altLang="zh-CN" b="1" dirty="0" smtClean="0">
              <a:ea typeface="宋体" pitchFamily="2" charset="-122"/>
            </a:endParaRPr>
          </a:p>
          <a:p>
            <a:pPr marL="628650" lvl="1" indent="-171450" eaLnBrk="1" hangingPunct="1"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zh-CN" dirty="0" err="1" smtClean="0">
                <a:ea typeface="宋体" pitchFamily="2" charset="-122"/>
              </a:rPr>
              <a:t>VPC</a:t>
            </a:r>
            <a:r>
              <a:rPr lang="en-US" altLang="zh-CN" dirty="0" smtClean="0">
                <a:ea typeface="宋体" pitchFamily="2" charset="-122"/>
              </a:rPr>
              <a:t> Peer</a:t>
            </a:r>
            <a:r>
              <a:rPr lang="zh-CN" altLang="en-US" dirty="0" smtClean="0">
                <a:ea typeface="宋体" pitchFamily="2" charset="-122"/>
              </a:rPr>
              <a:t>之间的心跳</a:t>
            </a:r>
            <a:endParaRPr lang="en-US" altLang="zh-CN" dirty="0" smtClean="0">
              <a:ea typeface="宋体" pitchFamily="2" charset="-122"/>
            </a:endParaRPr>
          </a:p>
          <a:p>
            <a:pPr marL="628650" lvl="1" indent="-171450" eaLnBrk="1" hangingPunct="1"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zh-CN" dirty="0" smtClean="0">
                <a:ea typeface="宋体" pitchFamily="2" charset="-122"/>
              </a:rPr>
              <a:t>Active/Active ( Peer-Link</a:t>
            </a:r>
            <a:r>
              <a:rPr lang="zh-CN" altLang="en-US" dirty="0" smtClean="0">
                <a:ea typeface="宋体" pitchFamily="2" charset="-122"/>
              </a:rPr>
              <a:t>失效</a:t>
            </a:r>
            <a:r>
              <a:rPr lang="en-US" altLang="zh-CN" dirty="0" smtClean="0">
                <a:ea typeface="宋体" pitchFamily="2" charset="-122"/>
              </a:rPr>
              <a:t>) </a:t>
            </a:r>
            <a:r>
              <a:rPr lang="zh-CN" altLang="en-US" dirty="0" smtClean="0">
                <a:ea typeface="宋体" pitchFamily="2" charset="-122"/>
              </a:rPr>
              <a:t>检测</a:t>
            </a:r>
            <a:endParaRPr lang="en-US" altLang="zh-CN" dirty="0" smtClean="0">
              <a:ea typeface="宋体" pitchFamily="2" charset="-122"/>
            </a:endParaRPr>
          </a:p>
          <a:p>
            <a:pPr marL="628650" lvl="1" indent="-171450" eaLnBrk="1" hangingPunct="1">
              <a:buClr>
                <a:schemeClr val="accent1"/>
              </a:buClr>
              <a:buFont typeface="Wingdings" pitchFamily="2" charset="2"/>
              <a:buChar char="ü"/>
            </a:pPr>
            <a:r>
              <a:rPr lang="zh-CN" altLang="en-US" dirty="0" smtClean="0">
                <a:ea typeface="宋体" pitchFamily="2" charset="-122"/>
              </a:rPr>
              <a:t>心跳消息间隔为</a:t>
            </a:r>
            <a:r>
              <a:rPr lang="en-US" altLang="zh-CN" dirty="0" err="1" smtClean="0">
                <a:ea typeface="宋体" pitchFamily="2" charset="-122"/>
              </a:rPr>
              <a:t>2s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hold timer</a:t>
            </a:r>
            <a:r>
              <a:rPr lang="zh-CN" altLang="en-US" dirty="0" smtClean="0">
                <a:ea typeface="宋体" pitchFamily="2" charset="-122"/>
              </a:rPr>
              <a:t>为</a:t>
            </a:r>
            <a:r>
              <a:rPr lang="en-US" altLang="zh-CN" dirty="0" err="1" smtClean="0">
                <a:ea typeface="宋体" pitchFamily="2" charset="-122"/>
              </a:rPr>
              <a:t>3s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（默认）</a:t>
            </a:r>
            <a:endParaRPr lang="en-US" altLang="zh-CN" dirty="0" smtClean="0">
              <a:ea typeface="宋体" pitchFamily="2" charset="-122"/>
            </a:endParaRPr>
          </a:p>
          <a:p>
            <a:pPr marL="628650" lvl="1" indent="-171450" eaLnBrk="1" hangingPunct="1">
              <a:buClr>
                <a:schemeClr val="accent1"/>
              </a:buClr>
            </a:pPr>
            <a:endParaRPr lang="en-US" altLang="zh-CN" sz="1500" dirty="0" smtClean="0">
              <a:ea typeface="宋体" pitchFamily="2" charset="-122"/>
            </a:endParaRPr>
          </a:p>
          <a:p>
            <a:pPr eaLnBrk="1" hangingPunct="1">
              <a:buSzPct val="120000"/>
            </a:pPr>
            <a:r>
              <a:rPr lang="zh-CN" altLang="en-US" b="1" dirty="0" smtClean="0">
                <a:ea typeface="宋体" pitchFamily="2" charset="-122"/>
              </a:rPr>
              <a:t>使用建议</a:t>
            </a:r>
            <a:endParaRPr lang="en-US" altLang="zh-CN" b="1" dirty="0" smtClean="0">
              <a:ea typeface="宋体" pitchFamily="2" charset="-122"/>
            </a:endParaRPr>
          </a:p>
          <a:p>
            <a:pPr marL="628650" lvl="1" indent="-171450" eaLnBrk="1" hangingPunct="1">
              <a:buClr>
                <a:schemeClr val="accent1"/>
              </a:buClr>
              <a:buFont typeface="Wingdings" pitchFamily="2" charset="2"/>
              <a:buChar char="ü"/>
            </a:pPr>
            <a:r>
              <a:rPr lang="zh-CN" altLang="en-US" dirty="0" smtClean="0">
                <a:ea typeface="宋体" pitchFamily="2" charset="-122"/>
              </a:rPr>
              <a:t>必须为一个单独的三层链路</a:t>
            </a:r>
            <a:r>
              <a:rPr lang="en-US" altLang="zh-CN" dirty="0" smtClean="0">
                <a:ea typeface="宋体" pitchFamily="2" charset="-122"/>
              </a:rPr>
              <a:t> (</a:t>
            </a:r>
            <a:r>
              <a:rPr lang="en-US" altLang="zh-CN" dirty="0" err="1" smtClean="0">
                <a:ea typeface="宋体" pitchFamily="2" charset="-122"/>
              </a:rPr>
              <a:t>1Gb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带宽足够</a:t>
            </a:r>
            <a:r>
              <a:rPr lang="en-US" altLang="zh-CN" dirty="0" smtClean="0">
                <a:ea typeface="宋体" pitchFamily="2" charset="-122"/>
              </a:rPr>
              <a:t>)</a:t>
            </a:r>
            <a:r>
              <a:rPr lang="zh-CN" altLang="en-US" dirty="0" smtClean="0">
                <a:ea typeface="宋体" pitchFamily="2" charset="-122"/>
              </a:rPr>
              <a:t>，三层可达即可，独立</a:t>
            </a:r>
            <a:r>
              <a:rPr lang="en-US" altLang="zh-CN" dirty="0" err="1" smtClean="0">
                <a:ea typeface="宋体" pitchFamily="2" charset="-122"/>
              </a:rPr>
              <a:t>VRF</a:t>
            </a:r>
            <a:endParaRPr lang="en-US" altLang="zh-CN" dirty="0" smtClean="0">
              <a:ea typeface="宋体" pitchFamily="2" charset="-122"/>
            </a:endParaRPr>
          </a:p>
          <a:p>
            <a:pPr marL="628650" lvl="1" indent="-171450" eaLnBrk="1" hangingPunct="1">
              <a:buClr>
                <a:schemeClr val="accent1"/>
              </a:buClr>
              <a:buFont typeface="Wingdings" pitchFamily="2" charset="2"/>
              <a:buChar char="ü"/>
            </a:pPr>
            <a:r>
              <a:rPr lang="zh-CN" altLang="en-US" dirty="0" smtClean="0">
                <a:ea typeface="宋体" pitchFamily="2" charset="-122"/>
              </a:rPr>
              <a:t>不能通过</a:t>
            </a:r>
            <a:r>
              <a:rPr lang="en-US" altLang="zh-CN" dirty="0" smtClean="0">
                <a:ea typeface="宋体" pitchFamily="2" charset="-122"/>
              </a:rPr>
              <a:t>peer-link</a:t>
            </a:r>
            <a:r>
              <a:rPr lang="zh-CN" altLang="en-US" dirty="0" smtClean="0">
                <a:ea typeface="宋体" pitchFamily="2" charset="-122"/>
              </a:rPr>
              <a:t>在路由</a:t>
            </a:r>
            <a:endParaRPr lang="en-US" altLang="zh-CN" dirty="0" smtClean="0">
              <a:ea typeface="宋体" pitchFamily="2" charset="-122"/>
            </a:endParaRPr>
          </a:p>
          <a:p>
            <a:pPr marL="628650" lvl="1" indent="-171450" eaLnBrk="1" hangingPunct="1">
              <a:buClr>
                <a:schemeClr val="accent1"/>
              </a:buClr>
              <a:buFont typeface="Wingdings" pitchFamily="2" charset="2"/>
              <a:buChar char="ü"/>
            </a:pPr>
            <a:r>
              <a:rPr lang="zh-CN" altLang="en-US" dirty="0" smtClean="0">
                <a:ea typeface="宋体" pitchFamily="2" charset="-122"/>
              </a:rPr>
              <a:t>可以使用引擎上的管理口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14340" name="Rectangle 26"/>
          <p:cNvSpPr>
            <a:spLocks noChangeArrowheads="1"/>
          </p:cNvSpPr>
          <p:nvPr/>
        </p:nvSpPr>
        <p:spPr bwMode="auto">
          <a:xfrm>
            <a:off x="6705600" y="2362200"/>
            <a:ext cx="2209800" cy="1066800"/>
          </a:xfrm>
          <a:prstGeom prst="rect">
            <a:avLst/>
          </a:prstGeom>
          <a:solidFill>
            <a:schemeClr val="folHlink">
              <a:alpha val="30196"/>
            </a:schemeClr>
          </a:solidFill>
          <a:ln w="28575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algn="ctr" eaLnBrk="0" hangingPunct="0">
              <a:lnSpc>
                <a:spcPct val="90000"/>
              </a:lnSpc>
            </a:pPr>
            <a:endParaRPr lang="zh-CN" altLang="zh-CN"/>
          </a:p>
        </p:txBody>
      </p:sp>
      <p:sp>
        <p:nvSpPr>
          <p:cNvPr id="14341" name="Line 28"/>
          <p:cNvSpPr>
            <a:spLocks noChangeShapeType="1"/>
          </p:cNvSpPr>
          <p:nvPr/>
        </p:nvSpPr>
        <p:spPr bwMode="auto">
          <a:xfrm flipH="1">
            <a:off x="7308850" y="28194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4342" name="Line 23"/>
          <p:cNvSpPr>
            <a:spLocks noChangeShapeType="1"/>
          </p:cNvSpPr>
          <p:nvPr/>
        </p:nvSpPr>
        <p:spPr bwMode="auto">
          <a:xfrm>
            <a:off x="8382000" y="3124200"/>
            <a:ext cx="1524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4343" name="Line 36"/>
          <p:cNvSpPr>
            <a:spLocks noChangeShapeType="1"/>
          </p:cNvSpPr>
          <p:nvPr/>
        </p:nvSpPr>
        <p:spPr bwMode="auto">
          <a:xfrm flipH="1" flipV="1">
            <a:off x="7086600" y="3048000"/>
            <a:ext cx="1447800" cy="9906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4344" name="Line 32"/>
          <p:cNvSpPr>
            <a:spLocks noChangeShapeType="1"/>
          </p:cNvSpPr>
          <p:nvPr/>
        </p:nvSpPr>
        <p:spPr bwMode="auto">
          <a:xfrm flipH="1">
            <a:off x="7010400" y="3124200"/>
            <a:ext cx="1524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4345" name="Line 36"/>
          <p:cNvSpPr>
            <a:spLocks noChangeShapeType="1"/>
          </p:cNvSpPr>
          <p:nvPr/>
        </p:nvSpPr>
        <p:spPr bwMode="auto">
          <a:xfrm flipH="1">
            <a:off x="7086600" y="3124200"/>
            <a:ext cx="12192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pic>
        <p:nvPicPr>
          <p:cNvPr id="14346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5450" y="2438400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7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2438400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8" name="Picture 100" descr="cataly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00850" y="3990975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9" name="Picture 100" descr="cataly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47050" y="3990975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0" name="Line 30"/>
          <p:cNvSpPr>
            <a:spLocks noChangeShapeType="1"/>
          </p:cNvSpPr>
          <p:nvPr/>
        </p:nvSpPr>
        <p:spPr bwMode="auto">
          <a:xfrm flipH="1">
            <a:off x="7315200" y="26670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prstDash val="sysDash"/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4351" name="Oval 108"/>
          <p:cNvSpPr>
            <a:spLocks noChangeArrowheads="1"/>
          </p:cNvSpPr>
          <p:nvPr/>
        </p:nvSpPr>
        <p:spPr bwMode="auto">
          <a:xfrm>
            <a:off x="6937375" y="3836988"/>
            <a:ext cx="450850" cy="762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zh-CN" altLang="zh-CN"/>
          </a:p>
        </p:txBody>
      </p:sp>
      <p:sp>
        <p:nvSpPr>
          <p:cNvPr id="14352" name="Line 28"/>
          <p:cNvSpPr>
            <a:spLocks noChangeShapeType="1"/>
          </p:cNvSpPr>
          <p:nvPr/>
        </p:nvSpPr>
        <p:spPr bwMode="auto">
          <a:xfrm flipH="1">
            <a:off x="7315200" y="28956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4353" name="Oval 108"/>
          <p:cNvSpPr>
            <a:spLocks noChangeArrowheads="1"/>
          </p:cNvSpPr>
          <p:nvPr/>
        </p:nvSpPr>
        <p:spPr bwMode="auto">
          <a:xfrm>
            <a:off x="7772400" y="2743200"/>
            <a:ext cx="76200" cy="3048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zh-CN" altLang="zh-CN"/>
          </a:p>
        </p:txBody>
      </p:sp>
      <p:sp>
        <p:nvSpPr>
          <p:cNvPr id="14354" name="Oval 108"/>
          <p:cNvSpPr>
            <a:spLocks noChangeArrowheads="1"/>
          </p:cNvSpPr>
          <p:nvPr/>
        </p:nvSpPr>
        <p:spPr bwMode="auto">
          <a:xfrm>
            <a:off x="8235950" y="3835400"/>
            <a:ext cx="450850" cy="762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zh-CN" altLang="zh-CN"/>
          </a:p>
        </p:txBody>
      </p:sp>
      <p:sp>
        <p:nvSpPr>
          <p:cNvPr id="14355" name="AutoShape 105"/>
          <p:cNvSpPr>
            <a:spLocks noChangeArrowheads="1"/>
          </p:cNvSpPr>
          <p:nvPr/>
        </p:nvSpPr>
        <p:spPr bwMode="auto">
          <a:xfrm>
            <a:off x="6221413" y="1600200"/>
            <a:ext cx="1169987" cy="506413"/>
          </a:xfrm>
          <a:prstGeom prst="wedgeRoundRectCallout">
            <a:avLst>
              <a:gd name="adj1" fmla="val 102185"/>
              <a:gd name="adj2" fmla="val 14993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200" b="1">
                <a:solidFill>
                  <a:schemeClr val="bg1"/>
                </a:solidFill>
                <a:ea typeface="宋体" pitchFamily="2" charset="-122"/>
              </a:rPr>
              <a:t>vPC peer-keepalive link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vPC</a:t>
            </a:r>
            <a:r>
              <a:rPr lang="zh-CN" altLang="en-US" dirty="0" smtClean="0"/>
              <a:t>成员端口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用途</a:t>
            </a:r>
            <a:endParaRPr lang="en-US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altLang="zh-CN" dirty="0" err="1" smtClean="0"/>
              <a:t>VPC</a:t>
            </a:r>
            <a:r>
              <a:rPr lang="en-US" altLang="zh-CN" dirty="0" smtClean="0"/>
              <a:t> peer</a:t>
            </a:r>
            <a:r>
              <a:rPr lang="zh-CN" altLang="en-US" dirty="0" smtClean="0"/>
              <a:t>之间对</a:t>
            </a:r>
            <a:r>
              <a:rPr lang="en-US" dirty="0" smtClean="0"/>
              <a:t>port-channel</a:t>
            </a:r>
            <a:r>
              <a:rPr lang="zh-CN" altLang="en-US" dirty="0" smtClean="0"/>
              <a:t>进行终结</a:t>
            </a:r>
            <a:endParaRPr lang="en-US" dirty="0" smtClean="0"/>
          </a:p>
          <a:p>
            <a:r>
              <a:rPr lang="zh-CN" altLang="en-US" dirty="0" smtClean="0"/>
              <a:t>配置建议</a:t>
            </a:r>
            <a:endParaRPr lang="en-US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altLang="zh-CN" dirty="0" err="1" smtClean="0"/>
              <a:t>VPC</a:t>
            </a:r>
            <a:r>
              <a:rPr lang="en-US" altLang="zh-CN" dirty="0" smtClean="0"/>
              <a:t> peer</a:t>
            </a:r>
            <a:r>
              <a:rPr lang="zh-CN" altLang="en-US" dirty="0" smtClean="0"/>
              <a:t>之间的属于同一个</a:t>
            </a:r>
            <a:r>
              <a:rPr lang="en-US" altLang="zh-CN" dirty="0" err="1" smtClean="0"/>
              <a:t>vpc</a:t>
            </a:r>
            <a:r>
              <a:rPr lang="zh-CN" altLang="en-US" dirty="0" smtClean="0"/>
              <a:t>组的成员端口的配置必须一致</a:t>
            </a:r>
            <a:endParaRPr lang="en-US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dirty="0" smtClean="0"/>
              <a:t>下联交换机和两个</a:t>
            </a:r>
            <a:r>
              <a:rPr lang="en-US" altLang="zh-CN" dirty="0" err="1" smtClean="0"/>
              <a:t>VPC</a:t>
            </a:r>
            <a:r>
              <a:rPr lang="en-US" altLang="zh-CN" dirty="0" smtClean="0"/>
              <a:t> Peer</a:t>
            </a:r>
            <a:r>
              <a:rPr lang="zh-CN" altLang="en-US" dirty="0" smtClean="0"/>
              <a:t>之间最多可捆绑</a:t>
            </a:r>
            <a:r>
              <a:rPr lang="en-US" altLang="zh-CN" dirty="0" smtClean="0"/>
              <a:t>16</a:t>
            </a:r>
            <a:r>
              <a:rPr lang="zh-CN" altLang="en-US" dirty="0" smtClean="0"/>
              <a:t>条链路</a:t>
            </a:r>
            <a:endParaRPr lang="en-US" dirty="0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6096000" y="2362200"/>
            <a:ext cx="2209800" cy="1066800"/>
          </a:xfrm>
          <a:prstGeom prst="rect">
            <a:avLst/>
          </a:prstGeom>
          <a:solidFill>
            <a:schemeClr val="folHlink">
              <a:alpha val="30196"/>
            </a:schemeClr>
          </a:solidFill>
          <a:ln w="28575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H="1">
            <a:off x="6699250" y="28194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7772400" y="3124200"/>
            <a:ext cx="1524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Line 36"/>
          <p:cNvSpPr>
            <a:spLocks noChangeShapeType="1"/>
          </p:cNvSpPr>
          <p:nvPr/>
        </p:nvSpPr>
        <p:spPr bwMode="auto">
          <a:xfrm flipH="1" flipV="1">
            <a:off x="6477000" y="3048000"/>
            <a:ext cx="1447800" cy="9906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 flipH="1">
            <a:off x="6400800" y="3124200"/>
            <a:ext cx="1524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 flipH="1">
            <a:off x="6477000" y="3124200"/>
            <a:ext cx="12192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2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5850" y="2438400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2438400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100" descr="cataly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91250" y="3990975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100" descr="cataly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37450" y="3990975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Line 30"/>
          <p:cNvSpPr>
            <a:spLocks noChangeShapeType="1"/>
          </p:cNvSpPr>
          <p:nvPr/>
        </p:nvSpPr>
        <p:spPr bwMode="auto">
          <a:xfrm flipH="1">
            <a:off x="6705600" y="26670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prstDash val="sysDash"/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Oval 108"/>
          <p:cNvSpPr>
            <a:spLocks noChangeArrowheads="1"/>
          </p:cNvSpPr>
          <p:nvPr/>
        </p:nvSpPr>
        <p:spPr bwMode="auto">
          <a:xfrm>
            <a:off x="6327775" y="3836988"/>
            <a:ext cx="450850" cy="762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Line 28"/>
          <p:cNvSpPr>
            <a:spLocks noChangeShapeType="1"/>
          </p:cNvSpPr>
          <p:nvPr/>
        </p:nvSpPr>
        <p:spPr bwMode="auto">
          <a:xfrm flipH="1">
            <a:off x="6705600" y="28956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" name="Oval 108"/>
          <p:cNvSpPr>
            <a:spLocks noChangeArrowheads="1"/>
          </p:cNvSpPr>
          <p:nvPr/>
        </p:nvSpPr>
        <p:spPr bwMode="auto">
          <a:xfrm>
            <a:off x="7162800" y="2743200"/>
            <a:ext cx="76200" cy="3048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Oval 108"/>
          <p:cNvSpPr>
            <a:spLocks noChangeArrowheads="1"/>
          </p:cNvSpPr>
          <p:nvPr/>
        </p:nvSpPr>
        <p:spPr bwMode="auto">
          <a:xfrm>
            <a:off x="7626350" y="3834714"/>
            <a:ext cx="450850" cy="762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AutoShape 104"/>
          <p:cNvSpPr>
            <a:spLocks noChangeArrowheads="1"/>
          </p:cNvSpPr>
          <p:nvPr/>
        </p:nvSpPr>
        <p:spPr bwMode="auto">
          <a:xfrm>
            <a:off x="7537450" y="4419600"/>
            <a:ext cx="762000" cy="685800"/>
          </a:xfrm>
          <a:prstGeom prst="wedgeRoundRectCallout">
            <a:avLst>
              <a:gd name="adj1" fmla="val -34865"/>
              <a:gd name="adj2" fmla="val -23708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200" dirty="0">
                <a:ea typeface="Arial" pitchFamily="-65" charset="0"/>
                <a:cs typeface="Arial" pitchFamily="-65" charset="0"/>
              </a:rPr>
              <a:t>vPC member port</a:t>
            </a:r>
          </a:p>
        </p:txBody>
      </p:sp>
      <p:sp>
        <p:nvSpPr>
          <p:cNvPr id="40" name="AutoShape 104"/>
          <p:cNvSpPr>
            <a:spLocks noChangeArrowheads="1"/>
          </p:cNvSpPr>
          <p:nvPr/>
        </p:nvSpPr>
        <p:spPr bwMode="auto">
          <a:xfrm>
            <a:off x="7537450" y="4419600"/>
            <a:ext cx="762000" cy="685800"/>
          </a:xfrm>
          <a:prstGeom prst="wedgeRoundRectCallout">
            <a:avLst>
              <a:gd name="adj1" fmla="val -179523"/>
              <a:gd name="adj2" fmla="val -23338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200" dirty="0">
                <a:ea typeface="Arial" pitchFamily="-65" charset="0"/>
                <a:cs typeface="Arial" pitchFamily="-65" charset="0"/>
              </a:rPr>
              <a:t>vPC member port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Port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5867400" cy="46783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用途</a:t>
            </a:r>
            <a:endParaRPr lang="en-US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dirty="0" smtClean="0"/>
              <a:t>接入设备与两个</a:t>
            </a:r>
            <a:r>
              <a:rPr lang="en-US" altLang="zh-CN" dirty="0" err="1" smtClean="0"/>
              <a:t>VPC</a:t>
            </a:r>
            <a:r>
              <a:rPr lang="en-US" altLang="zh-CN" dirty="0" smtClean="0"/>
              <a:t> Peer</a:t>
            </a:r>
            <a:r>
              <a:rPr lang="zh-CN" altLang="en-US" dirty="0" smtClean="0"/>
              <a:t>建立的</a:t>
            </a:r>
            <a:r>
              <a:rPr lang="en-US" altLang="zh-CN" dirty="0" smtClean="0"/>
              <a:t>port-channel</a:t>
            </a:r>
            <a:endParaRPr lang="en-US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dirty="0" smtClean="0"/>
              <a:t>流量可以在接入设备的所有上联链路上进行负载分担</a:t>
            </a:r>
            <a:endParaRPr lang="en-US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dirty="0" smtClean="0"/>
              <a:t>标准</a:t>
            </a:r>
            <a:r>
              <a:rPr lang="en-US" dirty="0" smtClean="0"/>
              <a:t> </a:t>
            </a:r>
            <a:r>
              <a:rPr lang="en-US" dirty="0" err="1" smtClean="0"/>
              <a:t>802.3ad</a:t>
            </a:r>
            <a:r>
              <a:rPr lang="en-US" dirty="0" smtClean="0"/>
              <a:t> port</a:t>
            </a:r>
            <a:r>
              <a:rPr lang="en-US" altLang="zh-CN" dirty="0" smtClean="0"/>
              <a:t>-</a:t>
            </a:r>
            <a:r>
              <a:rPr lang="en-US" dirty="0" smtClean="0"/>
              <a:t>channel</a:t>
            </a:r>
          </a:p>
          <a:p>
            <a:pPr marL="628650" lvl="1" indent="-171450">
              <a:buFont typeface="Arial" pitchFamily="34" charset="0"/>
              <a:buChar char="•"/>
            </a:pPr>
            <a:endParaRPr lang="en-US" dirty="0" smtClean="0"/>
          </a:p>
          <a:p>
            <a:r>
              <a:rPr lang="zh-CN" altLang="en-US" dirty="0" smtClean="0"/>
              <a:t>接入设备功能需求</a:t>
            </a:r>
            <a:endParaRPr lang="en-US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dirty="0" smtClean="0"/>
              <a:t>支持标准</a:t>
            </a:r>
            <a:r>
              <a:rPr lang="en-US" altLang="zh-CN" dirty="0" err="1" smtClean="0"/>
              <a:t>802.3ad</a:t>
            </a:r>
            <a:r>
              <a:rPr lang="en-US" altLang="zh-CN" dirty="0" smtClean="0"/>
              <a:t> </a:t>
            </a:r>
            <a:endParaRPr lang="en-US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altLang="zh-CN" dirty="0" err="1" smtClean="0"/>
              <a:t>LACP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可选</a:t>
            </a:r>
            <a:endParaRPr lang="en-US" dirty="0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6096000" y="2362200"/>
            <a:ext cx="2209800" cy="1066800"/>
          </a:xfrm>
          <a:prstGeom prst="rect">
            <a:avLst/>
          </a:prstGeom>
          <a:solidFill>
            <a:schemeClr val="folHlink">
              <a:alpha val="30196"/>
            </a:schemeClr>
          </a:solidFill>
          <a:ln w="28575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H="1">
            <a:off x="6699250" y="28194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7772400" y="3124200"/>
            <a:ext cx="1524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Line 36"/>
          <p:cNvSpPr>
            <a:spLocks noChangeShapeType="1"/>
          </p:cNvSpPr>
          <p:nvPr/>
        </p:nvSpPr>
        <p:spPr bwMode="auto">
          <a:xfrm flipH="1" flipV="1">
            <a:off x="6477000" y="3048000"/>
            <a:ext cx="1447800" cy="9906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 flipH="1">
            <a:off x="6400800" y="3124200"/>
            <a:ext cx="1524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 flipH="1">
            <a:off x="6477000" y="3124200"/>
            <a:ext cx="12192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2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5850" y="2438400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2438400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100" descr="cataly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91250" y="3990975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100" descr="cataly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37450" y="3990975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Line 30"/>
          <p:cNvSpPr>
            <a:spLocks noChangeShapeType="1"/>
          </p:cNvSpPr>
          <p:nvPr/>
        </p:nvSpPr>
        <p:spPr bwMode="auto">
          <a:xfrm flipH="1">
            <a:off x="6705600" y="26670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prstDash val="sysDash"/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Oval 108"/>
          <p:cNvSpPr>
            <a:spLocks noChangeArrowheads="1"/>
          </p:cNvSpPr>
          <p:nvPr/>
        </p:nvSpPr>
        <p:spPr bwMode="auto">
          <a:xfrm>
            <a:off x="6327775" y="3836988"/>
            <a:ext cx="450850" cy="762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AutoShape 104"/>
          <p:cNvSpPr>
            <a:spLocks noChangeArrowheads="1"/>
          </p:cNvSpPr>
          <p:nvPr/>
        </p:nvSpPr>
        <p:spPr bwMode="auto">
          <a:xfrm>
            <a:off x="6629400" y="4876800"/>
            <a:ext cx="762000" cy="685800"/>
          </a:xfrm>
          <a:prstGeom prst="wedgeRoundRectCallout">
            <a:avLst>
              <a:gd name="adj1" fmla="val -58887"/>
              <a:gd name="adj2" fmla="val -18036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200" dirty="0">
                <a:ea typeface="Arial" pitchFamily="-65" charset="0"/>
                <a:cs typeface="Arial" pitchFamily="-65" charset="0"/>
              </a:rPr>
              <a:t>vPC member port</a:t>
            </a:r>
          </a:p>
        </p:txBody>
      </p:sp>
      <p:sp>
        <p:nvSpPr>
          <p:cNvPr id="39" name="AutoShape 104"/>
          <p:cNvSpPr>
            <a:spLocks noChangeArrowheads="1"/>
          </p:cNvSpPr>
          <p:nvPr/>
        </p:nvSpPr>
        <p:spPr bwMode="auto">
          <a:xfrm>
            <a:off x="7315200" y="4495800"/>
            <a:ext cx="762000" cy="293688"/>
          </a:xfrm>
          <a:prstGeom prst="wedgeRoundRectCallout">
            <a:avLst>
              <a:gd name="adj1" fmla="val -133306"/>
              <a:gd name="adj2" fmla="val -26328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200" dirty="0">
                <a:ea typeface="Arial" pitchFamily="-65" charset="0"/>
                <a:cs typeface="Arial" pitchFamily="-65" charset="0"/>
              </a:rPr>
              <a:t>vPC</a:t>
            </a:r>
          </a:p>
        </p:txBody>
      </p:sp>
      <p:sp>
        <p:nvSpPr>
          <p:cNvPr id="40" name="AutoShape 104"/>
          <p:cNvSpPr>
            <a:spLocks noChangeArrowheads="1"/>
          </p:cNvSpPr>
          <p:nvPr/>
        </p:nvSpPr>
        <p:spPr bwMode="auto">
          <a:xfrm>
            <a:off x="6629400" y="4876800"/>
            <a:ext cx="762000" cy="838200"/>
          </a:xfrm>
          <a:prstGeom prst="wedgeRoundRectCallout">
            <a:avLst>
              <a:gd name="adj1" fmla="val -78929"/>
              <a:gd name="adj2" fmla="val -15512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200" dirty="0">
                <a:ea typeface="Arial" pitchFamily="-65" charset="0"/>
                <a:cs typeface="Arial" pitchFamily="-65" charset="0"/>
              </a:rPr>
              <a:t>Normal Port-channel port</a:t>
            </a:r>
          </a:p>
        </p:txBody>
      </p:sp>
      <p:sp>
        <p:nvSpPr>
          <p:cNvPr id="41" name="Line 28"/>
          <p:cNvSpPr>
            <a:spLocks noChangeShapeType="1"/>
          </p:cNvSpPr>
          <p:nvPr/>
        </p:nvSpPr>
        <p:spPr bwMode="auto">
          <a:xfrm flipH="1">
            <a:off x="6705600" y="28956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" name="Oval 108"/>
          <p:cNvSpPr>
            <a:spLocks noChangeArrowheads="1"/>
          </p:cNvSpPr>
          <p:nvPr/>
        </p:nvSpPr>
        <p:spPr bwMode="auto">
          <a:xfrm>
            <a:off x="7162800" y="2743200"/>
            <a:ext cx="76200" cy="3048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Oval 108"/>
          <p:cNvSpPr>
            <a:spLocks noChangeArrowheads="1"/>
          </p:cNvSpPr>
          <p:nvPr/>
        </p:nvSpPr>
        <p:spPr bwMode="auto">
          <a:xfrm>
            <a:off x="7626350" y="3834714"/>
            <a:ext cx="450850" cy="762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重复帧防护机制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638" y="1143001"/>
            <a:ext cx="7940675" cy="213360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VPC</a:t>
            </a:r>
            <a:r>
              <a:rPr lang="zh-CN" altLang="en-US" dirty="0" smtClean="0">
                <a:solidFill>
                  <a:srgbClr val="FF0000"/>
                </a:solidFill>
              </a:rPr>
              <a:t>的一个重要转发原则：从</a:t>
            </a:r>
            <a:r>
              <a:rPr lang="en-US" altLang="zh-CN" dirty="0" err="1" smtClean="0">
                <a:solidFill>
                  <a:srgbClr val="FF0000"/>
                </a:solidFill>
              </a:rPr>
              <a:t>vpc</a:t>
            </a:r>
            <a:r>
              <a:rPr lang="en-US" altLang="zh-CN" dirty="0" smtClean="0">
                <a:solidFill>
                  <a:srgbClr val="FF0000"/>
                </a:solidFill>
              </a:rPr>
              <a:t> peer</a:t>
            </a:r>
            <a:r>
              <a:rPr lang="zh-CN" altLang="en-US" dirty="0" smtClean="0">
                <a:solidFill>
                  <a:srgbClr val="FF0000"/>
                </a:solidFill>
              </a:rPr>
              <a:t>通过</a:t>
            </a:r>
            <a:r>
              <a:rPr lang="en-US" altLang="zh-CN" dirty="0" smtClean="0">
                <a:solidFill>
                  <a:srgbClr val="FF0000"/>
                </a:solidFill>
              </a:rPr>
              <a:t>peer link</a:t>
            </a:r>
            <a:r>
              <a:rPr lang="zh-CN" altLang="en-US" dirty="0" smtClean="0">
                <a:solidFill>
                  <a:srgbClr val="FF0000"/>
                </a:solidFill>
              </a:rPr>
              <a:t>发送过来的帧不会从</a:t>
            </a:r>
            <a:r>
              <a:rPr lang="en-US" altLang="zh-CN" dirty="0" err="1" smtClean="0">
                <a:solidFill>
                  <a:srgbClr val="FF0000"/>
                </a:solidFill>
              </a:rPr>
              <a:t>vpc</a:t>
            </a:r>
            <a:r>
              <a:rPr lang="zh-CN" altLang="en-US" dirty="0" smtClean="0">
                <a:solidFill>
                  <a:srgbClr val="FF0000"/>
                </a:solidFill>
              </a:rPr>
              <a:t>成员端口转发出去，而发给非</a:t>
            </a:r>
            <a:r>
              <a:rPr lang="en-US" altLang="zh-CN" dirty="0" err="1" smtClean="0">
                <a:solidFill>
                  <a:srgbClr val="FF0000"/>
                </a:solidFill>
              </a:rPr>
              <a:t>vpc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vlan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orphan port</a:t>
            </a:r>
            <a:r>
              <a:rPr lang="zh-CN" altLang="en-US" dirty="0" smtClean="0">
                <a:solidFill>
                  <a:srgbClr val="FF0000"/>
                </a:solidFill>
              </a:rPr>
              <a:t>或者上联链路的流量会正常转发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Orphan port</a:t>
            </a:r>
            <a:r>
              <a:rPr lang="zh-CN" altLang="en-US" dirty="0" smtClean="0">
                <a:solidFill>
                  <a:srgbClr val="FF0000"/>
                </a:solidFill>
              </a:rPr>
              <a:t>：不是通过</a:t>
            </a:r>
            <a:r>
              <a:rPr lang="en-US" altLang="zh-CN" dirty="0" err="1" smtClean="0">
                <a:solidFill>
                  <a:srgbClr val="FF0000"/>
                </a:solidFill>
              </a:rPr>
              <a:t>vpc</a:t>
            </a:r>
            <a:r>
              <a:rPr lang="zh-CN" altLang="en-US" dirty="0" smtClean="0">
                <a:solidFill>
                  <a:srgbClr val="FF0000"/>
                </a:solidFill>
              </a:rPr>
              <a:t>连接，但承载</a:t>
            </a:r>
            <a:r>
              <a:rPr lang="en-US" altLang="zh-CN" dirty="0" err="1" smtClean="0">
                <a:solidFill>
                  <a:srgbClr val="FF0000"/>
                </a:solidFill>
              </a:rPr>
              <a:t>vpc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vlan</a:t>
            </a:r>
            <a:r>
              <a:rPr lang="zh-CN" altLang="en-US" dirty="0" smtClean="0">
                <a:solidFill>
                  <a:srgbClr val="FF0000"/>
                </a:solidFill>
              </a:rPr>
              <a:t>的端口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31092"/>
            <a:ext cx="3505200" cy="362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3505200"/>
            <a:ext cx="4269662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07" name="Rectangle 17"/>
          <p:cNvSpPr>
            <a:spLocks noChangeArrowheads="1"/>
          </p:cNvSpPr>
          <p:nvPr/>
        </p:nvSpPr>
        <p:spPr bwMode="auto">
          <a:xfrm>
            <a:off x="5562600" y="685800"/>
            <a:ext cx="3048000" cy="1524000"/>
          </a:xfrm>
          <a:prstGeom prst="rect">
            <a:avLst/>
          </a:prstGeom>
          <a:solidFill>
            <a:srgbClr val="FFC000">
              <a:alpha val="21000"/>
            </a:srgbClr>
          </a:solidFill>
          <a:ln w="44450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9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2960" y="784426"/>
            <a:ext cx="1021288" cy="1349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856" y="784426"/>
            <a:ext cx="1021288" cy="1349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8937"/>
            <a:ext cx="8145463" cy="677863"/>
          </a:xfrm>
        </p:spPr>
        <p:txBody>
          <a:bodyPr/>
          <a:lstStyle/>
          <a:p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</a:t>
            </a:r>
            <a:endParaRPr lang="en-US" altLang="zh-CN" dirty="0" smtClean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19200"/>
            <a:ext cx="8762999" cy="5257800"/>
          </a:xfrm>
        </p:spPr>
        <p:txBody>
          <a:bodyPr/>
          <a:lstStyle/>
          <a:p>
            <a:r>
              <a:rPr lang="zh-CN" altLang="en-US" sz="2000" dirty="0" smtClean="0">
                <a:solidFill>
                  <a:srgbClr val="7030A0"/>
                </a:solidFill>
              </a:rPr>
              <a:t>启用</a:t>
            </a:r>
            <a:r>
              <a:rPr lang="en-US" altLang="zh-CN" sz="2000" dirty="0" err="1" smtClean="0">
                <a:solidFill>
                  <a:srgbClr val="7030A0"/>
                </a:solidFill>
              </a:rPr>
              <a:t>VPC</a:t>
            </a:r>
            <a:r>
              <a:rPr lang="en-US" altLang="zh-CN" sz="2000" dirty="0" smtClean="0">
                <a:solidFill>
                  <a:srgbClr val="7030A0"/>
                </a:solidFill>
              </a:rPr>
              <a:t>, </a:t>
            </a:r>
            <a:r>
              <a:rPr lang="en-US" altLang="zh-CN" sz="2000" dirty="0" err="1" smtClean="0">
                <a:solidFill>
                  <a:srgbClr val="7030A0"/>
                </a:solidFill>
              </a:rPr>
              <a:t>LACP</a:t>
            </a:r>
            <a:r>
              <a:rPr lang="en-US" altLang="zh-CN" sz="2000" dirty="0" smtClean="0">
                <a:solidFill>
                  <a:srgbClr val="7030A0"/>
                </a:solidFill>
              </a:rPr>
              <a:t> </a:t>
            </a:r>
            <a:r>
              <a:rPr lang="zh-CN" altLang="en-US" sz="2000" dirty="0" smtClean="0">
                <a:solidFill>
                  <a:srgbClr val="7030A0"/>
                </a:solidFill>
              </a:rPr>
              <a:t>功能</a:t>
            </a:r>
            <a:endParaRPr lang="en-US" sz="2000" dirty="0" smtClean="0">
              <a:solidFill>
                <a:srgbClr val="7030A0"/>
              </a:solidFill>
            </a:endParaRPr>
          </a:p>
          <a:p>
            <a:r>
              <a:rPr lang="zh-CN" altLang="en-US" sz="2000" dirty="0" smtClean="0">
                <a:solidFill>
                  <a:schemeClr val="accent2"/>
                </a:solidFill>
              </a:rPr>
              <a:t>定义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VPC</a:t>
            </a:r>
            <a:r>
              <a:rPr lang="en-US" altLang="zh-CN" sz="2000" dirty="0" smtClean="0">
                <a:solidFill>
                  <a:schemeClr val="accent2"/>
                </a:solidFill>
              </a:rPr>
              <a:t> </a:t>
            </a:r>
            <a:r>
              <a:rPr lang="zh-CN" altLang="en-US" sz="2000" dirty="0" smtClean="0">
                <a:solidFill>
                  <a:schemeClr val="accent2"/>
                </a:solidFill>
              </a:rPr>
              <a:t>域</a:t>
            </a:r>
            <a:endParaRPr lang="en-US" sz="2000" dirty="0" smtClean="0"/>
          </a:p>
          <a:p>
            <a:r>
              <a:rPr lang="zh-CN" altLang="en-US" sz="2000" dirty="0" smtClean="0">
                <a:solidFill>
                  <a:srgbClr val="009900"/>
                </a:solidFill>
              </a:rPr>
              <a:t>建立</a:t>
            </a:r>
            <a:r>
              <a:rPr lang="en-US" altLang="zh-CN" sz="2000" dirty="0" err="1" smtClean="0">
                <a:solidFill>
                  <a:srgbClr val="009900"/>
                </a:solidFill>
              </a:rPr>
              <a:t>keepalive</a:t>
            </a:r>
            <a:r>
              <a:rPr lang="zh-CN" altLang="en-US" sz="2000" dirty="0" smtClean="0">
                <a:solidFill>
                  <a:srgbClr val="009900"/>
                </a:solidFill>
              </a:rPr>
              <a:t>连接</a:t>
            </a:r>
            <a:endParaRPr lang="en-US" sz="2000" dirty="0" smtClean="0">
              <a:solidFill>
                <a:srgbClr val="009900"/>
              </a:solidFill>
            </a:endParaRPr>
          </a:p>
          <a:p>
            <a:r>
              <a:rPr lang="zh-CN" altLang="en-US" sz="2000" dirty="0" smtClean="0">
                <a:solidFill>
                  <a:schemeClr val="folHlink"/>
                </a:solidFill>
              </a:rPr>
              <a:t>创建</a:t>
            </a:r>
            <a:r>
              <a:rPr lang="en-US" altLang="zh-CN" sz="2000" dirty="0" smtClean="0">
                <a:solidFill>
                  <a:schemeClr val="folHlink"/>
                </a:solidFill>
              </a:rPr>
              <a:t>peer-link</a:t>
            </a:r>
            <a:endParaRPr lang="en-US" sz="2000" dirty="0" smtClean="0">
              <a:solidFill>
                <a:srgbClr val="009900"/>
              </a:solidFill>
            </a:endParaRPr>
          </a:p>
          <a:p>
            <a:r>
              <a:rPr lang="zh-CN" altLang="en-US" sz="2000" dirty="0" smtClean="0">
                <a:solidFill>
                  <a:schemeClr val="tx2"/>
                </a:solidFill>
              </a:rPr>
              <a:t>把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VPC</a:t>
            </a:r>
            <a:r>
              <a:rPr lang="zh-CN" altLang="en-US" sz="2000" dirty="0" smtClean="0">
                <a:solidFill>
                  <a:schemeClr val="tx2"/>
                </a:solidFill>
              </a:rPr>
              <a:t>成员端口加入到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vpc</a:t>
            </a:r>
            <a:r>
              <a:rPr lang="zh-CN" altLang="en-US" sz="2000" dirty="0" smtClean="0">
                <a:solidFill>
                  <a:schemeClr val="tx2"/>
                </a:solidFill>
              </a:rPr>
              <a:t>组当中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zh-CN" altLang="en-US" sz="2000" i="1" dirty="0" smtClean="0">
                <a:solidFill>
                  <a:schemeClr val="tx2"/>
                </a:solidFill>
              </a:rPr>
              <a:t>确认</a:t>
            </a:r>
            <a:r>
              <a:rPr lang="en-US" altLang="zh-CN" sz="2000" i="1" dirty="0" err="1" smtClean="0">
                <a:solidFill>
                  <a:schemeClr val="tx2"/>
                </a:solidFill>
              </a:rPr>
              <a:t>vpc</a:t>
            </a:r>
            <a:r>
              <a:rPr lang="en-US" altLang="zh-CN" sz="2000" i="1" dirty="0" smtClean="0">
                <a:solidFill>
                  <a:schemeClr val="tx2"/>
                </a:solidFill>
              </a:rPr>
              <a:t> peer</a:t>
            </a:r>
            <a:r>
              <a:rPr lang="zh-CN" altLang="en-US" sz="2000" i="1" dirty="0" smtClean="0">
                <a:solidFill>
                  <a:schemeClr val="tx2"/>
                </a:solidFill>
              </a:rPr>
              <a:t>的配置一致性</a:t>
            </a:r>
            <a:endParaRPr lang="en-US" sz="2000" i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1400" dirty="0" smtClean="0">
                <a:ea typeface="ＭＳ Ｐゴシック" pitchFamily="34" charset="-128"/>
              </a:rPr>
              <a:t>         (</a:t>
            </a:r>
            <a:r>
              <a:rPr lang="en-US" altLang="zh-CN" sz="1400" dirty="0" err="1" smtClean="0">
                <a:ea typeface="ＭＳ Ｐゴシック" pitchFamily="34" charset="-128"/>
              </a:rPr>
              <a:t>config</a:t>
            </a:r>
            <a:r>
              <a:rPr lang="en-US" altLang="zh-CN" sz="1400" dirty="0" smtClean="0">
                <a:ea typeface="ＭＳ Ｐゴシック" pitchFamily="34" charset="-128"/>
              </a:rPr>
              <a:t>)# feature </a:t>
            </a:r>
            <a:r>
              <a:rPr lang="en-US" altLang="zh-CN" sz="1400" dirty="0" err="1" smtClean="0">
                <a:ea typeface="ＭＳ Ｐゴシック" pitchFamily="34" charset="-128"/>
              </a:rPr>
              <a:t>vpc</a:t>
            </a:r>
            <a:endParaRPr lang="en-US" altLang="zh-CN" sz="1400" dirty="0" smtClean="0">
              <a:ea typeface="ＭＳ Ｐゴシック" pitchFamily="34" charset="-128"/>
            </a:endParaRPr>
          </a:p>
          <a:p>
            <a:pPr lvl="1">
              <a:buNone/>
            </a:pPr>
            <a:r>
              <a:rPr lang="en-US" altLang="zh-CN" sz="1400" dirty="0" smtClean="0">
                <a:ea typeface="ＭＳ Ｐゴシック" pitchFamily="34" charset="-128"/>
                <a:cs typeface="+mn-cs"/>
              </a:rPr>
              <a:t>(</a:t>
            </a:r>
            <a:r>
              <a:rPr lang="en-US" altLang="zh-CN" sz="1400" dirty="0" err="1" smtClean="0">
                <a:ea typeface="ＭＳ Ｐゴシック" pitchFamily="34" charset="-128"/>
                <a:cs typeface="+mn-cs"/>
              </a:rPr>
              <a:t>config</a:t>
            </a:r>
            <a:r>
              <a:rPr lang="en-US" altLang="zh-CN" sz="1400" dirty="0" smtClean="0">
                <a:ea typeface="ＭＳ Ｐゴシック" pitchFamily="34" charset="-128"/>
                <a:cs typeface="+mn-cs"/>
              </a:rPr>
              <a:t>)# </a:t>
            </a:r>
            <a:r>
              <a:rPr lang="en-US" altLang="zh-CN" sz="1400" dirty="0" err="1" smtClean="0">
                <a:ea typeface="ＭＳ Ｐゴシック" pitchFamily="34" charset="-128"/>
                <a:cs typeface="+mn-cs"/>
              </a:rPr>
              <a:t>vpc</a:t>
            </a:r>
            <a:r>
              <a:rPr lang="en-US" altLang="zh-CN" sz="1400" dirty="0" smtClean="0">
                <a:ea typeface="ＭＳ Ｐゴシック" pitchFamily="34" charset="-128"/>
                <a:cs typeface="+mn-cs"/>
              </a:rPr>
              <a:t> domain 1</a:t>
            </a:r>
          </a:p>
          <a:p>
            <a:pPr lvl="1">
              <a:buNone/>
            </a:pPr>
            <a:r>
              <a:rPr lang="en-US" altLang="zh-CN" sz="1400" dirty="0" smtClean="0">
                <a:ea typeface="ＭＳ Ｐゴシック" pitchFamily="34" charset="-128"/>
                <a:cs typeface="+mn-cs"/>
              </a:rPr>
              <a:t>(</a:t>
            </a:r>
            <a:r>
              <a:rPr lang="en-US" altLang="zh-CN" sz="1400" dirty="0" err="1" smtClean="0">
                <a:ea typeface="ＭＳ Ｐゴシック" pitchFamily="34" charset="-128"/>
                <a:cs typeface="+mn-cs"/>
              </a:rPr>
              <a:t>config</a:t>
            </a:r>
            <a:r>
              <a:rPr lang="en-US" altLang="zh-CN" sz="1400" dirty="0" smtClean="0">
                <a:ea typeface="ＭＳ Ｐゴシック" pitchFamily="34" charset="-128"/>
                <a:cs typeface="+mn-cs"/>
              </a:rPr>
              <a:t>-</a:t>
            </a:r>
            <a:r>
              <a:rPr lang="en-US" altLang="zh-CN" sz="1400" dirty="0" err="1" smtClean="0">
                <a:ea typeface="ＭＳ Ｐゴシック" pitchFamily="34" charset="-128"/>
                <a:cs typeface="+mn-cs"/>
              </a:rPr>
              <a:t>vpc</a:t>
            </a:r>
            <a:r>
              <a:rPr lang="en-US" altLang="zh-CN" sz="1400" dirty="0" smtClean="0">
                <a:ea typeface="ＭＳ Ｐゴシック" pitchFamily="34" charset="-128"/>
                <a:cs typeface="+mn-cs"/>
              </a:rPr>
              <a:t>-domain)# peer-</a:t>
            </a:r>
            <a:r>
              <a:rPr lang="en-US" altLang="zh-CN" sz="1400" dirty="0" err="1" smtClean="0">
                <a:ea typeface="ＭＳ Ｐゴシック" pitchFamily="34" charset="-128"/>
                <a:cs typeface="+mn-cs"/>
              </a:rPr>
              <a:t>keepalive</a:t>
            </a:r>
            <a:r>
              <a:rPr lang="en-US" altLang="zh-CN" sz="1400" dirty="0" smtClean="0">
                <a:ea typeface="ＭＳ Ｐゴシック" pitchFamily="34" charset="-128"/>
                <a:cs typeface="+mn-cs"/>
              </a:rPr>
              <a:t> destination </a:t>
            </a:r>
            <a:r>
              <a:rPr lang="en-US" altLang="zh-CN" sz="1400" dirty="0" err="1" smtClean="0">
                <a:ea typeface="ＭＳ Ｐゴシック" pitchFamily="34" charset="-128"/>
                <a:cs typeface="+mn-cs"/>
              </a:rPr>
              <a:t>x.x.x.x</a:t>
            </a:r>
            <a:r>
              <a:rPr lang="en-US" altLang="zh-CN" sz="1400" dirty="0" smtClean="0">
                <a:ea typeface="ＭＳ Ｐゴシック" pitchFamily="34" charset="-128"/>
                <a:cs typeface="+mn-cs"/>
              </a:rPr>
              <a:t> source </a:t>
            </a:r>
            <a:r>
              <a:rPr lang="en-US" altLang="zh-CN" sz="1400" dirty="0" err="1" smtClean="0">
                <a:ea typeface="ＭＳ Ｐゴシック" pitchFamily="34" charset="-128"/>
                <a:cs typeface="+mn-cs"/>
              </a:rPr>
              <a:t>y.y.y.y</a:t>
            </a:r>
            <a:r>
              <a:rPr lang="en-US" altLang="zh-CN" sz="1400" dirty="0" smtClean="0">
                <a:ea typeface="ＭＳ Ｐゴシック" pitchFamily="34" charset="-128"/>
                <a:cs typeface="+mn-cs"/>
              </a:rPr>
              <a:t> </a:t>
            </a:r>
          </a:p>
          <a:p>
            <a:pPr lvl="1">
              <a:buNone/>
            </a:pPr>
            <a:r>
              <a:rPr lang="en-US" altLang="zh-CN" sz="1400" dirty="0" smtClean="0">
                <a:ea typeface="ＭＳ Ｐゴシック" pitchFamily="34" charset="-128"/>
                <a:cs typeface="+mn-cs"/>
              </a:rPr>
              <a:t>(</a:t>
            </a:r>
            <a:r>
              <a:rPr lang="en-US" altLang="zh-CN" sz="1400" dirty="0" err="1" smtClean="0">
                <a:ea typeface="ＭＳ Ｐゴシック" pitchFamily="34" charset="-128"/>
                <a:cs typeface="+mn-cs"/>
              </a:rPr>
              <a:t>conifg</a:t>
            </a:r>
            <a:r>
              <a:rPr lang="en-US" altLang="zh-CN" sz="1400" dirty="0" smtClean="0">
                <a:ea typeface="ＭＳ Ｐゴシック" pitchFamily="34" charset="-128"/>
                <a:cs typeface="+mn-cs"/>
              </a:rPr>
              <a:t>)# </a:t>
            </a:r>
            <a:r>
              <a:rPr lang="en-US" altLang="zh-CN" sz="1400" dirty="0" err="1" smtClean="0">
                <a:ea typeface="ＭＳ Ｐゴシック" pitchFamily="34" charset="-128"/>
                <a:cs typeface="+mn-cs"/>
              </a:rPr>
              <a:t>int</a:t>
            </a:r>
            <a:r>
              <a:rPr lang="en-US" altLang="zh-CN" sz="1400" dirty="0" smtClean="0">
                <a:ea typeface="ＭＳ Ｐゴシック" pitchFamily="34" charset="-128"/>
                <a:cs typeface="+mn-cs"/>
              </a:rPr>
              <a:t> port-channel 10</a:t>
            </a:r>
          </a:p>
          <a:p>
            <a:pPr lvl="1">
              <a:buNone/>
            </a:pPr>
            <a:r>
              <a:rPr lang="en-US" altLang="zh-CN" sz="1400" dirty="0" smtClean="0">
                <a:ea typeface="ＭＳ Ｐゴシック" pitchFamily="34" charset="-128"/>
                <a:cs typeface="+mn-cs"/>
              </a:rPr>
              <a:t>(</a:t>
            </a:r>
            <a:r>
              <a:rPr lang="en-US" altLang="zh-CN" sz="1400" dirty="0" err="1" smtClean="0">
                <a:ea typeface="ＭＳ Ｐゴシック" pitchFamily="34" charset="-128"/>
                <a:cs typeface="+mn-cs"/>
              </a:rPr>
              <a:t>config-int</a:t>
            </a:r>
            <a:r>
              <a:rPr lang="en-US" altLang="zh-CN" sz="1400" dirty="0" smtClean="0">
                <a:ea typeface="ＭＳ Ｐゴシック" pitchFamily="34" charset="-128"/>
                <a:cs typeface="+mn-cs"/>
              </a:rPr>
              <a:t>)# </a:t>
            </a:r>
            <a:r>
              <a:rPr lang="en-US" altLang="zh-CN" sz="1400" dirty="0" err="1" smtClean="0">
                <a:ea typeface="ＭＳ Ｐゴシック" pitchFamily="34" charset="-128"/>
                <a:cs typeface="+mn-cs"/>
              </a:rPr>
              <a:t>vpc</a:t>
            </a:r>
            <a:r>
              <a:rPr lang="en-US" altLang="zh-CN" sz="1400" dirty="0" smtClean="0">
                <a:ea typeface="ＭＳ Ｐゴシック" pitchFamily="34" charset="-128"/>
                <a:cs typeface="+mn-cs"/>
              </a:rPr>
              <a:t> peer-link </a:t>
            </a:r>
          </a:p>
          <a:p>
            <a:pPr lvl="1">
              <a:buNone/>
            </a:pPr>
            <a:r>
              <a:rPr lang="en-US" altLang="zh-CN" sz="1400" dirty="0" smtClean="0">
                <a:ea typeface="ＭＳ Ｐゴシック" pitchFamily="34" charset="-128"/>
              </a:rPr>
              <a:t>(</a:t>
            </a:r>
            <a:r>
              <a:rPr lang="en-US" altLang="zh-CN" sz="1400" dirty="0" err="1" smtClean="0">
                <a:ea typeface="ＭＳ Ｐゴシック" pitchFamily="34" charset="-128"/>
              </a:rPr>
              <a:t>config</a:t>
            </a:r>
            <a:r>
              <a:rPr lang="en-US" altLang="zh-CN" sz="1400" dirty="0" smtClean="0">
                <a:ea typeface="ＭＳ Ｐゴシック" pitchFamily="34" charset="-128"/>
              </a:rPr>
              <a:t>)# </a:t>
            </a:r>
            <a:r>
              <a:rPr lang="en-US" altLang="zh-CN" sz="1400" dirty="0" err="1" smtClean="0">
                <a:ea typeface="ＭＳ Ｐゴシック" pitchFamily="34" charset="-128"/>
              </a:rPr>
              <a:t>int</a:t>
            </a:r>
            <a:r>
              <a:rPr lang="en-US" altLang="zh-CN" sz="1400" dirty="0" smtClean="0">
                <a:ea typeface="ＭＳ Ｐゴシック" pitchFamily="34" charset="-128"/>
              </a:rPr>
              <a:t> port-channel 20</a:t>
            </a:r>
          </a:p>
          <a:p>
            <a:pPr lvl="1">
              <a:buNone/>
            </a:pPr>
            <a:r>
              <a:rPr lang="en-US" altLang="zh-CN" sz="1400" dirty="0" smtClean="0">
                <a:ea typeface="ＭＳ Ｐゴシック" pitchFamily="34" charset="-128"/>
              </a:rPr>
              <a:t>(</a:t>
            </a:r>
            <a:r>
              <a:rPr lang="en-US" altLang="zh-CN" sz="1400" dirty="0" err="1" smtClean="0">
                <a:ea typeface="ＭＳ Ｐゴシック" pitchFamily="34" charset="-128"/>
              </a:rPr>
              <a:t>config-int</a:t>
            </a:r>
            <a:r>
              <a:rPr lang="en-US" altLang="zh-CN" sz="1400" dirty="0" smtClean="0">
                <a:ea typeface="ＭＳ Ｐゴシック" pitchFamily="34" charset="-128"/>
              </a:rPr>
              <a:t>)# </a:t>
            </a:r>
            <a:r>
              <a:rPr lang="en-US" altLang="zh-CN" sz="1400" dirty="0" err="1" smtClean="0">
                <a:ea typeface="ＭＳ Ｐゴシック" pitchFamily="34" charset="-128"/>
              </a:rPr>
              <a:t>vpc</a:t>
            </a:r>
            <a:r>
              <a:rPr lang="en-US" altLang="zh-CN" sz="1400" dirty="0" smtClean="0">
                <a:ea typeface="ＭＳ Ｐゴシック" pitchFamily="34" charset="-128"/>
              </a:rPr>
              <a:t> 20</a:t>
            </a:r>
          </a:p>
          <a:p>
            <a:pPr lvl="1">
              <a:buNone/>
            </a:pPr>
            <a:r>
              <a:rPr lang="en-US" altLang="zh-CN" sz="1400" b="1" dirty="0" smtClean="0"/>
              <a:t> </a:t>
            </a:r>
            <a:r>
              <a:rPr lang="en-US" altLang="zh-CN" sz="1400" dirty="0" smtClean="0">
                <a:ea typeface="ＭＳ Ｐゴシック" pitchFamily="34" charset="-128"/>
              </a:rPr>
              <a:t>(</a:t>
            </a:r>
            <a:r>
              <a:rPr lang="en-US" altLang="zh-CN" sz="1400" dirty="0" err="1" smtClean="0">
                <a:ea typeface="ＭＳ Ｐゴシック" pitchFamily="34" charset="-128"/>
              </a:rPr>
              <a:t>config-int</a:t>
            </a:r>
            <a:r>
              <a:rPr lang="en-US" altLang="zh-CN" sz="1400" dirty="0" smtClean="0">
                <a:ea typeface="ＭＳ Ｐゴシック" pitchFamily="34" charset="-128"/>
              </a:rPr>
              <a:t>)#</a:t>
            </a:r>
            <a:r>
              <a:rPr lang="en-US" altLang="zh-CN" sz="1400" dirty="0" smtClean="0"/>
              <a:t>show </a:t>
            </a:r>
            <a:r>
              <a:rPr lang="en-US" altLang="zh-CN" sz="1400" dirty="0" err="1" smtClean="0"/>
              <a:t>vpc</a:t>
            </a:r>
            <a:r>
              <a:rPr lang="en-US" altLang="zh-CN" sz="1400" dirty="0" smtClean="0"/>
              <a:t> consistency-parameters</a:t>
            </a:r>
            <a:endParaRPr lang="en-US" altLang="zh-CN" sz="1400" dirty="0" smtClean="0">
              <a:ea typeface="ＭＳ Ｐゴシック" pitchFamily="34" charset="-128"/>
            </a:endParaRPr>
          </a:p>
          <a:p>
            <a:pPr lvl="1">
              <a:buNone/>
            </a:pPr>
            <a:endParaRPr lang="en-US" altLang="zh-CN" sz="1600" dirty="0" smtClean="0">
              <a:ea typeface="ＭＳ Ｐゴシック" pitchFamily="34" charset="-128"/>
              <a:cs typeface="+mn-cs"/>
            </a:endParaRPr>
          </a:p>
          <a:p>
            <a:endParaRPr lang="en-US" altLang="zh-CN" sz="2000" dirty="0" smtClean="0">
              <a:ea typeface="ＭＳ Ｐゴシック" pitchFamily="34" charset="-128"/>
            </a:endParaRPr>
          </a:p>
          <a:p>
            <a:endParaRPr lang="en-US" sz="2000" i="1" dirty="0" smtClean="0">
              <a:solidFill>
                <a:schemeClr val="tx2"/>
              </a:solidFill>
            </a:endParaRPr>
          </a:p>
        </p:txBody>
      </p:sp>
      <p:pic>
        <p:nvPicPr>
          <p:cNvPr id="6963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3505200"/>
            <a:ext cx="914400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9640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3505200"/>
            <a:ext cx="914400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9641" name="Text Box 20"/>
          <p:cNvSpPr txBox="1">
            <a:spLocks noChangeArrowheads="1"/>
          </p:cNvSpPr>
          <p:nvPr/>
        </p:nvSpPr>
        <p:spPr bwMode="auto">
          <a:xfrm>
            <a:off x="5715000" y="1600200"/>
            <a:ext cx="706438" cy="304800"/>
          </a:xfrm>
          <a:prstGeom prst="rect">
            <a:avLst/>
          </a:prstGeom>
          <a:solidFill>
            <a:schemeClr val="bg1">
              <a:alpha val="5098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N7k01</a:t>
            </a:r>
          </a:p>
        </p:txBody>
      </p:sp>
      <p:sp>
        <p:nvSpPr>
          <p:cNvPr id="69642" name="Text Box 21"/>
          <p:cNvSpPr txBox="1">
            <a:spLocks noChangeArrowheads="1"/>
          </p:cNvSpPr>
          <p:nvPr/>
        </p:nvSpPr>
        <p:spPr bwMode="auto">
          <a:xfrm>
            <a:off x="7772400" y="1600200"/>
            <a:ext cx="706438" cy="304800"/>
          </a:xfrm>
          <a:prstGeom prst="rect">
            <a:avLst/>
          </a:prstGeom>
          <a:solidFill>
            <a:schemeClr val="bg1">
              <a:alpha val="5098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N7k02</a:t>
            </a: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342063" y="696913"/>
            <a:ext cx="1546225" cy="620712"/>
            <a:chOff x="3876" y="1239"/>
            <a:chExt cx="974" cy="391"/>
          </a:xfrm>
        </p:grpSpPr>
        <p:sp>
          <p:nvSpPr>
            <p:cNvPr id="69702" name="Line 37"/>
            <p:cNvSpPr>
              <a:spLocks noChangeShapeType="1"/>
            </p:cNvSpPr>
            <p:nvPr/>
          </p:nvSpPr>
          <p:spPr bwMode="auto">
            <a:xfrm flipV="1">
              <a:off x="4036" y="1330"/>
              <a:ext cx="339" cy="183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pic>
          <p:nvPicPr>
            <p:cNvPr id="69703" name="Picture 38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76" y="1464"/>
              <a:ext cx="216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704" name="Picture 39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34" y="1472"/>
              <a:ext cx="216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705" name="Line 40"/>
            <p:cNvSpPr>
              <a:spLocks noChangeShapeType="1"/>
            </p:cNvSpPr>
            <p:nvPr/>
          </p:nvSpPr>
          <p:spPr bwMode="auto">
            <a:xfrm flipH="1" flipV="1">
              <a:off x="4417" y="1372"/>
              <a:ext cx="255" cy="138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pic>
          <p:nvPicPr>
            <p:cNvPr id="69706" name="Picture 41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53" y="1239"/>
              <a:ext cx="216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6477000" y="1371600"/>
            <a:ext cx="1295400" cy="533400"/>
            <a:chOff x="4080" y="1152"/>
            <a:chExt cx="816" cy="336"/>
          </a:xfrm>
        </p:grpSpPr>
        <p:sp>
          <p:nvSpPr>
            <p:cNvPr id="69689" name="Line 4"/>
            <p:cNvSpPr>
              <a:spLocks noChangeShapeType="1"/>
            </p:cNvSpPr>
            <p:nvPr/>
          </p:nvSpPr>
          <p:spPr bwMode="auto">
            <a:xfrm>
              <a:off x="4080" y="1248"/>
              <a:ext cx="76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69690" name="Line 5"/>
            <p:cNvSpPr>
              <a:spLocks noChangeShapeType="1"/>
            </p:cNvSpPr>
            <p:nvPr/>
          </p:nvSpPr>
          <p:spPr bwMode="auto">
            <a:xfrm>
              <a:off x="4080" y="1392"/>
              <a:ext cx="81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69693" name="Oval 22"/>
            <p:cNvSpPr>
              <a:spLocks noChangeArrowheads="1"/>
            </p:cNvSpPr>
            <p:nvPr/>
          </p:nvSpPr>
          <p:spPr bwMode="auto">
            <a:xfrm>
              <a:off x="4416" y="1152"/>
              <a:ext cx="96" cy="336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chemeClr val="folHlink"/>
              </a:solidFill>
              <a:round/>
              <a:headEnd/>
              <a:tailEnd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80"/>
          <p:cNvGrpSpPr>
            <a:grpSpLocks/>
          </p:cNvGrpSpPr>
          <p:nvPr/>
        </p:nvGrpSpPr>
        <p:grpSpPr bwMode="auto">
          <a:xfrm>
            <a:off x="5715000" y="1905000"/>
            <a:ext cx="2590800" cy="1676400"/>
            <a:chOff x="3600" y="1488"/>
            <a:chExt cx="1632" cy="1056"/>
          </a:xfrm>
        </p:grpSpPr>
        <p:sp>
          <p:nvSpPr>
            <p:cNvPr id="69668" name="Line 12"/>
            <p:cNvSpPr>
              <a:spLocks noChangeShapeType="1"/>
            </p:cNvSpPr>
            <p:nvPr/>
          </p:nvSpPr>
          <p:spPr bwMode="auto">
            <a:xfrm flipH="1" flipV="1">
              <a:off x="3648" y="1536"/>
              <a:ext cx="96" cy="96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9" name="Line 13"/>
            <p:cNvSpPr>
              <a:spLocks noChangeShapeType="1"/>
            </p:cNvSpPr>
            <p:nvPr/>
          </p:nvSpPr>
          <p:spPr bwMode="auto">
            <a:xfrm flipH="1" flipV="1">
              <a:off x="3840" y="1584"/>
              <a:ext cx="1152" cy="91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70" name="Line 15"/>
            <p:cNvSpPr>
              <a:spLocks noChangeShapeType="1"/>
            </p:cNvSpPr>
            <p:nvPr/>
          </p:nvSpPr>
          <p:spPr bwMode="auto">
            <a:xfrm flipV="1">
              <a:off x="3936" y="1536"/>
              <a:ext cx="1104" cy="96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71" name="Line 16"/>
            <p:cNvSpPr>
              <a:spLocks noChangeShapeType="1"/>
            </p:cNvSpPr>
            <p:nvPr/>
          </p:nvSpPr>
          <p:spPr bwMode="auto">
            <a:xfrm flipV="1">
              <a:off x="5136" y="1536"/>
              <a:ext cx="48" cy="91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72" name="Oval 23" descr="Wide upward diagonal"/>
            <p:cNvSpPr>
              <a:spLocks noChangeArrowheads="1"/>
            </p:cNvSpPr>
            <p:nvPr/>
          </p:nvSpPr>
          <p:spPr bwMode="auto">
            <a:xfrm>
              <a:off x="3600" y="1488"/>
              <a:ext cx="144" cy="144"/>
            </a:xfrm>
            <a:prstGeom prst="ellipse">
              <a:avLst/>
            </a:prstGeom>
            <a:pattFill prst="wdUpDiag">
              <a:fgClr>
                <a:srgbClr val="C0C0C4"/>
              </a:fgClr>
              <a:bgClr>
                <a:schemeClr val="bg1"/>
              </a:bgClr>
            </a:pattFill>
            <a:ln w="38100" algn="ctr">
              <a:solidFill>
                <a:schemeClr val="accent1"/>
              </a:solidFill>
              <a:round/>
              <a:headEnd/>
              <a:tailEnd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69674" name="Oval 25" descr="Wide upward diagonal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ellipse">
              <a:avLst/>
            </a:prstGeom>
            <a:pattFill prst="wdUpDiag">
              <a:fgClr>
                <a:srgbClr val="C0C0C4"/>
              </a:fgClr>
              <a:bgClr>
                <a:schemeClr val="bg1"/>
              </a:bgClr>
            </a:pattFill>
            <a:ln w="38100" algn="ctr">
              <a:solidFill>
                <a:schemeClr val="accent1"/>
              </a:solidFill>
              <a:round/>
              <a:headEnd/>
              <a:tailEnd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69675" name="Oval 26" descr="Wide upward diagonal"/>
            <p:cNvSpPr>
              <a:spLocks noChangeArrowheads="1"/>
            </p:cNvSpPr>
            <p:nvPr/>
          </p:nvSpPr>
          <p:spPr bwMode="auto">
            <a:xfrm>
              <a:off x="4944" y="1488"/>
              <a:ext cx="144" cy="144"/>
            </a:xfrm>
            <a:prstGeom prst="ellipse">
              <a:avLst/>
            </a:prstGeom>
            <a:pattFill prst="wdUpDiag">
              <a:fgClr>
                <a:srgbClr val="C0C0C4"/>
              </a:fgClr>
              <a:bgClr>
                <a:schemeClr val="bg1"/>
              </a:bgClr>
            </a:pattFill>
            <a:ln w="38100" algn="ctr">
              <a:solidFill>
                <a:schemeClr val="accent1"/>
              </a:solidFill>
              <a:round/>
              <a:headEnd/>
              <a:tailEnd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69676" name="Oval 27" descr="Wide upward diagonal"/>
            <p:cNvSpPr>
              <a:spLocks noChangeArrowheads="1"/>
            </p:cNvSpPr>
            <p:nvPr/>
          </p:nvSpPr>
          <p:spPr bwMode="auto">
            <a:xfrm>
              <a:off x="5088" y="1488"/>
              <a:ext cx="144" cy="144"/>
            </a:xfrm>
            <a:prstGeom prst="ellipse">
              <a:avLst/>
            </a:prstGeom>
            <a:pattFill prst="wdUpDiag">
              <a:fgClr>
                <a:srgbClr val="C0C0C4"/>
              </a:fgClr>
              <a:bgClr>
                <a:schemeClr val="bg1"/>
              </a:bgClr>
            </a:pattFill>
            <a:ln w="38100" algn="ctr">
              <a:solidFill>
                <a:schemeClr val="accent1"/>
              </a:solidFill>
              <a:round/>
              <a:headEnd/>
              <a:tailEnd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69677" name="Oval 28" descr="Wide upward diagonal"/>
            <p:cNvSpPr>
              <a:spLocks noChangeArrowheads="1"/>
            </p:cNvSpPr>
            <p:nvPr/>
          </p:nvSpPr>
          <p:spPr bwMode="auto">
            <a:xfrm>
              <a:off x="3696" y="2400"/>
              <a:ext cx="144" cy="144"/>
            </a:xfrm>
            <a:prstGeom prst="ellipse">
              <a:avLst/>
            </a:prstGeom>
            <a:pattFill prst="wdUpDiag">
              <a:fgClr>
                <a:srgbClr val="C0C0C4"/>
              </a:fgClr>
              <a:bgClr>
                <a:schemeClr val="bg1"/>
              </a:bgClr>
            </a:pattFill>
            <a:ln w="38100" algn="ctr">
              <a:solidFill>
                <a:schemeClr val="accent1"/>
              </a:solidFill>
              <a:round/>
              <a:headEnd/>
              <a:tailEnd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69678" name="Oval 29" descr="Wide upward diagonal"/>
            <p:cNvSpPr>
              <a:spLocks noChangeArrowheads="1"/>
            </p:cNvSpPr>
            <p:nvPr/>
          </p:nvSpPr>
          <p:spPr bwMode="auto">
            <a:xfrm>
              <a:off x="3840" y="2400"/>
              <a:ext cx="144" cy="144"/>
            </a:xfrm>
            <a:prstGeom prst="ellipse">
              <a:avLst/>
            </a:prstGeom>
            <a:pattFill prst="wdUpDiag">
              <a:fgClr>
                <a:srgbClr val="C0C0C4"/>
              </a:fgClr>
              <a:bgClr>
                <a:schemeClr val="bg1"/>
              </a:bgClr>
            </a:pattFill>
            <a:ln w="38100" algn="ctr">
              <a:solidFill>
                <a:schemeClr val="accent1"/>
              </a:solidFill>
              <a:round/>
              <a:headEnd/>
              <a:tailEnd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69679" name="Oval 30" descr="Wide upward diagonal"/>
            <p:cNvSpPr>
              <a:spLocks noChangeArrowheads="1"/>
            </p:cNvSpPr>
            <p:nvPr/>
          </p:nvSpPr>
          <p:spPr bwMode="auto">
            <a:xfrm>
              <a:off x="4896" y="2400"/>
              <a:ext cx="144" cy="144"/>
            </a:xfrm>
            <a:prstGeom prst="ellipse">
              <a:avLst/>
            </a:prstGeom>
            <a:pattFill prst="wdUpDiag">
              <a:fgClr>
                <a:srgbClr val="C0C0C4"/>
              </a:fgClr>
              <a:bgClr>
                <a:schemeClr val="bg1"/>
              </a:bgClr>
            </a:pattFill>
            <a:ln w="38100" algn="ctr">
              <a:solidFill>
                <a:schemeClr val="accent1"/>
              </a:solidFill>
              <a:round/>
              <a:headEnd/>
              <a:tailEnd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69680" name="Oval 31" descr="Wide upward diagonal"/>
            <p:cNvSpPr>
              <a:spLocks noChangeArrowheads="1"/>
            </p:cNvSpPr>
            <p:nvPr/>
          </p:nvSpPr>
          <p:spPr bwMode="auto">
            <a:xfrm>
              <a:off x="5040" y="2400"/>
              <a:ext cx="144" cy="144"/>
            </a:xfrm>
            <a:prstGeom prst="ellipse">
              <a:avLst/>
            </a:prstGeom>
            <a:pattFill prst="wdUpDiag">
              <a:fgClr>
                <a:srgbClr val="C0C0C4"/>
              </a:fgClr>
              <a:bgClr>
                <a:schemeClr val="bg1"/>
              </a:bgClr>
            </a:pattFill>
            <a:ln w="38100" algn="ctr">
              <a:solidFill>
                <a:schemeClr val="accent1"/>
              </a:solidFill>
              <a:round/>
              <a:headEnd/>
              <a:tailEnd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87"/>
          <p:cNvGrpSpPr>
            <a:grpSpLocks/>
          </p:cNvGrpSpPr>
          <p:nvPr/>
        </p:nvGrpSpPr>
        <p:grpSpPr bwMode="auto">
          <a:xfrm>
            <a:off x="5715000" y="1905000"/>
            <a:ext cx="2590800" cy="228600"/>
            <a:chOff x="3600" y="1488"/>
            <a:chExt cx="1632" cy="144"/>
          </a:xfrm>
        </p:grpSpPr>
        <p:sp>
          <p:nvSpPr>
            <p:cNvPr id="69662" name="Oval 83" descr="Wide upward diagonal"/>
            <p:cNvSpPr>
              <a:spLocks noChangeArrowheads="1"/>
            </p:cNvSpPr>
            <p:nvPr/>
          </p:nvSpPr>
          <p:spPr bwMode="auto">
            <a:xfrm>
              <a:off x="3600" y="1488"/>
              <a:ext cx="144" cy="144"/>
            </a:xfrm>
            <a:prstGeom prst="ellipse">
              <a:avLst/>
            </a:prstGeom>
            <a:pattFill prst="wdUpDiag">
              <a:fgClr>
                <a:srgbClr val="C0C0C4"/>
              </a:fgClr>
              <a:bgClr>
                <a:schemeClr val="bg1"/>
              </a:bgClr>
            </a:pattFill>
            <a:ln w="38100" algn="ctr">
              <a:solidFill>
                <a:schemeClr val="accent1"/>
              </a:solidFill>
              <a:round/>
              <a:headEnd/>
              <a:tailEnd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69663" name="Oval 84" descr="Wide upward diagonal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ellipse">
              <a:avLst/>
            </a:prstGeom>
            <a:pattFill prst="wdUpDiag">
              <a:fgClr>
                <a:srgbClr val="C0C0C4"/>
              </a:fgClr>
              <a:bgClr>
                <a:schemeClr val="bg1"/>
              </a:bgClr>
            </a:pattFill>
            <a:ln w="38100" algn="ctr">
              <a:solidFill>
                <a:schemeClr val="accent1"/>
              </a:solidFill>
              <a:round/>
              <a:headEnd/>
              <a:tailEnd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69664" name="Oval 85" descr="Wide upward diagonal"/>
            <p:cNvSpPr>
              <a:spLocks noChangeArrowheads="1"/>
            </p:cNvSpPr>
            <p:nvPr/>
          </p:nvSpPr>
          <p:spPr bwMode="auto">
            <a:xfrm>
              <a:off x="4944" y="1488"/>
              <a:ext cx="144" cy="144"/>
            </a:xfrm>
            <a:prstGeom prst="ellipse">
              <a:avLst/>
            </a:prstGeom>
            <a:pattFill prst="wdUpDiag">
              <a:fgClr>
                <a:srgbClr val="C0C0C4"/>
              </a:fgClr>
              <a:bgClr>
                <a:schemeClr val="bg1"/>
              </a:bgClr>
            </a:pattFill>
            <a:ln w="38100" algn="ctr">
              <a:solidFill>
                <a:schemeClr val="accent1"/>
              </a:solidFill>
              <a:round/>
              <a:headEnd/>
              <a:tailEnd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69665" name="Oval 86" descr="Wide upward diagonal"/>
            <p:cNvSpPr>
              <a:spLocks noChangeArrowheads="1"/>
            </p:cNvSpPr>
            <p:nvPr/>
          </p:nvSpPr>
          <p:spPr bwMode="auto">
            <a:xfrm>
              <a:off x="5088" y="1488"/>
              <a:ext cx="144" cy="144"/>
            </a:xfrm>
            <a:prstGeom prst="ellipse">
              <a:avLst/>
            </a:prstGeom>
            <a:pattFill prst="wdUpDiag">
              <a:fgClr>
                <a:srgbClr val="C0C0C4"/>
              </a:fgClr>
              <a:bgClr>
                <a:schemeClr val="bg1"/>
              </a:bgClr>
            </a:pattFill>
            <a:ln w="38100" algn="ctr">
              <a:solidFill>
                <a:schemeClr val="accent1"/>
              </a:solidFill>
              <a:round/>
              <a:headEnd/>
              <a:tailEnd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0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295401"/>
            <a:ext cx="7940675" cy="4876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VPC</a:t>
            </a:r>
            <a:r>
              <a:rPr lang="zh-CN" altLang="en-US" dirty="0" smtClean="0"/>
              <a:t>基本原理</a:t>
            </a:r>
            <a:endParaRPr lang="en-US" dirty="0" smtClean="0"/>
          </a:p>
          <a:p>
            <a:pPr lvl="1"/>
            <a:r>
              <a:rPr lang="en-US" altLang="zh-CN" dirty="0" smtClean="0"/>
              <a:t>- </a:t>
            </a:r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en-US" altLang="zh-CN" dirty="0" smtClean="0"/>
              <a:t>  </a:t>
            </a:r>
            <a:r>
              <a:rPr lang="zh-CN" altLang="en-US" dirty="0" smtClean="0"/>
              <a:t>组件和原理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>
                <a:solidFill>
                  <a:srgbClr val="FF0000"/>
                </a:solidFill>
              </a:rPr>
              <a:t>VPC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基本业务流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VDC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ISSU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STP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HSRP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r>
              <a:rPr lang="en-US" altLang="zh-CN" dirty="0" err="1" smtClean="0"/>
              <a:t>VPC</a:t>
            </a:r>
            <a:r>
              <a:rPr lang="zh-CN" altLang="en-US" dirty="0" smtClean="0"/>
              <a:t>故障恢复</a:t>
            </a:r>
            <a:endParaRPr lang="en-US" dirty="0"/>
          </a:p>
          <a:p>
            <a:r>
              <a:rPr lang="zh-CN" altLang="en-US" dirty="0" smtClean="0"/>
              <a:t>最佳实践</a:t>
            </a:r>
            <a:endParaRPr lang="en-US" altLang="zh-CN" dirty="0" smtClean="0"/>
          </a:p>
          <a:p>
            <a:r>
              <a:rPr lang="en-US" altLang="zh-CN" dirty="0" smtClean="0"/>
              <a:t>Q&amp;A</a:t>
            </a:r>
            <a:endParaRPr lang="en-US" dirty="0"/>
          </a:p>
        </p:txBody>
      </p:sp>
      <p:pic>
        <p:nvPicPr>
          <p:cNvPr id="4" name="Picture 13" descr="HBI015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066800"/>
            <a:ext cx="444129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12"/>
          <p:cNvSpPr>
            <a:spLocks noChangeShapeType="1"/>
          </p:cNvSpPr>
          <p:nvPr/>
        </p:nvSpPr>
        <p:spPr bwMode="auto">
          <a:xfrm>
            <a:off x="3175000" y="2111375"/>
            <a:ext cx="0" cy="14478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4339" name="Line 14"/>
          <p:cNvSpPr>
            <a:spLocks noChangeShapeType="1"/>
          </p:cNvSpPr>
          <p:nvPr/>
        </p:nvSpPr>
        <p:spPr bwMode="auto">
          <a:xfrm>
            <a:off x="5715000" y="2111375"/>
            <a:ext cx="0" cy="14478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20100" cy="609600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  <a:ea typeface="ＭＳ Ｐゴシック" pitchFamily="-110" charset="-128"/>
              </a:rPr>
              <a:t>单播</a:t>
            </a:r>
            <a:r>
              <a:rPr lang="en-US" altLang="zh-CN" sz="2800" dirty="0" smtClean="0">
                <a:solidFill>
                  <a:srgbClr val="FF0000"/>
                </a:solidFill>
                <a:ea typeface="ＭＳ Ｐゴシック" pitchFamily="-110" charset="-128"/>
              </a:rPr>
              <a:t>——</a:t>
            </a:r>
            <a:r>
              <a:rPr lang="zh-CN" altLang="en-US" sz="2800" dirty="0" smtClean="0">
                <a:solidFill>
                  <a:srgbClr val="FF0000"/>
                </a:solidFill>
                <a:ea typeface="ＭＳ Ｐゴシック" pitchFamily="-110" charset="-128"/>
              </a:rPr>
              <a:t>从</a:t>
            </a:r>
            <a:r>
              <a:rPr lang="en-US" altLang="zh-TW" sz="2400" dirty="0" err="1" smtClean="0">
                <a:solidFill>
                  <a:srgbClr val="FF0000"/>
                </a:solidFill>
                <a:ea typeface="ＭＳ Ｐゴシック" pitchFamily="-110" charset="-128"/>
              </a:rPr>
              <a:t>Mac_A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-110" charset="-128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ea typeface="ＭＳ Ｐゴシック" pitchFamily="-110" charset="-128"/>
              </a:rPr>
              <a:t>到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-110" charset="-128"/>
              </a:rPr>
              <a:t> </a:t>
            </a:r>
            <a:r>
              <a:rPr lang="en-US" altLang="zh-TW" sz="2400" dirty="0" err="1" smtClean="0">
                <a:solidFill>
                  <a:srgbClr val="FF0000"/>
                </a:solidFill>
                <a:ea typeface="ＭＳ Ｐゴシック" pitchFamily="-110" charset="-128"/>
              </a:rPr>
              <a:t>Mac_B</a:t>
            </a:r>
            <a:endParaRPr lang="en-US" altLang="zh-TW" sz="2400" dirty="0" smtClean="0">
              <a:solidFill>
                <a:srgbClr val="FF0000"/>
              </a:solidFill>
              <a:ea typeface="ＭＳ Ｐゴシック" pitchFamily="-110" charset="-128"/>
            </a:endParaRP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2905125" y="2873375"/>
            <a:ext cx="3200400" cy="1143000"/>
          </a:xfrm>
          <a:prstGeom prst="rect">
            <a:avLst/>
          </a:prstGeom>
          <a:solidFill>
            <a:srgbClr val="666699">
              <a:alpha val="20000"/>
            </a:srgbClr>
          </a:solidFill>
          <a:ln w="28575">
            <a:solidFill>
              <a:srgbClr val="666699"/>
            </a:solidFill>
            <a:prstDash val="dash"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zh-CN"/>
          </a:p>
        </p:txBody>
      </p:sp>
      <p:pic>
        <p:nvPicPr>
          <p:cNvPr id="14342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675" y="3178175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6075" y="3178175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Line 6"/>
          <p:cNvSpPr>
            <a:spLocks noChangeShapeType="1"/>
          </p:cNvSpPr>
          <p:nvPr/>
        </p:nvSpPr>
        <p:spPr bwMode="auto">
          <a:xfrm>
            <a:off x="3514725" y="3544888"/>
            <a:ext cx="19812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4345" name="Line 7"/>
          <p:cNvSpPr>
            <a:spLocks noChangeShapeType="1"/>
          </p:cNvSpPr>
          <p:nvPr/>
        </p:nvSpPr>
        <p:spPr bwMode="auto">
          <a:xfrm>
            <a:off x="3514725" y="3621088"/>
            <a:ext cx="19812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4346" name="Oval 8"/>
          <p:cNvSpPr>
            <a:spLocks noChangeArrowheads="1"/>
          </p:cNvSpPr>
          <p:nvPr/>
        </p:nvSpPr>
        <p:spPr bwMode="auto">
          <a:xfrm>
            <a:off x="3057525" y="5083175"/>
            <a:ext cx="838200" cy="76200"/>
          </a:xfrm>
          <a:prstGeom prst="ellips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zh-CN"/>
          </a:p>
        </p:txBody>
      </p:sp>
      <p:sp>
        <p:nvSpPr>
          <p:cNvPr id="14347" name="Oval 9"/>
          <p:cNvSpPr>
            <a:spLocks noChangeArrowheads="1"/>
          </p:cNvSpPr>
          <p:nvPr/>
        </p:nvSpPr>
        <p:spPr bwMode="auto">
          <a:xfrm rot="5400000">
            <a:off x="3552825" y="3556000"/>
            <a:ext cx="304800" cy="76200"/>
          </a:xfrm>
          <a:prstGeom prst="ellips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zh-CN"/>
          </a:p>
        </p:txBody>
      </p:sp>
      <p:sp>
        <p:nvSpPr>
          <p:cNvPr id="14348" name="Oval 10"/>
          <p:cNvSpPr>
            <a:spLocks noChangeArrowheads="1"/>
          </p:cNvSpPr>
          <p:nvPr/>
        </p:nvSpPr>
        <p:spPr bwMode="auto">
          <a:xfrm rot="5400000">
            <a:off x="5153025" y="3556000"/>
            <a:ext cx="304800" cy="76200"/>
          </a:xfrm>
          <a:prstGeom prst="ellips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zh-CN"/>
          </a:p>
        </p:txBody>
      </p:sp>
      <p:pic>
        <p:nvPicPr>
          <p:cNvPr id="14349" name="Picture 100" descr="cataly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05125" y="5349875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0" name="Line 12"/>
          <p:cNvSpPr>
            <a:spLocks noChangeShapeType="1"/>
          </p:cNvSpPr>
          <p:nvPr/>
        </p:nvSpPr>
        <p:spPr bwMode="auto">
          <a:xfrm>
            <a:off x="3209925" y="3898900"/>
            <a:ext cx="0" cy="14478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pic>
        <p:nvPicPr>
          <p:cNvPr id="14351" name="Picture 100" descr="cataly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67325" y="5349875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Line 14"/>
          <p:cNvSpPr>
            <a:spLocks noChangeShapeType="1"/>
          </p:cNvSpPr>
          <p:nvPr/>
        </p:nvSpPr>
        <p:spPr bwMode="auto">
          <a:xfrm>
            <a:off x="5749925" y="3898900"/>
            <a:ext cx="0" cy="14478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>
            <a:off x="3286125" y="3898900"/>
            <a:ext cx="2286000" cy="14478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4354" name="Line 16"/>
          <p:cNvSpPr>
            <a:spLocks noChangeShapeType="1"/>
          </p:cNvSpPr>
          <p:nvPr/>
        </p:nvSpPr>
        <p:spPr bwMode="auto">
          <a:xfrm flipH="1">
            <a:off x="3362325" y="3898900"/>
            <a:ext cx="2286000" cy="14478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pic>
        <p:nvPicPr>
          <p:cNvPr id="14355" name="Picture 17" descr="MPj0316345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5187950"/>
            <a:ext cx="9239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6" name="Picture 18" descr="MPj0316345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5187950"/>
            <a:ext cx="9239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7" name="Line 19"/>
          <p:cNvSpPr>
            <a:spLocks noChangeShapeType="1"/>
          </p:cNvSpPr>
          <p:nvPr/>
        </p:nvSpPr>
        <p:spPr bwMode="auto">
          <a:xfrm>
            <a:off x="5886450" y="5464175"/>
            <a:ext cx="1362075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4358" name="Oval 22"/>
          <p:cNvSpPr>
            <a:spLocks noChangeArrowheads="1"/>
          </p:cNvSpPr>
          <p:nvPr/>
        </p:nvSpPr>
        <p:spPr bwMode="auto">
          <a:xfrm>
            <a:off x="5038725" y="5083175"/>
            <a:ext cx="838200" cy="76200"/>
          </a:xfrm>
          <a:prstGeom prst="ellips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zh-CN"/>
          </a:p>
        </p:txBody>
      </p:sp>
      <p:sp>
        <p:nvSpPr>
          <p:cNvPr id="14359" name="Line 25"/>
          <p:cNvSpPr>
            <a:spLocks noChangeShapeType="1"/>
          </p:cNvSpPr>
          <p:nvPr/>
        </p:nvSpPr>
        <p:spPr bwMode="auto">
          <a:xfrm>
            <a:off x="1771650" y="5464175"/>
            <a:ext cx="1209675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4360" name="Text Box 27"/>
          <p:cNvSpPr txBox="1">
            <a:spLocks noChangeArrowheads="1"/>
          </p:cNvSpPr>
          <p:nvPr/>
        </p:nvSpPr>
        <p:spPr bwMode="auto">
          <a:xfrm>
            <a:off x="1219200" y="5768975"/>
            <a:ext cx="6858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/>
              <a:t>MAC_A</a:t>
            </a:r>
          </a:p>
        </p:txBody>
      </p:sp>
      <p:sp>
        <p:nvSpPr>
          <p:cNvPr id="14361" name="Text Box 29"/>
          <p:cNvSpPr txBox="1">
            <a:spLocks noChangeArrowheads="1"/>
          </p:cNvSpPr>
          <p:nvPr/>
        </p:nvSpPr>
        <p:spPr bwMode="auto">
          <a:xfrm>
            <a:off x="7096125" y="5768975"/>
            <a:ext cx="6858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/>
              <a:t>MAC_B</a:t>
            </a:r>
          </a:p>
        </p:txBody>
      </p:sp>
      <p:sp>
        <p:nvSpPr>
          <p:cNvPr id="14362" name="Text Box 30"/>
          <p:cNvSpPr txBox="1">
            <a:spLocks noChangeArrowheads="1"/>
          </p:cNvSpPr>
          <p:nvPr/>
        </p:nvSpPr>
        <p:spPr bwMode="auto">
          <a:xfrm>
            <a:off x="2905125" y="5599113"/>
            <a:ext cx="5334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/>
              <a:t>SW3</a:t>
            </a:r>
          </a:p>
        </p:txBody>
      </p:sp>
      <p:sp>
        <p:nvSpPr>
          <p:cNvPr id="14363" name="Text Box 31"/>
          <p:cNvSpPr txBox="1">
            <a:spLocks noChangeArrowheads="1"/>
          </p:cNvSpPr>
          <p:nvPr/>
        </p:nvSpPr>
        <p:spPr bwMode="auto">
          <a:xfrm>
            <a:off x="5495925" y="3008313"/>
            <a:ext cx="5334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/>
              <a:t>SW2</a:t>
            </a:r>
          </a:p>
        </p:txBody>
      </p:sp>
      <p:sp>
        <p:nvSpPr>
          <p:cNvPr id="14364" name="Text Box 32"/>
          <p:cNvSpPr txBox="1">
            <a:spLocks noChangeArrowheads="1"/>
          </p:cNvSpPr>
          <p:nvPr/>
        </p:nvSpPr>
        <p:spPr bwMode="auto">
          <a:xfrm>
            <a:off x="5267325" y="5616575"/>
            <a:ext cx="5334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/>
              <a:t>SW4</a:t>
            </a:r>
          </a:p>
        </p:txBody>
      </p:sp>
      <p:sp>
        <p:nvSpPr>
          <p:cNvPr id="14365" name="Text Box 33"/>
          <p:cNvSpPr txBox="1">
            <a:spLocks noChangeArrowheads="1"/>
          </p:cNvSpPr>
          <p:nvPr/>
        </p:nvSpPr>
        <p:spPr bwMode="auto">
          <a:xfrm>
            <a:off x="2981325" y="3008313"/>
            <a:ext cx="5334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/>
              <a:t>SW1</a:t>
            </a:r>
          </a:p>
        </p:txBody>
      </p:sp>
      <p:sp>
        <p:nvSpPr>
          <p:cNvPr id="14366" name="Text Box 40"/>
          <p:cNvSpPr txBox="1">
            <a:spLocks noChangeArrowheads="1"/>
          </p:cNvSpPr>
          <p:nvPr/>
        </p:nvSpPr>
        <p:spPr bwMode="auto">
          <a:xfrm>
            <a:off x="3200400" y="4854575"/>
            <a:ext cx="6000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>
                <a:solidFill>
                  <a:srgbClr val="666699"/>
                </a:solidFill>
              </a:rPr>
              <a:t>vPC1</a:t>
            </a:r>
          </a:p>
        </p:txBody>
      </p:sp>
      <p:sp>
        <p:nvSpPr>
          <p:cNvPr id="14367" name="Text Box 41"/>
          <p:cNvSpPr txBox="1">
            <a:spLocks noChangeArrowheads="1"/>
          </p:cNvSpPr>
          <p:nvPr/>
        </p:nvSpPr>
        <p:spPr bwMode="auto">
          <a:xfrm>
            <a:off x="5114925" y="4854575"/>
            <a:ext cx="6000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>
                <a:solidFill>
                  <a:srgbClr val="666699"/>
                </a:solidFill>
              </a:rPr>
              <a:t>vPC2</a:t>
            </a:r>
          </a:p>
        </p:txBody>
      </p:sp>
      <p:sp>
        <p:nvSpPr>
          <p:cNvPr id="14368" name="Text Box 42"/>
          <p:cNvSpPr txBox="1">
            <a:spLocks noChangeArrowheads="1"/>
          </p:cNvSpPr>
          <p:nvPr/>
        </p:nvSpPr>
        <p:spPr bwMode="auto">
          <a:xfrm>
            <a:off x="4114800" y="3313113"/>
            <a:ext cx="7620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>
                <a:solidFill>
                  <a:srgbClr val="666699"/>
                </a:solidFill>
              </a:rPr>
              <a:t>vPC_PL</a:t>
            </a:r>
          </a:p>
        </p:txBody>
      </p:sp>
      <p:sp>
        <p:nvSpPr>
          <p:cNvPr id="14369" name="Line 100"/>
          <p:cNvSpPr>
            <a:spLocks noChangeShapeType="1"/>
          </p:cNvSpPr>
          <p:nvPr/>
        </p:nvSpPr>
        <p:spPr bwMode="auto">
          <a:xfrm rot="10800000">
            <a:off x="7315200" y="1295400"/>
            <a:ext cx="381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4370" name="Line 15"/>
          <p:cNvSpPr>
            <a:spLocks noChangeShapeType="1"/>
          </p:cNvSpPr>
          <p:nvPr/>
        </p:nvSpPr>
        <p:spPr bwMode="auto">
          <a:xfrm>
            <a:off x="3200400" y="2286000"/>
            <a:ext cx="2438400" cy="968375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4371" name="Line 16"/>
          <p:cNvSpPr>
            <a:spLocks noChangeShapeType="1"/>
          </p:cNvSpPr>
          <p:nvPr/>
        </p:nvSpPr>
        <p:spPr bwMode="auto">
          <a:xfrm flipH="1">
            <a:off x="3276600" y="2286000"/>
            <a:ext cx="2286000" cy="968375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pic>
        <p:nvPicPr>
          <p:cNvPr id="14372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577975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73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577975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74" name="Text Box 67"/>
          <p:cNvSpPr txBox="1">
            <a:spLocks noChangeArrowheads="1"/>
          </p:cNvSpPr>
          <p:nvPr/>
        </p:nvSpPr>
        <p:spPr bwMode="auto">
          <a:xfrm>
            <a:off x="2209800" y="3480066"/>
            <a:ext cx="892175" cy="40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3025" tIns="36511" rIns="73025" bIns="36511">
            <a:spAutoFit/>
          </a:bodyPr>
          <a:lstStyle/>
          <a:p>
            <a:pPr defTabSz="814388"/>
            <a:r>
              <a:rPr lang="en-US" altLang="zh-TW" dirty="0" err="1">
                <a:solidFill>
                  <a:schemeClr val="accent1"/>
                </a:solidFill>
              </a:rPr>
              <a:t>L2</a:t>
            </a:r>
            <a:endParaRPr lang="en-US" altLang="zh-TW" dirty="0">
              <a:solidFill>
                <a:schemeClr val="accent1"/>
              </a:solidFill>
            </a:endParaRPr>
          </a:p>
        </p:txBody>
      </p:sp>
      <p:sp>
        <p:nvSpPr>
          <p:cNvPr id="14375" name="Text Box 69"/>
          <p:cNvSpPr txBox="1">
            <a:spLocks noChangeArrowheads="1"/>
          </p:cNvSpPr>
          <p:nvPr/>
        </p:nvSpPr>
        <p:spPr bwMode="auto">
          <a:xfrm>
            <a:off x="2232025" y="3099066"/>
            <a:ext cx="739775" cy="40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3025" tIns="36511" rIns="73025" bIns="36511">
            <a:spAutoFit/>
          </a:bodyPr>
          <a:lstStyle/>
          <a:p>
            <a:pPr defTabSz="814388"/>
            <a:r>
              <a:rPr lang="en-US" altLang="zh-TW" dirty="0" err="1">
                <a:solidFill>
                  <a:schemeClr val="accent1"/>
                </a:solidFill>
              </a:rPr>
              <a:t>L3</a:t>
            </a:r>
            <a:endParaRPr lang="en-US" altLang="zh-TW" dirty="0">
              <a:solidFill>
                <a:schemeClr val="accent1"/>
              </a:solidFill>
            </a:endParaRPr>
          </a:p>
        </p:txBody>
      </p:sp>
      <p:sp>
        <p:nvSpPr>
          <p:cNvPr id="14376" name="Line 70"/>
          <p:cNvSpPr>
            <a:spLocks noChangeShapeType="1"/>
          </p:cNvSpPr>
          <p:nvPr/>
        </p:nvSpPr>
        <p:spPr bwMode="auto">
          <a:xfrm>
            <a:off x="2362200" y="3457575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diamond" w="med" len="med"/>
            <a:tailEnd type="diamond" w="med" len="med"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4377" name="Text Box 41"/>
          <p:cNvSpPr txBox="1">
            <a:spLocks noChangeArrowheads="1"/>
          </p:cNvSpPr>
          <p:nvPr/>
        </p:nvSpPr>
        <p:spPr bwMode="auto">
          <a:xfrm>
            <a:off x="5105400" y="2667000"/>
            <a:ext cx="600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>
                <a:solidFill>
                  <a:srgbClr val="666699"/>
                </a:solidFill>
              </a:rPr>
              <a:t>ECMP</a:t>
            </a:r>
          </a:p>
        </p:txBody>
      </p:sp>
      <p:sp>
        <p:nvSpPr>
          <p:cNvPr id="14378" name="TextBox 97"/>
          <p:cNvSpPr txBox="1">
            <a:spLocks noChangeArrowheads="1"/>
          </p:cNvSpPr>
          <p:nvPr/>
        </p:nvSpPr>
        <p:spPr bwMode="auto">
          <a:xfrm>
            <a:off x="7696200" y="1143000"/>
            <a:ext cx="1447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Packet Send</a:t>
            </a:r>
          </a:p>
        </p:txBody>
      </p:sp>
      <p:sp>
        <p:nvSpPr>
          <p:cNvPr id="14379" name="Line 100"/>
          <p:cNvSpPr>
            <a:spLocks noChangeShapeType="1"/>
          </p:cNvSpPr>
          <p:nvPr/>
        </p:nvSpPr>
        <p:spPr bwMode="auto">
          <a:xfrm rot="10800000" flipH="1">
            <a:off x="2057400" y="5334000"/>
            <a:ext cx="5334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4380" name="Line 100"/>
          <p:cNvSpPr>
            <a:spLocks noChangeShapeType="1"/>
          </p:cNvSpPr>
          <p:nvPr/>
        </p:nvSpPr>
        <p:spPr bwMode="auto">
          <a:xfrm rot="10800000">
            <a:off x="3124200" y="4343400"/>
            <a:ext cx="0" cy="533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4381" name="Line 100"/>
          <p:cNvSpPr>
            <a:spLocks noChangeShapeType="1"/>
          </p:cNvSpPr>
          <p:nvPr/>
        </p:nvSpPr>
        <p:spPr bwMode="auto">
          <a:xfrm rot="10800000" flipH="1">
            <a:off x="4114800" y="3733800"/>
            <a:ext cx="6858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4382" name="Line 100"/>
          <p:cNvSpPr>
            <a:spLocks noChangeShapeType="1"/>
          </p:cNvSpPr>
          <p:nvPr/>
        </p:nvSpPr>
        <p:spPr bwMode="auto">
          <a:xfrm rot="10800000" flipH="1" flipV="1">
            <a:off x="3886200" y="4114800"/>
            <a:ext cx="304800" cy="228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4383" name="Line 100"/>
          <p:cNvSpPr>
            <a:spLocks noChangeShapeType="1"/>
          </p:cNvSpPr>
          <p:nvPr/>
        </p:nvSpPr>
        <p:spPr bwMode="auto">
          <a:xfrm rot="10800000" flipH="1">
            <a:off x="6324600" y="5334000"/>
            <a:ext cx="4572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grpSp>
        <p:nvGrpSpPr>
          <p:cNvPr id="2" name="Group 125"/>
          <p:cNvGrpSpPr>
            <a:grpSpLocks/>
          </p:cNvGrpSpPr>
          <p:nvPr/>
        </p:nvGrpSpPr>
        <p:grpSpPr bwMode="auto">
          <a:xfrm>
            <a:off x="5562600" y="3581400"/>
            <a:ext cx="152400" cy="381000"/>
            <a:chOff x="7239000" y="3352800"/>
            <a:chExt cx="152400" cy="381000"/>
          </a:xfrm>
        </p:grpSpPr>
        <p:sp>
          <p:nvSpPr>
            <p:cNvPr id="14400" name="Line 100"/>
            <p:cNvSpPr>
              <a:spLocks noChangeShapeType="1"/>
            </p:cNvSpPr>
            <p:nvPr/>
          </p:nvSpPr>
          <p:spPr bwMode="auto">
            <a:xfrm rot="10800000" flipV="1">
              <a:off x="7315200" y="3352800"/>
              <a:ext cx="0" cy="381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lIns="73025" tIns="36511" rIns="73025" bIns="36511" anchor="ctr"/>
            <a:lstStyle/>
            <a:p>
              <a:endParaRPr lang="zh-CN" altLang="en-US"/>
            </a:p>
          </p:txBody>
        </p:sp>
        <p:grpSp>
          <p:nvGrpSpPr>
            <p:cNvPr id="3" name="Group 116"/>
            <p:cNvGrpSpPr>
              <a:grpSpLocks/>
            </p:cNvGrpSpPr>
            <p:nvPr/>
          </p:nvGrpSpPr>
          <p:grpSpPr bwMode="auto">
            <a:xfrm>
              <a:off x="7239000" y="3581400"/>
              <a:ext cx="152400" cy="152400"/>
              <a:chOff x="8001000" y="4114800"/>
              <a:chExt cx="228600" cy="228600"/>
            </a:xfrm>
          </p:grpSpPr>
          <p:sp>
            <p:nvSpPr>
              <p:cNvPr id="129" name="Line 100"/>
              <p:cNvSpPr>
                <a:spLocks noChangeShapeType="1"/>
              </p:cNvSpPr>
              <p:nvPr/>
            </p:nvSpPr>
            <p:spPr bwMode="auto">
              <a:xfrm rot="10800000">
                <a:off x="8001000" y="4114800"/>
                <a:ext cx="228600" cy="228600"/>
              </a:xfrm>
              <a:prstGeom prst="line">
                <a:avLst/>
              </a:prstGeom>
              <a:noFill/>
              <a:ln w="38100">
                <a:solidFill>
                  <a:schemeClr val="accent6"/>
                </a:solidFill>
                <a:round/>
                <a:headEnd/>
                <a:tailEnd type="none" w="med" len="med"/>
              </a:ln>
            </p:spPr>
            <p:txBody>
              <a:bodyPr wrap="none" lIns="73025" tIns="36511" rIns="73025" bIns="36511" anchor="ctr"/>
              <a:lstStyle/>
              <a:p>
                <a:pPr>
                  <a:buFont typeface="Wingdings" pitchFamily="-108" charset="2"/>
                  <a:buNone/>
                  <a:defRPr/>
                </a:pPr>
                <a:endParaRPr lang="en-US"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endParaRPr>
              </a:p>
            </p:txBody>
          </p:sp>
          <p:sp>
            <p:nvSpPr>
              <p:cNvPr id="130" name="Line 100"/>
              <p:cNvSpPr>
                <a:spLocks noChangeShapeType="1"/>
              </p:cNvSpPr>
              <p:nvPr/>
            </p:nvSpPr>
            <p:spPr bwMode="auto">
              <a:xfrm rot="10800000" flipV="1">
                <a:off x="8001000" y="4114800"/>
                <a:ext cx="228600" cy="228600"/>
              </a:xfrm>
              <a:prstGeom prst="line">
                <a:avLst/>
              </a:prstGeom>
              <a:noFill/>
              <a:ln w="38100">
                <a:solidFill>
                  <a:schemeClr val="accent6"/>
                </a:solidFill>
                <a:round/>
                <a:headEnd/>
                <a:tailEnd type="none" w="med" len="med"/>
              </a:ln>
            </p:spPr>
            <p:txBody>
              <a:bodyPr wrap="none" lIns="73025" tIns="36511" rIns="73025" bIns="36511" anchor="ctr"/>
              <a:lstStyle/>
              <a:p>
                <a:pPr>
                  <a:buFont typeface="Wingdings" pitchFamily="-108" charset="2"/>
                  <a:buNone/>
                  <a:defRPr/>
                </a:pPr>
                <a:endParaRPr lang="en-US"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endParaRPr>
              </a:p>
            </p:txBody>
          </p:sp>
        </p:grpSp>
      </p:grpSp>
      <p:sp>
        <p:nvSpPr>
          <p:cNvPr id="14385" name="Text Box 41"/>
          <p:cNvSpPr txBox="1">
            <a:spLocks noChangeArrowheads="1"/>
          </p:cNvSpPr>
          <p:nvPr/>
        </p:nvSpPr>
        <p:spPr bwMode="auto">
          <a:xfrm>
            <a:off x="3124200" y="2667000"/>
            <a:ext cx="600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>
                <a:solidFill>
                  <a:srgbClr val="666699"/>
                </a:solidFill>
              </a:rPr>
              <a:t>ECMP</a:t>
            </a:r>
          </a:p>
        </p:txBody>
      </p:sp>
      <p:sp>
        <p:nvSpPr>
          <p:cNvPr id="14386" name="AutoShape 105"/>
          <p:cNvSpPr>
            <a:spLocks noChangeArrowheads="1"/>
          </p:cNvSpPr>
          <p:nvPr/>
        </p:nvSpPr>
        <p:spPr bwMode="auto">
          <a:xfrm>
            <a:off x="1524000" y="4572000"/>
            <a:ext cx="1066800" cy="381000"/>
          </a:xfrm>
          <a:prstGeom prst="wedgeRoundRectCallout">
            <a:avLst>
              <a:gd name="adj1" fmla="val 113634"/>
              <a:gd name="adj2" fmla="val 13203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>
              <a:lnSpc>
                <a:spcPct val="100000"/>
              </a:lnSpc>
            </a:pPr>
            <a:r>
              <a:rPr lang="en-US" altLang="zh-CN" sz="1100">
                <a:cs typeface="Arial" charset="0"/>
              </a:rPr>
              <a:t>Port channel path selection</a:t>
            </a:r>
          </a:p>
        </p:txBody>
      </p:sp>
      <p:sp>
        <p:nvSpPr>
          <p:cNvPr id="14387" name="AutoShape 105"/>
          <p:cNvSpPr>
            <a:spLocks noChangeArrowheads="1"/>
          </p:cNvSpPr>
          <p:nvPr/>
        </p:nvSpPr>
        <p:spPr bwMode="auto">
          <a:xfrm>
            <a:off x="914400" y="3810000"/>
            <a:ext cx="1066800" cy="381000"/>
          </a:xfrm>
          <a:prstGeom prst="wedgeRoundRectCallout">
            <a:avLst>
              <a:gd name="adj1" fmla="val 220611"/>
              <a:gd name="adj2" fmla="val 2843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>
              <a:lnSpc>
                <a:spcPct val="100000"/>
              </a:lnSpc>
            </a:pPr>
            <a:r>
              <a:rPr lang="en-US" altLang="zh-CN" sz="1200">
                <a:cs typeface="Arial" charset="0"/>
              </a:rPr>
              <a:t>Packet Flooding</a:t>
            </a:r>
          </a:p>
        </p:txBody>
      </p:sp>
      <p:sp>
        <p:nvSpPr>
          <p:cNvPr id="14388" name="AutoShape 105"/>
          <p:cNvSpPr>
            <a:spLocks noChangeArrowheads="1"/>
          </p:cNvSpPr>
          <p:nvPr/>
        </p:nvSpPr>
        <p:spPr bwMode="auto">
          <a:xfrm>
            <a:off x="914400" y="3810000"/>
            <a:ext cx="1066800" cy="381000"/>
          </a:xfrm>
          <a:prstGeom prst="wedgeRoundRectCallout">
            <a:avLst>
              <a:gd name="adj1" fmla="val 268870"/>
              <a:gd name="adj2" fmla="val -12921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>
              <a:lnSpc>
                <a:spcPct val="100000"/>
              </a:lnSpc>
            </a:pPr>
            <a:r>
              <a:rPr lang="en-US" altLang="zh-CN" sz="1100">
                <a:cs typeface="Arial" charset="0"/>
              </a:rPr>
              <a:t>Packet Flooding</a:t>
            </a:r>
          </a:p>
        </p:txBody>
      </p:sp>
      <p:sp>
        <p:nvSpPr>
          <p:cNvPr id="14389" name="AutoShape 105"/>
          <p:cNvSpPr>
            <a:spLocks noChangeArrowheads="1"/>
          </p:cNvSpPr>
          <p:nvPr/>
        </p:nvSpPr>
        <p:spPr bwMode="auto">
          <a:xfrm>
            <a:off x="7010400" y="3048000"/>
            <a:ext cx="1066800" cy="1143000"/>
          </a:xfrm>
          <a:prstGeom prst="wedgeRoundRectCallout">
            <a:avLst>
              <a:gd name="adj1" fmla="val -175120"/>
              <a:gd name="adj2" fmla="val 1981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>
              <a:lnSpc>
                <a:spcPct val="100000"/>
              </a:lnSpc>
            </a:pPr>
            <a:r>
              <a:rPr lang="en-US" altLang="zh-CN" sz="1100" dirty="0">
                <a:cs typeface="Arial" charset="0"/>
              </a:rPr>
              <a:t>Packet(s) blocked on </a:t>
            </a:r>
            <a:r>
              <a:rPr lang="en-US" altLang="zh-CN" sz="1100" dirty="0" err="1">
                <a:cs typeface="Arial" charset="0"/>
              </a:rPr>
              <a:t>vPC</a:t>
            </a:r>
            <a:r>
              <a:rPr lang="en-US" altLang="zh-CN" sz="1100" dirty="0">
                <a:cs typeface="Arial" charset="0"/>
              </a:rPr>
              <a:t> member ports, </a:t>
            </a:r>
            <a:r>
              <a:rPr lang="en-US" altLang="zh-CN" sz="1100" dirty="0" err="1">
                <a:cs typeface="Arial" charset="0"/>
              </a:rPr>
              <a:t>vPC</a:t>
            </a:r>
            <a:r>
              <a:rPr lang="en-US" altLang="zh-CN" sz="1100" dirty="0">
                <a:cs typeface="Arial" charset="0"/>
              </a:rPr>
              <a:t> peer-link traversed</a:t>
            </a:r>
          </a:p>
        </p:txBody>
      </p:sp>
      <p:grpSp>
        <p:nvGrpSpPr>
          <p:cNvPr id="4" name="Group 125"/>
          <p:cNvGrpSpPr>
            <a:grpSpLocks/>
          </p:cNvGrpSpPr>
          <p:nvPr/>
        </p:nvGrpSpPr>
        <p:grpSpPr bwMode="auto">
          <a:xfrm>
            <a:off x="5715000" y="3581400"/>
            <a:ext cx="152400" cy="381000"/>
            <a:chOff x="7239000" y="3352800"/>
            <a:chExt cx="152400" cy="381000"/>
          </a:xfrm>
        </p:grpSpPr>
        <p:sp>
          <p:nvSpPr>
            <p:cNvPr id="14396" name="Line 100"/>
            <p:cNvSpPr>
              <a:spLocks noChangeShapeType="1"/>
            </p:cNvSpPr>
            <p:nvPr/>
          </p:nvSpPr>
          <p:spPr bwMode="auto">
            <a:xfrm rot="10800000" flipV="1">
              <a:off x="7315200" y="3352800"/>
              <a:ext cx="0" cy="381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lIns="73025" tIns="36511" rIns="73025" bIns="36511" anchor="ctr"/>
            <a:lstStyle/>
            <a:p>
              <a:endParaRPr lang="zh-CN" altLang="en-US"/>
            </a:p>
          </p:txBody>
        </p:sp>
        <p:grpSp>
          <p:nvGrpSpPr>
            <p:cNvPr id="5" name="Group 116"/>
            <p:cNvGrpSpPr>
              <a:grpSpLocks/>
            </p:cNvGrpSpPr>
            <p:nvPr/>
          </p:nvGrpSpPr>
          <p:grpSpPr bwMode="auto">
            <a:xfrm>
              <a:off x="7239000" y="3581400"/>
              <a:ext cx="152400" cy="152400"/>
              <a:chOff x="8001000" y="4114800"/>
              <a:chExt cx="228600" cy="228600"/>
            </a:xfrm>
          </p:grpSpPr>
          <p:sp>
            <p:nvSpPr>
              <p:cNvPr id="63" name="Line 100"/>
              <p:cNvSpPr>
                <a:spLocks noChangeShapeType="1"/>
              </p:cNvSpPr>
              <p:nvPr/>
            </p:nvSpPr>
            <p:spPr bwMode="auto">
              <a:xfrm rot="10800000">
                <a:off x="8001000" y="4114800"/>
                <a:ext cx="228600" cy="228600"/>
              </a:xfrm>
              <a:prstGeom prst="line">
                <a:avLst/>
              </a:prstGeom>
              <a:noFill/>
              <a:ln w="38100">
                <a:solidFill>
                  <a:schemeClr val="accent6"/>
                </a:solidFill>
                <a:round/>
                <a:headEnd/>
                <a:tailEnd type="none" w="med" len="med"/>
              </a:ln>
            </p:spPr>
            <p:txBody>
              <a:bodyPr wrap="none" lIns="73025" tIns="36511" rIns="73025" bIns="36511" anchor="ctr"/>
              <a:lstStyle/>
              <a:p>
                <a:pPr>
                  <a:buFont typeface="Wingdings" pitchFamily="-108" charset="2"/>
                  <a:buNone/>
                  <a:defRPr/>
                </a:pPr>
                <a:endParaRPr lang="en-US"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endParaRPr>
              </a:p>
            </p:txBody>
          </p:sp>
          <p:sp>
            <p:nvSpPr>
              <p:cNvPr id="64" name="Line 100"/>
              <p:cNvSpPr>
                <a:spLocks noChangeShapeType="1"/>
              </p:cNvSpPr>
              <p:nvPr/>
            </p:nvSpPr>
            <p:spPr bwMode="auto">
              <a:xfrm rot="10800000" flipV="1">
                <a:off x="8001000" y="4114800"/>
                <a:ext cx="228600" cy="228600"/>
              </a:xfrm>
              <a:prstGeom prst="line">
                <a:avLst/>
              </a:prstGeom>
              <a:noFill/>
              <a:ln w="38100">
                <a:solidFill>
                  <a:schemeClr val="accent6"/>
                </a:solidFill>
                <a:round/>
                <a:headEnd/>
                <a:tailEnd type="none" w="med" len="med"/>
              </a:ln>
            </p:spPr>
            <p:txBody>
              <a:bodyPr wrap="none" lIns="73025" tIns="36511" rIns="73025" bIns="36511" anchor="ctr"/>
              <a:lstStyle/>
              <a:p>
                <a:pPr>
                  <a:buFont typeface="Wingdings" pitchFamily="-108" charset="2"/>
                  <a:buNone/>
                  <a:defRPr/>
                </a:pPr>
                <a:endParaRPr lang="en-US"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endParaRPr>
              </a:p>
            </p:txBody>
          </p:sp>
        </p:grp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3505200" y="3124200"/>
            <a:ext cx="1981200" cy="250825"/>
            <a:chOff x="912" y="2437"/>
            <a:chExt cx="1248" cy="158"/>
          </a:xfrm>
        </p:grpSpPr>
        <p:sp>
          <p:nvSpPr>
            <p:cNvPr id="14394" name="Line 91"/>
            <p:cNvSpPr>
              <a:spLocks noChangeShapeType="1"/>
            </p:cNvSpPr>
            <p:nvPr/>
          </p:nvSpPr>
          <p:spPr bwMode="auto">
            <a:xfrm>
              <a:off x="912" y="2592"/>
              <a:ext cx="1248" cy="0"/>
            </a:xfrm>
            <a:prstGeom prst="line">
              <a:avLst/>
            </a:prstGeom>
            <a:noFill/>
            <a:ln w="28575">
              <a:solidFill>
                <a:srgbClr val="A0C02A"/>
              </a:solidFill>
              <a:round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endParaRPr lang="zh-CN" altLang="en-US"/>
            </a:p>
          </p:txBody>
        </p:sp>
        <p:sp>
          <p:nvSpPr>
            <p:cNvPr id="14395" name="Text Box 92"/>
            <p:cNvSpPr txBox="1">
              <a:spLocks noChangeArrowheads="1"/>
            </p:cNvSpPr>
            <p:nvPr/>
          </p:nvSpPr>
          <p:spPr bwMode="auto">
            <a:xfrm>
              <a:off x="1232" y="2437"/>
              <a:ext cx="67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3025" tIns="36511" rIns="73025" bIns="36511">
              <a:spAutoFit/>
            </a:bodyPr>
            <a:lstStyle/>
            <a:p>
              <a:pPr defTabSz="814388"/>
              <a:r>
                <a:rPr lang="en-US" altLang="zh-TW" sz="1200">
                  <a:solidFill>
                    <a:srgbClr val="A0C02A"/>
                  </a:solidFill>
                </a:rPr>
                <a:t>vPC PK-Link</a:t>
              </a:r>
            </a:p>
          </p:txBody>
        </p:sp>
      </p:grpSp>
      <p:sp>
        <p:nvSpPr>
          <p:cNvPr id="66" name="Line 100"/>
          <p:cNvSpPr>
            <a:spLocks noChangeShapeType="1"/>
          </p:cNvSpPr>
          <p:nvPr/>
        </p:nvSpPr>
        <p:spPr bwMode="auto">
          <a:xfrm rot="10800000" flipH="1">
            <a:off x="3657600" y="3886200"/>
            <a:ext cx="1676400" cy="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wrap="none" lIns="73025" tIns="36511" rIns="73025" bIns="36511" anchor="ctr"/>
          <a:lstStyle/>
          <a:p>
            <a:pPr>
              <a:buFont typeface="Wingdings" charset="2"/>
              <a:buNone/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393" name="AutoShape 105"/>
          <p:cNvSpPr>
            <a:spLocks noChangeArrowheads="1"/>
          </p:cNvSpPr>
          <p:nvPr/>
        </p:nvSpPr>
        <p:spPr bwMode="auto">
          <a:xfrm>
            <a:off x="6324600" y="4419600"/>
            <a:ext cx="1066800" cy="685800"/>
          </a:xfrm>
          <a:prstGeom prst="wedgeRoundRectCallout">
            <a:avLst>
              <a:gd name="adj1" fmla="val -211579"/>
              <a:gd name="adj2" fmla="val -12797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>
              <a:lnSpc>
                <a:spcPct val="100000"/>
              </a:lnSpc>
            </a:pPr>
            <a:r>
              <a:rPr lang="en-US" altLang="zh-CN" sz="1100">
                <a:cs typeface="Arial" charset="0"/>
              </a:rPr>
              <a:t>CFS MAC table update message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12"/>
          <p:cNvSpPr>
            <a:spLocks noChangeShapeType="1"/>
          </p:cNvSpPr>
          <p:nvPr/>
        </p:nvSpPr>
        <p:spPr bwMode="auto">
          <a:xfrm>
            <a:off x="3175000" y="2111375"/>
            <a:ext cx="0" cy="14478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5363" name="Line 14"/>
          <p:cNvSpPr>
            <a:spLocks noChangeShapeType="1"/>
          </p:cNvSpPr>
          <p:nvPr/>
        </p:nvSpPr>
        <p:spPr bwMode="auto">
          <a:xfrm>
            <a:off x="5715000" y="2111375"/>
            <a:ext cx="0" cy="14478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20100" cy="838200"/>
          </a:xfrm>
        </p:spPr>
        <p:txBody>
          <a:bodyPr/>
          <a:lstStyle/>
          <a:p>
            <a:r>
              <a:rPr lang="en-US" altLang="zh-TW" sz="2800" dirty="0" smtClean="0">
                <a:ea typeface="ＭＳ Ｐゴシック" pitchFamily="-110" charset="-128"/>
              </a:rPr>
              <a:t/>
            </a:r>
            <a:br>
              <a:rPr lang="en-US" altLang="zh-TW" sz="2800" dirty="0" smtClean="0">
                <a:ea typeface="ＭＳ Ｐゴシック" pitchFamily="-110" charset="-128"/>
              </a:rPr>
            </a:br>
            <a:r>
              <a:rPr lang="zh-CN" altLang="en-US" sz="2800" dirty="0" smtClean="0">
                <a:ea typeface="ＭＳ Ｐゴシック" pitchFamily="-110" charset="-128"/>
              </a:rPr>
              <a:t>单播</a:t>
            </a:r>
            <a:r>
              <a:rPr lang="en-US" altLang="zh-CN" sz="2800" dirty="0" smtClean="0">
                <a:ea typeface="ＭＳ Ｐゴシック" pitchFamily="-110" charset="-128"/>
              </a:rPr>
              <a:t>——</a:t>
            </a:r>
            <a:r>
              <a:rPr lang="zh-CN" altLang="en-US" sz="2800" dirty="0" smtClean="0">
                <a:ea typeface="ＭＳ Ｐゴシック" pitchFamily="-110" charset="-128"/>
              </a:rPr>
              <a:t>从</a:t>
            </a:r>
            <a:r>
              <a:rPr lang="en-US" altLang="zh-TW" sz="2400" dirty="0" err="1" smtClean="0">
                <a:ea typeface="ＭＳ Ｐゴシック" pitchFamily="-110" charset="-128"/>
              </a:rPr>
              <a:t>Mac_B</a:t>
            </a:r>
            <a:r>
              <a:rPr lang="en-US" altLang="zh-TW" sz="2400" dirty="0" smtClean="0">
                <a:ea typeface="ＭＳ Ｐゴシック" pitchFamily="-110" charset="-128"/>
              </a:rPr>
              <a:t> </a:t>
            </a:r>
            <a:r>
              <a:rPr lang="zh-CN" altLang="en-US" sz="2400" dirty="0" smtClean="0">
                <a:ea typeface="ＭＳ Ｐゴシック" pitchFamily="-110" charset="-128"/>
              </a:rPr>
              <a:t>到</a:t>
            </a:r>
            <a:r>
              <a:rPr lang="en-US" altLang="zh-TW" sz="2400" dirty="0" smtClean="0">
                <a:ea typeface="ＭＳ Ｐゴシック" pitchFamily="-110" charset="-128"/>
              </a:rPr>
              <a:t> </a:t>
            </a:r>
            <a:r>
              <a:rPr lang="en-US" altLang="zh-TW" sz="2400" dirty="0" err="1" smtClean="0">
                <a:ea typeface="ＭＳ Ｐゴシック" pitchFamily="-110" charset="-128"/>
              </a:rPr>
              <a:t>Mac_A</a:t>
            </a:r>
            <a:r>
              <a:rPr lang="zh-CN" altLang="en-US" sz="2400" dirty="0" smtClean="0">
                <a:ea typeface="ＭＳ Ｐゴシック" pitchFamily="-110" charset="-128"/>
              </a:rPr>
              <a:t>的响应</a:t>
            </a:r>
            <a:endParaRPr lang="en-US" altLang="zh-TW" sz="2400" dirty="0" smtClean="0">
              <a:ea typeface="ＭＳ Ｐゴシック" pitchFamily="-110" charset="-128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2905125" y="2873375"/>
            <a:ext cx="3200400" cy="1143000"/>
          </a:xfrm>
          <a:prstGeom prst="rect">
            <a:avLst/>
          </a:prstGeom>
          <a:solidFill>
            <a:srgbClr val="666699">
              <a:alpha val="20000"/>
            </a:srgbClr>
          </a:solidFill>
          <a:ln w="28575">
            <a:solidFill>
              <a:srgbClr val="666699"/>
            </a:solidFill>
            <a:prstDash val="dash"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zh-CN"/>
          </a:p>
        </p:txBody>
      </p:sp>
      <p:pic>
        <p:nvPicPr>
          <p:cNvPr id="15366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675" y="3178175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6075" y="3178175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Line 6"/>
          <p:cNvSpPr>
            <a:spLocks noChangeShapeType="1"/>
          </p:cNvSpPr>
          <p:nvPr/>
        </p:nvSpPr>
        <p:spPr bwMode="auto">
          <a:xfrm>
            <a:off x="3514725" y="3544888"/>
            <a:ext cx="19812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>
            <a:off x="3514725" y="3621088"/>
            <a:ext cx="19812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5370" name="Oval 8"/>
          <p:cNvSpPr>
            <a:spLocks noChangeArrowheads="1"/>
          </p:cNvSpPr>
          <p:nvPr/>
        </p:nvSpPr>
        <p:spPr bwMode="auto">
          <a:xfrm>
            <a:off x="3057525" y="5083175"/>
            <a:ext cx="838200" cy="76200"/>
          </a:xfrm>
          <a:prstGeom prst="ellips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zh-CN"/>
          </a:p>
        </p:txBody>
      </p:sp>
      <p:sp>
        <p:nvSpPr>
          <p:cNvPr id="15371" name="Oval 9"/>
          <p:cNvSpPr>
            <a:spLocks noChangeArrowheads="1"/>
          </p:cNvSpPr>
          <p:nvPr/>
        </p:nvSpPr>
        <p:spPr bwMode="auto">
          <a:xfrm rot="5400000">
            <a:off x="3552825" y="3556000"/>
            <a:ext cx="304800" cy="76200"/>
          </a:xfrm>
          <a:prstGeom prst="ellips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zh-CN"/>
          </a:p>
        </p:txBody>
      </p:sp>
      <p:sp>
        <p:nvSpPr>
          <p:cNvPr id="15372" name="Oval 10"/>
          <p:cNvSpPr>
            <a:spLocks noChangeArrowheads="1"/>
          </p:cNvSpPr>
          <p:nvPr/>
        </p:nvSpPr>
        <p:spPr bwMode="auto">
          <a:xfrm rot="5400000">
            <a:off x="5153025" y="3556000"/>
            <a:ext cx="304800" cy="76200"/>
          </a:xfrm>
          <a:prstGeom prst="ellips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zh-CN"/>
          </a:p>
        </p:txBody>
      </p:sp>
      <p:pic>
        <p:nvPicPr>
          <p:cNvPr id="15373" name="Picture 100" descr="cataly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05125" y="5349875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4" name="Line 12"/>
          <p:cNvSpPr>
            <a:spLocks noChangeShapeType="1"/>
          </p:cNvSpPr>
          <p:nvPr/>
        </p:nvSpPr>
        <p:spPr bwMode="auto">
          <a:xfrm>
            <a:off x="3209925" y="3898900"/>
            <a:ext cx="0" cy="14478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pic>
        <p:nvPicPr>
          <p:cNvPr id="15375" name="Picture 100" descr="cataly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67325" y="5349875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6" name="Line 14"/>
          <p:cNvSpPr>
            <a:spLocks noChangeShapeType="1"/>
          </p:cNvSpPr>
          <p:nvPr/>
        </p:nvSpPr>
        <p:spPr bwMode="auto">
          <a:xfrm>
            <a:off x="5749925" y="3898900"/>
            <a:ext cx="0" cy="14478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5377" name="Line 15"/>
          <p:cNvSpPr>
            <a:spLocks noChangeShapeType="1"/>
          </p:cNvSpPr>
          <p:nvPr/>
        </p:nvSpPr>
        <p:spPr bwMode="auto">
          <a:xfrm>
            <a:off x="3286125" y="3898900"/>
            <a:ext cx="2286000" cy="14478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5378" name="Line 16"/>
          <p:cNvSpPr>
            <a:spLocks noChangeShapeType="1"/>
          </p:cNvSpPr>
          <p:nvPr/>
        </p:nvSpPr>
        <p:spPr bwMode="auto">
          <a:xfrm flipH="1">
            <a:off x="3362325" y="3898900"/>
            <a:ext cx="2286000" cy="14478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pic>
        <p:nvPicPr>
          <p:cNvPr id="15379" name="Picture 17" descr="MPj0316345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5187950"/>
            <a:ext cx="9239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80" name="Picture 18" descr="MPj0316345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5187950"/>
            <a:ext cx="9239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81" name="Line 19"/>
          <p:cNvSpPr>
            <a:spLocks noChangeShapeType="1"/>
          </p:cNvSpPr>
          <p:nvPr/>
        </p:nvSpPr>
        <p:spPr bwMode="auto">
          <a:xfrm>
            <a:off x="5886450" y="5464175"/>
            <a:ext cx="1362075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5382" name="Oval 22"/>
          <p:cNvSpPr>
            <a:spLocks noChangeArrowheads="1"/>
          </p:cNvSpPr>
          <p:nvPr/>
        </p:nvSpPr>
        <p:spPr bwMode="auto">
          <a:xfrm>
            <a:off x="5038725" y="5083175"/>
            <a:ext cx="838200" cy="76200"/>
          </a:xfrm>
          <a:prstGeom prst="ellips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zh-CN"/>
          </a:p>
        </p:txBody>
      </p:sp>
      <p:sp>
        <p:nvSpPr>
          <p:cNvPr id="15383" name="Line 25"/>
          <p:cNvSpPr>
            <a:spLocks noChangeShapeType="1"/>
          </p:cNvSpPr>
          <p:nvPr/>
        </p:nvSpPr>
        <p:spPr bwMode="auto">
          <a:xfrm>
            <a:off x="1771650" y="5464175"/>
            <a:ext cx="1209675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5384" name="Text Box 27"/>
          <p:cNvSpPr txBox="1">
            <a:spLocks noChangeArrowheads="1"/>
          </p:cNvSpPr>
          <p:nvPr/>
        </p:nvSpPr>
        <p:spPr bwMode="auto">
          <a:xfrm>
            <a:off x="1219200" y="5768975"/>
            <a:ext cx="6858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/>
              <a:t>MAC_A</a:t>
            </a:r>
          </a:p>
        </p:txBody>
      </p:sp>
      <p:sp>
        <p:nvSpPr>
          <p:cNvPr id="15385" name="Text Box 29"/>
          <p:cNvSpPr txBox="1">
            <a:spLocks noChangeArrowheads="1"/>
          </p:cNvSpPr>
          <p:nvPr/>
        </p:nvSpPr>
        <p:spPr bwMode="auto">
          <a:xfrm>
            <a:off x="7096125" y="5768975"/>
            <a:ext cx="6858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/>
              <a:t>MAC_B</a:t>
            </a:r>
          </a:p>
        </p:txBody>
      </p:sp>
      <p:sp>
        <p:nvSpPr>
          <p:cNvPr id="15386" name="Text Box 30"/>
          <p:cNvSpPr txBox="1">
            <a:spLocks noChangeArrowheads="1"/>
          </p:cNvSpPr>
          <p:nvPr/>
        </p:nvSpPr>
        <p:spPr bwMode="auto">
          <a:xfrm>
            <a:off x="2905125" y="5599113"/>
            <a:ext cx="5334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/>
              <a:t>SW3</a:t>
            </a:r>
          </a:p>
        </p:txBody>
      </p:sp>
      <p:sp>
        <p:nvSpPr>
          <p:cNvPr id="15387" name="Text Box 31"/>
          <p:cNvSpPr txBox="1">
            <a:spLocks noChangeArrowheads="1"/>
          </p:cNvSpPr>
          <p:nvPr/>
        </p:nvSpPr>
        <p:spPr bwMode="auto">
          <a:xfrm>
            <a:off x="5495925" y="3008313"/>
            <a:ext cx="5334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/>
              <a:t>SW2</a:t>
            </a:r>
          </a:p>
        </p:txBody>
      </p:sp>
      <p:sp>
        <p:nvSpPr>
          <p:cNvPr id="15388" name="Text Box 32"/>
          <p:cNvSpPr txBox="1">
            <a:spLocks noChangeArrowheads="1"/>
          </p:cNvSpPr>
          <p:nvPr/>
        </p:nvSpPr>
        <p:spPr bwMode="auto">
          <a:xfrm>
            <a:off x="5267325" y="5616575"/>
            <a:ext cx="5334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/>
              <a:t>SW4</a:t>
            </a:r>
          </a:p>
        </p:txBody>
      </p:sp>
      <p:sp>
        <p:nvSpPr>
          <p:cNvPr id="15389" name="Text Box 33"/>
          <p:cNvSpPr txBox="1">
            <a:spLocks noChangeArrowheads="1"/>
          </p:cNvSpPr>
          <p:nvPr/>
        </p:nvSpPr>
        <p:spPr bwMode="auto">
          <a:xfrm>
            <a:off x="2981325" y="3008313"/>
            <a:ext cx="5334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/>
              <a:t>SW1</a:t>
            </a:r>
          </a:p>
        </p:txBody>
      </p:sp>
      <p:sp>
        <p:nvSpPr>
          <p:cNvPr id="15390" name="Text Box 40"/>
          <p:cNvSpPr txBox="1">
            <a:spLocks noChangeArrowheads="1"/>
          </p:cNvSpPr>
          <p:nvPr/>
        </p:nvSpPr>
        <p:spPr bwMode="auto">
          <a:xfrm>
            <a:off x="3200400" y="4854575"/>
            <a:ext cx="6000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>
                <a:solidFill>
                  <a:srgbClr val="666699"/>
                </a:solidFill>
              </a:rPr>
              <a:t>vPC1</a:t>
            </a:r>
          </a:p>
        </p:txBody>
      </p:sp>
      <p:sp>
        <p:nvSpPr>
          <p:cNvPr id="15391" name="Text Box 41"/>
          <p:cNvSpPr txBox="1">
            <a:spLocks noChangeArrowheads="1"/>
          </p:cNvSpPr>
          <p:nvPr/>
        </p:nvSpPr>
        <p:spPr bwMode="auto">
          <a:xfrm>
            <a:off x="5114925" y="4854575"/>
            <a:ext cx="6000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>
                <a:solidFill>
                  <a:srgbClr val="666699"/>
                </a:solidFill>
              </a:rPr>
              <a:t>vPC2</a:t>
            </a:r>
          </a:p>
        </p:txBody>
      </p:sp>
      <p:sp>
        <p:nvSpPr>
          <p:cNvPr id="15392" name="Text Box 42"/>
          <p:cNvSpPr txBox="1">
            <a:spLocks noChangeArrowheads="1"/>
          </p:cNvSpPr>
          <p:nvPr/>
        </p:nvSpPr>
        <p:spPr bwMode="auto">
          <a:xfrm>
            <a:off x="4114800" y="3313113"/>
            <a:ext cx="7620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>
                <a:solidFill>
                  <a:srgbClr val="666699"/>
                </a:solidFill>
              </a:rPr>
              <a:t>vPC_PL</a:t>
            </a:r>
          </a:p>
        </p:txBody>
      </p:sp>
      <p:sp>
        <p:nvSpPr>
          <p:cNvPr id="15393" name="Line 100"/>
          <p:cNvSpPr>
            <a:spLocks noChangeShapeType="1"/>
          </p:cNvSpPr>
          <p:nvPr/>
        </p:nvSpPr>
        <p:spPr bwMode="auto">
          <a:xfrm rot="10800000">
            <a:off x="7315200" y="1295400"/>
            <a:ext cx="381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5394" name="Line 15"/>
          <p:cNvSpPr>
            <a:spLocks noChangeShapeType="1"/>
          </p:cNvSpPr>
          <p:nvPr/>
        </p:nvSpPr>
        <p:spPr bwMode="auto">
          <a:xfrm>
            <a:off x="3200400" y="2286000"/>
            <a:ext cx="2438400" cy="968375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5395" name="Line 16"/>
          <p:cNvSpPr>
            <a:spLocks noChangeShapeType="1"/>
          </p:cNvSpPr>
          <p:nvPr/>
        </p:nvSpPr>
        <p:spPr bwMode="auto">
          <a:xfrm flipH="1">
            <a:off x="3276600" y="2286000"/>
            <a:ext cx="2286000" cy="968375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pic>
        <p:nvPicPr>
          <p:cNvPr id="15396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577975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97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577975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98" name="Text Box 67"/>
          <p:cNvSpPr txBox="1">
            <a:spLocks noChangeArrowheads="1"/>
          </p:cNvSpPr>
          <p:nvPr/>
        </p:nvSpPr>
        <p:spPr bwMode="auto">
          <a:xfrm>
            <a:off x="2133600" y="3505200"/>
            <a:ext cx="663575" cy="40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3025" tIns="36511" rIns="73025" bIns="36511">
            <a:spAutoFit/>
          </a:bodyPr>
          <a:lstStyle/>
          <a:p>
            <a:pPr defTabSz="814388"/>
            <a:r>
              <a:rPr lang="en-US" altLang="zh-TW" dirty="0" err="1">
                <a:solidFill>
                  <a:schemeClr val="accent1"/>
                </a:solidFill>
              </a:rPr>
              <a:t>L2</a:t>
            </a:r>
            <a:endParaRPr lang="en-US" altLang="zh-TW" dirty="0">
              <a:solidFill>
                <a:schemeClr val="accent1"/>
              </a:solidFill>
            </a:endParaRPr>
          </a:p>
        </p:txBody>
      </p:sp>
      <p:sp>
        <p:nvSpPr>
          <p:cNvPr id="15399" name="Text Box 69"/>
          <p:cNvSpPr txBox="1">
            <a:spLocks noChangeArrowheads="1"/>
          </p:cNvSpPr>
          <p:nvPr/>
        </p:nvSpPr>
        <p:spPr bwMode="auto">
          <a:xfrm>
            <a:off x="2057400" y="3048000"/>
            <a:ext cx="815975" cy="40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3025" tIns="36511" rIns="73025" bIns="36511">
            <a:spAutoFit/>
          </a:bodyPr>
          <a:lstStyle/>
          <a:p>
            <a:pPr defTabSz="814388"/>
            <a:r>
              <a:rPr lang="en-US" altLang="zh-TW" dirty="0" err="1">
                <a:solidFill>
                  <a:schemeClr val="accent1"/>
                </a:solidFill>
              </a:rPr>
              <a:t>L3</a:t>
            </a:r>
            <a:endParaRPr lang="en-US" altLang="zh-TW" dirty="0">
              <a:solidFill>
                <a:schemeClr val="accent1"/>
              </a:solidFill>
            </a:endParaRPr>
          </a:p>
        </p:txBody>
      </p:sp>
      <p:sp>
        <p:nvSpPr>
          <p:cNvPr id="15400" name="Line 70"/>
          <p:cNvSpPr>
            <a:spLocks noChangeShapeType="1"/>
          </p:cNvSpPr>
          <p:nvPr/>
        </p:nvSpPr>
        <p:spPr bwMode="auto">
          <a:xfrm>
            <a:off x="2362200" y="3457575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diamond" w="med" len="med"/>
            <a:tailEnd type="diamond" w="med" len="med"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5401" name="Text Box 41"/>
          <p:cNvSpPr txBox="1">
            <a:spLocks noChangeArrowheads="1"/>
          </p:cNvSpPr>
          <p:nvPr/>
        </p:nvSpPr>
        <p:spPr bwMode="auto">
          <a:xfrm>
            <a:off x="5105400" y="2667000"/>
            <a:ext cx="600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>
                <a:solidFill>
                  <a:srgbClr val="666699"/>
                </a:solidFill>
              </a:rPr>
              <a:t>ECMP</a:t>
            </a:r>
          </a:p>
        </p:txBody>
      </p:sp>
      <p:sp>
        <p:nvSpPr>
          <p:cNvPr id="15402" name="TextBox 97"/>
          <p:cNvSpPr txBox="1">
            <a:spLocks noChangeArrowheads="1"/>
          </p:cNvSpPr>
          <p:nvPr/>
        </p:nvSpPr>
        <p:spPr bwMode="auto">
          <a:xfrm>
            <a:off x="7696200" y="1143000"/>
            <a:ext cx="1447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Packet Send</a:t>
            </a:r>
          </a:p>
        </p:txBody>
      </p:sp>
      <p:sp>
        <p:nvSpPr>
          <p:cNvPr id="15403" name="Line 100"/>
          <p:cNvSpPr>
            <a:spLocks noChangeShapeType="1"/>
          </p:cNvSpPr>
          <p:nvPr/>
        </p:nvSpPr>
        <p:spPr bwMode="auto">
          <a:xfrm rot="10800000" flipH="1">
            <a:off x="2057400" y="5334000"/>
            <a:ext cx="5334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triangle" w="med" len="med"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5404" name="Line 100"/>
          <p:cNvSpPr>
            <a:spLocks noChangeShapeType="1"/>
          </p:cNvSpPr>
          <p:nvPr/>
        </p:nvSpPr>
        <p:spPr bwMode="auto">
          <a:xfrm rot="10800000">
            <a:off x="5867400" y="4267200"/>
            <a:ext cx="0" cy="533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5405" name="Line 100"/>
          <p:cNvSpPr>
            <a:spLocks noChangeShapeType="1"/>
          </p:cNvSpPr>
          <p:nvPr/>
        </p:nvSpPr>
        <p:spPr bwMode="auto">
          <a:xfrm rot="10800000" flipH="1">
            <a:off x="4800600" y="4114800"/>
            <a:ext cx="381000" cy="228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triangle" w="med" len="med"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5406" name="Line 100"/>
          <p:cNvSpPr>
            <a:spLocks noChangeShapeType="1"/>
          </p:cNvSpPr>
          <p:nvPr/>
        </p:nvSpPr>
        <p:spPr bwMode="auto">
          <a:xfrm rot="10800000" flipH="1">
            <a:off x="6324600" y="5334000"/>
            <a:ext cx="4572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triangle" w="med" len="med"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5407" name="Text Box 41"/>
          <p:cNvSpPr txBox="1">
            <a:spLocks noChangeArrowheads="1"/>
          </p:cNvSpPr>
          <p:nvPr/>
        </p:nvSpPr>
        <p:spPr bwMode="auto">
          <a:xfrm>
            <a:off x="3124200" y="2667000"/>
            <a:ext cx="600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>
                <a:solidFill>
                  <a:srgbClr val="666699"/>
                </a:solidFill>
              </a:rPr>
              <a:t>ECMP</a:t>
            </a:r>
          </a:p>
        </p:txBody>
      </p:sp>
      <p:sp>
        <p:nvSpPr>
          <p:cNvPr id="15408" name="AutoShape 105"/>
          <p:cNvSpPr>
            <a:spLocks noChangeArrowheads="1"/>
          </p:cNvSpPr>
          <p:nvPr/>
        </p:nvSpPr>
        <p:spPr bwMode="auto">
          <a:xfrm>
            <a:off x="6172200" y="4648200"/>
            <a:ext cx="1066800" cy="381000"/>
          </a:xfrm>
          <a:prstGeom prst="wedgeRoundRectCallout">
            <a:avLst>
              <a:gd name="adj1" fmla="val -101130"/>
              <a:gd name="adj2" fmla="val 11852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>
              <a:lnSpc>
                <a:spcPct val="100000"/>
              </a:lnSpc>
            </a:pPr>
            <a:r>
              <a:rPr lang="en-US" altLang="zh-CN" sz="1200">
                <a:cs typeface="Arial" charset="0"/>
              </a:rPr>
              <a:t>Port channel path selection</a:t>
            </a:r>
          </a:p>
        </p:txBody>
      </p:sp>
      <p:sp>
        <p:nvSpPr>
          <p:cNvPr id="15409" name="AutoShape 105"/>
          <p:cNvSpPr>
            <a:spLocks noChangeArrowheads="1"/>
          </p:cNvSpPr>
          <p:nvPr/>
        </p:nvSpPr>
        <p:spPr bwMode="auto">
          <a:xfrm>
            <a:off x="6248400" y="3200400"/>
            <a:ext cx="1066800" cy="990600"/>
          </a:xfrm>
          <a:prstGeom prst="wedgeRoundRectCallout">
            <a:avLst>
              <a:gd name="adj1" fmla="val -102741"/>
              <a:gd name="adj2" fmla="val 1804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>
              <a:lnSpc>
                <a:spcPct val="100000"/>
              </a:lnSpc>
            </a:pPr>
            <a:r>
              <a:rPr lang="en-US" altLang="zh-CN" sz="1200">
                <a:cs typeface="Arial" charset="0"/>
              </a:rPr>
              <a:t>Local forwarding, previously learned destination</a:t>
            </a:r>
          </a:p>
        </p:txBody>
      </p:sp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3505200" y="3048000"/>
            <a:ext cx="1981200" cy="250825"/>
            <a:chOff x="912" y="2437"/>
            <a:chExt cx="1248" cy="158"/>
          </a:xfrm>
        </p:grpSpPr>
        <p:sp>
          <p:nvSpPr>
            <p:cNvPr id="15411" name="Line 91"/>
            <p:cNvSpPr>
              <a:spLocks noChangeShapeType="1"/>
            </p:cNvSpPr>
            <p:nvPr/>
          </p:nvSpPr>
          <p:spPr bwMode="auto">
            <a:xfrm>
              <a:off x="912" y="2592"/>
              <a:ext cx="1248" cy="0"/>
            </a:xfrm>
            <a:prstGeom prst="line">
              <a:avLst/>
            </a:prstGeom>
            <a:noFill/>
            <a:ln w="28575">
              <a:solidFill>
                <a:srgbClr val="A0C02A"/>
              </a:solidFill>
              <a:round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endParaRPr lang="zh-CN" altLang="en-US"/>
            </a:p>
          </p:txBody>
        </p:sp>
        <p:sp>
          <p:nvSpPr>
            <p:cNvPr id="15412" name="Text Box 92"/>
            <p:cNvSpPr txBox="1">
              <a:spLocks noChangeArrowheads="1"/>
            </p:cNvSpPr>
            <p:nvPr/>
          </p:nvSpPr>
          <p:spPr bwMode="auto">
            <a:xfrm>
              <a:off x="1232" y="2437"/>
              <a:ext cx="67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3025" tIns="36511" rIns="73025" bIns="36511">
              <a:spAutoFit/>
            </a:bodyPr>
            <a:lstStyle/>
            <a:p>
              <a:pPr defTabSz="814388"/>
              <a:r>
                <a:rPr lang="en-US" altLang="zh-TW" sz="1200">
                  <a:solidFill>
                    <a:srgbClr val="A0C02A"/>
                  </a:solidFill>
                </a:rPr>
                <a:t>vPC PK-Link</a:t>
              </a:r>
            </a:p>
          </p:txBody>
        </p:sp>
      </p:grp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295401"/>
            <a:ext cx="7940675" cy="4876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VPC</a:t>
            </a:r>
            <a:r>
              <a:rPr lang="zh-CN" altLang="en-US" dirty="0" smtClean="0"/>
              <a:t>基本原理</a:t>
            </a:r>
            <a:endParaRPr lang="en-US" dirty="0" smtClean="0"/>
          </a:p>
          <a:p>
            <a:pPr lvl="1"/>
            <a:r>
              <a:rPr lang="en-US" altLang="zh-CN" dirty="0" smtClean="0"/>
              <a:t>- </a:t>
            </a:r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en-US" altLang="zh-CN" dirty="0" smtClean="0"/>
              <a:t>  </a:t>
            </a:r>
            <a:r>
              <a:rPr lang="zh-CN" altLang="en-US" dirty="0" smtClean="0"/>
              <a:t>组件和原理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基本业务流</a:t>
            </a:r>
            <a:endParaRPr lang="en-US" dirty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VPC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的互操作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FontTx/>
              <a:buChar char="-"/>
            </a:pPr>
            <a:r>
              <a:rPr lang="en-US" altLang="zh-CN" dirty="0" err="1" smtClean="0">
                <a:solidFill>
                  <a:srgbClr val="FF0000"/>
                </a:solidFill>
              </a:rPr>
              <a:t>VPC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</a:rPr>
              <a:t>VDC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的互操作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ISSU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STP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HSRP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r>
              <a:rPr lang="en-US" altLang="zh-CN" dirty="0" err="1" smtClean="0"/>
              <a:t>VPC</a:t>
            </a:r>
            <a:r>
              <a:rPr lang="zh-CN" altLang="en-US" dirty="0" smtClean="0"/>
              <a:t>故障恢复</a:t>
            </a:r>
            <a:endParaRPr lang="en-US" dirty="0"/>
          </a:p>
          <a:p>
            <a:r>
              <a:rPr lang="zh-CN" altLang="en-US" dirty="0" smtClean="0"/>
              <a:t>最佳实践</a:t>
            </a:r>
            <a:endParaRPr lang="en-US" altLang="zh-CN" dirty="0" smtClean="0"/>
          </a:p>
          <a:p>
            <a:r>
              <a:rPr lang="en-US" altLang="zh-CN" dirty="0" smtClean="0"/>
              <a:t>Q&amp;A</a:t>
            </a:r>
            <a:endParaRPr lang="en-US" dirty="0"/>
          </a:p>
        </p:txBody>
      </p:sp>
      <p:pic>
        <p:nvPicPr>
          <p:cNvPr id="4" name="Picture 13" descr="HBI015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066800"/>
            <a:ext cx="444129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68" descr="Phase 2 Persp 3"/>
          <p:cNvPicPr>
            <a:picLocks noChangeAspect="1" noChangeArrowheads="1"/>
          </p:cNvPicPr>
          <p:nvPr/>
        </p:nvPicPr>
        <p:blipFill>
          <a:blip r:embed="rId3" cstate="print"/>
          <a:srcRect l="19128" t="9793" r="19606" b="13832"/>
          <a:stretch>
            <a:fillRect/>
          </a:stretch>
        </p:blipFill>
        <p:spPr bwMode="auto">
          <a:xfrm>
            <a:off x="3856038" y="1676400"/>
            <a:ext cx="1770062" cy="3581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84995" name="Rectangle 126"/>
          <p:cNvSpPr>
            <a:spLocks noChangeArrowheads="1"/>
          </p:cNvSpPr>
          <p:nvPr/>
        </p:nvSpPr>
        <p:spPr bwMode="auto">
          <a:xfrm>
            <a:off x="3822700" y="1676400"/>
            <a:ext cx="1835150" cy="35814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endParaRPr lang="zh-CN" altLang="zh-CN"/>
          </a:p>
        </p:txBody>
      </p:sp>
      <p:grpSp>
        <p:nvGrpSpPr>
          <p:cNvPr id="2" name="Group 125"/>
          <p:cNvGrpSpPr>
            <a:grpSpLocks/>
          </p:cNvGrpSpPr>
          <p:nvPr/>
        </p:nvGrpSpPr>
        <p:grpSpPr bwMode="auto">
          <a:xfrm>
            <a:off x="5343525" y="2463800"/>
            <a:ext cx="3800475" cy="1651000"/>
            <a:chOff x="3289" y="1216"/>
            <a:chExt cx="2394" cy="1040"/>
          </a:xfrm>
        </p:grpSpPr>
        <p:sp>
          <p:nvSpPr>
            <p:cNvPr id="85056" name="Line 121"/>
            <p:cNvSpPr>
              <a:spLocks noChangeShapeType="1"/>
            </p:cNvSpPr>
            <p:nvPr/>
          </p:nvSpPr>
          <p:spPr bwMode="auto">
            <a:xfrm flipH="1">
              <a:off x="3289" y="2104"/>
              <a:ext cx="476" cy="6"/>
            </a:xfrm>
            <a:prstGeom prst="line">
              <a:avLst/>
            </a:prstGeom>
            <a:noFill/>
            <a:ln w="76200" cap="rnd">
              <a:solidFill>
                <a:srgbClr val="66327E"/>
              </a:solidFill>
              <a:prstDash val="sysDot"/>
              <a:round/>
              <a:headEnd/>
              <a:tailEnd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57" name="Rectangle 119"/>
            <p:cNvSpPr>
              <a:spLocks noChangeArrowheads="1"/>
            </p:cNvSpPr>
            <p:nvPr/>
          </p:nvSpPr>
          <p:spPr bwMode="auto">
            <a:xfrm>
              <a:off x="3765" y="1216"/>
              <a:ext cx="1918" cy="1040"/>
            </a:xfrm>
            <a:prstGeom prst="rect">
              <a:avLst/>
            </a:prstGeom>
            <a:solidFill>
              <a:srgbClr val="66327E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</p:grpSp>
      <p:sp>
        <p:nvSpPr>
          <p:cNvPr id="84997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ea typeface="ＭＳ Ｐゴシック" pitchFamily="-110" charset="-128"/>
              </a:rPr>
              <a:t>Nexus 7000 </a:t>
            </a:r>
            <a:r>
              <a:rPr lang="en-US" altLang="zh-CN" sz="2800" dirty="0" err="1" smtClean="0">
                <a:ea typeface="ＭＳ Ｐゴシック" pitchFamily="-110" charset="-128"/>
              </a:rPr>
              <a:t>VDC</a:t>
            </a:r>
            <a:r>
              <a:rPr lang="en-US" altLang="zh-CN" sz="2800" dirty="0" smtClean="0">
                <a:ea typeface="ＭＳ Ｐゴシック" pitchFamily="-110" charset="-128"/>
              </a:rPr>
              <a:t> </a:t>
            </a:r>
            <a:r>
              <a:rPr lang="zh-CN" altLang="en-US" sz="2800" dirty="0" smtClean="0">
                <a:ea typeface="ＭＳ Ｐゴシック" pitchFamily="-110" charset="-128"/>
              </a:rPr>
              <a:t>简介</a:t>
            </a:r>
            <a:endParaRPr lang="en-US" altLang="zh-CN" sz="2800" dirty="0" smtClean="0">
              <a:ea typeface="ＭＳ Ｐゴシック" pitchFamily="-110" charset="-128"/>
            </a:endParaRPr>
          </a:p>
        </p:txBody>
      </p:sp>
      <p:sp>
        <p:nvSpPr>
          <p:cNvPr id="84998" name="AutoShape 7"/>
          <p:cNvSpPr>
            <a:spLocks noChangeArrowheads="1"/>
          </p:cNvSpPr>
          <p:nvPr/>
        </p:nvSpPr>
        <p:spPr bwMode="auto">
          <a:xfrm>
            <a:off x="4011613" y="4206875"/>
            <a:ext cx="5068887" cy="317500"/>
          </a:xfrm>
          <a:prstGeom prst="roundRect">
            <a:avLst>
              <a:gd name="adj" fmla="val 16667"/>
            </a:avLst>
          </a:prstGeom>
          <a:solidFill>
            <a:srgbClr val="0183B7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rgbClr val="FFFF00"/>
                </a:solidFill>
              </a:rPr>
              <a:t>Infrastructure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84999" name="AutoShape 50"/>
          <p:cNvSpPr>
            <a:spLocks noChangeArrowheads="1"/>
          </p:cNvSpPr>
          <p:nvPr/>
        </p:nvSpPr>
        <p:spPr bwMode="auto">
          <a:xfrm>
            <a:off x="4024313" y="4568825"/>
            <a:ext cx="5089525" cy="298450"/>
          </a:xfrm>
          <a:prstGeom prst="roundRect">
            <a:avLst>
              <a:gd name="adj" fmla="val 16667"/>
            </a:avLst>
          </a:prstGeom>
          <a:solidFill>
            <a:srgbClr val="015F85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rgbClr val="FFFF00"/>
                </a:solidFill>
              </a:rPr>
              <a:t>Kernel</a:t>
            </a:r>
          </a:p>
        </p:txBody>
      </p:sp>
      <p:sp>
        <p:nvSpPr>
          <p:cNvPr id="860211" name="AutoShape 51"/>
          <p:cNvSpPr>
            <a:spLocks noChangeArrowheads="1"/>
          </p:cNvSpPr>
          <p:nvPr/>
        </p:nvSpPr>
        <p:spPr bwMode="auto">
          <a:xfrm rot="-5400000">
            <a:off x="4459287" y="2279651"/>
            <a:ext cx="277813" cy="1281112"/>
          </a:xfrm>
          <a:prstGeom prst="roundRect">
            <a:avLst>
              <a:gd name="adj" fmla="val 16667"/>
            </a:avLst>
          </a:prstGeom>
          <a:solidFill>
            <a:srgbClr val="678DC5">
              <a:alpha val="50195"/>
            </a:srgbClr>
          </a:solidFill>
          <a:ln w="9525">
            <a:solidFill>
              <a:srgbClr val="3E67A4"/>
            </a:solidFill>
            <a:round/>
            <a:headEnd/>
            <a:tailEnd/>
          </a:ln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altLang="zh-CN" sz="1200" dirty="0" err="1">
                <a:latin typeface="Arial Unicode MS" pitchFamily="34" charset="-122"/>
              </a:rPr>
              <a:t>VDC</a:t>
            </a:r>
            <a:r>
              <a:rPr lang="en-US" altLang="zh-CN" sz="1200" dirty="0">
                <a:latin typeface="Arial Unicode MS" pitchFamily="34" charset="-122"/>
              </a:rPr>
              <a:t> 1</a:t>
            </a:r>
          </a:p>
        </p:txBody>
      </p:sp>
      <p:sp>
        <p:nvSpPr>
          <p:cNvPr id="860212" name="AutoShape 52"/>
          <p:cNvSpPr>
            <a:spLocks noChangeArrowheads="1"/>
          </p:cNvSpPr>
          <p:nvPr/>
        </p:nvSpPr>
        <p:spPr bwMode="auto">
          <a:xfrm rot="-5400000">
            <a:off x="4464844" y="2591594"/>
            <a:ext cx="279400" cy="1281112"/>
          </a:xfrm>
          <a:prstGeom prst="roundRect">
            <a:avLst>
              <a:gd name="adj" fmla="val 16667"/>
            </a:avLst>
          </a:prstGeom>
          <a:solidFill>
            <a:srgbClr val="A0C02A">
              <a:alpha val="50195"/>
            </a:srgbClr>
          </a:solidFill>
          <a:ln w="9525">
            <a:solidFill>
              <a:srgbClr val="73737B"/>
            </a:solidFill>
            <a:round/>
            <a:headEnd/>
            <a:tailEnd/>
          </a:ln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altLang="zh-CN" sz="1200" dirty="0" err="1">
                <a:latin typeface="Arial Unicode MS" pitchFamily="34" charset="-122"/>
              </a:rPr>
              <a:t>VDC</a:t>
            </a:r>
            <a:r>
              <a:rPr lang="en-US" altLang="zh-CN" sz="1200" dirty="0">
                <a:latin typeface="Arial Unicode MS" pitchFamily="34" charset="-122"/>
              </a:rPr>
              <a:t> 2</a:t>
            </a:r>
          </a:p>
        </p:txBody>
      </p:sp>
      <p:sp>
        <p:nvSpPr>
          <p:cNvPr id="860217" name="AutoShape 57"/>
          <p:cNvSpPr>
            <a:spLocks noChangeArrowheads="1"/>
          </p:cNvSpPr>
          <p:nvPr/>
        </p:nvSpPr>
        <p:spPr bwMode="auto">
          <a:xfrm rot="-5400000">
            <a:off x="4468812" y="2914651"/>
            <a:ext cx="277813" cy="1281112"/>
          </a:xfrm>
          <a:prstGeom prst="roundRect">
            <a:avLst>
              <a:gd name="adj" fmla="val 16667"/>
            </a:avLst>
          </a:prstGeom>
          <a:solidFill>
            <a:schemeClr val="folHlink">
              <a:alpha val="50195"/>
            </a:schemeClr>
          </a:solidFill>
          <a:ln w="9525">
            <a:solidFill>
              <a:srgbClr val="F0C566"/>
            </a:solidFill>
            <a:round/>
            <a:headEnd/>
            <a:tailEnd/>
          </a:ln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altLang="zh-CN" sz="1200" dirty="0" err="1">
                <a:latin typeface="Arial Unicode MS" pitchFamily="34" charset="-122"/>
              </a:rPr>
              <a:t>VDC</a:t>
            </a:r>
            <a:r>
              <a:rPr lang="en-US" altLang="zh-CN" sz="1200" dirty="0">
                <a:latin typeface="Arial Unicode MS" pitchFamily="34" charset="-122"/>
              </a:rPr>
              <a:t> 3</a:t>
            </a:r>
          </a:p>
        </p:txBody>
      </p:sp>
      <p:sp>
        <p:nvSpPr>
          <p:cNvPr id="85003" name="Oval 77"/>
          <p:cNvSpPr>
            <a:spLocks noChangeArrowheads="1"/>
          </p:cNvSpPr>
          <p:nvPr/>
        </p:nvSpPr>
        <p:spPr bwMode="auto">
          <a:xfrm>
            <a:off x="7862888" y="2216150"/>
            <a:ext cx="495300" cy="247650"/>
          </a:xfrm>
          <a:prstGeom prst="ellipse">
            <a:avLst/>
          </a:prstGeom>
          <a:solidFill>
            <a:srgbClr val="83A2C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zh-CN" sz="800"/>
              <a:t>GLBP</a:t>
            </a:r>
          </a:p>
        </p:txBody>
      </p:sp>
      <p:sp>
        <p:nvSpPr>
          <p:cNvPr id="85004" name="Line 53"/>
          <p:cNvSpPr>
            <a:spLocks noChangeShapeType="1"/>
          </p:cNvSpPr>
          <p:nvPr/>
        </p:nvSpPr>
        <p:spPr bwMode="auto">
          <a:xfrm flipH="1">
            <a:off x="5205413" y="2914650"/>
            <a:ext cx="282575" cy="0"/>
          </a:xfrm>
          <a:prstGeom prst="line">
            <a:avLst/>
          </a:prstGeom>
          <a:noFill/>
          <a:ln w="76200" cap="rnd">
            <a:solidFill>
              <a:srgbClr val="3E67A4"/>
            </a:solidFill>
            <a:prstDash val="sysDot"/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endParaRPr lang="zh-CN" altLang="en-US"/>
          </a:p>
        </p:txBody>
      </p:sp>
      <p:sp>
        <p:nvSpPr>
          <p:cNvPr id="860276" name="AutoShape 116"/>
          <p:cNvSpPr>
            <a:spLocks noChangeArrowheads="1"/>
          </p:cNvSpPr>
          <p:nvPr/>
        </p:nvSpPr>
        <p:spPr bwMode="auto">
          <a:xfrm rot="-5400000">
            <a:off x="4468813" y="3240088"/>
            <a:ext cx="277812" cy="1281112"/>
          </a:xfrm>
          <a:prstGeom prst="roundRect">
            <a:avLst>
              <a:gd name="adj" fmla="val 16667"/>
            </a:avLst>
          </a:prstGeom>
          <a:solidFill>
            <a:srgbClr val="66327E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altLang="zh-CN" sz="1200" dirty="0" err="1">
                <a:latin typeface="Arial Unicode MS" pitchFamily="34" charset="-122"/>
              </a:rPr>
              <a:t>VDC</a:t>
            </a:r>
            <a:r>
              <a:rPr lang="en-US" altLang="zh-CN" sz="1200" dirty="0">
                <a:latin typeface="Arial Unicode MS" pitchFamily="34" charset="-122"/>
              </a:rPr>
              <a:t> 4</a:t>
            </a:r>
          </a:p>
        </p:txBody>
      </p:sp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5343525" y="2317750"/>
            <a:ext cx="3624263" cy="1651000"/>
            <a:chOff x="3289" y="1124"/>
            <a:chExt cx="2283" cy="1040"/>
          </a:xfrm>
        </p:grpSpPr>
        <p:sp>
          <p:nvSpPr>
            <p:cNvPr id="85054" name="Rectangle 118"/>
            <p:cNvSpPr>
              <a:spLocks noChangeArrowheads="1"/>
            </p:cNvSpPr>
            <p:nvPr/>
          </p:nvSpPr>
          <p:spPr bwMode="auto">
            <a:xfrm>
              <a:off x="3654" y="1124"/>
              <a:ext cx="1918" cy="10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rgbClr val="F0C566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85055" name="Line 120"/>
            <p:cNvSpPr>
              <a:spLocks noChangeShapeType="1"/>
            </p:cNvSpPr>
            <p:nvPr/>
          </p:nvSpPr>
          <p:spPr bwMode="auto">
            <a:xfrm flipH="1">
              <a:off x="3289" y="1908"/>
              <a:ext cx="365" cy="5"/>
            </a:xfrm>
            <a:prstGeom prst="line">
              <a:avLst/>
            </a:prstGeom>
            <a:noFill/>
            <a:ln w="76200" cap="rnd">
              <a:solidFill>
                <a:schemeClr val="folHlink"/>
              </a:solidFill>
              <a:prstDash val="sysDot"/>
              <a:round/>
              <a:headEnd/>
              <a:tailEnd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23"/>
          <p:cNvGrpSpPr>
            <a:grpSpLocks/>
          </p:cNvGrpSpPr>
          <p:nvPr/>
        </p:nvGrpSpPr>
        <p:grpSpPr bwMode="auto">
          <a:xfrm>
            <a:off x="5343525" y="1981200"/>
            <a:ext cx="3478213" cy="1827213"/>
            <a:chOff x="3289" y="912"/>
            <a:chExt cx="2191" cy="1151"/>
          </a:xfrm>
        </p:grpSpPr>
        <p:sp>
          <p:nvSpPr>
            <p:cNvPr id="85031" name="Rectangle 5"/>
            <p:cNvSpPr>
              <a:spLocks noChangeArrowheads="1"/>
            </p:cNvSpPr>
            <p:nvPr/>
          </p:nvSpPr>
          <p:spPr bwMode="auto">
            <a:xfrm>
              <a:off x="3562" y="1023"/>
              <a:ext cx="1918" cy="1040"/>
            </a:xfrm>
            <a:prstGeom prst="rect">
              <a:avLst/>
            </a:prstGeom>
            <a:solidFill>
              <a:srgbClr val="A0C02A">
                <a:alpha val="50195"/>
              </a:srgbClr>
            </a:solidFill>
            <a:ln w="9525">
              <a:solidFill>
                <a:srgbClr val="73737B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85032" name="AutoShape 92"/>
            <p:cNvSpPr>
              <a:spLocks noChangeArrowheads="1"/>
            </p:cNvSpPr>
            <p:nvPr/>
          </p:nvSpPr>
          <p:spPr bwMode="auto">
            <a:xfrm>
              <a:off x="4534" y="1118"/>
              <a:ext cx="898" cy="898"/>
            </a:xfrm>
            <a:prstGeom prst="roundRect">
              <a:avLst>
                <a:gd name="adj" fmla="val 16667"/>
              </a:avLst>
            </a:prstGeom>
            <a:solidFill>
              <a:srgbClr val="697E1C"/>
            </a:solidFill>
            <a:ln w="9525">
              <a:noFill/>
              <a:round/>
              <a:headEnd/>
              <a:tailEnd/>
            </a:ln>
          </p:spPr>
          <p:txBody>
            <a:bodyPr wrap="none" lIns="73025" tIns="36511" rIns="73025" bIns="36511"/>
            <a:lstStyle/>
            <a:p>
              <a:pPr>
                <a:lnSpc>
                  <a:spcPct val="100000"/>
                </a:lnSpc>
              </a:pPr>
              <a:r>
                <a:rPr lang="en-US" altLang="zh-CN" sz="1000">
                  <a:solidFill>
                    <a:schemeClr val="bg1"/>
                  </a:solidFill>
                </a:rPr>
                <a:t>Layer 3 Protocols</a:t>
              </a:r>
            </a:p>
          </p:txBody>
        </p:sp>
        <p:sp>
          <p:nvSpPr>
            <p:cNvPr id="85033" name="Oval 95"/>
            <p:cNvSpPr>
              <a:spLocks noChangeArrowheads="1"/>
            </p:cNvSpPr>
            <p:nvPr/>
          </p:nvSpPr>
          <p:spPr bwMode="auto">
            <a:xfrm>
              <a:off x="4613" y="1351"/>
              <a:ext cx="311" cy="156"/>
            </a:xfrm>
            <a:prstGeom prst="ellipse">
              <a:avLst/>
            </a:prstGeom>
            <a:solidFill>
              <a:srgbClr val="D287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>
                <a:lnSpc>
                  <a:spcPct val="100000"/>
                </a:lnSpc>
              </a:pPr>
              <a:r>
                <a:rPr lang="en-US" altLang="zh-CN" sz="800"/>
                <a:t>OSPF</a:t>
              </a:r>
            </a:p>
          </p:txBody>
        </p:sp>
        <p:sp>
          <p:nvSpPr>
            <p:cNvPr id="85034" name="Oval 96"/>
            <p:cNvSpPr>
              <a:spLocks noChangeArrowheads="1"/>
            </p:cNvSpPr>
            <p:nvPr/>
          </p:nvSpPr>
          <p:spPr bwMode="auto">
            <a:xfrm>
              <a:off x="4613" y="1469"/>
              <a:ext cx="311" cy="156"/>
            </a:xfrm>
            <a:prstGeom prst="ellipse">
              <a:avLst/>
            </a:prstGeom>
            <a:solidFill>
              <a:srgbClr val="D287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>
                <a:lnSpc>
                  <a:spcPct val="100000"/>
                </a:lnSpc>
              </a:pPr>
              <a:r>
                <a:rPr lang="en-US" altLang="zh-CN" sz="800"/>
                <a:t>BGP</a:t>
              </a:r>
            </a:p>
          </p:txBody>
        </p:sp>
        <p:sp>
          <p:nvSpPr>
            <p:cNvPr id="85035" name="Oval 97"/>
            <p:cNvSpPr>
              <a:spLocks noChangeArrowheads="1"/>
            </p:cNvSpPr>
            <p:nvPr/>
          </p:nvSpPr>
          <p:spPr bwMode="auto">
            <a:xfrm>
              <a:off x="4613" y="1587"/>
              <a:ext cx="311" cy="156"/>
            </a:xfrm>
            <a:prstGeom prst="ellipse">
              <a:avLst/>
            </a:prstGeom>
            <a:solidFill>
              <a:srgbClr val="D287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>
                <a:lnSpc>
                  <a:spcPct val="100000"/>
                </a:lnSpc>
              </a:pPr>
              <a:r>
                <a:rPr lang="en-US" altLang="zh-CN" sz="800"/>
                <a:t>EIGRP</a:t>
              </a:r>
            </a:p>
          </p:txBody>
        </p:sp>
        <p:sp>
          <p:nvSpPr>
            <p:cNvPr id="85036" name="Oval 98"/>
            <p:cNvSpPr>
              <a:spLocks noChangeArrowheads="1"/>
            </p:cNvSpPr>
            <p:nvPr/>
          </p:nvSpPr>
          <p:spPr bwMode="auto">
            <a:xfrm>
              <a:off x="5042" y="1351"/>
              <a:ext cx="312" cy="156"/>
            </a:xfrm>
            <a:prstGeom prst="ellipse">
              <a:avLst/>
            </a:prstGeom>
            <a:solidFill>
              <a:srgbClr val="D287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>
                <a:lnSpc>
                  <a:spcPct val="100000"/>
                </a:lnSpc>
              </a:pPr>
              <a:r>
                <a:rPr lang="en-US" altLang="zh-CN" sz="800"/>
                <a:t>GLBP</a:t>
              </a:r>
            </a:p>
          </p:txBody>
        </p:sp>
        <p:sp>
          <p:nvSpPr>
            <p:cNvPr id="85037" name="Oval 99"/>
            <p:cNvSpPr>
              <a:spLocks noChangeArrowheads="1"/>
            </p:cNvSpPr>
            <p:nvPr/>
          </p:nvSpPr>
          <p:spPr bwMode="auto">
            <a:xfrm>
              <a:off x="5042" y="1469"/>
              <a:ext cx="312" cy="156"/>
            </a:xfrm>
            <a:prstGeom prst="ellipse">
              <a:avLst/>
            </a:prstGeom>
            <a:solidFill>
              <a:srgbClr val="D287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>
                <a:lnSpc>
                  <a:spcPct val="100000"/>
                </a:lnSpc>
              </a:pPr>
              <a:r>
                <a:rPr lang="en-US" altLang="zh-CN" sz="800"/>
                <a:t>HSRP</a:t>
              </a:r>
            </a:p>
          </p:txBody>
        </p:sp>
        <p:sp>
          <p:nvSpPr>
            <p:cNvPr id="85038" name="Oval 100"/>
            <p:cNvSpPr>
              <a:spLocks noChangeArrowheads="1"/>
            </p:cNvSpPr>
            <p:nvPr/>
          </p:nvSpPr>
          <p:spPr bwMode="auto">
            <a:xfrm>
              <a:off x="5042" y="1587"/>
              <a:ext cx="312" cy="156"/>
            </a:xfrm>
            <a:prstGeom prst="ellipse">
              <a:avLst/>
            </a:prstGeom>
            <a:solidFill>
              <a:srgbClr val="D287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>
                <a:lnSpc>
                  <a:spcPct val="100000"/>
                </a:lnSpc>
              </a:pPr>
              <a:r>
                <a:rPr lang="en-US" altLang="zh-CN" sz="800"/>
                <a:t>IGMP</a:t>
              </a:r>
            </a:p>
          </p:txBody>
        </p:sp>
        <p:sp>
          <p:nvSpPr>
            <p:cNvPr id="85039" name="Oval 106"/>
            <p:cNvSpPr>
              <a:spLocks noChangeArrowheads="1"/>
            </p:cNvSpPr>
            <p:nvPr/>
          </p:nvSpPr>
          <p:spPr bwMode="auto">
            <a:xfrm>
              <a:off x="4613" y="1704"/>
              <a:ext cx="311" cy="156"/>
            </a:xfrm>
            <a:prstGeom prst="ellipse">
              <a:avLst/>
            </a:prstGeom>
            <a:solidFill>
              <a:srgbClr val="D287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>
                <a:lnSpc>
                  <a:spcPct val="100000"/>
                </a:lnSpc>
              </a:pPr>
              <a:r>
                <a:rPr lang="en-US" altLang="zh-CN" sz="800"/>
                <a:t>PIM</a:t>
              </a:r>
            </a:p>
          </p:txBody>
        </p:sp>
        <p:sp>
          <p:nvSpPr>
            <p:cNvPr id="85040" name="Oval 108"/>
            <p:cNvSpPr>
              <a:spLocks noChangeArrowheads="1"/>
            </p:cNvSpPr>
            <p:nvPr/>
          </p:nvSpPr>
          <p:spPr bwMode="auto">
            <a:xfrm>
              <a:off x="5042" y="1704"/>
              <a:ext cx="312" cy="156"/>
            </a:xfrm>
            <a:prstGeom prst="ellipse">
              <a:avLst/>
            </a:prstGeom>
            <a:solidFill>
              <a:srgbClr val="D287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>
                <a:lnSpc>
                  <a:spcPct val="100000"/>
                </a:lnSpc>
              </a:pPr>
              <a:r>
                <a:rPr lang="en-US" altLang="zh-CN" sz="800"/>
                <a:t>SNMP</a:t>
              </a:r>
            </a:p>
          </p:txBody>
        </p:sp>
        <p:sp>
          <p:nvSpPr>
            <p:cNvPr id="85041" name="Oval 109"/>
            <p:cNvSpPr>
              <a:spLocks noChangeArrowheads="1"/>
            </p:cNvSpPr>
            <p:nvPr/>
          </p:nvSpPr>
          <p:spPr bwMode="auto">
            <a:xfrm>
              <a:off x="4814" y="1833"/>
              <a:ext cx="315" cy="156"/>
            </a:xfrm>
            <a:prstGeom prst="ellipse">
              <a:avLst/>
            </a:prstGeom>
            <a:solidFill>
              <a:srgbClr val="D287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>
                <a:lnSpc>
                  <a:spcPct val="100000"/>
                </a:lnSpc>
              </a:pPr>
              <a:r>
                <a:rPr lang="en-US" altLang="zh-CN" sz="800"/>
                <a:t>…</a:t>
              </a:r>
            </a:p>
          </p:txBody>
        </p:sp>
        <p:sp>
          <p:nvSpPr>
            <p:cNvPr id="860215" name="Text Box 55"/>
            <p:cNvSpPr txBox="1">
              <a:spLocks noChangeArrowheads="1"/>
            </p:cNvSpPr>
            <p:nvPr/>
          </p:nvSpPr>
          <p:spPr bwMode="auto">
            <a:xfrm>
              <a:off x="3563" y="912"/>
              <a:ext cx="423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63500" dir="18412194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r>
                <a:rPr lang="en-US" altLang="zh-CN" sz="1000"/>
                <a:t>VDC 2</a:t>
              </a:r>
              <a:endParaRPr lang="en-US" altLang="zh-CN"/>
            </a:p>
          </p:txBody>
        </p:sp>
        <p:sp>
          <p:nvSpPr>
            <p:cNvPr id="85043" name="Line 56"/>
            <p:cNvSpPr>
              <a:spLocks noChangeShapeType="1"/>
            </p:cNvSpPr>
            <p:nvPr/>
          </p:nvSpPr>
          <p:spPr bwMode="auto">
            <a:xfrm flipH="1">
              <a:off x="3289" y="1705"/>
              <a:ext cx="242" cy="3"/>
            </a:xfrm>
            <a:prstGeom prst="line">
              <a:avLst/>
            </a:prstGeom>
            <a:noFill/>
            <a:ln w="76200" cap="rnd">
              <a:solidFill>
                <a:srgbClr val="A0C02A"/>
              </a:solidFill>
              <a:prstDash val="sysDot"/>
              <a:round/>
              <a:headEnd/>
              <a:tailEnd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44" name="AutoShape 91"/>
            <p:cNvSpPr>
              <a:spLocks noChangeArrowheads="1"/>
            </p:cNvSpPr>
            <p:nvPr/>
          </p:nvSpPr>
          <p:spPr bwMode="auto">
            <a:xfrm>
              <a:off x="3610" y="1118"/>
              <a:ext cx="898" cy="898"/>
            </a:xfrm>
            <a:prstGeom prst="roundRect">
              <a:avLst>
                <a:gd name="adj" fmla="val 16667"/>
              </a:avLst>
            </a:prstGeom>
            <a:solidFill>
              <a:srgbClr val="89A424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r>
                <a:rPr lang="en-US" altLang="zh-CN" sz="1000"/>
                <a:t>Layer 2 Protocols</a:t>
              </a:r>
            </a:p>
          </p:txBody>
        </p:sp>
        <p:sp>
          <p:nvSpPr>
            <p:cNvPr id="85045" name="Oval 93"/>
            <p:cNvSpPr>
              <a:spLocks noChangeArrowheads="1"/>
            </p:cNvSpPr>
            <p:nvPr/>
          </p:nvSpPr>
          <p:spPr bwMode="auto">
            <a:xfrm>
              <a:off x="3688" y="1351"/>
              <a:ext cx="314" cy="156"/>
            </a:xfrm>
            <a:prstGeom prst="ellipse">
              <a:avLst/>
            </a:prstGeom>
            <a:solidFill>
              <a:srgbClr val="A0C02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>
                <a:lnSpc>
                  <a:spcPct val="100000"/>
                </a:lnSpc>
              </a:pPr>
              <a:r>
                <a:rPr lang="en-US" altLang="zh-CN" sz="800"/>
                <a:t>VLAN</a:t>
              </a:r>
            </a:p>
          </p:txBody>
        </p:sp>
        <p:sp>
          <p:nvSpPr>
            <p:cNvPr id="85046" name="Oval 94"/>
            <p:cNvSpPr>
              <a:spLocks noChangeArrowheads="1"/>
            </p:cNvSpPr>
            <p:nvPr/>
          </p:nvSpPr>
          <p:spPr bwMode="auto">
            <a:xfrm>
              <a:off x="3688" y="1469"/>
              <a:ext cx="314" cy="156"/>
            </a:xfrm>
            <a:prstGeom prst="ellipse">
              <a:avLst/>
            </a:prstGeom>
            <a:solidFill>
              <a:srgbClr val="A0C02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>
                <a:lnSpc>
                  <a:spcPct val="100000"/>
                </a:lnSpc>
              </a:pPr>
              <a:r>
                <a:rPr lang="en-US" altLang="zh-CN" sz="800"/>
                <a:t>PVLAN</a:t>
              </a:r>
            </a:p>
          </p:txBody>
        </p:sp>
        <p:sp>
          <p:nvSpPr>
            <p:cNvPr id="85047" name="Oval 101"/>
            <p:cNvSpPr>
              <a:spLocks noChangeArrowheads="1"/>
            </p:cNvSpPr>
            <p:nvPr/>
          </p:nvSpPr>
          <p:spPr bwMode="auto">
            <a:xfrm>
              <a:off x="4118" y="1351"/>
              <a:ext cx="313" cy="156"/>
            </a:xfrm>
            <a:prstGeom prst="ellipse">
              <a:avLst/>
            </a:prstGeom>
            <a:solidFill>
              <a:srgbClr val="A0C02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>
                <a:lnSpc>
                  <a:spcPct val="100000"/>
                </a:lnSpc>
              </a:pPr>
              <a:r>
                <a:rPr lang="en-US" altLang="zh-CN" sz="800"/>
                <a:t>UDLD</a:t>
              </a:r>
            </a:p>
          </p:txBody>
        </p:sp>
        <p:sp>
          <p:nvSpPr>
            <p:cNvPr id="85048" name="Oval 102"/>
            <p:cNvSpPr>
              <a:spLocks noChangeArrowheads="1"/>
            </p:cNvSpPr>
            <p:nvPr/>
          </p:nvSpPr>
          <p:spPr bwMode="auto">
            <a:xfrm>
              <a:off x="4118" y="1469"/>
              <a:ext cx="313" cy="156"/>
            </a:xfrm>
            <a:prstGeom prst="ellipse">
              <a:avLst/>
            </a:prstGeom>
            <a:solidFill>
              <a:srgbClr val="A0C02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>
                <a:lnSpc>
                  <a:spcPct val="100000"/>
                </a:lnSpc>
              </a:pPr>
              <a:r>
                <a:rPr lang="en-US" altLang="zh-CN" sz="800"/>
                <a:t>CDP</a:t>
              </a:r>
            </a:p>
          </p:txBody>
        </p:sp>
        <p:sp>
          <p:nvSpPr>
            <p:cNvPr id="85049" name="Oval 103"/>
            <p:cNvSpPr>
              <a:spLocks noChangeArrowheads="1"/>
            </p:cNvSpPr>
            <p:nvPr/>
          </p:nvSpPr>
          <p:spPr bwMode="auto">
            <a:xfrm>
              <a:off x="4118" y="1587"/>
              <a:ext cx="313" cy="156"/>
            </a:xfrm>
            <a:prstGeom prst="ellipse">
              <a:avLst/>
            </a:prstGeom>
            <a:solidFill>
              <a:srgbClr val="A0C02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>
                <a:lnSpc>
                  <a:spcPct val="100000"/>
                </a:lnSpc>
              </a:pPr>
              <a:r>
                <a:rPr lang="en-US" altLang="zh-CN" sz="800"/>
                <a:t>802.1X</a:t>
              </a:r>
            </a:p>
          </p:txBody>
        </p:sp>
        <p:sp>
          <p:nvSpPr>
            <p:cNvPr id="85050" name="Oval 104"/>
            <p:cNvSpPr>
              <a:spLocks noChangeArrowheads="1"/>
            </p:cNvSpPr>
            <p:nvPr/>
          </p:nvSpPr>
          <p:spPr bwMode="auto">
            <a:xfrm>
              <a:off x="3688" y="1587"/>
              <a:ext cx="314" cy="156"/>
            </a:xfrm>
            <a:prstGeom prst="ellipse">
              <a:avLst/>
            </a:prstGeom>
            <a:solidFill>
              <a:srgbClr val="A0C02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>
                <a:lnSpc>
                  <a:spcPct val="100000"/>
                </a:lnSpc>
              </a:pPr>
              <a:r>
                <a:rPr lang="en-US" altLang="zh-CN" sz="800"/>
                <a:t>STP</a:t>
              </a:r>
            </a:p>
          </p:txBody>
        </p:sp>
        <p:sp>
          <p:nvSpPr>
            <p:cNvPr id="85051" name="Oval 105"/>
            <p:cNvSpPr>
              <a:spLocks noChangeArrowheads="1"/>
            </p:cNvSpPr>
            <p:nvPr/>
          </p:nvSpPr>
          <p:spPr bwMode="auto">
            <a:xfrm>
              <a:off x="3688" y="1704"/>
              <a:ext cx="314" cy="156"/>
            </a:xfrm>
            <a:prstGeom prst="ellipse">
              <a:avLst/>
            </a:prstGeom>
            <a:solidFill>
              <a:srgbClr val="A0C02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>
                <a:lnSpc>
                  <a:spcPct val="100000"/>
                </a:lnSpc>
              </a:pPr>
              <a:r>
                <a:rPr lang="en-US" altLang="zh-CN" sz="800"/>
                <a:t>LACP</a:t>
              </a:r>
            </a:p>
          </p:txBody>
        </p:sp>
        <p:sp>
          <p:nvSpPr>
            <p:cNvPr id="85052" name="Oval 107"/>
            <p:cNvSpPr>
              <a:spLocks noChangeArrowheads="1"/>
            </p:cNvSpPr>
            <p:nvPr/>
          </p:nvSpPr>
          <p:spPr bwMode="auto">
            <a:xfrm>
              <a:off x="4118" y="1704"/>
              <a:ext cx="313" cy="156"/>
            </a:xfrm>
            <a:prstGeom prst="ellipse">
              <a:avLst/>
            </a:prstGeom>
            <a:solidFill>
              <a:srgbClr val="A0C02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>
                <a:lnSpc>
                  <a:spcPct val="100000"/>
                </a:lnSpc>
              </a:pPr>
              <a:r>
                <a:rPr lang="en-US" altLang="zh-CN" sz="800"/>
                <a:t>CTS</a:t>
              </a:r>
            </a:p>
          </p:txBody>
        </p:sp>
        <p:sp>
          <p:nvSpPr>
            <p:cNvPr id="85053" name="Oval 110"/>
            <p:cNvSpPr>
              <a:spLocks noChangeArrowheads="1"/>
            </p:cNvSpPr>
            <p:nvPr/>
          </p:nvSpPr>
          <p:spPr bwMode="auto">
            <a:xfrm>
              <a:off x="3891" y="1838"/>
              <a:ext cx="312" cy="155"/>
            </a:xfrm>
            <a:prstGeom prst="ellipse">
              <a:avLst/>
            </a:prstGeom>
            <a:solidFill>
              <a:srgbClr val="A0C02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>
                <a:lnSpc>
                  <a:spcPct val="100000"/>
                </a:lnSpc>
              </a:pPr>
              <a:r>
                <a:rPr lang="en-US" altLang="zh-CN" sz="800"/>
                <a:t>…</a:t>
              </a:r>
            </a:p>
          </p:txBody>
        </p:sp>
      </p:grpSp>
      <p:sp>
        <p:nvSpPr>
          <p:cNvPr id="860287" name="AutoShape 127"/>
          <p:cNvSpPr>
            <a:spLocks noChangeArrowheads="1"/>
          </p:cNvSpPr>
          <p:nvPr/>
        </p:nvSpPr>
        <p:spPr bwMode="auto">
          <a:xfrm>
            <a:off x="76200" y="2043113"/>
            <a:ext cx="3408363" cy="2794000"/>
          </a:xfrm>
          <a:prstGeom prst="roundRect">
            <a:avLst>
              <a:gd name="adj" fmla="val 10606"/>
            </a:avLst>
          </a:prstGeom>
          <a:solidFill>
            <a:schemeClr val="bg1"/>
          </a:solidFill>
          <a:ln w="19050">
            <a:solidFill>
              <a:srgbClr val="C0C0C0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 marL="457200" indent="-457200" algn="l">
              <a:spcBef>
                <a:spcPct val="35000"/>
              </a:spcBef>
            </a:pPr>
            <a:r>
              <a:rPr lang="en-US" altLang="zh-CN" sz="1800" dirty="0"/>
              <a:t>Virtual Device Context</a:t>
            </a:r>
          </a:p>
          <a:p>
            <a:pPr marL="457200" indent="-457200" algn="l">
              <a:spcBef>
                <a:spcPct val="35000"/>
              </a:spcBef>
              <a:buFont typeface="Wingdings" pitchFamily="2" charset="2"/>
              <a:buChar char="ü"/>
            </a:pPr>
            <a:r>
              <a:rPr lang="zh-CN" altLang="en-US" sz="1800" dirty="0" smtClean="0"/>
              <a:t>一个物理设备上虚拟多个逻辑设备</a:t>
            </a:r>
            <a:endParaRPr lang="en-US" altLang="zh-CN" sz="1800" dirty="0" smtClean="0"/>
          </a:p>
          <a:p>
            <a:pPr marL="457200" indent="-457200" algn="l">
              <a:spcBef>
                <a:spcPct val="35000"/>
              </a:spcBef>
              <a:buFont typeface="Wingdings" pitchFamily="2" charset="2"/>
              <a:buChar char="ü"/>
            </a:pPr>
            <a:r>
              <a:rPr lang="zh-CN" altLang="en-US" sz="1800" dirty="0" smtClean="0"/>
              <a:t>灵活的硬件资源分配</a:t>
            </a:r>
            <a:endParaRPr lang="en-US" altLang="zh-CN" sz="1800" dirty="0" smtClean="0"/>
          </a:p>
          <a:p>
            <a:pPr marL="457200" indent="-457200" algn="l">
              <a:spcBef>
                <a:spcPct val="35000"/>
              </a:spcBef>
              <a:buFont typeface="Wingdings" pitchFamily="2" charset="2"/>
              <a:buChar char="ü"/>
            </a:pPr>
            <a:r>
              <a:rPr lang="zh-CN" altLang="en-US" sz="1800" dirty="0" smtClean="0"/>
              <a:t>软件功能以及故障隔离</a:t>
            </a:r>
            <a:endParaRPr lang="en-US" altLang="zh-CN" sz="1800" dirty="0" smtClean="0"/>
          </a:p>
          <a:p>
            <a:pPr marL="457200" indent="-457200" algn="l">
              <a:spcBef>
                <a:spcPct val="35000"/>
              </a:spcBef>
              <a:buFont typeface="Wingdings" pitchFamily="2" charset="2"/>
              <a:buChar char="ü"/>
            </a:pPr>
            <a:r>
              <a:rPr lang="zh-CN" altLang="en-US" sz="1800" dirty="0" smtClean="0"/>
              <a:t>有效提高资源利用率</a:t>
            </a:r>
            <a:endParaRPr lang="en-US" altLang="zh-CN" sz="1800" dirty="0"/>
          </a:p>
          <a:p>
            <a:pPr marL="457200" indent="-457200" algn="l">
              <a:spcBef>
                <a:spcPct val="35000"/>
              </a:spcBef>
              <a:buFont typeface="Wingdings" pitchFamily="2" charset="2"/>
              <a:buChar char="ü"/>
            </a:pPr>
            <a:r>
              <a:rPr lang="zh-CN" altLang="en-US" sz="1800" dirty="0" smtClean="0"/>
              <a:t>安全独立的管理模式</a:t>
            </a:r>
            <a:endParaRPr lang="en-US" altLang="zh-CN" sz="1800" dirty="0"/>
          </a:p>
        </p:txBody>
      </p:sp>
      <p:sp>
        <p:nvSpPr>
          <p:cNvPr id="860291" name="AutoShape 131"/>
          <p:cNvSpPr>
            <a:spLocks noChangeArrowheads="1"/>
          </p:cNvSpPr>
          <p:nvPr/>
        </p:nvSpPr>
        <p:spPr bwMode="auto">
          <a:xfrm>
            <a:off x="88900" y="1524000"/>
            <a:ext cx="3398838" cy="4937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alpha val="44000"/>
                </a:schemeClr>
              </a:gs>
              <a:gs pos="100000">
                <a:srgbClr val="F8F8F8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anchor="ctr"/>
          <a:lstStyle/>
          <a:p>
            <a:pPr marL="115888">
              <a:spcBef>
                <a:spcPct val="35000"/>
              </a:spcBef>
            </a:pPr>
            <a:r>
              <a:rPr lang="zh-CN" altLang="en-US" sz="18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虚拟化</a:t>
            </a:r>
            <a:endParaRPr lang="en-US" altLang="zh-CN" sz="18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5010" name="Rectangle 6"/>
          <p:cNvSpPr>
            <a:spLocks noChangeArrowheads="1"/>
          </p:cNvSpPr>
          <p:nvPr/>
        </p:nvSpPr>
        <p:spPr bwMode="auto">
          <a:xfrm>
            <a:off x="5508625" y="1609725"/>
            <a:ext cx="3106738" cy="1928813"/>
          </a:xfrm>
          <a:prstGeom prst="rect">
            <a:avLst/>
          </a:prstGeom>
          <a:solidFill>
            <a:srgbClr val="678DC5">
              <a:alpha val="50195"/>
            </a:srgbClr>
          </a:solidFill>
          <a:ln w="9525">
            <a:solidFill>
              <a:srgbClr val="3E67A4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zh-CN"/>
          </a:p>
        </p:txBody>
      </p:sp>
      <p:sp>
        <p:nvSpPr>
          <p:cNvPr id="85011" name="AutoShape 70"/>
          <p:cNvSpPr>
            <a:spLocks noChangeArrowheads="1"/>
          </p:cNvSpPr>
          <p:nvPr/>
        </p:nvSpPr>
        <p:spPr bwMode="auto">
          <a:xfrm>
            <a:off x="5589588" y="1846263"/>
            <a:ext cx="1425575" cy="1425575"/>
          </a:xfrm>
          <a:prstGeom prst="roundRect">
            <a:avLst>
              <a:gd name="adj" fmla="val 16667"/>
            </a:avLst>
          </a:prstGeom>
          <a:solidFill>
            <a:srgbClr val="83A2C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>
              <a:lnSpc>
                <a:spcPct val="100000"/>
              </a:lnSpc>
            </a:pPr>
            <a:r>
              <a:rPr lang="en-US" altLang="zh-CN" sz="1000"/>
              <a:t>Layer 2 Protocols</a:t>
            </a:r>
          </a:p>
        </p:txBody>
      </p:sp>
      <p:sp>
        <p:nvSpPr>
          <p:cNvPr id="85012" name="AutoShape 71"/>
          <p:cNvSpPr>
            <a:spLocks noChangeArrowheads="1"/>
          </p:cNvSpPr>
          <p:nvPr/>
        </p:nvSpPr>
        <p:spPr bwMode="auto">
          <a:xfrm>
            <a:off x="7056438" y="1846263"/>
            <a:ext cx="1425575" cy="1425575"/>
          </a:xfrm>
          <a:prstGeom prst="roundRect">
            <a:avLst>
              <a:gd name="adj" fmla="val 16667"/>
            </a:avLst>
          </a:prstGeom>
          <a:solidFill>
            <a:srgbClr val="3E67A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>
              <a:lnSpc>
                <a:spcPct val="100000"/>
              </a:lnSpc>
            </a:pPr>
            <a:r>
              <a:rPr lang="en-US" altLang="zh-CN" sz="1000">
                <a:solidFill>
                  <a:schemeClr val="bg1"/>
                </a:solidFill>
              </a:rPr>
              <a:t>Layer 3 Protocols</a:t>
            </a:r>
          </a:p>
        </p:txBody>
      </p:sp>
      <p:sp>
        <p:nvSpPr>
          <p:cNvPr id="85013" name="Oval 72"/>
          <p:cNvSpPr>
            <a:spLocks noChangeArrowheads="1"/>
          </p:cNvSpPr>
          <p:nvPr/>
        </p:nvSpPr>
        <p:spPr bwMode="auto">
          <a:xfrm>
            <a:off x="5713413" y="2216150"/>
            <a:ext cx="498475" cy="247650"/>
          </a:xfrm>
          <a:prstGeom prst="ellipse">
            <a:avLst/>
          </a:prstGeom>
          <a:solidFill>
            <a:srgbClr val="678DC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zh-CN" sz="800">
                <a:solidFill>
                  <a:schemeClr val="bg1"/>
                </a:solidFill>
              </a:rPr>
              <a:t>VLAN</a:t>
            </a:r>
          </a:p>
        </p:txBody>
      </p:sp>
      <p:sp>
        <p:nvSpPr>
          <p:cNvPr id="85014" name="Oval 73"/>
          <p:cNvSpPr>
            <a:spLocks noChangeArrowheads="1"/>
          </p:cNvSpPr>
          <p:nvPr/>
        </p:nvSpPr>
        <p:spPr bwMode="auto">
          <a:xfrm>
            <a:off x="5713413" y="2403475"/>
            <a:ext cx="498475" cy="247650"/>
          </a:xfrm>
          <a:prstGeom prst="ellipse">
            <a:avLst/>
          </a:prstGeom>
          <a:solidFill>
            <a:srgbClr val="678DC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zh-CN" sz="800">
                <a:solidFill>
                  <a:schemeClr val="bg1"/>
                </a:solidFill>
              </a:rPr>
              <a:t>PVLAN</a:t>
            </a:r>
          </a:p>
        </p:txBody>
      </p:sp>
      <p:sp>
        <p:nvSpPr>
          <p:cNvPr id="85015" name="Oval 74"/>
          <p:cNvSpPr>
            <a:spLocks noChangeArrowheads="1"/>
          </p:cNvSpPr>
          <p:nvPr/>
        </p:nvSpPr>
        <p:spPr bwMode="auto">
          <a:xfrm>
            <a:off x="7181850" y="2216150"/>
            <a:ext cx="493713" cy="247650"/>
          </a:xfrm>
          <a:prstGeom prst="ellipse">
            <a:avLst/>
          </a:prstGeom>
          <a:solidFill>
            <a:srgbClr val="83A2C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zh-CN" sz="800"/>
              <a:t>OSPF</a:t>
            </a:r>
          </a:p>
        </p:txBody>
      </p:sp>
      <p:sp>
        <p:nvSpPr>
          <p:cNvPr id="85016" name="Oval 75"/>
          <p:cNvSpPr>
            <a:spLocks noChangeArrowheads="1"/>
          </p:cNvSpPr>
          <p:nvPr/>
        </p:nvSpPr>
        <p:spPr bwMode="auto">
          <a:xfrm>
            <a:off x="7181850" y="2403475"/>
            <a:ext cx="493713" cy="247650"/>
          </a:xfrm>
          <a:prstGeom prst="ellipse">
            <a:avLst/>
          </a:prstGeom>
          <a:solidFill>
            <a:srgbClr val="83A2C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zh-CN" sz="800"/>
              <a:t>BGP</a:t>
            </a:r>
          </a:p>
        </p:txBody>
      </p:sp>
      <p:sp>
        <p:nvSpPr>
          <p:cNvPr id="85017" name="Oval 76"/>
          <p:cNvSpPr>
            <a:spLocks noChangeArrowheads="1"/>
          </p:cNvSpPr>
          <p:nvPr/>
        </p:nvSpPr>
        <p:spPr bwMode="auto">
          <a:xfrm>
            <a:off x="7181850" y="2590800"/>
            <a:ext cx="493713" cy="247650"/>
          </a:xfrm>
          <a:prstGeom prst="ellipse">
            <a:avLst/>
          </a:prstGeom>
          <a:solidFill>
            <a:srgbClr val="83A2C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zh-CN" sz="800"/>
              <a:t>EIGRP</a:t>
            </a:r>
          </a:p>
        </p:txBody>
      </p:sp>
      <p:sp>
        <p:nvSpPr>
          <p:cNvPr id="85018" name="Oval 78"/>
          <p:cNvSpPr>
            <a:spLocks noChangeArrowheads="1"/>
          </p:cNvSpPr>
          <p:nvPr/>
        </p:nvSpPr>
        <p:spPr bwMode="auto">
          <a:xfrm>
            <a:off x="7862888" y="2403475"/>
            <a:ext cx="495300" cy="247650"/>
          </a:xfrm>
          <a:prstGeom prst="ellipse">
            <a:avLst/>
          </a:prstGeom>
          <a:solidFill>
            <a:srgbClr val="83A2C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zh-CN" sz="800"/>
              <a:t>HSRP</a:t>
            </a:r>
          </a:p>
        </p:txBody>
      </p:sp>
      <p:sp>
        <p:nvSpPr>
          <p:cNvPr id="85019" name="Oval 79"/>
          <p:cNvSpPr>
            <a:spLocks noChangeArrowheads="1"/>
          </p:cNvSpPr>
          <p:nvPr/>
        </p:nvSpPr>
        <p:spPr bwMode="auto">
          <a:xfrm>
            <a:off x="7862888" y="2590800"/>
            <a:ext cx="495300" cy="247650"/>
          </a:xfrm>
          <a:prstGeom prst="ellipse">
            <a:avLst/>
          </a:prstGeom>
          <a:solidFill>
            <a:srgbClr val="83A2C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zh-CN" sz="800"/>
              <a:t>IGMP</a:t>
            </a:r>
          </a:p>
        </p:txBody>
      </p:sp>
      <p:sp>
        <p:nvSpPr>
          <p:cNvPr id="85020" name="Oval 80"/>
          <p:cNvSpPr>
            <a:spLocks noChangeArrowheads="1"/>
          </p:cNvSpPr>
          <p:nvPr/>
        </p:nvSpPr>
        <p:spPr bwMode="auto">
          <a:xfrm>
            <a:off x="6396038" y="2216150"/>
            <a:ext cx="496887" cy="247650"/>
          </a:xfrm>
          <a:prstGeom prst="ellipse">
            <a:avLst/>
          </a:prstGeom>
          <a:solidFill>
            <a:srgbClr val="678DC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zh-CN" sz="800">
                <a:solidFill>
                  <a:schemeClr val="bg1"/>
                </a:solidFill>
              </a:rPr>
              <a:t>UDLD</a:t>
            </a:r>
          </a:p>
        </p:txBody>
      </p:sp>
      <p:sp>
        <p:nvSpPr>
          <p:cNvPr id="85021" name="Oval 81"/>
          <p:cNvSpPr>
            <a:spLocks noChangeArrowheads="1"/>
          </p:cNvSpPr>
          <p:nvPr/>
        </p:nvSpPr>
        <p:spPr bwMode="auto">
          <a:xfrm>
            <a:off x="6396038" y="2403475"/>
            <a:ext cx="496887" cy="247650"/>
          </a:xfrm>
          <a:prstGeom prst="ellipse">
            <a:avLst/>
          </a:prstGeom>
          <a:solidFill>
            <a:srgbClr val="678DC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zh-CN" sz="800">
                <a:solidFill>
                  <a:schemeClr val="bg1"/>
                </a:solidFill>
              </a:rPr>
              <a:t>CDP</a:t>
            </a:r>
          </a:p>
        </p:txBody>
      </p:sp>
      <p:sp>
        <p:nvSpPr>
          <p:cNvPr id="85022" name="Oval 82"/>
          <p:cNvSpPr>
            <a:spLocks noChangeArrowheads="1"/>
          </p:cNvSpPr>
          <p:nvPr/>
        </p:nvSpPr>
        <p:spPr bwMode="auto">
          <a:xfrm>
            <a:off x="6396038" y="2590800"/>
            <a:ext cx="496887" cy="247650"/>
          </a:xfrm>
          <a:prstGeom prst="ellipse">
            <a:avLst/>
          </a:prstGeom>
          <a:solidFill>
            <a:srgbClr val="678DC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zh-CN" sz="800">
                <a:solidFill>
                  <a:schemeClr val="bg1"/>
                </a:solidFill>
              </a:rPr>
              <a:t>802.1X</a:t>
            </a:r>
          </a:p>
        </p:txBody>
      </p:sp>
      <p:sp>
        <p:nvSpPr>
          <p:cNvPr id="85023" name="Oval 83"/>
          <p:cNvSpPr>
            <a:spLocks noChangeArrowheads="1"/>
          </p:cNvSpPr>
          <p:nvPr/>
        </p:nvSpPr>
        <p:spPr bwMode="auto">
          <a:xfrm>
            <a:off x="5713413" y="2590800"/>
            <a:ext cx="498475" cy="247650"/>
          </a:xfrm>
          <a:prstGeom prst="ellipse">
            <a:avLst/>
          </a:prstGeom>
          <a:solidFill>
            <a:srgbClr val="678DC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zh-CN" sz="800">
                <a:solidFill>
                  <a:schemeClr val="bg1"/>
                </a:solidFill>
              </a:rPr>
              <a:t>STP</a:t>
            </a:r>
          </a:p>
        </p:txBody>
      </p:sp>
      <p:sp>
        <p:nvSpPr>
          <p:cNvPr id="85024" name="Oval 84"/>
          <p:cNvSpPr>
            <a:spLocks noChangeArrowheads="1"/>
          </p:cNvSpPr>
          <p:nvPr/>
        </p:nvSpPr>
        <p:spPr bwMode="auto">
          <a:xfrm>
            <a:off x="5713413" y="2776538"/>
            <a:ext cx="498475" cy="247650"/>
          </a:xfrm>
          <a:prstGeom prst="ellipse">
            <a:avLst/>
          </a:prstGeom>
          <a:solidFill>
            <a:srgbClr val="678DC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zh-CN" sz="800">
                <a:solidFill>
                  <a:schemeClr val="bg1"/>
                </a:solidFill>
              </a:rPr>
              <a:t>LACP</a:t>
            </a:r>
          </a:p>
        </p:txBody>
      </p:sp>
      <p:sp>
        <p:nvSpPr>
          <p:cNvPr id="85025" name="Oval 85"/>
          <p:cNvSpPr>
            <a:spLocks noChangeArrowheads="1"/>
          </p:cNvSpPr>
          <p:nvPr/>
        </p:nvSpPr>
        <p:spPr bwMode="auto">
          <a:xfrm>
            <a:off x="7181850" y="2776538"/>
            <a:ext cx="493713" cy="247650"/>
          </a:xfrm>
          <a:prstGeom prst="ellipse">
            <a:avLst/>
          </a:prstGeom>
          <a:solidFill>
            <a:srgbClr val="83A2C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zh-CN" sz="800"/>
              <a:t>PIM</a:t>
            </a:r>
          </a:p>
        </p:txBody>
      </p:sp>
      <p:sp>
        <p:nvSpPr>
          <p:cNvPr id="85026" name="Oval 86"/>
          <p:cNvSpPr>
            <a:spLocks noChangeArrowheads="1"/>
          </p:cNvSpPr>
          <p:nvPr/>
        </p:nvSpPr>
        <p:spPr bwMode="auto">
          <a:xfrm>
            <a:off x="6396038" y="2776538"/>
            <a:ext cx="496887" cy="247650"/>
          </a:xfrm>
          <a:prstGeom prst="ellipse">
            <a:avLst/>
          </a:prstGeom>
          <a:solidFill>
            <a:srgbClr val="678DC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zh-CN" sz="800">
                <a:solidFill>
                  <a:schemeClr val="bg1"/>
                </a:solidFill>
              </a:rPr>
              <a:t>CTS</a:t>
            </a:r>
          </a:p>
        </p:txBody>
      </p:sp>
      <p:sp>
        <p:nvSpPr>
          <p:cNvPr id="85027" name="Oval 87"/>
          <p:cNvSpPr>
            <a:spLocks noChangeArrowheads="1"/>
          </p:cNvSpPr>
          <p:nvPr/>
        </p:nvSpPr>
        <p:spPr bwMode="auto">
          <a:xfrm>
            <a:off x="7862888" y="2776538"/>
            <a:ext cx="495300" cy="247650"/>
          </a:xfrm>
          <a:prstGeom prst="ellipse">
            <a:avLst/>
          </a:prstGeom>
          <a:solidFill>
            <a:srgbClr val="83A2C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zh-CN" sz="800"/>
              <a:t>SNMP</a:t>
            </a:r>
          </a:p>
        </p:txBody>
      </p:sp>
      <p:sp>
        <p:nvSpPr>
          <p:cNvPr id="85028" name="Oval 88"/>
          <p:cNvSpPr>
            <a:spLocks noChangeArrowheads="1"/>
          </p:cNvSpPr>
          <p:nvPr/>
        </p:nvSpPr>
        <p:spPr bwMode="auto">
          <a:xfrm>
            <a:off x="7500938" y="2981325"/>
            <a:ext cx="500062" cy="247650"/>
          </a:xfrm>
          <a:prstGeom prst="ellipse">
            <a:avLst/>
          </a:prstGeom>
          <a:solidFill>
            <a:srgbClr val="83A2C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zh-CN" sz="800"/>
              <a:t>…</a:t>
            </a:r>
          </a:p>
        </p:txBody>
      </p:sp>
      <p:sp>
        <p:nvSpPr>
          <p:cNvPr id="85029" name="Oval 89"/>
          <p:cNvSpPr>
            <a:spLocks noChangeArrowheads="1"/>
          </p:cNvSpPr>
          <p:nvPr/>
        </p:nvSpPr>
        <p:spPr bwMode="auto">
          <a:xfrm>
            <a:off x="6035675" y="2989263"/>
            <a:ext cx="495300" cy="246062"/>
          </a:xfrm>
          <a:prstGeom prst="ellipse">
            <a:avLst/>
          </a:prstGeom>
          <a:solidFill>
            <a:srgbClr val="678DC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zh-CN" sz="80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860214" name="Text Box 54"/>
          <p:cNvSpPr txBox="1">
            <a:spLocks noChangeArrowheads="1"/>
          </p:cNvSpPr>
          <p:nvPr/>
        </p:nvSpPr>
        <p:spPr bwMode="auto">
          <a:xfrm>
            <a:off x="5367338" y="1435100"/>
            <a:ext cx="671512" cy="2238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63500" dir="18412194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zh-CN" sz="1000"/>
              <a:t>VDC 1</a:t>
            </a:r>
            <a:endParaRPr lang="en-US" altLang="zh-CN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6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6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1" grpId="0" animBg="1"/>
      <p:bldP spid="860212" grpId="0" animBg="1"/>
      <p:bldP spid="860217" grpId="0" animBg="1"/>
      <p:bldP spid="8602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295401"/>
            <a:ext cx="7940675" cy="4876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VPC</a:t>
            </a:r>
            <a:r>
              <a:rPr lang="zh-CN" altLang="en-US" dirty="0" smtClean="0"/>
              <a:t>基本原理</a:t>
            </a:r>
            <a:endParaRPr lang="en-US" dirty="0" smtClean="0"/>
          </a:p>
          <a:p>
            <a:pPr lvl="1"/>
            <a:r>
              <a:rPr lang="en-US" altLang="zh-CN" dirty="0" smtClean="0"/>
              <a:t>- </a:t>
            </a:r>
            <a:r>
              <a:rPr lang="en-US" altLang="zh-CN" dirty="0" err="1" smtClean="0">
                <a:solidFill>
                  <a:srgbClr val="FF0000"/>
                </a:solidFill>
              </a:rPr>
              <a:t>VPC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概述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en-US" altLang="zh-CN" dirty="0" smtClean="0"/>
              <a:t>  </a:t>
            </a:r>
            <a:r>
              <a:rPr lang="zh-CN" altLang="en-US" dirty="0" smtClean="0"/>
              <a:t>组件和原理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基本业务流</a:t>
            </a:r>
            <a:endParaRPr lang="en-US" dirty="0"/>
          </a:p>
          <a:p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VDC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ISSU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STP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HSRP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r>
              <a:rPr lang="en-US" altLang="zh-CN" dirty="0" err="1" smtClean="0"/>
              <a:t>VPC</a:t>
            </a:r>
            <a:r>
              <a:rPr lang="zh-CN" altLang="en-US" dirty="0" smtClean="0"/>
              <a:t>故障恢复</a:t>
            </a:r>
            <a:endParaRPr lang="en-US" dirty="0"/>
          </a:p>
          <a:p>
            <a:r>
              <a:rPr lang="zh-CN" altLang="en-US" dirty="0" smtClean="0"/>
              <a:t>最佳实践</a:t>
            </a:r>
            <a:endParaRPr lang="en-US" altLang="zh-CN" dirty="0" smtClean="0"/>
          </a:p>
          <a:p>
            <a:r>
              <a:rPr lang="en-US" altLang="zh-CN" dirty="0" smtClean="0"/>
              <a:t>Q&amp;A</a:t>
            </a:r>
            <a:endParaRPr lang="en-US" dirty="0"/>
          </a:p>
        </p:txBody>
      </p:sp>
      <p:pic>
        <p:nvPicPr>
          <p:cNvPr id="4" name="Picture 13" descr="HBI015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066800"/>
            <a:ext cx="444129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2"/>
          <p:cNvPicPr>
            <a:picLocks noChangeAspect="1" noChangeArrowheads="1"/>
          </p:cNvPicPr>
          <p:nvPr/>
        </p:nvPicPr>
        <p:blipFill>
          <a:blip r:embed="rId3" cstate="print">
            <a:lum bright="55000" contrast="-78000"/>
          </a:blip>
          <a:srcRect/>
          <a:stretch>
            <a:fillRect/>
          </a:stretch>
        </p:blipFill>
        <p:spPr bwMode="auto">
          <a:xfrm>
            <a:off x="2398161" y="2422947"/>
            <a:ext cx="1600200" cy="31849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212"/>
          <p:cNvPicPr>
            <a:picLocks noChangeAspect="1" noChangeArrowheads="1"/>
          </p:cNvPicPr>
          <p:nvPr/>
        </p:nvPicPr>
        <p:blipFill>
          <a:blip r:embed="rId3" cstate="print">
            <a:lum bright="55000" contrast="-78000"/>
          </a:blip>
          <a:srcRect/>
          <a:stretch>
            <a:fillRect/>
          </a:stretch>
        </p:blipFill>
        <p:spPr bwMode="auto">
          <a:xfrm>
            <a:off x="4226961" y="2422947"/>
            <a:ext cx="1600200" cy="31849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48" name="圆角矩形 147"/>
          <p:cNvSpPr/>
          <p:nvPr/>
        </p:nvSpPr>
        <p:spPr bwMode="auto">
          <a:xfrm>
            <a:off x="2057400" y="4267200"/>
            <a:ext cx="4419600" cy="2286000"/>
          </a:xfrm>
          <a:prstGeom prst="roundRect">
            <a:avLst/>
          </a:prstGeom>
          <a:solidFill>
            <a:srgbClr val="FDF945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45462" cy="533400"/>
          </a:xfrm>
        </p:spPr>
        <p:txBody>
          <a:bodyPr/>
          <a:lstStyle/>
          <a:p>
            <a:r>
              <a:rPr lang="en-US" altLang="zh-CN" dirty="0" err="1" smtClean="0"/>
              <a:t>VPC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VDC</a:t>
            </a:r>
            <a:r>
              <a:rPr lang="zh-CN" altLang="en-US" dirty="0" smtClean="0"/>
              <a:t>的互操作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90600"/>
            <a:ext cx="7940675" cy="457200"/>
          </a:xfrm>
        </p:spPr>
        <p:txBody>
          <a:bodyPr/>
          <a:lstStyle/>
          <a:p>
            <a:r>
              <a:rPr lang="en-US" altLang="zh-CN" dirty="0" err="1" smtClean="0"/>
              <a:t>VPC</a:t>
            </a:r>
            <a:r>
              <a:rPr lang="zh-CN" altLang="en-US" dirty="0" smtClean="0"/>
              <a:t>可以在</a:t>
            </a:r>
            <a:r>
              <a:rPr lang="en-US" altLang="zh-CN" dirty="0" err="1" smtClean="0"/>
              <a:t>VDC</a:t>
            </a:r>
            <a:r>
              <a:rPr lang="zh-CN" altLang="en-US" dirty="0" smtClean="0"/>
              <a:t>环境下正常的工作，不会有任何影响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cxnSp>
        <p:nvCxnSpPr>
          <p:cNvPr id="6" name="Straight Connector 21"/>
          <p:cNvCxnSpPr/>
          <p:nvPr/>
        </p:nvCxnSpPr>
        <p:spPr>
          <a:xfrm>
            <a:off x="3998360" y="5928147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5104" y="1740217"/>
            <a:ext cx="373185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8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912" y="1740217"/>
            <a:ext cx="373185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8720" y="1740217"/>
            <a:ext cx="373185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5529" y="1740217"/>
            <a:ext cx="373185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5360" y="2486765"/>
            <a:ext cx="609598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2" name="Picture 2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86105" y="6448262"/>
            <a:ext cx="612255" cy="2440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3" name="Picture 22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88760" y="5851948"/>
            <a:ext cx="610129" cy="2572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4" name="Picture 2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7560" y="6461548"/>
            <a:ext cx="612255" cy="2440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5" name="Picture 22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7560" y="5851948"/>
            <a:ext cx="610129" cy="2572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16" name="Straight Connector 32"/>
          <p:cNvCxnSpPr>
            <a:stCxn id="7" idx="2"/>
            <a:endCxn id="11" idx="0"/>
          </p:cNvCxnSpPr>
          <p:nvPr/>
        </p:nvCxnSpPr>
        <p:spPr>
          <a:xfrm rot="5400000">
            <a:off x="3060546" y="2385613"/>
            <a:ext cx="200765" cy="15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3"/>
          <p:cNvCxnSpPr>
            <a:stCxn id="11" idx="0"/>
            <a:endCxn id="8" idx="2"/>
          </p:cNvCxnSpPr>
          <p:nvPr/>
        </p:nvCxnSpPr>
        <p:spPr>
          <a:xfrm rot="5400000" flipH="1" flipV="1">
            <a:off x="3363950" y="2082210"/>
            <a:ext cx="200765" cy="608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4"/>
          <p:cNvCxnSpPr>
            <a:stCxn id="11" idx="0"/>
            <a:endCxn id="9" idx="2"/>
          </p:cNvCxnSpPr>
          <p:nvPr/>
        </p:nvCxnSpPr>
        <p:spPr>
          <a:xfrm rot="5400000" flipH="1" flipV="1">
            <a:off x="3667354" y="1778806"/>
            <a:ext cx="200765" cy="12151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5"/>
          <p:cNvCxnSpPr>
            <a:stCxn id="11" idx="0"/>
            <a:endCxn id="10" idx="2"/>
          </p:cNvCxnSpPr>
          <p:nvPr/>
        </p:nvCxnSpPr>
        <p:spPr>
          <a:xfrm rot="5400000" flipH="1" flipV="1">
            <a:off x="3970758" y="1475402"/>
            <a:ext cx="200765" cy="18219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6"/>
          <p:cNvCxnSpPr>
            <a:stCxn id="128" idx="0"/>
            <a:endCxn id="7" idx="2"/>
          </p:cNvCxnSpPr>
          <p:nvPr/>
        </p:nvCxnSpPr>
        <p:spPr>
          <a:xfrm rot="16200000" flipV="1">
            <a:off x="3974947" y="1472751"/>
            <a:ext cx="200765" cy="1827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7"/>
          <p:cNvCxnSpPr>
            <a:stCxn id="128" idx="0"/>
            <a:endCxn id="8" idx="2"/>
          </p:cNvCxnSpPr>
          <p:nvPr/>
        </p:nvCxnSpPr>
        <p:spPr>
          <a:xfrm rot="16200000" flipV="1">
            <a:off x="4278351" y="1776155"/>
            <a:ext cx="200765" cy="1220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8"/>
          <p:cNvCxnSpPr>
            <a:stCxn id="128" idx="0"/>
            <a:endCxn id="9" idx="2"/>
          </p:cNvCxnSpPr>
          <p:nvPr/>
        </p:nvCxnSpPr>
        <p:spPr>
          <a:xfrm rot="16200000" flipV="1">
            <a:off x="4581755" y="2079559"/>
            <a:ext cx="200765" cy="6136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9"/>
          <p:cNvCxnSpPr>
            <a:stCxn id="128" idx="0"/>
            <a:endCxn id="10" idx="2"/>
          </p:cNvCxnSpPr>
          <p:nvPr/>
        </p:nvCxnSpPr>
        <p:spPr>
          <a:xfrm rot="16200000" flipV="1">
            <a:off x="4885159" y="2382964"/>
            <a:ext cx="200765" cy="68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40"/>
          <p:cNvCxnSpPr>
            <a:stCxn id="115" idx="2"/>
            <a:endCxn id="13" idx="0"/>
          </p:cNvCxnSpPr>
          <p:nvPr/>
        </p:nvCxnSpPr>
        <p:spPr>
          <a:xfrm rot="16200000" flipH="1">
            <a:off x="3503444" y="5661566"/>
            <a:ext cx="380497" cy="2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41"/>
          <p:cNvCxnSpPr>
            <a:stCxn id="116" idx="2"/>
            <a:endCxn id="15" idx="0"/>
          </p:cNvCxnSpPr>
          <p:nvPr/>
        </p:nvCxnSpPr>
        <p:spPr>
          <a:xfrm rot="16200000" flipH="1">
            <a:off x="5332245" y="5661567"/>
            <a:ext cx="380497" cy="2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42"/>
          <p:cNvCxnSpPr>
            <a:stCxn id="13" idx="0"/>
            <a:endCxn id="116" idx="2"/>
          </p:cNvCxnSpPr>
          <p:nvPr/>
        </p:nvCxnSpPr>
        <p:spPr>
          <a:xfrm rot="5400000" flipH="1" flipV="1">
            <a:off x="4417845" y="4747432"/>
            <a:ext cx="380497" cy="1828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43"/>
          <p:cNvCxnSpPr>
            <a:stCxn id="15" idx="0"/>
            <a:endCxn id="115" idx="2"/>
          </p:cNvCxnSpPr>
          <p:nvPr/>
        </p:nvCxnSpPr>
        <p:spPr>
          <a:xfrm rot="16200000" flipV="1">
            <a:off x="4417845" y="4747167"/>
            <a:ext cx="380497" cy="18290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44"/>
          <p:cNvCxnSpPr>
            <a:stCxn id="13" idx="2"/>
            <a:endCxn id="12" idx="0"/>
          </p:cNvCxnSpPr>
          <p:nvPr/>
        </p:nvCxnSpPr>
        <p:spPr>
          <a:xfrm rot="5400000">
            <a:off x="3523488" y="6277925"/>
            <a:ext cx="339082" cy="1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5"/>
          <p:cNvCxnSpPr>
            <a:stCxn id="15" idx="2"/>
            <a:endCxn id="14" idx="0"/>
          </p:cNvCxnSpPr>
          <p:nvPr/>
        </p:nvCxnSpPr>
        <p:spPr>
          <a:xfrm rot="16200000" flipH="1">
            <a:off x="5346972" y="6284832"/>
            <a:ext cx="352368" cy="1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46"/>
          <p:cNvCxnSpPr>
            <a:stCxn id="12" idx="0"/>
            <a:endCxn id="15" idx="2"/>
          </p:cNvCxnSpPr>
          <p:nvPr/>
        </p:nvCxnSpPr>
        <p:spPr>
          <a:xfrm rot="5400000" flipH="1" flipV="1">
            <a:off x="4437888" y="5363525"/>
            <a:ext cx="339082" cy="18303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47"/>
          <p:cNvCxnSpPr>
            <a:stCxn id="13" idx="2"/>
            <a:endCxn id="14" idx="0"/>
          </p:cNvCxnSpPr>
          <p:nvPr/>
        </p:nvCxnSpPr>
        <p:spPr>
          <a:xfrm rot="16200000" flipH="1">
            <a:off x="4432572" y="5370432"/>
            <a:ext cx="352368" cy="18298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48"/>
          <p:cNvCxnSpPr>
            <a:stCxn id="13" idx="3"/>
            <a:endCxn id="15" idx="1"/>
          </p:cNvCxnSpPr>
          <p:nvPr/>
        </p:nvCxnSpPr>
        <p:spPr>
          <a:xfrm>
            <a:off x="3998889" y="5980564"/>
            <a:ext cx="12186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49"/>
          <p:cNvSpPr/>
          <p:nvPr/>
        </p:nvSpPr>
        <p:spPr>
          <a:xfrm>
            <a:off x="3505200" y="6309148"/>
            <a:ext cx="950360" cy="76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Oval 50"/>
          <p:cNvSpPr/>
          <p:nvPr/>
        </p:nvSpPr>
        <p:spPr>
          <a:xfrm>
            <a:off x="4760360" y="6309148"/>
            <a:ext cx="954640" cy="76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Oval 51"/>
          <p:cNvSpPr/>
          <p:nvPr/>
        </p:nvSpPr>
        <p:spPr>
          <a:xfrm>
            <a:off x="3617360" y="5684097"/>
            <a:ext cx="2057400" cy="76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Oval 52"/>
          <p:cNvSpPr/>
          <p:nvPr/>
        </p:nvSpPr>
        <p:spPr>
          <a:xfrm rot="16200000">
            <a:off x="4569860" y="5922703"/>
            <a:ext cx="152400" cy="76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Straight Connector 53"/>
          <p:cNvCxnSpPr/>
          <p:nvPr/>
        </p:nvCxnSpPr>
        <p:spPr>
          <a:xfrm>
            <a:off x="3388759" y="2867765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54"/>
          <p:cNvCxnSpPr/>
          <p:nvPr/>
        </p:nvCxnSpPr>
        <p:spPr>
          <a:xfrm>
            <a:off x="3388759" y="2639165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55"/>
          <p:cNvCxnSpPr/>
          <p:nvPr/>
        </p:nvCxnSpPr>
        <p:spPr>
          <a:xfrm>
            <a:off x="3388759" y="2715365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165"/>
          <p:cNvGrpSpPr/>
          <p:nvPr/>
        </p:nvGrpSpPr>
        <p:grpSpPr>
          <a:xfrm>
            <a:off x="3845960" y="5226897"/>
            <a:ext cx="1600200" cy="185056"/>
            <a:chOff x="3886200" y="4267200"/>
            <a:chExt cx="1600200" cy="185056"/>
          </a:xfrm>
        </p:grpSpPr>
        <p:cxnSp>
          <p:nvCxnSpPr>
            <p:cNvPr id="41" name="Straight Connector 57"/>
            <p:cNvCxnSpPr/>
            <p:nvPr/>
          </p:nvCxnSpPr>
          <p:spPr>
            <a:xfrm>
              <a:off x="3886200" y="4267200"/>
              <a:ext cx="1600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58"/>
            <p:cNvCxnSpPr/>
            <p:nvPr/>
          </p:nvCxnSpPr>
          <p:spPr>
            <a:xfrm flipV="1">
              <a:off x="3886200" y="4343400"/>
              <a:ext cx="16002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59"/>
            <p:cNvCxnSpPr/>
            <p:nvPr/>
          </p:nvCxnSpPr>
          <p:spPr>
            <a:xfrm flipV="1">
              <a:off x="3886200" y="4419600"/>
              <a:ext cx="16002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60"/>
            <p:cNvSpPr/>
            <p:nvPr/>
          </p:nvSpPr>
          <p:spPr>
            <a:xfrm rot="16200000">
              <a:off x="4610100" y="4337956"/>
              <a:ext cx="152400" cy="76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Oval 61"/>
          <p:cNvSpPr/>
          <p:nvPr/>
        </p:nvSpPr>
        <p:spPr>
          <a:xfrm rot="16200000">
            <a:off x="3922159" y="2639165"/>
            <a:ext cx="228600" cy="76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Picture 1359" descr="FirewallServicesModul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28800" y="3017097"/>
            <a:ext cx="41096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1359" descr="FirewallServicesModul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28800" y="3474297"/>
            <a:ext cx="41096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1359" descr="FirewallServicesModul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28800" y="3931497"/>
            <a:ext cx="41096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0" name="Straight Connector 66"/>
          <p:cNvCxnSpPr>
            <a:stCxn id="46" idx="3"/>
            <a:endCxn id="11" idx="2"/>
          </p:cNvCxnSpPr>
          <p:nvPr/>
        </p:nvCxnSpPr>
        <p:spPr>
          <a:xfrm flipV="1">
            <a:off x="2239766" y="3032548"/>
            <a:ext cx="920393" cy="1750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7"/>
          <p:cNvCxnSpPr>
            <a:stCxn id="46" idx="3"/>
            <a:endCxn id="128" idx="2"/>
          </p:cNvCxnSpPr>
          <p:nvPr/>
        </p:nvCxnSpPr>
        <p:spPr>
          <a:xfrm flipV="1">
            <a:off x="2239766" y="3032548"/>
            <a:ext cx="2749194" cy="1750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68"/>
          <p:cNvCxnSpPr>
            <a:stCxn id="48" idx="3"/>
            <a:endCxn id="11" idx="2"/>
          </p:cNvCxnSpPr>
          <p:nvPr/>
        </p:nvCxnSpPr>
        <p:spPr>
          <a:xfrm flipV="1">
            <a:off x="2239766" y="3032548"/>
            <a:ext cx="920393" cy="6322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69"/>
          <p:cNvCxnSpPr>
            <a:stCxn id="48" idx="3"/>
            <a:endCxn id="128" idx="2"/>
          </p:cNvCxnSpPr>
          <p:nvPr/>
        </p:nvCxnSpPr>
        <p:spPr>
          <a:xfrm flipV="1">
            <a:off x="2239766" y="3032548"/>
            <a:ext cx="2749194" cy="6322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70"/>
          <p:cNvCxnSpPr>
            <a:stCxn id="49" idx="3"/>
            <a:endCxn id="11" idx="2"/>
          </p:cNvCxnSpPr>
          <p:nvPr/>
        </p:nvCxnSpPr>
        <p:spPr>
          <a:xfrm flipV="1">
            <a:off x="2239766" y="3032548"/>
            <a:ext cx="920393" cy="10894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71"/>
          <p:cNvCxnSpPr>
            <a:stCxn id="49" idx="3"/>
            <a:endCxn id="128" idx="2"/>
          </p:cNvCxnSpPr>
          <p:nvPr/>
        </p:nvCxnSpPr>
        <p:spPr>
          <a:xfrm flipV="1">
            <a:off x="2239766" y="3032548"/>
            <a:ext cx="2749194" cy="10894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72"/>
          <p:cNvCxnSpPr>
            <a:stCxn id="46" idx="3"/>
            <a:endCxn id="118" idx="0"/>
          </p:cNvCxnSpPr>
          <p:nvPr/>
        </p:nvCxnSpPr>
        <p:spPr>
          <a:xfrm>
            <a:off x="2239766" y="3207597"/>
            <a:ext cx="386993" cy="1181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166"/>
          <p:cNvGrpSpPr/>
          <p:nvPr/>
        </p:nvGrpSpPr>
        <p:grpSpPr>
          <a:xfrm>
            <a:off x="3312560" y="4845897"/>
            <a:ext cx="1600200" cy="185056"/>
            <a:chOff x="3886200" y="4267200"/>
            <a:chExt cx="1600200" cy="185056"/>
          </a:xfrm>
        </p:grpSpPr>
        <p:cxnSp>
          <p:nvCxnSpPr>
            <p:cNvPr id="58" name="Straight Connector 74"/>
            <p:cNvCxnSpPr/>
            <p:nvPr/>
          </p:nvCxnSpPr>
          <p:spPr>
            <a:xfrm>
              <a:off x="3886200" y="4267200"/>
              <a:ext cx="1600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75"/>
            <p:cNvCxnSpPr/>
            <p:nvPr/>
          </p:nvCxnSpPr>
          <p:spPr>
            <a:xfrm flipV="1">
              <a:off x="3886200" y="4343400"/>
              <a:ext cx="16002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76"/>
            <p:cNvCxnSpPr/>
            <p:nvPr/>
          </p:nvCxnSpPr>
          <p:spPr>
            <a:xfrm flipV="1">
              <a:off x="3886200" y="4419600"/>
              <a:ext cx="16002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77"/>
            <p:cNvSpPr/>
            <p:nvPr/>
          </p:nvSpPr>
          <p:spPr>
            <a:xfrm rot="16200000">
              <a:off x="4610100" y="4337956"/>
              <a:ext cx="152400" cy="76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Group 171"/>
          <p:cNvGrpSpPr/>
          <p:nvPr/>
        </p:nvGrpSpPr>
        <p:grpSpPr>
          <a:xfrm>
            <a:off x="2779160" y="4464897"/>
            <a:ext cx="1600200" cy="185056"/>
            <a:chOff x="3886200" y="4267200"/>
            <a:chExt cx="1600200" cy="185056"/>
          </a:xfrm>
        </p:grpSpPr>
        <p:cxnSp>
          <p:nvCxnSpPr>
            <p:cNvPr id="63" name="Straight Connector 79"/>
            <p:cNvCxnSpPr/>
            <p:nvPr/>
          </p:nvCxnSpPr>
          <p:spPr>
            <a:xfrm>
              <a:off x="3886200" y="4267200"/>
              <a:ext cx="1600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80"/>
            <p:cNvCxnSpPr/>
            <p:nvPr/>
          </p:nvCxnSpPr>
          <p:spPr>
            <a:xfrm flipV="1">
              <a:off x="3886200" y="4343400"/>
              <a:ext cx="16002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81"/>
            <p:cNvCxnSpPr/>
            <p:nvPr/>
          </p:nvCxnSpPr>
          <p:spPr>
            <a:xfrm flipV="1">
              <a:off x="3886200" y="4419600"/>
              <a:ext cx="16002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82"/>
            <p:cNvSpPr/>
            <p:nvPr/>
          </p:nvSpPr>
          <p:spPr>
            <a:xfrm rot="16200000">
              <a:off x="4610100" y="4337956"/>
              <a:ext cx="152400" cy="76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7" name="Straight Connector 83"/>
          <p:cNvCxnSpPr>
            <a:stCxn id="46" idx="3"/>
            <a:endCxn id="120" idx="0"/>
          </p:cNvCxnSpPr>
          <p:nvPr/>
        </p:nvCxnSpPr>
        <p:spPr>
          <a:xfrm>
            <a:off x="2239766" y="3207597"/>
            <a:ext cx="2215795" cy="1181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84"/>
          <p:cNvCxnSpPr>
            <a:stCxn id="48" idx="3"/>
            <a:endCxn id="119" idx="0"/>
          </p:cNvCxnSpPr>
          <p:nvPr/>
        </p:nvCxnSpPr>
        <p:spPr>
          <a:xfrm>
            <a:off x="2239766" y="3664797"/>
            <a:ext cx="2749195" cy="1028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85"/>
          <p:cNvCxnSpPr>
            <a:stCxn id="48" idx="3"/>
            <a:endCxn id="117" idx="0"/>
          </p:cNvCxnSpPr>
          <p:nvPr/>
        </p:nvCxnSpPr>
        <p:spPr>
          <a:xfrm>
            <a:off x="2239766" y="3664797"/>
            <a:ext cx="920393" cy="1028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86"/>
          <p:cNvCxnSpPr>
            <a:stCxn id="49" idx="3"/>
            <a:endCxn id="115" idx="0"/>
          </p:cNvCxnSpPr>
          <p:nvPr/>
        </p:nvCxnSpPr>
        <p:spPr>
          <a:xfrm>
            <a:off x="2239766" y="4121997"/>
            <a:ext cx="1453794" cy="940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87"/>
          <p:cNvCxnSpPr>
            <a:stCxn id="49" idx="3"/>
            <a:endCxn id="116" idx="0"/>
          </p:cNvCxnSpPr>
          <p:nvPr/>
        </p:nvCxnSpPr>
        <p:spPr>
          <a:xfrm>
            <a:off x="2239766" y="4121997"/>
            <a:ext cx="3282595" cy="940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1359" descr="FirewallServicesModul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01994" y="3017097"/>
            <a:ext cx="41096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Picture 1359" descr="FirewallServicesModul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01994" y="3474297"/>
            <a:ext cx="41096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1359" descr="FirewallServicesModul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01994" y="3931497"/>
            <a:ext cx="41096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5" name="Straight Connector 91"/>
          <p:cNvCxnSpPr>
            <a:stCxn id="128" idx="2"/>
            <a:endCxn id="72" idx="1"/>
          </p:cNvCxnSpPr>
          <p:nvPr/>
        </p:nvCxnSpPr>
        <p:spPr>
          <a:xfrm rot="16200000" flipH="1">
            <a:off x="5457953" y="2563555"/>
            <a:ext cx="175049" cy="1113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92"/>
          <p:cNvCxnSpPr>
            <a:stCxn id="72" idx="1"/>
            <a:endCxn id="11" idx="2"/>
          </p:cNvCxnSpPr>
          <p:nvPr/>
        </p:nvCxnSpPr>
        <p:spPr>
          <a:xfrm rot="10800000">
            <a:off x="3160160" y="3032549"/>
            <a:ext cx="2941835" cy="1750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93"/>
          <p:cNvCxnSpPr>
            <a:stCxn id="73" idx="1"/>
            <a:endCxn id="128" idx="2"/>
          </p:cNvCxnSpPr>
          <p:nvPr/>
        </p:nvCxnSpPr>
        <p:spPr>
          <a:xfrm rot="10800000">
            <a:off x="4988960" y="3032549"/>
            <a:ext cx="1113034" cy="6322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94"/>
          <p:cNvCxnSpPr>
            <a:stCxn id="73" idx="1"/>
            <a:endCxn id="11" idx="2"/>
          </p:cNvCxnSpPr>
          <p:nvPr/>
        </p:nvCxnSpPr>
        <p:spPr>
          <a:xfrm rot="10800000">
            <a:off x="3160160" y="3032549"/>
            <a:ext cx="2941835" cy="6322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95"/>
          <p:cNvCxnSpPr>
            <a:stCxn id="74" idx="1"/>
            <a:endCxn id="128" idx="2"/>
          </p:cNvCxnSpPr>
          <p:nvPr/>
        </p:nvCxnSpPr>
        <p:spPr>
          <a:xfrm rot="10800000">
            <a:off x="4988960" y="3032549"/>
            <a:ext cx="1113034" cy="10894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96"/>
          <p:cNvCxnSpPr>
            <a:stCxn id="74" idx="1"/>
            <a:endCxn id="11" idx="2"/>
          </p:cNvCxnSpPr>
          <p:nvPr/>
        </p:nvCxnSpPr>
        <p:spPr>
          <a:xfrm rot="10800000">
            <a:off x="3160160" y="3032549"/>
            <a:ext cx="2941835" cy="10894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97"/>
          <p:cNvCxnSpPr>
            <a:stCxn id="72" idx="1"/>
            <a:endCxn id="118" idx="0"/>
          </p:cNvCxnSpPr>
          <p:nvPr/>
        </p:nvCxnSpPr>
        <p:spPr>
          <a:xfrm rot="10800000" flipV="1">
            <a:off x="2626760" y="3207597"/>
            <a:ext cx="3475235" cy="1181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98"/>
          <p:cNvCxnSpPr>
            <a:stCxn id="72" idx="1"/>
            <a:endCxn id="120" idx="0"/>
          </p:cNvCxnSpPr>
          <p:nvPr/>
        </p:nvCxnSpPr>
        <p:spPr>
          <a:xfrm rot="10800000" flipV="1">
            <a:off x="4455562" y="3207597"/>
            <a:ext cx="1646433" cy="1181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99"/>
          <p:cNvCxnSpPr>
            <a:stCxn id="73" idx="1"/>
            <a:endCxn id="117" idx="0"/>
          </p:cNvCxnSpPr>
          <p:nvPr/>
        </p:nvCxnSpPr>
        <p:spPr>
          <a:xfrm rot="10800000" flipV="1">
            <a:off x="3160160" y="3664797"/>
            <a:ext cx="2941835" cy="1028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100"/>
          <p:cNvCxnSpPr>
            <a:stCxn id="73" idx="1"/>
            <a:endCxn id="119" idx="0"/>
          </p:cNvCxnSpPr>
          <p:nvPr/>
        </p:nvCxnSpPr>
        <p:spPr>
          <a:xfrm rot="10800000" flipV="1">
            <a:off x="4988962" y="3664797"/>
            <a:ext cx="1113033" cy="1028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101"/>
          <p:cNvCxnSpPr>
            <a:stCxn id="74" idx="1"/>
            <a:endCxn id="115" idx="0"/>
          </p:cNvCxnSpPr>
          <p:nvPr/>
        </p:nvCxnSpPr>
        <p:spPr>
          <a:xfrm rot="10800000" flipV="1">
            <a:off x="3693560" y="4121996"/>
            <a:ext cx="2408434" cy="940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102"/>
          <p:cNvCxnSpPr>
            <a:stCxn id="74" idx="1"/>
            <a:endCxn id="116" idx="0"/>
          </p:cNvCxnSpPr>
          <p:nvPr/>
        </p:nvCxnSpPr>
        <p:spPr>
          <a:xfrm rot="10800000" flipV="1">
            <a:off x="5522362" y="4121996"/>
            <a:ext cx="579633" cy="940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105"/>
          <p:cNvCxnSpPr/>
          <p:nvPr/>
        </p:nvCxnSpPr>
        <p:spPr>
          <a:xfrm>
            <a:off x="3388759" y="2943965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106"/>
          <p:cNvSpPr/>
          <p:nvPr/>
        </p:nvSpPr>
        <p:spPr>
          <a:xfrm rot="16200000">
            <a:off x="5789060" y="3101498"/>
            <a:ext cx="152400" cy="76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Oval 107"/>
          <p:cNvSpPr/>
          <p:nvPr/>
        </p:nvSpPr>
        <p:spPr>
          <a:xfrm rot="16200000">
            <a:off x="5789060" y="3517223"/>
            <a:ext cx="152400" cy="76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Oval 108"/>
          <p:cNvSpPr/>
          <p:nvPr/>
        </p:nvSpPr>
        <p:spPr>
          <a:xfrm rot="16200000">
            <a:off x="5789060" y="3283798"/>
            <a:ext cx="152400" cy="76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Oval 109"/>
          <p:cNvSpPr/>
          <p:nvPr/>
        </p:nvSpPr>
        <p:spPr>
          <a:xfrm rot="16200000">
            <a:off x="5765910" y="3939697"/>
            <a:ext cx="198700" cy="76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Oval 110"/>
          <p:cNvSpPr/>
          <p:nvPr/>
        </p:nvSpPr>
        <p:spPr>
          <a:xfrm rot="16200000">
            <a:off x="5730240" y="4282440"/>
            <a:ext cx="381000" cy="4571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Oval 111"/>
          <p:cNvSpPr/>
          <p:nvPr/>
        </p:nvSpPr>
        <p:spPr>
          <a:xfrm rot="16200000">
            <a:off x="5789060" y="3740997"/>
            <a:ext cx="152400" cy="76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Oval 112"/>
          <p:cNvSpPr/>
          <p:nvPr/>
        </p:nvSpPr>
        <p:spPr>
          <a:xfrm rot="16200000">
            <a:off x="2360060" y="3089923"/>
            <a:ext cx="152400" cy="76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Oval 113"/>
          <p:cNvSpPr/>
          <p:nvPr/>
        </p:nvSpPr>
        <p:spPr>
          <a:xfrm rot="16200000">
            <a:off x="2360060" y="3535548"/>
            <a:ext cx="152400" cy="76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Oval 114"/>
          <p:cNvSpPr/>
          <p:nvPr/>
        </p:nvSpPr>
        <p:spPr>
          <a:xfrm rot="16200000">
            <a:off x="2336910" y="3946447"/>
            <a:ext cx="198700" cy="76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Oval 115"/>
          <p:cNvSpPr/>
          <p:nvPr/>
        </p:nvSpPr>
        <p:spPr>
          <a:xfrm rot="16200000">
            <a:off x="2321960" y="4189997"/>
            <a:ext cx="228600" cy="76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Oval 116"/>
          <p:cNvSpPr/>
          <p:nvPr/>
        </p:nvSpPr>
        <p:spPr>
          <a:xfrm rot="16200000">
            <a:off x="2360060" y="3740997"/>
            <a:ext cx="152400" cy="76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Oval 117"/>
          <p:cNvSpPr/>
          <p:nvPr/>
        </p:nvSpPr>
        <p:spPr>
          <a:xfrm rot="16200000">
            <a:off x="2245760" y="3321897"/>
            <a:ext cx="228600" cy="76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5" name="Group 126"/>
          <p:cNvGrpSpPr/>
          <p:nvPr/>
        </p:nvGrpSpPr>
        <p:grpSpPr>
          <a:xfrm>
            <a:off x="2169560" y="3626697"/>
            <a:ext cx="3886200" cy="152400"/>
            <a:chOff x="4876800" y="304800"/>
            <a:chExt cx="3886200" cy="152400"/>
          </a:xfrm>
        </p:grpSpPr>
        <p:grpSp>
          <p:nvGrpSpPr>
            <p:cNvPr id="106" name="Group 281"/>
            <p:cNvGrpSpPr/>
            <p:nvPr/>
          </p:nvGrpSpPr>
          <p:grpSpPr>
            <a:xfrm>
              <a:off x="4876800" y="357644"/>
              <a:ext cx="3886200" cy="38100"/>
              <a:chOff x="685800" y="3429000"/>
              <a:chExt cx="5087422" cy="38100"/>
            </a:xfrm>
          </p:grpSpPr>
          <p:cxnSp>
            <p:nvCxnSpPr>
              <p:cNvPr id="108" name="Straight Connector 129"/>
              <p:cNvCxnSpPr/>
              <p:nvPr/>
            </p:nvCxnSpPr>
            <p:spPr>
              <a:xfrm>
                <a:off x="685800" y="3429000"/>
                <a:ext cx="508142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30"/>
              <p:cNvCxnSpPr/>
              <p:nvPr/>
            </p:nvCxnSpPr>
            <p:spPr>
              <a:xfrm>
                <a:off x="691794" y="3467100"/>
                <a:ext cx="508142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Oval 128"/>
            <p:cNvSpPr/>
            <p:nvPr/>
          </p:nvSpPr>
          <p:spPr>
            <a:xfrm rot="16200000">
              <a:off x="6743700" y="342900"/>
              <a:ext cx="152400" cy="76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0" name="Group 131"/>
          <p:cNvGrpSpPr/>
          <p:nvPr/>
        </p:nvGrpSpPr>
        <p:grpSpPr>
          <a:xfrm>
            <a:off x="2169560" y="3169497"/>
            <a:ext cx="3886200" cy="152400"/>
            <a:chOff x="4876800" y="304800"/>
            <a:chExt cx="3886200" cy="152400"/>
          </a:xfrm>
        </p:grpSpPr>
        <p:grpSp>
          <p:nvGrpSpPr>
            <p:cNvPr id="111" name="Group 281"/>
            <p:cNvGrpSpPr/>
            <p:nvPr/>
          </p:nvGrpSpPr>
          <p:grpSpPr>
            <a:xfrm>
              <a:off x="4876800" y="357644"/>
              <a:ext cx="3886200" cy="38100"/>
              <a:chOff x="685800" y="3429000"/>
              <a:chExt cx="5087422" cy="38100"/>
            </a:xfrm>
          </p:grpSpPr>
          <p:cxnSp>
            <p:nvCxnSpPr>
              <p:cNvPr id="113" name="Straight Connector 134"/>
              <p:cNvCxnSpPr/>
              <p:nvPr/>
            </p:nvCxnSpPr>
            <p:spPr>
              <a:xfrm>
                <a:off x="685800" y="3429000"/>
                <a:ext cx="508142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35"/>
              <p:cNvCxnSpPr/>
              <p:nvPr/>
            </p:nvCxnSpPr>
            <p:spPr>
              <a:xfrm>
                <a:off x="691794" y="3467100"/>
                <a:ext cx="508142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33"/>
            <p:cNvSpPr/>
            <p:nvPr/>
          </p:nvSpPr>
          <p:spPr>
            <a:xfrm rot="16200000">
              <a:off x="6743700" y="342900"/>
              <a:ext cx="152400" cy="76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5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4961" y="5062114"/>
            <a:ext cx="457198" cy="409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6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3762" y="5062114"/>
            <a:ext cx="457198" cy="409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7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1560" y="4693497"/>
            <a:ext cx="457198" cy="409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8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8160" y="4388697"/>
            <a:ext cx="457198" cy="409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9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0362" y="4693497"/>
            <a:ext cx="457198" cy="409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20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6962" y="4388697"/>
            <a:ext cx="457198" cy="409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21" name="Text Box 276"/>
          <p:cNvSpPr txBox="1">
            <a:spLocks noChangeArrowheads="1"/>
          </p:cNvSpPr>
          <p:nvPr/>
        </p:nvSpPr>
        <p:spPr bwMode="auto">
          <a:xfrm>
            <a:off x="2872757" y="2713399"/>
            <a:ext cx="556243" cy="258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3025" tIns="36511" rIns="73025" bIns="36511">
            <a:spAutoFit/>
          </a:bodyPr>
          <a:lstStyle/>
          <a:p>
            <a:pPr defTabSz="814388"/>
            <a:r>
              <a:rPr lang="en-US" altLang="zh-CN" sz="1200" b="1" dirty="0">
                <a:latin typeface="Arial" pitchFamily="34" charset="0"/>
                <a:ea typeface="华文楷体" charset="-122"/>
                <a:cs typeface="Arial" pitchFamily="34" charset="0"/>
              </a:rPr>
              <a:t>VDC1</a:t>
            </a:r>
          </a:p>
        </p:txBody>
      </p:sp>
      <p:sp>
        <p:nvSpPr>
          <p:cNvPr id="122" name="Text Box 151"/>
          <p:cNvSpPr txBox="1">
            <a:spLocks noChangeArrowheads="1"/>
          </p:cNvSpPr>
          <p:nvPr/>
        </p:nvSpPr>
        <p:spPr bwMode="auto">
          <a:xfrm>
            <a:off x="2362200" y="4525962"/>
            <a:ext cx="5934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 dirty="0">
                <a:latin typeface="Arial" pitchFamily="34" charset="0"/>
                <a:ea typeface="华文楷体" charset="-122"/>
                <a:cs typeface="Arial" pitchFamily="34" charset="0"/>
              </a:rPr>
              <a:t>VDC2</a:t>
            </a:r>
          </a:p>
        </p:txBody>
      </p:sp>
      <p:sp>
        <p:nvSpPr>
          <p:cNvPr id="123" name="Text Box 151"/>
          <p:cNvSpPr txBox="1">
            <a:spLocks noChangeArrowheads="1"/>
          </p:cNvSpPr>
          <p:nvPr/>
        </p:nvSpPr>
        <p:spPr bwMode="auto">
          <a:xfrm>
            <a:off x="4114800" y="4525962"/>
            <a:ext cx="5934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 dirty="0">
                <a:latin typeface="Arial" pitchFamily="34" charset="0"/>
                <a:ea typeface="华文楷体" charset="-122"/>
                <a:cs typeface="Arial" pitchFamily="34" charset="0"/>
              </a:rPr>
              <a:t>VDC2</a:t>
            </a:r>
          </a:p>
        </p:txBody>
      </p:sp>
      <p:sp>
        <p:nvSpPr>
          <p:cNvPr id="124" name="Text Box 151"/>
          <p:cNvSpPr txBox="1">
            <a:spLocks noChangeArrowheads="1"/>
          </p:cNvSpPr>
          <p:nvPr/>
        </p:nvSpPr>
        <p:spPr bwMode="auto">
          <a:xfrm>
            <a:off x="2898775" y="4830763"/>
            <a:ext cx="5934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 dirty="0">
                <a:latin typeface="Arial" pitchFamily="34" charset="0"/>
                <a:ea typeface="华文楷体" charset="-122"/>
                <a:cs typeface="Arial" pitchFamily="34" charset="0"/>
              </a:rPr>
              <a:t>VDC3</a:t>
            </a:r>
          </a:p>
        </p:txBody>
      </p:sp>
      <p:sp>
        <p:nvSpPr>
          <p:cNvPr id="125" name="Text Box 151"/>
          <p:cNvSpPr txBox="1">
            <a:spLocks noChangeArrowheads="1"/>
          </p:cNvSpPr>
          <p:nvPr/>
        </p:nvSpPr>
        <p:spPr bwMode="auto">
          <a:xfrm>
            <a:off x="4724400" y="4800600"/>
            <a:ext cx="5934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 dirty="0">
                <a:latin typeface="Arial" pitchFamily="34" charset="0"/>
                <a:ea typeface="华文楷体" charset="-122"/>
                <a:cs typeface="Arial" pitchFamily="34" charset="0"/>
              </a:rPr>
              <a:t>VDC3</a:t>
            </a:r>
          </a:p>
        </p:txBody>
      </p:sp>
      <p:sp>
        <p:nvSpPr>
          <p:cNvPr id="126" name="Text Box 151"/>
          <p:cNvSpPr txBox="1">
            <a:spLocks noChangeArrowheads="1"/>
          </p:cNvSpPr>
          <p:nvPr/>
        </p:nvSpPr>
        <p:spPr bwMode="auto">
          <a:xfrm>
            <a:off x="5257800" y="5181600"/>
            <a:ext cx="5934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 dirty="0">
                <a:latin typeface="Arial" pitchFamily="34" charset="0"/>
                <a:ea typeface="华文楷体" charset="-122"/>
                <a:cs typeface="Arial" pitchFamily="34" charset="0"/>
              </a:rPr>
              <a:t>VDC4</a:t>
            </a:r>
          </a:p>
        </p:txBody>
      </p:sp>
      <p:sp>
        <p:nvSpPr>
          <p:cNvPr id="127" name="Text Box 151"/>
          <p:cNvSpPr txBox="1">
            <a:spLocks noChangeArrowheads="1"/>
          </p:cNvSpPr>
          <p:nvPr/>
        </p:nvSpPr>
        <p:spPr bwMode="auto">
          <a:xfrm>
            <a:off x="3432175" y="5211762"/>
            <a:ext cx="5934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 dirty="0">
                <a:latin typeface="Arial" pitchFamily="34" charset="0"/>
                <a:ea typeface="华文楷体" charset="-122"/>
                <a:cs typeface="Arial" pitchFamily="34" charset="0"/>
              </a:rPr>
              <a:t>VDC4</a:t>
            </a:r>
          </a:p>
        </p:txBody>
      </p:sp>
      <p:pic>
        <p:nvPicPr>
          <p:cNvPr id="128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4161" y="2486765"/>
            <a:ext cx="609598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29" name="Text Box 277"/>
          <p:cNvSpPr txBox="1">
            <a:spLocks noChangeArrowheads="1"/>
          </p:cNvSpPr>
          <p:nvPr/>
        </p:nvSpPr>
        <p:spPr bwMode="auto">
          <a:xfrm>
            <a:off x="4701557" y="2713399"/>
            <a:ext cx="556243" cy="258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3025" tIns="36511" rIns="73025" bIns="36511">
            <a:spAutoFit/>
          </a:bodyPr>
          <a:lstStyle/>
          <a:p>
            <a:pPr defTabSz="814388"/>
            <a:r>
              <a:rPr lang="en-US" altLang="zh-CN" sz="1200" b="1" dirty="0">
                <a:latin typeface="Arial" pitchFamily="34" charset="0"/>
                <a:ea typeface="华文楷体" charset="-122"/>
                <a:cs typeface="Arial" pitchFamily="34" charset="0"/>
              </a:rPr>
              <a:t>VDC1</a:t>
            </a:r>
          </a:p>
        </p:txBody>
      </p:sp>
      <p:sp>
        <p:nvSpPr>
          <p:cNvPr id="131" name="Text Box 257"/>
          <p:cNvSpPr txBox="1">
            <a:spLocks noChangeArrowheads="1"/>
          </p:cNvSpPr>
          <p:nvPr/>
        </p:nvSpPr>
        <p:spPr bwMode="auto">
          <a:xfrm>
            <a:off x="1905000" y="2362200"/>
            <a:ext cx="1053173" cy="28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3025" tIns="36511" rIns="73025" bIns="36511">
            <a:spAutoFit/>
          </a:bodyPr>
          <a:lstStyle/>
          <a:p>
            <a:pPr defTabSz="814388"/>
            <a:r>
              <a:rPr lang="en-US" altLang="zh-CN" sz="1400" dirty="0"/>
              <a:t>Nexus7010</a:t>
            </a:r>
          </a:p>
        </p:txBody>
      </p:sp>
      <p:sp>
        <p:nvSpPr>
          <p:cNvPr id="132" name="Text Box 258"/>
          <p:cNvSpPr txBox="1">
            <a:spLocks noChangeArrowheads="1"/>
          </p:cNvSpPr>
          <p:nvPr/>
        </p:nvSpPr>
        <p:spPr bwMode="auto">
          <a:xfrm>
            <a:off x="5257800" y="2454021"/>
            <a:ext cx="1053173" cy="28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3025" tIns="36511" rIns="73025" bIns="36511">
            <a:spAutoFit/>
          </a:bodyPr>
          <a:lstStyle/>
          <a:p>
            <a:pPr defTabSz="814388"/>
            <a:r>
              <a:rPr lang="en-US" altLang="zh-CN" sz="1400" dirty="0"/>
              <a:t>Nexus7010</a:t>
            </a:r>
          </a:p>
        </p:txBody>
      </p:sp>
      <p:sp>
        <p:nvSpPr>
          <p:cNvPr id="137" name="Rounded Rectangle 158"/>
          <p:cNvSpPr/>
          <p:nvPr/>
        </p:nvSpPr>
        <p:spPr>
          <a:xfrm>
            <a:off x="1676400" y="1676400"/>
            <a:ext cx="5181600" cy="685800"/>
          </a:xfrm>
          <a:prstGeom prst="round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Rounded Rectangle 159"/>
          <p:cNvSpPr/>
          <p:nvPr/>
        </p:nvSpPr>
        <p:spPr>
          <a:xfrm>
            <a:off x="1676400" y="2438400"/>
            <a:ext cx="5181600" cy="3200400"/>
          </a:xfrm>
          <a:prstGeom prst="round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609600" y="3657600"/>
            <a:ext cx="10668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Distribution </a:t>
            </a:r>
            <a:endParaRPr lang="zh-CN" altLang="en-US" sz="1200" b="1" dirty="0" smtClean="0"/>
          </a:p>
        </p:txBody>
      </p:sp>
      <p:sp>
        <p:nvSpPr>
          <p:cNvPr id="140" name="TextBox 139"/>
          <p:cNvSpPr txBox="1"/>
          <p:nvPr/>
        </p:nvSpPr>
        <p:spPr>
          <a:xfrm>
            <a:off x="914400" y="2133600"/>
            <a:ext cx="67733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Core </a:t>
            </a:r>
            <a:endParaRPr lang="zh-CN" altLang="en-US" sz="1200" b="1" dirty="0"/>
          </a:p>
        </p:txBody>
      </p:sp>
      <p:sp>
        <p:nvSpPr>
          <p:cNvPr id="141" name="Rounded Rectangle 162"/>
          <p:cNvSpPr/>
          <p:nvPr/>
        </p:nvSpPr>
        <p:spPr>
          <a:xfrm>
            <a:off x="1676400" y="5715000"/>
            <a:ext cx="5181600" cy="1143000"/>
          </a:xfrm>
          <a:prstGeom prst="round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762000" y="5943600"/>
            <a:ext cx="8382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Access </a:t>
            </a:r>
            <a:endParaRPr lang="zh-CN" altLang="en-US" sz="1200" b="1" dirty="0" smtClean="0"/>
          </a:p>
        </p:txBody>
      </p:sp>
      <p:grpSp>
        <p:nvGrpSpPr>
          <p:cNvPr id="143" name="Group 165"/>
          <p:cNvGrpSpPr/>
          <p:nvPr/>
        </p:nvGrpSpPr>
        <p:grpSpPr>
          <a:xfrm>
            <a:off x="2185736" y="4038600"/>
            <a:ext cx="3886200" cy="152400"/>
            <a:chOff x="4876800" y="304800"/>
            <a:chExt cx="3886200" cy="152400"/>
          </a:xfrm>
        </p:grpSpPr>
        <p:grpSp>
          <p:nvGrpSpPr>
            <p:cNvPr id="144" name="Group 281"/>
            <p:cNvGrpSpPr/>
            <p:nvPr/>
          </p:nvGrpSpPr>
          <p:grpSpPr>
            <a:xfrm>
              <a:off x="4876800" y="357644"/>
              <a:ext cx="3886200" cy="38100"/>
              <a:chOff x="685800" y="3429000"/>
              <a:chExt cx="5087422" cy="38100"/>
            </a:xfrm>
          </p:grpSpPr>
          <p:cxnSp>
            <p:nvCxnSpPr>
              <p:cNvPr id="146" name="Straight Connector 168"/>
              <p:cNvCxnSpPr/>
              <p:nvPr/>
            </p:nvCxnSpPr>
            <p:spPr>
              <a:xfrm>
                <a:off x="685800" y="3429000"/>
                <a:ext cx="508142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69"/>
              <p:cNvCxnSpPr/>
              <p:nvPr/>
            </p:nvCxnSpPr>
            <p:spPr>
              <a:xfrm>
                <a:off x="691794" y="3467100"/>
                <a:ext cx="508142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5" name="Oval 167"/>
            <p:cNvSpPr/>
            <p:nvPr/>
          </p:nvSpPr>
          <p:spPr>
            <a:xfrm rot="16200000">
              <a:off x="6743700" y="342900"/>
              <a:ext cx="152400" cy="76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295401"/>
            <a:ext cx="7940675" cy="4876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VPC</a:t>
            </a:r>
            <a:r>
              <a:rPr lang="zh-CN" altLang="en-US" dirty="0" smtClean="0"/>
              <a:t>基本原理</a:t>
            </a:r>
            <a:endParaRPr lang="en-US" dirty="0" smtClean="0"/>
          </a:p>
          <a:p>
            <a:pPr lvl="1"/>
            <a:r>
              <a:rPr lang="en-US" altLang="zh-CN" dirty="0" smtClean="0"/>
              <a:t>- </a:t>
            </a:r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en-US" altLang="zh-CN" dirty="0" smtClean="0"/>
              <a:t>  </a:t>
            </a:r>
            <a:r>
              <a:rPr lang="zh-CN" altLang="en-US" dirty="0" smtClean="0"/>
              <a:t>组件和原理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基本业务流</a:t>
            </a:r>
            <a:endParaRPr lang="en-US" dirty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VPC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的互操作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VDC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>
                <a:solidFill>
                  <a:srgbClr val="FF0000"/>
                </a:solidFill>
              </a:rPr>
              <a:t>VPC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</a:rPr>
              <a:t>ISSU</a:t>
            </a:r>
            <a:r>
              <a:rPr lang="zh-CN" altLang="en-US" dirty="0" smtClean="0">
                <a:solidFill>
                  <a:srgbClr val="FF0000"/>
                </a:solidFill>
              </a:rPr>
              <a:t>的互操作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STP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HSRP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r>
              <a:rPr lang="en-US" altLang="zh-CN" dirty="0" err="1" smtClean="0"/>
              <a:t>VPC</a:t>
            </a:r>
            <a:r>
              <a:rPr lang="zh-CN" altLang="en-US" dirty="0" smtClean="0"/>
              <a:t>故障恢复</a:t>
            </a:r>
            <a:endParaRPr lang="en-US" dirty="0"/>
          </a:p>
          <a:p>
            <a:r>
              <a:rPr lang="zh-CN" altLang="en-US" dirty="0" smtClean="0"/>
              <a:t>最佳实践</a:t>
            </a:r>
            <a:endParaRPr lang="en-US" altLang="zh-CN" dirty="0" smtClean="0"/>
          </a:p>
          <a:p>
            <a:r>
              <a:rPr lang="en-US" altLang="zh-CN" dirty="0" smtClean="0"/>
              <a:t>Q&amp;A</a:t>
            </a:r>
            <a:endParaRPr lang="en-US" dirty="0"/>
          </a:p>
        </p:txBody>
      </p:sp>
      <p:pic>
        <p:nvPicPr>
          <p:cNvPr id="4" name="Picture 13" descr="HBI015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066800"/>
            <a:ext cx="444129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vPC</a:t>
            </a:r>
            <a:r>
              <a:rPr lang="zh-CN" altLang="en-US" dirty="0" smtClean="0"/>
              <a:t>和</a:t>
            </a:r>
            <a:r>
              <a:rPr lang="en-US" dirty="0" smtClean="0"/>
              <a:t> </a:t>
            </a:r>
            <a:r>
              <a:rPr lang="en-US" dirty="0" err="1" smtClean="0"/>
              <a:t>ISSU</a:t>
            </a:r>
            <a:r>
              <a:rPr lang="zh-CN" altLang="en-US" dirty="0" smtClean="0"/>
              <a:t>互操作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5334000" cy="411480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</a:pPr>
            <a:r>
              <a:rPr lang="zh-CN" altLang="en-US" dirty="0" smtClean="0">
                <a:ea typeface="宋体" pitchFamily="2" charset="-122"/>
              </a:rPr>
              <a:t>在</a:t>
            </a:r>
            <a:r>
              <a:rPr lang="en-US" altLang="zh-CN" dirty="0" err="1" smtClean="0">
                <a:ea typeface="宋体" pitchFamily="2" charset="-122"/>
              </a:rPr>
              <a:t>VPC</a:t>
            </a:r>
            <a:r>
              <a:rPr lang="zh-CN" altLang="en-US" dirty="0" smtClean="0">
                <a:ea typeface="宋体" pitchFamily="2" charset="-122"/>
              </a:rPr>
              <a:t>环境下仍建议使用</a:t>
            </a:r>
            <a:r>
              <a:rPr lang="en-US" altLang="zh-CN" dirty="0" err="1" smtClean="0">
                <a:ea typeface="宋体" pitchFamily="2" charset="-122"/>
              </a:rPr>
              <a:t>ISSU</a:t>
            </a:r>
            <a:r>
              <a:rPr lang="zh-CN" altLang="en-US" dirty="0" smtClean="0">
                <a:ea typeface="宋体" pitchFamily="2" charset="-122"/>
              </a:rPr>
              <a:t>进行系统升级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75000"/>
              </a:lnSpc>
            </a:pPr>
            <a:r>
              <a:rPr lang="en-US" altLang="zh-CN" dirty="0" err="1" smtClean="0">
                <a:ea typeface="宋体" pitchFamily="2" charset="-122"/>
              </a:rPr>
              <a:t>VPC</a:t>
            </a:r>
            <a:r>
              <a:rPr lang="en-US" altLang="zh-CN" dirty="0" smtClean="0">
                <a:ea typeface="宋体" pitchFamily="2" charset="-122"/>
              </a:rPr>
              <a:t> Peer</a:t>
            </a:r>
            <a:r>
              <a:rPr lang="zh-CN" altLang="en-US" dirty="0" smtClean="0">
                <a:ea typeface="宋体" pitchFamily="2" charset="-122"/>
              </a:rPr>
              <a:t>会分别进行单独的升级，不会影响流量转发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75000"/>
              </a:lnSpc>
            </a:pPr>
            <a:r>
              <a:rPr lang="zh-CN" altLang="en-US" dirty="0" smtClean="0">
                <a:ea typeface="宋体" pitchFamily="2" charset="-122"/>
              </a:rPr>
              <a:t>升级采用线性的顺序，一次一台设备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75000"/>
              </a:lnSpc>
            </a:pPr>
            <a:r>
              <a:rPr lang="zh-CN" altLang="en-US" dirty="0" smtClean="0">
                <a:ea typeface="宋体" pitchFamily="2" charset="-122"/>
              </a:rPr>
              <a:t>在其中一台设备升级时，</a:t>
            </a:r>
            <a:r>
              <a:rPr lang="en-US" altLang="zh-CN" dirty="0" smtClean="0">
                <a:ea typeface="宋体" pitchFamily="2" charset="-122"/>
              </a:rPr>
              <a:t>peer</a:t>
            </a:r>
            <a:r>
              <a:rPr lang="zh-CN" altLang="en-US" dirty="0" smtClean="0">
                <a:ea typeface="宋体" pitchFamily="2" charset="-122"/>
              </a:rPr>
              <a:t>设备的</a:t>
            </a:r>
            <a:r>
              <a:rPr lang="en-US" altLang="zh-CN" dirty="0" err="1" smtClean="0">
                <a:ea typeface="宋体" pitchFamily="2" charset="-122"/>
              </a:rPr>
              <a:t>config</a:t>
            </a:r>
            <a:r>
              <a:rPr lang="zh-CN" altLang="en-US" dirty="0" smtClean="0">
                <a:ea typeface="宋体" pitchFamily="2" charset="-122"/>
              </a:rPr>
              <a:t>会被锁住</a:t>
            </a:r>
            <a:endParaRPr lang="en-US" altLang="zh-CN" dirty="0" smtClean="0">
              <a:ea typeface="宋体" pitchFamily="2" charset="-122"/>
            </a:endParaRP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6096000" y="1676400"/>
            <a:ext cx="2209800" cy="1066800"/>
          </a:xfrm>
          <a:prstGeom prst="rect">
            <a:avLst/>
          </a:prstGeom>
          <a:solidFill>
            <a:schemeClr val="folHlink">
              <a:alpha val="30196"/>
            </a:schemeClr>
          </a:solidFill>
          <a:ln w="28575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 flipH="1">
            <a:off x="6699250" y="21336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7772400" y="2438400"/>
            <a:ext cx="1524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Line 36"/>
          <p:cNvSpPr>
            <a:spLocks noChangeShapeType="1"/>
          </p:cNvSpPr>
          <p:nvPr/>
        </p:nvSpPr>
        <p:spPr bwMode="auto">
          <a:xfrm flipH="1" flipV="1">
            <a:off x="6477000" y="2362200"/>
            <a:ext cx="1447800" cy="9906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Line 32"/>
          <p:cNvSpPr>
            <a:spLocks noChangeShapeType="1"/>
          </p:cNvSpPr>
          <p:nvPr/>
        </p:nvSpPr>
        <p:spPr bwMode="auto">
          <a:xfrm flipH="1">
            <a:off x="6400800" y="2438400"/>
            <a:ext cx="1524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Line 36"/>
          <p:cNvSpPr>
            <a:spLocks noChangeShapeType="1"/>
          </p:cNvSpPr>
          <p:nvPr/>
        </p:nvSpPr>
        <p:spPr bwMode="auto">
          <a:xfrm flipH="1">
            <a:off x="6477000" y="2438400"/>
            <a:ext cx="12192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8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5850" y="1752600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1752600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00" descr="cataly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91250" y="3305175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00" descr="cataly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37450" y="3305175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Line 30"/>
          <p:cNvSpPr>
            <a:spLocks noChangeShapeType="1"/>
          </p:cNvSpPr>
          <p:nvPr/>
        </p:nvSpPr>
        <p:spPr bwMode="auto">
          <a:xfrm flipH="1">
            <a:off x="6705600" y="19812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prstDash val="sysDash"/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Oval 108"/>
          <p:cNvSpPr>
            <a:spLocks noChangeArrowheads="1"/>
          </p:cNvSpPr>
          <p:nvPr/>
        </p:nvSpPr>
        <p:spPr bwMode="auto">
          <a:xfrm>
            <a:off x="6327775" y="3151188"/>
            <a:ext cx="450850" cy="762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Line 28"/>
          <p:cNvSpPr>
            <a:spLocks noChangeShapeType="1"/>
          </p:cNvSpPr>
          <p:nvPr/>
        </p:nvSpPr>
        <p:spPr bwMode="auto">
          <a:xfrm flipH="1">
            <a:off x="6705600" y="22098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Oval 108"/>
          <p:cNvSpPr>
            <a:spLocks noChangeArrowheads="1"/>
          </p:cNvSpPr>
          <p:nvPr/>
        </p:nvSpPr>
        <p:spPr bwMode="auto">
          <a:xfrm>
            <a:off x="7162800" y="2057400"/>
            <a:ext cx="76200" cy="3048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943600" y="1219200"/>
            <a:ext cx="8382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4.1(3)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43800" y="1219200"/>
            <a:ext cx="8382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4.1(3)</a:t>
            </a:r>
          </a:p>
        </p:txBody>
      </p:sp>
      <p:pic>
        <p:nvPicPr>
          <p:cNvPr id="41" name="Picture 40" descr="lock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96200" y="1905000"/>
            <a:ext cx="427038" cy="42703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943600" y="1219200"/>
            <a:ext cx="838200" cy="31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4.2(1)</a:t>
            </a:r>
            <a:endParaRPr lang="en-US" sz="1600" dirty="0"/>
          </a:p>
        </p:txBody>
      </p:sp>
      <p:sp>
        <p:nvSpPr>
          <p:cNvPr id="35" name="Oval 108"/>
          <p:cNvSpPr>
            <a:spLocks noChangeArrowheads="1"/>
          </p:cNvSpPr>
          <p:nvPr/>
        </p:nvSpPr>
        <p:spPr bwMode="auto">
          <a:xfrm>
            <a:off x="7565886" y="3156228"/>
            <a:ext cx="450850" cy="762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Curved Up Arrow 35"/>
          <p:cNvSpPr/>
          <p:nvPr/>
        </p:nvSpPr>
        <p:spPr bwMode="auto">
          <a:xfrm>
            <a:off x="6172200" y="1905000"/>
            <a:ext cx="533400" cy="533400"/>
          </a:xfrm>
          <a:prstGeom prst="curved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Curved Up Arrow 41"/>
          <p:cNvSpPr/>
          <p:nvPr/>
        </p:nvSpPr>
        <p:spPr bwMode="auto">
          <a:xfrm>
            <a:off x="7696200" y="1905000"/>
            <a:ext cx="533400" cy="533400"/>
          </a:xfrm>
          <a:prstGeom prst="curved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4" name="Picture 43" descr="lock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72200" y="1981200"/>
            <a:ext cx="427038" cy="427038"/>
          </a:xfrm>
          <a:prstGeom prst="rect">
            <a:avLst/>
          </a:prstGeom>
        </p:spPr>
      </p:pic>
      <p:sp>
        <p:nvSpPr>
          <p:cNvPr id="45" name="Left-Right Arrow 44"/>
          <p:cNvSpPr/>
          <p:nvPr/>
        </p:nvSpPr>
        <p:spPr bwMode="auto">
          <a:xfrm>
            <a:off x="6553200" y="2286000"/>
            <a:ext cx="1219200" cy="304800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pPr defTabSz="814388">
              <a:buFont typeface="Wingdings" pitchFamily="-112" charset="2"/>
              <a:buNone/>
              <a:defRPr/>
            </a:pPr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81800" y="2286000"/>
            <a:ext cx="8382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4.1(3)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43800" y="1219200"/>
            <a:ext cx="838200" cy="31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4.2(</a:t>
            </a:r>
            <a:r>
              <a:rPr lang="en-US" sz="1600" dirty="0"/>
              <a:t>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6781800" y="2286000"/>
            <a:ext cx="838200" cy="31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4.2(</a:t>
            </a:r>
            <a:r>
              <a:rPr lang="en-US" sz="1600" dirty="0"/>
              <a:t>1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3" grpId="0"/>
      <p:bldP spid="36" grpId="0" animBg="1"/>
      <p:bldP spid="36" grpId="1" animBg="1"/>
      <p:bldP spid="42" grpId="0" animBg="1"/>
      <p:bldP spid="42" grpId="1" animBg="1"/>
      <p:bldP spid="46" grpId="0"/>
      <p:bldP spid="48" grpId="0"/>
      <p:bldP spid="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295401"/>
            <a:ext cx="7940675" cy="4876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VPC</a:t>
            </a:r>
            <a:r>
              <a:rPr lang="zh-CN" altLang="en-US" dirty="0" smtClean="0"/>
              <a:t>基本原理</a:t>
            </a:r>
            <a:endParaRPr lang="en-US" dirty="0" smtClean="0"/>
          </a:p>
          <a:p>
            <a:pPr lvl="1"/>
            <a:r>
              <a:rPr lang="en-US" altLang="zh-CN" dirty="0" smtClean="0"/>
              <a:t>- </a:t>
            </a:r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en-US" altLang="zh-CN" dirty="0" smtClean="0"/>
              <a:t>  </a:t>
            </a:r>
            <a:r>
              <a:rPr lang="zh-CN" altLang="en-US" dirty="0" smtClean="0"/>
              <a:t>组件和原理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基本业务流</a:t>
            </a:r>
            <a:endParaRPr lang="en-US" dirty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VPC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的互操作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VDC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ISSU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>
                <a:solidFill>
                  <a:srgbClr val="FF0000"/>
                </a:solidFill>
              </a:rPr>
              <a:t>VPC</a:t>
            </a:r>
            <a:r>
              <a:rPr lang="zh-CN" altLang="en-US" dirty="0" smtClean="0">
                <a:solidFill>
                  <a:srgbClr val="FF0000"/>
                </a:solidFill>
              </a:rPr>
              <a:t>和 </a:t>
            </a:r>
            <a:r>
              <a:rPr lang="en-US" altLang="zh-CN" dirty="0" err="1" smtClean="0">
                <a:solidFill>
                  <a:srgbClr val="FF0000"/>
                </a:solidFill>
              </a:rPr>
              <a:t>STP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的互操作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HSRP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r>
              <a:rPr lang="en-US" altLang="zh-CN" dirty="0" err="1" smtClean="0"/>
              <a:t>VPC</a:t>
            </a:r>
            <a:r>
              <a:rPr lang="zh-CN" altLang="en-US" dirty="0" smtClean="0"/>
              <a:t>故障恢复</a:t>
            </a:r>
            <a:endParaRPr lang="en-US" dirty="0"/>
          </a:p>
          <a:p>
            <a:r>
              <a:rPr lang="zh-CN" altLang="en-US" dirty="0" smtClean="0"/>
              <a:t>最佳实践</a:t>
            </a:r>
            <a:endParaRPr lang="en-US" altLang="zh-CN" dirty="0" smtClean="0"/>
          </a:p>
          <a:p>
            <a:r>
              <a:rPr lang="en-US" altLang="zh-CN" dirty="0" smtClean="0"/>
              <a:t>Q&amp;A</a:t>
            </a:r>
            <a:endParaRPr lang="en-US" dirty="0"/>
          </a:p>
        </p:txBody>
      </p:sp>
      <p:pic>
        <p:nvPicPr>
          <p:cNvPr id="4" name="Picture 13" descr="HBI015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066800"/>
            <a:ext cx="444129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236538" y="457200"/>
            <a:ext cx="8145462" cy="533400"/>
          </a:xfrm>
        </p:spPr>
        <p:txBody>
          <a:bodyPr/>
          <a:lstStyle/>
          <a:p>
            <a:pPr eaLnBrk="1" hangingPunct="1"/>
            <a:r>
              <a:rPr lang="en-US" dirty="0" err="1" smtClean="0"/>
              <a:t>vPC</a:t>
            </a:r>
            <a:r>
              <a:rPr lang="en-US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STP</a:t>
            </a:r>
            <a:r>
              <a:rPr lang="zh-CN" altLang="en-US" dirty="0" smtClean="0"/>
              <a:t>互操作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6172200" cy="3124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1800" b="1" dirty="0" err="1" smtClean="0"/>
              <a:t>STP</a:t>
            </a:r>
            <a:r>
              <a:rPr lang="zh-CN" altLang="en-US" sz="1800" b="1" dirty="0" smtClean="0"/>
              <a:t>仍需启用</a:t>
            </a:r>
            <a:r>
              <a:rPr lang="en-US" sz="1800" b="1" dirty="0" smtClean="0"/>
              <a:t>:</a:t>
            </a:r>
            <a:endParaRPr lang="en-US" sz="1800" b="1" dirty="0"/>
          </a:p>
          <a:p>
            <a:pPr marL="628650" lvl="1" indent="-171450" eaLnBrk="1" hangingPunct="1">
              <a:defRPr/>
            </a:pPr>
            <a:r>
              <a:rPr lang="en-US" altLang="zh-CN" sz="1600" dirty="0" err="1" smtClean="0"/>
              <a:t>VPC</a:t>
            </a:r>
            <a:r>
              <a:rPr lang="zh-CN" altLang="en-US" sz="1600" dirty="0" smtClean="0"/>
              <a:t>失效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增加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删除时的备份机制</a:t>
            </a:r>
            <a:endParaRPr lang="en-US" sz="1600" dirty="0"/>
          </a:p>
          <a:p>
            <a:pPr marL="628650" lvl="1" indent="-171450" eaLnBrk="1" hangingPunct="1">
              <a:defRPr/>
            </a:pPr>
            <a:r>
              <a:rPr lang="zh-CN" altLang="en-US" sz="1600" dirty="0" smtClean="0"/>
              <a:t>非</a:t>
            </a:r>
            <a:r>
              <a:rPr lang="en-US" altLang="zh-CN" sz="1600" dirty="0" err="1" smtClean="0"/>
              <a:t>VPC</a:t>
            </a:r>
            <a:r>
              <a:rPr lang="zh-CN" altLang="en-US" sz="1600" dirty="0" smtClean="0"/>
              <a:t>设备的防环机制</a:t>
            </a:r>
            <a:endParaRPr lang="en-US" sz="1600" dirty="0"/>
          </a:p>
          <a:p>
            <a:pPr marL="628650" lvl="1" indent="-171450" eaLnBrk="1" hangingPunct="1">
              <a:defRPr/>
            </a:pPr>
            <a:r>
              <a:rPr lang="en-US" altLang="zh-CN" sz="1600" dirty="0" err="1" smtClean="0"/>
              <a:t>STP</a:t>
            </a:r>
            <a:r>
              <a:rPr lang="zh-CN" altLang="en-US" sz="1600" dirty="0" smtClean="0"/>
              <a:t>不会控制</a:t>
            </a:r>
            <a:r>
              <a:rPr lang="en-US" altLang="zh-CN" sz="1600" dirty="0" err="1" smtClean="0"/>
              <a:t>VPC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成员端口的状态</a:t>
            </a:r>
            <a:endParaRPr lang="en-US" altLang="zh-CN" sz="1600" dirty="0" smtClean="0"/>
          </a:p>
          <a:p>
            <a:pPr marL="628650" lvl="1" indent="-171450" eaLnBrk="1" hangingPunct="1">
              <a:defRPr/>
            </a:pPr>
            <a:endParaRPr lang="en-US" sz="1600" dirty="0"/>
          </a:p>
          <a:p>
            <a:pPr eaLnBrk="1" hangingPunct="1">
              <a:defRPr/>
            </a:pPr>
            <a:r>
              <a:rPr lang="zh-CN" altLang="en-US" sz="1800" b="1" dirty="0" smtClean="0"/>
              <a:t>配置建议</a:t>
            </a:r>
            <a:endParaRPr lang="en-US" sz="1800" b="1" dirty="0" smtClean="0"/>
          </a:p>
          <a:p>
            <a:pPr marL="457200" lvl="1" indent="0" eaLnBrk="1" hangingPunct="1">
              <a:defRPr/>
            </a:pPr>
            <a:r>
              <a:rPr lang="zh-CN" altLang="en-US" sz="1600" dirty="0" smtClean="0"/>
              <a:t>在二层网络中使用</a:t>
            </a:r>
            <a:r>
              <a:rPr lang="en-US" altLang="zh-CN" sz="1600" dirty="0" smtClean="0"/>
              <a:t>Rapid-</a:t>
            </a:r>
            <a:r>
              <a:rPr lang="en-US" altLang="zh-CN" sz="1600" dirty="0" err="1" smtClean="0"/>
              <a:t>PVST</a:t>
            </a:r>
            <a:r>
              <a:rPr lang="zh-CN" altLang="en-US" sz="1600" dirty="0" smtClean="0"/>
              <a:t>或者</a:t>
            </a:r>
            <a:r>
              <a:rPr lang="en-US" altLang="zh-CN" sz="1600" dirty="0" smtClean="0"/>
              <a:t>MST</a:t>
            </a:r>
            <a:r>
              <a:rPr lang="zh-CN" altLang="en-US" sz="1600" dirty="0" smtClean="0"/>
              <a:t>，提高收敛速度</a:t>
            </a:r>
            <a:endParaRPr lang="en-US" sz="1600" dirty="0" smtClean="0"/>
          </a:p>
          <a:p>
            <a:pPr marL="457200" lvl="1" indent="0" eaLnBrk="1" hangingPunct="1">
              <a:defRPr/>
            </a:pPr>
            <a:r>
              <a:rPr lang="zh-CN" altLang="en-US" sz="1600" dirty="0" smtClean="0"/>
              <a:t>接入交换机下联主机的端口配置</a:t>
            </a:r>
            <a:r>
              <a:rPr lang="en-US" altLang="zh-CN" sz="1600" dirty="0" err="1" smtClean="0"/>
              <a:t>portfast</a:t>
            </a:r>
            <a:endParaRPr lang="en-US" sz="1600" dirty="0" smtClean="0"/>
          </a:p>
        </p:txBody>
      </p:sp>
      <p:sp>
        <p:nvSpPr>
          <p:cNvPr id="33796" name="Rectangle 26"/>
          <p:cNvSpPr>
            <a:spLocks noChangeArrowheads="1"/>
          </p:cNvSpPr>
          <p:nvPr/>
        </p:nvSpPr>
        <p:spPr bwMode="auto">
          <a:xfrm>
            <a:off x="6477000" y="1828800"/>
            <a:ext cx="2209800" cy="1066800"/>
          </a:xfrm>
          <a:prstGeom prst="rect">
            <a:avLst/>
          </a:prstGeom>
          <a:solidFill>
            <a:schemeClr val="folHlink">
              <a:alpha val="30196"/>
            </a:schemeClr>
          </a:solidFill>
          <a:ln w="28575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797" name="Line 28"/>
          <p:cNvSpPr>
            <a:spLocks noChangeShapeType="1"/>
          </p:cNvSpPr>
          <p:nvPr/>
        </p:nvSpPr>
        <p:spPr bwMode="auto">
          <a:xfrm flipH="1">
            <a:off x="7080250" y="22860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798" name="Line 23"/>
          <p:cNvSpPr>
            <a:spLocks noChangeShapeType="1"/>
          </p:cNvSpPr>
          <p:nvPr/>
        </p:nvSpPr>
        <p:spPr bwMode="auto">
          <a:xfrm>
            <a:off x="8153400" y="2590800"/>
            <a:ext cx="1524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799" name="Line 36"/>
          <p:cNvSpPr>
            <a:spLocks noChangeShapeType="1"/>
          </p:cNvSpPr>
          <p:nvPr/>
        </p:nvSpPr>
        <p:spPr bwMode="auto">
          <a:xfrm flipH="1" flipV="1">
            <a:off x="6858000" y="2514600"/>
            <a:ext cx="1447800" cy="9906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800" name="Line 32"/>
          <p:cNvSpPr>
            <a:spLocks noChangeShapeType="1"/>
          </p:cNvSpPr>
          <p:nvPr/>
        </p:nvSpPr>
        <p:spPr bwMode="auto">
          <a:xfrm flipH="1">
            <a:off x="6781800" y="2590800"/>
            <a:ext cx="1524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801" name="Line 36"/>
          <p:cNvSpPr>
            <a:spLocks noChangeShapeType="1"/>
          </p:cNvSpPr>
          <p:nvPr/>
        </p:nvSpPr>
        <p:spPr bwMode="auto">
          <a:xfrm flipH="1">
            <a:off x="6858000" y="2590800"/>
            <a:ext cx="12192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802" name="Line 30"/>
          <p:cNvSpPr>
            <a:spLocks noChangeShapeType="1"/>
          </p:cNvSpPr>
          <p:nvPr/>
        </p:nvSpPr>
        <p:spPr bwMode="auto">
          <a:xfrm flipH="1">
            <a:off x="7086600" y="21336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prstDash val="sysDash"/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803" name="Oval 108"/>
          <p:cNvSpPr>
            <a:spLocks noChangeArrowheads="1"/>
          </p:cNvSpPr>
          <p:nvPr/>
        </p:nvSpPr>
        <p:spPr bwMode="auto">
          <a:xfrm>
            <a:off x="6708775" y="3303588"/>
            <a:ext cx="450850" cy="762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804" name="Line 28"/>
          <p:cNvSpPr>
            <a:spLocks noChangeShapeType="1"/>
          </p:cNvSpPr>
          <p:nvPr/>
        </p:nvSpPr>
        <p:spPr bwMode="auto">
          <a:xfrm flipH="1">
            <a:off x="7086600" y="23622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805" name="Oval 108"/>
          <p:cNvSpPr>
            <a:spLocks noChangeArrowheads="1"/>
          </p:cNvSpPr>
          <p:nvPr/>
        </p:nvSpPr>
        <p:spPr bwMode="auto">
          <a:xfrm>
            <a:off x="7543800" y="2209800"/>
            <a:ext cx="76200" cy="3048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806" name="Oval 108"/>
          <p:cNvSpPr>
            <a:spLocks noChangeArrowheads="1"/>
          </p:cNvSpPr>
          <p:nvPr/>
        </p:nvSpPr>
        <p:spPr bwMode="auto">
          <a:xfrm>
            <a:off x="7924800" y="3302000"/>
            <a:ext cx="450850" cy="762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3807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6850" y="1905000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8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1905000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9" name="Line 36"/>
          <p:cNvSpPr>
            <a:spLocks noChangeShapeType="1"/>
          </p:cNvSpPr>
          <p:nvPr/>
        </p:nvSpPr>
        <p:spPr bwMode="auto">
          <a:xfrm flipH="1">
            <a:off x="7620000" y="2590800"/>
            <a:ext cx="533400" cy="15240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810" name="Line 36"/>
          <p:cNvSpPr>
            <a:spLocks noChangeShapeType="1"/>
          </p:cNvSpPr>
          <p:nvPr/>
        </p:nvSpPr>
        <p:spPr bwMode="auto">
          <a:xfrm>
            <a:off x="6934200" y="2590800"/>
            <a:ext cx="685800" cy="15240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3811" name="Picture 100" descr="cataly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15200" y="3962400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7467600" y="3810000"/>
            <a:ext cx="152400" cy="152400"/>
            <a:chOff x="7696200" y="4495800"/>
            <a:chExt cx="152400" cy="152400"/>
          </a:xfrm>
        </p:grpSpPr>
        <p:sp>
          <p:nvSpPr>
            <p:cNvPr id="43" name="Line 36"/>
            <p:cNvSpPr>
              <a:spLocks noChangeShapeType="1"/>
            </p:cNvSpPr>
            <p:nvPr/>
          </p:nvSpPr>
          <p:spPr bwMode="auto">
            <a:xfrm flipH="1">
              <a:off x="7696200" y="4495800"/>
              <a:ext cx="152400" cy="152400"/>
            </a:xfrm>
            <a:prstGeom prst="line">
              <a:avLst/>
            </a:prstGeom>
            <a:noFill/>
            <a:ln w="635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1200" dirty="0">
                <a:solidFill>
                  <a:srgbClr val="000000"/>
                </a:solidFill>
                <a:latin typeface="Arial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Line 36"/>
            <p:cNvSpPr>
              <a:spLocks noChangeShapeType="1"/>
            </p:cNvSpPr>
            <p:nvPr/>
          </p:nvSpPr>
          <p:spPr bwMode="auto">
            <a:xfrm>
              <a:off x="7696200" y="4495800"/>
              <a:ext cx="152400" cy="152400"/>
            </a:xfrm>
            <a:prstGeom prst="line">
              <a:avLst/>
            </a:prstGeom>
            <a:noFill/>
            <a:ln w="635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1200" dirty="0">
                <a:solidFill>
                  <a:srgbClr val="000000"/>
                </a:solidFill>
                <a:latin typeface="Arial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33813" name="Line 36"/>
          <p:cNvSpPr>
            <a:spLocks noChangeShapeType="1"/>
          </p:cNvSpPr>
          <p:nvPr/>
        </p:nvSpPr>
        <p:spPr bwMode="auto">
          <a:xfrm flipH="1">
            <a:off x="7010400" y="3657600"/>
            <a:ext cx="9144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3814" name="Picture 100" descr="cataly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72250" y="3457575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15" name="Picture 100" descr="cataly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18450" y="3457575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7162800" y="3581400"/>
            <a:ext cx="152400" cy="152400"/>
            <a:chOff x="7696200" y="4495800"/>
            <a:chExt cx="152400" cy="152400"/>
          </a:xfrm>
        </p:grpSpPr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H="1">
              <a:off x="7696200" y="4495800"/>
              <a:ext cx="152400" cy="152400"/>
            </a:xfrm>
            <a:prstGeom prst="line">
              <a:avLst/>
            </a:prstGeom>
            <a:noFill/>
            <a:ln w="635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1200" dirty="0">
                <a:solidFill>
                  <a:srgbClr val="000000"/>
                </a:solidFill>
                <a:latin typeface="Arial" charset="0"/>
                <a:ea typeface="+mn-ea"/>
                <a:cs typeface="Arial" pitchFamily="34" charset="0"/>
              </a:endParaRPr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7696200" y="4495800"/>
              <a:ext cx="152400" cy="152400"/>
            </a:xfrm>
            <a:prstGeom prst="line">
              <a:avLst/>
            </a:prstGeom>
            <a:noFill/>
            <a:ln w="635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1200" dirty="0">
                <a:solidFill>
                  <a:srgbClr val="000000"/>
                </a:solidFill>
                <a:latin typeface="Arial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33817" name="AutoShape 104"/>
          <p:cNvSpPr>
            <a:spLocks noChangeArrowheads="1"/>
          </p:cNvSpPr>
          <p:nvPr/>
        </p:nvSpPr>
        <p:spPr bwMode="auto">
          <a:xfrm>
            <a:off x="6324600" y="4724400"/>
            <a:ext cx="381000" cy="457200"/>
          </a:xfrm>
          <a:prstGeom prst="wedgeRoundRectCallout">
            <a:avLst>
              <a:gd name="adj1" fmla="val 202102"/>
              <a:gd name="adj2" fmla="val -27631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vPC</a:t>
            </a:r>
          </a:p>
        </p:txBody>
      </p:sp>
      <p:sp>
        <p:nvSpPr>
          <p:cNvPr id="33818" name="AutoShape 104"/>
          <p:cNvSpPr>
            <a:spLocks noChangeArrowheads="1"/>
          </p:cNvSpPr>
          <p:nvPr/>
        </p:nvSpPr>
        <p:spPr bwMode="auto">
          <a:xfrm>
            <a:off x="6324600" y="4648200"/>
            <a:ext cx="533400" cy="609600"/>
          </a:xfrm>
          <a:prstGeom prst="wedgeRoundRectCallout">
            <a:avLst>
              <a:gd name="adj1" fmla="val 173468"/>
              <a:gd name="adj2" fmla="val -17496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vPC</a:t>
            </a:r>
          </a:p>
        </p:txBody>
      </p:sp>
      <p:sp>
        <p:nvSpPr>
          <p:cNvPr id="33819" name="AutoShape 104"/>
          <p:cNvSpPr>
            <a:spLocks noChangeArrowheads="1"/>
          </p:cNvSpPr>
          <p:nvPr/>
        </p:nvSpPr>
        <p:spPr bwMode="auto">
          <a:xfrm>
            <a:off x="6248400" y="4648200"/>
            <a:ext cx="2667000" cy="1143000"/>
          </a:xfrm>
          <a:prstGeom prst="wedgeRoundRectCallout">
            <a:avLst>
              <a:gd name="adj1" fmla="val 49806"/>
              <a:gd name="adj2" fmla="val -2444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rPr>
              <a:t>STP is running to manage loops outside of vPC’s direct domain, or before initial vPC configuration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12"/>
          <p:cNvSpPr>
            <a:spLocks noChangeShapeType="1"/>
          </p:cNvSpPr>
          <p:nvPr/>
        </p:nvSpPr>
        <p:spPr bwMode="auto">
          <a:xfrm>
            <a:off x="3175000" y="2111375"/>
            <a:ext cx="0" cy="14478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6387" name="Line 14"/>
          <p:cNvSpPr>
            <a:spLocks noChangeShapeType="1"/>
          </p:cNvSpPr>
          <p:nvPr/>
        </p:nvSpPr>
        <p:spPr bwMode="auto">
          <a:xfrm>
            <a:off x="5715000" y="2111375"/>
            <a:ext cx="0" cy="14478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20100" cy="838200"/>
          </a:xfrm>
        </p:spPr>
        <p:txBody>
          <a:bodyPr/>
          <a:lstStyle/>
          <a:p>
            <a:r>
              <a:rPr lang="en-US" altLang="zh-CN" sz="2400" dirty="0" err="1" smtClean="0">
                <a:ea typeface="ＭＳ Ｐゴシック" pitchFamily="-110" charset="-128"/>
              </a:rPr>
              <a:t>BPDU</a:t>
            </a:r>
            <a:r>
              <a:rPr lang="zh-CN" altLang="en-US" sz="2400" dirty="0" smtClean="0">
                <a:ea typeface="ＭＳ Ｐゴシック" pitchFamily="-110" charset="-128"/>
              </a:rPr>
              <a:t>发送机制</a:t>
            </a:r>
            <a:endParaRPr lang="en-US" altLang="zh-TW" sz="2400" dirty="0" smtClean="0">
              <a:ea typeface="ＭＳ Ｐゴシック" pitchFamily="-110" charset="-128"/>
            </a:endParaRP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2905125" y="2873375"/>
            <a:ext cx="3200400" cy="1143000"/>
          </a:xfrm>
          <a:prstGeom prst="rect">
            <a:avLst/>
          </a:prstGeom>
          <a:solidFill>
            <a:srgbClr val="666699">
              <a:alpha val="20000"/>
            </a:srgbClr>
          </a:solidFill>
          <a:ln w="28575">
            <a:solidFill>
              <a:srgbClr val="666699"/>
            </a:solidFill>
            <a:prstDash val="dash"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zh-CN"/>
          </a:p>
        </p:txBody>
      </p:sp>
      <p:pic>
        <p:nvPicPr>
          <p:cNvPr id="16390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675" y="3178175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6075" y="3178175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2" name="Line 6"/>
          <p:cNvSpPr>
            <a:spLocks noChangeShapeType="1"/>
          </p:cNvSpPr>
          <p:nvPr/>
        </p:nvSpPr>
        <p:spPr bwMode="auto">
          <a:xfrm>
            <a:off x="3514725" y="3544888"/>
            <a:ext cx="19812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6393" name="Line 7"/>
          <p:cNvSpPr>
            <a:spLocks noChangeShapeType="1"/>
          </p:cNvSpPr>
          <p:nvPr/>
        </p:nvSpPr>
        <p:spPr bwMode="auto">
          <a:xfrm>
            <a:off x="3514725" y="3621088"/>
            <a:ext cx="19812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6394" name="Oval 8"/>
          <p:cNvSpPr>
            <a:spLocks noChangeArrowheads="1"/>
          </p:cNvSpPr>
          <p:nvPr/>
        </p:nvSpPr>
        <p:spPr bwMode="auto">
          <a:xfrm>
            <a:off x="3057525" y="5083175"/>
            <a:ext cx="838200" cy="76200"/>
          </a:xfrm>
          <a:prstGeom prst="ellips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zh-CN"/>
          </a:p>
        </p:txBody>
      </p:sp>
      <p:sp>
        <p:nvSpPr>
          <p:cNvPr id="16395" name="Oval 9"/>
          <p:cNvSpPr>
            <a:spLocks noChangeArrowheads="1"/>
          </p:cNvSpPr>
          <p:nvPr/>
        </p:nvSpPr>
        <p:spPr bwMode="auto">
          <a:xfrm rot="5400000">
            <a:off x="3552825" y="3556000"/>
            <a:ext cx="304800" cy="76200"/>
          </a:xfrm>
          <a:prstGeom prst="ellips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zh-CN"/>
          </a:p>
        </p:txBody>
      </p:sp>
      <p:sp>
        <p:nvSpPr>
          <p:cNvPr id="16396" name="Oval 10"/>
          <p:cNvSpPr>
            <a:spLocks noChangeArrowheads="1"/>
          </p:cNvSpPr>
          <p:nvPr/>
        </p:nvSpPr>
        <p:spPr bwMode="auto">
          <a:xfrm rot="5400000">
            <a:off x="5153025" y="3556000"/>
            <a:ext cx="304800" cy="76200"/>
          </a:xfrm>
          <a:prstGeom prst="ellips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zh-CN"/>
          </a:p>
        </p:txBody>
      </p:sp>
      <p:pic>
        <p:nvPicPr>
          <p:cNvPr id="16397" name="Picture 100" descr="cataly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05125" y="5349875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8" name="Line 12"/>
          <p:cNvSpPr>
            <a:spLocks noChangeShapeType="1"/>
          </p:cNvSpPr>
          <p:nvPr/>
        </p:nvSpPr>
        <p:spPr bwMode="auto">
          <a:xfrm>
            <a:off x="3209925" y="3898900"/>
            <a:ext cx="0" cy="14478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pic>
        <p:nvPicPr>
          <p:cNvPr id="16399" name="Picture 100" descr="cataly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67325" y="5349875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00" name="Line 14"/>
          <p:cNvSpPr>
            <a:spLocks noChangeShapeType="1"/>
          </p:cNvSpPr>
          <p:nvPr/>
        </p:nvSpPr>
        <p:spPr bwMode="auto">
          <a:xfrm>
            <a:off x="5749925" y="3898900"/>
            <a:ext cx="0" cy="14478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6401" name="Line 15"/>
          <p:cNvSpPr>
            <a:spLocks noChangeShapeType="1"/>
          </p:cNvSpPr>
          <p:nvPr/>
        </p:nvSpPr>
        <p:spPr bwMode="auto">
          <a:xfrm>
            <a:off x="3286125" y="3898900"/>
            <a:ext cx="2286000" cy="14478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6402" name="Line 16"/>
          <p:cNvSpPr>
            <a:spLocks noChangeShapeType="1"/>
          </p:cNvSpPr>
          <p:nvPr/>
        </p:nvSpPr>
        <p:spPr bwMode="auto">
          <a:xfrm flipH="1">
            <a:off x="3362325" y="3898900"/>
            <a:ext cx="2286000" cy="14478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pic>
        <p:nvPicPr>
          <p:cNvPr id="16403" name="Picture 17" descr="MPj0316345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5187950"/>
            <a:ext cx="9239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4" name="Picture 18" descr="MPj0316345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5187950"/>
            <a:ext cx="9239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05" name="Line 19"/>
          <p:cNvSpPr>
            <a:spLocks noChangeShapeType="1"/>
          </p:cNvSpPr>
          <p:nvPr/>
        </p:nvSpPr>
        <p:spPr bwMode="auto">
          <a:xfrm>
            <a:off x="5886450" y="5464175"/>
            <a:ext cx="1362075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5038725" y="5083175"/>
            <a:ext cx="838200" cy="76200"/>
          </a:xfrm>
          <a:prstGeom prst="ellips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zh-CN"/>
          </a:p>
        </p:txBody>
      </p:sp>
      <p:sp>
        <p:nvSpPr>
          <p:cNvPr id="16407" name="Line 25"/>
          <p:cNvSpPr>
            <a:spLocks noChangeShapeType="1"/>
          </p:cNvSpPr>
          <p:nvPr/>
        </p:nvSpPr>
        <p:spPr bwMode="auto">
          <a:xfrm>
            <a:off x="1771650" y="5464175"/>
            <a:ext cx="1209675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6408" name="Text Box 27"/>
          <p:cNvSpPr txBox="1">
            <a:spLocks noChangeArrowheads="1"/>
          </p:cNvSpPr>
          <p:nvPr/>
        </p:nvSpPr>
        <p:spPr bwMode="auto">
          <a:xfrm>
            <a:off x="1219200" y="5768975"/>
            <a:ext cx="6858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/>
              <a:t>MAC_A</a:t>
            </a:r>
          </a:p>
        </p:txBody>
      </p:sp>
      <p:sp>
        <p:nvSpPr>
          <p:cNvPr id="16409" name="Text Box 29"/>
          <p:cNvSpPr txBox="1">
            <a:spLocks noChangeArrowheads="1"/>
          </p:cNvSpPr>
          <p:nvPr/>
        </p:nvSpPr>
        <p:spPr bwMode="auto">
          <a:xfrm>
            <a:off x="7096125" y="5768975"/>
            <a:ext cx="6858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/>
              <a:t>MAC_B</a:t>
            </a:r>
          </a:p>
        </p:txBody>
      </p:sp>
      <p:sp>
        <p:nvSpPr>
          <p:cNvPr id="16410" name="Text Box 30"/>
          <p:cNvSpPr txBox="1">
            <a:spLocks noChangeArrowheads="1"/>
          </p:cNvSpPr>
          <p:nvPr/>
        </p:nvSpPr>
        <p:spPr bwMode="auto">
          <a:xfrm>
            <a:off x="2905125" y="5599113"/>
            <a:ext cx="5334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/>
              <a:t>SW3</a:t>
            </a:r>
          </a:p>
        </p:txBody>
      </p:sp>
      <p:sp>
        <p:nvSpPr>
          <p:cNvPr id="16411" name="Text Box 31"/>
          <p:cNvSpPr txBox="1">
            <a:spLocks noChangeArrowheads="1"/>
          </p:cNvSpPr>
          <p:nvPr/>
        </p:nvSpPr>
        <p:spPr bwMode="auto">
          <a:xfrm>
            <a:off x="5495925" y="3008313"/>
            <a:ext cx="5334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/>
              <a:t>SW2</a:t>
            </a:r>
          </a:p>
        </p:txBody>
      </p:sp>
      <p:sp>
        <p:nvSpPr>
          <p:cNvPr id="16412" name="Text Box 32"/>
          <p:cNvSpPr txBox="1">
            <a:spLocks noChangeArrowheads="1"/>
          </p:cNvSpPr>
          <p:nvPr/>
        </p:nvSpPr>
        <p:spPr bwMode="auto">
          <a:xfrm>
            <a:off x="5267325" y="5616575"/>
            <a:ext cx="5334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/>
              <a:t>SW4</a:t>
            </a:r>
          </a:p>
        </p:txBody>
      </p:sp>
      <p:sp>
        <p:nvSpPr>
          <p:cNvPr id="16413" name="Text Box 33"/>
          <p:cNvSpPr txBox="1">
            <a:spLocks noChangeArrowheads="1"/>
          </p:cNvSpPr>
          <p:nvPr/>
        </p:nvSpPr>
        <p:spPr bwMode="auto">
          <a:xfrm>
            <a:off x="2981325" y="3008313"/>
            <a:ext cx="5334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/>
              <a:t>SW1</a:t>
            </a:r>
          </a:p>
        </p:txBody>
      </p:sp>
      <p:sp>
        <p:nvSpPr>
          <p:cNvPr id="16414" name="Text Box 40"/>
          <p:cNvSpPr txBox="1">
            <a:spLocks noChangeArrowheads="1"/>
          </p:cNvSpPr>
          <p:nvPr/>
        </p:nvSpPr>
        <p:spPr bwMode="auto">
          <a:xfrm>
            <a:off x="3200400" y="4854575"/>
            <a:ext cx="6000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>
                <a:solidFill>
                  <a:srgbClr val="666699"/>
                </a:solidFill>
              </a:rPr>
              <a:t>vPC1</a:t>
            </a:r>
          </a:p>
        </p:txBody>
      </p:sp>
      <p:sp>
        <p:nvSpPr>
          <p:cNvPr id="16415" name="Text Box 41"/>
          <p:cNvSpPr txBox="1">
            <a:spLocks noChangeArrowheads="1"/>
          </p:cNvSpPr>
          <p:nvPr/>
        </p:nvSpPr>
        <p:spPr bwMode="auto">
          <a:xfrm>
            <a:off x="5114925" y="4854575"/>
            <a:ext cx="6000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>
                <a:solidFill>
                  <a:srgbClr val="666699"/>
                </a:solidFill>
              </a:rPr>
              <a:t>vPC2</a:t>
            </a:r>
          </a:p>
        </p:txBody>
      </p:sp>
      <p:sp>
        <p:nvSpPr>
          <p:cNvPr id="16416" name="Text Box 42"/>
          <p:cNvSpPr txBox="1">
            <a:spLocks noChangeArrowheads="1"/>
          </p:cNvSpPr>
          <p:nvPr/>
        </p:nvSpPr>
        <p:spPr bwMode="auto">
          <a:xfrm>
            <a:off x="4114800" y="3313113"/>
            <a:ext cx="7620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>
                <a:solidFill>
                  <a:srgbClr val="666699"/>
                </a:solidFill>
              </a:rPr>
              <a:t>vPC_PL</a:t>
            </a:r>
          </a:p>
        </p:txBody>
      </p:sp>
      <p:sp>
        <p:nvSpPr>
          <p:cNvPr id="16417" name="Line 100"/>
          <p:cNvSpPr>
            <a:spLocks noChangeShapeType="1"/>
          </p:cNvSpPr>
          <p:nvPr/>
        </p:nvSpPr>
        <p:spPr bwMode="auto">
          <a:xfrm rot="10800000">
            <a:off x="7315200" y="1295400"/>
            <a:ext cx="381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6418" name="Line 15"/>
          <p:cNvSpPr>
            <a:spLocks noChangeShapeType="1"/>
          </p:cNvSpPr>
          <p:nvPr/>
        </p:nvSpPr>
        <p:spPr bwMode="auto">
          <a:xfrm>
            <a:off x="3200400" y="2286000"/>
            <a:ext cx="2438400" cy="968375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6419" name="Line 16"/>
          <p:cNvSpPr>
            <a:spLocks noChangeShapeType="1"/>
          </p:cNvSpPr>
          <p:nvPr/>
        </p:nvSpPr>
        <p:spPr bwMode="auto">
          <a:xfrm flipH="1">
            <a:off x="3276600" y="2286000"/>
            <a:ext cx="2286000" cy="968375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pic>
        <p:nvPicPr>
          <p:cNvPr id="16420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577975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21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577975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22" name="Text Box 67"/>
          <p:cNvSpPr txBox="1">
            <a:spLocks noChangeArrowheads="1"/>
          </p:cNvSpPr>
          <p:nvPr/>
        </p:nvSpPr>
        <p:spPr bwMode="auto">
          <a:xfrm>
            <a:off x="2232025" y="3429000"/>
            <a:ext cx="663575" cy="40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3025" tIns="36511" rIns="73025" bIns="36511">
            <a:spAutoFit/>
          </a:bodyPr>
          <a:lstStyle/>
          <a:p>
            <a:pPr defTabSz="814388"/>
            <a:r>
              <a:rPr lang="en-US" altLang="zh-TW" dirty="0" err="1">
                <a:solidFill>
                  <a:schemeClr val="accent1"/>
                </a:solidFill>
              </a:rPr>
              <a:t>L2</a:t>
            </a:r>
            <a:endParaRPr lang="en-US" altLang="zh-TW" dirty="0">
              <a:solidFill>
                <a:schemeClr val="accent1"/>
              </a:solidFill>
            </a:endParaRPr>
          </a:p>
        </p:txBody>
      </p:sp>
      <p:sp>
        <p:nvSpPr>
          <p:cNvPr id="16423" name="Text Box 69"/>
          <p:cNvSpPr txBox="1">
            <a:spLocks noChangeArrowheads="1"/>
          </p:cNvSpPr>
          <p:nvPr/>
        </p:nvSpPr>
        <p:spPr bwMode="auto">
          <a:xfrm>
            <a:off x="2209800" y="3048000"/>
            <a:ext cx="663575" cy="40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3025" tIns="36511" rIns="73025" bIns="36511">
            <a:spAutoFit/>
          </a:bodyPr>
          <a:lstStyle/>
          <a:p>
            <a:pPr defTabSz="814388"/>
            <a:r>
              <a:rPr lang="en-US" altLang="zh-TW" dirty="0" err="1">
                <a:solidFill>
                  <a:schemeClr val="accent1"/>
                </a:solidFill>
              </a:rPr>
              <a:t>L3</a:t>
            </a:r>
            <a:endParaRPr lang="en-US" altLang="zh-TW" dirty="0">
              <a:solidFill>
                <a:schemeClr val="accent1"/>
              </a:solidFill>
            </a:endParaRPr>
          </a:p>
        </p:txBody>
      </p:sp>
      <p:sp>
        <p:nvSpPr>
          <p:cNvPr id="16424" name="Line 70"/>
          <p:cNvSpPr>
            <a:spLocks noChangeShapeType="1"/>
          </p:cNvSpPr>
          <p:nvPr/>
        </p:nvSpPr>
        <p:spPr bwMode="auto">
          <a:xfrm>
            <a:off x="2362200" y="3457575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diamond" w="med" len="med"/>
            <a:tailEnd type="diamond" w="med" len="med"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6425" name="Text Box 41"/>
          <p:cNvSpPr txBox="1">
            <a:spLocks noChangeArrowheads="1"/>
          </p:cNvSpPr>
          <p:nvPr/>
        </p:nvSpPr>
        <p:spPr bwMode="auto">
          <a:xfrm>
            <a:off x="5105400" y="2667000"/>
            <a:ext cx="600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>
                <a:solidFill>
                  <a:srgbClr val="666699"/>
                </a:solidFill>
              </a:rPr>
              <a:t>ECMP</a:t>
            </a:r>
          </a:p>
        </p:txBody>
      </p:sp>
      <p:sp>
        <p:nvSpPr>
          <p:cNvPr id="16426" name="TextBox 97"/>
          <p:cNvSpPr txBox="1">
            <a:spLocks noChangeArrowheads="1"/>
          </p:cNvSpPr>
          <p:nvPr/>
        </p:nvSpPr>
        <p:spPr bwMode="auto">
          <a:xfrm>
            <a:off x="7696200" y="1143000"/>
            <a:ext cx="1447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Packet Send</a:t>
            </a:r>
          </a:p>
        </p:txBody>
      </p:sp>
      <p:sp>
        <p:nvSpPr>
          <p:cNvPr id="16427" name="Line 100"/>
          <p:cNvSpPr>
            <a:spLocks noChangeShapeType="1"/>
          </p:cNvSpPr>
          <p:nvPr/>
        </p:nvSpPr>
        <p:spPr bwMode="auto">
          <a:xfrm rot="10800000">
            <a:off x="3124200" y="4343400"/>
            <a:ext cx="0" cy="533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triangle" w="med" len="med"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6428" name="Line 100"/>
          <p:cNvSpPr>
            <a:spLocks noChangeShapeType="1"/>
          </p:cNvSpPr>
          <p:nvPr/>
        </p:nvSpPr>
        <p:spPr bwMode="auto">
          <a:xfrm rot="10800000" flipH="1">
            <a:off x="4114800" y="3733800"/>
            <a:ext cx="6858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16429" name="Line 100"/>
          <p:cNvSpPr>
            <a:spLocks noChangeShapeType="1"/>
          </p:cNvSpPr>
          <p:nvPr/>
        </p:nvSpPr>
        <p:spPr bwMode="auto">
          <a:xfrm rot="10800000" flipH="1" flipV="1">
            <a:off x="3886200" y="4114800"/>
            <a:ext cx="304800" cy="228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grpSp>
        <p:nvGrpSpPr>
          <p:cNvPr id="2" name="Group 125"/>
          <p:cNvGrpSpPr>
            <a:grpSpLocks/>
          </p:cNvGrpSpPr>
          <p:nvPr/>
        </p:nvGrpSpPr>
        <p:grpSpPr bwMode="auto">
          <a:xfrm>
            <a:off x="5562600" y="3581400"/>
            <a:ext cx="152400" cy="381000"/>
            <a:chOff x="7239000" y="3352800"/>
            <a:chExt cx="152400" cy="381000"/>
          </a:xfrm>
        </p:grpSpPr>
        <p:sp>
          <p:nvSpPr>
            <p:cNvPr id="16446" name="Line 100"/>
            <p:cNvSpPr>
              <a:spLocks noChangeShapeType="1"/>
            </p:cNvSpPr>
            <p:nvPr/>
          </p:nvSpPr>
          <p:spPr bwMode="auto">
            <a:xfrm rot="10800000" flipV="1">
              <a:off x="7315200" y="3352800"/>
              <a:ext cx="0" cy="381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lIns="73025" tIns="36511" rIns="73025" bIns="36511" anchor="ctr"/>
            <a:lstStyle/>
            <a:p>
              <a:endParaRPr lang="zh-CN" altLang="en-US"/>
            </a:p>
          </p:txBody>
        </p:sp>
        <p:grpSp>
          <p:nvGrpSpPr>
            <p:cNvPr id="3" name="Group 116"/>
            <p:cNvGrpSpPr>
              <a:grpSpLocks/>
            </p:cNvGrpSpPr>
            <p:nvPr/>
          </p:nvGrpSpPr>
          <p:grpSpPr bwMode="auto">
            <a:xfrm>
              <a:off x="7239000" y="3581400"/>
              <a:ext cx="152400" cy="152400"/>
              <a:chOff x="8001000" y="4114800"/>
              <a:chExt cx="228600" cy="228600"/>
            </a:xfrm>
          </p:grpSpPr>
          <p:sp>
            <p:nvSpPr>
              <p:cNvPr id="129" name="Line 100"/>
              <p:cNvSpPr>
                <a:spLocks noChangeShapeType="1"/>
              </p:cNvSpPr>
              <p:nvPr/>
            </p:nvSpPr>
            <p:spPr bwMode="auto">
              <a:xfrm rot="10800000">
                <a:off x="8001000" y="4114800"/>
                <a:ext cx="228600" cy="228600"/>
              </a:xfrm>
              <a:prstGeom prst="line">
                <a:avLst/>
              </a:prstGeom>
              <a:noFill/>
              <a:ln w="38100">
                <a:solidFill>
                  <a:schemeClr val="accent6"/>
                </a:solidFill>
                <a:round/>
                <a:headEnd/>
                <a:tailEnd type="none" w="med" len="med"/>
              </a:ln>
            </p:spPr>
            <p:txBody>
              <a:bodyPr wrap="none" lIns="73025" tIns="36511" rIns="73025" bIns="36511" anchor="ctr"/>
              <a:lstStyle/>
              <a:p>
                <a:pPr>
                  <a:buFont typeface="Wingdings" pitchFamily="-108" charset="2"/>
                  <a:buNone/>
                  <a:defRPr/>
                </a:pPr>
                <a:endParaRPr lang="en-US"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endParaRPr>
              </a:p>
            </p:txBody>
          </p:sp>
          <p:sp>
            <p:nvSpPr>
              <p:cNvPr id="130" name="Line 100"/>
              <p:cNvSpPr>
                <a:spLocks noChangeShapeType="1"/>
              </p:cNvSpPr>
              <p:nvPr/>
            </p:nvSpPr>
            <p:spPr bwMode="auto">
              <a:xfrm rot="10800000" flipV="1">
                <a:off x="8001000" y="4114800"/>
                <a:ext cx="228600" cy="228600"/>
              </a:xfrm>
              <a:prstGeom prst="line">
                <a:avLst/>
              </a:prstGeom>
              <a:noFill/>
              <a:ln w="38100">
                <a:solidFill>
                  <a:schemeClr val="accent6"/>
                </a:solidFill>
                <a:round/>
                <a:headEnd/>
                <a:tailEnd type="none" w="med" len="med"/>
              </a:ln>
            </p:spPr>
            <p:txBody>
              <a:bodyPr wrap="none" lIns="73025" tIns="36511" rIns="73025" bIns="36511" anchor="ctr"/>
              <a:lstStyle/>
              <a:p>
                <a:pPr>
                  <a:buFont typeface="Wingdings" pitchFamily="-108" charset="2"/>
                  <a:buNone/>
                  <a:defRPr/>
                </a:pPr>
                <a:endParaRPr lang="en-US"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endParaRPr>
              </a:p>
            </p:txBody>
          </p:sp>
        </p:grpSp>
      </p:grpSp>
      <p:sp>
        <p:nvSpPr>
          <p:cNvPr id="16431" name="Text Box 41"/>
          <p:cNvSpPr txBox="1">
            <a:spLocks noChangeArrowheads="1"/>
          </p:cNvSpPr>
          <p:nvPr/>
        </p:nvSpPr>
        <p:spPr bwMode="auto">
          <a:xfrm>
            <a:off x="3124200" y="2667000"/>
            <a:ext cx="600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>
                <a:solidFill>
                  <a:srgbClr val="666699"/>
                </a:solidFill>
              </a:rPr>
              <a:t>ECMP</a:t>
            </a:r>
          </a:p>
        </p:txBody>
      </p:sp>
      <p:sp>
        <p:nvSpPr>
          <p:cNvPr id="16432" name="TextBox 65"/>
          <p:cNvSpPr txBox="1">
            <a:spLocks noChangeArrowheads="1"/>
          </p:cNvSpPr>
          <p:nvPr/>
        </p:nvSpPr>
        <p:spPr bwMode="auto">
          <a:xfrm>
            <a:off x="2133600" y="3886200"/>
            <a:ext cx="9144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err="1"/>
              <a:t>STP</a:t>
            </a:r>
            <a:r>
              <a:rPr lang="en-US" altLang="zh-CN" dirty="0"/>
              <a:t> Root</a:t>
            </a:r>
          </a:p>
        </p:txBody>
      </p:sp>
      <p:sp>
        <p:nvSpPr>
          <p:cNvPr id="16433" name="TextBox 66"/>
          <p:cNvSpPr txBox="1">
            <a:spLocks noChangeArrowheads="1"/>
          </p:cNvSpPr>
          <p:nvPr/>
        </p:nvSpPr>
        <p:spPr bwMode="auto">
          <a:xfrm>
            <a:off x="6096000" y="3810000"/>
            <a:ext cx="12954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STP Root Backup</a:t>
            </a:r>
          </a:p>
        </p:txBody>
      </p:sp>
      <p:sp>
        <p:nvSpPr>
          <p:cNvPr id="16434" name="AutoShape 105"/>
          <p:cNvSpPr>
            <a:spLocks noChangeArrowheads="1"/>
          </p:cNvSpPr>
          <p:nvPr/>
        </p:nvSpPr>
        <p:spPr bwMode="auto">
          <a:xfrm>
            <a:off x="914400" y="3657600"/>
            <a:ext cx="1066800" cy="381000"/>
          </a:xfrm>
          <a:prstGeom prst="wedgeRoundRectCallout">
            <a:avLst>
              <a:gd name="adj1" fmla="val 208546"/>
              <a:gd name="adj2" fmla="val 8474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>
              <a:lnSpc>
                <a:spcPct val="100000"/>
              </a:lnSpc>
            </a:pPr>
            <a:r>
              <a:rPr lang="en-US" altLang="zh-CN" sz="1200">
                <a:cs typeface="Arial" charset="0"/>
              </a:rPr>
              <a:t>Packet Flooding</a:t>
            </a:r>
          </a:p>
        </p:txBody>
      </p:sp>
      <p:sp>
        <p:nvSpPr>
          <p:cNvPr id="16435" name="AutoShape 105"/>
          <p:cNvSpPr>
            <a:spLocks noChangeArrowheads="1"/>
          </p:cNvSpPr>
          <p:nvPr/>
        </p:nvSpPr>
        <p:spPr bwMode="auto">
          <a:xfrm>
            <a:off x="914400" y="3657600"/>
            <a:ext cx="1066800" cy="381000"/>
          </a:xfrm>
          <a:prstGeom prst="wedgeRoundRectCallout">
            <a:avLst>
              <a:gd name="adj1" fmla="val 264046"/>
              <a:gd name="adj2" fmla="val -4409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>
              <a:lnSpc>
                <a:spcPct val="100000"/>
              </a:lnSpc>
            </a:pPr>
            <a:r>
              <a:rPr lang="en-US" altLang="zh-CN" sz="1200">
                <a:cs typeface="Arial" charset="0"/>
              </a:rPr>
              <a:t>Packet Flooding</a:t>
            </a:r>
          </a:p>
        </p:txBody>
      </p:sp>
      <p:sp>
        <p:nvSpPr>
          <p:cNvPr id="16436" name="AutoShape 105"/>
          <p:cNvSpPr>
            <a:spLocks noChangeArrowheads="1"/>
          </p:cNvSpPr>
          <p:nvPr/>
        </p:nvSpPr>
        <p:spPr bwMode="auto">
          <a:xfrm>
            <a:off x="7010400" y="2667000"/>
            <a:ext cx="1066800" cy="1219200"/>
          </a:xfrm>
          <a:prstGeom prst="wedgeRoundRectCallout">
            <a:avLst>
              <a:gd name="adj1" fmla="val -175120"/>
              <a:gd name="adj2" fmla="val 1981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>
              <a:lnSpc>
                <a:spcPct val="100000"/>
              </a:lnSpc>
            </a:pPr>
            <a:r>
              <a:rPr lang="en-US" altLang="zh-CN" sz="1200">
                <a:cs typeface="Arial" charset="0"/>
              </a:rPr>
              <a:t>STP process updated, BDPUs not forwarded on vPC member ports</a:t>
            </a:r>
          </a:p>
        </p:txBody>
      </p:sp>
      <p:sp>
        <p:nvSpPr>
          <p:cNvPr id="16437" name="AutoShape 105"/>
          <p:cNvSpPr>
            <a:spLocks noChangeArrowheads="1"/>
          </p:cNvSpPr>
          <p:nvPr/>
        </p:nvSpPr>
        <p:spPr bwMode="auto">
          <a:xfrm>
            <a:off x="914400" y="3657600"/>
            <a:ext cx="1066800" cy="381000"/>
          </a:xfrm>
          <a:prstGeom prst="wedgeRoundRectCallout">
            <a:avLst>
              <a:gd name="adj1" fmla="val 149829"/>
              <a:gd name="adj2" fmla="val 16356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>
              <a:lnSpc>
                <a:spcPct val="100000"/>
              </a:lnSpc>
            </a:pPr>
            <a:r>
              <a:rPr lang="en-US" altLang="zh-CN" sz="1200">
                <a:cs typeface="Arial" charset="0"/>
              </a:rPr>
              <a:t>BPDUs forwarded</a:t>
            </a:r>
          </a:p>
        </p:txBody>
      </p:sp>
      <p:grpSp>
        <p:nvGrpSpPr>
          <p:cNvPr id="4" name="Group 125"/>
          <p:cNvGrpSpPr>
            <a:grpSpLocks/>
          </p:cNvGrpSpPr>
          <p:nvPr/>
        </p:nvGrpSpPr>
        <p:grpSpPr bwMode="auto">
          <a:xfrm>
            <a:off x="5715000" y="3581400"/>
            <a:ext cx="152400" cy="381000"/>
            <a:chOff x="7239000" y="3352800"/>
            <a:chExt cx="152400" cy="381000"/>
          </a:xfrm>
        </p:grpSpPr>
        <p:sp>
          <p:nvSpPr>
            <p:cNvPr id="16442" name="Line 100"/>
            <p:cNvSpPr>
              <a:spLocks noChangeShapeType="1"/>
            </p:cNvSpPr>
            <p:nvPr/>
          </p:nvSpPr>
          <p:spPr bwMode="auto">
            <a:xfrm rot="10800000" flipV="1">
              <a:off x="7315200" y="3352800"/>
              <a:ext cx="0" cy="381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lIns="73025" tIns="36511" rIns="73025" bIns="36511" anchor="ctr"/>
            <a:lstStyle/>
            <a:p>
              <a:endParaRPr lang="zh-CN" altLang="en-US"/>
            </a:p>
          </p:txBody>
        </p:sp>
        <p:grpSp>
          <p:nvGrpSpPr>
            <p:cNvPr id="5" name="Group 116"/>
            <p:cNvGrpSpPr>
              <a:grpSpLocks/>
            </p:cNvGrpSpPr>
            <p:nvPr/>
          </p:nvGrpSpPr>
          <p:grpSpPr bwMode="auto">
            <a:xfrm>
              <a:off x="7239000" y="3581400"/>
              <a:ext cx="152400" cy="152400"/>
              <a:chOff x="8001000" y="4114800"/>
              <a:chExt cx="228600" cy="228600"/>
            </a:xfrm>
          </p:grpSpPr>
          <p:sp>
            <p:nvSpPr>
              <p:cNvPr id="63" name="Line 100"/>
              <p:cNvSpPr>
                <a:spLocks noChangeShapeType="1"/>
              </p:cNvSpPr>
              <p:nvPr/>
            </p:nvSpPr>
            <p:spPr bwMode="auto">
              <a:xfrm rot="10800000">
                <a:off x="8001000" y="4114800"/>
                <a:ext cx="228600" cy="228600"/>
              </a:xfrm>
              <a:prstGeom prst="line">
                <a:avLst/>
              </a:prstGeom>
              <a:noFill/>
              <a:ln w="38100">
                <a:solidFill>
                  <a:schemeClr val="accent6"/>
                </a:solidFill>
                <a:round/>
                <a:headEnd/>
                <a:tailEnd type="none" w="med" len="med"/>
              </a:ln>
            </p:spPr>
            <p:txBody>
              <a:bodyPr wrap="none" lIns="73025" tIns="36511" rIns="73025" bIns="36511" anchor="ctr"/>
              <a:lstStyle/>
              <a:p>
                <a:pPr>
                  <a:buFont typeface="Wingdings" pitchFamily="-108" charset="2"/>
                  <a:buNone/>
                  <a:defRPr/>
                </a:pPr>
                <a:endParaRPr lang="en-US"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endParaRPr>
              </a:p>
            </p:txBody>
          </p:sp>
          <p:sp>
            <p:nvSpPr>
              <p:cNvPr id="64" name="Line 100"/>
              <p:cNvSpPr>
                <a:spLocks noChangeShapeType="1"/>
              </p:cNvSpPr>
              <p:nvPr/>
            </p:nvSpPr>
            <p:spPr bwMode="auto">
              <a:xfrm rot="10800000" flipV="1">
                <a:off x="8001000" y="4114800"/>
                <a:ext cx="228600" cy="228600"/>
              </a:xfrm>
              <a:prstGeom prst="line">
                <a:avLst/>
              </a:prstGeom>
              <a:noFill/>
              <a:ln w="38100">
                <a:solidFill>
                  <a:schemeClr val="accent6"/>
                </a:solidFill>
                <a:round/>
                <a:headEnd/>
                <a:tailEnd type="none" w="med" len="med"/>
              </a:ln>
            </p:spPr>
            <p:txBody>
              <a:bodyPr wrap="none" lIns="73025" tIns="36511" rIns="73025" bIns="36511" anchor="ctr"/>
              <a:lstStyle/>
              <a:p>
                <a:pPr>
                  <a:buFont typeface="Wingdings" pitchFamily="-108" charset="2"/>
                  <a:buNone/>
                  <a:defRPr/>
                </a:pPr>
                <a:endParaRPr lang="en-US"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endParaRPr>
              </a:p>
            </p:txBody>
          </p:sp>
        </p:grp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3505200" y="3106738"/>
            <a:ext cx="1981200" cy="250825"/>
            <a:chOff x="912" y="2437"/>
            <a:chExt cx="1248" cy="158"/>
          </a:xfrm>
        </p:grpSpPr>
        <p:sp>
          <p:nvSpPr>
            <p:cNvPr id="16440" name="Line 91"/>
            <p:cNvSpPr>
              <a:spLocks noChangeShapeType="1"/>
            </p:cNvSpPr>
            <p:nvPr/>
          </p:nvSpPr>
          <p:spPr bwMode="auto">
            <a:xfrm>
              <a:off x="912" y="2592"/>
              <a:ext cx="1248" cy="0"/>
            </a:xfrm>
            <a:prstGeom prst="line">
              <a:avLst/>
            </a:prstGeom>
            <a:noFill/>
            <a:ln w="28575">
              <a:solidFill>
                <a:srgbClr val="A0C02A"/>
              </a:solidFill>
              <a:round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endParaRPr lang="zh-CN" altLang="en-US"/>
            </a:p>
          </p:txBody>
        </p:sp>
        <p:sp>
          <p:nvSpPr>
            <p:cNvPr id="16441" name="Text Box 92"/>
            <p:cNvSpPr txBox="1">
              <a:spLocks noChangeArrowheads="1"/>
            </p:cNvSpPr>
            <p:nvPr/>
          </p:nvSpPr>
          <p:spPr bwMode="auto">
            <a:xfrm>
              <a:off x="1232" y="2437"/>
              <a:ext cx="67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3025" tIns="36511" rIns="73025" bIns="36511">
              <a:spAutoFit/>
            </a:bodyPr>
            <a:lstStyle/>
            <a:p>
              <a:pPr defTabSz="814388"/>
              <a:r>
                <a:rPr lang="en-US" altLang="zh-TW" sz="1200">
                  <a:solidFill>
                    <a:srgbClr val="A0C02A"/>
                  </a:solidFill>
                </a:rPr>
                <a:t>vPC PK-Link</a:t>
              </a:r>
            </a:p>
          </p:txBody>
        </p:sp>
      </p:grp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title"/>
          </p:nvPr>
        </p:nvSpPr>
        <p:spPr/>
        <p:txBody>
          <a:bodyPr wrap="none" lIns="0" rIns="0"/>
          <a:lstStyle/>
          <a:p>
            <a:pPr eaLnBrk="1" hangingPunct="1"/>
            <a:r>
              <a:rPr lang="en-US" altLang="zh-CN" dirty="0" err="1" smtClean="0">
                <a:ea typeface="宋体" pitchFamily="2" charset="-122"/>
              </a:rPr>
              <a:t>STP</a:t>
            </a:r>
            <a:r>
              <a:rPr lang="zh-CN" altLang="en-US" dirty="0" smtClean="0">
                <a:ea typeface="宋体" pitchFamily="2" charset="-122"/>
              </a:rPr>
              <a:t>端口配置建议</a:t>
            </a: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endParaRPr lang="en-US" altLang="zh-CN" sz="2400" dirty="0" smtClean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34819" name="AutoShape 2"/>
          <p:cNvSpPr>
            <a:spLocks noChangeAspect="1" noChangeArrowheads="1"/>
          </p:cNvSpPr>
          <p:nvPr/>
        </p:nvSpPr>
        <p:spPr bwMode="auto">
          <a:xfrm>
            <a:off x="622300" y="914400"/>
            <a:ext cx="9332913" cy="531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533400" y="3316288"/>
            <a:ext cx="6554788" cy="2833687"/>
          </a:xfrm>
          <a:prstGeom prst="rect">
            <a:avLst/>
          </a:prstGeom>
          <a:solidFill>
            <a:schemeClr val="accent1">
              <a:alpha val="10196"/>
            </a:schemeClr>
          </a:solidFill>
          <a:ln w="9525">
            <a:noFill/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pPr algn="ctr" defTabSz="814388" eaLnBrk="0" hangingPunct="0">
              <a:lnSpc>
                <a:spcPct val="90000"/>
              </a:lnSpc>
            </a:pPr>
            <a:endParaRPr lang="zh-CN" altLang="zh-CN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533400" y="3827463"/>
            <a:ext cx="6554788" cy="2322512"/>
          </a:xfrm>
          <a:prstGeom prst="rect">
            <a:avLst/>
          </a:prstGeom>
          <a:solidFill>
            <a:schemeClr val="accent1">
              <a:alpha val="10196"/>
            </a:schemeClr>
          </a:solidFill>
          <a:ln w="9525">
            <a:noFill/>
            <a:round/>
            <a:headEnd/>
            <a:tailEnd/>
          </a:ln>
        </p:spPr>
        <p:txBody>
          <a:bodyPr wrap="none" lIns="82124" tIns="41061" rIns="82124" bIns="41061" anchor="ctr">
            <a:spAutoFit/>
          </a:bodyPr>
          <a:lstStyle/>
          <a:p>
            <a:pPr algn="ctr" defTabSz="814388" eaLnBrk="0" hangingPunct="0">
              <a:lnSpc>
                <a:spcPct val="90000"/>
              </a:lnSpc>
            </a:pPr>
            <a:endParaRPr lang="zh-CN" altLang="zh-CN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533400" y="5592763"/>
            <a:ext cx="6554788" cy="557212"/>
          </a:xfrm>
          <a:prstGeom prst="rect">
            <a:avLst/>
          </a:prstGeom>
          <a:solidFill>
            <a:schemeClr val="accent1">
              <a:alpha val="10196"/>
            </a:schemeClr>
          </a:solidFill>
          <a:ln w="9525">
            <a:noFill/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pPr algn="ctr" defTabSz="814388" eaLnBrk="0" hangingPunct="0">
              <a:lnSpc>
                <a:spcPct val="90000"/>
              </a:lnSpc>
            </a:pPr>
            <a:endParaRPr lang="zh-CN" altLang="zh-CN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57288" y="5313363"/>
            <a:ext cx="544512" cy="1163637"/>
            <a:chOff x="1943068" y="4268799"/>
            <a:chExt cx="446088" cy="914267"/>
          </a:xfrm>
        </p:grpSpPr>
        <p:cxnSp>
          <p:nvCxnSpPr>
            <p:cNvPr id="35023" name="Straight Connector 80"/>
            <p:cNvCxnSpPr>
              <a:cxnSpLocks noChangeShapeType="1"/>
            </p:cNvCxnSpPr>
            <p:nvPr/>
          </p:nvCxnSpPr>
          <p:spPr bwMode="auto">
            <a:xfrm rot="16200000" flipV="1">
              <a:off x="1720638" y="4637278"/>
              <a:ext cx="749621" cy="12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1943068" y="4706959"/>
              <a:ext cx="446088" cy="476107"/>
              <a:chOff x="2184" y="3120"/>
              <a:chExt cx="336" cy="682"/>
            </a:xfrm>
          </p:grpSpPr>
          <p:grpSp>
            <p:nvGrpSpPr>
              <p:cNvPr id="4" name="Group 38"/>
              <p:cNvGrpSpPr>
                <a:grpSpLocks/>
              </p:cNvGrpSpPr>
              <p:nvPr/>
            </p:nvGrpSpPr>
            <p:grpSpPr bwMode="auto">
              <a:xfrm>
                <a:off x="2232" y="3120"/>
                <a:ext cx="192" cy="298"/>
                <a:chOff x="4469" y="1580"/>
                <a:chExt cx="318" cy="489"/>
              </a:xfrm>
            </p:grpSpPr>
            <p:pic>
              <p:nvPicPr>
                <p:cNvPr id="35035" name="Picture 39"/>
                <p:cNvPicPr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469" y="1580"/>
                  <a:ext cx="24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5036" name="Picture 40"/>
                <p:cNvPicPr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547" y="1682"/>
                  <a:ext cx="24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5" name="Group 41"/>
              <p:cNvGrpSpPr>
                <a:grpSpLocks/>
              </p:cNvGrpSpPr>
              <p:nvPr/>
            </p:nvGrpSpPr>
            <p:grpSpPr bwMode="auto">
              <a:xfrm>
                <a:off x="2184" y="3254"/>
                <a:ext cx="192" cy="298"/>
                <a:chOff x="4469" y="1580"/>
                <a:chExt cx="318" cy="489"/>
              </a:xfrm>
            </p:grpSpPr>
            <p:pic>
              <p:nvPicPr>
                <p:cNvPr id="35033" name="Picture 42"/>
                <p:cNvPicPr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469" y="1580"/>
                  <a:ext cx="24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5034" name="Picture 43"/>
                <p:cNvPicPr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547" y="1682"/>
                  <a:ext cx="24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" name="Group 44"/>
              <p:cNvGrpSpPr>
                <a:grpSpLocks/>
              </p:cNvGrpSpPr>
              <p:nvPr/>
            </p:nvGrpSpPr>
            <p:grpSpPr bwMode="auto">
              <a:xfrm>
                <a:off x="2328" y="3398"/>
                <a:ext cx="192" cy="298"/>
                <a:chOff x="4469" y="1580"/>
                <a:chExt cx="318" cy="489"/>
              </a:xfrm>
            </p:grpSpPr>
            <p:pic>
              <p:nvPicPr>
                <p:cNvPr id="35031" name="Picture 45"/>
                <p:cNvPicPr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469" y="1580"/>
                  <a:ext cx="24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5032" name="Picture 46"/>
                <p:cNvPicPr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547" y="1682"/>
                  <a:ext cx="24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47"/>
              <p:cNvGrpSpPr>
                <a:grpSpLocks/>
              </p:cNvGrpSpPr>
              <p:nvPr/>
            </p:nvGrpSpPr>
            <p:grpSpPr bwMode="auto">
              <a:xfrm>
                <a:off x="2184" y="3504"/>
                <a:ext cx="192" cy="298"/>
                <a:chOff x="4469" y="1580"/>
                <a:chExt cx="318" cy="489"/>
              </a:xfrm>
            </p:grpSpPr>
            <p:pic>
              <p:nvPicPr>
                <p:cNvPr id="35029" name="Picture 48"/>
                <p:cNvPicPr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469" y="1580"/>
                  <a:ext cx="24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5030" name="Picture 49"/>
                <p:cNvPicPr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547" y="1682"/>
                  <a:ext cx="24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2093913" y="5313363"/>
            <a:ext cx="544512" cy="1163637"/>
            <a:chOff x="1943069" y="4268799"/>
            <a:chExt cx="446088" cy="914267"/>
          </a:xfrm>
        </p:grpSpPr>
        <p:cxnSp>
          <p:nvCxnSpPr>
            <p:cNvPr id="35009" name="Straight Connector 80"/>
            <p:cNvCxnSpPr>
              <a:cxnSpLocks noChangeShapeType="1"/>
            </p:cNvCxnSpPr>
            <p:nvPr/>
          </p:nvCxnSpPr>
          <p:spPr bwMode="auto">
            <a:xfrm rot="16200000" flipV="1">
              <a:off x="1720638" y="4637278"/>
              <a:ext cx="749621" cy="12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1943069" y="4706959"/>
              <a:ext cx="446088" cy="476107"/>
              <a:chOff x="2184" y="3120"/>
              <a:chExt cx="336" cy="682"/>
            </a:xfrm>
          </p:grpSpPr>
          <p:grpSp>
            <p:nvGrpSpPr>
              <p:cNvPr id="10" name="Group 38"/>
              <p:cNvGrpSpPr>
                <a:grpSpLocks/>
              </p:cNvGrpSpPr>
              <p:nvPr/>
            </p:nvGrpSpPr>
            <p:grpSpPr bwMode="auto">
              <a:xfrm>
                <a:off x="2232" y="3120"/>
                <a:ext cx="192" cy="298"/>
                <a:chOff x="4469" y="1580"/>
                <a:chExt cx="318" cy="489"/>
              </a:xfrm>
            </p:grpSpPr>
            <p:pic>
              <p:nvPicPr>
                <p:cNvPr id="35021" name="Picture 39"/>
                <p:cNvPicPr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469" y="1580"/>
                  <a:ext cx="24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5022" name="Picture 40"/>
                <p:cNvPicPr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547" y="1682"/>
                  <a:ext cx="24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" name="Group 41"/>
              <p:cNvGrpSpPr>
                <a:grpSpLocks/>
              </p:cNvGrpSpPr>
              <p:nvPr/>
            </p:nvGrpSpPr>
            <p:grpSpPr bwMode="auto">
              <a:xfrm>
                <a:off x="2184" y="3254"/>
                <a:ext cx="192" cy="298"/>
                <a:chOff x="4469" y="1580"/>
                <a:chExt cx="318" cy="489"/>
              </a:xfrm>
            </p:grpSpPr>
            <p:pic>
              <p:nvPicPr>
                <p:cNvPr id="35019" name="Picture 42"/>
                <p:cNvPicPr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469" y="1580"/>
                  <a:ext cx="24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5020" name="Picture 43"/>
                <p:cNvPicPr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547" y="1682"/>
                  <a:ext cx="24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2" name="Group 44"/>
              <p:cNvGrpSpPr>
                <a:grpSpLocks/>
              </p:cNvGrpSpPr>
              <p:nvPr/>
            </p:nvGrpSpPr>
            <p:grpSpPr bwMode="auto">
              <a:xfrm>
                <a:off x="2328" y="3398"/>
                <a:ext cx="192" cy="298"/>
                <a:chOff x="4469" y="1580"/>
                <a:chExt cx="318" cy="489"/>
              </a:xfrm>
            </p:grpSpPr>
            <p:pic>
              <p:nvPicPr>
                <p:cNvPr id="35017" name="Picture 45"/>
                <p:cNvPicPr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469" y="1580"/>
                  <a:ext cx="24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5018" name="Picture 46"/>
                <p:cNvPicPr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547" y="1682"/>
                  <a:ext cx="24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3" name="Group 47"/>
              <p:cNvGrpSpPr>
                <a:grpSpLocks/>
              </p:cNvGrpSpPr>
              <p:nvPr/>
            </p:nvGrpSpPr>
            <p:grpSpPr bwMode="auto">
              <a:xfrm>
                <a:off x="2184" y="3504"/>
                <a:ext cx="192" cy="298"/>
                <a:chOff x="4469" y="1580"/>
                <a:chExt cx="318" cy="489"/>
              </a:xfrm>
            </p:grpSpPr>
            <p:pic>
              <p:nvPicPr>
                <p:cNvPr id="35015" name="Picture 48"/>
                <p:cNvPicPr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469" y="1580"/>
                  <a:ext cx="24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5016" name="Picture 49"/>
                <p:cNvPicPr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547" y="1682"/>
                  <a:ext cx="24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cxnSp>
        <p:nvCxnSpPr>
          <p:cNvPr id="34825" name="Straight Connector 80"/>
          <p:cNvCxnSpPr>
            <a:cxnSpLocks noChangeShapeType="1"/>
          </p:cNvCxnSpPr>
          <p:nvPr/>
        </p:nvCxnSpPr>
        <p:spPr bwMode="auto">
          <a:xfrm rot="16200000" flipV="1">
            <a:off x="3007519" y="5782469"/>
            <a:ext cx="954087" cy="15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3297238" y="5870575"/>
            <a:ext cx="546100" cy="606425"/>
            <a:chOff x="2184" y="3120"/>
            <a:chExt cx="336" cy="682"/>
          </a:xfrm>
        </p:grpSpPr>
        <p:grpSp>
          <p:nvGrpSpPr>
            <p:cNvPr id="15" name="Group 38"/>
            <p:cNvGrpSpPr>
              <a:grpSpLocks/>
            </p:cNvGrpSpPr>
            <p:nvPr/>
          </p:nvGrpSpPr>
          <p:grpSpPr bwMode="auto">
            <a:xfrm>
              <a:off x="2232" y="3120"/>
              <a:ext cx="192" cy="298"/>
              <a:chOff x="4469" y="1580"/>
              <a:chExt cx="318" cy="489"/>
            </a:xfrm>
          </p:grpSpPr>
          <p:pic>
            <p:nvPicPr>
              <p:cNvPr id="35007" name="Picture 39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69" y="1580"/>
                <a:ext cx="240" cy="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008" name="Picture 40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47" y="1682"/>
                <a:ext cx="240" cy="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6" name="Group 41"/>
            <p:cNvGrpSpPr>
              <a:grpSpLocks/>
            </p:cNvGrpSpPr>
            <p:nvPr/>
          </p:nvGrpSpPr>
          <p:grpSpPr bwMode="auto">
            <a:xfrm>
              <a:off x="2184" y="3254"/>
              <a:ext cx="192" cy="298"/>
              <a:chOff x="4469" y="1580"/>
              <a:chExt cx="318" cy="489"/>
            </a:xfrm>
          </p:grpSpPr>
          <p:pic>
            <p:nvPicPr>
              <p:cNvPr id="35005" name="Picture 42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69" y="1580"/>
                <a:ext cx="240" cy="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006" name="Picture 43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47" y="1682"/>
                <a:ext cx="240" cy="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7" name="Group 44"/>
            <p:cNvGrpSpPr>
              <a:grpSpLocks/>
            </p:cNvGrpSpPr>
            <p:nvPr/>
          </p:nvGrpSpPr>
          <p:grpSpPr bwMode="auto">
            <a:xfrm>
              <a:off x="2328" y="3398"/>
              <a:ext cx="192" cy="298"/>
              <a:chOff x="4469" y="1580"/>
              <a:chExt cx="318" cy="489"/>
            </a:xfrm>
          </p:grpSpPr>
          <p:pic>
            <p:nvPicPr>
              <p:cNvPr id="35003" name="Picture 45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69" y="1580"/>
                <a:ext cx="240" cy="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004" name="Picture 46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47" y="1682"/>
                <a:ext cx="240" cy="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8" name="Group 47"/>
            <p:cNvGrpSpPr>
              <a:grpSpLocks/>
            </p:cNvGrpSpPr>
            <p:nvPr/>
          </p:nvGrpSpPr>
          <p:grpSpPr bwMode="auto">
            <a:xfrm>
              <a:off x="2184" y="3504"/>
              <a:ext cx="192" cy="298"/>
              <a:chOff x="4469" y="1580"/>
              <a:chExt cx="318" cy="489"/>
            </a:xfrm>
          </p:grpSpPr>
          <p:pic>
            <p:nvPicPr>
              <p:cNvPr id="35001" name="Picture 48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69" y="1580"/>
                <a:ext cx="240" cy="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002" name="Picture 49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47" y="1682"/>
                <a:ext cx="240" cy="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19" name="Group 51"/>
          <p:cNvGrpSpPr>
            <a:grpSpLocks/>
          </p:cNvGrpSpPr>
          <p:nvPr/>
        </p:nvGrpSpPr>
        <p:grpSpPr bwMode="auto">
          <a:xfrm>
            <a:off x="4502150" y="5313363"/>
            <a:ext cx="544513" cy="1163637"/>
            <a:chOff x="1943071" y="4268799"/>
            <a:chExt cx="446088" cy="914267"/>
          </a:xfrm>
        </p:grpSpPr>
        <p:cxnSp>
          <p:nvCxnSpPr>
            <p:cNvPr id="34983" name="Straight Connector 80"/>
            <p:cNvCxnSpPr>
              <a:cxnSpLocks noChangeShapeType="1"/>
            </p:cNvCxnSpPr>
            <p:nvPr/>
          </p:nvCxnSpPr>
          <p:spPr bwMode="auto">
            <a:xfrm rot="16200000" flipV="1">
              <a:off x="1720638" y="4637278"/>
              <a:ext cx="749621" cy="12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" name="Group 37"/>
            <p:cNvGrpSpPr>
              <a:grpSpLocks/>
            </p:cNvGrpSpPr>
            <p:nvPr/>
          </p:nvGrpSpPr>
          <p:grpSpPr bwMode="auto">
            <a:xfrm>
              <a:off x="1943071" y="4706959"/>
              <a:ext cx="446088" cy="476107"/>
              <a:chOff x="2184" y="3120"/>
              <a:chExt cx="336" cy="682"/>
            </a:xfrm>
          </p:grpSpPr>
          <p:grpSp>
            <p:nvGrpSpPr>
              <p:cNvPr id="21" name="Group 38"/>
              <p:cNvGrpSpPr>
                <a:grpSpLocks/>
              </p:cNvGrpSpPr>
              <p:nvPr/>
            </p:nvGrpSpPr>
            <p:grpSpPr bwMode="auto">
              <a:xfrm>
                <a:off x="2232" y="3120"/>
                <a:ext cx="192" cy="298"/>
                <a:chOff x="4469" y="1580"/>
                <a:chExt cx="318" cy="489"/>
              </a:xfrm>
            </p:grpSpPr>
            <p:pic>
              <p:nvPicPr>
                <p:cNvPr id="34995" name="Picture 39"/>
                <p:cNvPicPr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469" y="1580"/>
                  <a:ext cx="24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4996" name="Picture 40"/>
                <p:cNvPicPr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547" y="1682"/>
                  <a:ext cx="24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2" name="Group 41"/>
              <p:cNvGrpSpPr>
                <a:grpSpLocks/>
              </p:cNvGrpSpPr>
              <p:nvPr/>
            </p:nvGrpSpPr>
            <p:grpSpPr bwMode="auto">
              <a:xfrm>
                <a:off x="2184" y="3254"/>
                <a:ext cx="192" cy="298"/>
                <a:chOff x="4469" y="1580"/>
                <a:chExt cx="318" cy="489"/>
              </a:xfrm>
            </p:grpSpPr>
            <p:pic>
              <p:nvPicPr>
                <p:cNvPr id="34993" name="Picture 42"/>
                <p:cNvPicPr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469" y="1580"/>
                  <a:ext cx="24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4994" name="Picture 43"/>
                <p:cNvPicPr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547" y="1682"/>
                  <a:ext cx="24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3" name="Group 44"/>
              <p:cNvGrpSpPr>
                <a:grpSpLocks/>
              </p:cNvGrpSpPr>
              <p:nvPr/>
            </p:nvGrpSpPr>
            <p:grpSpPr bwMode="auto">
              <a:xfrm>
                <a:off x="2328" y="3398"/>
                <a:ext cx="192" cy="298"/>
                <a:chOff x="4469" y="1580"/>
                <a:chExt cx="318" cy="489"/>
              </a:xfrm>
            </p:grpSpPr>
            <p:pic>
              <p:nvPicPr>
                <p:cNvPr id="34991" name="Picture 45"/>
                <p:cNvPicPr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469" y="1580"/>
                  <a:ext cx="24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4992" name="Picture 46"/>
                <p:cNvPicPr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547" y="1682"/>
                  <a:ext cx="24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4" name="Group 47"/>
              <p:cNvGrpSpPr>
                <a:grpSpLocks/>
              </p:cNvGrpSpPr>
              <p:nvPr/>
            </p:nvGrpSpPr>
            <p:grpSpPr bwMode="auto">
              <a:xfrm>
                <a:off x="2184" y="3504"/>
                <a:ext cx="192" cy="298"/>
                <a:chOff x="4469" y="1580"/>
                <a:chExt cx="318" cy="489"/>
              </a:xfrm>
            </p:grpSpPr>
            <p:pic>
              <p:nvPicPr>
                <p:cNvPr id="34989" name="Picture 48"/>
                <p:cNvPicPr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469" y="1580"/>
                  <a:ext cx="24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4990" name="Picture 49"/>
                <p:cNvPicPr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547" y="1682"/>
                  <a:ext cx="24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grpSp>
        <p:nvGrpSpPr>
          <p:cNvPr id="25" name="Group 66"/>
          <p:cNvGrpSpPr>
            <a:grpSpLocks/>
          </p:cNvGrpSpPr>
          <p:nvPr/>
        </p:nvGrpSpPr>
        <p:grpSpPr bwMode="auto">
          <a:xfrm>
            <a:off x="5616575" y="5313363"/>
            <a:ext cx="544513" cy="1163637"/>
            <a:chOff x="1943072" y="4268799"/>
            <a:chExt cx="446088" cy="914267"/>
          </a:xfrm>
        </p:grpSpPr>
        <p:cxnSp>
          <p:nvCxnSpPr>
            <p:cNvPr id="34969" name="Straight Connector 80"/>
            <p:cNvCxnSpPr>
              <a:cxnSpLocks noChangeShapeType="1"/>
            </p:cNvCxnSpPr>
            <p:nvPr/>
          </p:nvCxnSpPr>
          <p:spPr bwMode="auto">
            <a:xfrm rot="16200000" flipV="1">
              <a:off x="1720638" y="4637278"/>
              <a:ext cx="749621" cy="12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6" name="Group 37"/>
            <p:cNvGrpSpPr>
              <a:grpSpLocks/>
            </p:cNvGrpSpPr>
            <p:nvPr/>
          </p:nvGrpSpPr>
          <p:grpSpPr bwMode="auto">
            <a:xfrm>
              <a:off x="1943072" y="4706959"/>
              <a:ext cx="446088" cy="476107"/>
              <a:chOff x="2184" y="3120"/>
              <a:chExt cx="336" cy="682"/>
            </a:xfrm>
          </p:grpSpPr>
          <p:grpSp>
            <p:nvGrpSpPr>
              <p:cNvPr id="27" name="Group 38"/>
              <p:cNvGrpSpPr>
                <a:grpSpLocks/>
              </p:cNvGrpSpPr>
              <p:nvPr/>
            </p:nvGrpSpPr>
            <p:grpSpPr bwMode="auto">
              <a:xfrm>
                <a:off x="2232" y="3120"/>
                <a:ext cx="192" cy="298"/>
                <a:chOff x="4469" y="1580"/>
                <a:chExt cx="318" cy="489"/>
              </a:xfrm>
            </p:grpSpPr>
            <p:pic>
              <p:nvPicPr>
                <p:cNvPr id="34981" name="Picture 39"/>
                <p:cNvPicPr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469" y="1580"/>
                  <a:ext cx="24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4982" name="Picture 40"/>
                <p:cNvPicPr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547" y="1682"/>
                  <a:ext cx="24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8" name="Group 41"/>
              <p:cNvGrpSpPr>
                <a:grpSpLocks/>
              </p:cNvGrpSpPr>
              <p:nvPr/>
            </p:nvGrpSpPr>
            <p:grpSpPr bwMode="auto">
              <a:xfrm>
                <a:off x="2184" y="3254"/>
                <a:ext cx="192" cy="298"/>
                <a:chOff x="4469" y="1580"/>
                <a:chExt cx="318" cy="489"/>
              </a:xfrm>
            </p:grpSpPr>
            <p:pic>
              <p:nvPicPr>
                <p:cNvPr id="34979" name="Picture 42"/>
                <p:cNvPicPr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469" y="1580"/>
                  <a:ext cx="24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4980" name="Picture 43"/>
                <p:cNvPicPr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547" y="1682"/>
                  <a:ext cx="24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9" name="Group 44"/>
              <p:cNvGrpSpPr>
                <a:grpSpLocks/>
              </p:cNvGrpSpPr>
              <p:nvPr/>
            </p:nvGrpSpPr>
            <p:grpSpPr bwMode="auto">
              <a:xfrm>
                <a:off x="2328" y="3398"/>
                <a:ext cx="192" cy="298"/>
                <a:chOff x="4469" y="1580"/>
                <a:chExt cx="318" cy="489"/>
              </a:xfrm>
            </p:grpSpPr>
            <p:pic>
              <p:nvPicPr>
                <p:cNvPr id="34977" name="Picture 45"/>
                <p:cNvPicPr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469" y="1580"/>
                  <a:ext cx="24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4978" name="Picture 46"/>
                <p:cNvPicPr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547" y="1682"/>
                  <a:ext cx="24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0" name="Group 47"/>
              <p:cNvGrpSpPr>
                <a:grpSpLocks/>
              </p:cNvGrpSpPr>
              <p:nvPr/>
            </p:nvGrpSpPr>
            <p:grpSpPr bwMode="auto">
              <a:xfrm>
                <a:off x="2184" y="3504"/>
                <a:ext cx="192" cy="298"/>
                <a:chOff x="4469" y="1580"/>
                <a:chExt cx="318" cy="489"/>
              </a:xfrm>
            </p:grpSpPr>
            <p:pic>
              <p:nvPicPr>
                <p:cNvPr id="34975" name="Picture 48"/>
                <p:cNvPicPr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469" y="1580"/>
                  <a:ext cx="24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4976" name="Picture 49"/>
                <p:cNvPicPr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547" y="1682"/>
                  <a:ext cx="24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cxnSp>
        <p:nvCxnSpPr>
          <p:cNvPr id="34829" name="Straight Connector 44"/>
          <p:cNvCxnSpPr>
            <a:cxnSpLocks noChangeShapeType="1"/>
          </p:cNvCxnSpPr>
          <p:nvPr/>
        </p:nvCxnSpPr>
        <p:spPr bwMode="auto">
          <a:xfrm>
            <a:off x="533400" y="2525713"/>
            <a:ext cx="5351463" cy="31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34830" name="Straight Connector 74"/>
          <p:cNvCxnSpPr>
            <a:cxnSpLocks noChangeShapeType="1"/>
          </p:cNvCxnSpPr>
          <p:nvPr/>
        </p:nvCxnSpPr>
        <p:spPr bwMode="auto">
          <a:xfrm>
            <a:off x="1674813" y="5178425"/>
            <a:ext cx="2794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1" name="Straight Connector 80"/>
          <p:cNvCxnSpPr>
            <a:cxnSpLocks noChangeShapeType="1"/>
          </p:cNvCxnSpPr>
          <p:nvPr/>
        </p:nvCxnSpPr>
        <p:spPr bwMode="auto">
          <a:xfrm rot="16200000" flipV="1">
            <a:off x="4987926" y="3695700"/>
            <a:ext cx="1560512" cy="1303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2" name="Straight Connector 80"/>
          <p:cNvCxnSpPr>
            <a:cxnSpLocks noChangeShapeType="1"/>
          </p:cNvCxnSpPr>
          <p:nvPr/>
        </p:nvCxnSpPr>
        <p:spPr bwMode="auto">
          <a:xfrm rot="10800000">
            <a:off x="3906838" y="3598863"/>
            <a:ext cx="2378075" cy="1417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3" name="Straight Connector 80"/>
          <p:cNvCxnSpPr>
            <a:cxnSpLocks noChangeShapeType="1"/>
          </p:cNvCxnSpPr>
          <p:nvPr/>
        </p:nvCxnSpPr>
        <p:spPr bwMode="auto">
          <a:xfrm rot="5400000" flipH="1" flipV="1">
            <a:off x="4379913" y="3987800"/>
            <a:ext cx="1157287" cy="315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4" name="Straight Connector 80"/>
          <p:cNvCxnSpPr>
            <a:cxnSpLocks noChangeShapeType="1"/>
          </p:cNvCxnSpPr>
          <p:nvPr/>
        </p:nvCxnSpPr>
        <p:spPr bwMode="auto">
          <a:xfrm rot="16200000" flipV="1">
            <a:off x="2882107" y="4275931"/>
            <a:ext cx="1473200" cy="17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5" name="Straight Connector 80"/>
          <p:cNvCxnSpPr>
            <a:cxnSpLocks noChangeShapeType="1"/>
          </p:cNvCxnSpPr>
          <p:nvPr/>
        </p:nvCxnSpPr>
        <p:spPr bwMode="auto">
          <a:xfrm rot="5400000" flipH="1" flipV="1">
            <a:off x="3621087" y="3690938"/>
            <a:ext cx="1357313" cy="1303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6" name="Straight Connector 80"/>
          <p:cNvCxnSpPr>
            <a:cxnSpLocks noChangeShapeType="1"/>
          </p:cNvCxnSpPr>
          <p:nvPr/>
        </p:nvCxnSpPr>
        <p:spPr bwMode="auto">
          <a:xfrm rot="10800000">
            <a:off x="3625850" y="3470275"/>
            <a:ext cx="1174750" cy="1101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7" name="Straight Connector 61"/>
          <p:cNvCxnSpPr>
            <a:cxnSpLocks noChangeShapeType="1"/>
          </p:cNvCxnSpPr>
          <p:nvPr/>
        </p:nvCxnSpPr>
        <p:spPr bwMode="auto">
          <a:xfrm>
            <a:off x="3603625" y="3294063"/>
            <a:ext cx="1582738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8" name="Straight Connector 50"/>
          <p:cNvCxnSpPr>
            <a:cxnSpLocks noChangeShapeType="1"/>
          </p:cNvCxnSpPr>
          <p:nvPr/>
        </p:nvCxnSpPr>
        <p:spPr bwMode="auto">
          <a:xfrm>
            <a:off x="3627438" y="3341688"/>
            <a:ext cx="1582737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39" name="Oval 63"/>
          <p:cNvSpPr>
            <a:spLocks noChangeArrowheads="1"/>
          </p:cNvSpPr>
          <p:nvPr/>
        </p:nvSpPr>
        <p:spPr bwMode="auto">
          <a:xfrm>
            <a:off x="4278313" y="3235325"/>
            <a:ext cx="93662" cy="1730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pPr defTabSz="814388"/>
            <a:endParaRPr lang="zh-CN" altLang="zh-CN"/>
          </a:p>
        </p:txBody>
      </p:sp>
      <p:cxnSp>
        <p:nvCxnSpPr>
          <p:cNvPr id="34840" name="Straight Connector 74"/>
          <p:cNvCxnSpPr>
            <a:cxnSpLocks noChangeShapeType="1"/>
          </p:cNvCxnSpPr>
          <p:nvPr/>
        </p:nvCxnSpPr>
        <p:spPr bwMode="auto">
          <a:xfrm rot="5400000" flipH="1" flipV="1">
            <a:off x="2276475" y="3643313"/>
            <a:ext cx="1519238" cy="12366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1" name="Straight Connector 80"/>
          <p:cNvCxnSpPr>
            <a:cxnSpLocks noChangeShapeType="1"/>
          </p:cNvCxnSpPr>
          <p:nvPr/>
        </p:nvCxnSpPr>
        <p:spPr bwMode="auto">
          <a:xfrm flipV="1">
            <a:off x="2362200" y="3567113"/>
            <a:ext cx="2754313" cy="1462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pic>
        <p:nvPicPr>
          <p:cNvPr id="34842" name="Picture 136" descr="NUOVA PH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16113" y="4919663"/>
            <a:ext cx="1027112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39" name="Rectangle 11"/>
          <p:cNvSpPr>
            <a:spLocks noChangeArrowheads="1"/>
          </p:cNvSpPr>
          <p:nvPr/>
        </p:nvSpPr>
        <p:spPr bwMode="auto">
          <a:xfrm>
            <a:off x="533400" y="3084513"/>
            <a:ext cx="186055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sz="1200" b="1">
                <a:latin typeface="+mj-lt"/>
              </a:rPr>
              <a:t>Aggregation</a:t>
            </a:r>
          </a:p>
        </p:txBody>
      </p:sp>
      <p:sp>
        <p:nvSpPr>
          <p:cNvPr id="38940" name="Rectangle 11"/>
          <p:cNvSpPr>
            <a:spLocks noChangeArrowheads="1"/>
          </p:cNvSpPr>
          <p:nvPr/>
        </p:nvSpPr>
        <p:spPr bwMode="auto">
          <a:xfrm>
            <a:off x="533400" y="4524375"/>
            <a:ext cx="1025525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sz="1200" b="1">
                <a:latin typeface="+mj-lt"/>
              </a:rPr>
              <a:t>Access</a:t>
            </a:r>
          </a:p>
        </p:txBody>
      </p:sp>
      <p:grpSp>
        <p:nvGrpSpPr>
          <p:cNvPr id="31" name="Group 97"/>
          <p:cNvGrpSpPr>
            <a:grpSpLocks/>
          </p:cNvGrpSpPr>
          <p:nvPr/>
        </p:nvGrpSpPr>
        <p:grpSpPr bwMode="auto">
          <a:xfrm>
            <a:off x="1023938" y="5081588"/>
            <a:ext cx="682625" cy="317500"/>
            <a:chOff x="2819400" y="5715000"/>
            <a:chExt cx="558800" cy="249238"/>
          </a:xfrm>
        </p:grpSpPr>
        <p:sp>
          <p:nvSpPr>
            <p:cNvPr id="34923" name="Freeform 62"/>
            <p:cNvSpPr>
              <a:spLocks/>
            </p:cNvSpPr>
            <p:nvPr/>
          </p:nvSpPr>
          <p:spPr bwMode="auto">
            <a:xfrm>
              <a:off x="3247022" y="5715000"/>
              <a:ext cx="131178" cy="249238"/>
            </a:xfrm>
            <a:custGeom>
              <a:avLst/>
              <a:gdLst>
                <a:gd name="T0" fmla="*/ 0 w 127"/>
                <a:gd name="T1" fmla="*/ 2147483647 h 232"/>
                <a:gd name="T2" fmla="*/ 2147483647 w 127"/>
                <a:gd name="T3" fmla="*/ 0 h 232"/>
                <a:gd name="T4" fmla="*/ 2147483647 w 127"/>
                <a:gd name="T5" fmla="*/ 2147483647 h 232"/>
                <a:gd name="T6" fmla="*/ 0 w 127"/>
                <a:gd name="T7" fmla="*/ 2147483647 h 232"/>
                <a:gd name="T8" fmla="*/ 0 w 127"/>
                <a:gd name="T9" fmla="*/ 2147483647 h 232"/>
                <a:gd name="T10" fmla="*/ 0 w 127"/>
                <a:gd name="T11" fmla="*/ 2147483647 h 2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232"/>
                <a:gd name="T20" fmla="*/ 127 w 127"/>
                <a:gd name="T21" fmla="*/ 232 h 2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232">
                  <a:moveTo>
                    <a:pt x="0" y="125"/>
                  </a:moveTo>
                  <a:lnTo>
                    <a:pt x="127" y="0"/>
                  </a:lnTo>
                  <a:lnTo>
                    <a:pt x="127" y="106"/>
                  </a:lnTo>
                  <a:lnTo>
                    <a:pt x="0" y="232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015B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4924" name="Freeform 63"/>
            <p:cNvSpPr>
              <a:spLocks/>
            </p:cNvSpPr>
            <p:nvPr/>
          </p:nvSpPr>
          <p:spPr bwMode="auto">
            <a:xfrm>
              <a:off x="3247022" y="5715000"/>
              <a:ext cx="131178" cy="249238"/>
            </a:xfrm>
            <a:custGeom>
              <a:avLst/>
              <a:gdLst>
                <a:gd name="T0" fmla="*/ 0 w 127"/>
                <a:gd name="T1" fmla="*/ 2147483647 h 232"/>
                <a:gd name="T2" fmla="*/ 2147483647 w 127"/>
                <a:gd name="T3" fmla="*/ 0 h 232"/>
                <a:gd name="T4" fmla="*/ 2147483647 w 127"/>
                <a:gd name="T5" fmla="*/ 2147483647 h 232"/>
                <a:gd name="T6" fmla="*/ 0 w 127"/>
                <a:gd name="T7" fmla="*/ 2147483647 h 232"/>
                <a:gd name="T8" fmla="*/ 0 w 127"/>
                <a:gd name="T9" fmla="*/ 2147483647 h 232"/>
                <a:gd name="T10" fmla="*/ 0 w 127"/>
                <a:gd name="T11" fmla="*/ 2147483647 h 2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232"/>
                <a:gd name="T20" fmla="*/ 127 w 127"/>
                <a:gd name="T21" fmla="*/ 232 h 2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232">
                  <a:moveTo>
                    <a:pt x="0" y="125"/>
                  </a:moveTo>
                  <a:lnTo>
                    <a:pt x="127" y="0"/>
                  </a:lnTo>
                  <a:lnTo>
                    <a:pt x="127" y="106"/>
                  </a:lnTo>
                  <a:lnTo>
                    <a:pt x="0" y="232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434367"/>
            </a:solidFill>
            <a:ln w="6350" cap="sq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4925" name="Freeform 60"/>
            <p:cNvSpPr>
              <a:spLocks/>
            </p:cNvSpPr>
            <p:nvPr/>
          </p:nvSpPr>
          <p:spPr bwMode="auto">
            <a:xfrm>
              <a:off x="2819400" y="5868130"/>
              <a:ext cx="427622" cy="96108"/>
            </a:xfrm>
            <a:custGeom>
              <a:avLst/>
              <a:gdLst>
                <a:gd name="T0" fmla="*/ 0 w 414"/>
                <a:gd name="T1" fmla="*/ 0 h 107"/>
                <a:gd name="T2" fmla="*/ 0 w 414"/>
                <a:gd name="T3" fmla="*/ 2147483647 h 107"/>
                <a:gd name="T4" fmla="*/ 2147483647 w 414"/>
                <a:gd name="T5" fmla="*/ 2147483647 h 107"/>
                <a:gd name="T6" fmla="*/ 2147483647 w 414"/>
                <a:gd name="T7" fmla="*/ 0 h 107"/>
                <a:gd name="T8" fmla="*/ 0 w 414"/>
                <a:gd name="T9" fmla="*/ 0 h 107"/>
                <a:gd name="T10" fmla="*/ 0 w 414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4"/>
                <a:gd name="T19" fmla="*/ 0 h 107"/>
                <a:gd name="T20" fmla="*/ 414 w 414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4" h="107">
                  <a:moveTo>
                    <a:pt x="0" y="0"/>
                  </a:moveTo>
                  <a:lnTo>
                    <a:pt x="0" y="107"/>
                  </a:lnTo>
                  <a:lnTo>
                    <a:pt x="414" y="107"/>
                  </a:lnTo>
                  <a:lnTo>
                    <a:pt x="4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96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4926" name="Freeform 61"/>
            <p:cNvSpPr>
              <a:spLocks/>
            </p:cNvSpPr>
            <p:nvPr/>
          </p:nvSpPr>
          <p:spPr bwMode="auto">
            <a:xfrm>
              <a:off x="2819400" y="5868130"/>
              <a:ext cx="427622" cy="96108"/>
            </a:xfrm>
            <a:custGeom>
              <a:avLst/>
              <a:gdLst>
                <a:gd name="T0" fmla="*/ 0 w 414"/>
                <a:gd name="T1" fmla="*/ 0 h 107"/>
                <a:gd name="T2" fmla="*/ 0 w 414"/>
                <a:gd name="T3" fmla="*/ 2147483647 h 107"/>
                <a:gd name="T4" fmla="*/ 2147483647 w 414"/>
                <a:gd name="T5" fmla="*/ 2147483647 h 107"/>
                <a:gd name="T6" fmla="*/ 2147483647 w 414"/>
                <a:gd name="T7" fmla="*/ 0 h 107"/>
                <a:gd name="T8" fmla="*/ 0 w 414"/>
                <a:gd name="T9" fmla="*/ 0 h 107"/>
                <a:gd name="T10" fmla="*/ 0 w 414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4"/>
                <a:gd name="T19" fmla="*/ 0 h 107"/>
                <a:gd name="T20" fmla="*/ 414 w 414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4" h="107">
                  <a:moveTo>
                    <a:pt x="0" y="0"/>
                  </a:moveTo>
                  <a:lnTo>
                    <a:pt x="0" y="107"/>
                  </a:lnTo>
                  <a:lnTo>
                    <a:pt x="414" y="107"/>
                  </a:lnTo>
                  <a:lnTo>
                    <a:pt x="4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99"/>
            </a:solidFill>
            <a:ln w="6350" cap="sq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4927" name="Freeform 64"/>
            <p:cNvSpPr>
              <a:spLocks/>
            </p:cNvSpPr>
            <p:nvPr/>
          </p:nvSpPr>
          <p:spPr bwMode="auto">
            <a:xfrm>
              <a:off x="2819400" y="5715000"/>
              <a:ext cx="558800" cy="153129"/>
            </a:xfrm>
            <a:custGeom>
              <a:avLst/>
              <a:gdLst>
                <a:gd name="T0" fmla="*/ 2147483647 w 541"/>
                <a:gd name="T1" fmla="*/ 2147483647 h 125"/>
                <a:gd name="T2" fmla="*/ 2147483647 w 541"/>
                <a:gd name="T3" fmla="*/ 0 h 125"/>
                <a:gd name="T4" fmla="*/ 2147483647 w 541"/>
                <a:gd name="T5" fmla="*/ 0 h 125"/>
                <a:gd name="T6" fmla="*/ 0 w 541"/>
                <a:gd name="T7" fmla="*/ 2147483647 h 125"/>
                <a:gd name="T8" fmla="*/ 2147483647 w 541"/>
                <a:gd name="T9" fmla="*/ 2147483647 h 125"/>
                <a:gd name="T10" fmla="*/ 2147483647 w 541"/>
                <a:gd name="T11" fmla="*/ 2147483647 h 1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1"/>
                <a:gd name="T19" fmla="*/ 0 h 125"/>
                <a:gd name="T20" fmla="*/ 541 w 541"/>
                <a:gd name="T21" fmla="*/ 125 h 1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1" h="125">
                  <a:moveTo>
                    <a:pt x="414" y="125"/>
                  </a:moveTo>
                  <a:lnTo>
                    <a:pt x="541" y="0"/>
                  </a:lnTo>
                  <a:lnTo>
                    <a:pt x="128" y="0"/>
                  </a:lnTo>
                  <a:lnTo>
                    <a:pt x="0" y="125"/>
                  </a:lnTo>
                  <a:lnTo>
                    <a:pt x="414" y="125"/>
                  </a:lnTo>
                  <a:close/>
                </a:path>
              </a:pathLst>
            </a:custGeom>
            <a:solidFill>
              <a:srgbClr val="46AFE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4928" name="Freeform 65"/>
            <p:cNvSpPr>
              <a:spLocks/>
            </p:cNvSpPr>
            <p:nvPr/>
          </p:nvSpPr>
          <p:spPr bwMode="auto">
            <a:xfrm>
              <a:off x="2819400" y="5715000"/>
              <a:ext cx="558800" cy="153129"/>
            </a:xfrm>
            <a:custGeom>
              <a:avLst/>
              <a:gdLst>
                <a:gd name="T0" fmla="*/ 2147483647 w 541"/>
                <a:gd name="T1" fmla="*/ 2147483647 h 125"/>
                <a:gd name="T2" fmla="*/ 2147483647 w 541"/>
                <a:gd name="T3" fmla="*/ 0 h 125"/>
                <a:gd name="T4" fmla="*/ 2147483647 w 541"/>
                <a:gd name="T5" fmla="*/ 0 h 125"/>
                <a:gd name="T6" fmla="*/ 0 w 541"/>
                <a:gd name="T7" fmla="*/ 2147483647 h 125"/>
                <a:gd name="T8" fmla="*/ 2147483647 w 541"/>
                <a:gd name="T9" fmla="*/ 2147483647 h 125"/>
                <a:gd name="T10" fmla="*/ 2147483647 w 541"/>
                <a:gd name="T11" fmla="*/ 2147483647 h 1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1"/>
                <a:gd name="T19" fmla="*/ 0 h 125"/>
                <a:gd name="T20" fmla="*/ 541 w 541"/>
                <a:gd name="T21" fmla="*/ 125 h 1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1" h="125">
                  <a:moveTo>
                    <a:pt x="414" y="125"/>
                  </a:moveTo>
                  <a:lnTo>
                    <a:pt x="541" y="0"/>
                  </a:lnTo>
                  <a:lnTo>
                    <a:pt x="128" y="0"/>
                  </a:lnTo>
                  <a:lnTo>
                    <a:pt x="0" y="125"/>
                  </a:lnTo>
                  <a:lnTo>
                    <a:pt x="414" y="125"/>
                  </a:lnTo>
                  <a:close/>
                </a:path>
              </a:pathLst>
            </a:custGeom>
            <a:gradFill rotWithShape="1">
              <a:gsLst>
                <a:gs pos="0">
                  <a:srgbClr val="666699"/>
                </a:gs>
                <a:gs pos="32001">
                  <a:srgbClr val="666699"/>
                </a:gs>
                <a:gs pos="99001">
                  <a:srgbClr val="9090DC"/>
                </a:gs>
                <a:gs pos="100000">
                  <a:srgbClr val="FFFFFF"/>
                </a:gs>
              </a:gsLst>
              <a:lin ang="5400000"/>
            </a:gradFill>
            <a:ln w="6350" cap="sq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grpSp>
          <p:nvGrpSpPr>
            <p:cNvPr id="32" name="Group 264"/>
            <p:cNvGrpSpPr>
              <a:grpSpLocks/>
            </p:cNvGrpSpPr>
            <p:nvPr/>
          </p:nvGrpSpPr>
          <p:grpSpPr bwMode="auto">
            <a:xfrm>
              <a:off x="2897910" y="5876980"/>
              <a:ext cx="270621" cy="82639"/>
              <a:chOff x="4137031" y="6365866"/>
              <a:chExt cx="427098" cy="149361"/>
            </a:xfrm>
          </p:grpSpPr>
          <p:sp>
            <p:nvSpPr>
              <p:cNvPr id="34962" name="Freeform 82"/>
              <p:cNvSpPr>
                <a:spLocks/>
              </p:cNvSpPr>
              <p:nvPr/>
            </p:nvSpPr>
            <p:spPr bwMode="auto">
              <a:xfrm>
                <a:off x="4137031" y="6427559"/>
                <a:ext cx="141823" cy="25976"/>
              </a:xfrm>
              <a:custGeom>
                <a:avLst/>
                <a:gdLst>
                  <a:gd name="T0" fmla="*/ 2147483647 w 87"/>
                  <a:gd name="T1" fmla="*/ 2147483647 h 16"/>
                  <a:gd name="T2" fmla="*/ 2147483647 w 87"/>
                  <a:gd name="T3" fmla="*/ 2147483647 h 16"/>
                  <a:gd name="T4" fmla="*/ 2147483647 w 87"/>
                  <a:gd name="T5" fmla="*/ 0 h 16"/>
                  <a:gd name="T6" fmla="*/ 0 w 87"/>
                  <a:gd name="T7" fmla="*/ 2147483647 h 16"/>
                  <a:gd name="T8" fmla="*/ 2147483647 w 87"/>
                  <a:gd name="T9" fmla="*/ 2147483647 h 16"/>
                  <a:gd name="T10" fmla="*/ 2147483647 w 87"/>
                  <a:gd name="T11" fmla="*/ 2147483647 h 16"/>
                  <a:gd name="T12" fmla="*/ 2147483647 w 87"/>
                  <a:gd name="T13" fmla="*/ 2147483647 h 16"/>
                  <a:gd name="T14" fmla="*/ 2147483647 w 87"/>
                  <a:gd name="T15" fmla="*/ 2147483647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7"/>
                  <a:gd name="T25" fmla="*/ 0 h 16"/>
                  <a:gd name="T26" fmla="*/ 87 w 87"/>
                  <a:gd name="T27" fmla="*/ 16 h 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7" h="16">
                    <a:moveTo>
                      <a:pt x="87" y="7"/>
                    </a:moveTo>
                    <a:lnTo>
                      <a:pt x="23" y="7"/>
                    </a:lnTo>
                    <a:lnTo>
                      <a:pt x="23" y="0"/>
                    </a:lnTo>
                    <a:lnTo>
                      <a:pt x="0" y="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87" y="11"/>
                    </a:lnTo>
                    <a:lnTo>
                      <a:pt x="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34963" name="Freeform 83"/>
              <p:cNvSpPr>
                <a:spLocks/>
              </p:cNvSpPr>
              <p:nvPr/>
            </p:nvSpPr>
            <p:spPr bwMode="auto">
              <a:xfrm>
                <a:off x="4309826" y="6464899"/>
                <a:ext cx="81507" cy="50328"/>
              </a:xfrm>
              <a:custGeom>
                <a:avLst/>
                <a:gdLst>
                  <a:gd name="T0" fmla="*/ 2147483647 w 50"/>
                  <a:gd name="T1" fmla="*/ 0 h 31"/>
                  <a:gd name="T2" fmla="*/ 2147483647 w 50"/>
                  <a:gd name="T3" fmla="*/ 2147483647 h 31"/>
                  <a:gd name="T4" fmla="*/ 0 w 50"/>
                  <a:gd name="T5" fmla="*/ 2147483647 h 31"/>
                  <a:gd name="T6" fmla="*/ 2147483647 w 50"/>
                  <a:gd name="T7" fmla="*/ 2147483647 h 31"/>
                  <a:gd name="T8" fmla="*/ 2147483647 w 50"/>
                  <a:gd name="T9" fmla="*/ 2147483647 h 31"/>
                  <a:gd name="T10" fmla="*/ 2147483647 w 50"/>
                  <a:gd name="T11" fmla="*/ 2147483647 h 31"/>
                  <a:gd name="T12" fmla="*/ 2147483647 w 50"/>
                  <a:gd name="T13" fmla="*/ 0 h 31"/>
                  <a:gd name="T14" fmla="*/ 2147483647 w 50"/>
                  <a:gd name="T15" fmla="*/ 0 h 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"/>
                  <a:gd name="T25" fmla="*/ 0 h 31"/>
                  <a:gd name="T26" fmla="*/ 50 w 50"/>
                  <a:gd name="T27" fmla="*/ 31 h 3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" h="31">
                    <a:moveTo>
                      <a:pt x="17" y="0"/>
                    </a:moveTo>
                    <a:lnTo>
                      <a:pt x="17" y="24"/>
                    </a:lnTo>
                    <a:lnTo>
                      <a:pt x="0" y="24"/>
                    </a:lnTo>
                    <a:lnTo>
                      <a:pt x="24" y="31"/>
                    </a:lnTo>
                    <a:lnTo>
                      <a:pt x="50" y="24"/>
                    </a:lnTo>
                    <a:lnTo>
                      <a:pt x="33" y="24"/>
                    </a:lnTo>
                    <a:lnTo>
                      <a:pt x="33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34964" name="Freeform 84"/>
              <p:cNvSpPr>
                <a:spLocks/>
              </p:cNvSpPr>
              <p:nvPr/>
            </p:nvSpPr>
            <p:spPr bwMode="auto">
              <a:xfrm>
                <a:off x="4309826" y="6365866"/>
                <a:ext cx="81507" cy="53575"/>
              </a:xfrm>
              <a:custGeom>
                <a:avLst/>
                <a:gdLst>
                  <a:gd name="T0" fmla="*/ 2147483647 w 50"/>
                  <a:gd name="T1" fmla="*/ 2147483647 h 33"/>
                  <a:gd name="T2" fmla="*/ 2147483647 w 50"/>
                  <a:gd name="T3" fmla="*/ 2147483647 h 33"/>
                  <a:gd name="T4" fmla="*/ 0 w 50"/>
                  <a:gd name="T5" fmla="*/ 2147483647 h 33"/>
                  <a:gd name="T6" fmla="*/ 2147483647 w 50"/>
                  <a:gd name="T7" fmla="*/ 0 h 33"/>
                  <a:gd name="T8" fmla="*/ 2147483647 w 50"/>
                  <a:gd name="T9" fmla="*/ 2147483647 h 33"/>
                  <a:gd name="T10" fmla="*/ 2147483647 w 50"/>
                  <a:gd name="T11" fmla="*/ 2147483647 h 33"/>
                  <a:gd name="T12" fmla="*/ 2147483647 w 50"/>
                  <a:gd name="T13" fmla="*/ 2147483647 h 33"/>
                  <a:gd name="T14" fmla="*/ 2147483647 w 50"/>
                  <a:gd name="T15" fmla="*/ 214748364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"/>
                  <a:gd name="T25" fmla="*/ 0 h 33"/>
                  <a:gd name="T26" fmla="*/ 50 w 50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" h="33">
                    <a:moveTo>
                      <a:pt x="17" y="33"/>
                    </a:moveTo>
                    <a:lnTo>
                      <a:pt x="17" y="9"/>
                    </a:lnTo>
                    <a:lnTo>
                      <a:pt x="0" y="9"/>
                    </a:lnTo>
                    <a:lnTo>
                      <a:pt x="24" y="0"/>
                    </a:lnTo>
                    <a:lnTo>
                      <a:pt x="50" y="9"/>
                    </a:lnTo>
                    <a:lnTo>
                      <a:pt x="33" y="9"/>
                    </a:lnTo>
                    <a:lnTo>
                      <a:pt x="33" y="33"/>
                    </a:lnTo>
                    <a:lnTo>
                      <a:pt x="17" y="3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34965" name="Freeform 85"/>
              <p:cNvSpPr>
                <a:spLocks/>
              </p:cNvSpPr>
              <p:nvPr/>
            </p:nvSpPr>
            <p:spPr bwMode="auto">
              <a:xfrm>
                <a:off x="4422306" y="6427559"/>
                <a:ext cx="141823" cy="25976"/>
              </a:xfrm>
              <a:custGeom>
                <a:avLst/>
                <a:gdLst>
                  <a:gd name="T0" fmla="*/ 0 w 87"/>
                  <a:gd name="T1" fmla="*/ 2147483647 h 16"/>
                  <a:gd name="T2" fmla="*/ 2147483647 w 87"/>
                  <a:gd name="T3" fmla="*/ 2147483647 h 16"/>
                  <a:gd name="T4" fmla="*/ 2147483647 w 87"/>
                  <a:gd name="T5" fmla="*/ 2147483647 h 16"/>
                  <a:gd name="T6" fmla="*/ 2147483647 w 87"/>
                  <a:gd name="T7" fmla="*/ 2147483647 h 16"/>
                  <a:gd name="T8" fmla="*/ 2147483647 w 87"/>
                  <a:gd name="T9" fmla="*/ 0 h 16"/>
                  <a:gd name="T10" fmla="*/ 2147483647 w 87"/>
                  <a:gd name="T11" fmla="*/ 2147483647 h 16"/>
                  <a:gd name="T12" fmla="*/ 0 w 87"/>
                  <a:gd name="T13" fmla="*/ 2147483647 h 16"/>
                  <a:gd name="T14" fmla="*/ 0 w 87"/>
                  <a:gd name="T15" fmla="*/ 2147483647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7"/>
                  <a:gd name="T25" fmla="*/ 0 h 16"/>
                  <a:gd name="T26" fmla="*/ 87 w 87"/>
                  <a:gd name="T27" fmla="*/ 16 h 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7" h="16">
                    <a:moveTo>
                      <a:pt x="0" y="11"/>
                    </a:moveTo>
                    <a:lnTo>
                      <a:pt x="63" y="11"/>
                    </a:lnTo>
                    <a:lnTo>
                      <a:pt x="63" y="16"/>
                    </a:lnTo>
                    <a:lnTo>
                      <a:pt x="87" y="9"/>
                    </a:lnTo>
                    <a:lnTo>
                      <a:pt x="63" y="0"/>
                    </a:lnTo>
                    <a:lnTo>
                      <a:pt x="63" y="7"/>
                    </a:lnTo>
                    <a:lnTo>
                      <a:pt x="0" y="7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34966" name="Freeform 86"/>
              <p:cNvSpPr>
                <a:spLocks/>
              </p:cNvSpPr>
              <p:nvPr/>
            </p:nvSpPr>
            <p:spPr bwMode="auto">
              <a:xfrm>
                <a:off x="4171264" y="6377230"/>
                <a:ext cx="361892" cy="129880"/>
              </a:xfrm>
              <a:custGeom>
                <a:avLst/>
                <a:gdLst>
                  <a:gd name="T0" fmla="*/ 2147483647 w 94"/>
                  <a:gd name="T1" fmla="*/ 2147483647 h 34"/>
                  <a:gd name="T2" fmla="*/ 2147483647 w 94"/>
                  <a:gd name="T3" fmla="*/ 2147483647 h 34"/>
                  <a:gd name="T4" fmla="*/ 2147483647 w 94"/>
                  <a:gd name="T5" fmla="*/ 2147483647 h 34"/>
                  <a:gd name="T6" fmla="*/ 2147483647 w 94"/>
                  <a:gd name="T7" fmla="*/ 2147483647 h 34"/>
                  <a:gd name="T8" fmla="*/ 2147483647 w 94"/>
                  <a:gd name="T9" fmla="*/ 214748364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34"/>
                  <a:gd name="T17" fmla="*/ 94 w 94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34">
                    <a:moveTo>
                      <a:pt x="89" y="32"/>
                    </a:moveTo>
                    <a:cubicBezTo>
                      <a:pt x="84" y="34"/>
                      <a:pt x="61" y="29"/>
                      <a:pt x="38" y="20"/>
                    </a:cubicBezTo>
                    <a:cubicBezTo>
                      <a:pt x="15" y="12"/>
                      <a:pt x="0" y="4"/>
                      <a:pt x="5" y="2"/>
                    </a:cubicBezTo>
                    <a:cubicBezTo>
                      <a:pt x="10" y="0"/>
                      <a:pt x="33" y="5"/>
                      <a:pt x="56" y="14"/>
                    </a:cubicBezTo>
                    <a:cubicBezTo>
                      <a:pt x="80" y="22"/>
                      <a:pt x="94" y="30"/>
                      <a:pt x="89" y="32"/>
                    </a:cubicBezTo>
                    <a:close/>
                  </a:path>
                </a:pathLst>
              </a:custGeom>
              <a:noFill/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34967" name="Freeform 87"/>
              <p:cNvSpPr>
                <a:spLocks/>
              </p:cNvSpPr>
              <p:nvPr/>
            </p:nvSpPr>
            <p:spPr bwMode="auto">
              <a:xfrm>
                <a:off x="4168004" y="6377230"/>
                <a:ext cx="361892" cy="129880"/>
              </a:xfrm>
              <a:custGeom>
                <a:avLst/>
                <a:gdLst>
                  <a:gd name="T0" fmla="*/ 2147483647 w 94"/>
                  <a:gd name="T1" fmla="*/ 2147483647 h 34"/>
                  <a:gd name="T2" fmla="*/ 2147483647 w 94"/>
                  <a:gd name="T3" fmla="*/ 2147483647 h 34"/>
                  <a:gd name="T4" fmla="*/ 2147483647 w 94"/>
                  <a:gd name="T5" fmla="*/ 2147483647 h 34"/>
                  <a:gd name="T6" fmla="*/ 2147483647 w 94"/>
                  <a:gd name="T7" fmla="*/ 2147483647 h 34"/>
                  <a:gd name="T8" fmla="*/ 2147483647 w 94"/>
                  <a:gd name="T9" fmla="*/ 214748364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34"/>
                  <a:gd name="T17" fmla="*/ 94 w 94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34">
                    <a:moveTo>
                      <a:pt x="89" y="2"/>
                    </a:moveTo>
                    <a:cubicBezTo>
                      <a:pt x="94" y="4"/>
                      <a:pt x="80" y="12"/>
                      <a:pt x="57" y="20"/>
                    </a:cubicBezTo>
                    <a:cubicBezTo>
                      <a:pt x="33" y="29"/>
                      <a:pt x="10" y="34"/>
                      <a:pt x="5" y="32"/>
                    </a:cubicBezTo>
                    <a:cubicBezTo>
                      <a:pt x="0" y="30"/>
                      <a:pt x="14" y="22"/>
                      <a:pt x="37" y="14"/>
                    </a:cubicBezTo>
                    <a:cubicBezTo>
                      <a:pt x="61" y="5"/>
                      <a:pt x="84" y="0"/>
                      <a:pt x="89" y="2"/>
                    </a:cubicBezTo>
                    <a:close/>
                  </a:path>
                </a:pathLst>
              </a:custGeom>
              <a:noFill/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34968" name="Freeform 88"/>
              <p:cNvSpPr>
                <a:spLocks/>
              </p:cNvSpPr>
              <p:nvPr/>
            </p:nvSpPr>
            <p:spPr bwMode="auto">
              <a:xfrm>
                <a:off x="4264182" y="6411324"/>
                <a:ext cx="169535" cy="58446"/>
              </a:xfrm>
              <a:custGeom>
                <a:avLst/>
                <a:gdLst>
                  <a:gd name="T0" fmla="*/ 2147483647 w 44"/>
                  <a:gd name="T1" fmla="*/ 2147483647 h 15"/>
                  <a:gd name="T2" fmla="*/ 2147483647 w 44"/>
                  <a:gd name="T3" fmla="*/ 2147483647 h 15"/>
                  <a:gd name="T4" fmla="*/ 2147483647 w 44"/>
                  <a:gd name="T5" fmla="*/ 2147483647 h 15"/>
                  <a:gd name="T6" fmla="*/ 2147483647 w 44"/>
                  <a:gd name="T7" fmla="*/ 2147483647 h 15"/>
                  <a:gd name="T8" fmla="*/ 2147483647 w 44"/>
                  <a:gd name="T9" fmla="*/ 2147483647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15"/>
                  <a:gd name="T17" fmla="*/ 44 w 44"/>
                  <a:gd name="T18" fmla="*/ 15 h 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15">
                    <a:moveTo>
                      <a:pt x="33" y="13"/>
                    </a:moveTo>
                    <a:cubicBezTo>
                      <a:pt x="42" y="11"/>
                      <a:pt x="44" y="7"/>
                      <a:pt x="38" y="4"/>
                    </a:cubicBezTo>
                    <a:cubicBezTo>
                      <a:pt x="32" y="1"/>
                      <a:pt x="20" y="0"/>
                      <a:pt x="11" y="2"/>
                    </a:cubicBezTo>
                    <a:cubicBezTo>
                      <a:pt x="2" y="4"/>
                      <a:pt x="0" y="8"/>
                      <a:pt x="6" y="12"/>
                    </a:cubicBezTo>
                    <a:cubicBezTo>
                      <a:pt x="12" y="15"/>
                      <a:pt x="25" y="15"/>
                      <a:pt x="33" y="1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3B3B3B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</p:grpSp>
        <p:grpSp>
          <p:nvGrpSpPr>
            <p:cNvPr id="33" name="Group 262"/>
            <p:cNvGrpSpPr>
              <a:grpSpLocks/>
            </p:cNvGrpSpPr>
            <p:nvPr/>
          </p:nvGrpSpPr>
          <p:grpSpPr bwMode="auto">
            <a:xfrm>
              <a:off x="2906569" y="5724499"/>
              <a:ext cx="381215" cy="133177"/>
              <a:chOff x="7180382" y="1375614"/>
              <a:chExt cx="1462206" cy="429373"/>
            </a:xfrm>
          </p:grpSpPr>
          <p:sp>
            <p:nvSpPr>
              <p:cNvPr id="34931" name="Line 37"/>
              <p:cNvSpPr>
                <a:spLocks noChangeShapeType="1"/>
              </p:cNvSpPr>
              <p:nvPr/>
            </p:nvSpPr>
            <p:spPr bwMode="auto">
              <a:xfrm>
                <a:off x="7421631" y="1463130"/>
                <a:ext cx="1220957" cy="1367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32" name="Line 38"/>
              <p:cNvSpPr>
                <a:spLocks noChangeShapeType="1"/>
              </p:cNvSpPr>
              <p:nvPr/>
            </p:nvSpPr>
            <p:spPr bwMode="auto">
              <a:xfrm>
                <a:off x="7321409" y="1598506"/>
                <a:ext cx="1228425" cy="1367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33" name="Line 39"/>
              <p:cNvSpPr>
                <a:spLocks noChangeShapeType="1"/>
              </p:cNvSpPr>
              <p:nvPr/>
            </p:nvSpPr>
            <p:spPr bwMode="auto">
              <a:xfrm>
                <a:off x="7195317" y="1728412"/>
                <a:ext cx="1220957" cy="1367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34" name="Line 40"/>
              <p:cNvSpPr>
                <a:spLocks noChangeShapeType="1"/>
              </p:cNvSpPr>
              <p:nvPr/>
            </p:nvSpPr>
            <p:spPr bwMode="auto">
              <a:xfrm flipV="1">
                <a:off x="7283874" y="1381084"/>
                <a:ext cx="438642" cy="423903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35" name="Freeform 43"/>
              <p:cNvSpPr>
                <a:spLocks/>
              </p:cNvSpPr>
              <p:nvPr/>
            </p:nvSpPr>
            <p:spPr bwMode="auto">
              <a:xfrm>
                <a:off x="7536920" y="1437149"/>
                <a:ext cx="190425" cy="46493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3"/>
                    </a:lnTo>
                    <a:lnTo>
                      <a:pt x="47" y="26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2"/>
                    </a:lnTo>
                    <a:lnTo>
                      <a:pt x="31" y="33"/>
                    </a:lnTo>
                    <a:lnTo>
                      <a:pt x="26" y="34"/>
                    </a:lnTo>
                    <a:lnTo>
                      <a:pt x="21" y="33"/>
                    </a:lnTo>
                    <a:lnTo>
                      <a:pt x="16" y="32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4" y="26"/>
                    </a:lnTo>
                    <a:lnTo>
                      <a:pt x="2" y="23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3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34936" name="Freeform 44"/>
              <p:cNvSpPr>
                <a:spLocks/>
              </p:cNvSpPr>
              <p:nvPr/>
            </p:nvSpPr>
            <p:spPr bwMode="auto">
              <a:xfrm>
                <a:off x="7989817" y="1436466"/>
                <a:ext cx="190425" cy="47860"/>
              </a:xfrm>
              <a:custGeom>
                <a:avLst/>
                <a:gdLst>
                  <a:gd name="T0" fmla="*/ 2147483647 w 51"/>
                  <a:gd name="T1" fmla="*/ 2147483647 h 35"/>
                  <a:gd name="T2" fmla="*/ 2147483647 w 51"/>
                  <a:gd name="T3" fmla="*/ 2147483647 h 35"/>
                  <a:gd name="T4" fmla="*/ 2147483647 w 51"/>
                  <a:gd name="T5" fmla="*/ 2147483647 h 35"/>
                  <a:gd name="T6" fmla="*/ 2147483647 w 51"/>
                  <a:gd name="T7" fmla="*/ 2147483647 h 35"/>
                  <a:gd name="T8" fmla="*/ 2147483647 w 51"/>
                  <a:gd name="T9" fmla="*/ 2147483647 h 35"/>
                  <a:gd name="T10" fmla="*/ 2147483647 w 51"/>
                  <a:gd name="T11" fmla="*/ 2147483647 h 35"/>
                  <a:gd name="T12" fmla="*/ 2147483647 w 51"/>
                  <a:gd name="T13" fmla="*/ 2147483647 h 35"/>
                  <a:gd name="T14" fmla="*/ 2147483647 w 51"/>
                  <a:gd name="T15" fmla="*/ 2147483647 h 35"/>
                  <a:gd name="T16" fmla="*/ 2147483647 w 51"/>
                  <a:gd name="T17" fmla="*/ 2147483647 h 35"/>
                  <a:gd name="T18" fmla="*/ 2147483647 w 51"/>
                  <a:gd name="T19" fmla="*/ 2147483647 h 35"/>
                  <a:gd name="T20" fmla="*/ 2147483647 w 51"/>
                  <a:gd name="T21" fmla="*/ 2147483647 h 35"/>
                  <a:gd name="T22" fmla="*/ 2147483647 w 51"/>
                  <a:gd name="T23" fmla="*/ 2147483647 h 35"/>
                  <a:gd name="T24" fmla="*/ 2147483647 w 51"/>
                  <a:gd name="T25" fmla="*/ 2147483647 h 35"/>
                  <a:gd name="T26" fmla="*/ 2147483647 w 51"/>
                  <a:gd name="T27" fmla="*/ 2147483647 h 35"/>
                  <a:gd name="T28" fmla="*/ 2147483647 w 51"/>
                  <a:gd name="T29" fmla="*/ 2147483647 h 35"/>
                  <a:gd name="T30" fmla="*/ 2147483647 w 51"/>
                  <a:gd name="T31" fmla="*/ 2147483647 h 35"/>
                  <a:gd name="T32" fmla="*/ 2147483647 w 51"/>
                  <a:gd name="T33" fmla="*/ 2147483647 h 35"/>
                  <a:gd name="T34" fmla="*/ 2147483647 w 51"/>
                  <a:gd name="T35" fmla="*/ 2147483647 h 35"/>
                  <a:gd name="T36" fmla="*/ 0 w 51"/>
                  <a:gd name="T37" fmla="*/ 2147483647 h 35"/>
                  <a:gd name="T38" fmla="*/ 0 w 51"/>
                  <a:gd name="T39" fmla="*/ 2147483647 h 35"/>
                  <a:gd name="T40" fmla="*/ 2147483647 w 51"/>
                  <a:gd name="T41" fmla="*/ 2147483647 h 35"/>
                  <a:gd name="T42" fmla="*/ 2147483647 w 51"/>
                  <a:gd name="T43" fmla="*/ 2147483647 h 35"/>
                  <a:gd name="T44" fmla="*/ 2147483647 w 51"/>
                  <a:gd name="T45" fmla="*/ 2147483647 h 35"/>
                  <a:gd name="T46" fmla="*/ 2147483647 w 51"/>
                  <a:gd name="T47" fmla="*/ 2147483647 h 35"/>
                  <a:gd name="T48" fmla="*/ 2147483647 w 51"/>
                  <a:gd name="T49" fmla="*/ 2147483647 h 35"/>
                  <a:gd name="T50" fmla="*/ 2147483647 w 51"/>
                  <a:gd name="T51" fmla="*/ 2147483647 h 35"/>
                  <a:gd name="T52" fmla="*/ 2147483647 w 51"/>
                  <a:gd name="T53" fmla="*/ 2147483647 h 35"/>
                  <a:gd name="T54" fmla="*/ 2147483647 w 51"/>
                  <a:gd name="T55" fmla="*/ 0 h 35"/>
                  <a:gd name="T56" fmla="*/ 2147483647 w 51"/>
                  <a:gd name="T57" fmla="*/ 0 h 35"/>
                  <a:gd name="T58" fmla="*/ 2147483647 w 51"/>
                  <a:gd name="T59" fmla="*/ 2147483647 h 35"/>
                  <a:gd name="T60" fmla="*/ 2147483647 w 51"/>
                  <a:gd name="T61" fmla="*/ 2147483647 h 35"/>
                  <a:gd name="T62" fmla="*/ 2147483647 w 51"/>
                  <a:gd name="T63" fmla="*/ 2147483647 h 35"/>
                  <a:gd name="T64" fmla="*/ 2147483647 w 51"/>
                  <a:gd name="T65" fmla="*/ 2147483647 h 35"/>
                  <a:gd name="T66" fmla="*/ 2147483647 w 51"/>
                  <a:gd name="T67" fmla="*/ 2147483647 h 35"/>
                  <a:gd name="T68" fmla="*/ 2147483647 w 51"/>
                  <a:gd name="T69" fmla="*/ 2147483647 h 35"/>
                  <a:gd name="T70" fmla="*/ 2147483647 w 51"/>
                  <a:gd name="T71" fmla="*/ 2147483647 h 35"/>
                  <a:gd name="T72" fmla="*/ 2147483647 w 51"/>
                  <a:gd name="T73" fmla="*/ 2147483647 h 35"/>
                  <a:gd name="T74" fmla="*/ 2147483647 w 51"/>
                  <a:gd name="T75" fmla="*/ 2147483647 h 3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5"/>
                  <a:gd name="T116" fmla="*/ 51 w 51"/>
                  <a:gd name="T117" fmla="*/ 35 h 35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5">
                    <a:moveTo>
                      <a:pt x="51" y="18"/>
                    </a:moveTo>
                    <a:lnTo>
                      <a:pt x="51" y="18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30"/>
                    </a:lnTo>
                    <a:lnTo>
                      <a:pt x="40" y="32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5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2"/>
                    </a:lnTo>
                    <a:lnTo>
                      <a:pt x="8" y="30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8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0" y="1"/>
                    </a:lnTo>
                    <a:lnTo>
                      <a:pt x="26" y="0"/>
                    </a:lnTo>
                    <a:lnTo>
                      <a:pt x="31" y="1"/>
                    </a:lnTo>
                    <a:lnTo>
                      <a:pt x="36" y="2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1"/>
                    </a:lnTo>
                    <a:lnTo>
                      <a:pt x="51" y="14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34937" name="Freeform 45"/>
              <p:cNvSpPr>
                <a:spLocks/>
              </p:cNvSpPr>
              <p:nvPr/>
            </p:nvSpPr>
            <p:spPr bwMode="auto">
              <a:xfrm>
                <a:off x="8385601" y="1437149"/>
                <a:ext cx="190425" cy="46493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1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5" y="27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0"/>
                    </a:lnTo>
                    <a:lnTo>
                      <a:pt x="5" y="7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34938" name="Freeform 46"/>
              <p:cNvSpPr>
                <a:spLocks/>
              </p:cNvSpPr>
              <p:nvPr/>
            </p:nvSpPr>
            <p:spPr bwMode="auto">
              <a:xfrm>
                <a:off x="7409231" y="1576627"/>
                <a:ext cx="190425" cy="46493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34939" name="Freeform 47"/>
              <p:cNvSpPr>
                <a:spLocks/>
              </p:cNvSpPr>
              <p:nvPr/>
            </p:nvSpPr>
            <p:spPr bwMode="auto">
              <a:xfrm>
                <a:off x="7831668" y="1580728"/>
                <a:ext cx="190425" cy="46493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0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0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2147483647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2147483647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5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0" y="1"/>
                    </a:lnTo>
                    <a:lnTo>
                      <a:pt x="26" y="0"/>
                    </a:lnTo>
                    <a:lnTo>
                      <a:pt x="31" y="1"/>
                    </a:lnTo>
                    <a:lnTo>
                      <a:pt x="35" y="2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1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34940" name="Freeform 48"/>
              <p:cNvSpPr>
                <a:spLocks/>
              </p:cNvSpPr>
              <p:nvPr/>
            </p:nvSpPr>
            <p:spPr bwMode="auto">
              <a:xfrm>
                <a:off x="8254106" y="1573892"/>
                <a:ext cx="190425" cy="46493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2147483647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2147483647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1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6" y="0"/>
                    </a:lnTo>
                    <a:lnTo>
                      <a:pt x="31" y="1"/>
                    </a:lnTo>
                    <a:lnTo>
                      <a:pt x="36" y="2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1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34941" name="Freeform 49"/>
              <p:cNvSpPr>
                <a:spLocks/>
              </p:cNvSpPr>
              <p:nvPr/>
            </p:nvSpPr>
            <p:spPr bwMode="auto">
              <a:xfrm>
                <a:off x="7330820" y="1707899"/>
                <a:ext cx="190425" cy="46493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0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0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5" y="33"/>
                    </a:lnTo>
                    <a:lnTo>
                      <a:pt x="31" y="34"/>
                    </a:lnTo>
                    <a:lnTo>
                      <a:pt x="25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0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34942" name="Freeform 50"/>
              <p:cNvSpPr>
                <a:spLocks/>
              </p:cNvSpPr>
              <p:nvPr/>
            </p:nvSpPr>
            <p:spPr bwMode="auto">
              <a:xfrm>
                <a:off x="7726603" y="1709267"/>
                <a:ext cx="190425" cy="46493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0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0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0" y="20"/>
                    </a:lnTo>
                    <a:lnTo>
                      <a:pt x="49" y="24"/>
                    </a:lnTo>
                    <a:lnTo>
                      <a:pt x="47" y="26"/>
                    </a:lnTo>
                    <a:lnTo>
                      <a:pt x="43" y="29"/>
                    </a:lnTo>
                    <a:lnTo>
                      <a:pt x="40" y="31"/>
                    </a:lnTo>
                    <a:lnTo>
                      <a:pt x="35" y="33"/>
                    </a:lnTo>
                    <a:lnTo>
                      <a:pt x="31" y="34"/>
                    </a:lnTo>
                    <a:lnTo>
                      <a:pt x="25" y="34"/>
                    </a:lnTo>
                    <a:lnTo>
                      <a:pt x="20" y="34"/>
                    </a:lnTo>
                    <a:lnTo>
                      <a:pt x="15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5" y="1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1"/>
                    </a:lnTo>
                    <a:lnTo>
                      <a:pt x="40" y="3"/>
                    </a:lnTo>
                    <a:lnTo>
                      <a:pt x="43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0" y="13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34943" name="Freeform 51"/>
              <p:cNvSpPr>
                <a:spLocks/>
              </p:cNvSpPr>
              <p:nvPr/>
            </p:nvSpPr>
            <p:spPr bwMode="auto">
              <a:xfrm>
                <a:off x="8122387" y="1709267"/>
                <a:ext cx="190425" cy="46493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4"/>
                    </a:lnTo>
                    <a:lnTo>
                      <a:pt x="47" y="26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3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34944" name="Line 52"/>
              <p:cNvSpPr>
                <a:spLocks noChangeShapeType="1"/>
              </p:cNvSpPr>
              <p:nvPr/>
            </p:nvSpPr>
            <p:spPr bwMode="auto">
              <a:xfrm>
                <a:off x="7413840" y="1455279"/>
                <a:ext cx="1220957" cy="1367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45" name="Line 53"/>
              <p:cNvSpPr>
                <a:spLocks noChangeShapeType="1"/>
              </p:cNvSpPr>
              <p:nvPr/>
            </p:nvSpPr>
            <p:spPr bwMode="auto">
              <a:xfrm>
                <a:off x="7306474" y="1593036"/>
                <a:ext cx="1228425" cy="1367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46" name="Line 54"/>
              <p:cNvSpPr>
                <a:spLocks noChangeShapeType="1"/>
              </p:cNvSpPr>
              <p:nvPr/>
            </p:nvSpPr>
            <p:spPr bwMode="auto">
              <a:xfrm>
                <a:off x="7180382" y="1722941"/>
                <a:ext cx="1220957" cy="1367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47" name="Line 55"/>
              <p:cNvSpPr>
                <a:spLocks noChangeShapeType="1"/>
              </p:cNvSpPr>
              <p:nvPr/>
            </p:nvSpPr>
            <p:spPr bwMode="auto">
              <a:xfrm flipV="1">
                <a:off x="7268939" y="1375614"/>
                <a:ext cx="438642" cy="423903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48" name="Line 40"/>
              <p:cNvSpPr>
                <a:spLocks noChangeShapeType="1"/>
              </p:cNvSpPr>
              <p:nvPr/>
            </p:nvSpPr>
            <p:spPr bwMode="auto">
              <a:xfrm flipV="1">
                <a:off x="7725562" y="1381084"/>
                <a:ext cx="438642" cy="423903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49" name="Line 55"/>
              <p:cNvSpPr>
                <a:spLocks noChangeShapeType="1"/>
              </p:cNvSpPr>
              <p:nvPr/>
            </p:nvSpPr>
            <p:spPr bwMode="auto">
              <a:xfrm flipV="1">
                <a:off x="7710626" y="1375614"/>
                <a:ext cx="438642" cy="423903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50" name="Line 40"/>
              <p:cNvSpPr>
                <a:spLocks noChangeShapeType="1"/>
              </p:cNvSpPr>
              <p:nvPr/>
            </p:nvSpPr>
            <p:spPr bwMode="auto">
              <a:xfrm flipV="1">
                <a:off x="8125367" y="1381084"/>
                <a:ext cx="438642" cy="423903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51" name="Line 55"/>
              <p:cNvSpPr>
                <a:spLocks noChangeShapeType="1"/>
              </p:cNvSpPr>
              <p:nvPr/>
            </p:nvSpPr>
            <p:spPr bwMode="auto">
              <a:xfrm flipV="1">
                <a:off x="8110431" y="1375614"/>
                <a:ext cx="438642" cy="423903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" name="Group 261"/>
              <p:cNvGrpSpPr>
                <a:grpSpLocks/>
              </p:cNvGrpSpPr>
              <p:nvPr/>
            </p:nvGrpSpPr>
            <p:grpSpPr bwMode="auto">
              <a:xfrm>
                <a:off x="7315885" y="1426210"/>
                <a:ext cx="1245206" cy="324081"/>
                <a:chOff x="7315885" y="1426210"/>
                <a:chExt cx="1245206" cy="324081"/>
              </a:xfrm>
            </p:grpSpPr>
            <p:sp>
              <p:nvSpPr>
                <p:cNvPr id="34953" name="Freeform 58"/>
                <p:cNvSpPr>
                  <a:spLocks/>
                </p:cNvSpPr>
                <p:nvPr/>
              </p:nvSpPr>
              <p:spPr bwMode="auto">
                <a:xfrm>
                  <a:off x="7521985" y="1426210"/>
                  <a:ext cx="190425" cy="4649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3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2"/>
                      </a:lnTo>
                      <a:lnTo>
                        <a:pt x="31" y="33"/>
                      </a:lnTo>
                      <a:lnTo>
                        <a:pt x="26" y="34"/>
                      </a:lnTo>
                      <a:lnTo>
                        <a:pt x="21" y="33"/>
                      </a:lnTo>
                      <a:lnTo>
                        <a:pt x="16" y="32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6"/>
                      </a:lnTo>
                      <a:lnTo>
                        <a:pt x="2" y="23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34954" name="Freeform 59"/>
                <p:cNvSpPr>
                  <a:spLocks/>
                </p:cNvSpPr>
                <p:nvPr/>
              </p:nvSpPr>
              <p:spPr bwMode="auto">
                <a:xfrm>
                  <a:off x="7974882" y="1426210"/>
                  <a:ext cx="190425" cy="47860"/>
                </a:xfrm>
                <a:custGeom>
                  <a:avLst/>
                  <a:gdLst>
                    <a:gd name="T0" fmla="*/ 2147483647 w 51"/>
                    <a:gd name="T1" fmla="*/ 2147483647 h 35"/>
                    <a:gd name="T2" fmla="*/ 2147483647 w 51"/>
                    <a:gd name="T3" fmla="*/ 2147483647 h 35"/>
                    <a:gd name="T4" fmla="*/ 2147483647 w 51"/>
                    <a:gd name="T5" fmla="*/ 2147483647 h 35"/>
                    <a:gd name="T6" fmla="*/ 2147483647 w 51"/>
                    <a:gd name="T7" fmla="*/ 2147483647 h 35"/>
                    <a:gd name="T8" fmla="*/ 2147483647 w 51"/>
                    <a:gd name="T9" fmla="*/ 2147483647 h 35"/>
                    <a:gd name="T10" fmla="*/ 2147483647 w 51"/>
                    <a:gd name="T11" fmla="*/ 2147483647 h 35"/>
                    <a:gd name="T12" fmla="*/ 2147483647 w 51"/>
                    <a:gd name="T13" fmla="*/ 2147483647 h 35"/>
                    <a:gd name="T14" fmla="*/ 2147483647 w 51"/>
                    <a:gd name="T15" fmla="*/ 2147483647 h 35"/>
                    <a:gd name="T16" fmla="*/ 2147483647 w 51"/>
                    <a:gd name="T17" fmla="*/ 2147483647 h 35"/>
                    <a:gd name="T18" fmla="*/ 2147483647 w 51"/>
                    <a:gd name="T19" fmla="*/ 2147483647 h 35"/>
                    <a:gd name="T20" fmla="*/ 2147483647 w 51"/>
                    <a:gd name="T21" fmla="*/ 2147483647 h 35"/>
                    <a:gd name="T22" fmla="*/ 2147483647 w 51"/>
                    <a:gd name="T23" fmla="*/ 2147483647 h 35"/>
                    <a:gd name="T24" fmla="*/ 2147483647 w 51"/>
                    <a:gd name="T25" fmla="*/ 2147483647 h 35"/>
                    <a:gd name="T26" fmla="*/ 2147483647 w 51"/>
                    <a:gd name="T27" fmla="*/ 2147483647 h 35"/>
                    <a:gd name="T28" fmla="*/ 2147483647 w 51"/>
                    <a:gd name="T29" fmla="*/ 2147483647 h 35"/>
                    <a:gd name="T30" fmla="*/ 2147483647 w 51"/>
                    <a:gd name="T31" fmla="*/ 2147483647 h 35"/>
                    <a:gd name="T32" fmla="*/ 2147483647 w 51"/>
                    <a:gd name="T33" fmla="*/ 2147483647 h 35"/>
                    <a:gd name="T34" fmla="*/ 2147483647 w 51"/>
                    <a:gd name="T35" fmla="*/ 2147483647 h 35"/>
                    <a:gd name="T36" fmla="*/ 0 w 51"/>
                    <a:gd name="T37" fmla="*/ 2147483647 h 35"/>
                    <a:gd name="T38" fmla="*/ 0 w 51"/>
                    <a:gd name="T39" fmla="*/ 2147483647 h 35"/>
                    <a:gd name="T40" fmla="*/ 2147483647 w 51"/>
                    <a:gd name="T41" fmla="*/ 2147483647 h 35"/>
                    <a:gd name="T42" fmla="*/ 2147483647 w 51"/>
                    <a:gd name="T43" fmla="*/ 2147483647 h 35"/>
                    <a:gd name="T44" fmla="*/ 2147483647 w 51"/>
                    <a:gd name="T45" fmla="*/ 2147483647 h 35"/>
                    <a:gd name="T46" fmla="*/ 2147483647 w 51"/>
                    <a:gd name="T47" fmla="*/ 2147483647 h 35"/>
                    <a:gd name="T48" fmla="*/ 2147483647 w 51"/>
                    <a:gd name="T49" fmla="*/ 2147483647 h 35"/>
                    <a:gd name="T50" fmla="*/ 2147483647 w 51"/>
                    <a:gd name="T51" fmla="*/ 2147483647 h 35"/>
                    <a:gd name="T52" fmla="*/ 2147483647 w 51"/>
                    <a:gd name="T53" fmla="*/ 2147483647 h 35"/>
                    <a:gd name="T54" fmla="*/ 2147483647 w 51"/>
                    <a:gd name="T55" fmla="*/ 0 h 35"/>
                    <a:gd name="T56" fmla="*/ 2147483647 w 51"/>
                    <a:gd name="T57" fmla="*/ 0 h 35"/>
                    <a:gd name="T58" fmla="*/ 2147483647 w 51"/>
                    <a:gd name="T59" fmla="*/ 2147483647 h 35"/>
                    <a:gd name="T60" fmla="*/ 2147483647 w 51"/>
                    <a:gd name="T61" fmla="*/ 2147483647 h 35"/>
                    <a:gd name="T62" fmla="*/ 2147483647 w 51"/>
                    <a:gd name="T63" fmla="*/ 2147483647 h 35"/>
                    <a:gd name="T64" fmla="*/ 2147483647 w 51"/>
                    <a:gd name="T65" fmla="*/ 2147483647 h 35"/>
                    <a:gd name="T66" fmla="*/ 2147483647 w 51"/>
                    <a:gd name="T67" fmla="*/ 2147483647 h 35"/>
                    <a:gd name="T68" fmla="*/ 2147483647 w 51"/>
                    <a:gd name="T69" fmla="*/ 2147483647 h 35"/>
                    <a:gd name="T70" fmla="*/ 2147483647 w 51"/>
                    <a:gd name="T71" fmla="*/ 2147483647 h 35"/>
                    <a:gd name="T72" fmla="*/ 2147483647 w 51"/>
                    <a:gd name="T73" fmla="*/ 2147483647 h 35"/>
                    <a:gd name="T74" fmla="*/ 2147483647 w 51"/>
                    <a:gd name="T75" fmla="*/ 2147483647 h 35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5"/>
                    <a:gd name="T116" fmla="*/ 51 w 51"/>
                    <a:gd name="T117" fmla="*/ 35 h 35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5">
                      <a:moveTo>
                        <a:pt x="51" y="18"/>
                      </a:moveTo>
                      <a:lnTo>
                        <a:pt x="51" y="18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30"/>
                      </a:lnTo>
                      <a:lnTo>
                        <a:pt x="40" y="32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5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2"/>
                      </a:lnTo>
                      <a:lnTo>
                        <a:pt x="8" y="30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8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34955" name="Freeform 60"/>
                <p:cNvSpPr>
                  <a:spLocks/>
                </p:cNvSpPr>
                <p:nvPr/>
              </p:nvSpPr>
              <p:spPr bwMode="auto">
                <a:xfrm>
                  <a:off x="8370666" y="1426210"/>
                  <a:ext cx="190425" cy="4649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5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5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34956" name="Freeform 61"/>
                <p:cNvSpPr>
                  <a:spLocks/>
                </p:cNvSpPr>
                <p:nvPr/>
              </p:nvSpPr>
              <p:spPr bwMode="auto">
                <a:xfrm>
                  <a:off x="7394296" y="1571156"/>
                  <a:ext cx="190425" cy="4649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34957" name="Freeform 62"/>
                <p:cNvSpPr>
                  <a:spLocks/>
                </p:cNvSpPr>
                <p:nvPr/>
              </p:nvSpPr>
              <p:spPr bwMode="auto">
                <a:xfrm>
                  <a:off x="7816733" y="1575259"/>
                  <a:ext cx="190425" cy="4649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5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34958" name="Freeform 63"/>
                <p:cNvSpPr>
                  <a:spLocks/>
                </p:cNvSpPr>
                <p:nvPr/>
              </p:nvSpPr>
              <p:spPr bwMode="auto">
                <a:xfrm>
                  <a:off x="8239169" y="1568422"/>
                  <a:ext cx="190425" cy="4649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1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34959" name="Freeform 64"/>
                <p:cNvSpPr>
                  <a:spLocks/>
                </p:cNvSpPr>
                <p:nvPr/>
              </p:nvSpPr>
              <p:spPr bwMode="auto">
                <a:xfrm>
                  <a:off x="7315885" y="1702431"/>
                  <a:ext cx="190425" cy="4649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0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34960" name="Freeform 65"/>
                <p:cNvSpPr>
                  <a:spLocks/>
                </p:cNvSpPr>
                <p:nvPr/>
              </p:nvSpPr>
              <p:spPr bwMode="auto">
                <a:xfrm>
                  <a:off x="7711668" y="1703798"/>
                  <a:ext cx="190425" cy="4649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0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3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5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0" y="20"/>
                      </a:lnTo>
                      <a:lnTo>
                        <a:pt x="0" y="17"/>
                      </a:lnTo>
                      <a:lnTo>
                        <a:pt x="0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5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3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0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  <p:sp>
              <p:nvSpPr>
                <p:cNvPr id="34961" name="Freeform 66"/>
                <p:cNvSpPr>
                  <a:spLocks/>
                </p:cNvSpPr>
                <p:nvPr/>
              </p:nvSpPr>
              <p:spPr bwMode="auto">
                <a:xfrm>
                  <a:off x="8107452" y="1703798"/>
                  <a:ext cx="190425" cy="4649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/>
                </a:p>
              </p:txBody>
            </p:sp>
          </p:grpSp>
        </p:grpSp>
      </p:grpSp>
      <p:cxnSp>
        <p:nvCxnSpPr>
          <p:cNvPr id="34846" name="Straight Connector 44"/>
          <p:cNvCxnSpPr>
            <a:cxnSpLocks noChangeShapeType="1"/>
          </p:cNvCxnSpPr>
          <p:nvPr/>
        </p:nvCxnSpPr>
        <p:spPr bwMode="auto">
          <a:xfrm rot="5400000" flipH="1" flipV="1">
            <a:off x="4586288" y="2452688"/>
            <a:ext cx="871537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7" name="Straight Connector 44"/>
          <p:cNvCxnSpPr>
            <a:cxnSpLocks noChangeShapeType="1"/>
          </p:cNvCxnSpPr>
          <p:nvPr/>
        </p:nvCxnSpPr>
        <p:spPr bwMode="auto">
          <a:xfrm rot="5400000" flipH="1" flipV="1">
            <a:off x="3190875" y="2452688"/>
            <a:ext cx="871537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8" name="Straight Connector 44"/>
          <p:cNvCxnSpPr>
            <a:cxnSpLocks noChangeShapeType="1"/>
          </p:cNvCxnSpPr>
          <p:nvPr/>
        </p:nvCxnSpPr>
        <p:spPr bwMode="auto">
          <a:xfrm rot="5400000" flipH="1" flipV="1">
            <a:off x="3887788" y="2035175"/>
            <a:ext cx="968375" cy="930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9" name="Straight Connector 44"/>
          <p:cNvCxnSpPr>
            <a:cxnSpLocks noChangeShapeType="1"/>
          </p:cNvCxnSpPr>
          <p:nvPr/>
        </p:nvCxnSpPr>
        <p:spPr bwMode="auto">
          <a:xfrm rot="10800000">
            <a:off x="3533775" y="2016125"/>
            <a:ext cx="1303338" cy="968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50" name="Straight Connector 42"/>
          <p:cNvCxnSpPr>
            <a:cxnSpLocks noChangeShapeType="1"/>
          </p:cNvCxnSpPr>
          <p:nvPr/>
        </p:nvCxnSpPr>
        <p:spPr bwMode="auto">
          <a:xfrm>
            <a:off x="3533775" y="1530350"/>
            <a:ext cx="1582738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8947" name="Rectangle 11"/>
          <p:cNvSpPr>
            <a:spLocks noChangeArrowheads="1"/>
          </p:cNvSpPr>
          <p:nvPr/>
        </p:nvSpPr>
        <p:spPr bwMode="auto">
          <a:xfrm>
            <a:off x="533400" y="1782763"/>
            <a:ext cx="203993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sz="1200" b="1" dirty="0">
                <a:latin typeface="+mj-lt"/>
              </a:rPr>
              <a:t>Data Center Core</a:t>
            </a:r>
          </a:p>
        </p:txBody>
      </p:sp>
      <p:pic>
        <p:nvPicPr>
          <p:cNvPr id="34852" name="Picture 338" descr="DC3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8038" y="1143000"/>
            <a:ext cx="744537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53" name="Picture 338" descr="DC3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51375" y="1143000"/>
            <a:ext cx="744538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54" name="Picture 338" descr="DC3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8038" y="2790825"/>
            <a:ext cx="744537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55" name="Picture 338" descr="DC3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51375" y="2790825"/>
            <a:ext cx="744538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56" name="Picture 338" descr="DC3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02150" y="4476750"/>
            <a:ext cx="744538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5" name="Group 219"/>
          <p:cNvGrpSpPr>
            <a:grpSpLocks/>
          </p:cNvGrpSpPr>
          <p:nvPr/>
        </p:nvGrpSpPr>
        <p:grpSpPr bwMode="auto">
          <a:xfrm>
            <a:off x="6872288" y="838200"/>
            <a:ext cx="1966912" cy="1347788"/>
            <a:chOff x="6872288" y="838200"/>
            <a:chExt cx="1966912" cy="1347787"/>
          </a:xfrm>
        </p:grpSpPr>
        <p:sp>
          <p:nvSpPr>
            <p:cNvPr id="56" name="Oval 55"/>
            <p:cNvSpPr/>
            <p:nvPr/>
          </p:nvSpPr>
          <p:spPr bwMode="auto">
            <a:xfrm flipH="1">
              <a:off x="6886575" y="1535112"/>
              <a:ext cx="177800" cy="18573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16000" sy="116000" algn="ctr" rotWithShape="0">
                <a:schemeClr val="tx2">
                  <a:alpha val="40000"/>
                </a:schemeClr>
              </a:outerShdw>
            </a:effectLst>
          </p:spPr>
          <p:txBody>
            <a:bodyPr wrap="none" lIns="0" tIns="0" rIns="0" bIns="0" anchor="ctr"/>
            <a:lstStyle/>
            <a:p>
              <a:pPr algn="ctr" defTabSz="814388" eaLnBrk="0" hangingPunct="0">
                <a:lnSpc>
                  <a:spcPct val="90000"/>
                </a:lnSpc>
              </a:pPr>
              <a:r>
                <a:rPr lang="en-US" altLang="zh-CN" sz="800">
                  <a:solidFill>
                    <a:schemeClr val="bg1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57" name="Oval 56"/>
            <p:cNvSpPr/>
            <p:nvPr/>
          </p:nvSpPr>
          <p:spPr bwMode="auto">
            <a:xfrm flipH="1">
              <a:off x="6886575" y="2000249"/>
              <a:ext cx="177800" cy="185738"/>
            </a:xfrm>
            <a:prstGeom prst="ellipse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16000" sy="116000" algn="ctr" rotWithShape="0">
                <a:srgbClr val="7030A0">
                  <a:alpha val="40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defTabSz="814388" eaLnBrk="0" hangingPunct="0">
                <a:lnSpc>
                  <a:spcPct val="90000"/>
                </a:lnSpc>
              </a:pPr>
              <a:r>
                <a:rPr lang="en-US" altLang="zh-CN" sz="800">
                  <a:solidFill>
                    <a:schemeClr val="bg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58" name="Oval 57"/>
            <p:cNvSpPr/>
            <p:nvPr/>
          </p:nvSpPr>
          <p:spPr bwMode="auto">
            <a:xfrm flipH="1">
              <a:off x="6886575" y="1766887"/>
              <a:ext cx="177800" cy="18573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16000" sy="116000" algn="ctr" rotWithShape="0">
                <a:schemeClr val="tx2">
                  <a:alpha val="40000"/>
                </a:schemeClr>
              </a:outerShdw>
            </a:effectLst>
          </p:spPr>
          <p:txBody>
            <a:bodyPr wrap="none" lIns="0" tIns="0" rIns="0" bIns="0" anchor="ctr"/>
            <a:lstStyle/>
            <a:p>
              <a:pPr algn="ctr" defTabSz="814388" eaLnBrk="0" hangingPunct="0">
                <a:lnSpc>
                  <a:spcPct val="90000"/>
                </a:lnSpc>
              </a:pPr>
              <a:r>
                <a:rPr lang="en-US" altLang="zh-CN" sz="800">
                  <a:solidFill>
                    <a:schemeClr val="bg1"/>
                  </a:solidFill>
                  <a:ea typeface="宋体" pitchFamily="2" charset="-122"/>
                </a:rPr>
                <a:t>R</a:t>
              </a:r>
            </a:p>
          </p:txBody>
        </p:sp>
        <p:sp>
          <p:nvSpPr>
            <p:cNvPr id="59" name="Oval 58"/>
            <p:cNvSpPr/>
            <p:nvPr/>
          </p:nvSpPr>
          <p:spPr bwMode="auto">
            <a:xfrm flipH="1">
              <a:off x="6886575" y="838200"/>
              <a:ext cx="177800" cy="185738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16000" sy="116000" algn="ctr" rotWithShape="0">
                <a:srgbClr val="C00000">
                  <a:alpha val="40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defTabSz="814388" eaLnBrk="0" hangingPunct="0">
                <a:lnSpc>
                  <a:spcPct val="90000"/>
                </a:lnSpc>
              </a:pPr>
              <a:r>
                <a:rPr lang="en-US" altLang="zh-CN" sz="800">
                  <a:solidFill>
                    <a:schemeClr val="bg1"/>
                  </a:solidFill>
                  <a:ea typeface="宋体" pitchFamily="2" charset="-122"/>
                </a:rPr>
                <a:t>N</a:t>
              </a:r>
            </a:p>
          </p:txBody>
        </p:sp>
        <p:sp>
          <p:nvSpPr>
            <p:cNvPr id="60" name="Oval 59"/>
            <p:cNvSpPr/>
            <p:nvPr/>
          </p:nvSpPr>
          <p:spPr bwMode="auto">
            <a:xfrm flipH="1">
              <a:off x="6886575" y="1071563"/>
              <a:ext cx="177800" cy="185737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16000" sy="116000" algn="ctr" rotWithShape="0">
                <a:srgbClr val="C00000">
                  <a:alpha val="40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defTabSz="814388" eaLnBrk="0" hangingPunct="0">
                <a:lnSpc>
                  <a:spcPct val="90000"/>
                </a:lnSpc>
              </a:pPr>
              <a:r>
                <a:rPr lang="en-US" altLang="zh-CN" sz="800">
                  <a:solidFill>
                    <a:schemeClr val="bg1"/>
                  </a:solidFill>
                  <a:ea typeface="宋体" pitchFamily="2" charset="-122"/>
                </a:rPr>
                <a:t>E</a:t>
              </a:r>
            </a:p>
          </p:txBody>
        </p:sp>
        <p:sp>
          <p:nvSpPr>
            <p:cNvPr id="34916" name="TextBox 161"/>
            <p:cNvSpPr txBox="1">
              <a:spLocks noChangeArrowheads="1"/>
            </p:cNvSpPr>
            <p:nvPr/>
          </p:nvSpPr>
          <p:spPr bwMode="auto">
            <a:xfrm>
              <a:off x="6886575" y="1535112"/>
              <a:ext cx="1649412" cy="185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274320" tIns="0" rIns="0" bIns="0"/>
            <a:lstStyle/>
            <a:p>
              <a:r>
                <a:rPr lang="en-US" altLang="zh-CN" sz="1000">
                  <a:ea typeface="宋体" pitchFamily="2" charset="-122"/>
                </a:rPr>
                <a:t>BPDUguard</a:t>
              </a:r>
            </a:p>
          </p:txBody>
        </p:sp>
        <p:sp>
          <p:nvSpPr>
            <p:cNvPr id="34917" name="TextBox 162"/>
            <p:cNvSpPr txBox="1">
              <a:spLocks noChangeArrowheads="1"/>
            </p:cNvSpPr>
            <p:nvPr/>
          </p:nvSpPr>
          <p:spPr bwMode="auto">
            <a:xfrm>
              <a:off x="6886575" y="2000250"/>
              <a:ext cx="1649412" cy="18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274320" tIns="0" rIns="0" bIns="0"/>
            <a:lstStyle/>
            <a:p>
              <a:r>
                <a:rPr lang="en-US" altLang="zh-CN" sz="1000">
                  <a:ea typeface="宋体" pitchFamily="2" charset="-122"/>
                </a:rPr>
                <a:t>Loopguard</a:t>
              </a:r>
            </a:p>
          </p:txBody>
        </p:sp>
        <p:sp>
          <p:nvSpPr>
            <p:cNvPr id="34918" name="TextBox 163"/>
            <p:cNvSpPr txBox="1">
              <a:spLocks noChangeArrowheads="1"/>
            </p:cNvSpPr>
            <p:nvPr/>
          </p:nvSpPr>
          <p:spPr bwMode="auto">
            <a:xfrm>
              <a:off x="6886575" y="1766887"/>
              <a:ext cx="1649412" cy="185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274320" tIns="0" rIns="0" bIns="0"/>
            <a:lstStyle/>
            <a:p>
              <a:r>
                <a:rPr lang="en-US" altLang="zh-CN" sz="1000">
                  <a:ea typeface="宋体" pitchFamily="2" charset="-122"/>
                </a:rPr>
                <a:t>Rootguard</a:t>
              </a:r>
            </a:p>
          </p:txBody>
        </p:sp>
        <p:sp>
          <p:nvSpPr>
            <p:cNvPr id="34919" name="TextBox 164"/>
            <p:cNvSpPr txBox="1">
              <a:spLocks noChangeArrowheads="1"/>
            </p:cNvSpPr>
            <p:nvPr/>
          </p:nvSpPr>
          <p:spPr bwMode="auto">
            <a:xfrm>
              <a:off x="6886575" y="838200"/>
              <a:ext cx="1649412" cy="18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274320" tIns="0" rIns="0" bIns="0"/>
            <a:lstStyle/>
            <a:p>
              <a:r>
                <a:rPr lang="en-US" altLang="zh-CN" sz="1000" dirty="0">
                  <a:ea typeface="宋体" pitchFamily="2" charset="-122"/>
                </a:rPr>
                <a:t>Network port</a:t>
              </a:r>
            </a:p>
          </p:txBody>
        </p:sp>
        <p:sp>
          <p:nvSpPr>
            <p:cNvPr id="34920" name="TextBox 165"/>
            <p:cNvSpPr txBox="1">
              <a:spLocks noChangeArrowheads="1"/>
            </p:cNvSpPr>
            <p:nvPr/>
          </p:nvSpPr>
          <p:spPr bwMode="auto">
            <a:xfrm>
              <a:off x="6872288" y="1077912"/>
              <a:ext cx="1966912" cy="179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274320" tIns="0" rIns="0" bIns="0"/>
            <a:lstStyle/>
            <a:p>
              <a:r>
                <a:rPr lang="en-US" altLang="zh-CN" sz="1000">
                  <a:ea typeface="宋体" pitchFamily="2" charset="-122"/>
                </a:rPr>
                <a:t>Edge or portfast port type</a:t>
              </a:r>
            </a:p>
          </p:txBody>
        </p:sp>
        <p:sp>
          <p:nvSpPr>
            <p:cNvPr id="66" name="Oval 65"/>
            <p:cNvSpPr/>
            <p:nvPr/>
          </p:nvSpPr>
          <p:spPr bwMode="auto">
            <a:xfrm flipH="1">
              <a:off x="6886575" y="1303338"/>
              <a:ext cx="177800" cy="185737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16000" sy="116000" algn="ctr" rotWithShape="0">
                <a:srgbClr val="C00000">
                  <a:alpha val="40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defTabSz="814388" eaLnBrk="0" hangingPunct="0">
                <a:lnSpc>
                  <a:spcPct val="90000"/>
                </a:lnSpc>
              </a:pPr>
              <a:r>
                <a:rPr lang="en-US" altLang="zh-CN" sz="800">
                  <a:solidFill>
                    <a:schemeClr val="bg1"/>
                  </a:solidFill>
                  <a:ea typeface="宋体" pitchFamily="2" charset="-122"/>
                </a:rPr>
                <a:t>-</a:t>
              </a:r>
            </a:p>
          </p:txBody>
        </p:sp>
        <p:sp>
          <p:nvSpPr>
            <p:cNvPr id="34922" name="TextBox 167"/>
            <p:cNvSpPr txBox="1">
              <a:spLocks noChangeArrowheads="1"/>
            </p:cNvSpPr>
            <p:nvPr/>
          </p:nvSpPr>
          <p:spPr bwMode="auto">
            <a:xfrm>
              <a:off x="6886575" y="1303337"/>
              <a:ext cx="1649412" cy="185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274320" tIns="0" rIns="0" bIns="0"/>
            <a:lstStyle/>
            <a:p>
              <a:r>
                <a:rPr lang="en-US" altLang="zh-CN" sz="1000">
                  <a:ea typeface="宋体" pitchFamily="2" charset="-122"/>
                </a:rPr>
                <a:t>Normal port type</a:t>
              </a:r>
            </a:p>
          </p:txBody>
        </p:sp>
      </p:grpSp>
      <p:cxnSp>
        <p:nvCxnSpPr>
          <p:cNvPr id="34858" name="Straight Connector 44"/>
          <p:cNvCxnSpPr>
            <a:cxnSpLocks noChangeShapeType="1"/>
          </p:cNvCxnSpPr>
          <p:nvPr/>
        </p:nvCxnSpPr>
        <p:spPr bwMode="auto">
          <a:xfrm>
            <a:off x="533400" y="4244975"/>
            <a:ext cx="5395913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34859" name="Straight Connector 169"/>
          <p:cNvCxnSpPr>
            <a:cxnSpLocks noChangeShapeType="1"/>
          </p:cNvCxnSpPr>
          <p:nvPr/>
        </p:nvCxnSpPr>
        <p:spPr bwMode="auto">
          <a:xfrm>
            <a:off x="5973763" y="3316288"/>
            <a:ext cx="1114425" cy="1587"/>
          </a:xfrm>
          <a:prstGeom prst="line">
            <a:avLst/>
          </a:prstGeom>
          <a:noFill/>
          <a:ln w="28575" cap="rnd">
            <a:solidFill>
              <a:schemeClr val="tx2"/>
            </a:solidFill>
            <a:round/>
            <a:headEnd type="oval" w="med" len="med"/>
            <a:tailEnd type="oval" w="med" len="med"/>
          </a:ln>
        </p:spPr>
      </p:cxnSp>
      <p:sp>
        <p:nvSpPr>
          <p:cNvPr id="70" name="Oval 69"/>
          <p:cNvSpPr/>
          <p:nvPr/>
        </p:nvSpPr>
        <p:spPr bwMode="auto">
          <a:xfrm flipH="1">
            <a:off x="5705475" y="5545138"/>
            <a:ext cx="179388" cy="18732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16000" sy="116000" algn="ctr" rotWithShape="0">
              <a:schemeClr val="tx2">
                <a:alpha val="40000"/>
              </a:schemeClr>
            </a:outerShdw>
          </a:effectLst>
        </p:spPr>
        <p:txBody>
          <a:bodyPr wrap="none" lIns="0" tIns="0" rIns="0" bIns="0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altLang="zh-CN" sz="800">
                <a:solidFill>
                  <a:schemeClr val="bg1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71" name="Oval 70"/>
          <p:cNvSpPr/>
          <p:nvPr/>
        </p:nvSpPr>
        <p:spPr bwMode="auto">
          <a:xfrm flipH="1">
            <a:off x="5259388" y="3781425"/>
            <a:ext cx="179387" cy="18573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16000" sy="116000" algn="ctr" rotWithShape="0">
              <a:schemeClr val="tx2">
                <a:alpha val="40000"/>
              </a:schemeClr>
            </a:outerShdw>
          </a:effectLst>
        </p:spPr>
        <p:txBody>
          <a:bodyPr wrap="none" lIns="0" tIns="0" rIns="0" bIns="0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altLang="zh-CN" sz="800">
                <a:solidFill>
                  <a:schemeClr val="bg1"/>
                </a:solidFill>
                <a:ea typeface="宋体" pitchFamily="2" charset="-122"/>
              </a:rPr>
              <a:t>R</a:t>
            </a:r>
          </a:p>
        </p:txBody>
      </p:sp>
      <p:sp>
        <p:nvSpPr>
          <p:cNvPr id="72" name="Oval 71"/>
          <p:cNvSpPr/>
          <p:nvPr/>
        </p:nvSpPr>
        <p:spPr bwMode="auto">
          <a:xfrm flipH="1">
            <a:off x="4992688" y="3781425"/>
            <a:ext cx="177800" cy="18573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16000" sy="116000" algn="ctr" rotWithShape="0">
              <a:schemeClr val="tx2">
                <a:alpha val="40000"/>
              </a:schemeClr>
            </a:outerShdw>
          </a:effectLst>
        </p:spPr>
        <p:txBody>
          <a:bodyPr wrap="none" lIns="0" tIns="0" rIns="0" bIns="0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altLang="zh-CN" sz="800">
                <a:solidFill>
                  <a:schemeClr val="bg1"/>
                </a:solidFill>
                <a:ea typeface="宋体" pitchFamily="2" charset="-122"/>
              </a:rPr>
              <a:t>R</a:t>
            </a:r>
          </a:p>
        </p:txBody>
      </p:sp>
      <p:sp>
        <p:nvSpPr>
          <p:cNvPr id="73" name="Oval 72"/>
          <p:cNvSpPr/>
          <p:nvPr/>
        </p:nvSpPr>
        <p:spPr bwMode="auto">
          <a:xfrm flipH="1">
            <a:off x="3922713" y="3222625"/>
            <a:ext cx="177800" cy="18573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16000" sy="116000" algn="ctr" rotWithShape="0">
              <a:srgbClr val="C00000">
                <a:alpha val="40000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altLang="zh-CN" sz="800">
                <a:solidFill>
                  <a:schemeClr val="bg1"/>
                </a:solidFill>
                <a:ea typeface="宋体" pitchFamily="2" charset="-122"/>
              </a:rPr>
              <a:t>N</a:t>
            </a:r>
          </a:p>
        </p:txBody>
      </p:sp>
      <p:sp>
        <p:nvSpPr>
          <p:cNvPr id="74" name="Oval 73"/>
          <p:cNvSpPr/>
          <p:nvPr/>
        </p:nvSpPr>
        <p:spPr bwMode="auto">
          <a:xfrm flipH="1">
            <a:off x="4591050" y="3222625"/>
            <a:ext cx="177800" cy="18573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16000" sy="116000" algn="ctr" rotWithShape="0">
              <a:srgbClr val="C00000">
                <a:alpha val="40000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altLang="zh-CN" sz="800">
                <a:solidFill>
                  <a:schemeClr val="bg1"/>
                </a:solidFill>
                <a:ea typeface="宋体" pitchFamily="2" charset="-122"/>
              </a:rPr>
              <a:t>N</a:t>
            </a:r>
          </a:p>
        </p:txBody>
      </p:sp>
      <p:sp>
        <p:nvSpPr>
          <p:cNvPr id="75" name="Oval 74"/>
          <p:cNvSpPr/>
          <p:nvPr/>
        </p:nvSpPr>
        <p:spPr bwMode="auto">
          <a:xfrm flipH="1">
            <a:off x="3343275" y="3641725"/>
            <a:ext cx="177800" cy="18573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16000" sy="116000" algn="ctr" rotWithShape="0">
              <a:srgbClr val="C00000">
                <a:alpha val="40000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altLang="zh-CN" sz="800">
                <a:solidFill>
                  <a:schemeClr val="bg1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76" name="Oval 75"/>
          <p:cNvSpPr/>
          <p:nvPr/>
        </p:nvSpPr>
        <p:spPr bwMode="auto">
          <a:xfrm flipH="1">
            <a:off x="3521075" y="3641725"/>
            <a:ext cx="177800" cy="18573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16000" sy="116000" algn="ctr" rotWithShape="0">
              <a:srgbClr val="C00000">
                <a:alpha val="40000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altLang="zh-CN" sz="800">
                <a:solidFill>
                  <a:schemeClr val="bg1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77" name="Oval 76"/>
          <p:cNvSpPr/>
          <p:nvPr/>
        </p:nvSpPr>
        <p:spPr bwMode="auto">
          <a:xfrm flipH="1">
            <a:off x="3698875" y="3641725"/>
            <a:ext cx="179388" cy="18573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16000" sy="116000" algn="ctr" rotWithShape="0">
              <a:srgbClr val="C00000">
                <a:alpha val="40000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altLang="zh-CN" sz="800">
                <a:solidFill>
                  <a:schemeClr val="bg1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81" name="Oval 80"/>
          <p:cNvSpPr/>
          <p:nvPr/>
        </p:nvSpPr>
        <p:spPr bwMode="auto">
          <a:xfrm flipH="1">
            <a:off x="2514600" y="4800600"/>
            <a:ext cx="177800" cy="18573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16000" sy="116000" algn="ctr" rotWithShape="0">
              <a:srgbClr val="C00000">
                <a:alpha val="40000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altLang="zh-CN" sz="800">
                <a:solidFill>
                  <a:schemeClr val="bg1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82" name="Oval 81"/>
          <p:cNvSpPr/>
          <p:nvPr/>
        </p:nvSpPr>
        <p:spPr bwMode="auto">
          <a:xfrm flipH="1">
            <a:off x="4724400" y="4419600"/>
            <a:ext cx="177800" cy="18573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16000" sy="116000" algn="ctr" rotWithShape="0">
              <a:srgbClr val="C00000">
                <a:alpha val="40000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altLang="zh-CN" sz="800">
                <a:solidFill>
                  <a:schemeClr val="bg1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84" name="Oval 83"/>
          <p:cNvSpPr/>
          <p:nvPr/>
        </p:nvSpPr>
        <p:spPr bwMode="auto">
          <a:xfrm flipH="1">
            <a:off x="4635500" y="3641725"/>
            <a:ext cx="177800" cy="18573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16000" sy="116000" algn="ctr" rotWithShape="0">
              <a:srgbClr val="C00000">
                <a:alpha val="40000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altLang="zh-CN" sz="800">
                <a:solidFill>
                  <a:schemeClr val="bg1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85" name="Oval 84"/>
          <p:cNvSpPr/>
          <p:nvPr/>
        </p:nvSpPr>
        <p:spPr bwMode="auto">
          <a:xfrm flipH="1">
            <a:off x="4813300" y="3641725"/>
            <a:ext cx="179388" cy="18573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16000" sy="116000" algn="ctr" rotWithShape="0">
              <a:srgbClr val="C00000">
                <a:alpha val="40000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altLang="zh-CN" sz="800">
                <a:solidFill>
                  <a:schemeClr val="bg1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86" name="Oval 85"/>
          <p:cNvSpPr/>
          <p:nvPr/>
        </p:nvSpPr>
        <p:spPr bwMode="auto">
          <a:xfrm flipH="1">
            <a:off x="4992688" y="3641725"/>
            <a:ext cx="177800" cy="18573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16000" sy="116000" algn="ctr" rotWithShape="0">
              <a:srgbClr val="C00000">
                <a:alpha val="40000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altLang="zh-CN" sz="800">
                <a:solidFill>
                  <a:schemeClr val="bg1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87" name="Oval 86"/>
          <p:cNvSpPr/>
          <p:nvPr/>
        </p:nvSpPr>
        <p:spPr bwMode="auto">
          <a:xfrm flipH="1">
            <a:off x="4768850" y="3781425"/>
            <a:ext cx="179388" cy="18573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16000" sy="116000" algn="ctr" rotWithShape="0">
              <a:schemeClr val="tx2">
                <a:alpha val="40000"/>
              </a:schemeClr>
            </a:outerShdw>
          </a:effectLst>
        </p:spPr>
        <p:txBody>
          <a:bodyPr wrap="none" lIns="0" tIns="0" rIns="0" bIns="0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altLang="zh-CN" sz="800">
                <a:solidFill>
                  <a:schemeClr val="bg1"/>
                </a:solidFill>
                <a:ea typeface="宋体" pitchFamily="2" charset="-122"/>
              </a:rPr>
              <a:t>R</a:t>
            </a:r>
          </a:p>
        </p:txBody>
      </p:sp>
      <p:sp>
        <p:nvSpPr>
          <p:cNvPr id="88" name="Oval 87"/>
          <p:cNvSpPr/>
          <p:nvPr/>
        </p:nvSpPr>
        <p:spPr bwMode="auto">
          <a:xfrm flipH="1">
            <a:off x="4546600" y="3781425"/>
            <a:ext cx="177800" cy="18573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16000" sy="116000" algn="ctr" rotWithShape="0">
              <a:schemeClr val="tx2">
                <a:alpha val="40000"/>
              </a:schemeClr>
            </a:outerShdw>
          </a:effectLst>
        </p:spPr>
        <p:txBody>
          <a:bodyPr wrap="none" lIns="0" tIns="0" rIns="0" bIns="0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altLang="zh-CN" sz="800">
                <a:solidFill>
                  <a:schemeClr val="bg1"/>
                </a:solidFill>
                <a:ea typeface="宋体" pitchFamily="2" charset="-122"/>
              </a:rPr>
              <a:t>R</a:t>
            </a:r>
          </a:p>
        </p:txBody>
      </p:sp>
      <p:sp>
        <p:nvSpPr>
          <p:cNvPr id="89" name="Oval 88"/>
          <p:cNvSpPr/>
          <p:nvPr/>
        </p:nvSpPr>
        <p:spPr bwMode="auto">
          <a:xfrm flipH="1">
            <a:off x="4056063" y="3781425"/>
            <a:ext cx="177800" cy="18573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16000" sy="116000" algn="ctr" rotWithShape="0">
              <a:schemeClr val="tx2">
                <a:alpha val="40000"/>
              </a:schemeClr>
            </a:outerShdw>
          </a:effectLst>
        </p:spPr>
        <p:txBody>
          <a:bodyPr wrap="none" lIns="0" tIns="0" rIns="0" bIns="0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altLang="zh-CN" sz="800">
                <a:solidFill>
                  <a:schemeClr val="bg1"/>
                </a:solidFill>
                <a:ea typeface="宋体" pitchFamily="2" charset="-122"/>
              </a:rPr>
              <a:t>R</a:t>
            </a:r>
          </a:p>
        </p:txBody>
      </p:sp>
      <p:sp>
        <p:nvSpPr>
          <p:cNvPr id="90" name="Oval 89"/>
          <p:cNvSpPr/>
          <p:nvPr/>
        </p:nvSpPr>
        <p:spPr bwMode="auto">
          <a:xfrm flipH="1">
            <a:off x="3787775" y="3781425"/>
            <a:ext cx="179388" cy="18573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16000" sy="116000" algn="ctr" rotWithShape="0">
              <a:schemeClr val="tx2">
                <a:alpha val="40000"/>
              </a:schemeClr>
            </a:outerShdw>
          </a:effectLst>
        </p:spPr>
        <p:txBody>
          <a:bodyPr wrap="none" lIns="0" tIns="0" rIns="0" bIns="0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altLang="zh-CN" sz="800">
                <a:solidFill>
                  <a:schemeClr val="bg1"/>
                </a:solidFill>
                <a:ea typeface="宋体" pitchFamily="2" charset="-122"/>
              </a:rPr>
              <a:t>R</a:t>
            </a:r>
          </a:p>
        </p:txBody>
      </p:sp>
      <p:sp>
        <p:nvSpPr>
          <p:cNvPr id="91" name="Oval 90"/>
          <p:cNvSpPr/>
          <p:nvPr/>
        </p:nvSpPr>
        <p:spPr bwMode="auto">
          <a:xfrm flipH="1">
            <a:off x="3521075" y="3781425"/>
            <a:ext cx="177800" cy="18573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16000" sy="116000" algn="ctr" rotWithShape="0">
              <a:schemeClr val="tx2">
                <a:alpha val="40000"/>
              </a:schemeClr>
            </a:outerShdw>
          </a:effectLst>
        </p:spPr>
        <p:txBody>
          <a:bodyPr wrap="none" lIns="0" tIns="0" rIns="0" bIns="0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altLang="zh-CN" sz="800">
                <a:solidFill>
                  <a:schemeClr val="bg1"/>
                </a:solidFill>
                <a:ea typeface="宋体" pitchFamily="2" charset="-122"/>
              </a:rPr>
              <a:t>R</a:t>
            </a:r>
          </a:p>
        </p:txBody>
      </p:sp>
      <p:sp>
        <p:nvSpPr>
          <p:cNvPr id="92" name="Oval 91"/>
          <p:cNvSpPr/>
          <p:nvPr/>
        </p:nvSpPr>
        <p:spPr bwMode="auto">
          <a:xfrm flipH="1">
            <a:off x="3297238" y="3781425"/>
            <a:ext cx="179387" cy="18573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16000" sy="116000" algn="ctr" rotWithShape="0">
              <a:schemeClr val="tx2">
                <a:alpha val="40000"/>
              </a:schemeClr>
            </a:outerShdw>
          </a:effectLst>
        </p:spPr>
        <p:txBody>
          <a:bodyPr wrap="none" lIns="0" tIns="0" rIns="0" bIns="0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altLang="zh-CN" sz="800">
                <a:solidFill>
                  <a:schemeClr val="bg1"/>
                </a:solidFill>
                <a:ea typeface="宋体" pitchFamily="2" charset="-122"/>
              </a:rPr>
              <a:t>R</a:t>
            </a:r>
          </a:p>
        </p:txBody>
      </p:sp>
      <p:sp>
        <p:nvSpPr>
          <p:cNvPr id="93" name="Oval 92"/>
          <p:cNvSpPr/>
          <p:nvPr/>
        </p:nvSpPr>
        <p:spPr bwMode="auto">
          <a:xfrm flipH="1">
            <a:off x="5170488" y="3641725"/>
            <a:ext cx="177800" cy="18573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16000" sy="116000" algn="ctr" rotWithShape="0">
              <a:srgbClr val="C00000">
                <a:alpha val="40000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altLang="zh-CN" sz="800">
                <a:solidFill>
                  <a:schemeClr val="bg1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94" name="Oval 93"/>
          <p:cNvSpPr/>
          <p:nvPr/>
        </p:nvSpPr>
        <p:spPr bwMode="auto">
          <a:xfrm flipH="1">
            <a:off x="3922713" y="3641725"/>
            <a:ext cx="177800" cy="18573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16000" sy="116000" algn="ctr" rotWithShape="0">
              <a:srgbClr val="C00000">
                <a:alpha val="40000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altLang="zh-CN" sz="800">
                <a:solidFill>
                  <a:schemeClr val="bg1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95" name="Oval 94"/>
          <p:cNvSpPr/>
          <p:nvPr/>
        </p:nvSpPr>
        <p:spPr bwMode="auto">
          <a:xfrm flipH="1">
            <a:off x="4591050" y="5545138"/>
            <a:ext cx="177800" cy="18732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16000" sy="116000" algn="ctr" rotWithShape="0">
              <a:schemeClr val="tx2">
                <a:alpha val="40000"/>
              </a:schemeClr>
            </a:outerShdw>
          </a:effectLst>
        </p:spPr>
        <p:txBody>
          <a:bodyPr wrap="none" lIns="0" tIns="0" rIns="0" bIns="0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altLang="zh-CN" sz="800">
                <a:solidFill>
                  <a:schemeClr val="bg1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96" name="Oval 95"/>
          <p:cNvSpPr/>
          <p:nvPr/>
        </p:nvSpPr>
        <p:spPr bwMode="auto">
          <a:xfrm flipH="1">
            <a:off x="4591050" y="5359400"/>
            <a:ext cx="177800" cy="18573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16000" sy="116000" algn="ctr" rotWithShape="0">
              <a:srgbClr val="C00000">
                <a:alpha val="40000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altLang="zh-CN" sz="800">
                <a:solidFill>
                  <a:schemeClr val="bg1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97" name="Oval 96"/>
          <p:cNvSpPr/>
          <p:nvPr/>
        </p:nvSpPr>
        <p:spPr bwMode="auto">
          <a:xfrm flipH="1">
            <a:off x="3387725" y="5545138"/>
            <a:ext cx="177800" cy="18732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16000" sy="116000" algn="ctr" rotWithShape="0">
              <a:schemeClr val="tx2">
                <a:alpha val="40000"/>
              </a:schemeClr>
            </a:outerShdw>
          </a:effectLst>
        </p:spPr>
        <p:txBody>
          <a:bodyPr wrap="none" lIns="0" tIns="0" rIns="0" bIns="0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altLang="zh-CN" sz="800">
                <a:solidFill>
                  <a:schemeClr val="bg1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98" name="Oval 97"/>
          <p:cNvSpPr/>
          <p:nvPr/>
        </p:nvSpPr>
        <p:spPr bwMode="auto">
          <a:xfrm flipH="1">
            <a:off x="1246188" y="5554663"/>
            <a:ext cx="179387" cy="185737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16000" sy="116000" algn="ctr" rotWithShape="0">
              <a:schemeClr val="tx2">
                <a:alpha val="40000"/>
              </a:schemeClr>
            </a:outerShdw>
          </a:effectLst>
        </p:spPr>
        <p:txBody>
          <a:bodyPr wrap="none" lIns="0" tIns="0" rIns="0" bIns="0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altLang="zh-CN" sz="800">
                <a:solidFill>
                  <a:schemeClr val="bg1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99" name="Oval 98"/>
          <p:cNvSpPr/>
          <p:nvPr/>
        </p:nvSpPr>
        <p:spPr bwMode="auto">
          <a:xfrm flipH="1">
            <a:off x="1246188" y="5368925"/>
            <a:ext cx="179387" cy="18573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16000" sy="116000" algn="ctr" rotWithShape="0">
              <a:srgbClr val="C00000">
                <a:alpha val="40000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altLang="zh-CN" sz="800">
                <a:solidFill>
                  <a:schemeClr val="bg1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100" name="Oval 99"/>
          <p:cNvSpPr/>
          <p:nvPr/>
        </p:nvSpPr>
        <p:spPr bwMode="auto">
          <a:xfrm flipH="1">
            <a:off x="2190750" y="5545138"/>
            <a:ext cx="177800" cy="18732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16000" sy="116000" algn="ctr" rotWithShape="0">
              <a:schemeClr val="tx2">
                <a:alpha val="40000"/>
              </a:schemeClr>
            </a:outerShdw>
          </a:effectLst>
        </p:spPr>
        <p:txBody>
          <a:bodyPr wrap="none" lIns="0" tIns="0" rIns="0" bIns="0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altLang="zh-CN" sz="800">
                <a:solidFill>
                  <a:schemeClr val="bg1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101" name="Oval 100"/>
          <p:cNvSpPr/>
          <p:nvPr/>
        </p:nvSpPr>
        <p:spPr bwMode="auto">
          <a:xfrm flipH="1">
            <a:off x="2190750" y="5359400"/>
            <a:ext cx="177800" cy="18573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16000" sy="116000" algn="ctr" rotWithShape="0">
              <a:srgbClr val="C00000">
                <a:alpha val="40000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altLang="zh-CN" sz="800">
                <a:solidFill>
                  <a:schemeClr val="bg1"/>
                </a:solidFill>
                <a:ea typeface="宋体" pitchFamily="2" charset="-122"/>
              </a:rPr>
              <a:t>E</a:t>
            </a:r>
          </a:p>
        </p:txBody>
      </p:sp>
      <p:cxnSp>
        <p:nvCxnSpPr>
          <p:cNvPr id="34888" name="Straight Connector 203"/>
          <p:cNvCxnSpPr>
            <a:cxnSpLocks noChangeShapeType="1"/>
          </p:cNvCxnSpPr>
          <p:nvPr/>
        </p:nvCxnSpPr>
        <p:spPr bwMode="auto">
          <a:xfrm>
            <a:off x="5973763" y="3827463"/>
            <a:ext cx="1114425" cy="1587"/>
          </a:xfrm>
          <a:prstGeom prst="line">
            <a:avLst/>
          </a:prstGeom>
          <a:noFill/>
          <a:ln w="28575" cap="rnd">
            <a:solidFill>
              <a:schemeClr val="tx2"/>
            </a:solidFill>
            <a:round/>
            <a:headEnd type="oval" w="med" len="med"/>
            <a:tailEnd type="oval" w="med" len="med"/>
          </a:ln>
        </p:spPr>
      </p:cxnSp>
      <p:cxnSp>
        <p:nvCxnSpPr>
          <p:cNvPr id="34889" name="Straight Connector 204"/>
          <p:cNvCxnSpPr>
            <a:cxnSpLocks noChangeShapeType="1"/>
          </p:cNvCxnSpPr>
          <p:nvPr/>
        </p:nvCxnSpPr>
        <p:spPr bwMode="auto">
          <a:xfrm>
            <a:off x="6062663" y="5592763"/>
            <a:ext cx="1025525" cy="1587"/>
          </a:xfrm>
          <a:prstGeom prst="line">
            <a:avLst/>
          </a:prstGeom>
          <a:noFill/>
          <a:ln w="28575" cap="rnd">
            <a:solidFill>
              <a:schemeClr val="tx2"/>
            </a:solidFill>
            <a:round/>
            <a:headEnd type="oval" w="med" len="med"/>
            <a:tailEnd type="oval" w="med" len="med"/>
          </a:ln>
        </p:spPr>
      </p:cxnSp>
      <p:sp>
        <p:nvSpPr>
          <p:cNvPr id="34890" name="Rectangle 11"/>
          <p:cNvSpPr>
            <a:spLocks noChangeArrowheads="1"/>
          </p:cNvSpPr>
          <p:nvPr/>
        </p:nvSpPr>
        <p:spPr bwMode="auto">
          <a:xfrm>
            <a:off x="6354763" y="2944813"/>
            <a:ext cx="1862137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sz="1200" i="1">
                <a:ea typeface="宋体" pitchFamily="2" charset="-122"/>
              </a:rPr>
              <a:t>Layer 3</a:t>
            </a:r>
          </a:p>
        </p:txBody>
      </p:sp>
      <p:sp>
        <p:nvSpPr>
          <p:cNvPr id="34891" name="Rectangle 11"/>
          <p:cNvSpPr>
            <a:spLocks noChangeArrowheads="1"/>
          </p:cNvSpPr>
          <p:nvPr/>
        </p:nvSpPr>
        <p:spPr bwMode="auto">
          <a:xfrm>
            <a:off x="6251575" y="3513138"/>
            <a:ext cx="24066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sz="1200" i="1">
                <a:ea typeface="宋体" pitchFamily="2" charset="-122"/>
              </a:rPr>
              <a:t>Layer 2 (STP + Rootguard)</a:t>
            </a:r>
          </a:p>
        </p:txBody>
      </p:sp>
      <p:sp>
        <p:nvSpPr>
          <p:cNvPr id="34892" name="Rectangle 11"/>
          <p:cNvSpPr>
            <a:spLocks noChangeArrowheads="1"/>
          </p:cNvSpPr>
          <p:nvPr/>
        </p:nvSpPr>
        <p:spPr bwMode="auto">
          <a:xfrm>
            <a:off x="6354763" y="5592763"/>
            <a:ext cx="2408237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sz="1200" i="1">
                <a:ea typeface="宋体" pitchFamily="2" charset="-122"/>
              </a:rPr>
              <a:t>Layer 2 (STP + BPDUguard)</a:t>
            </a:r>
          </a:p>
        </p:txBody>
      </p:sp>
      <p:pic>
        <p:nvPicPr>
          <p:cNvPr id="34893" name="Picture 6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4675" y="4987925"/>
            <a:ext cx="898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" name="Oval 113"/>
          <p:cNvSpPr/>
          <p:nvPr/>
        </p:nvSpPr>
        <p:spPr bwMode="auto">
          <a:xfrm flipH="1">
            <a:off x="6096000" y="4800600"/>
            <a:ext cx="177800" cy="185738"/>
          </a:xfrm>
          <a:prstGeom prst="ellipse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16000" sy="116000" algn="ctr" rotWithShape="0">
              <a:srgbClr val="7030A0">
                <a:alpha val="40000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altLang="zh-CN" sz="800">
                <a:solidFill>
                  <a:schemeClr val="bg1"/>
                </a:solidFill>
                <a:ea typeface="宋体" pitchFamily="2" charset="-122"/>
              </a:rPr>
              <a:t>L</a:t>
            </a:r>
          </a:p>
        </p:txBody>
      </p:sp>
      <p:sp>
        <p:nvSpPr>
          <p:cNvPr id="115" name="Oval 114"/>
          <p:cNvSpPr/>
          <p:nvPr/>
        </p:nvSpPr>
        <p:spPr bwMode="auto">
          <a:xfrm flipH="1">
            <a:off x="5705475" y="5359400"/>
            <a:ext cx="179388" cy="18573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16000" sy="116000" algn="ctr" rotWithShape="0">
              <a:srgbClr val="C00000">
                <a:alpha val="40000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altLang="zh-CN" sz="800">
                <a:solidFill>
                  <a:schemeClr val="bg1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116" name="Rectangle 11"/>
          <p:cNvSpPr>
            <a:spLocks noChangeArrowheads="1"/>
          </p:cNvSpPr>
          <p:nvPr/>
        </p:nvSpPr>
        <p:spPr bwMode="auto">
          <a:xfrm>
            <a:off x="5233988" y="3221038"/>
            <a:ext cx="633412" cy="360362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  <a:alpha val="2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sz="900" b="1" dirty="0">
                <a:solidFill>
                  <a:schemeClr val="bg1"/>
                </a:solidFill>
              </a:rPr>
              <a:t>Secondary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Root</a:t>
            </a:r>
          </a:p>
        </p:txBody>
      </p:sp>
      <p:sp>
        <p:nvSpPr>
          <p:cNvPr id="117" name="Rectangle 11"/>
          <p:cNvSpPr>
            <a:spLocks noChangeArrowheads="1"/>
          </p:cNvSpPr>
          <p:nvPr/>
        </p:nvSpPr>
        <p:spPr bwMode="auto">
          <a:xfrm>
            <a:off x="5081588" y="2911475"/>
            <a:ext cx="633412" cy="360363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  <a:alpha val="2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sz="900" b="1" dirty="0">
                <a:solidFill>
                  <a:schemeClr val="bg1"/>
                </a:solidFill>
              </a:rPr>
              <a:t>HSRP</a:t>
            </a:r>
          </a:p>
          <a:p>
            <a:pPr algn="ctr"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sz="900" b="1" dirty="0">
                <a:solidFill>
                  <a:schemeClr val="bg1"/>
                </a:solidFill>
              </a:rPr>
              <a:t>STANDBY</a:t>
            </a:r>
          </a:p>
        </p:txBody>
      </p:sp>
      <p:sp>
        <p:nvSpPr>
          <p:cNvPr id="118" name="Rectangle 11"/>
          <p:cNvSpPr>
            <a:spLocks noChangeArrowheads="1"/>
          </p:cNvSpPr>
          <p:nvPr/>
        </p:nvSpPr>
        <p:spPr bwMode="auto">
          <a:xfrm>
            <a:off x="2743200" y="3276600"/>
            <a:ext cx="633413" cy="360363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2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sz="900" b="1" dirty="0">
                <a:solidFill>
                  <a:schemeClr val="bg1"/>
                </a:solidFill>
              </a:rPr>
              <a:t>Primary</a:t>
            </a:r>
          </a:p>
          <a:p>
            <a:pPr algn="ctr"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sz="900" b="1" dirty="0">
                <a:solidFill>
                  <a:schemeClr val="bg1"/>
                </a:solidFill>
              </a:rPr>
              <a:t>Root</a:t>
            </a:r>
          </a:p>
        </p:txBody>
      </p:sp>
      <p:sp>
        <p:nvSpPr>
          <p:cNvPr id="119" name="Rectangle 11"/>
          <p:cNvSpPr>
            <a:spLocks noChangeArrowheads="1"/>
          </p:cNvSpPr>
          <p:nvPr/>
        </p:nvSpPr>
        <p:spPr bwMode="auto">
          <a:xfrm>
            <a:off x="2895600" y="2895600"/>
            <a:ext cx="708025" cy="381000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2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sz="900" b="1" dirty="0">
                <a:solidFill>
                  <a:schemeClr val="bg1"/>
                </a:solidFill>
              </a:rPr>
              <a:t>HSRP</a:t>
            </a:r>
          </a:p>
          <a:p>
            <a:pPr algn="ctr"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sz="900" b="1" dirty="0">
                <a:solidFill>
                  <a:schemeClr val="bg1"/>
                </a:solidFill>
              </a:rPr>
              <a:t>ACTIVE</a:t>
            </a:r>
          </a:p>
        </p:txBody>
      </p:sp>
      <p:pic>
        <p:nvPicPr>
          <p:cNvPr id="34900" name="Picture 136" descr="NUOVA PH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71825" y="4918075"/>
            <a:ext cx="10271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" name="Oval 120"/>
          <p:cNvSpPr/>
          <p:nvPr/>
        </p:nvSpPr>
        <p:spPr bwMode="auto">
          <a:xfrm flipH="1">
            <a:off x="3387725" y="5359400"/>
            <a:ext cx="177800" cy="18573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16000" sy="116000" algn="ctr" rotWithShape="0">
              <a:srgbClr val="C00000">
                <a:alpha val="40000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altLang="zh-CN" sz="800">
                <a:solidFill>
                  <a:schemeClr val="bg1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34902" name="Oval 237"/>
          <p:cNvSpPr>
            <a:spLocks noChangeArrowheads="1"/>
          </p:cNvSpPr>
          <p:nvPr/>
        </p:nvSpPr>
        <p:spPr bwMode="auto">
          <a:xfrm>
            <a:off x="2613025" y="4529138"/>
            <a:ext cx="779463" cy="119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pPr algn="ctr" defTabSz="814388" eaLnBrk="0" hangingPunct="0">
              <a:lnSpc>
                <a:spcPct val="90000"/>
              </a:lnSpc>
            </a:pPr>
            <a:endParaRPr lang="zh-CN" altLang="zh-CN"/>
          </a:p>
        </p:txBody>
      </p:sp>
      <p:sp>
        <p:nvSpPr>
          <p:cNvPr id="34903" name="Oval 238"/>
          <p:cNvSpPr>
            <a:spLocks noChangeArrowheads="1"/>
          </p:cNvSpPr>
          <p:nvPr/>
        </p:nvSpPr>
        <p:spPr bwMode="auto">
          <a:xfrm>
            <a:off x="3392488" y="4614863"/>
            <a:ext cx="779462" cy="1095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pPr algn="ctr" defTabSz="814388" eaLnBrk="0" hangingPunct="0">
              <a:lnSpc>
                <a:spcPct val="90000"/>
              </a:lnSpc>
            </a:pPr>
            <a:endParaRPr lang="zh-CN" altLang="zh-CN"/>
          </a:p>
        </p:txBody>
      </p:sp>
      <p:sp>
        <p:nvSpPr>
          <p:cNvPr id="34904" name="Oval 239"/>
          <p:cNvSpPr>
            <a:spLocks noChangeArrowheads="1"/>
          </p:cNvSpPr>
          <p:nvPr/>
        </p:nvSpPr>
        <p:spPr bwMode="auto">
          <a:xfrm>
            <a:off x="4400550" y="4291013"/>
            <a:ext cx="692150" cy="12858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pPr algn="ctr" defTabSz="814388" eaLnBrk="0" hangingPunct="0">
              <a:lnSpc>
                <a:spcPct val="90000"/>
              </a:lnSpc>
            </a:pPr>
            <a:endParaRPr lang="zh-CN" altLang="zh-CN"/>
          </a:p>
        </p:txBody>
      </p:sp>
      <p:sp>
        <p:nvSpPr>
          <p:cNvPr id="34905" name="Oval 241"/>
          <p:cNvSpPr>
            <a:spLocks noChangeArrowheads="1"/>
          </p:cNvSpPr>
          <p:nvPr/>
        </p:nvSpPr>
        <p:spPr bwMode="auto">
          <a:xfrm>
            <a:off x="5470525" y="4614863"/>
            <a:ext cx="866775" cy="1095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pPr algn="ctr" defTabSz="814388" eaLnBrk="0" hangingPunct="0">
              <a:lnSpc>
                <a:spcPct val="90000"/>
              </a:lnSpc>
            </a:pPr>
            <a:endParaRPr lang="zh-CN" altLang="zh-CN"/>
          </a:p>
        </p:txBody>
      </p:sp>
      <p:sp>
        <p:nvSpPr>
          <p:cNvPr id="78" name="Oval 77"/>
          <p:cNvSpPr/>
          <p:nvPr/>
        </p:nvSpPr>
        <p:spPr bwMode="auto">
          <a:xfrm flipH="1">
            <a:off x="3632200" y="4851400"/>
            <a:ext cx="177800" cy="18573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16000" sy="116000" algn="ctr" rotWithShape="0">
              <a:srgbClr val="C00000">
                <a:alpha val="40000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altLang="zh-CN" sz="800">
                <a:solidFill>
                  <a:schemeClr val="bg1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244" name="Rectangle 11"/>
          <p:cNvSpPr>
            <a:spLocks noChangeArrowheads="1"/>
          </p:cNvSpPr>
          <p:nvPr/>
        </p:nvSpPr>
        <p:spPr bwMode="auto">
          <a:xfrm>
            <a:off x="3048000" y="2362200"/>
            <a:ext cx="708025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3600000" scaled="0"/>
            <a:tileRect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sz="1050" b="1" dirty="0">
                <a:solidFill>
                  <a:schemeClr val="bg1"/>
                </a:solidFill>
              </a:rPr>
              <a:t>Primary</a:t>
            </a:r>
          </a:p>
          <a:p>
            <a:pPr algn="ctr"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sz="1050" b="1" dirty="0">
                <a:solidFill>
                  <a:schemeClr val="bg1"/>
                </a:solidFill>
              </a:rPr>
              <a:t>vPC</a:t>
            </a:r>
          </a:p>
        </p:txBody>
      </p:sp>
      <p:sp>
        <p:nvSpPr>
          <p:cNvPr id="245" name="Rectangle 11"/>
          <p:cNvSpPr>
            <a:spLocks noChangeArrowheads="1"/>
          </p:cNvSpPr>
          <p:nvPr/>
        </p:nvSpPr>
        <p:spPr bwMode="auto">
          <a:xfrm>
            <a:off x="4953000" y="2362200"/>
            <a:ext cx="762000" cy="381000"/>
          </a:xfrm>
          <a:prstGeom prst="rect">
            <a:avLst/>
          </a:prstGeom>
          <a:gradFill flip="none" rotWithShape="1"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sz="1050" b="1" dirty="0">
                <a:solidFill>
                  <a:schemeClr val="bg1"/>
                </a:solidFill>
              </a:rPr>
              <a:t>Secondary</a:t>
            </a:r>
          </a:p>
          <a:p>
            <a:pPr algn="ctr"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sz="1050" b="1" dirty="0">
                <a:solidFill>
                  <a:schemeClr val="bg1"/>
                </a:solidFill>
              </a:rPr>
              <a:t>vPC</a:t>
            </a:r>
          </a:p>
        </p:txBody>
      </p:sp>
      <p:sp>
        <p:nvSpPr>
          <p:cNvPr id="252" name="Rectangle 251"/>
          <p:cNvSpPr/>
          <p:nvPr/>
        </p:nvSpPr>
        <p:spPr bwMode="auto">
          <a:xfrm>
            <a:off x="2667000" y="2743200"/>
            <a:ext cx="3352800" cy="1295400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lIns="82124" tIns="41061" rIns="82124" bIns="41061" anchor="ctr">
            <a:spAutoFit/>
          </a:bodyPr>
          <a:lstStyle/>
          <a:p>
            <a:pPr algn="ctr" defTabSz="814388" eaLnBrk="0" hangingPunct="0">
              <a:lnSpc>
                <a:spcPct val="90000"/>
              </a:lnSpc>
            </a:pPr>
            <a:endParaRPr lang="zh-CN" altLang="zh-CN"/>
          </a:p>
        </p:txBody>
      </p:sp>
      <p:sp>
        <p:nvSpPr>
          <p:cNvPr id="253" name="Rectangle 11"/>
          <p:cNvSpPr>
            <a:spLocks noChangeArrowheads="1"/>
          </p:cNvSpPr>
          <p:nvPr/>
        </p:nvSpPr>
        <p:spPr bwMode="auto">
          <a:xfrm>
            <a:off x="4016375" y="2743200"/>
            <a:ext cx="708025" cy="3810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sz="1050" b="1" dirty="0">
                <a:solidFill>
                  <a:schemeClr val="tx1"/>
                </a:solidFill>
              </a:rPr>
              <a:t>vPC</a:t>
            </a:r>
          </a:p>
          <a:p>
            <a:pPr algn="ctr"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sz="1050" b="1" dirty="0">
                <a:solidFill>
                  <a:schemeClr val="tx1"/>
                </a:solidFill>
              </a:rPr>
              <a:t>Domain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295401"/>
            <a:ext cx="7940675" cy="4876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VPC</a:t>
            </a:r>
            <a:r>
              <a:rPr lang="zh-CN" altLang="en-US" dirty="0" smtClean="0"/>
              <a:t>基本原理</a:t>
            </a:r>
            <a:endParaRPr lang="en-US" dirty="0" smtClean="0"/>
          </a:p>
          <a:p>
            <a:pPr lvl="1"/>
            <a:r>
              <a:rPr lang="en-US" altLang="zh-CN" dirty="0" smtClean="0"/>
              <a:t>- </a:t>
            </a:r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en-US" altLang="zh-CN" dirty="0" smtClean="0"/>
              <a:t>  </a:t>
            </a:r>
            <a:r>
              <a:rPr lang="zh-CN" altLang="en-US" dirty="0" smtClean="0"/>
              <a:t>组件和原理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基本业务流</a:t>
            </a:r>
            <a:endParaRPr lang="en-US" dirty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VPC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的互操作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VDC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ISSU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STP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>
                <a:solidFill>
                  <a:srgbClr val="FF0000"/>
                </a:solidFill>
              </a:rPr>
              <a:t>VPC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</a:rPr>
              <a:t>HSRP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的互操作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VPC</a:t>
            </a:r>
            <a:r>
              <a:rPr lang="zh-CN" altLang="en-US" dirty="0" smtClean="0"/>
              <a:t>故障恢复</a:t>
            </a:r>
            <a:endParaRPr lang="en-US" dirty="0"/>
          </a:p>
          <a:p>
            <a:r>
              <a:rPr lang="zh-CN" altLang="en-US" dirty="0" smtClean="0"/>
              <a:t>最佳实践</a:t>
            </a:r>
            <a:endParaRPr lang="en-US" altLang="zh-CN" dirty="0" smtClean="0"/>
          </a:p>
          <a:p>
            <a:r>
              <a:rPr lang="en-US" altLang="zh-CN" dirty="0" smtClean="0"/>
              <a:t>Q&amp;A</a:t>
            </a:r>
            <a:endParaRPr lang="en-US" dirty="0"/>
          </a:p>
        </p:txBody>
      </p:sp>
      <p:pic>
        <p:nvPicPr>
          <p:cNvPr id="4" name="Picture 13" descr="HBI015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066800"/>
            <a:ext cx="444129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VPC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FHRP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HSRP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VRRP</a:t>
            </a:r>
            <a:r>
              <a:rPr lang="zh-CN" altLang="en-US" dirty="0" smtClean="0"/>
              <a:t>）互操作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9" y="1781175"/>
            <a:ext cx="3840162" cy="3571875"/>
          </a:xfrm>
        </p:spPr>
        <p:txBody>
          <a:bodyPr/>
          <a:lstStyle/>
          <a:p>
            <a:r>
              <a:rPr lang="en-US" altLang="zh-CN" dirty="0" err="1" smtClean="0"/>
              <a:t>VPC</a:t>
            </a:r>
            <a:r>
              <a:rPr lang="zh-CN" altLang="en-US" dirty="0" smtClean="0"/>
              <a:t>环境中</a:t>
            </a:r>
            <a:r>
              <a:rPr lang="en-US" altLang="zh-CN" dirty="0" err="1" smtClean="0"/>
              <a:t>FHRP</a:t>
            </a:r>
            <a:r>
              <a:rPr lang="zh-CN" altLang="en-US" dirty="0" smtClean="0"/>
              <a:t>处于双活状态</a:t>
            </a:r>
            <a:endParaRPr lang="en-US" dirty="0" smtClean="0"/>
          </a:p>
          <a:p>
            <a:r>
              <a:rPr lang="zh-CN" altLang="en-US" dirty="0" smtClean="0"/>
              <a:t>正常的</a:t>
            </a:r>
            <a:r>
              <a:rPr lang="en-US" altLang="zh-CN" dirty="0" err="1" smtClean="0"/>
              <a:t>FHRP</a:t>
            </a:r>
            <a:r>
              <a:rPr lang="zh-CN" altLang="en-US" dirty="0" smtClean="0"/>
              <a:t>配置</a:t>
            </a:r>
            <a:endParaRPr lang="en-US" dirty="0" smtClean="0"/>
          </a:p>
          <a:p>
            <a:r>
              <a:rPr lang="en-US" altLang="zh-CN" dirty="0" smtClean="0"/>
              <a:t>Standby</a:t>
            </a:r>
            <a:r>
              <a:rPr lang="zh-CN" altLang="en-US" dirty="0" smtClean="0"/>
              <a:t>设备与</a:t>
            </a:r>
            <a:r>
              <a:rPr lang="en-US" altLang="zh-CN" dirty="0" err="1" smtClean="0"/>
              <a:t>vpc</a:t>
            </a:r>
            <a:r>
              <a:rPr lang="en-US" altLang="zh-CN" dirty="0" smtClean="0"/>
              <a:t> manager</a:t>
            </a:r>
            <a:r>
              <a:rPr lang="zh-CN" altLang="en-US" dirty="0" smtClean="0"/>
              <a:t>交互，来判断是否</a:t>
            </a:r>
            <a:r>
              <a:rPr lang="en-US" altLang="zh-CN" dirty="0" err="1" smtClean="0"/>
              <a:t>vpc</a:t>
            </a:r>
            <a:r>
              <a:rPr lang="en-US" altLang="zh-CN" dirty="0" smtClean="0"/>
              <a:t> peer</a:t>
            </a:r>
            <a:r>
              <a:rPr lang="zh-CN" altLang="en-US" dirty="0" smtClean="0"/>
              <a:t>是否</a:t>
            </a:r>
            <a:r>
              <a:rPr lang="en-US" altLang="zh-CN" dirty="0" smtClean="0"/>
              <a:t>active</a:t>
            </a:r>
            <a:endParaRPr lang="en-US" dirty="0"/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5486400" y="3556000"/>
            <a:ext cx="2209800" cy="1066800"/>
          </a:xfrm>
          <a:prstGeom prst="rect">
            <a:avLst/>
          </a:prstGeom>
          <a:solidFill>
            <a:schemeClr val="folHlink">
              <a:alpha val="30196"/>
            </a:schemeClr>
          </a:solidFill>
          <a:ln w="28575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 flipH="1">
            <a:off x="6089650" y="40132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>
            <a:off x="7162800" y="4318000"/>
            <a:ext cx="1524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Line 36"/>
          <p:cNvSpPr>
            <a:spLocks noChangeShapeType="1"/>
          </p:cNvSpPr>
          <p:nvPr/>
        </p:nvSpPr>
        <p:spPr bwMode="auto">
          <a:xfrm flipH="1" flipV="1">
            <a:off x="5867400" y="4241800"/>
            <a:ext cx="1447800" cy="9906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Line 32"/>
          <p:cNvSpPr>
            <a:spLocks noChangeShapeType="1"/>
          </p:cNvSpPr>
          <p:nvPr/>
        </p:nvSpPr>
        <p:spPr bwMode="auto">
          <a:xfrm flipH="1">
            <a:off x="5791200" y="4318000"/>
            <a:ext cx="1524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Line 36"/>
          <p:cNvSpPr>
            <a:spLocks noChangeShapeType="1"/>
          </p:cNvSpPr>
          <p:nvPr/>
        </p:nvSpPr>
        <p:spPr bwMode="auto">
          <a:xfrm flipH="1">
            <a:off x="5867400" y="4318000"/>
            <a:ext cx="12192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" name="Picture 100" descr="catalys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81650" y="5184775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0" descr="catalys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7850" y="5184775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ine 30"/>
          <p:cNvSpPr>
            <a:spLocks noChangeShapeType="1"/>
          </p:cNvSpPr>
          <p:nvPr/>
        </p:nvSpPr>
        <p:spPr bwMode="auto">
          <a:xfrm flipH="1">
            <a:off x="6096000" y="38608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prstDash val="sysDash"/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Oval 108"/>
          <p:cNvSpPr>
            <a:spLocks noChangeArrowheads="1"/>
          </p:cNvSpPr>
          <p:nvPr/>
        </p:nvSpPr>
        <p:spPr bwMode="auto">
          <a:xfrm>
            <a:off x="5718175" y="5030788"/>
            <a:ext cx="450850" cy="762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 flipH="1">
            <a:off x="6096000" y="40894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Oval 108"/>
          <p:cNvSpPr>
            <a:spLocks noChangeArrowheads="1"/>
          </p:cNvSpPr>
          <p:nvPr/>
        </p:nvSpPr>
        <p:spPr bwMode="auto">
          <a:xfrm>
            <a:off x="6553200" y="3937000"/>
            <a:ext cx="76200" cy="3048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Oval 108"/>
          <p:cNvSpPr>
            <a:spLocks noChangeArrowheads="1"/>
          </p:cNvSpPr>
          <p:nvPr/>
        </p:nvSpPr>
        <p:spPr bwMode="auto">
          <a:xfrm>
            <a:off x="6934200" y="5029200"/>
            <a:ext cx="450850" cy="762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4" name="Picture 124" descr="DC3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56250" y="3632200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24" descr="DC3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3632200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24" descr="DC3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56250" y="2438400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24" descr="DC3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2438400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Line 36"/>
          <p:cNvSpPr>
            <a:spLocks noChangeShapeType="1"/>
          </p:cNvSpPr>
          <p:nvPr/>
        </p:nvSpPr>
        <p:spPr bwMode="auto">
          <a:xfrm flipH="1" flipV="1">
            <a:off x="5791200" y="2971800"/>
            <a:ext cx="0" cy="8382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 flipH="1" flipV="1">
            <a:off x="7239000" y="2971800"/>
            <a:ext cx="0" cy="8382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 flipH="1" flipV="1">
            <a:off x="5791200" y="2971800"/>
            <a:ext cx="1447800" cy="7620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 flipV="1">
            <a:off x="5791200" y="2971800"/>
            <a:ext cx="1447800" cy="8382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4860746" y="3810000"/>
            <a:ext cx="533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4800600" y="3468368"/>
            <a:ext cx="44114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L3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0600" y="3810000"/>
            <a:ext cx="44114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L2</a:t>
            </a:r>
          </a:p>
        </p:txBody>
      </p:sp>
      <p:sp>
        <p:nvSpPr>
          <p:cNvPr id="36" name="AutoShape 105"/>
          <p:cNvSpPr>
            <a:spLocks noChangeArrowheads="1"/>
          </p:cNvSpPr>
          <p:nvPr/>
        </p:nvSpPr>
        <p:spPr bwMode="auto">
          <a:xfrm>
            <a:off x="7772400" y="2514600"/>
            <a:ext cx="1219200" cy="838200"/>
          </a:xfrm>
          <a:prstGeom prst="wedgeRoundRectCallout">
            <a:avLst>
              <a:gd name="adj1" fmla="val -91792"/>
              <a:gd name="adj2" fmla="val 11766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200" dirty="0">
                <a:ea typeface="Arial" pitchFamily="-65" charset="0"/>
                <a:cs typeface="Arial" pitchFamily="-65" charset="0"/>
              </a:rPr>
              <a:t>HSRP/VRRP “Standby”: Active for shared L3 MAC</a:t>
            </a:r>
          </a:p>
        </p:txBody>
      </p:sp>
      <p:sp>
        <p:nvSpPr>
          <p:cNvPr id="37" name="AutoShape 105"/>
          <p:cNvSpPr>
            <a:spLocks noChangeArrowheads="1"/>
          </p:cNvSpPr>
          <p:nvPr/>
        </p:nvSpPr>
        <p:spPr bwMode="auto">
          <a:xfrm>
            <a:off x="4114800" y="2514600"/>
            <a:ext cx="1219200" cy="838200"/>
          </a:xfrm>
          <a:prstGeom prst="wedgeRoundRectCallout">
            <a:avLst>
              <a:gd name="adj1" fmla="val 87375"/>
              <a:gd name="adj2" fmla="val 9948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200" dirty="0">
                <a:ea typeface="Arial" pitchFamily="-65" charset="0"/>
                <a:cs typeface="Arial" pitchFamily="-65" charset="0"/>
              </a:rPr>
              <a:t>HSRP/VRRP “Active”: Active for shared L3 MAC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zh-CN" altLang="en-US" dirty="0" smtClean="0"/>
              <a:t>环境中</a:t>
            </a:r>
            <a:r>
              <a:rPr lang="en-US" altLang="zh-CN" dirty="0" err="1" smtClean="0"/>
              <a:t>HSRP</a:t>
            </a:r>
            <a:r>
              <a:rPr lang="zh-CN" altLang="en-US" dirty="0" smtClean="0"/>
              <a:t>工作机制</a:t>
            </a:r>
            <a:endParaRPr lang="en-US" altLang="zh-CN" dirty="0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655638" y="1781175"/>
            <a:ext cx="6430962" cy="35718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zh-CN" altLang="en-US" sz="2300" dirty="0" smtClean="0"/>
              <a:t>不改变</a:t>
            </a:r>
            <a:r>
              <a:rPr lang="en-US" altLang="zh-CN" sz="2300" dirty="0" err="1" smtClean="0"/>
              <a:t>HSRP</a:t>
            </a:r>
            <a:r>
              <a:rPr lang="zh-CN" altLang="en-US" sz="2300" dirty="0" smtClean="0"/>
              <a:t>控制协议</a:t>
            </a:r>
            <a:endParaRPr lang="en-US" altLang="zh-CN" sz="2300" dirty="0" smtClean="0"/>
          </a:p>
          <a:p>
            <a:pPr>
              <a:lnSpc>
                <a:spcPct val="85000"/>
              </a:lnSpc>
            </a:pPr>
            <a:r>
              <a:rPr lang="en-US" altLang="zh-CN" sz="2300" dirty="0" err="1" smtClean="0"/>
              <a:t>HSRP</a:t>
            </a:r>
            <a:r>
              <a:rPr lang="en-US" altLang="zh-CN" sz="2300" dirty="0" smtClean="0"/>
              <a:t> </a:t>
            </a:r>
            <a:r>
              <a:rPr lang="zh-CN" altLang="en-US" sz="2300" dirty="0" smtClean="0"/>
              <a:t>共享虚拟的</a:t>
            </a:r>
            <a:r>
              <a:rPr lang="en-US" altLang="zh-CN" sz="2300" dirty="0" smtClean="0"/>
              <a:t>MAC</a:t>
            </a:r>
            <a:r>
              <a:rPr lang="zh-CN" altLang="en-US" sz="2300" dirty="0" smtClean="0"/>
              <a:t>地址（从初始</a:t>
            </a:r>
            <a:r>
              <a:rPr lang="en-US" altLang="zh-CN" sz="2300" dirty="0" smtClean="0"/>
              <a:t>active </a:t>
            </a:r>
            <a:r>
              <a:rPr lang="en-US" altLang="zh-CN" sz="2300" dirty="0" err="1" smtClean="0"/>
              <a:t>HSRP</a:t>
            </a:r>
            <a:r>
              <a:rPr lang="zh-CN" altLang="en-US" sz="2300" dirty="0" smtClean="0"/>
              <a:t>设备导出）</a:t>
            </a:r>
            <a:endParaRPr lang="en-US" altLang="zh-CN" sz="2300" dirty="0" smtClean="0"/>
          </a:p>
          <a:p>
            <a:pPr>
              <a:lnSpc>
                <a:spcPct val="85000"/>
              </a:lnSpc>
            </a:pPr>
            <a:r>
              <a:rPr lang="en-US" altLang="zh-CN" sz="2300" dirty="0" err="1" smtClean="0"/>
              <a:t>HSRP</a:t>
            </a:r>
            <a:r>
              <a:rPr lang="en-US" altLang="zh-CN" sz="2300" dirty="0" smtClean="0"/>
              <a:t> active</a:t>
            </a:r>
            <a:r>
              <a:rPr lang="zh-CN" altLang="en-US" sz="2300" dirty="0" smtClean="0"/>
              <a:t>设备响应</a:t>
            </a:r>
            <a:r>
              <a:rPr lang="en-US" altLang="zh-CN" sz="2300" dirty="0" smtClean="0"/>
              <a:t>ARP</a:t>
            </a:r>
            <a:r>
              <a:rPr lang="zh-CN" altLang="en-US" sz="2300" dirty="0" smtClean="0"/>
              <a:t>请求</a:t>
            </a:r>
            <a:endParaRPr lang="en-US" altLang="zh-CN" sz="2300" dirty="0" smtClean="0"/>
          </a:p>
          <a:p>
            <a:pPr>
              <a:lnSpc>
                <a:spcPct val="85000"/>
              </a:lnSpc>
            </a:pPr>
            <a:r>
              <a:rPr lang="zh-CN" altLang="en-US" sz="2300" dirty="0" smtClean="0"/>
              <a:t>负载分担到</a:t>
            </a:r>
            <a:r>
              <a:rPr lang="en-US" altLang="zh-CN" sz="2300" dirty="0" smtClean="0"/>
              <a:t>standby</a:t>
            </a:r>
            <a:r>
              <a:rPr lang="zh-CN" altLang="en-US" sz="2300" dirty="0" smtClean="0"/>
              <a:t>设备上的流量直接从 本地转发</a:t>
            </a:r>
            <a:endParaRPr lang="en-US" altLang="zh-CN" sz="2300" dirty="0" smtClean="0"/>
          </a:p>
          <a:p>
            <a:pPr>
              <a:lnSpc>
                <a:spcPct val="85000"/>
              </a:lnSpc>
            </a:pPr>
            <a:r>
              <a:rPr lang="en-US" altLang="zh-CN" sz="2300" dirty="0" smtClean="0"/>
              <a:t> </a:t>
            </a:r>
            <a:r>
              <a:rPr lang="zh-CN" altLang="en-US" sz="2300" dirty="0" smtClean="0"/>
              <a:t>减少</a:t>
            </a:r>
            <a:r>
              <a:rPr lang="en-US" altLang="zh-CN" sz="2300" dirty="0" smtClean="0"/>
              <a:t>peer-link</a:t>
            </a:r>
            <a:r>
              <a:rPr lang="zh-CN" altLang="en-US" sz="2300" dirty="0" smtClean="0"/>
              <a:t>的使用，提高</a:t>
            </a:r>
            <a:r>
              <a:rPr lang="en-US" altLang="zh-CN" sz="2300" dirty="0" err="1" smtClean="0"/>
              <a:t>L3</a:t>
            </a:r>
            <a:r>
              <a:rPr lang="zh-CN" altLang="en-US" sz="2300" dirty="0" smtClean="0"/>
              <a:t>上联链路的带宽</a:t>
            </a:r>
            <a:endParaRPr lang="en-US" altLang="zh-CN" sz="23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6"/>
          <p:cNvSpPr>
            <a:spLocks noChangeArrowheads="1"/>
          </p:cNvSpPr>
          <p:nvPr/>
        </p:nvSpPr>
        <p:spPr bwMode="auto">
          <a:xfrm>
            <a:off x="5715000" y="4876800"/>
            <a:ext cx="2209800" cy="838200"/>
          </a:xfrm>
          <a:prstGeom prst="rect">
            <a:avLst/>
          </a:prstGeom>
          <a:solidFill>
            <a:schemeClr val="folHlink">
              <a:alpha val="30196"/>
            </a:schemeClr>
          </a:solidFill>
          <a:ln w="28575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35" name="Rectangle 26"/>
          <p:cNvSpPr>
            <a:spLocks noChangeArrowheads="1"/>
          </p:cNvSpPr>
          <p:nvPr/>
        </p:nvSpPr>
        <p:spPr bwMode="auto">
          <a:xfrm>
            <a:off x="5715000" y="3810000"/>
            <a:ext cx="2209800" cy="914400"/>
          </a:xfrm>
          <a:prstGeom prst="rect">
            <a:avLst/>
          </a:prstGeom>
          <a:solidFill>
            <a:schemeClr val="folHlink">
              <a:alpha val="30196"/>
            </a:schemeClr>
          </a:solidFill>
          <a:ln w="28575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ＭＳ Ｐゴシック" pitchFamily="-65" charset="-128"/>
                <a:cs typeface="ＭＳ Ｐゴシック" pitchFamily="-65" charset="-128"/>
              </a:rPr>
              <a:t>VPC</a:t>
            </a:r>
            <a:r>
              <a:rPr lang="en-US" altLang="zh-CN" dirty="0" smtClean="0"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zh-CN" altLang="en-US" dirty="0" smtClean="0">
                <a:ea typeface="ＭＳ Ｐゴシック" pitchFamily="-65" charset="-128"/>
                <a:cs typeface="ＭＳ Ｐゴシック" pitchFamily="-65" charset="-128"/>
              </a:rPr>
              <a:t>概述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8437" name="Content Placeholder 2"/>
          <p:cNvSpPr>
            <a:spLocks noGrp="1"/>
          </p:cNvSpPr>
          <p:nvPr>
            <p:ph sz="half" idx="1"/>
          </p:nvPr>
        </p:nvSpPr>
        <p:spPr>
          <a:xfrm>
            <a:off x="655638" y="1447800"/>
            <a:ext cx="4678362" cy="5105400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>
                <a:ea typeface="ＭＳ Ｐゴシック" pitchFamily="-65" charset="-128"/>
                <a:cs typeface="ＭＳ Ｐゴシック" pitchFamily="-65" charset="-128"/>
              </a:rPr>
              <a:t>VPC</a:t>
            </a:r>
            <a:r>
              <a:rPr lang="zh-CN" altLang="en-US" sz="2000" dirty="0" smtClean="0">
                <a:ea typeface="ＭＳ Ｐゴシック" pitchFamily="-65" charset="-128"/>
                <a:cs typeface="ＭＳ Ｐゴシック" pitchFamily="-65" charset="-128"/>
              </a:rPr>
              <a:t>： </a:t>
            </a:r>
            <a:r>
              <a:rPr lang="en-US" altLang="zh-CN" sz="2000" dirty="0" smtClean="0">
                <a:solidFill>
                  <a:srgbClr val="0070C0"/>
                </a:solidFill>
                <a:ea typeface="ＭＳ Ｐゴシック" pitchFamily="-65" charset="-128"/>
                <a:cs typeface="ＭＳ Ｐゴシック" pitchFamily="-65" charset="-128"/>
              </a:rPr>
              <a:t>V</a:t>
            </a:r>
            <a:r>
              <a:rPr lang="en-US" altLang="zh-CN" sz="2000" dirty="0" smtClean="0">
                <a:ea typeface="ＭＳ Ｐゴシック" pitchFamily="-65" charset="-128"/>
                <a:cs typeface="ＭＳ Ｐゴシック" pitchFamily="-65" charset="-128"/>
              </a:rPr>
              <a:t>irtual </a:t>
            </a:r>
            <a:r>
              <a:rPr lang="en-US" altLang="zh-CN" sz="2000" dirty="0" smtClean="0">
                <a:solidFill>
                  <a:srgbClr val="0070C0"/>
                </a:solidFill>
                <a:ea typeface="ＭＳ Ｐゴシック" pitchFamily="-65" charset="-128"/>
                <a:cs typeface="ＭＳ Ｐゴシック" pitchFamily="-65" charset="-128"/>
              </a:rPr>
              <a:t>P</a:t>
            </a:r>
            <a:r>
              <a:rPr lang="en-US" altLang="zh-CN" sz="2000" dirty="0" smtClean="0">
                <a:ea typeface="ＭＳ Ｐゴシック" pitchFamily="-65" charset="-128"/>
                <a:cs typeface="ＭＳ Ｐゴシック" pitchFamily="-65" charset="-128"/>
              </a:rPr>
              <a:t>ort-</a:t>
            </a:r>
            <a:r>
              <a:rPr lang="en-US" altLang="zh-CN" sz="2000" dirty="0" smtClean="0">
                <a:solidFill>
                  <a:srgbClr val="0070C0"/>
                </a:solidFill>
                <a:ea typeface="ＭＳ Ｐゴシック" pitchFamily="-65" charset="-128"/>
                <a:cs typeface="ＭＳ Ｐゴシック" pitchFamily="-65" charset="-128"/>
              </a:rPr>
              <a:t>C</a:t>
            </a:r>
            <a:r>
              <a:rPr lang="en-US" altLang="zh-CN" sz="2000" dirty="0" smtClean="0">
                <a:ea typeface="ＭＳ Ｐゴシック" pitchFamily="-65" charset="-128"/>
                <a:cs typeface="ＭＳ Ｐゴシック" pitchFamily="-65" charset="-128"/>
              </a:rPr>
              <a:t>hannel</a:t>
            </a:r>
          </a:p>
          <a:p>
            <a:r>
              <a:rPr lang="zh-CN" altLang="en-US" sz="2000" dirty="0" smtClean="0">
                <a:ea typeface="ＭＳ Ｐゴシック" pitchFamily="-65" charset="-128"/>
                <a:cs typeface="ＭＳ Ｐゴシック" pitchFamily="-65" charset="-128"/>
              </a:rPr>
              <a:t>允许跨设备的链路捆绑</a:t>
            </a:r>
            <a:endParaRPr lang="en-US" altLang="zh-CN" sz="2000" dirty="0" smtClean="0">
              <a:ea typeface="ＭＳ Ｐゴシック" pitchFamily="-65" charset="-128"/>
              <a:cs typeface="ＭＳ Ｐゴシック" pitchFamily="-65" charset="-128"/>
            </a:endParaRPr>
          </a:p>
          <a:p>
            <a:r>
              <a:rPr lang="zh-CN" altLang="en-US" sz="2000" dirty="0" smtClean="0">
                <a:ea typeface="ＭＳ Ｐゴシック" pitchFamily="-65" charset="-128"/>
                <a:cs typeface="ＭＳ Ｐゴシック" pitchFamily="-65" charset="-128"/>
              </a:rPr>
              <a:t>消除</a:t>
            </a:r>
            <a:r>
              <a:rPr lang="en-US" altLang="zh-CN" sz="2000" dirty="0" err="1" smtClean="0">
                <a:ea typeface="ＭＳ Ｐゴシック" pitchFamily="-65" charset="-128"/>
                <a:cs typeface="ＭＳ Ｐゴシック" pitchFamily="-65" charset="-128"/>
              </a:rPr>
              <a:t>STP</a:t>
            </a:r>
            <a:r>
              <a:rPr lang="zh-CN" altLang="en-US" sz="2000" dirty="0" smtClean="0">
                <a:ea typeface="ＭＳ Ｐゴシック" pitchFamily="-65" charset="-128"/>
                <a:cs typeface="ＭＳ Ｐゴシック" pitchFamily="-65" charset="-128"/>
              </a:rPr>
              <a:t>环路</a:t>
            </a:r>
            <a:endParaRPr lang="en-US" altLang="zh-CN" sz="2000" dirty="0" smtClean="0">
              <a:ea typeface="ＭＳ Ｐゴシック" pitchFamily="-65" charset="-128"/>
              <a:cs typeface="ＭＳ Ｐゴシック" pitchFamily="-65" charset="-128"/>
            </a:endParaRPr>
          </a:p>
          <a:p>
            <a:r>
              <a:rPr lang="zh-CN" altLang="en-US" sz="2000" dirty="0" smtClean="0">
                <a:ea typeface="ＭＳ Ｐゴシック" pitchFamily="-65" charset="-128"/>
                <a:cs typeface="ＭＳ Ｐゴシック" pitchFamily="-65" charset="-128"/>
              </a:rPr>
              <a:t>快速收敛</a:t>
            </a:r>
            <a:endParaRPr lang="en-US" altLang="zh-CN" sz="2000" dirty="0" smtClean="0">
              <a:ea typeface="ＭＳ Ｐゴシック" pitchFamily="-65" charset="-128"/>
              <a:cs typeface="ＭＳ Ｐゴシック" pitchFamily="-65" charset="-128"/>
            </a:endParaRPr>
          </a:p>
          <a:p>
            <a:r>
              <a:rPr lang="zh-CN" altLang="en-US" sz="2000" dirty="0" smtClean="0">
                <a:ea typeface="ＭＳ Ｐゴシック" pitchFamily="-65" charset="-128"/>
                <a:cs typeface="ＭＳ Ｐゴシック" pitchFamily="-65" charset="-128"/>
              </a:rPr>
              <a:t>提高链路利用率</a:t>
            </a:r>
            <a:endParaRPr lang="en-US" altLang="zh-CN" sz="2000" dirty="0" smtClean="0">
              <a:ea typeface="ＭＳ Ｐゴシック" pitchFamily="-65" charset="-128"/>
              <a:cs typeface="ＭＳ Ｐゴシック" pitchFamily="-65" charset="-128"/>
            </a:endParaRPr>
          </a:p>
          <a:p>
            <a:r>
              <a:rPr lang="en-US" altLang="zh-CN" sz="2000" dirty="0" err="1" smtClean="0">
                <a:ea typeface="ＭＳ Ｐゴシック" pitchFamily="-65" charset="-128"/>
                <a:cs typeface="ＭＳ Ｐゴシック" pitchFamily="-65" charset="-128"/>
              </a:rPr>
              <a:t>HSRP</a:t>
            </a:r>
            <a:r>
              <a:rPr lang="en-US" altLang="zh-CN" sz="2000" dirty="0" smtClean="0">
                <a:ea typeface="ＭＳ Ｐゴシック" pitchFamily="-65" charset="-128"/>
                <a:cs typeface="ＭＳ Ｐゴシック" pitchFamily="-65" charset="-128"/>
              </a:rPr>
              <a:t>/</a:t>
            </a:r>
            <a:r>
              <a:rPr lang="en-US" altLang="zh-CN" sz="2000" dirty="0" err="1" smtClean="0">
                <a:ea typeface="ＭＳ Ｐゴシック" pitchFamily="-65" charset="-128"/>
                <a:cs typeface="ＭＳ Ｐゴシック" pitchFamily="-65" charset="-128"/>
              </a:rPr>
              <a:t>VRRP</a:t>
            </a:r>
            <a:r>
              <a:rPr lang="en-US" altLang="zh-CN" sz="2000" dirty="0" smtClean="0"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zh-CN" altLang="en-US" sz="2000" dirty="0" smtClean="0">
                <a:ea typeface="ＭＳ Ｐゴシック" pitchFamily="-65" charset="-128"/>
                <a:cs typeface="ＭＳ Ｐゴシック" pitchFamily="-65" charset="-128"/>
              </a:rPr>
              <a:t>双活</a:t>
            </a:r>
            <a:endParaRPr lang="en-US" altLang="zh-CN" sz="2000" dirty="0" smtClean="0">
              <a:ea typeface="ＭＳ Ｐゴシック" pitchFamily="-65" charset="-128"/>
              <a:cs typeface="ＭＳ Ｐゴシック" pitchFamily="-65" charset="-128"/>
            </a:endParaRPr>
          </a:p>
          <a:p>
            <a:r>
              <a:rPr lang="en-US" altLang="zh-CN" sz="2000" dirty="0" err="1" smtClean="0">
                <a:ea typeface="ＭＳ Ｐゴシック" pitchFamily="-65" charset="-128"/>
                <a:cs typeface="ＭＳ Ｐゴシック" pitchFamily="-65" charset="-128"/>
              </a:rPr>
              <a:t>NX</a:t>
            </a:r>
            <a:r>
              <a:rPr lang="en-US" altLang="zh-CN" sz="2000" dirty="0" smtClean="0">
                <a:ea typeface="ＭＳ Ｐゴシック" pitchFamily="-65" charset="-128"/>
                <a:cs typeface="ＭＳ Ｐゴシック" pitchFamily="-65" charset="-128"/>
              </a:rPr>
              <a:t>-OS </a:t>
            </a:r>
            <a:r>
              <a:rPr lang="zh-CN" altLang="en-US" sz="2000" dirty="0" smtClean="0">
                <a:ea typeface="ＭＳ Ｐゴシック" pitchFamily="-65" charset="-128"/>
                <a:cs typeface="ＭＳ Ｐゴシック" pitchFamily="-65" charset="-128"/>
              </a:rPr>
              <a:t>平台支持 </a:t>
            </a:r>
            <a:r>
              <a:rPr lang="en-US" altLang="zh-CN" sz="2000" dirty="0" err="1" smtClean="0">
                <a:ea typeface="ＭＳ Ｐゴシック" pitchFamily="-65" charset="-128"/>
                <a:cs typeface="ＭＳ Ｐゴシック" pitchFamily="-65" charset="-128"/>
              </a:rPr>
              <a:t>VPC</a:t>
            </a:r>
            <a:r>
              <a:rPr lang="en-US" altLang="zh-CN" sz="2000" dirty="0" smtClean="0"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zh-CN" altLang="en-US" sz="2000" dirty="0" smtClean="0">
                <a:ea typeface="ＭＳ Ｐゴシック" pitchFamily="-65" charset="-128"/>
                <a:cs typeface="ＭＳ Ｐゴシック" pitchFamily="-65" charset="-128"/>
              </a:rPr>
              <a:t>功能（</a:t>
            </a:r>
            <a:r>
              <a:rPr lang="en-US" altLang="zh-CN" sz="2000" dirty="0" smtClean="0">
                <a:ea typeface="ＭＳ Ｐゴシック" pitchFamily="-65" charset="-128"/>
                <a:cs typeface="ＭＳ Ｐゴシック" pitchFamily="-65" charset="-128"/>
              </a:rPr>
              <a:t>Nexus 7000</a:t>
            </a:r>
            <a:r>
              <a:rPr lang="zh-CN" altLang="en-US" sz="2000" dirty="0" smtClean="0">
                <a:ea typeface="ＭＳ Ｐゴシック" pitchFamily="-65" charset="-128"/>
                <a:cs typeface="ＭＳ Ｐゴシック" pitchFamily="-65" charset="-128"/>
              </a:rPr>
              <a:t>， </a:t>
            </a:r>
            <a:r>
              <a:rPr lang="en-US" altLang="zh-CN" sz="2000" dirty="0" smtClean="0">
                <a:ea typeface="ＭＳ Ｐゴシック" pitchFamily="-65" charset="-128"/>
                <a:cs typeface="ＭＳ Ｐゴシック" pitchFamily="-65" charset="-128"/>
              </a:rPr>
              <a:t>Nexus 5000</a:t>
            </a:r>
            <a:r>
              <a:rPr lang="zh-CN" altLang="en-US" sz="2000" dirty="0" smtClean="0">
                <a:ea typeface="ＭＳ Ｐゴシック" pitchFamily="-65" charset="-128"/>
                <a:cs typeface="ＭＳ Ｐゴシック" pitchFamily="-65" charset="-128"/>
              </a:rPr>
              <a:t>）</a:t>
            </a:r>
            <a:endParaRPr lang="en-US" altLang="zh-CN" sz="2000" dirty="0" smtClean="0">
              <a:ea typeface="ＭＳ Ｐゴシック" pitchFamily="-65" charset="-128"/>
              <a:cs typeface="ＭＳ Ｐゴシック" pitchFamily="-65" charset="-128"/>
            </a:endParaRPr>
          </a:p>
          <a:p>
            <a:r>
              <a:rPr lang="zh-CN" altLang="en-US" sz="2000" dirty="0" smtClean="0">
                <a:ea typeface="ＭＳ Ｐゴシック" pitchFamily="-65" charset="-128"/>
                <a:cs typeface="ＭＳ Ｐゴシック" pitchFamily="-65" charset="-128"/>
              </a:rPr>
              <a:t>接入交换机没有特殊要求，只需要标准支持</a:t>
            </a:r>
            <a:r>
              <a:rPr lang="en-US" altLang="zh-CN" sz="2000" dirty="0" err="1" smtClean="0">
                <a:ea typeface="ＭＳ Ｐゴシック" pitchFamily="-65" charset="-128"/>
                <a:cs typeface="ＭＳ Ｐゴシック" pitchFamily="-65" charset="-128"/>
              </a:rPr>
              <a:t>802.3ad</a:t>
            </a:r>
            <a:r>
              <a:rPr lang="en-US" altLang="zh-CN" sz="2000" dirty="0" smtClean="0">
                <a:ea typeface="ＭＳ Ｐゴシック" pitchFamily="-65" charset="-128"/>
                <a:cs typeface="ＭＳ Ｐゴシック" pitchFamily="-65" charset="-128"/>
              </a:rPr>
              <a:t> /</a:t>
            </a:r>
            <a:r>
              <a:rPr lang="en-US" altLang="zh-CN" sz="2000" dirty="0" err="1" smtClean="0">
                <a:ea typeface="ＭＳ Ｐゴシック" pitchFamily="-65" charset="-128"/>
                <a:cs typeface="ＭＳ Ｐゴシック" pitchFamily="-65" charset="-128"/>
              </a:rPr>
              <a:t>LACP</a:t>
            </a:r>
            <a:endParaRPr lang="en-US" altLang="zh-CN" sz="2000" dirty="0" smtClean="0">
              <a:ea typeface="ＭＳ Ｐゴシック" pitchFamily="-65" charset="-128"/>
              <a:cs typeface="ＭＳ Ｐゴシック" pitchFamily="-65" charset="-128"/>
            </a:endParaRPr>
          </a:p>
          <a:p>
            <a:endParaRPr lang="en-US" altLang="zh-CN" sz="2000" dirty="0" smtClean="0">
              <a:ea typeface="ＭＳ Ｐゴシック" pitchFamily="-65" charset="-128"/>
              <a:cs typeface="ＭＳ Ｐゴシック" pitchFamily="-65" charset="-128"/>
            </a:endParaRPr>
          </a:p>
          <a:p>
            <a:endParaRPr lang="en-US" altLang="zh-CN" sz="2000" dirty="0" smtClean="0">
              <a:ea typeface="ＭＳ Ｐゴシック" pitchFamily="-65" charset="-128"/>
              <a:cs typeface="ＭＳ Ｐゴシック" pitchFamily="-65" charset="-128"/>
            </a:endParaRPr>
          </a:p>
          <a:p>
            <a:endParaRPr lang="en-US" altLang="zh-CN" sz="2000" dirty="0" smtClean="0">
              <a:ea typeface="ＭＳ Ｐゴシック" pitchFamily="-65" charset="-128"/>
              <a:cs typeface="ＭＳ Ｐゴシック" pitchFamily="-65" charset="-128"/>
            </a:endParaRPr>
          </a:p>
          <a:p>
            <a:endParaRPr lang="en-US" altLang="zh-CN" sz="2000" dirty="0" smtClean="0">
              <a:ea typeface="ＭＳ Ｐゴシック" pitchFamily="-65" charset="-128"/>
              <a:cs typeface="ＭＳ Ｐゴシック" pitchFamily="-65" charset="-128"/>
            </a:endParaRPr>
          </a:p>
          <a:p>
            <a:endParaRPr lang="en-US" altLang="zh-CN" sz="2000" dirty="0" smtClean="0">
              <a:ea typeface="ＭＳ Ｐゴシック" pitchFamily="-65" charset="-128"/>
              <a:cs typeface="ＭＳ Ｐゴシック" pitchFamily="-65" charset="-128"/>
            </a:endParaRPr>
          </a:p>
          <a:p>
            <a:endParaRPr lang="en-US" sz="2000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8438" name="Line 9"/>
          <p:cNvSpPr>
            <a:spLocks noChangeShapeType="1"/>
          </p:cNvSpPr>
          <p:nvPr/>
        </p:nvSpPr>
        <p:spPr bwMode="auto">
          <a:xfrm>
            <a:off x="5943600" y="1676400"/>
            <a:ext cx="152400" cy="6096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39" name="Line 10"/>
          <p:cNvSpPr>
            <a:spLocks noChangeShapeType="1"/>
          </p:cNvSpPr>
          <p:nvPr/>
        </p:nvSpPr>
        <p:spPr bwMode="auto">
          <a:xfrm flipH="1">
            <a:off x="7315200" y="1752600"/>
            <a:ext cx="152400" cy="533400"/>
          </a:xfrm>
          <a:prstGeom prst="line">
            <a:avLst/>
          </a:prstGeom>
          <a:noFill/>
          <a:ln w="28575">
            <a:solidFill>
              <a:srgbClr val="666699"/>
            </a:solidFill>
            <a:prstDash val="sysDot"/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40" name="Line 11"/>
          <p:cNvSpPr>
            <a:spLocks noChangeShapeType="1"/>
          </p:cNvSpPr>
          <p:nvPr/>
        </p:nvSpPr>
        <p:spPr bwMode="auto">
          <a:xfrm flipH="1">
            <a:off x="6172200" y="1752600"/>
            <a:ext cx="1143000" cy="533400"/>
          </a:xfrm>
          <a:prstGeom prst="line">
            <a:avLst/>
          </a:prstGeom>
          <a:noFill/>
          <a:ln w="28575">
            <a:solidFill>
              <a:srgbClr val="666699"/>
            </a:solidFill>
            <a:prstDash val="sysDot"/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41" name="Line 12"/>
          <p:cNvSpPr>
            <a:spLocks noChangeShapeType="1"/>
          </p:cNvSpPr>
          <p:nvPr/>
        </p:nvSpPr>
        <p:spPr bwMode="auto">
          <a:xfrm flipH="1">
            <a:off x="7467600" y="2438400"/>
            <a:ext cx="76200" cy="457200"/>
          </a:xfrm>
          <a:prstGeom prst="line">
            <a:avLst/>
          </a:prstGeom>
          <a:noFill/>
          <a:ln w="28575">
            <a:solidFill>
              <a:srgbClr val="666699"/>
            </a:solidFill>
            <a:prstDash val="sysDot"/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42" name="Line 13"/>
          <p:cNvSpPr>
            <a:spLocks noChangeShapeType="1"/>
          </p:cNvSpPr>
          <p:nvPr/>
        </p:nvSpPr>
        <p:spPr bwMode="auto">
          <a:xfrm>
            <a:off x="6096000" y="2362200"/>
            <a:ext cx="1447800" cy="533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43" name="Line 14"/>
          <p:cNvSpPr>
            <a:spLocks noChangeShapeType="1"/>
          </p:cNvSpPr>
          <p:nvPr/>
        </p:nvSpPr>
        <p:spPr bwMode="auto">
          <a:xfrm>
            <a:off x="6096000" y="1752600"/>
            <a:ext cx="1295400" cy="533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44" name="Line 28"/>
          <p:cNvSpPr>
            <a:spLocks noChangeShapeType="1"/>
          </p:cNvSpPr>
          <p:nvPr/>
        </p:nvSpPr>
        <p:spPr bwMode="auto">
          <a:xfrm flipH="1">
            <a:off x="6248400" y="14478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45" name="Text Box 37"/>
          <p:cNvSpPr txBox="1">
            <a:spLocks noChangeArrowheads="1"/>
          </p:cNvSpPr>
          <p:nvPr/>
        </p:nvSpPr>
        <p:spPr bwMode="auto">
          <a:xfrm>
            <a:off x="5486400" y="3306762"/>
            <a:ext cx="2743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prstTxWarp prst="textNoShape">
              <a:avLst/>
            </a:prstTxWarp>
            <a:spAutoFit/>
          </a:bodyPr>
          <a:lstStyle/>
          <a:p>
            <a:pPr defTabSz="814388"/>
            <a:r>
              <a:rPr lang="zh-CN" altLang="en-US" sz="1400" dirty="0" smtClean="0">
                <a:solidFill>
                  <a:schemeClr val="tx2"/>
                </a:solidFill>
              </a:rPr>
              <a:t>传统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STP</a:t>
            </a:r>
            <a:r>
              <a:rPr lang="en-US" altLang="zh-CN" sz="1400" dirty="0" smtClean="0">
                <a:solidFill>
                  <a:schemeClr val="tx2"/>
                </a:solidFill>
              </a:rPr>
              <a:t> </a:t>
            </a:r>
            <a:r>
              <a:rPr lang="zh-CN" altLang="en-US" sz="1400" dirty="0" smtClean="0">
                <a:solidFill>
                  <a:schemeClr val="tx2"/>
                </a:solidFill>
              </a:rPr>
              <a:t>二层网络逻辑拓扑</a:t>
            </a:r>
            <a:endParaRPr lang="en-US" altLang="zh-TW" sz="1400" dirty="0">
              <a:solidFill>
                <a:schemeClr val="tx2"/>
              </a:solidFill>
            </a:endParaRPr>
          </a:p>
        </p:txBody>
      </p:sp>
      <p:sp>
        <p:nvSpPr>
          <p:cNvPr id="18446" name="Text Box 38"/>
          <p:cNvSpPr txBox="1">
            <a:spLocks noChangeArrowheads="1"/>
          </p:cNvSpPr>
          <p:nvPr/>
        </p:nvSpPr>
        <p:spPr bwMode="auto">
          <a:xfrm>
            <a:off x="5562600" y="6477000"/>
            <a:ext cx="2743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prstTxWarp prst="textNoShape">
              <a:avLst/>
            </a:prstTxWarp>
            <a:spAutoFit/>
          </a:bodyPr>
          <a:lstStyle/>
          <a:p>
            <a:pPr defTabSz="814388"/>
            <a:r>
              <a:rPr lang="en-US" altLang="zh-CN" sz="1400" dirty="0" err="1" smtClean="0">
                <a:solidFill>
                  <a:schemeClr val="tx2"/>
                </a:solidFill>
              </a:rPr>
              <a:t>VPC</a:t>
            </a:r>
            <a:r>
              <a:rPr lang="en-US" altLang="zh-CN" sz="1400" dirty="0" smtClean="0">
                <a:solidFill>
                  <a:schemeClr val="tx2"/>
                </a:solidFill>
              </a:rPr>
              <a:t> </a:t>
            </a:r>
            <a:r>
              <a:rPr lang="zh-CN" altLang="en-US" sz="1400" dirty="0" smtClean="0">
                <a:solidFill>
                  <a:schemeClr val="tx2"/>
                </a:solidFill>
              </a:rPr>
              <a:t>网络逻辑拓扑</a:t>
            </a:r>
            <a:endParaRPr lang="en-US" altLang="zh-TW" sz="1400" dirty="0">
              <a:solidFill>
                <a:schemeClr val="tx2"/>
              </a:solidFill>
            </a:endParaRPr>
          </a:p>
        </p:txBody>
      </p:sp>
      <p:sp>
        <p:nvSpPr>
          <p:cNvPr id="18448" name="Line 13"/>
          <p:cNvSpPr>
            <a:spLocks noChangeShapeType="1"/>
          </p:cNvSpPr>
          <p:nvPr/>
        </p:nvSpPr>
        <p:spPr bwMode="auto">
          <a:xfrm>
            <a:off x="6096000" y="2438400"/>
            <a:ext cx="381000" cy="533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49" name="Line 12"/>
          <p:cNvSpPr>
            <a:spLocks noChangeShapeType="1"/>
          </p:cNvSpPr>
          <p:nvPr/>
        </p:nvSpPr>
        <p:spPr bwMode="auto">
          <a:xfrm flipH="1">
            <a:off x="6477000" y="2438400"/>
            <a:ext cx="838200" cy="533400"/>
          </a:xfrm>
          <a:prstGeom prst="line">
            <a:avLst/>
          </a:prstGeom>
          <a:noFill/>
          <a:ln w="28575">
            <a:solidFill>
              <a:srgbClr val="666699"/>
            </a:solidFill>
            <a:prstDash val="sysDot"/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8451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066800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2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9150" y="1066800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7315200" y="2743200"/>
            <a:ext cx="630238" cy="474663"/>
            <a:chOff x="3168" y="2976"/>
            <a:chExt cx="397" cy="299"/>
          </a:xfrm>
        </p:grpSpPr>
        <p:pic>
          <p:nvPicPr>
            <p:cNvPr id="18495" name="Picture 42" descr="hub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68" y="2976"/>
              <a:ext cx="39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96" name="Picture 43" descr="sfs-700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85" y="3016"/>
              <a:ext cx="10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8455" name="Picture 40" descr="serv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2971800"/>
            <a:ext cx="6096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7" name="Line 21"/>
          <p:cNvSpPr>
            <a:spLocks noChangeShapeType="1"/>
          </p:cNvSpPr>
          <p:nvPr/>
        </p:nvSpPr>
        <p:spPr bwMode="auto">
          <a:xfrm flipH="1">
            <a:off x="6781800" y="5715000"/>
            <a:ext cx="0" cy="4572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58" name="Line 22"/>
          <p:cNvSpPr>
            <a:spLocks noChangeShapeType="1"/>
          </p:cNvSpPr>
          <p:nvPr/>
        </p:nvSpPr>
        <p:spPr bwMode="auto">
          <a:xfrm flipH="1">
            <a:off x="6858000" y="5410200"/>
            <a:ext cx="685800" cy="3048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59" name="Line 24"/>
          <p:cNvSpPr>
            <a:spLocks noChangeShapeType="1"/>
          </p:cNvSpPr>
          <p:nvPr/>
        </p:nvSpPr>
        <p:spPr bwMode="auto">
          <a:xfrm>
            <a:off x="6096000" y="5410200"/>
            <a:ext cx="685800" cy="3048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60" name="Line 33"/>
          <p:cNvSpPr>
            <a:spLocks noChangeShapeType="1"/>
          </p:cNvSpPr>
          <p:nvPr/>
        </p:nvSpPr>
        <p:spPr bwMode="auto">
          <a:xfrm flipH="1">
            <a:off x="6858000" y="5715000"/>
            <a:ext cx="0" cy="4572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61" name="Oval 108"/>
          <p:cNvSpPr>
            <a:spLocks noChangeArrowheads="1"/>
          </p:cNvSpPr>
          <p:nvPr/>
        </p:nvSpPr>
        <p:spPr bwMode="auto">
          <a:xfrm>
            <a:off x="6705600" y="5867400"/>
            <a:ext cx="304800" cy="762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62" name="Line 23"/>
          <p:cNvSpPr>
            <a:spLocks noChangeShapeType="1"/>
          </p:cNvSpPr>
          <p:nvPr/>
        </p:nvSpPr>
        <p:spPr bwMode="auto">
          <a:xfrm>
            <a:off x="7543800" y="5715000"/>
            <a:ext cx="304800" cy="3810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63" name="Line 32"/>
          <p:cNvSpPr>
            <a:spLocks noChangeShapeType="1"/>
          </p:cNvSpPr>
          <p:nvPr/>
        </p:nvSpPr>
        <p:spPr bwMode="auto">
          <a:xfrm>
            <a:off x="7467600" y="5715000"/>
            <a:ext cx="304800" cy="3810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64" name="Line 34"/>
          <p:cNvSpPr>
            <a:spLocks noChangeShapeType="1"/>
          </p:cNvSpPr>
          <p:nvPr/>
        </p:nvSpPr>
        <p:spPr bwMode="auto">
          <a:xfrm>
            <a:off x="7543800" y="5410200"/>
            <a:ext cx="0" cy="3048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65" name="Line 36"/>
          <p:cNvSpPr>
            <a:spLocks noChangeShapeType="1"/>
          </p:cNvSpPr>
          <p:nvPr/>
        </p:nvSpPr>
        <p:spPr bwMode="auto">
          <a:xfrm flipH="1" flipV="1">
            <a:off x="6096000" y="5410200"/>
            <a:ext cx="1371600" cy="3048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66" name="Line 23"/>
          <p:cNvSpPr>
            <a:spLocks noChangeShapeType="1"/>
          </p:cNvSpPr>
          <p:nvPr/>
        </p:nvSpPr>
        <p:spPr bwMode="auto">
          <a:xfrm>
            <a:off x="7467600" y="4724400"/>
            <a:ext cx="76200" cy="2286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67" name="Line 32"/>
          <p:cNvSpPr>
            <a:spLocks noChangeShapeType="1"/>
          </p:cNvSpPr>
          <p:nvPr/>
        </p:nvSpPr>
        <p:spPr bwMode="auto">
          <a:xfrm>
            <a:off x="7391400" y="4724400"/>
            <a:ext cx="76200" cy="2286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68" name="Line 34"/>
          <p:cNvSpPr>
            <a:spLocks noChangeShapeType="1"/>
          </p:cNvSpPr>
          <p:nvPr/>
        </p:nvSpPr>
        <p:spPr bwMode="auto">
          <a:xfrm>
            <a:off x="7467600" y="4419600"/>
            <a:ext cx="0" cy="3048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69" name="Line 36"/>
          <p:cNvSpPr>
            <a:spLocks noChangeShapeType="1"/>
          </p:cNvSpPr>
          <p:nvPr/>
        </p:nvSpPr>
        <p:spPr bwMode="auto">
          <a:xfrm flipH="1" flipV="1">
            <a:off x="6019800" y="4419600"/>
            <a:ext cx="1371600" cy="3048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70" name="Line 23"/>
          <p:cNvSpPr>
            <a:spLocks noChangeShapeType="1"/>
          </p:cNvSpPr>
          <p:nvPr/>
        </p:nvSpPr>
        <p:spPr bwMode="auto">
          <a:xfrm flipH="1">
            <a:off x="6172200" y="4724400"/>
            <a:ext cx="76200" cy="2286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71" name="Line 32"/>
          <p:cNvSpPr>
            <a:spLocks noChangeShapeType="1"/>
          </p:cNvSpPr>
          <p:nvPr/>
        </p:nvSpPr>
        <p:spPr bwMode="auto">
          <a:xfrm flipH="1">
            <a:off x="6096000" y="4724400"/>
            <a:ext cx="76200" cy="2286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72" name="Line 34"/>
          <p:cNvSpPr>
            <a:spLocks noChangeShapeType="1"/>
          </p:cNvSpPr>
          <p:nvPr/>
        </p:nvSpPr>
        <p:spPr bwMode="auto">
          <a:xfrm>
            <a:off x="6172200" y="4419600"/>
            <a:ext cx="0" cy="3048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73" name="Line 36"/>
          <p:cNvSpPr>
            <a:spLocks noChangeShapeType="1"/>
          </p:cNvSpPr>
          <p:nvPr/>
        </p:nvSpPr>
        <p:spPr bwMode="auto">
          <a:xfrm flipH="1">
            <a:off x="6248400" y="4495800"/>
            <a:ext cx="1066800" cy="2286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74" name="Oval 108"/>
          <p:cNvSpPr>
            <a:spLocks noChangeArrowheads="1"/>
          </p:cNvSpPr>
          <p:nvPr/>
        </p:nvSpPr>
        <p:spPr bwMode="auto">
          <a:xfrm>
            <a:off x="7467600" y="5791200"/>
            <a:ext cx="304800" cy="762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8475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4850" y="3886200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6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886200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7385050" y="6002338"/>
            <a:ext cx="630238" cy="474662"/>
            <a:chOff x="3168" y="2976"/>
            <a:chExt cx="397" cy="299"/>
          </a:xfrm>
        </p:grpSpPr>
        <p:pic>
          <p:nvPicPr>
            <p:cNvPr id="18493" name="Picture 42" descr="hub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68" y="2976"/>
              <a:ext cx="39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94" name="Picture 43" descr="sfs-700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85" y="3016"/>
              <a:ext cx="10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8479" name="Picture 40" descr="serv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6019800"/>
            <a:ext cx="6096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80" name="Oval 108"/>
          <p:cNvSpPr>
            <a:spLocks noChangeArrowheads="1"/>
          </p:cNvSpPr>
          <p:nvPr/>
        </p:nvSpPr>
        <p:spPr bwMode="auto">
          <a:xfrm>
            <a:off x="6008688" y="4754563"/>
            <a:ext cx="1676400" cy="762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8481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4918075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82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5350" y="4918075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83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905000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84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9150" y="1905000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85" name="Line 28"/>
          <p:cNvSpPr>
            <a:spLocks noChangeShapeType="1"/>
          </p:cNvSpPr>
          <p:nvPr/>
        </p:nvSpPr>
        <p:spPr bwMode="auto">
          <a:xfrm flipH="1">
            <a:off x="6318250" y="41910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86" name="Line 30"/>
          <p:cNvSpPr>
            <a:spLocks noChangeShapeType="1"/>
          </p:cNvSpPr>
          <p:nvPr/>
        </p:nvSpPr>
        <p:spPr bwMode="auto">
          <a:xfrm flipH="1">
            <a:off x="6324600" y="40386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prstDash val="sysDash"/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87" name="Line 28"/>
          <p:cNvSpPr>
            <a:spLocks noChangeShapeType="1"/>
          </p:cNvSpPr>
          <p:nvPr/>
        </p:nvSpPr>
        <p:spPr bwMode="auto">
          <a:xfrm flipH="1">
            <a:off x="6324600" y="42672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88" name="Oval 108"/>
          <p:cNvSpPr>
            <a:spLocks noChangeArrowheads="1"/>
          </p:cNvSpPr>
          <p:nvPr/>
        </p:nvSpPr>
        <p:spPr bwMode="auto">
          <a:xfrm>
            <a:off x="6781800" y="4114800"/>
            <a:ext cx="76200" cy="3048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89" name="Line 28"/>
          <p:cNvSpPr>
            <a:spLocks noChangeShapeType="1"/>
          </p:cNvSpPr>
          <p:nvPr/>
        </p:nvSpPr>
        <p:spPr bwMode="auto">
          <a:xfrm flipH="1">
            <a:off x="6318250" y="51816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90" name="Line 30"/>
          <p:cNvSpPr>
            <a:spLocks noChangeShapeType="1"/>
          </p:cNvSpPr>
          <p:nvPr/>
        </p:nvSpPr>
        <p:spPr bwMode="auto">
          <a:xfrm flipH="1">
            <a:off x="6324600" y="50292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prstDash val="sysDash"/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91" name="Line 28"/>
          <p:cNvSpPr>
            <a:spLocks noChangeShapeType="1"/>
          </p:cNvSpPr>
          <p:nvPr/>
        </p:nvSpPr>
        <p:spPr bwMode="auto">
          <a:xfrm flipH="1">
            <a:off x="6324600" y="52578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92" name="Oval 108"/>
          <p:cNvSpPr>
            <a:spLocks noChangeArrowheads="1"/>
          </p:cNvSpPr>
          <p:nvPr/>
        </p:nvSpPr>
        <p:spPr bwMode="auto">
          <a:xfrm>
            <a:off x="6781800" y="5105400"/>
            <a:ext cx="76200" cy="3048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Line 12"/>
          <p:cNvSpPr>
            <a:spLocks noChangeShapeType="1"/>
          </p:cNvSpPr>
          <p:nvPr/>
        </p:nvSpPr>
        <p:spPr bwMode="auto">
          <a:xfrm>
            <a:off x="3175000" y="2111375"/>
            <a:ext cx="0" cy="14478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50179" name="Line 14"/>
          <p:cNvSpPr>
            <a:spLocks noChangeShapeType="1"/>
          </p:cNvSpPr>
          <p:nvPr/>
        </p:nvSpPr>
        <p:spPr bwMode="auto">
          <a:xfrm>
            <a:off x="5715000" y="2111375"/>
            <a:ext cx="0" cy="14478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20100" cy="609600"/>
          </a:xfrm>
        </p:spPr>
        <p:txBody>
          <a:bodyPr/>
          <a:lstStyle/>
          <a:p>
            <a:r>
              <a:rPr lang="en-US" altLang="zh-CN" sz="2400" dirty="0" err="1" smtClean="0"/>
              <a:t>VPC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HSRP</a:t>
            </a:r>
            <a:r>
              <a:rPr lang="zh-CN" altLang="en-US" sz="2400" dirty="0" smtClean="0"/>
              <a:t>互操作流程</a:t>
            </a:r>
            <a:endParaRPr lang="en-US" altLang="zh-TW" sz="2400" dirty="0" smtClean="0"/>
          </a:p>
        </p:txBody>
      </p:sp>
      <p:sp>
        <p:nvSpPr>
          <p:cNvPr id="50181" name="Rectangle 3"/>
          <p:cNvSpPr>
            <a:spLocks noChangeArrowheads="1"/>
          </p:cNvSpPr>
          <p:nvPr/>
        </p:nvSpPr>
        <p:spPr bwMode="auto">
          <a:xfrm>
            <a:off x="2905125" y="2873375"/>
            <a:ext cx="3200400" cy="1143000"/>
          </a:xfrm>
          <a:prstGeom prst="rect">
            <a:avLst/>
          </a:prstGeom>
          <a:solidFill>
            <a:srgbClr val="666699">
              <a:alpha val="20000"/>
            </a:srgbClr>
          </a:solidFill>
          <a:ln w="28575">
            <a:solidFill>
              <a:srgbClr val="666699"/>
            </a:solidFill>
            <a:prstDash val="dash"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zh-CN"/>
          </a:p>
        </p:txBody>
      </p:sp>
      <p:pic>
        <p:nvPicPr>
          <p:cNvPr id="50182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675" y="3178175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3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6075" y="3178175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4" name="Line 6"/>
          <p:cNvSpPr>
            <a:spLocks noChangeShapeType="1"/>
          </p:cNvSpPr>
          <p:nvPr/>
        </p:nvSpPr>
        <p:spPr bwMode="auto">
          <a:xfrm>
            <a:off x="3514725" y="3544888"/>
            <a:ext cx="19812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50185" name="Line 7"/>
          <p:cNvSpPr>
            <a:spLocks noChangeShapeType="1"/>
          </p:cNvSpPr>
          <p:nvPr/>
        </p:nvSpPr>
        <p:spPr bwMode="auto">
          <a:xfrm>
            <a:off x="3514725" y="3621088"/>
            <a:ext cx="19812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50186" name="Oval 8"/>
          <p:cNvSpPr>
            <a:spLocks noChangeArrowheads="1"/>
          </p:cNvSpPr>
          <p:nvPr/>
        </p:nvSpPr>
        <p:spPr bwMode="auto">
          <a:xfrm>
            <a:off x="3057525" y="5083175"/>
            <a:ext cx="838200" cy="76200"/>
          </a:xfrm>
          <a:prstGeom prst="ellips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zh-CN"/>
          </a:p>
        </p:txBody>
      </p:sp>
      <p:sp>
        <p:nvSpPr>
          <p:cNvPr id="50187" name="Oval 9"/>
          <p:cNvSpPr>
            <a:spLocks noChangeArrowheads="1"/>
          </p:cNvSpPr>
          <p:nvPr/>
        </p:nvSpPr>
        <p:spPr bwMode="auto">
          <a:xfrm rot="5400000">
            <a:off x="3552825" y="3556000"/>
            <a:ext cx="304800" cy="76200"/>
          </a:xfrm>
          <a:prstGeom prst="ellips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zh-CN"/>
          </a:p>
        </p:txBody>
      </p:sp>
      <p:sp>
        <p:nvSpPr>
          <p:cNvPr id="50188" name="Oval 10"/>
          <p:cNvSpPr>
            <a:spLocks noChangeArrowheads="1"/>
          </p:cNvSpPr>
          <p:nvPr/>
        </p:nvSpPr>
        <p:spPr bwMode="auto">
          <a:xfrm rot="5400000">
            <a:off x="5153025" y="3556000"/>
            <a:ext cx="304800" cy="76200"/>
          </a:xfrm>
          <a:prstGeom prst="ellips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zh-CN"/>
          </a:p>
        </p:txBody>
      </p:sp>
      <p:pic>
        <p:nvPicPr>
          <p:cNvPr id="50189" name="Picture 100" descr="cataly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05125" y="5349875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90" name="Line 12"/>
          <p:cNvSpPr>
            <a:spLocks noChangeShapeType="1"/>
          </p:cNvSpPr>
          <p:nvPr/>
        </p:nvSpPr>
        <p:spPr bwMode="auto">
          <a:xfrm>
            <a:off x="3209925" y="3898900"/>
            <a:ext cx="0" cy="14478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pic>
        <p:nvPicPr>
          <p:cNvPr id="50191" name="Picture 100" descr="cataly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67325" y="5349875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92" name="Line 14"/>
          <p:cNvSpPr>
            <a:spLocks noChangeShapeType="1"/>
          </p:cNvSpPr>
          <p:nvPr/>
        </p:nvSpPr>
        <p:spPr bwMode="auto">
          <a:xfrm>
            <a:off x="5749925" y="3898900"/>
            <a:ext cx="0" cy="14478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50193" name="Line 15"/>
          <p:cNvSpPr>
            <a:spLocks noChangeShapeType="1"/>
          </p:cNvSpPr>
          <p:nvPr/>
        </p:nvSpPr>
        <p:spPr bwMode="auto">
          <a:xfrm>
            <a:off x="3286125" y="3898900"/>
            <a:ext cx="2286000" cy="14478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50194" name="Line 16"/>
          <p:cNvSpPr>
            <a:spLocks noChangeShapeType="1"/>
          </p:cNvSpPr>
          <p:nvPr/>
        </p:nvSpPr>
        <p:spPr bwMode="auto">
          <a:xfrm flipH="1">
            <a:off x="3362325" y="3898900"/>
            <a:ext cx="2286000" cy="14478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pic>
        <p:nvPicPr>
          <p:cNvPr id="50195" name="Picture 17" descr="MPj0316345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5187950"/>
            <a:ext cx="9239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96" name="Picture 18" descr="MPj0316345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5187950"/>
            <a:ext cx="9239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97" name="Line 19"/>
          <p:cNvSpPr>
            <a:spLocks noChangeShapeType="1"/>
          </p:cNvSpPr>
          <p:nvPr/>
        </p:nvSpPr>
        <p:spPr bwMode="auto">
          <a:xfrm>
            <a:off x="5886450" y="5464175"/>
            <a:ext cx="1362075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50198" name="Oval 22"/>
          <p:cNvSpPr>
            <a:spLocks noChangeArrowheads="1"/>
          </p:cNvSpPr>
          <p:nvPr/>
        </p:nvSpPr>
        <p:spPr bwMode="auto">
          <a:xfrm>
            <a:off x="5038725" y="5083175"/>
            <a:ext cx="838200" cy="76200"/>
          </a:xfrm>
          <a:prstGeom prst="ellips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zh-CN"/>
          </a:p>
        </p:txBody>
      </p:sp>
      <p:sp>
        <p:nvSpPr>
          <p:cNvPr id="50199" name="Line 25"/>
          <p:cNvSpPr>
            <a:spLocks noChangeShapeType="1"/>
          </p:cNvSpPr>
          <p:nvPr/>
        </p:nvSpPr>
        <p:spPr bwMode="auto">
          <a:xfrm>
            <a:off x="1771650" y="5464175"/>
            <a:ext cx="1209675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50200" name="Text Box 27"/>
          <p:cNvSpPr txBox="1">
            <a:spLocks noChangeArrowheads="1"/>
          </p:cNvSpPr>
          <p:nvPr/>
        </p:nvSpPr>
        <p:spPr bwMode="auto">
          <a:xfrm>
            <a:off x="1219200" y="5768975"/>
            <a:ext cx="6858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/>
              <a:t>MAC_A</a:t>
            </a:r>
          </a:p>
        </p:txBody>
      </p:sp>
      <p:sp>
        <p:nvSpPr>
          <p:cNvPr id="50201" name="Text Box 29"/>
          <p:cNvSpPr txBox="1">
            <a:spLocks noChangeArrowheads="1"/>
          </p:cNvSpPr>
          <p:nvPr/>
        </p:nvSpPr>
        <p:spPr bwMode="auto">
          <a:xfrm>
            <a:off x="7096125" y="5768975"/>
            <a:ext cx="6858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/>
              <a:t>MAC_B</a:t>
            </a:r>
          </a:p>
        </p:txBody>
      </p:sp>
      <p:sp>
        <p:nvSpPr>
          <p:cNvPr id="50202" name="Text Box 30"/>
          <p:cNvSpPr txBox="1">
            <a:spLocks noChangeArrowheads="1"/>
          </p:cNvSpPr>
          <p:nvPr/>
        </p:nvSpPr>
        <p:spPr bwMode="auto">
          <a:xfrm>
            <a:off x="2905125" y="5599113"/>
            <a:ext cx="5334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/>
              <a:t>SW3</a:t>
            </a:r>
          </a:p>
        </p:txBody>
      </p:sp>
      <p:sp>
        <p:nvSpPr>
          <p:cNvPr id="50203" name="Text Box 31"/>
          <p:cNvSpPr txBox="1">
            <a:spLocks noChangeArrowheads="1"/>
          </p:cNvSpPr>
          <p:nvPr/>
        </p:nvSpPr>
        <p:spPr bwMode="auto">
          <a:xfrm>
            <a:off x="5495925" y="3008313"/>
            <a:ext cx="5334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/>
              <a:t>SW2</a:t>
            </a:r>
          </a:p>
        </p:txBody>
      </p:sp>
      <p:sp>
        <p:nvSpPr>
          <p:cNvPr id="50204" name="Text Box 32"/>
          <p:cNvSpPr txBox="1">
            <a:spLocks noChangeArrowheads="1"/>
          </p:cNvSpPr>
          <p:nvPr/>
        </p:nvSpPr>
        <p:spPr bwMode="auto">
          <a:xfrm>
            <a:off x="5267325" y="5616575"/>
            <a:ext cx="5334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/>
              <a:t>SW4</a:t>
            </a:r>
          </a:p>
        </p:txBody>
      </p:sp>
      <p:sp>
        <p:nvSpPr>
          <p:cNvPr id="50205" name="Text Box 33"/>
          <p:cNvSpPr txBox="1">
            <a:spLocks noChangeArrowheads="1"/>
          </p:cNvSpPr>
          <p:nvPr/>
        </p:nvSpPr>
        <p:spPr bwMode="auto">
          <a:xfrm>
            <a:off x="2981325" y="3008313"/>
            <a:ext cx="5334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/>
              <a:t>SW1</a:t>
            </a:r>
          </a:p>
        </p:txBody>
      </p:sp>
      <p:sp>
        <p:nvSpPr>
          <p:cNvPr id="50206" name="Text Box 40"/>
          <p:cNvSpPr txBox="1">
            <a:spLocks noChangeArrowheads="1"/>
          </p:cNvSpPr>
          <p:nvPr/>
        </p:nvSpPr>
        <p:spPr bwMode="auto">
          <a:xfrm>
            <a:off x="3200400" y="4854575"/>
            <a:ext cx="6000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>
                <a:solidFill>
                  <a:srgbClr val="666699"/>
                </a:solidFill>
              </a:rPr>
              <a:t>vPC1</a:t>
            </a:r>
          </a:p>
        </p:txBody>
      </p:sp>
      <p:sp>
        <p:nvSpPr>
          <p:cNvPr id="50207" name="Text Box 41"/>
          <p:cNvSpPr txBox="1">
            <a:spLocks noChangeArrowheads="1"/>
          </p:cNvSpPr>
          <p:nvPr/>
        </p:nvSpPr>
        <p:spPr bwMode="auto">
          <a:xfrm>
            <a:off x="5114925" y="4854575"/>
            <a:ext cx="6000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>
                <a:solidFill>
                  <a:srgbClr val="666699"/>
                </a:solidFill>
              </a:rPr>
              <a:t>vPC2</a:t>
            </a:r>
          </a:p>
        </p:txBody>
      </p:sp>
      <p:sp>
        <p:nvSpPr>
          <p:cNvPr id="50208" name="Text Box 42"/>
          <p:cNvSpPr txBox="1">
            <a:spLocks noChangeArrowheads="1"/>
          </p:cNvSpPr>
          <p:nvPr/>
        </p:nvSpPr>
        <p:spPr bwMode="auto">
          <a:xfrm>
            <a:off x="4114800" y="3313113"/>
            <a:ext cx="7620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>
                <a:solidFill>
                  <a:srgbClr val="666699"/>
                </a:solidFill>
              </a:rPr>
              <a:t>vPC_PL</a:t>
            </a:r>
          </a:p>
        </p:txBody>
      </p:sp>
      <p:sp>
        <p:nvSpPr>
          <p:cNvPr id="50209" name="Line 100"/>
          <p:cNvSpPr>
            <a:spLocks noChangeShapeType="1"/>
          </p:cNvSpPr>
          <p:nvPr/>
        </p:nvSpPr>
        <p:spPr bwMode="auto">
          <a:xfrm rot="10800000">
            <a:off x="7315200" y="1295400"/>
            <a:ext cx="381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50210" name="Line 15"/>
          <p:cNvSpPr>
            <a:spLocks noChangeShapeType="1"/>
          </p:cNvSpPr>
          <p:nvPr/>
        </p:nvSpPr>
        <p:spPr bwMode="auto">
          <a:xfrm>
            <a:off x="3200400" y="2286000"/>
            <a:ext cx="2438400" cy="968375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50211" name="Line 16"/>
          <p:cNvSpPr>
            <a:spLocks noChangeShapeType="1"/>
          </p:cNvSpPr>
          <p:nvPr/>
        </p:nvSpPr>
        <p:spPr bwMode="auto">
          <a:xfrm flipH="1">
            <a:off x="3276600" y="2286000"/>
            <a:ext cx="2286000" cy="968375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pic>
        <p:nvPicPr>
          <p:cNvPr id="50212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577975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213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577975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214" name="Text Box 67"/>
          <p:cNvSpPr txBox="1">
            <a:spLocks noChangeArrowheads="1"/>
          </p:cNvSpPr>
          <p:nvPr/>
        </p:nvSpPr>
        <p:spPr bwMode="auto">
          <a:xfrm>
            <a:off x="2362200" y="3505200"/>
            <a:ext cx="4349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800">
                <a:solidFill>
                  <a:schemeClr val="accent1"/>
                </a:solidFill>
              </a:rPr>
              <a:t>L2</a:t>
            </a:r>
          </a:p>
        </p:txBody>
      </p:sp>
      <p:sp>
        <p:nvSpPr>
          <p:cNvPr id="50215" name="Text Box 69"/>
          <p:cNvSpPr txBox="1">
            <a:spLocks noChangeArrowheads="1"/>
          </p:cNvSpPr>
          <p:nvPr/>
        </p:nvSpPr>
        <p:spPr bwMode="auto">
          <a:xfrm>
            <a:off x="2362200" y="3124200"/>
            <a:ext cx="4349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800">
                <a:solidFill>
                  <a:schemeClr val="accent1"/>
                </a:solidFill>
              </a:rPr>
              <a:t>L3</a:t>
            </a:r>
          </a:p>
        </p:txBody>
      </p:sp>
      <p:sp>
        <p:nvSpPr>
          <p:cNvPr id="50216" name="Line 70"/>
          <p:cNvSpPr>
            <a:spLocks noChangeShapeType="1"/>
          </p:cNvSpPr>
          <p:nvPr/>
        </p:nvSpPr>
        <p:spPr bwMode="auto">
          <a:xfrm>
            <a:off x="2362200" y="3457575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diamond" w="med" len="med"/>
            <a:tailEnd type="diamond" w="med" len="med"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50217" name="Text Box 41"/>
          <p:cNvSpPr txBox="1">
            <a:spLocks noChangeArrowheads="1"/>
          </p:cNvSpPr>
          <p:nvPr/>
        </p:nvSpPr>
        <p:spPr bwMode="auto">
          <a:xfrm>
            <a:off x="5105400" y="2667000"/>
            <a:ext cx="600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>
                <a:solidFill>
                  <a:srgbClr val="666699"/>
                </a:solidFill>
              </a:rPr>
              <a:t>ECMP</a:t>
            </a:r>
          </a:p>
        </p:txBody>
      </p:sp>
      <p:sp>
        <p:nvSpPr>
          <p:cNvPr id="50218" name="TextBox 97"/>
          <p:cNvSpPr txBox="1">
            <a:spLocks noChangeArrowheads="1"/>
          </p:cNvSpPr>
          <p:nvPr/>
        </p:nvSpPr>
        <p:spPr bwMode="auto">
          <a:xfrm>
            <a:off x="7696200" y="1143000"/>
            <a:ext cx="1447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Packet Send</a:t>
            </a:r>
          </a:p>
        </p:txBody>
      </p:sp>
      <p:sp>
        <p:nvSpPr>
          <p:cNvPr id="50219" name="Line 100"/>
          <p:cNvSpPr>
            <a:spLocks noChangeShapeType="1"/>
          </p:cNvSpPr>
          <p:nvPr/>
        </p:nvSpPr>
        <p:spPr bwMode="auto">
          <a:xfrm rot="10800000" flipV="1">
            <a:off x="3124200" y="4343400"/>
            <a:ext cx="0" cy="381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triangle" w="med" len="med"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50220" name="Text Box 41"/>
          <p:cNvSpPr txBox="1">
            <a:spLocks noChangeArrowheads="1"/>
          </p:cNvSpPr>
          <p:nvPr/>
        </p:nvSpPr>
        <p:spPr bwMode="auto">
          <a:xfrm>
            <a:off x="3124200" y="2667000"/>
            <a:ext cx="600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1" rIns="73025" bIns="36511">
            <a:spAutoFit/>
          </a:bodyPr>
          <a:lstStyle/>
          <a:p>
            <a:pPr defTabSz="814388"/>
            <a:r>
              <a:rPr lang="en-US" altLang="zh-TW" sz="1200">
                <a:solidFill>
                  <a:srgbClr val="666699"/>
                </a:solidFill>
              </a:rPr>
              <a:t>ECMP</a:t>
            </a:r>
          </a:p>
        </p:txBody>
      </p:sp>
      <p:sp>
        <p:nvSpPr>
          <p:cNvPr id="50221" name="TextBox 65"/>
          <p:cNvSpPr txBox="1">
            <a:spLocks noChangeArrowheads="1"/>
          </p:cNvSpPr>
          <p:nvPr/>
        </p:nvSpPr>
        <p:spPr bwMode="auto">
          <a:xfrm>
            <a:off x="2043113" y="3900488"/>
            <a:ext cx="91440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/>
              <a:t>HSRP Active</a:t>
            </a:r>
          </a:p>
        </p:txBody>
      </p:sp>
      <p:sp>
        <p:nvSpPr>
          <p:cNvPr id="50222" name="TextBox 66"/>
          <p:cNvSpPr txBox="1">
            <a:spLocks noChangeArrowheads="1"/>
          </p:cNvSpPr>
          <p:nvPr/>
        </p:nvSpPr>
        <p:spPr bwMode="auto">
          <a:xfrm>
            <a:off x="5929313" y="3886200"/>
            <a:ext cx="12954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/>
              <a:t>HSRP Standby</a:t>
            </a:r>
          </a:p>
        </p:txBody>
      </p:sp>
      <p:sp>
        <p:nvSpPr>
          <p:cNvPr id="50223" name="AutoShape 105"/>
          <p:cNvSpPr>
            <a:spLocks noChangeArrowheads="1"/>
          </p:cNvSpPr>
          <p:nvPr/>
        </p:nvSpPr>
        <p:spPr bwMode="auto">
          <a:xfrm>
            <a:off x="7239000" y="2286000"/>
            <a:ext cx="1524000" cy="1828800"/>
          </a:xfrm>
          <a:prstGeom prst="wedgeRoundRectCallout">
            <a:avLst>
              <a:gd name="adj1" fmla="val -143255"/>
              <a:gd name="adj2" fmla="val 1444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>
              <a:lnSpc>
                <a:spcPct val="100000"/>
              </a:lnSpc>
            </a:pPr>
            <a:r>
              <a:rPr lang="en-US" altLang="zh-CN" sz="1200">
                <a:cs typeface="Arial" pitchFamily="34" charset="0"/>
              </a:rPr>
              <a:t>HSRP active MAC is populated into the L3 hardware forwarding tables, creating a local forwarding capability on the HSRP standby device</a:t>
            </a:r>
          </a:p>
        </p:txBody>
      </p:sp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3505200" y="3106738"/>
            <a:ext cx="1981200" cy="250825"/>
            <a:chOff x="912" y="2437"/>
            <a:chExt cx="1248" cy="158"/>
          </a:xfrm>
        </p:grpSpPr>
        <p:sp>
          <p:nvSpPr>
            <p:cNvPr id="50229" name="Line 91"/>
            <p:cNvSpPr>
              <a:spLocks noChangeShapeType="1"/>
            </p:cNvSpPr>
            <p:nvPr/>
          </p:nvSpPr>
          <p:spPr bwMode="auto">
            <a:xfrm>
              <a:off x="912" y="2592"/>
              <a:ext cx="1248" cy="0"/>
            </a:xfrm>
            <a:prstGeom prst="line">
              <a:avLst/>
            </a:prstGeom>
            <a:noFill/>
            <a:ln w="28575">
              <a:solidFill>
                <a:srgbClr val="A0C02A"/>
              </a:solidFill>
              <a:round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endParaRPr lang="zh-CN" altLang="en-US"/>
            </a:p>
          </p:txBody>
        </p:sp>
        <p:sp>
          <p:nvSpPr>
            <p:cNvPr id="50230" name="Text Box 92"/>
            <p:cNvSpPr txBox="1">
              <a:spLocks noChangeArrowheads="1"/>
            </p:cNvSpPr>
            <p:nvPr/>
          </p:nvSpPr>
          <p:spPr bwMode="auto">
            <a:xfrm>
              <a:off x="1232" y="2437"/>
              <a:ext cx="67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3025" tIns="36511" rIns="73025" bIns="36511">
              <a:spAutoFit/>
            </a:bodyPr>
            <a:lstStyle/>
            <a:p>
              <a:pPr defTabSz="814388"/>
              <a:r>
                <a:rPr lang="en-US" altLang="zh-TW" sz="1200">
                  <a:solidFill>
                    <a:srgbClr val="A0C02A"/>
                  </a:solidFill>
                </a:rPr>
                <a:t>vPC PK-Link</a:t>
              </a:r>
            </a:p>
          </p:txBody>
        </p:sp>
      </p:grpSp>
      <p:sp>
        <p:nvSpPr>
          <p:cNvPr id="50225" name="Line 100"/>
          <p:cNvSpPr>
            <a:spLocks noChangeShapeType="1"/>
          </p:cNvSpPr>
          <p:nvPr/>
        </p:nvSpPr>
        <p:spPr bwMode="auto">
          <a:xfrm rot="10800000" flipV="1">
            <a:off x="5867400" y="4419600"/>
            <a:ext cx="0" cy="381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triangle" w="med" len="med"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50226" name="Line 100"/>
          <p:cNvSpPr>
            <a:spLocks noChangeShapeType="1"/>
          </p:cNvSpPr>
          <p:nvPr/>
        </p:nvSpPr>
        <p:spPr bwMode="auto">
          <a:xfrm rot="10800000" flipV="1">
            <a:off x="3048000" y="2514600"/>
            <a:ext cx="0" cy="381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triangle" w="med" len="med"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50227" name="Line 100"/>
          <p:cNvSpPr>
            <a:spLocks noChangeShapeType="1"/>
          </p:cNvSpPr>
          <p:nvPr/>
        </p:nvSpPr>
        <p:spPr bwMode="auto">
          <a:xfrm rot="10800000" flipH="1" flipV="1">
            <a:off x="4800600" y="2743200"/>
            <a:ext cx="457200" cy="228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triangle" w="med" len="med"/>
            <a:tailEnd/>
          </a:ln>
        </p:spPr>
        <p:txBody>
          <a:bodyPr wrap="none" lIns="73025" tIns="36511" rIns="73025" bIns="36511" anchor="ctr"/>
          <a:lstStyle/>
          <a:p>
            <a:endParaRPr lang="zh-CN" altLang="en-US"/>
          </a:p>
        </p:txBody>
      </p:sp>
      <p:sp>
        <p:nvSpPr>
          <p:cNvPr id="50228" name="AutoShape 105"/>
          <p:cNvSpPr>
            <a:spLocks noChangeArrowheads="1"/>
          </p:cNvSpPr>
          <p:nvPr/>
        </p:nvSpPr>
        <p:spPr bwMode="auto">
          <a:xfrm>
            <a:off x="558800" y="2211388"/>
            <a:ext cx="1524000" cy="1600200"/>
          </a:xfrm>
          <a:prstGeom prst="wedgeRoundRectCallout">
            <a:avLst>
              <a:gd name="adj1" fmla="val 114704"/>
              <a:gd name="adj2" fmla="val 2343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>
              <a:lnSpc>
                <a:spcPct val="100000"/>
              </a:lnSpc>
            </a:pPr>
            <a:r>
              <a:rPr lang="en-US" altLang="zh-CN" sz="1200">
                <a:cs typeface="Arial" pitchFamily="34" charset="0"/>
              </a:rPr>
              <a:t>HSRP active process communicates the active MAC to its neighbor. Only the HSRP active process responds to ARP requests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>
          <a:xfrm>
            <a:off x="150813" y="306388"/>
            <a:ext cx="8420100" cy="838200"/>
          </a:xfrm>
        </p:spPr>
        <p:txBody>
          <a:bodyPr/>
          <a:lstStyle/>
          <a:p>
            <a:r>
              <a:rPr lang="en-US" altLang="zh-CN" sz="3000" dirty="0" err="1" smtClean="0"/>
              <a:t>VPC</a:t>
            </a:r>
            <a:r>
              <a:rPr lang="zh-CN" altLang="en-US" sz="3000" dirty="0" smtClean="0"/>
              <a:t>环境下 </a:t>
            </a:r>
            <a:r>
              <a:rPr lang="en-US" altLang="zh-CN" sz="3000" dirty="0" err="1" smtClean="0"/>
              <a:t>HSRP</a:t>
            </a:r>
            <a:r>
              <a:rPr lang="zh-CN" altLang="en-US" sz="3000" dirty="0" smtClean="0"/>
              <a:t>改进： </a:t>
            </a:r>
            <a:r>
              <a:rPr lang="en-US" altLang="zh-CN" sz="3000" dirty="0" smtClean="0"/>
              <a:t>peer-gateway</a:t>
            </a:r>
            <a:br>
              <a:rPr lang="en-US" altLang="zh-CN" sz="3000" dirty="0" smtClean="0"/>
            </a:br>
            <a:endParaRPr lang="en-US" altLang="zh-CN" sz="2400" dirty="0" smtClean="0"/>
          </a:p>
        </p:txBody>
      </p:sp>
      <p:cxnSp>
        <p:nvCxnSpPr>
          <p:cNvPr id="7171" name="Straight Connector 4"/>
          <p:cNvCxnSpPr>
            <a:cxnSpLocks noChangeShapeType="1"/>
          </p:cNvCxnSpPr>
          <p:nvPr/>
        </p:nvCxnSpPr>
        <p:spPr bwMode="auto">
          <a:xfrm>
            <a:off x="5207000" y="2628900"/>
            <a:ext cx="2590800" cy="1588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7172" name="Straight Connector 5"/>
          <p:cNvCxnSpPr>
            <a:cxnSpLocks noChangeShapeType="1"/>
          </p:cNvCxnSpPr>
          <p:nvPr/>
        </p:nvCxnSpPr>
        <p:spPr bwMode="auto">
          <a:xfrm>
            <a:off x="5207000" y="2705100"/>
            <a:ext cx="2590800" cy="1588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7173" name="Oval 6"/>
          <p:cNvSpPr>
            <a:spLocks noChangeArrowheads="1"/>
          </p:cNvSpPr>
          <p:nvPr/>
        </p:nvSpPr>
        <p:spPr bwMode="auto">
          <a:xfrm>
            <a:off x="6426200" y="2476500"/>
            <a:ext cx="152400" cy="381000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pPr algn="ctr" defTabSz="814388" eaLnBrk="0" hangingPunct="0">
              <a:lnSpc>
                <a:spcPct val="90000"/>
              </a:lnSpc>
            </a:pPr>
            <a:endParaRPr lang="zh-CN" altLang="zh-CN" sz="2400" b="0"/>
          </a:p>
        </p:txBody>
      </p:sp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4510088" y="2171700"/>
            <a:ext cx="4114800" cy="1447800"/>
          </a:xfrm>
          <a:prstGeom prst="rect">
            <a:avLst/>
          </a:prstGeom>
          <a:noFill/>
          <a:ln w="28575" algn="ctr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pPr algn="ctr" defTabSz="814388" eaLnBrk="0" hangingPunct="0">
              <a:lnSpc>
                <a:spcPct val="90000"/>
              </a:lnSpc>
            </a:pPr>
            <a:endParaRPr lang="zh-CN" altLang="zh-CN" sz="2400" b="0"/>
          </a:p>
        </p:txBody>
      </p:sp>
      <p:cxnSp>
        <p:nvCxnSpPr>
          <p:cNvPr id="7175" name="Straight Connector 19"/>
          <p:cNvCxnSpPr>
            <a:cxnSpLocks noChangeShapeType="1"/>
          </p:cNvCxnSpPr>
          <p:nvPr/>
        </p:nvCxnSpPr>
        <p:spPr bwMode="auto">
          <a:xfrm>
            <a:off x="4827588" y="3111500"/>
            <a:ext cx="2781300" cy="1158875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7176" name="Straight Connector 20"/>
          <p:cNvCxnSpPr>
            <a:cxnSpLocks noChangeShapeType="1"/>
          </p:cNvCxnSpPr>
          <p:nvPr/>
        </p:nvCxnSpPr>
        <p:spPr bwMode="auto">
          <a:xfrm rot="5400000">
            <a:off x="7264400" y="3517900"/>
            <a:ext cx="1270000" cy="406400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7177" name="Oval 21"/>
          <p:cNvSpPr>
            <a:spLocks noChangeArrowheads="1"/>
          </p:cNvSpPr>
          <p:nvPr/>
        </p:nvSpPr>
        <p:spPr bwMode="auto">
          <a:xfrm rot="5400000">
            <a:off x="7429500" y="3543300"/>
            <a:ext cx="114300" cy="1104900"/>
          </a:xfrm>
          <a:prstGeom prst="ellips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pPr algn="ctr" defTabSz="814388" eaLnBrk="0" hangingPunct="0">
              <a:lnSpc>
                <a:spcPct val="90000"/>
              </a:lnSpc>
            </a:pPr>
            <a:endParaRPr lang="zh-CN" altLang="zh-CN" sz="2400" b="0"/>
          </a:p>
        </p:txBody>
      </p:sp>
      <p:pic>
        <p:nvPicPr>
          <p:cNvPr id="7178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7400" y="2324100"/>
            <a:ext cx="687388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9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1600" y="2324100"/>
            <a:ext cx="687388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0" name="TextBox 47"/>
          <p:cNvSpPr txBox="1">
            <a:spLocks noChangeArrowheads="1"/>
          </p:cNvSpPr>
          <p:nvPr/>
        </p:nvSpPr>
        <p:spPr bwMode="auto">
          <a:xfrm>
            <a:off x="6502400" y="2390775"/>
            <a:ext cx="6635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100"/>
              <a:t>vPC PL</a:t>
            </a:r>
          </a:p>
        </p:txBody>
      </p:sp>
      <p:sp>
        <p:nvSpPr>
          <p:cNvPr id="7181" name="TextBox 48"/>
          <p:cNvSpPr txBox="1">
            <a:spLocks noChangeArrowheads="1"/>
          </p:cNvSpPr>
          <p:nvPr/>
        </p:nvSpPr>
        <p:spPr bwMode="auto">
          <a:xfrm>
            <a:off x="6010275" y="2984500"/>
            <a:ext cx="758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100"/>
              <a:t>vPC PKL</a:t>
            </a:r>
            <a:br>
              <a:rPr lang="en-US" altLang="zh-CN" sz="1100"/>
            </a:br>
            <a:endParaRPr lang="en-US" altLang="zh-CN" sz="1100"/>
          </a:p>
        </p:txBody>
      </p:sp>
      <p:cxnSp>
        <p:nvCxnSpPr>
          <p:cNvPr id="7182" name="Straight Connector 43"/>
          <p:cNvCxnSpPr>
            <a:cxnSpLocks noChangeShapeType="1"/>
          </p:cNvCxnSpPr>
          <p:nvPr/>
        </p:nvCxnSpPr>
        <p:spPr bwMode="auto">
          <a:xfrm>
            <a:off x="8362950" y="2794000"/>
            <a:ext cx="533400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3" name="TextBox 55"/>
          <p:cNvSpPr txBox="1">
            <a:spLocks noChangeArrowheads="1"/>
          </p:cNvSpPr>
          <p:nvPr/>
        </p:nvSpPr>
        <p:spPr bwMode="auto">
          <a:xfrm>
            <a:off x="8550275" y="2452688"/>
            <a:ext cx="441325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/>
              <a:t>L3</a:t>
            </a:r>
          </a:p>
        </p:txBody>
      </p:sp>
      <p:sp>
        <p:nvSpPr>
          <p:cNvPr id="7184" name="TextBox 56"/>
          <p:cNvSpPr txBox="1">
            <a:spLocks noChangeArrowheads="1"/>
          </p:cNvSpPr>
          <p:nvPr/>
        </p:nvSpPr>
        <p:spPr bwMode="auto">
          <a:xfrm>
            <a:off x="8550275" y="2794000"/>
            <a:ext cx="44132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/>
              <a:t>L2</a:t>
            </a:r>
          </a:p>
        </p:txBody>
      </p:sp>
      <p:sp>
        <p:nvSpPr>
          <p:cNvPr id="6162" name="Content Placeholder 43"/>
          <p:cNvSpPr>
            <a:spLocks noGrp="1"/>
          </p:cNvSpPr>
          <p:nvPr>
            <p:ph sz="half" idx="1"/>
          </p:nvPr>
        </p:nvSpPr>
        <p:spPr>
          <a:xfrm>
            <a:off x="144463" y="1250950"/>
            <a:ext cx="4335462" cy="53022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1800" b="1" dirty="0" smtClean="0"/>
              <a:t>场景：</a:t>
            </a:r>
            <a:endParaRPr lang="en-US" altLang="zh-CN" sz="1800" dirty="0" smtClean="0"/>
          </a:p>
          <a:p>
            <a:r>
              <a:rPr lang="zh-CN" altLang="en-US" sz="1800" dirty="0" smtClean="0"/>
              <a:t>有一些</a:t>
            </a:r>
            <a:r>
              <a:rPr lang="en-US" altLang="zh-CN" sz="1800" dirty="0" smtClean="0"/>
              <a:t>NAS</a:t>
            </a:r>
            <a:r>
              <a:rPr lang="zh-CN" altLang="en-US" sz="1800" dirty="0" smtClean="0"/>
              <a:t>设备（</a:t>
            </a: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NETAPP</a:t>
            </a:r>
            <a:r>
              <a:rPr lang="en-US" altLang="zh-CN" sz="1800" dirty="0" smtClean="0"/>
              <a:t> Fast-Path </a:t>
            </a:r>
            <a:r>
              <a:rPr lang="zh-CN" altLang="en-US" sz="1800" dirty="0" smtClean="0"/>
              <a:t>或</a:t>
            </a:r>
            <a:r>
              <a:rPr lang="en-US" altLang="zh-CN" sz="1800" dirty="0" smtClean="0"/>
              <a:t> EMC IP-Reflect </a:t>
            </a:r>
            <a:r>
              <a:rPr lang="zh-CN" altLang="en-US" sz="1800" dirty="0" smtClean="0"/>
              <a:t>） 回应的时候使用的是发送设备的实</a:t>
            </a:r>
            <a:r>
              <a:rPr lang="en-US" altLang="zh-CN" sz="1800" dirty="0" smtClean="0"/>
              <a:t>MAC</a:t>
            </a:r>
            <a:r>
              <a:rPr lang="zh-CN" altLang="en-US" sz="1800" dirty="0" smtClean="0"/>
              <a:t>地址，而不是</a:t>
            </a:r>
            <a:r>
              <a:rPr lang="en-US" altLang="zh-CN" sz="1800" dirty="0" err="1" smtClean="0"/>
              <a:t>HSRP</a:t>
            </a:r>
            <a:r>
              <a:rPr lang="zh-CN" altLang="en-US" sz="1800" dirty="0" smtClean="0"/>
              <a:t>网关的虚拟</a:t>
            </a:r>
            <a:r>
              <a:rPr lang="en-US" altLang="zh-CN" sz="1800" dirty="0" smtClean="0"/>
              <a:t>MAC</a:t>
            </a:r>
            <a:r>
              <a:rPr lang="zh-CN" altLang="en-US" sz="1800" dirty="0" smtClean="0"/>
              <a:t>地址</a:t>
            </a:r>
            <a:endParaRPr lang="en-US" altLang="zh-CN" sz="1800" dirty="0" smtClean="0"/>
          </a:p>
          <a:p>
            <a:r>
              <a:rPr lang="zh-CN" altLang="en-US" sz="1800" dirty="0" smtClean="0"/>
              <a:t>报文被负载分担到非实</a:t>
            </a:r>
            <a:r>
              <a:rPr lang="en-US" altLang="zh-CN" sz="1800" dirty="0" smtClean="0"/>
              <a:t>MAC</a:t>
            </a:r>
            <a:r>
              <a:rPr lang="zh-CN" altLang="en-US" sz="1800" dirty="0" smtClean="0"/>
              <a:t>所在</a:t>
            </a:r>
            <a:r>
              <a:rPr lang="en-US" altLang="zh-CN" sz="1800" dirty="0" err="1" smtClean="0"/>
              <a:t>VPC</a:t>
            </a:r>
            <a:r>
              <a:rPr lang="zh-CN" altLang="en-US" sz="1800" dirty="0" smtClean="0"/>
              <a:t>设备时，会通过</a:t>
            </a:r>
            <a:r>
              <a:rPr lang="en-US" altLang="zh-CN" sz="1800" dirty="0" smtClean="0"/>
              <a:t>peer-link</a:t>
            </a:r>
            <a:r>
              <a:rPr lang="zh-CN" altLang="en-US" sz="1800" dirty="0" smtClean="0"/>
              <a:t>发送到实</a:t>
            </a:r>
            <a:r>
              <a:rPr lang="en-US" altLang="zh-CN" sz="1800" dirty="0" smtClean="0"/>
              <a:t>MAC</a:t>
            </a:r>
            <a:r>
              <a:rPr lang="zh-CN" altLang="en-US" sz="1800" dirty="0" smtClean="0"/>
              <a:t>所在的</a:t>
            </a:r>
            <a:r>
              <a:rPr lang="en-US" altLang="zh-CN" sz="1800" dirty="0" err="1" smtClean="0"/>
              <a:t>VPC</a:t>
            </a:r>
            <a:r>
              <a:rPr lang="zh-CN" altLang="en-US" sz="1800" dirty="0" smtClean="0"/>
              <a:t>设备上，而由于重复帧防护机制，该设备会把报文丢弃</a:t>
            </a:r>
            <a:r>
              <a:rPr lang="en-US" altLang="zh-CN" sz="1800" dirty="0" smtClean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dirty="0" err="1" smtClean="0"/>
              <a:t>Vpc</a:t>
            </a:r>
            <a:r>
              <a:rPr lang="en-US" altLang="zh-CN" sz="1800" b="1" dirty="0" smtClean="0"/>
              <a:t> peer-gateway </a:t>
            </a:r>
            <a:r>
              <a:rPr lang="zh-CN" altLang="en-US" sz="1800" b="1" dirty="0" smtClean="0"/>
              <a:t>解决方案</a:t>
            </a:r>
            <a:r>
              <a:rPr lang="en-US" altLang="zh-CN" sz="1800" b="1" dirty="0" smtClean="0"/>
              <a:t>:</a:t>
            </a:r>
            <a:endParaRPr lang="en-US" altLang="zh-CN" sz="1800" dirty="0" smtClean="0"/>
          </a:p>
          <a:p>
            <a:r>
              <a:rPr lang="zh-CN" altLang="en-US" sz="1800" dirty="0" smtClean="0"/>
              <a:t>当目标</a:t>
            </a:r>
            <a:r>
              <a:rPr lang="en-US" altLang="zh-CN" sz="1800" dirty="0" smtClean="0"/>
              <a:t>MAC</a:t>
            </a:r>
            <a:r>
              <a:rPr lang="zh-CN" altLang="en-US" sz="1800" dirty="0" smtClean="0"/>
              <a:t>地址为</a:t>
            </a:r>
            <a:r>
              <a:rPr lang="en-US" altLang="zh-CN" sz="1800" dirty="0" smtClean="0"/>
              <a:t>peer</a:t>
            </a:r>
            <a:r>
              <a:rPr lang="zh-CN" altLang="en-US" sz="1800" dirty="0" smtClean="0"/>
              <a:t> </a:t>
            </a:r>
            <a:r>
              <a:rPr lang="en-US" altLang="zh-CN" sz="1800" dirty="0" err="1" smtClean="0"/>
              <a:t>vpc</a:t>
            </a:r>
            <a:r>
              <a:rPr lang="zh-CN" altLang="en-US" sz="1800" dirty="0" smtClean="0"/>
              <a:t>设备的三层报文发送到本地时，该功能允许本地</a:t>
            </a:r>
            <a:r>
              <a:rPr lang="en-US" altLang="zh-CN" sz="1800" dirty="0" err="1" smtClean="0"/>
              <a:t>vpc</a:t>
            </a:r>
            <a:r>
              <a:rPr lang="zh-CN" altLang="en-US" sz="1800" dirty="0" smtClean="0"/>
              <a:t>设备网关正常转发该报文</a:t>
            </a:r>
            <a:endParaRPr lang="en-US" altLang="zh-CN" sz="1800" dirty="0" smtClean="0"/>
          </a:p>
          <a:p>
            <a:endParaRPr lang="en-US" altLang="zh-CN" sz="1800" dirty="0" smtClean="0"/>
          </a:p>
        </p:txBody>
      </p:sp>
      <p:pic>
        <p:nvPicPr>
          <p:cNvPr id="71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4792663"/>
            <a:ext cx="892175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87" name="Straight Connector 19"/>
          <p:cNvCxnSpPr>
            <a:cxnSpLocks noChangeShapeType="1"/>
          </p:cNvCxnSpPr>
          <p:nvPr/>
        </p:nvCxnSpPr>
        <p:spPr bwMode="auto">
          <a:xfrm rot="16200000" flipH="1">
            <a:off x="4534694" y="3393281"/>
            <a:ext cx="1196975" cy="760413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7188" name="Straight Connector 19"/>
          <p:cNvCxnSpPr>
            <a:cxnSpLocks noChangeShapeType="1"/>
          </p:cNvCxnSpPr>
          <p:nvPr/>
        </p:nvCxnSpPr>
        <p:spPr bwMode="auto">
          <a:xfrm rot="10800000" flipV="1">
            <a:off x="5575300" y="3124200"/>
            <a:ext cx="2247900" cy="1231900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</p:spPr>
      </p:cxnSp>
      <p:pic>
        <p:nvPicPr>
          <p:cNvPr id="718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1113" y="4845050"/>
            <a:ext cx="892175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90" name="Oval 21"/>
          <p:cNvSpPr>
            <a:spLocks noChangeArrowheads="1"/>
          </p:cNvSpPr>
          <p:nvPr/>
        </p:nvSpPr>
        <p:spPr bwMode="auto">
          <a:xfrm rot="5400000">
            <a:off x="5638800" y="3543300"/>
            <a:ext cx="114300" cy="1104900"/>
          </a:xfrm>
          <a:prstGeom prst="ellips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pPr algn="ctr" defTabSz="814388" eaLnBrk="0" hangingPunct="0">
              <a:lnSpc>
                <a:spcPct val="90000"/>
              </a:lnSpc>
            </a:pPr>
            <a:endParaRPr lang="zh-CN" altLang="zh-CN" sz="2400" b="0"/>
          </a:p>
        </p:txBody>
      </p:sp>
      <p:sp>
        <p:nvSpPr>
          <p:cNvPr id="6168" name="Freeform 67"/>
          <p:cNvSpPr>
            <a:spLocks noChangeArrowheads="1"/>
          </p:cNvSpPr>
          <p:nvPr/>
        </p:nvSpPr>
        <p:spPr bwMode="auto">
          <a:xfrm>
            <a:off x="4760913" y="2741613"/>
            <a:ext cx="3640137" cy="1462087"/>
          </a:xfrm>
          <a:custGeom>
            <a:avLst/>
            <a:gdLst>
              <a:gd name="T0" fmla="*/ 2883337 w 3640667"/>
              <a:gd name="T1" fmla="*/ 1116441 h 1564217"/>
              <a:gd name="T2" fmla="*/ 3226037 w 3640667"/>
              <a:gd name="T3" fmla="*/ 173735 h 1564217"/>
              <a:gd name="T4" fmla="*/ 408281 w 3640667"/>
              <a:gd name="T5" fmla="*/ 146543 h 1564217"/>
              <a:gd name="T6" fmla="*/ 776365 w 3640667"/>
              <a:gd name="T7" fmla="*/ 1052990 h 1564217"/>
              <a:gd name="T8" fmla="*/ 0 60000 65536"/>
              <a:gd name="T9" fmla="*/ 0 60000 65536"/>
              <a:gd name="T10" fmla="*/ 0 60000 65536"/>
              <a:gd name="T11" fmla="*/ 0 60000 65536"/>
              <a:gd name="T12" fmla="*/ 0 w 3640667"/>
              <a:gd name="T13" fmla="*/ 0 h 1564217"/>
              <a:gd name="T14" fmla="*/ 3640667 w 3640667"/>
              <a:gd name="T15" fmla="*/ 1564217 h 15642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40667" h="1564217">
                <a:moveTo>
                  <a:pt x="2885017" y="1564217"/>
                </a:moveTo>
                <a:cubicBezTo>
                  <a:pt x="3262842" y="1112308"/>
                  <a:pt x="3640667" y="469900"/>
                  <a:pt x="3227917" y="243417"/>
                </a:cubicBezTo>
                <a:cubicBezTo>
                  <a:pt x="2815167" y="16934"/>
                  <a:pt x="817034" y="0"/>
                  <a:pt x="408517" y="205317"/>
                </a:cubicBezTo>
                <a:cubicBezTo>
                  <a:pt x="0" y="410634"/>
                  <a:pt x="709084" y="1263650"/>
                  <a:pt x="776817" y="1475317"/>
                </a:cubicBezTo>
              </a:path>
            </a:pathLst>
          </a:custGeom>
          <a:noFill/>
          <a:ln w="25400" algn="ctr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lIns="73025" tIns="36511" rIns="73025" bIns="36511" anchor="ctr"/>
          <a:lstStyle/>
          <a:p>
            <a:pPr defTabSz="814388" eaLnBrk="0" hangingPunct="0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None/>
            </a:pPr>
            <a:endParaRPr lang="zh-CN" altLang="zh-CN"/>
          </a:p>
        </p:txBody>
      </p:sp>
      <p:pic>
        <p:nvPicPr>
          <p:cNvPr id="69" name="Picture 68" descr="C:\Documents and Settings\rmari\Local Settings\Temporary Internet Files\Content.IE5\BEG33HKP\MCj0432537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4600" y="3314700"/>
            <a:ext cx="1968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70" name="Straight Arrow Connector 71"/>
          <p:cNvCxnSpPr>
            <a:cxnSpLocks noChangeShapeType="1"/>
          </p:cNvCxnSpPr>
          <p:nvPr/>
        </p:nvCxnSpPr>
        <p:spPr bwMode="auto">
          <a:xfrm rot="5400000" flipH="1" flipV="1">
            <a:off x="7651750" y="3562350"/>
            <a:ext cx="977900" cy="355600"/>
          </a:xfrm>
          <a:prstGeom prst="straightConnector1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6171" name="Straight Arrow Connector 72"/>
          <p:cNvCxnSpPr>
            <a:cxnSpLocks noChangeShapeType="1"/>
          </p:cNvCxnSpPr>
          <p:nvPr/>
        </p:nvCxnSpPr>
        <p:spPr bwMode="auto">
          <a:xfrm rot="10800000" flipV="1">
            <a:off x="5857875" y="3238500"/>
            <a:ext cx="2028825" cy="1217613"/>
          </a:xfrm>
          <a:prstGeom prst="straightConnector1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arrow" w="med" len="med"/>
          </a:ln>
        </p:spPr>
      </p:cxnSp>
      <p:sp>
        <p:nvSpPr>
          <p:cNvPr id="78" name="Arc 77"/>
          <p:cNvSpPr/>
          <p:nvPr/>
        </p:nvSpPr>
        <p:spPr bwMode="auto">
          <a:xfrm flipH="1">
            <a:off x="7886700" y="1816100"/>
            <a:ext cx="508000" cy="990600"/>
          </a:xfrm>
          <a:prstGeom prst="arc">
            <a:avLst>
              <a:gd name="adj1" fmla="val 10389432"/>
              <a:gd name="adj2" fmla="val 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anchor="ctr"/>
          <a:lstStyle/>
          <a:p>
            <a:pPr algn="ctr"/>
            <a:endParaRPr lang="zh-CN" altLang="zh-CN"/>
          </a:p>
        </p:txBody>
      </p:sp>
      <p:pic>
        <p:nvPicPr>
          <p:cNvPr id="7196" name="Picture 100" descr="catalyst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73925" y="4279900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97" name="Picture 100" descr="catalyst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97475" y="4305300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98" name="Straight Connector 32"/>
          <p:cNvCxnSpPr>
            <a:cxnSpLocks noChangeShapeType="1"/>
          </p:cNvCxnSpPr>
          <p:nvPr/>
        </p:nvCxnSpPr>
        <p:spPr bwMode="auto">
          <a:xfrm rot="16200000" flipH="1">
            <a:off x="5413375" y="4721225"/>
            <a:ext cx="238125" cy="9525"/>
          </a:xfrm>
          <a:prstGeom prst="line">
            <a:avLst/>
          </a:prstGeom>
          <a:noFill/>
          <a:ln w="9525" algn="ctr">
            <a:solidFill>
              <a:srgbClr val="006666"/>
            </a:solidFill>
            <a:round/>
            <a:headEnd/>
            <a:tailEnd/>
          </a:ln>
        </p:spPr>
      </p:cxnSp>
      <p:cxnSp>
        <p:nvCxnSpPr>
          <p:cNvPr id="7199" name="Straight Connector 36"/>
          <p:cNvCxnSpPr>
            <a:cxnSpLocks noChangeShapeType="1"/>
          </p:cNvCxnSpPr>
          <p:nvPr/>
        </p:nvCxnSpPr>
        <p:spPr bwMode="auto">
          <a:xfrm rot="16200000" flipH="1">
            <a:off x="7450931" y="4695032"/>
            <a:ext cx="238125" cy="11112"/>
          </a:xfrm>
          <a:prstGeom prst="line">
            <a:avLst/>
          </a:prstGeom>
          <a:noFill/>
          <a:ln w="9525" algn="ctr">
            <a:solidFill>
              <a:srgbClr val="006666"/>
            </a:solidFill>
            <a:round/>
            <a:headEnd/>
            <a:tailEnd/>
          </a:ln>
        </p:spPr>
      </p:cxnSp>
      <p:cxnSp>
        <p:nvCxnSpPr>
          <p:cNvPr id="7200" name="Straight Connector 23"/>
          <p:cNvCxnSpPr>
            <a:cxnSpLocks noChangeShapeType="1"/>
          </p:cNvCxnSpPr>
          <p:nvPr/>
        </p:nvCxnSpPr>
        <p:spPr bwMode="auto">
          <a:xfrm>
            <a:off x="5207000" y="2965450"/>
            <a:ext cx="25908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</p:spPr>
      </p:cxnSp>
      <p:sp>
        <p:nvSpPr>
          <p:cNvPr id="40" name="TextBox 47"/>
          <p:cNvSpPr txBox="1">
            <a:spLocks noChangeArrowheads="1"/>
          </p:cNvSpPr>
          <p:nvPr/>
        </p:nvSpPr>
        <p:spPr bwMode="auto">
          <a:xfrm>
            <a:off x="7323138" y="1149350"/>
            <a:ext cx="16256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100"/>
              <a:t>Local Routing for peer router –mac Traffic</a:t>
            </a:r>
          </a:p>
        </p:txBody>
      </p:sp>
      <p:sp>
        <p:nvSpPr>
          <p:cNvPr id="7202" name="Rectangle 40"/>
          <p:cNvSpPr>
            <a:spLocks noChangeArrowheads="1"/>
          </p:cNvSpPr>
          <p:nvPr/>
        </p:nvSpPr>
        <p:spPr bwMode="auto">
          <a:xfrm>
            <a:off x="4469002" y="6094413"/>
            <a:ext cx="4668459" cy="369332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 dirty="0" err="1">
                <a:solidFill>
                  <a:schemeClr val="tx2"/>
                </a:solidFill>
              </a:rPr>
              <a:t>N7k</a:t>
            </a:r>
            <a:r>
              <a:rPr lang="en-US" altLang="zh-CN" sz="2000" i="1" dirty="0">
                <a:solidFill>
                  <a:schemeClr val="tx2"/>
                </a:solidFill>
              </a:rPr>
              <a:t>(</a:t>
            </a:r>
            <a:r>
              <a:rPr lang="en-US" altLang="zh-CN" sz="2000" i="1" dirty="0" err="1">
                <a:solidFill>
                  <a:schemeClr val="tx2"/>
                </a:solidFill>
              </a:rPr>
              <a:t>config</a:t>
            </a:r>
            <a:r>
              <a:rPr lang="en-US" altLang="zh-CN" sz="2000" i="1" dirty="0">
                <a:solidFill>
                  <a:schemeClr val="tx2"/>
                </a:solidFill>
              </a:rPr>
              <a:t>-</a:t>
            </a:r>
            <a:r>
              <a:rPr lang="en-US" altLang="zh-CN" sz="2000" i="1" dirty="0" err="1">
                <a:solidFill>
                  <a:schemeClr val="tx2"/>
                </a:solidFill>
              </a:rPr>
              <a:t>vpc</a:t>
            </a:r>
            <a:r>
              <a:rPr lang="en-US" altLang="zh-CN" sz="2000" i="1" dirty="0">
                <a:solidFill>
                  <a:schemeClr val="tx2"/>
                </a:solidFill>
              </a:rPr>
              <a:t>-domain)# peer-gateway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8" grpId="0" animBg="1"/>
      <p:bldP spid="78" grpId="0" animBg="1"/>
      <p:bldP spid="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295401"/>
            <a:ext cx="7940675" cy="4876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VPC</a:t>
            </a:r>
            <a:r>
              <a:rPr lang="zh-CN" altLang="en-US" dirty="0" smtClean="0"/>
              <a:t>基本原理</a:t>
            </a:r>
            <a:endParaRPr lang="en-US" dirty="0" smtClean="0"/>
          </a:p>
          <a:p>
            <a:pPr lvl="1"/>
            <a:r>
              <a:rPr lang="en-US" altLang="zh-CN" dirty="0" smtClean="0"/>
              <a:t>- </a:t>
            </a:r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en-US" altLang="zh-CN" dirty="0" smtClean="0"/>
              <a:t>  </a:t>
            </a:r>
            <a:r>
              <a:rPr lang="zh-CN" altLang="en-US" dirty="0" smtClean="0"/>
              <a:t>组件和原理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基本业务流</a:t>
            </a:r>
            <a:endParaRPr lang="en-US" dirty="0"/>
          </a:p>
          <a:p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VDC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ISSU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STP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HSRP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VPC</a:t>
            </a:r>
            <a:r>
              <a:rPr lang="zh-CN" altLang="en-US" dirty="0" smtClean="0">
                <a:solidFill>
                  <a:srgbClr val="FF0000"/>
                </a:solidFill>
              </a:rPr>
              <a:t>故障恢复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最佳实践</a:t>
            </a:r>
            <a:endParaRPr lang="en-US" altLang="zh-CN" dirty="0" smtClean="0"/>
          </a:p>
          <a:p>
            <a:r>
              <a:rPr lang="en-US" altLang="zh-CN" dirty="0" smtClean="0"/>
              <a:t>Q&amp;A</a:t>
            </a:r>
            <a:endParaRPr lang="en-US" dirty="0"/>
          </a:p>
        </p:txBody>
      </p:sp>
      <p:pic>
        <p:nvPicPr>
          <p:cNvPr id="4" name="Picture 13" descr="HBI015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066800"/>
            <a:ext cx="444129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VPC</a:t>
            </a:r>
            <a:r>
              <a:rPr lang="zh-CN" altLang="en-US" dirty="0" smtClean="0"/>
              <a:t>故障恢复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638" y="1295401"/>
            <a:ext cx="7940675" cy="1600200"/>
          </a:xfrm>
        </p:spPr>
        <p:txBody>
          <a:bodyPr/>
          <a:lstStyle/>
          <a:p>
            <a:r>
              <a:rPr lang="zh-CN" altLang="en-US" dirty="0" smtClean="0"/>
              <a:t>典型故障场景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zh-CN" altLang="en-US" dirty="0" smtClean="0"/>
              <a:t>下联接入交换机链路故障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zh-CN" altLang="en-US" dirty="0" smtClean="0"/>
              <a:t>上联三层链路故障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smtClean="0"/>
              <a:t>Peer-link </a:t>
            </a:r>
            <a:r>
              <a:rPr lang="zh-CN" altLang="en-US" dirty="0" smtClean="0"/>
              <a:t>故障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smtClean="0"/>
              <a:t>Keep-alive link </a:t>
            </a:r>
            <a:r>
              <a:rPr lang="zh-CN" altLang="en-US" dirty="0" smtClean="0"/>
              <a:t>故障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smtClean="0"/>
              <a:t>Peer-link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keepalive-lnk</a:t>
            </a:r>
            <a:r>
              <a:rPr lang="zh-CN" altLang="en-US" dirty="0" smtClean="0"/>
              <a:t>同时故障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zh-CN" altLang="en-US" dirty="0" smtClean="0"/>
              <a:t>整机故障</a:t>
            </a:r>
            <a:endParaRPr lang="en-US" altLang="zh-CN" dirty="0" smtClean="0"/>
          </a:p>
        </p:txBody>
      </p:sp>
      <p:pic>
        <p:nvPicPr>
          <p:cNvPr id="6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1" y="4924156"/>
            <a:ext cx="609598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2" y="4924156"/>
            <a:ext cx="609598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" name="Picture 2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6155739"/>
            <a:ext cx="762000" cy="3212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" name="Picture 2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6155739"/>
            <a:ext cx="762000" cy="3212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12" name="Straight Connector 28"/>
          <p:cNvCxnSpPr>
            <a:stCxn id="6" idx="2"/>
            <a:endCxn id="9" idx="0"/>
          </p:cNvCxnSpPr>
          <p:nvPr/>
        </p:nvCxnSpPr>
        <p:spPr>
          <a:xfrm rot="5400000">
            <a:off x="4457700" y="5812839"/>
            <a:ext cx="68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9"/>
          <p:cNvCxnSpPr>
            <a:stCxn id="7" idx="2"/>
            <a:endCxn id="11" idx="0"/>
          </p:cNvCxnSpPr>
          <p:nvPr/>
        </p:nvCxnSpPr>
        <p:spPr>
          <a:xfrm rot="5400000">
            <a:off x="6438901" y="5812839"/>
            <a:ext cx="68580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7"/>
          <p:cNvCxnSpPr>
            <a:stCxn id="9" idx="0"/>
            <a:endCxn id="7" idx="2"/>
          </p:cNvCxnSpPr>
          <p:nvPr/>
        </p:nvCxnSpPr>
        <p:spPr>
          <a:xfrm rot="5400000" flipH="1" flipV="1">
            <a:off x="5448300" y="4822239"/>
            <a:ext cx="685800" cy="1981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8"/>
          <p:cNvCxnSpPr>
            <a:stCxn id="11" idx="0"/>
            <a:endCxn id="6" idx="2"/>
          </p:cNvCxnSpPr>
          <p:nvPr/>
        </p:nvCxnSpPr>
        <p:spPr>
          <a:xfrm rot="16200000" flipV="1">
            <a:off x="5448300" y="4822239"/>
            <a:ext cx="685800" cy="1981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46"/>
          <p:cNvSpPr/>
          <p:nvPr/>
        </p:nvSpPr>
        <p:spPr>
          <a:xfrm>
            <a:off x="4648200" y="5931604"/>
            <a:ext cx="7620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Straight Connector 51"/>
          <p:cNvCxnSpPr/>
          <p:nvPr/>
        </p:nvCxnSpPr>
        <p:spPr>
          <a:xfrm>
            <a:off x="5029200" y="5088939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52"/>
          <p:cNvCxnSpPr/>
          <p:nvPr/>
        </p:nvCxnSpPr>
        <p:spPr>
          <a:xfrm>
            <a:off x="5029200" y="5241339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53"/>
          <p:cNvCxnSpPr/>
          <p:nvPr/>
        </p:nvCxnSpPr>
        <p:spPr>
          <a:xfrm>
            <a:off x="5029200" y="5317539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54"/>
          <p:cNvSpPr/>
          <p:nvPr/>
        </p:nvSpPr>
        <p:spPr>
          <a:xfrm rot="16200000">
            <a:off x="5715000" y="5241339"/>
            <a:ext cx="228600" cy="76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645604"/>
            <a:ext cx="373185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41" name="直接连接符 40"/>
          <p:cNvCxnSpPr>
            <a:stCxn id="6" idx="0"/>
            <a:endCxn id="39" idx="2"/>
          </p:cNvCxnSpPr>
          <p:nvPr/>
        </p:nvCxnSpPr>
        <p:spPr bwMode="auto">
          <a:xfrm rot="5400000" flipH="1" flipV="1">
            <a:off x="4908512" y="4083476"/>
            <a:ext cx="732769" cy="9485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7" idx="0"/>
            <a:endCxn id="39" idx="2"/>
          </p:cNvCxnSpPr>
          <p:nvPr/>
        </p:nvCxnSpPr>
        <p:spPr bwMode="auto">
          <a:xfrm rot="16200000" flipV="1">
            <a:off x="5899113" y="4041468"/>
            <a:ext cx="732769" cy="1032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46"/>
          <p:cNvSpPr/>
          <p:nvPr/>
        </p:nvSpPr>
        <p:spPr>
          <a:xfrm>
            <a:off x="6324600" y="5943600"/>
            <a:ext cx="7620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514600" y="6172200"/>
            <a:ext cx="1371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接入交换机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90800" y="4864804"/>
            <a:ext cx="13716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VPC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Primary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HSRP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Active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STP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Root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34200" y="4864804"/>
            <a:ext cx="20574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VPC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Secondary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HSRP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Standby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STP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Root Secondary 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50" name="直接连接符 49"/>
          <p:cNvCxnSpPr/>
          <p:nvPr/>
        </p:nvCxnSpPr>
        <p:spPr bwMode="auto">
          <a:xfrm>
            <a:off x="4038600" y="5169604"/>
            <a:ext cx="533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4038600" y="5245804"/>
            <a:ext cx="457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L2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38600" y="4911072"/>
            <a:ext cx="457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L3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10200" y="4407604"/>
            <a:ext cx="609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ECMP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54" name="AutoShape 87"/>
          <p:cNvSpPr>
            <a:spLocks noChangeArrowheads="1"/>
          </p:cNvSpPr>
          <p:nvPr/>
        </p:nvSpPr>
        <p:spPr bwMode="auto">
          <a:xfrm>
            <a:off x="4648200" y="5867400"/>
            <a:ext cx="304800" cy="228600"/>
          </a:xfrm>
          <a:prstGeom prst="irregularSeal1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en-US" altLang="zh-CN" sz="1600" b="1" dirty="0" smtClean="0"/>
              <a:t>1</a:t>
            </a:r>
            <a:endParaRPr lang="zh-CN" altLang="zh-CN" sz="1600" b="1" dirty="0"/>
          </a:p>
        </p:txBody>
      </p:sp>
      <p:sp>
        <p:nvSpPr>
          <p:cNvPr id="56" name="AutoShape 87"/>
          <p:cNvSpPr>
            <a:spLocks noChangeArrowheads="1"/>
          </p:cNvSpPr>
          <p:nvPr/>
        </p:nvSpPr>
        <p:spPr bwMode="auto">
          <a:xfrm>
            <a:off x="5181600" y="4419600"/>
            <a:ext cx="304800" cy="228600"/>
          </a:xfrm>
          <a:prstGeom prst="irregularSeal1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en-US" altLang="zh-CN" sz="1600" b="1" dirty="0" smtClean="0"/>
              <a:t>2</a:t>
            </a:r>
            <a:endParaRPr lang="zh-CN" altLang="zh-CN" sz="1600" b="1" dirty="0"/>
          </a:p>
        </p:txBody>
      </p:sp>
      <p:sp>
        <p:nvSpPr>
          <p:cNvPr id="57" name="AutoShape 87"/>
          <p:cNvSpPr>
            <a:spLocks noChangeArrowheads="1"/>
          </p:cNvSpPr>
          <p:nvPr/>
        </p:nvSpPr>
        <p:spPr bwMode="auto">
          <a:xfrm>
            <a:off x="5105400" y="5167952"/>
            <a:ext cx="228600" cy="304800"/>
          </a:xfrm>
          <a:prstGeom prst="irregularSeal1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en-US" altLang="zh-CN" sz="1600" b="1" dirty="0" smtClean="0"/>
              <a:t>3</a:t>
            </a:r>
            <a:endParaRPr lang="zh-CN" altLang="zh-CN" sz="1600" b="1" dirty="0"/>
          </a:p>
        </p:txBody>
      </p:sp>
      <p:sp>
        <p:nvSpPr>
          <p:cNvPr id="58" name="AutoShape 87"/>
          <p:cNvSpPr>
            <a:spLocks noChangeArrowheads="1"/>
          </p:cNvSpPr>
          <p:nvPr/>
        </p:nvSpPr>
        <p:spPr bwMode="auto">
          <a:xfrm>
            <a:off x="6096000" y="4966648"/>
            <a:ext cx="304800" cy="228600"/>
          </a:xfrm>
          <a:prstGeom prst="irregularSeal1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en-US" altLang="zh-CN" sz="1600" b="1" dirty="0" smtClean="0"/>
              <a:t>4</a:t>
            </a:r>
            <a:endParaRPr lang="zh-CN" altLang="zh-CN" sz="1600" b="1" dirty="0"/>
          </a:p>
        </p:txBody>
      </p:sp>
      <p:sp>
        <p:nvSpPr>
          <p:cNvPr id="59" name="AutoShape 87"/>
          <p:cNvSpPr>
            <a:spLocks noChangeArrowheads="1"/>
          </p:cNvSpPr>
          <p:nvPr/>
        </p:nvSpPr>
        <p:spPr bwMode="auto">
          <a:xfrm>
            <a:off x="5486400" y="4800600"/>
            <a:ext cx="457200" cy="762000"/>
          </a:xfrm>
          <a:prstGeom prst="irregularSeal1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en-US" altLang="zh-CN" sz="1600" b="1" dirty="0" smtClean="0"/>
              <a:t>5</a:t>
            </a:r>
            <a:endParaRPr lang="zh-CN" altLang="zh-CN" sz="1600" b="1" dirty="0"/>
          </a:p>
        </p:txBody>
      </p:sp>
      <p:sp>
        <p:nvSpPr>
          <p:cNvPr id="60" name="AutoShape 87"/>
          <p:cNvSpPr>
            <a:spLocks noChangeArrowheads="1"/>
          </p:cNvSpPr>
          <p:nvPr/>
        </p:nvSpPr>
        <p:spPr bwMode="auto">
          <a:xfrm>
            <a:off x="4495800" y="4876800"/>
            <a:ext cx="457200" cy="762000"/>
          </a:xfrm>
          <a:prstGeom prst="irregularSeal1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en-US" altLang="zh-CN" sz="1600" b="1" dirty="0" smtClean="0"/>
              <a:t>6</a:t>
            </a:r>
            <a:endParaRPr lang="zh-CN" altLang="zh-CN" sz="1600" b="1" dirty="0"/>
          </a:p>
        </p:txBody>
      </p:sp>
      <p:pic>
        <p:nvPicPr>
          <p:cNvPr id="61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3645217"/>
            <a:ext cx="373185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63" name="直接连接符 62"/>
          <p:cNvCxnSpPr>
            <a:stCxn id="6" idx="0"/>
            <a:endCxn id="61" idx="2"/>
          </p:cNvCxnSpPr>
          <p:nvPr/>
        </p:nvCxnSpPr>
        <p:spPr bwMode="auto">
          <a:xfrm rot="5400000" flipH="1" flipV="1">
            <a:off x="5289318" y="3702282"/>
            <a:ext cx="733156" cy="17105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61" idx="2"/>
            <a:endCxn id="7" idx="0"/>
          </p:cNvCxnSpPr>
          <p:nvPr/>
        </p:nvCxnSpPr>
        <p:spPr bwMode="auto">
          <a:xfrm rot="16200000" flipH="1">
            <a:off x="6279919" y="4422274"/>
            <a:ext cx="733156" cy="270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场景一：下联接入交换机链路故障</a:t>
            </a:r>
            <a:endParaRPr lang="en-US" altLang="zh-CN" sz="2400" dirty="0" smtClean="0"/>
          </a:p>
        </p:txBody>
      </p:sp>
      <p:sp>
        <p:nvSpPr>
          <p:cNvPr id="56336" name="Rectangle 20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52601"/>
            <a:ext cx="5867400" cy="13716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所有流量会发往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VPC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Secondary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设备，并从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secondary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设备发往上联链路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5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故障收敛：～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21ms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 恢复收敛：～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0.09ms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5000"/>
              </a:lnSpc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rot="5400000" flipH="1" flipV="1">
            <a:off x="4723861" y="5597453"/>
            <a:ext cx="270486" cy="72660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1" y="4771756"/>
            <a:ext cx="609598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5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2" y="4771756"/>
            <a:ext cx="609598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6" name="Picture 2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6003339"/>
            <a:ext cx="762000" cy="3212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7" name="Picture 2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6003339"/>
            <a:ext cx="762000" cy="3212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18" name="Straight Connector 28"/>
          <p:cNvCxnSpPr>
            <a:stCxn id="14" idx="2"/>
            <a:endCxn id="16" idx="0"/>
          </p:cNvCxnSpPr>
          <p:nvPr/>
        </p:nvCxnSpPr>
        <p:spPr>
          <a:xfrm rot="5400000">
            <a:off x="4000500" y="5660439"/>
            <a:ext cx="68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9"/>
          <p:cNvCxnSpPr>
            <a:stCxn id="15" idx="2"/>
            <a:endCxn id="17" idx="0"/>
          </p:cNvCxnSpPr>
          <p:nvPr/>
        </p:nvCxnSpPr>
        <p:spPr>
          <a:xfrm rot="5400000">
            <a:off x="5981701" y="5660439"/>
            <a:ext cx="68580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7"/>
          <p:cNvCxnSpPr>
            <a:stCxn id="16" idx="0"/>
            <a:endCxn id="15" idx="2"/>
          </p:cNvCxnSpPr>
          <p:nvPr/>
        </p:nvCxnSpPr>
        <p:spPr>
          <a:xfrm rot="5400000" flipH="1" flipV="1">
            <a:off x="4991100" y="4669839"/>
            <a:ext cx="685800" cy="1981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8"/>
          <p:cNvCxnSpPr>
            <a:stCxn id="17" idx="0"/>
            <a:endCxn id="14" idx="2"/>
          </p:cNvCxnSpPr>
          <p:nvPr/>
        </p:nvCxnSpPr>
        <p:spPr>
          <a:xfrm rot="16200000" flipV="1">
            <a:off x="4991100" y="4669839"/>
            <a:ext cx="685800" cy="1981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46"/>
          <p:cNvSpPr/>
          <p:nvPr/>
        </p:nvSpPr>
        <p:spPr>
          <a:xfrm>
            <a:off x="4191000" y="5779204"/>
            <a:ext cx="7620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Straight Connector 51"/>
          <p:cNvCxnSpPr/>
          <p:nvPr/>
        </p:nvCxnSpPr>
        <p:spPr>
          <a:xfrm>
            <a:off x="4572000" y="4936539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52"/>
          <p:cNvCxnSpPr/>
          <p:nvPr/>
        </p:nvCxnSpPr>
        <p:spPr>
          <a:xfrm>
            <a:off x="4572000" y="5088939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53"/>
          <p:cNvCxnSpPr/>
          <p:nvPr/>
        </p:nvCxnSpPr>
        <p:spPr>
          <a:xfrm>
            <a:off x="4572000" y="5165139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54"/>
          <p:cNvSpPr/>
          <p:nvPr/>
        </p:nvSpPr>
        <p:spPr>
          <a:xfrm rot="16200000">
            <a:off x="5257800" y="5088939"/>
            <a:ext cx="228600" cy="76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505200"/>
            <a:ext cx="373185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31" name="直接连接符 30"/>
          <p:cNvCxnSpPr>
            <a:stCxn id="14" idx="0"/>
            <a:endCxn id="30" idx="2"/>
          </p:cNvCxnSpPr>
          <p:nvPr/>
        </p:nvCxnSpPr>
        <p:spPr bwMode="auto">
          <a:xfrm rot="5400000" flipH="1" flipV="1">
            <a:off x="4190610" y="4203774"/>
            <a:ext cx="720773" cy="4151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stCxn id="15" idx="0"/>
            <a:endCxn id="30" idx="2"/>
          </p:cNvCxnSpPr>
          <p:nvPr/>
        </p:nvCxnSpPr>
        <p:spPr bwMode="auto">
          <a:xfrm rot="16200000" flipV="1">
            <a:off x="5181211" y="3628366"/>
            <a:ext cx="720773" cy="15660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46"/>
          <p:cNvSpPr/>
          <p:nvPr/>
        </p:nvSpPr>
        <p:spPr>
          <a:xfrm>
            <a:off x="5867400" y="5791200"/>
            <a:ext cx="7620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057400" y="6019800"/>
            <a:ext cx="1371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接入交换机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33600" y="4712404"/>
            <a:ext cx="13716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VPC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Primary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HSRP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Active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STP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Root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77000" y="4712404"/>
            <a:ext cx="20574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VPC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Secondary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HSRP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Standby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STP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Root Secondary 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>
            <a:off x="3581400" y="5017204"/>
            <a:ext cx="533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581400" y="5093404"/>
            <a:ext cx="457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L2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81400" y="4758672"/>
            <a:ext cx="457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L3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53000" y="4255204"/>
            <a:ext cx="609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ECMP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rot="16200000" flipV="1">
            <a:off x="6036957" y="4326243"/>
            <a:ext cx="422886" cy="304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87"/>
          <p:cNvSpPr>
            <a:spLocks noChangeArrowheads="1"/>
          </p:cNvSpPr>
          <p:nvPr/>
        </p:nvSpPr>
        <p:spPr bwMode="auto">
          <a:xfrm>
            <a:off x="4191000" y="5715000"/>
            <a:ext cx="304800" cy="228600"/>
          </a:xfrm>
          <a:prstGeom prst="irregularSeal1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None/>
            </a:pPr>
            <a:endParaRPr lang="zh-CN" altLang="zh-CN" sz="1600" b="1" dirty="0"/>
          </a:p>
        </p:txBody>
      </p:sp>
      <p:pic>
        <p:nvPicPr>
          <p:cNvPr id="46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505200"/>
            <a:ext cx="373185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50" name="直接连接符 49"/>
          <p:cNvCxnSpPr>
            <a:stCxn id="46" idx="2"/>
            <a:endCxn id="14" idx="0"/>
          </p:cNvCxnSpPr>
          <p:nvPr/>
        </p:nvCxnSpPr>
        <p:spPr bwMode="auto">
          <a:xfrm rot="5400000">
            <a:off x="4647811" y="3746573"/>
            <a:ext cx="720773" cy="13295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箭头连接符 50"/>
          <p:cNvCxnSpPr>
            <a:endCxn id="15" idx="0"/>
          </p:cNvCxnSpPr>
          <p:nvPr/>
        </p:nvCxnSpPr>
        <p:spPr bwMode="auto">
          <a:xfrm rot="16200000" flipH="1">
            <a:off x="5615122" y="4062277"/>
            <a:ext cx="733156" cy="6858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箭头连接符 53"/>
          <p:cNvCxnSpPr/>
          <p:nvPr/>
        </p:nvCxnSpPr>
        <p:spPr>
          <a:xfrm rot="10800000">
            <a:off x="5715000" y="4606313"/>
            <a:ext cx="381000" cy="19428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场景二：上联三层链路故障</a:t>
            </a:r>
            <a:endParaRPr lang="en-US" altLang="zh-CN" sz="2400" dirty="0" smtClean="0"/>
          </a:p>
        </p:txBody>
      </p:sp>
      <p:sp>
        <p:nvSpPr>
          <p:cNvPr id="56336" name="Rectangle 20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52601"/>
            <a:ext cx="5562600" cy="2057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zh-CN" altLang="en-US" sz="2000" dirty="0" smtClean="0">
                <a:ea typeface="ＭＳ Ｐゴシック" pitchFamily="-110" charset="-128"/>
              </a:rPr>
              <a:t>负载分担到</a:t>
            </a:r>
            <a:r>
              <a:rPr lang="en-US" altLang="zh-CN" sz="2000" dirty="0" err="1" smtClean="0">
                <a:ea typeface="ＭＳ Ｐゴシック" pitchFamily="-110" charset="-128"/>
              </a:rPr>
              <a:t>VPC</a:t>
            </a:r>
            <a:r>
              <a:rPr lang="en-US" altLang="zh-CN" sz="2000" dirty="0" smtClean="0">
                <a:ea typeface="ＭＳ Ｐゴシック" pitchFamily="-110" charset="-128"/>
              </a:rPr>
              <a:t> Primary</a:t>
            </a:r>
            <a:r>
              <a:rPr lang="zh-CN" altLang="en-US" sz="2000" dirty="0" smtClean="0">
                <a:ea typeface="ＭＳ Ｐゴシック" pitchFamily="-110" charset="-128"/>
              </a:rPr>
              <a:t>的流量会通过</a:t>
            </a:r>
            <a:r>
              <a:rPr lang="en-US" altLang="zh-CN" sz="2000" dirty="0" smtClean="0">
                <a:ea typeface="ＭＳ Ｐゴシック" pitchFamily="-110" charset="-128"/>
              </a:rPr>
              <a:t>peer-link</a:t>
            </a:r>
            <a:r>
              <a:rPr lang="zh-CN" altLang="en-US" sz="2000" dirty="0" smtClean="0">
                <a:ea typeface="ＭＳ Ｐゴシック" pitchFamily="-110" charset="-128"/>
              </a:rPr>
              <a:t>发往</a:t>
            </a:r>
            <a:r>
              <a:rPr lang="en-US" altLang="zh-CN" sz="2000" dirty="0" err="1" smtClean="0">
                <a:ea typeface="ＭＳ Ｐゴシック" pitchFamily="-110" charset="-128"/>
              </a:rPr>
              <a:t>VPC</a:t>
            </a:r>
            <a:r>
              <a:rPr lang="en-US" altLang="zh-CN" sz="2000" dirty="0" smtClean="0">
                <a:ea typeface="ＭＳ Ｐゴシック" pitchFamily="-110" charset="-128"/>
              </a:rPr>
              <a:t> Secondary</a:t>
            </a:r>
            <a:r>
              <a:rPr lang="zh-CN" altLang="en-US" sz="2000" dirty="0" smtClean="0">
                <a:ea typeface="ＭＳ Ｐゴシック" pitchFamily="-110" charset="-128"/>
              </a:rPr>
              <a:t>设备，再发往上联链路</a:t>
            </a:r>
            <a:endParaRPr lang="en-US" altLang="zh-CN" sz="2000" dirty="0" smtClean="0">
              <a:ea typeface="ＭＳ Ｐゴシック" pitchFamily="-110" charset="-128"/>
            </a:endParaRPr>
          </a:p>
          <a:p>
            <a:pPr>
              <a:lnSpc>
                <a:spcPct val="85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故障收敛：～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60ms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 恢复收敛：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0ms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5000"/>
              </a:lnSpc>
              <a:buNone/>
            </a:pPr>
            <a:endParaRPr lang="en-US" altLang="zh-CN" sz="2000" dirty="0" smtClean="0">
              <a:ea typeface="ＭＳ Ｐゴシック" pitchFamily="-110" charset="-128"/>
            </a:endParaRPr>
          </a:p>
          <a:p>
            <a:pPr>
              <a:lnSpc>
                <a:spcPct val="85000"/>
              </a:lnSpc>
              <a:buNone/>
            </a:pPr>
            <a:r>
              <a:rPr lang="en-US" altLang="zh-CN" sz="2000" dirty="0" smtClean="0">
                <a:ea typeface="ＭＳ Ｐゴシック" pitchFamily="-110" charset="-128"/>
              </a:rPr>
              <a:t> </a:t>
            </a:r>
            <a:endParaRPr lang="en-US" altLang="zh-CN" sz="2000" dirty="0" smtClean="0"/>
          </a:p>
        </p:txBody>
      </p:sp>
      <p:cxnSp>
        <p:nvCxnSpPr>
          <p:cNvPr id="9" name="直接箭头连接符 8"/>
          <p:cNvCxnSpPr/>
          <p:nvPr/>
        </p:nvCxnSpPr>
        <p:spPr>
          <a:xfrm rot="5400000" flipH="1" flipV="1">
            <a:off x="5181061" y="5597453"/>
            <a:ext cx="270486" cy="72660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1" y="4771756"/>
            <a:ext cx="609598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2" y="4771756"/>
            <a:ext cx="609598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2" name="Picture 2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6003339"/>
            <a:ext cx="762000" cy="3212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3" name="Picture 2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6003339"/>
            <a:ext cx="762000" cy="3212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14" name="Straight Connector 28"/>
          <p:cNvCxnSpPr>
            <a:stCxn id="10" idx="2"/>
            <a:endCxn id="12" idx="0"/>
          </p:cNvCxnSpPr>
          <p:nvPr/>
        </p:nvCxnSpPr>
        <p:spPr>
          <a:xfrm rot="5400000">
            <a:off x="4457700" y="5660439"/>
            <a:ext cx="68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9"/>
          <p:cNvCxnSpPr>
            <a:stCxn id="11" idx="2"/>
            <a:endCxn id="13" idx="0"/>
          </p:cNvCxnSpPr>
          <p:nvPr/>
        </p:nvCxnSpPr>
        <p:spPr>
          <a:xfrm rot="5400000">
            <a:off x="6438901" y="5660439"/>
            <a:ext cx="68580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7"/>
          <p:cNvCxnSpPr>
            <a:stCxn id="12" idx="0"/>
            <a:endCxn id="11" idx="2"/>
          </p:cNvCxnSpPr>
          <p:nvPr/>
        </p:nvCxnSpPr>
        <p:spPr>
          <a:xfrm rot="5400000" flipH="1" flipV="1">
            <a:off x="5448300" y="4669839"/>
            <a:ext cx="685800" cy="1981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8"/>
          <p:cNvCxnSpPr>
            <a:stCxn id="13" idx="0"/>
            <a:endCxn id="10" idx="2"/>
          </p:cNvCxnSpPr>
          <p:nvPr/>
        </p:nvCxnSpPr>
        <p:spPr>
          <a:xfrm rot="16200000" flipV="1">
            <a:off x="5448300" y="4669839"/>
            <a:ext cx="685800" cy="1981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46"/>
          <p:cNvSpPr/>
          <p:nvPr/>
        </p:nvSpPr>
        <p:spPr>
          <a:xfrm>
            <a:off x="4648200" y="5779204"/>
            <a:ext cx="7620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51"/>
          <p:cNvCxnSpPr/>
          <p:nvPr/>
        </p:nvCxnSpPr>
        <p:spPr>
          <a:xfrm>
            <a:off x="5029200" y="4936539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2"/>
          <p:cNvCxnSpPr/>
          <p:nvPr/>
        </p:nvCxnSpPr>
        <p:spPr>
          <a:xfrm>
            <a:off x="5029200" y="5088939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53"/>
          <p:cNvCxnSpPr/>
          <p:nvPr/>
        </p:nvCxnSpPr>
        <p:spPr>
          <a:xfrm>
            <a:off x="5029200" y="5165139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54"/>
          <p:cNvSpPr/>
          <p:nvPr/>
        </p:nvSpPr>
        <p:spPr>
          <a:xfrm rot="16200000">
            <a:off x="5715000" y="5088939"/>
            <a:ext cx="228600" cy="76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581400"/>
            <a:ext cx="373185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25" name="直接连接符 24"/>
          <p:cNvCxnSpPr>
            <a:stCxn id="10" idx="0"/>
            <a:endCxn id="24" idx="2"/>
          </p:cNvCxnSpPr>
          <p:nvPr/>
        </p:nvCxnSpPr>
        <p:spPr bwMode="auto">
          <a:xfrm rot="5400000" flipH="1" flipV="1">
            <a:off x="4724010" y="4203774"/>
            <a:ext cx="644573" cy="4913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>
            <a:stCxn id="11" idx="0"/>
            <a:endCxn id="24" idx="2"/>
          </p:cNvCxnSpPr>
          <p:nvPr/>
        </p:nvCxnSpPr>
        <p:spPr bwMode="auto">
          <a:xfrm rot="16200000" flipV="1">
            <a:off x="5714611" y="3704566"/>
            <a:ext cx="644573" cy="14898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46"/>
          <p:cNvSpPr/>
          <p:nvPr/>
        </p:nvSpPr>
        <p:spPr>
          <a:xfrm>
            <a:off x="6324600" y="5791200"/>
            <a:ext cx="7620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14600" y="6019800"/>
            <a:ext cx="1371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接入交换机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90800" y="4712404"/>
            <a:ext cx="13716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VPC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Primary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HSRP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Active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STP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Root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34200" y="4712404"/>
            <a:ext cx="20574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VPC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Secondary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HSRP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Standby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STP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Root Secondary 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>
            <a:off x="4038600" y="5017204"/>
            <a:ext cx="533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4038600" y="5093404"/>
            <a:ext cx="457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L2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38600" y="4758672"/>
            <a:ext cx="457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L3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10200" y="4255204"/>
            <a:ext cx="609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ECMP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5029200" y="4572000"/>
            <a:ext cx="533400" cy="2286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87"/>
          <p:cNvSpPr>
            <a:spLocks noChangeArrowheads="1"/>
          </p:cNvSpPr>
          <p:nvPr/>
        </p:nvSpPr>
        <p:spPr bwMode="auto">
          <a:xfrm>
            <a:off x="4800600" y="4419600"/>
            <a:ext cx="304800" cy="228600"/>
          </a:xfrm>
          <a:prstGeom prst="irregularSeal1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None/>
            </a:pPr>
            <a:endParaRPr lang="zh-CN" altLang="zh-CN" sz="1600" b="1" dirty="0"/>
          </a:p>
        </p:txBody>
      </p:sp>
      <p:cxnSp>
        <p:nvCxnSpPr>
          <p:cNvPr id="37" name="直接箭头连接符 36"/>
          <p:cNvCxnSpPr/>
          <p:nvPr/>
        </p:nvCxnSpPr>
        <p:spPr>
          <a:xfrm rot="5400000" flipH="1" flipV="1">
            <a:off x="4398657" y="5693263"/>
            <a:ext cx="499086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5524500" y="5241339"/>
            <a:ext cx="647700" cy="1646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581400"/>
            <a:ext cx="373185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47" name="直接连接符 46"/>
          <p:cNvCxnSpPr>
            <a:stCxn id="10" idx="0"/>
            <a:endCxn id="43" idx="2"/>
          </p:cNvCxnSpPr>
          <p:nvPr/>
        </p:nvCxnSpPr>
        <p:spPr bwMode="auto">
          <a:xfrm rot="5400000" flipH="1" flipV="1">
            <a:off x="5105010" y="3822774"/>
            <a:ext cx="644573" cy="12533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43" idx="2"/>
            <a:endCxn id="11" idx="0"/>
          </p:cNvCxnSpPr>
          <p:nvPr/>
        </p:nvCxnSpPr>
        <p:spPr bwMode="auto">
          <a:xfrm rot="16200000" flipH="1">
            <a:off x="6095611" y="4085565"/>
            <a:ext cx="644573" cy="7278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场景三：</a:t>
            </a:r>
            <a:r>
              <a:rPr lang="en-US" altLang="zh-CN" sz="2400" dirty="0" smtClean="0"/>
              <a:t>peer-link</a:t>
            </a:r>
            <a:r>
              <a:rPr lang="zh-CN" altLang="en-US" sz="2400" dirty="0" smtClean="0"/>
              <a:t>故障</a:t>
            </a:r>
            <a:endParaRPr lang="en-US" altLang="zh-CN" sz="2400" dirty="0" smtClean="0"/>
          </a:p>
        </p:txBody>
      </p:sp>
      <p:sp>
        <p:nvSpPr>
          <p:cNvPr id="56336" name="Rectangle 20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743075"/>
            <a:ext cx="7391400" cy="40163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zh-CN" altLang="en-US" sz="2000" dirty="0" smtClean="0">
                <a:ea typeface="ＭＳ Ｐゴシック" pitchFamily="-110" charset="-128"/>
              </a:rPr>
              <a:t>通过</a:t>
            </a:r>
            <a:r>
              <a:rPr lang="en-US" altLang="zh-CN" sz="2000" dirty="0" err="1" smtClean="0">
                <a:ea typeface="ＭＳ Ｐゴシック" pitchFamily="-110" charset="-128"/>
              </a:rPr>
              <a:t>keepalive</a:t>
            </a:r>
            <a:r>
              <a:rPr lang="en-US" altLang="zh-CN" sz="2000" dirty="0" smtClean="0">
                <a:ea typeface="ＭＳ Ｐゴシック" pitchFamily="-110" charset="-128"/>
              </a:rPr>
              <a:t>-link</a:t>
            </a:r>
            <a:r>
              <a:rPr lang="zh-CN" altLang="en-US" sz="2000" dirty="0" smtClean="0">
                <a:ea typeface="ＭＳ Ｐゴシック" pitchFamily="-110" charset="-128"/>
              </a:rPr>
              <a:t>检查对端</a:t>
            </a:r>
            <a:r>
              <a:rPr lang="en-US" altLang="zh-CN" sz="2000" dirty="0" smtClean="0">
                <a:ea typeface="ＭＳ Ｐゴシック" pitchFamily="-110" charset="-128"/>
              </a:rPr>
              <a:t>active</a:t>
            </a:r>
          </a:p>
          <a:p>
            <a:pPr>
              <a:lnSpc>
                <a:spcPct val="85000"/>
              </a:lnSpc>
            </a:pPr>
            <a:r>
              <a:rPr lang="en-US" altLang="zh-CN" sz="2000" dirty="0" err="1" smtClean="0">
                <a:ea typeface="ＭＳ Ｐゴシック" pitchFamily="-110" charset="-128"/>
              </a:rPr>
              <a:t>VPC</a:t>
            </a:r>
            <a:r>
              <a:rPr lang="en-US" altLang="zh-CN" sz="2000" dirty="0" smtClean="0">
                <a:ea typeface="ＭＳ Ｐゴシック" pitchFamily="-110" charset="-128"/>
              </a:rPr>
              <a:t> Secondary</a:t>
            </a:r>
            <a:r>
              <a:rPr lang="zh-CN" altLang="en-US" sz="2000" dirty="0" smtClean="0">
                <a:ea typeface="ＭＳ Ｐゴシック" pitchFamily="-110" charset="-128"/>
              </a:rPr>
              <a:t>关闭所有的</a:t>
            </a:r>
            <a:r>
              <a:rPr lang="en-US" altLang="zh-CN" sz="2000" dirty="0" err="1" smtClean="0">
                <a:ea typeface="ＭＳ Ｐゴシック" pitchFamily="-110" charset="-128"/>
              </a:rPr>
              <a:t>VPC</a:t>
            </a:r>
            <a:r>
              <a:rPr lang="en-US" altLang="zh-CN" sz="2000" dirty="0" smtClean="0">
                <a:ea typeface="ＭＳ Ｐゴシック" pitchFamily="-110" charset="-128"/>
              </a:rPr>
              <a:t> member port</a:t>
            </a:r>
            <a:r>
              <a:rPr lang="zh-CN" altLang="en-US" sz="2000" dirty="0" smtClean="0">
                <a:ea typeface="ＭＳ Ｐゴシック" pitchFamily="-110" charset="-128"/>
              </a:rPr>
              <a:t>和</a:t>
            </a:r>
            <a:r>
              <a:rPr lang="en-US" altLang="zh-CN" sz="2000" dirty="0" err="1" smtClean="0">
                <a:ea typeface="ＭＳ Ｐゴシック" pitchFamily="-110" charset="-128"/>
              </a:rPr>
              <a:t>VPC</a:t>
            </a:r>
            <a:r>
              <a:rPr lang="en-US" altLang="zh-CN" sz="2000" dirty="0" smtClean="0">
                <a:ea typeface="ＭＳ Ｐゴシック" pitchFamily="-110" charset="-128"/>
              </a:rPr>
              <a:t> </a:t>
            </a:r>
            <a:r>
              <a:rPr lang="en-US" altLang="zh-CN" sz="2000" dirty="0" err="1" smtClean="0">
                <a:ea typeface="ＭＳ Ｐゴシック" pitchFamily="-110" charset="-128"/>
              </a:rPr>
              <a:t>Vlan</a:t>
            </a:r>
            <a:r>
              <a:rPr lang="en-US" altLang="zh-CN" sz="2000" dirty="0" smtClean="0">
                <a:ea typeface="ＭＳ Ｐゴシック" pitchFamily="-110" charset="-128"/>
              </a:rPr>
              <a:t> </a:t>
            </a:r>
            <a:r>
              <a:rPr lang="en-US" altLang="zh-CN" sz="2000" dirty="0" err="1" smtClean="0">
                <a:ea typeface="ＭＳ Ｐゴシック" pitchFamily="-110" charset="-128"/>
              </a:rPr>
              <a:t>SVI</a:t>
            </a:r>
            <a:r>
              <a:rPr lang="zh-CN" altLang="en-US" sz="2000" dirty="0" smtClean="0">
                <a:ea typeface="ＭＳ Ｐゴシック" pitchFamily="-110" charset="-128"/>
              </a:rPr>
              <a:t>。</a:t>
            </a:r>
            <a:endParaRPr lang="en-US" altLang="zh-CN" sz="2000" dirty="0" smtClean="0">
              <a:ea typeface="ＭＳ Ｐゴシック" pitchFamily="-110" charset="-128"/>
            </a:endParaRPr>
          </a:p>
          <a:p>
            <a:pPr>
              <a:lnSpc>
                <a:spcPct val="85000"/>
              </a:lnSpc>
            </a:pPr>
            <a:r>
              <a:rPr lang="zh-CN" altLang="en-US" sz="2000" dirty="0" smtClean="0">
                <a:ea typeface="ＭＳ Ｐゴシック" pitchFamily="-110" charset="-128"/>
              </a:rPr>
              <a:t>流量通过</a:t>
            </a:r>
            <a:r>
              <a:rPr lang="en-US" altLang="zh-CN" sz="2000" dirty="0" err="1" smtClean="0">
                <a:ea typeface="ＭＳ Ｐゴシック" pitchFamily="-110" charset="-128"/>
              </a:rPr>
              <a:t>VPC</a:t>
            </a:r>
            <a:r>
              <a:rPr lang="en-US" altLang="zh-CN" sz="2000" dirty="0" smtClean="0">
                <a:ea typeface="ＭＳ Ｐゴシック" pitchFamily="-110" charset="-128"/>
              </a:rPr>
              <a:t> Primary</a:t>
            </a:r>
            <a:r>
              <a:rPr lang="zh-CN" altLang="en-US" sz="2000" dirty="0" smtClean="0">
                <a:ea typeface="ＭＳ Ｐゴシック" pitchFamily="-110" charset="-128"/>
              </a:rPr>
              <a:t>发送</a:t>
            </a:r>
            <a:endParaRPr lang="en-US" altLang="zh-CN" sz="2000" dirty="0" smtClean="0">
              <a:ea typeface="ＭＳ Ｐゴシック" pitchFamily="-110" charset="-128"/>
            </a:endParaRPr>
          </a:p>
          <a:p>
            <a:pPr>
              <a:lnSpc>
                <a:spcPct val="85000"/>
              </a:lnSpc>
            </a:pPr>
            <a:r>
              <a:rPr lang="en-US" altLang="zh-CN" sz="2000" dirty="0" smtClean="0">
                <a:ea typeface="ＭＳ Ｐゴシック" pitchFamily="-110" charset="-128"/>
              </a:rPr>
              <a:t>Peer-link</a:t>
            </a:r>
            <a:r>
              <a:rPr lang="zh-CN" altLang="en-US" sz="2000" dirty="0" smtClean="0">
                <a:ea typeface="ＭＳ Ｐゴシック" pitchFamily="-110" charset="-128"/>
              </a:rPr>
              <a:t>恢复后，被</a:t>
            </a:r>
            <a:r>
              <a:rPr lang="en-US" altLang="zh-CN" sz="2000" dirty="0" smtClean="0">
                <a:ea typeface="ＭＳ Ｐゴシック" pitchFamily="-110" charset="-128"/>
              </a:rPr>
              <a:t>shutdown</a:t>
            </a:r>
            <a:r>
              <a:rPr lang="zh-CN" altLang="en-US" sz="2000" dirty="0" smtClean="0">
                <a:ea typeface="ＭＳ Ｐゴシック" pitchFamily="-110" charset="-128"/>
              </a:rPr>
              <a:t>的端口和</a:t>
            </a:r>
            <a:r>
              <a:rPr lang="en-US" altLang="zh-CN" sz="2000" dirty="0" err="1" smtClean="0">
                <a:ea typeface="ＭＳ Ｐゴシック" pitchFamily="-110" charset="-128"/>
              </a:rPr>
              <a:t>SVI</a:t>
            </a:r>
            <a:r>
              <a:rPr lang="zh-CN" altLang="en-US" sz="2000" dirty="0" smtClean="0">
                <a:ea typeface="ＭＳ Ｐゴシック" pitchFamily="-110" charset="-128"/>
              </a:rPr>
              <a:t>会自动恢复</a:t>
            </a:r>
            <a:endParaRPr lang="en-US" altLang="zh-CN" sz="2000" dirty="0" smtClean="0">
              <a:ea typeface="ＭＳ Ｐゴシック" pitchFamily="-110" charset="-128"/>
            </a:endParaRPr>
          </a:p>
          <a:p>
            <a:pPr>
              <a:lnSpc>
                <a:spcPct val="85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故障收敛：～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75ms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 恢复收敛：～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41ms</a:t>
            </a:r>
            <a:endParaRPr lang="en-US" altLang="zh-CN" sz="2000" dirty="0" smtClean="0">
              <a:ea typeface="ＭＳ Ｐゴシック" pitchFamily="-110" charset="-128"/>
            </a:endParaRPr>
          </a:p>
          <a:p>
            <a:pPr>
              <a:buFont typeface="Wingdings" pitchFamily="2" charset="2"/>
              <a:buNone/>
            </a:pPr>
            <a:endParaRPr lang="en-US" altLang="zh-CN" sz="2000" dirty="0" smtClean="0"/>
          </a:p>
        </p:txBody>
      </p:sp>
      <p:pic>
        <p:nvPicPr>
          <p:cNvPr id="15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1" y="5000356"/>
            <a:ext cx="609598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6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2" y="5000356"/>
            <a:ext cx="609598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7" name="Picture 2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6231939"/>
            <a:ext cx="762000" cy="3212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8" name="Picture 2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6231939"/>
            <a:ext cx="762000" cy="3212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19" name="Straight Connector 28"/>
          <p:cNvCxnSpPr>
            <a:stCxn id="15" idx="2"/>
            <a:endCxn id="17" idx="0"/>
          </p:cNvCxnSpPr>
          <p:nvPr/>
        </p:nvCxnSpPr>
        <p:spPr>
          <a:xfrm rot="5400000">
            <a:off x="4686300" y="5889039"/>
            <a:ext cx="68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9"/>
          <p:cNvCxnSpPr>
            <a:stCxn id="16" idx="2"/>
            <a:endCxn id="18" idx="0"/>
          </p:cNvCxnSpPr>
          <p:nvPr/>
        </p:nvCxnSpPr>
        <p:spPr>
          <a:xfrm rot="5400000">
            <a:off x="6667501" y="5889039"/>
            <a:ext cx="68580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7"/>
          <p:cNvCxnSpPr>
            <a:stCxn id="17" idx="0"/>
            <a:endCxn id="16" idx="2"/>
          </p:cNvCxnSpPr>
          <p:nvPr/>
        </p:nvCxnSpPr>
        <p:spPr>
          <a:xfrm rot="5400000" flipH="1" flipV="1">
            <a:off x="5676900" y="4898439"/>
            <a:ext cx="685800" cy="1981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8"/>
          <p:cNvCxnSpPr>
            <a:stCxn id="18" idx="0"/>
            <a:endCxn id="15" idx="2"/>
          </p:cNvCxnSpPr>
          <p:nvPr/>
        </p:nvCxnSpPr>
        <p:spPr>
          <a:xfrm rot="16200000" flipV="1">
            <a:off x="5676900" y="4898439"/>
            <a:ext cx="685800" cy="1981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46"/>
          <p:cNvSpPr/>
          <p:nvPr/>
        </p:nvSpPr>
        <p:spPr>
          <a:xfrm>
            <a:off x="4876800" y="6007804"/>
            <a:ext cx="7620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Straight Connector 51"/>
          <p:cNvCxnSpPr/>
          <p:nvPr/>
        </p:nvCxnSpPr>
        <p:spPr>
          <a:xfrm>
            <a:off x="5257800" y="5165139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52"/>
          <p:cNvCxnSpPr/>
          <p:nvPr/>
        </p:nvCxnSpPr>
        <p:spPr>
          <a:xfrm>
            <a:off x="5257800" y="5317539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53"/>
          <p:cNvCxnSpPr/>
          <p:nvPr/>
        </p:nvCxnSpPr>
        <p:spPr>
          <a:xfrm>
            <a:off x="5257800" y="5393739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54"/>
          <p:cNvSpPr/>
          <p:nvPr/>
        </p:nvSpPr>
        <p:spPr>
          <a:xfrm rot="16200000">
            <a:off x="5943600" y="5317539"/>
            <a:ext cx="228600" cy="76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733800"/>
            <a:ext cx="373185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29" name="直接连接符 28"/>
          <p:cNvCxnSpPr>
            <a:stCxn id="15" idx="0"/>
            <a:endCxn id="28" idx="2"/>
          </p:cNvCxnSpPr>
          <p:nvPr/>
        </p:nvCxnSpPr>
        <p:spPr bwMode="auto">
          <a:xfrm rot="5400000" flipH="1" flipV="1">
            <a:off x="4914510" y="4394274"/>
            <a:ext cx="720773" cy="4913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16" idx="0"/>
            <a:endCxn id="28" idx="2"/>
          </p:cNvCxnSpPr>
          <p:nvPr/>
        </p:nvCxnSpPr>
        <p:spPr bwMode="auto">
          <a:xfrm rot="16200000" flipV="1">
            <a:off x="5905111" y="3895066"/>
            <a:ext cx="720773" cy="14898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46"/>
          <p:cNvSpPr/>
          <p:nvPr/>
        </p:nvSpPr>
        <p:spPr>
          <a:xfrm>
            <a:off x="6553200" y="6019800"/>
            <a:ext cx="7620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743200" y="6248400"/>
            <a:ext cx="1371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接入交换机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19400" y="4941004"/>
            <a:ext cx="13716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VPC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Primary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HSRP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Active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STP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Root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62800" y="4941004"/>
            <a:ext cx="20574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VPC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Secondary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HSRP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Standby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STP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Root Secondary 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4267200" y="5245804"/>
            <a:ext cx="533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4267200" y="5322004"/>
            <a:ext cx="457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L2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67200" y="4987272"/>
            <a:ext cx="457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L3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38800" y="4483804"/>
            <a:ext cx="609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ECMP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40" name="AutoShape 87"/>
          <p:cNvSpPr>
            <a:spLocks noChangeArrowheads="1"/>
          </p:cNvSpPr>
          <p:nvPr/>
        </p:nvSpPr>
        <p:spPr bwMode="auto">
          <a:xfrm>
            <a:off x="5334000" y="5181600"/>
            <a:ext cx="304800" cy="381000"/>
          </a:xfrm>
          <a:prstGeom prst="irregularSeal1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None/>
            </a:pPr>
            <a:endParaRPr lang="zh-CN" altLang="zh-CN" sz="1600" b="1" dirty="0"/>
          </a:p>
        </p:txBody>
      </p:sp>
      <p:cxnSp>
        <p:nvCxnSpPr>
          <p:cNvPr id="41" name="直接箭头连接符 40"/>
          <p:cNvCxnSpPr/>
          <p:nvPr/>
        </p:nvCxnSpPr>
        <p:spPr>
          <a:xfrm rot="5400000" flipH="1" flipV="1">
            <a:off x="4627257" y="5921863"/>
            <a:ext cx="499086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5400000" flipH="1" flipV="1">
            <a:off x="4893957" y="4631043"/>
            <a:ext cx="422886" cy="304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87"/>
          <p:cNvSpPr>
            <a:spLocks noChangeArrowheads="1"/>
          </p:cNvSpPr>
          <p:nvPr/>
        </p:nvSpPr>
        <p:spPr bwMode="auto">
          <a:xfrm>
            <a:off x="6705600" y="5486400"/>
            <a:ext cx="176212" cy="331788"/>
          </a:xfrm>
          <a:prstGeom prst="irregularSeal1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None/>
            </a:pPr>
            <a:endParaRPr lang="zh-CN" altLang="zh-CN" sz="1600" b="1"/>
          </a:p>
        </p:txBody>
      </p:sp>
      <p:sp>
        <p:nvSpPr>
          <p:cNvPr id="46" name="AutoShape 87"/>
          <p:cNvSpPr>
            <a:spLocks noChangeArrowheads="1"/>
          </p:cNvSpPr>
          <p:nvPr/>
        </p:nvSpPr>
        <p:spPr bwMode="auto">
          <a:xfrm>
            <a:off x="6934200" y="5562600"/>
            <a:ext cx="176212" cy="331788"/>
          </a:xfrm>
          <a:prstGeom prst="irregularSeal1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None/>
            </a:pPr>
            <a:endParaRPr lang="zh-CN" altLang="zh-CN" sz="1600" b="1"/>
          </a:p>
        </p:txBody>
      </p:sp>
      <p:pic>
        <p:nvPicPr>
          <p:cNvPr id="50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733800"/>
            <a:ext cx="373185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53" name="直接连接符 52"/>
          <p:cNvCxnSpPr>
            <a:stCxn id="15" idx="0"/>
            <a:endCxn id="50" idx="2"/>
          </p:cNvCxnSpPr>
          <p:nvPr/>
        </p:nvCxnSpPr>
        <p:spPr bwMode="auto">
          <a:xfrm rot="5400000" flipH="1" flipV="1">
            <a:off x="5333610" y="3975174"/>
            <a:ext cx="720773" cy="13295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stCxn id="50" idx="2"/>
            <a:endCxn id="16" idx="0"/>
          </p:cNvCxnSpPr>
          <p:nvPr/>
        </p:nvCxnSpPr>
        <p:spPr bwMode="auto">
          <a:xfrm rot="16200000" flipH="1">
            <a:off x="6324211" y="4314165"/>
            <a:ext cx="720773" cy="651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箭头连接符 55"/>
          <p:cNvCxnSpPr/>
          <p:nvPr/>
        </p:nvCxnSpPr>
        <p:spPr>
          <a:xfrm flipV="1">
            <a:off x="5181600" y="4758714"/>
            <a:ext cx="457200" cy="27048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场景四：</a:t>
            </a:r>
            <a:r>
              <a:rPr lang="en-US" altLang="zh-CN" sz="2400" dirty="0" err="1" smtClean="0"/>
              <a:t>Keepalive</a:t>
            </a:r>
            <a:r>
              <a:rPr lang="en-US" altLang="zh-CN" sz="2400" dirty="0" smtClean="0"/>
              <a:t>-link</a:t>
            </a:r>
            <a:r>
              <a:rPr lang="zh-CN" altLang="en-US" sz="2400" dirty="0" smtClean="0"/>
              <a:t>故障</a:t>
            </a:r>
            <a:endParaRPr lang="en-US" altLang="zh-CN" sz="2400" dirty="0" smtClean="0"/>
          </a:p>
        </p:txBody>
      </p:sp>
      <p:sp>
        <p:nvSpPr>
          <p:cNvPr id="56336" name="Rectangle 20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743075"/>
            <a:ext cx="4452938" cy="4016375"/>
          </a:xfrm>
        </p:spPr>
        <p:txBody>
          <a:bodyPr/>
          <a:lstStyle/>
          <a:p>
            <a:r>
              <a:rPr lang="en-US" altLang="zh-CN" sz="2000" dirty="0" smtClean="0">
                <a:ea typeface="ＭＳ Ｐゴシック" pitchFamily="-110" charset="-128"/>
              </a:rPr>
              <a:t>Peer-link</a:t>
            </a:r>
            <a:r>
              <a:rPr lang="zh-CN" altLang="en-US" sz="2000" dirty="0" smtClean="0">
                <a:ea typeface="ＭＳ Ｐゴシック" pitchFamily="-110" charset="-128"/>
              </a:rPr>
              <a:t>仍正常工作，流量正常转发，不会受到任何影响</a:t>
            </a:r>
            <a:endParaRPr lang="en-US" altLang="zh-CN" sz="2000" dirty="0" smtClean="0">
              <a:ea typeface="ＭＳ Ｐゴシック" pitchFamily="-110" charset="-128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故障收敛：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0ms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 恢复收敛：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0ms</a:t>
            </a:r>
            <a:endParaRPr lang="en-US" altLang="zh-CN" sz="2000" b="1" dirty="0" smtClean="0"/>
          </a:p>
          <a:p>
            <a:pPr>
              <a:buFont typeface="Wingdings" pitchFamily="2" charset="2"/>
              <a:buNone/>
            </a:pPr>
            <a:endParaRPr lang="en-US" altLang="zh-CN" sz="2000" dirty="0" smtClean="0"/>
          </a:p>
        </p:txBody>
      </p:sp>
      <p:pic>
        <p:nvPicPr>
          <p:cNvPr id="7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1" y="4543156"/>
            <a:ext cx="609598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8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2" y="4543156"/>
            <a:ext cx="609598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" name="Picture 2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5774739"/>
            <a:ext cx="762000" cy="3212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" name="Picture 2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5774739"/>
            <a:ext cx="762000" cy="3212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11" name="Straight Connector 28"/>
          <p:cNvCxnSpPr>
            <a:stCxn id="7" idx="2"/>
            <a:endCxn id="9" idx="0"/>
          </p:cNvCxnSpPr>
          <p:nvPr/>
        </p:nvCxnSpPr>
        <p:spPr>
          <a:xfrm rot="5400000">
            <a:off x="4686300" y="5431839"/>
            <a:ext cx="68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9"/>
          <p:cNvCxnSpPr>
            <a:stCxn id="8" idx="2"/>
            <a:endCxn id="10" idx="0"/>
          </p:cNvCxnSpPr>
          <p:nvPr/>
        </p:nvCxnSpPr>
        <p:spPr>
          <a:xfrm rot="5400000">
            <a:off x="6667501" y="5431839"/>
            <a:ext cx="68580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7"/>
          <p:cNvCxnSpPr>
            <a:stCxn id="9" idx="0"/>
            <a:endCxn id="8" idx="2"/>
          </p:cNvCxnSpPr>
          <p:nvPr/>
        </p:nvCxnSpPr>
        <p:spPr>
          <a:xfrm rot="5400000" flipH="1" flipV="1">
            <a:off x="5676900" y="4441239"/>
            <a:ext cx="685800" cy="1981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8"/>
          <p:cNvCxnSpPr>
            <a:stCxn id="10" idx="0"/>
            <a:endCxn id="7" idx="2"/>
          </p:cNvCxnSpPr>
          <p:nvPr/>
        </p:nvCxnSpPr>
        <p:spPr>
          <a:xfrm rot="16200000" flipV="1">
            <a:off x="5676900" y="4441239"/>
            <a:ext cx="685800" cy="1981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46"/>
          <p:cNvSpPr/>
          <p:nvPr/>
        </p:nvSpPr>
        <p:spPr>
          <a:xfrm>
            <a:off x="4876800" y="5550604"/>
            <a:ext cx="7620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Connector 51"/>
          <p:cNvCxnSpPr/>
          <p:nvPr/>
        </p:nvCxnSpPr>
        <p:spPr>
          <a:xfrm>
            <a:off x="5257800" y="4707939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52"/>
          <p:cNvCxnSpPr/>
          <p:nvPr/>
        </p:nvCxnSpPr>
        <p:spPr>
          <a:xfrm>
            <a:off x="5257800" y="4860339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53"/>
          <p:cNvCxnSpPr/>
          <p:nvPr/>
        </p:nvCxnSpPr>
        <p:spPr>
          <a:xfrm>
            <a:off x="5257800" y="4936539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54"/>
          <p:cNvSpPr/>
          <p:nvPr/>
        </p:nvSpPr>
        <p:spPr>
          <a:xfrm rot="16200000">
            <a:off x="5943600" y="4860339"/>
            <a:ext cx="228600" cy="76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352800"/>
            <a:ext cx="373185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21" name="直接连接符 20"/>
          <p:cNvCxnSpPr>
            <a:stCxn id="7" idx="0"/>
            <a:endCxn id="20" idx="2"/>
          </p:cNvCxnSpPr>
          <p:nvPr/>
        </p:nvCxnSpPr>
        <p:spPr bwMode="auto">
          <a:xfrm rot="5400000" flipH="1" flipV="1">
            <a:off x="4838310" y="4089474"/>
            <a:ext cx="644573" cy="2627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stCxn id="8" idx="0"/>
            <a:endCxn id="20" idx="2"/>
          </p:cNvCxnSpPr>
          <p:nvPr/>
        </p:nvCxnSpPr>
        <p:spPr bwMode="auto">
          <a:xfrm rot="16200000" flipV="1">
            <a:off x="5828911" y="3361666"/>
            <a:ext cx="644573" cy="1718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46"/>
          <p:cNvSpPr/>
          <p:nvPr/>
        </p:nvSpPr>
        <p:spPr>
          <a:xfrm>
            <a:off x="6553200" y="5562600"/>
            <a:ext cx="7620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743200" y="5791200"/>
            <a:ext cx="1371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接入交换机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19400" y="4483804"/>
            <a:ext cx="13716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VPC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Primary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HSRP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Active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STP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Root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62800" y="4483804"/>
            <a:ext cx="20574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VPC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Secondary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HSRP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Standby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STP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Root Secondary 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 bwMode="auto">
          <a:xfrm>
            <a:off x="4267200" y="4788604"/>
            <a:ext cx="533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4267200" y="4864804"/>
            <a:ext cx="457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L2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67200" y="4530072"/>
            <a:ext cx="457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L3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38800" y="4026604"/>
            <a:ext cx="609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ECMP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31" name="AutoShape 87"/>
          <p:cNvSpPr>
            <a:spLocks noChangeArrowheads="1"/>
          </p:cNvSpPr>
          <p:nvPr/>
        </p:nvSpPr>
        <p:spPr bwMode="auto">
          <a:xfrm>
            <a:off x="5410200" y="4572000"/>
            <a:ext cx="152400" cy="228600"/>
          </a:xfrm>
          <a:prstGeom prst="irregularSeal1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None/>
            </a:pPr>
            <a:endParaRPr lang="zh-CN" altLang="zh-CN" sz="1600" b="1" dirty="0"/>
          </a:p>
        </p:txBody>
      </p:sp>
      <p:cxnSp>
        <p:nvCxnSpPr>
          <p:cNvPr id="32" name="直接箭头连接符 31"/>
          <p:cNvCxnSpPr/>
          <p:nvPr/>
        </p:nvCxnSpPr>
        <p:spPr>
          <a:xfrm rot="5400000" flipH="1" flipV="1">
            <a:off x="4627257" y="5464663"/>
            <a:ext cx="499086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 flipH="1" flipV="1">
            <a:off x="4855857" y="4288143"/>
            <a:ext cx="346686" cy="1524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5334000" y="5562600"/>
            <a:ext cx="685800" cy="27048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rot="10800000">
            <a:off x="6477000" y="4419600"/>
            <a:ext cx="381000" cy="1524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352800"/>
            <a:ext cx="373185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47" name="直接连接符 46"/>
          <p:cNvCxnSpPr>
            <a:stCxn id="7" idx="0"/>
            <a:endCxn id="45" idx="2"/>
          </p:cNvCxnSpPr>
          <p:nvPr/>
        </p:nvCxnSpPr>
        <p:spPr bwMode="auto">
          <a:xfrm rot="5400000" flipH="1" flipV="1">
            <a:off x="5333610" y="3594174"/>
            <a:ext cx="644573" cy="12533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45" idx="2"/>
            <a:endCxn id="8" idx="0"/>
          </p:cNvCxnSpPr>
          <p:nvPr/>
        </p:nvCxnSpPr>
        <p:spPr bwMode="auto">
          <a:xfrm rot="16200000" flipH="1">
            <a:off x="6324211" y="3856965"/>
            <a:ext cx="644573" cy="7278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箭头连接符 49"/>
          <p:cNvCxnSpPr/>
          <p:nvPr/>
        </p:nvCxnSpPr>
        <p:spPr>
          <a:xfrm flipV="1">
            <a:off x="5257800" y="4343400"/>
            <a:ext cx="381000" cy="19428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rot="16200000" flipV="1">
            <a:off x="6781800" y="4191000"/>
            <a:ext cx="304800" cy="304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场景五：</a:t>
            </a:r>
            <a:r>
              <a:rPr lang="en-US" altLang="zh-CN" sz="2400" dirty="0" smtClean="0"/>
              <a:t>peer-link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keepalive</a:t>
            </a:r>
            <a:r>
              <a:rPr lang="zh-CN" altLang="en-US" sz="2400" dirty="0" smtClean="0"/>
              <a:t>均断掉 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  <p:sp>
        <p:nvSpPr>
          <p:cNvPr id="56336" name="Rectangle 20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743075"/>
            <a:ext cx="7696200" cy="40163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zh-CN" sz="2000" dirty="0" smtClean="0">
                <a:ea typeface="ＭＳ Ｐゴシック" pitchFamily="-110" charset="-128"/>
              </a:rPr>
              <a:t>Peer-link</a:t>
            </a:r>
            <a:r>
              <a:rPr lang="zh-CN" altLang="en-US" sz="2000" dirty="0" smtClean="0">
                <a:ea typeface="ＭＳ Ｐゴシック" pitchFamily="-110" charset="-128"/>
              </a:rPr>
              <a:t>先断，</a:t>
            </a:r>
            <a:r>
              <a:rPr lang="en-US" altLang="zh-CN" sz="2000" dirty="0" err="1" smtClean="0">
                <a:ea typeface="ＭＳ Ｐゴシック" pitchFamily="-110" charset="-128"/>
              </a:rPr>
              <a:t>keepalive</a:t>
            </a:r>
            <a:r>
              <a:rPr lang="zh-CN" altLang="en-US" sz="2000" dirty="0" smtClean="0">
                <a:ea typeface="ＭＳ Ｐゴシック" pitchFamily="-110" charset="-128"/>
              </a:rPr>
              <a:t>后断 （此场景非常罕见！）</a:t>
            </a:r>
            <a:endParaRPr lang="en-US" altLang="zh-CN" sz="2000" b="1" dirty="0" smtClean="0"/>
          </a:p>
          <a:p>
            <a:pPr>
              <a:lnSpc>
                <a:spcPct val="85000"/>
              </a:lnSpc>
              <a:buNone/>
            </a:pPr>
            <a:r>
              <a:rPr lang="en-US" altLang="zh-CN" sz="2000" b="1" dirty="0" smtClean="0"/>
              <a:t>     - </a:t>
            </a:r>
            <a:r>
              <a:rPr lang="en-US" altLang="zh-CN" sz="2000" dirty="0" err="1" smtClean="0"/>
              <a:t>VPC</a:t>
            </a:r>
            <a:r>
              <a:rPr lang="en-US" altLang="zh-CN" sz="2000" dirty="0" smtClean="0"/>
              <a:t> Secondary </a:t>
            </a:r>
            <a:r>
              <a:rPr lang="zh-CN" altLang="en-US" sz="2000" dirty="0" smtClean="0"/>
              <a:t>关闭所有</a:t>
            </a:r>
            <a:r>
              <a:rPr lang="en-US" altLang="zh-CN" sz="2000" dirty="0" err="1" smtClean="0"/>
              <a:t>VPC</a:t>
            </a:r>
            <a:r>
              <a:rPr lang="en-US" altLang="zh-CN" sz="2000" dirty="0" smtClean="0"/>
              <a:t> member port 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VPC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vlan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SVI</a:t>
            </a:r>
            <a:endParaRPr lang="en-US" altLang="zh-CN" sz="2000" dirty="0" smtClean="0"/>
          </a:p>
          <a:p>
            <a:pPr>
              <a:lnSpc>
                <a:spcPct val="85000"/>
              </a:lnSpc>
              <a:buNone/>
            </a:pPr>
            <a:r>
              <a:rPr lang="en-US" altLang="zh-CN" sz="2000" dirty="0" smtClean="0"/>
              <a:t>     - peer-link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keepalive</a:t>
            </a:r>
            <a:r>
              <a:rPr lang="zh-CN" altLang="en-US" sz="2000" dirty="0" smtClean="0"/>
              <a:t>均恢复之后，被关闭的端口自动恢复</a:t>
            </a:r>
            <a:endParaRPr lang="en-US" altLang="zh-CN" sz="2000" dirty="0" smtClean="0"/>
          </a:p>
          <a:p>
            <a:pPr>
              <a:lnSpc>
                <a:spcPct val="85000"/>
              </a:lnSpc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故障收敛：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75ms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 恢复收敛：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149ms</a:t>
            </a:r>
            <a:endParaRPr lang="en-US" altLang="zh-CN" sz="2000" dirty="0" smtClean="0"/>
          </a:p>
          <a:p>
            <a:pPr>
              <a:lnSpc>
                <a:spcPct val="85000"/>
              </a:lnSpc>
              <a:buNone/>
            </a:pPr>
            <a:endParaRPr lang="en-US" altLang="zh-CN" sz="2000" dirty="0" smtClean="0"/>
          </a:p>
          <a:p>
            <a:pPr>
              <a:lnSpc>
                <a:spcPct val="85000"/>
              </a:lnSpc>
              <a:buNone/>
            </a:pPr>
            <a:endParaRPr lang="en-US" altLang="zh-CN" sz="2000" dirty="0" smtClean="0"/>
          </a:p>
          <a:p>
            <a:pPr>
              <a:lnSpc>
                <a:spcPct val="85000"/>
              </a:lnSpc>
              <a:buNone/>
            </a:pPr>
            <a:endParaRPr lang="en-US" altLang="zh-CN" sz="2000" b="1" dirty="0" smtClean="0"/>
          </a:p>
          <a:p>
            <a:endParaRPr lang="en-US" altLang="zh-CN" sz="2000" dirty="0" smtClean="0">
              <a:ea typeface="ＭＳ Ｐゴシック" pitchFamily="-110" charset="-128"/>
            </a:endParaRPr>
          </a:p>
          <a:p>
            <a:pPr>
              <a:buFont typeface="Wingdings" pitchFamily="2" charset="2"/>
              <a:buNone/>
            </a:pPr>
            <a:endParaRPr lang="en-US" altLang="zh-CN" sz="2000" b="1" dirty="0" smtClean="0"/>
          </a:p>
          <a:p>
            <a:pPr>
              <a:buFont typeface="Wingdings" pitchFamily="2" charset="2"/>
              <a:buNone/>
            </a:pPr>
            <a:endParaRPr lang="en-US" altLang="zh-CN" sz="2000" dirty="0" smtClean="0"/>
          </a:p>
        </p:txBody>
      </p:sp>
      <p:pic>
        <p:nvPicPr>
          <p:cNvPr id="17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1" y="4783752"/>
            <a:ext cx="609598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8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2" y="4783752"/>
            <a:ext cx="609598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9" name="Picture 2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6015335"/>
            <a:ext cx="762000" cy="3212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0" name="Picture 2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6015335"/>
            <a:ext cx="762000" cy="3212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21" name="Straight Connector 28"/>
          <p:cNvCxnSpPr>
            <a:stCxn id="17" idx="2"/>
            <a:endCxn id="19" idx="0"/>
          </p:cNvCxnSpPr>
          <p:nvPr/>
        </p:nvCxnSpPr>
        <p:spPr>
          <a:xfrm rot="5400000">
            <a:off x="4914900" y="5672435"/>
            <a:ext cx="68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9"/>
          <p:cNvCxnSpPr>
            <a:stCxn id="18" idx="2"/>
            <a:endCxn id="20" idx="0"/>
          </p:cNvCxnSpPr>
          <p:nvPr/>
        </p:nvCxnSpPr>
        <p:spPr>
          <a:xfrm rot="5400000">
            <a:off x="6896101" y="5672435"/>
            <a:ext cx="68580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7"/>
          <p:cNvCxnSpPr>
            <a:stCxn id="19" idx="0"/>
            <a:endCxn id="18" idx="2"/>
          </p:cNvCxnSpPr>
          <p:nvPr/>
        </p:nvCxnSpPr>
        <p:spPr>
          <a:xfrm rot="5400000" flipH="1" flipV="1">
            <a:off x="5905500" y="4681835"/>
            <a:ext cx="685800" cy="1981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8"/>
          <p:cNvCxnSpPr>
            <a:stCxn id="20" idx="0"/>
            <a:endCxn id="17" idx="2"/>
          </p:cNvCxnSpPr>
          <p:nvPr/>
        </p:nvCxnSpPr>
        <p:spPr>
          <a:xfrm rot="16200000" flipV="1">
            <a:off x="5905500" y="4681835"/>
            <a:ext cx="685800" cy="1981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46"/>
          <p:cNvSpPr/>
          <p:nvPr/>
        </p:nvSpPr>
        <p:spPr>
          <a:xfrm>
            <a:off x="5105400" y="5791200"/>
            <a:ext cx="7620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Straight Connector 51"/>
          <p:cNvCxnSpPr/>
          <p:nvPr/>
        </p:nvCxnSpPr>
        <p:spPr>
          <a:xfrm>
            <a:off x="5486400" y="4948535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52"/>
          <p:cNvCxnSpPr/>
          <p:nvPr/>
        </p:nvCxnSpPr>
        <p:spPr>
          <a:xfrm>
            <a:off x="5486400" y="5100935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53"/>
          <p:cNvCxnSpPr/>
          <p:nvPr/>
        </p:nvCxnSpPr>
        <p:spPr>
          <a:xfrm>
            <a:off x="5486400" y="5177135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54"/>
          <p:cNvSpPr/>
          <p:nvPr/>
        </p:nvSpPr>
        <p:spPr>
          <a:xfrm rot="16200000">
            <a:off x="6172200" y="5100935"/>
            <a:ext cx="228600" cy="76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581400"/>
            <a:ext cx="373185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31" name="直接连接符 30"/>
          <p:cNvCxnSpPr>
            <a:stCxn id="17" idx="0"/>
            <a:endCxn id="30" idx="2"/>
          </p:cNvCxnSpPr>
          <p:nvPr/>
        </p:nvCxnSpPr>
        <p:spPr bwMode="auto">
          <a:xfrm rot="5400000" flipH="1" flipV="1">
            <a:off x="5175212" y="4209772"/>
            <a:ext cx="656569" cy="4913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stCxn id="18" idx="0"/>
            <a:endCxn id="30" idx="2"/>
          </p:cNvCxnSpPr>
          <p:nvPr/>
        </p:nvCxnSpPr>
        <p:spPr bwMode="auto">
          <a:xfrm rot="16200000" flipV="1">
            <a:off x="6165813" y="3710564"/>
            <a:ext cx="656569" cy="14898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46"/>
          <p:cNvSpPr/>
          <p:nvPr/>
        </p:nvSpPr>
        <p:spPr>
          <a:xfrm>
            <a:off x="6781800" y="5803196"/>
            <a:ext cx="7620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971800" y="6031796"/>
            <a:ext cx="1371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接入交换机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8000" y="4724400"/>
            <a:ext cx="13716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VPC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Primary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HSRP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Active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STP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Root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4724400"/>
            <a:ext cx="20574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VPC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Secondary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HSRP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Standby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STP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Root Secondary 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>
            <a:off x="4495800" y="5029200"/>
            <a:ext cx="533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495800" y="5105400"/>
            <a:ext cx="457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L2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95800" y="4770668"/>
            <a:ext cx="457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L3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67400" y="4267200"/>
            <a:ext cx="609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ECMP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41" name="AutoShape 87"/>
          <p:cNvSpPr>
            <a:spLocks noChangeArrowheads="1"/>
          </p:cNvSpPr>
          <p:nvPr/>
        </p:nvSpPr>
        <p:spPr bwMode="auto">
          <a:xfrm>
            <a:off x="5562600" y="4964996"/>
            <a:ext cx="304800" cy="381000"/>
          </a:xfrm>
          <a:prstGeom prst="irregularSeal1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en-US" altLang="zh-CN" sz="1600" b="1" dirty="0" smtClean="0"/>
              <a:t>1</a:t>
            </a:r>
            <a:endParaRPr lang="zh-CN" altLang="zh-CN" sz="1600" b="1" dirty="0"/>
          </a:p>
        </p:txBody>
      </p:sp>
      <p:cxnSp>
        <p:nvCxnSpPr>
          <p:cNvPr id="42" name="直接箭头连接符 41"/>
          <p:cNvCxnSpPr/>
          <p:nvPr/>
        </p:nvCxnSpPr>
        <p:spPr>
          <a:xfrm rot="5400000" flipH="1" flipV="1">
            <a:off x="4855857" y="5705259"/>
            <a:ext cx="499086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5400000" flipH="1" flipV="1">
            <a:off x="5154659" y="4522741"/>
            <a:ext cx="282482" cy="2286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utoShape 87"/>
          <p:cNvSpPr>
            <a:spLocks noChangeArrowheads="1"/>
          </p:cNvSpPr>
          <p:nvPr/>
        </p:nvSpPr>
        <p:spPr bwMode="auto">
          <a:xfrm>
            <a:off x="6934200" y="5269796"/>
            <a:ext cx="176212" cy="331788"/>
          </a:xfrm>
          <a:prstGeom prst="irregularSeal1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None/>
            </a:pPr>
            <a:endParaRPr lang="zh-CN" altLang="zh-CN" sz="1600" b="1"/>
          </a:p>
        </p:txBody>
      </p:sp>
      <p:sp>
        <p:nvSpPr>
          <p:cNvPr id="45" name="AutoShape 87"/>
          <p:cNvSpPr>
            <a:spLocks noChangeArrowheads="1"/>
          </p:cNvSpPr>
          <p:nvPr/>
        </p:nvSpPr>
        <p:spPr bwMode="auto">
          <a:xfrm>
            <a:off x="7162800" y="5345996"/>
            <a:ext cx="176212" cy="331788"/>
          </a:xfrm>
          <a:prstGeom prst="irregularSeal1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None/>
            </a:pPr>
            <a:endParaRPr lang="zh-CN" altLang="zh-CN" sz="1600" b="1"/>
          </a:p>
        </p:txBody>
      </p:sp>
      <p:sp>
        <p:nvSpPr>
          <p:cNvPr id="46" name="AutoShape 87"/>
          <p:cNvSpPr>
            <a:spLocks noChangeArrowheads="1"/>
          </p:cNvSpPr>
          <p:nvPr/>
        </p:nvSpPr>
        <p:spPr bwMode="auto">
          <a:xfrm>
            <a:off x="6553200" y="4800600"/>
            <a:ext cx="152400" cy="304800"/>
          </a:xfrm>
          <a:prstGeom prst="irregularSeal1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en-US" altLang="zh-CN" sz="1600" b="1" dirty="0" smtClean="0"/>
              <a:t>2</a:t>
            </a:r>
            <a:endParaRPr lang="zh-CN" altLang="zh-CN" sz="1600" b="1" dirty="0"/>
          </a:p>
        </p:txBody>
      </p:sp>
      <p:pic>
        <p:nvPicPr>
          <p:cNvPr id="51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581400"/>
            <a:ext cx="373185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54" name="直接连接符 53"/>
          <p:cNvCxnSpPr>
            <a:stCxn id="17" idx="0"/>
            <a:endCxn id="51" idx="2"/>
          </p:cNvCxnSpPr>
          <p:nvPr/>
        </p:nvCxnSpPr>
        <p:spPr bwMode="auto">
          <a:xfrm rot="5400000" flipH="1" flipV="1">
            <a:off x="5594312" y="3790672"/>
            <a:ext cx="656569" cy="13295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stCxn id="51" idx="2"/>
            <a:endCxn id="18" idx="0"/>
          </p:cNvCxnSpPr>
          <p:nvPr/>
        </p:nvCxnSpPr>
        <p:spPr bwMode="auto">
          <a:xfrm rot="16200000" flipH="1">
            <a:off x="6584913" y="4129663"/>
            <a:ext cx="656569" cy="651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直接箭头连接符 56"/>
          <p:cNvCxnSpPr/>
          <p:nvPr/>
        </p:nvCxnSpPr>
        <p:spPr>
          <a:xfrm flipV="1">
            <a:off x="5486400" y="4594318"/>
            <a:ext cx="304800" cy="20628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场景五：</a:t>
            </a:r>
            <a:r>
              <a:rPr lang="en-US" altLang="zh-CN" sz="2400" dirty="0" smtClean="0"/>
              <a:t>peer-link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keepalive</a:t>
            </a:r>
            <a:r>
              <a:rPr lang="zh-CN" altLang="en-US" sz="2400" dirty="0" smtClean="0"/>
              <a:t>均断掉 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  <p:sp>
        <p:nvSpPr>
          <p:cNvPr id="56336" name="Rectangle 20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743075"/>
            <a:ext cx="7696200" cy="40163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zh-CN" sz="2000" dirty="0" err="1" smtClean="0">
                <a:ea typeface="ＭＳ Ｐゴシック" pitchFamily="-110" charset="-128"/>
              </a:rPr>
              <a:t>Keepalive</a:t>
            </a:r>
            <a:r>
              <a:rPr lang="zh-CN" altLang="en-US" sz="2000" dirty="0" smtClean="0">
                <a:ea typeface="ＭＳ Ｐゴシック" pitchFamily="-110" charset="-128"/>
              </a:rPr>
              <a:t>先断，</a:t>
            </a:r>
            <a:r>
              <a:rPr lang="en-US" altLang="zh-CN" sz="2000" dirty="0" smtClean="0">
                <a:ea typeface="ＭＳ Ｐゴシック" pitchFamily="-110" charset="-128"/>
              </a:rPr>
              <a:t>peer-link</a:t>
            </a:r>
            <a:r>
              <a:rPr lang="zh-CN" altLang="en-US" sz="2000" dirty="0" smtClean="0">
                <a:ea typeface="ＭＳ Ｐゴシック" pitchFamily="-110" charset="-128"/>
              </a:rPr>
              <a:t>后断 （此场景非常罕见！）</a:t>
            </a:r>
            <a:endParaRPr lang="en-US" altLang="zh-CN" sz="2000" b="1" dirty="0" smtClean="0"/>
          </a:p>
          <a:p>
            <a:pPr>
              <a:lnSpc>
                <a:spcPct val="85000"/>
              </a:lnSpc>
              <a:buNone/>
            </a:pPr>
            <a:r>
              <a:rPr lang="en-US" altLang="zh-CN" sz="2000" b="1" dirty="0" smtClean="0"/>
              <a:t>     -</a:t>
            </a:r>
            <a:r>
              <a:rPr lang="en-US" altLang="zh-CN" sz="2000" dirty="0" smtClean="0"/>
              <a:t> active/active</a:t>
            </a:r>
          </a:p>
          <a:p>
            <a:pPr>
              <a:lnSpc>
                <a:spcPct val="85000"/>
              </a:lnSpc>
              <a:buNone/>
            </a:pPr>
            <a:r>
              <a:rPr lang="en-US" altLang="zh-CN" sz="2000" dirty="0" smtClean="0"/>
              <a:t>     - </a:t>
            </a:r>
            <a:r>
              <a:rPr lang="zh-CN" altLang="en-US" sz="2000" dirty="0" smtClean="0"/>
              <a:t>两个</a:t>
            </a:r>
            <a:r>
              <a:rPr lang="en-US" altLang="zh-CN" sz="2000" dirty="0" err="1" smtClean="0"/>
              <a:t>VPC</a:t>
            </a:r>
            <a:r>
              <a:rPr lang="en-US" altLang="zh-CN" sz="2000" dirty="0" smtClean="0"/>
              <a:t> peer </a:t>
            </a:r>
            <a:r>
              <a:rPr lang="zh-CN" altLang="en-US" sz="2000" dirty="0" smtClean="0"/>
              <a:t>均会发送</a:t>
            </a:r>
            <a:r>
              <a:rPr lang="en-US" altLang="zh-CN" sz="2000" dirty="0" err="1" smtClean="0"/>
              <a:t>BPDU</a:t>
            </a:r>
            <a:r>
              <a:rPr lang="zh-CN" altLang="en-US" sz="2000" dirty="0" smtClean="0"/>
              <a:t>，各自为根</a:t>
            </a:r>
            <a:endParaRPr lang="en-US" altLang="zh-CN" sz="2000" dirty="0" smtClean="0"/>
          </a:p>
          <a:p>
            <a:pPr>
              <a:lnSpc>
                <a:spcPct val="85000"/>
              </a:lnSpc>
              <a:buNone/>
            </a:pPr>
            <a:r>
              <a:rPr lang="en-US" altLang="zh-CN" sz="2000" dirty="0" smtClean="0"/>
              <a:t>     - </a:t>
            </a:r>
            <a:r>
              <a:rPr lang="zh-CN" altLang="en-US" sz="2000" dirty="0" smtClean="0"/>
              <a:t>原来的流量可正常转发</a:t>
            </a:r>
            <a:endParaRPr lang="en-US" altLang="zh-CN" sz="2000" dirty="0" smtClean="0"/>
          </a:p>
          <a:p>
            <a:pPr>
              <a:lnSpc>
                <a:spcPct val="85000"/>
              </a:lnSpc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故障收敛：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0ms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 恢复收敛：～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131ms</a:t>
            </a:r>
            <a:endParaRPr lang="en-US" altLang="zh-CN" sz="2000" dirty="0" smtClean="0"/>
          </a:p>
          <a:p>
            <a:pPr>
              <a:lnSpc>
                <a:spcPct val="85000"/>
              </a:lnSpc>
              <a:buNone/>
            </a:pPr>
            <a:endParaRPr lang="en-US" altLang="zh-CN" sz="2000" dirty="0" smtClean="0"/>
          </a:p>
          <a:p>
            <a:pPr>
              <a:lnSpc>
                <a:spcPct val="85000"/>
              </a:lnSpc>
              <a:buNone/>
            </a:pPr>
            <a:endParaRPr lang="en-US" altLang="zh-CN" sz="2000" b="1" dirty="0" smtClean="0"/>
          </a:p>
          <a:p>
            <a:endParaRPr lang="en-US" altLang="zh-CN" sz="2000" dirty="0" smtClean="0">
              <a:ea typeface="ＭＳ Ｐゴシック" pitchFamily="-110" charset="-128"/>
            </a:endParaRPr>
          </a:p>
          <a:p>
            <a:pPr>
              <a:buFont typeface="Wingdings" pitchFamily="2" charset="2"/>
              <a:buNone/>
            </a:pPr>
            <a:endParaRPr lang="en-US" altLang="zh-CN" sz="2000" b="1" dirty="0" smtClean="0"/>
          </a:p>
          <a:p>
            <a:pPr>
              <a:buFont typeface="Wingdings" pitchFamily="2" charset="2"/>
              <a:buNone/>
            </a:pPr>
            <a:endParaRPr lang="en-US" altLang="zh-CN" sz="2000" dirty="0" smtClean="0"/>
          </a:p>
        </p:txBody>
      </p:sp>
      <p:pic>
        <p:nvPicPr>
          <p:cNvPr id="17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1" y="4783752"/>
            <a:ext cx="609598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8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2" y="4783752"/>
            <a:ext cx="609598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9" name="Picture 2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6015335"/>
            <a:ext cx="762000" cy="3212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0" name="Picture 2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6015335"/>
            <a:ext cx="762000" cy="3212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21" name="Straight Connector 28"/>
          <p:cNvCxnSpPr>
            <a:stCxn id="17" idx="2"/>
            <a:endCxn id="19" idx="0"/>
          </p:cNvCxnSpPr>
          <p:nvPr/>
        </p:nvCxnSpPr>
        <p:spPr>
          <a:xfrm rot="5400000">
            <a:off x="4914900" y="5672435"/>
            <a:ext cx="68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9"/>
          <p:cNvCxnSpPr>
            <a:stCxn id="18" idx="2"/>
            <a:endCxn id="20" idx="0"/>
          </p:cNvCxnSpPr>
          <p:nvPr/>
        </p:nvCxnSpPr>
        <p:spPr>
          <a:xfrm rot="5400000">
            <a:off x="6896101" y="5672435"/>
            <a:ext cx="68580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7"/>
          <p:cNvCxnSpPr>
            <a:stCxn id="19" idx="0"/>
            <a:endCxn id="18" idx="2"/>
          </p:cNvCxnSpPr>
          <p:nvPr/>
        </p:nvCxnSpPr>
        <p:spPr>
          <a:xfrm rot="5400000" flipH="1" flipV="1">
            <a:off x="5905500" y="4681835"/>
            <a:ext cx="685800" cy="1981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8"/>
          <p:cNvCxnSpPr>
            <a:stCxn id="20" idx="0"/>
            <a:endCxn id="17" idx="2"/>
          </p:cNvCxnSpPr>
          <p:nvPr/>
        </p:nvCxnSpPr>
        <p:spPr>
          <a:xfrm rot="16200000" flipV="1">
            <a:off x="5905500" y="4681835"/>
            <a:ext cx="685800" cy="1981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46"/>
          <p:cNvSpPr/>
          <p:nvPr/>
        </p:nvSpPr>
        <p:spPr>
          <a:xfrm>
            <a:off x="5105400" y="5791200"/>
            <a:ext cx="7620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Straight Connector 51"/>
          <p:cNvCxnSpPr/>
          <p:nvPr/>
        </p:nvCxnSpPr>
        <p:spPr>
          <a:xfrm>
            <a:off x="5486400" y="4948535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52"/>
          <p:cNvCxnSpPr/>
          <p:nvPr/>
        </p:nvCxnSpPr>
        <p:spPr>
          <a:xfrm>
            <a:off x="5486400" y="5100935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53"/>
          <p:cNvCxnSpPr/>
          <p:nvPr/>
        </p:nvCxnSpPr>
        <p:spPr>
          <a:xfrm>
            <a:off x="5486400" y="5177135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54"/>
          <p:cNvSpPr/>
          <p:nvPr/>
        </p:nvSpPr>
        <p:spPr>
          <a:xfrm rot="16200000">
            <a:off x="6172200" y="5100935"/>
            <a:ext cx="228600" cy="76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505200"/>
            <a:ext cx="373185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31" name="直接连接符 30"/>
          <p:cNvCxnSpPr>
            <a:stCxn id="17" idx="0"/>
            <a:endCxn id="30" idx="2"/>
          </p:cNvCxnSpPr>
          <p:nvPr/>
        </p:nvCxnSpPr>
        <p:spPr bwMode="auto">
          <a:xfrm rot="5400000" flipH="1" flipV="1">
            <a:off x="5137112" y="4171672"/>
            <a:ext cx="732769" cy="4913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stCxn id="18" idx="0"/>
            <a:endCxn id="30" idx="2"/>
          </p:cNvCxnSpPr>
          <p:nvPr/>
        </p:nvCxnSpPr>
        <p:spPr bwMode="auto">
          <a:xfrm rot="16200000" flipV="1">
            <a:off x="6127713" y="3672464"/>
            <a:ext cx="732769" cy="14898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46"/>
          <p:cNvSpPr/>
          <p:nvPr/>
        </p:nvSpPr>
        <p:spPr>
          <a:xfrm>
            <a:off x="6781800" y="5803196"/>
            <a:ext cx="7620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971800" y="6031796"/>
            <a:ext cx="1371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接入交换机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8000" y="4724400"/>
            <a:ext cx="13716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VPC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Primary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HSRP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Active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STP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Root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4724400"/>
            <a:ext cx="20574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VPC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Secondary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HSRP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Standby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STP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Root Secondary 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>
            <a:off x="4495800" y="5029200"/>
            <a:ext cx="533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495800" y="5105400"/>
            <a:ext cx="457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L2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95800" y="4770668"/>
            <a:ext cx="457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L3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67400" y="4267200"/>
            <a:ext cx="609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ECMP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41" name="AutoShape 87"/>
          <p:cNvSpPr>
            <a:spLocks noChangeArrowheads="1"/>
          </p:cNvSpPr>
          <p:nvPr/>
        </p:nvSpPr>
        <p:spPr bwMode="auto">
          <a:xfrm>
            <a:off x="5562600" y="4964996"/>
            <a:ext cx="304800" cy="381000"/>
          </a:xfrm>
          <a:prstGeom prst="irregularSeal1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en-US" altLang="zh-CN" sz="1600" b="1" dirty="0" smtClean="0"/>
              <a:t>2</a:t>
            </a:r>
            <a:endParaRPr lang="zh-CN" altLang="zh-CN" sz="1600" b="1" dirty="0"/>
          </a:p>
        </p:txBody>
      </p:sp>
      <p:cxnSp>
        <p:nvCxnSpPr>
          <p:cNvPr id="42" name="直接箭头连接符 41"/>
          <p:cNvCxnSpPr/>
          <p:nvPr/>
        </p:nvCxnSpPr>
        <p:spPr>
          <a:xfrm rot="5400000" flipH="1" flipV="1">
            <a:off x="4855857" y="5705259"/>
            <a:ext cx="499086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5400000" flipH="1" flipV="1">
            <a:off x="5078459" y="4446541"/>
            <a:ext cx="434882" cy="2286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utoShape 87"/>
          <p:cNvSpPr>
            <a:spLocks noChangeArrowheads="1"/>
          </p:cNvSpPr>
          <p:nvPr/>
        </p:nvSpPr>
        <p:spPr bwMode="auto">
          <a:xfrm>
            <a:off x="6553200" y="4800600"/>
            <a:ext cx="152400" cy="304800"/>
          </a:xfrm>
          <a:prstGeom prst="irregularSeal1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en-US" altLang="zh-CN" sz="1600" b="1" dirty="0" smtClean="0"/>
              <a:t>1</a:t>
            </a:r>
            <a:endParaRPr lang="zh-CN" altLang="zh-CN" sz="1600" b="1" dirty="0"/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5695664" y="5848064"/>
            <a:ext cx="533400" cy="19428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rot="16200000" flipV="1">
            <a:off x="6972301" y="4381500"/>
            <a:ext cx="380999" cy="304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505200"/>
            <a:ext cx="373185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56" name="直接连接符 55"/>
          <p:cNvCxnSpPr>
            <a:stCxn id="17" idx="0"/>
            <a:endCxn id="54" idx="2"/>
          </p:cNvCxnSpPr>
          <p:nvPr/>
        </p:nvCxnSpPr>
        <p:spPr bwMode="auto">
          <a:xfrm rot="5400000" flipH="1" flipV="1">
            <a:off x="5594312" y="3714472"/>
            <a:ext cx="732769" cy="14057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4" idx="2"/>
            <a:endCxn id="18" idx="0"/>
          </p:cNvCxnSpPr>
          <p:nvPr/>
        </p:nvCxnSpPr>
        <p:spPr bwMode="auto">
          <a:xfrm rot="16200000" flipH="1">
            <a:off x="6584913" y="4129663"/>
            <a:ext cx="732769" cy="575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箭头连接符 59"/>
          <p:cNvCxnSpPr/>
          <p:nvPr/>
        </p:nvCxnSpPr>
        <p:spPr>
          <a:xfrm rot="10800000">
            <a:off x="6629400" y="4648200"/>
            <a:ext cx="381000" cy="15239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5410200" y="4572000"/>
            <a:ext cx="533400" cy="28248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295401"/>
            <a:ext cx="7940675" cy="4876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VPC</a:t>
            </a:r>
            <a:r>
              <a:rPr lang="zh-CN" altLang="en-US" dirty="0" smtClean="0"/>
              <a:t>基本原理</a:t>
            </a:r>
            <a:endParaRPr lang="en-US" dirty="0" smtClean="0"/>
          </a:p>
          <a:p>
            <a:pPr lvl="1"/>
            <a:r>
              <a:rPr lang="en-US" altLang="zh-CN" dirty="0" smtClean="0"/>
              <a:t>- </a:t>
            </a:r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>
                <a:solidFill>
                  <a:srgbClr val="FF0000"/>
                </a:solidFill>
              </a:rPr>
              <a:t>VPC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组件和原理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基本业务流</a:t>
            </a:r>
            <a:endParaRPr lang="en-US" dirty="0"/>
          </a:p>
          <a:p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VDC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ISSU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STP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HSRP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r>
              <a:rPr lang="en-US" altLang="zh-CN" dirty="0" err="1" smtClean="0"/>
              <a:t>VPC</a:t>
            </a:r>
            <a:r>
              <a:rPr lang="zh-CN" altLang="en-US" dirty="0" smtClean="0"/>
              <a:t>故障恢复</a:t>
            </a:r>
            <a:endParaRPr lang="en-US" dirty="0"/>
          </a:p>
          <a:p>
            <a:r>
              <a:rPr lang="zh-CN" altLang="en-US" dirty="0" smtClean="0"/>
              <a:t>最佳实践</a:t>
            </a:r>
            <a:endParaRPr lang="en-US" altLang="zh-CN" dirty="0" smtClean="0"/>
          </a:p>
          <a:p>
            <a:r>
              <a:rPr lang="en-US" altLang="zh-CN" dirty="0" smtClean="0"/>
              <a:t>Q&amp;A</a:t>
            </a:r>
            <a:endParaRPr lang="en-US" dirty="0"/>
          </a:p>
        </p:txBody>
      </p:sp>
      <p:pic>
        <p:nvPicPr>
          <p:cNvPr id="4" name="Picture 13" descr="HBI015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066800"/>
            <a:ext cx="444129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场景六： 一台</a:t>
            </a:r>
            <a:r>
              <a:rPr lang="en-US" altLang="zh-CN" sz="2400" dirty="0" err="1" smtClean="0"/>
              <a:t>N7K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出现整机故障</a:t>
            </a:r>
            <a:endParaRPr lang="en-US" altLang="zh-CN" sz="2400" dirty="0" smtClean="0"/>
          </a:p>
        </p:txBody>
      </p:sp>
      <p:sp>
        <p:nvSpPr>
          <p:cNvPr id="56336" name="Rectangle 20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696200" cy="685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zh-CN" sz="2000" dirty="0" smtClean="0">
                <a:ea typeface="ＭＳ Ｐゴシック" pitchFamily="-110" charset="-128"/>
              </a:rPr>
              <a:t>Secondary </a:t>
            </a:r>
            <a:r>
              <a:rPr lang="en-US" altLang="zh-CN" sz="2000" dirty="0" err="1" smtClean="0">
                <a:ea typeface="ＭＳ Ｐゴシック" pitchFamily="-110" charset="-128"/>
              </a:rPr>
              <a:t>VPC</a:t>
            </a:r>
            <a:r>
              <a:rPr lang="zh-CN" altLang="en-US" sz="2000" dirty="0" smtClean="0">
                <a:ea typeface="ＭＳ Ｐゴシック" pitchFamily="-110" charset="-128"/>
              </a:rPr>
              <a:t>角色变成</a:t>
            </a:r>
            <a:r>
              <a:rPr lang="en-US" altLang="zh-CN" sz="2000" dirty="0" smtClean="0">
                <a:ea typeface="ＭＳ Ｐゴシック" pitchFamily="-110" charset="-128"/>
              </a:rPr>
              <a:t>Primary</a:t>
            </a:r>
            <a:r>
              <a:rPr lang="zh-CN" altLang="en-US" sz="2000" dirty="0" smtClean="0">
                <a:ea typeface="ＭＳ Ｐゴシック" pitchFamily="-110" charset="-128"/>
              </a:rPr>
              <a:t>，流量均通过该设备转发</a:t>
            </a:r>
            <a:endParaRPr lang="en-US" altLang="zh-CN" sz="2000" dirty="0" smtClean="0">
              <a:ea typeface="ＭＳ Ｐゴシック" pitchFamily="-110" charset="-128"/>
            </a:endParaRPr>
          </a:p>
          <a:p>
            <a:pPr>
              <a:lnSpc>
                <a:spcPct val="85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故障收敛：～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474ms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 恢复收敛：～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882ms</a:t>
            </a:r>
            <a:endParaRPr lang="en-US" altLang="zh-CN" sz="2000" dirty="0" smtClean="0">
              <a:ea typeface="ＭＳ Ｐゴシック" pitchFamily="-110" charset="-128"/>
            </a:endParaRPr>
          </a:p>
          <a:p>
            <a:pPr>
              <a:lnSpc>
                <a:spcPct val="85000"/>
              </a:lnSpc>
              <a:buNone/>
            </a:pPr>
            <a:endParaRPr lang="en-US" altLang="zh-CN" sz="2000" dirty="0" smtClean="0"/>
          </a:p>
          <a:p>
            <a:pPr>
              <a:lnSpc>
                <a:spcPct val="85000"/>
              </a:lnSpc>
              <a:buNone/>
            </a:pPr>
            <a:endParaRPr lang="en-US" altLang="zh-CN" sz="2000" dirty="0" smtClean="0"/>
          </a:p>
          <a:p>
            <a:pPr>
              <a:lnSpc>
                <a:spcPct val="85000"/>
              </a:lnSpc>
              <a:buNone/>
            </a:pPr>
            <a:endParaRPr lang="en-US" altLang="zh-CN" sz="2000" b="1" dirty="0" smtClean="0"/>
          </a:p>
          <a:p>
            <a:endParaRPr lang="en-US" altLang="zh-CN" sz="2000" dirty="0" smtClean="0">
              <a:ea typeface="ＭＳ Ｐゴシック" pitchFamily="-110" charset="-128"/>
            </a:endParaRPr>
          </a:p>
          <a:p>
            <a:pPr>
              <a:buFont typeface="Wingdings" pitchFamily="2" charset="2"/>
              <a:buNone/>
            </a:pPr>
            <a:endParaRPr lang="en-US" altLang="zh-CN" sz="2000" b="1" dirty="0" smtClean="0"/>
          </a:p>
          <a:p>
            <a:pPr>
              <a:buFont typeface="Wingdings" pitchFamily="2" charset="2"/>
              <a:buNone/>
            </a:pPr>
            <a:endParaRPr lang="en-US" altLang="zh-CN" sz="2000" dirty="0" smtClean="0"/>
          </a:p>
        </p:txBody>
      </p:sp>
      <p:pic>
        <p:nvPicPr>
          <p:cNvPr id="17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1" y="4402752"/>
            <a:ext cx="609598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8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2" y="4402752"/>
            <a:ext cx="609598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9" name="Picture 2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5634335"/>
            <a:ext cx="762000" cy="3212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0" name="Picture 2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5634335"/>
            <a:ext cx="762000" cy="3212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21" name="Straight Connector 28"/>
          <p:cNvCxnSpPr>
            <a:stCxn id="17" idx="2"/>
            <a:endCxn id="19" idx="0"/>
          </p:cNvCxnSpPr>
          <p:nvPr/>
        </p:nvCxnSpPr>
        <p:spPr>
          <a:xfrm rot="5400000">
            <a:off x="4762500" y="5291435"/>
            <a:ext cx="68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9"/>
          <p:cNvCxnSpPr>
            <a:stCxn id="18" idx="2"/>
            <a:endCxn id="20" idx="0"/>
          </p:cNvCxnSpPr>
          <p:nvPr/>
        </p:nvCxnSpPr>
        <p:spPr>
          <a:xfrm rot="5400000">
            <a:off x="6743701" y="5291435"/>
            <a:ext cx="68580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7"/>
          <p:cNvCxnSpPr>
            <a:stCxn id="19" idx="0"/>
            <a:endCxn id="18" idx="2"/>
          </p:cNvCxnSpPr>
          <p:nvPr/>
        </p:nvCxnSpPr>
        <p:spPr>
          <a:xfrm rot="5400000" flipH="1" flipV="1">
            <a:off x="5753100" y="4300835"/>
            <a:ext cx="685800" cy="1981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8"/>
          <p:cNvCxnSpPr>
            <a:stCxn id="20" idx="0"/>
            <a:endCxn id="17" idx="2"/>
          </p:cNvCxnSpPr>
          <p:nvPr/>
        </p:nvCxnSpPr>
        <p:spPr>
          <a:xfrm rot="16200000" flipV="1">
            <a:off x="5753100" y="4300835"/>
            <a:ext cx="685800" cy="1981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46"/>
          <p:cNvSpPr/>
          <p:nvPr/>
        </p:nvSpPr>
        <p:spPr>
          <a:xfrm>
            <a:off x="4953000" y="5410200"/>
            <a:ext cx="7620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Straight Connector 51"/>
          <p:cNvCxnSpPr/>
          <p:nvPr/>
        </p:nvCxnSpPr>
        <p:spPr>
          <a:xfrm>
            <a:off x="5334000" y="4567535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52"/>
          <p:cNvCxnSpPr/>
          <p:nvPr/>
        </p:nvCxnSpPr>
        <p:spPr>
          <a:xfrm>
            <a:off x="5334000" y="4719935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53"/>
          <p:cNvCxnSpPr/>
          <p:nvPr/>
        </p:nvCxnSpPr>
        <p:spPr>
          <a:xfrm>
            <a:off x="5334000" y="4796135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54"/>
          <p:cNvSpPr/>
          <p:nvPr/>
        </p:nvSpPr>
        <p:spPr>
          <a:xfrm rot="16200000">
            <a:off x="6019800" y="4719935"/>
            <a:ext cx="228600" cy="76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124200"/>
            <a:ext cx="373185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31" name="直接连接符 30"/>
          <p:cNvCxnSpPr>
            <a:stCxn id="17" idx="0"/>
            <a:endCxn id="30" idx="2"/>
          </p:cNvCxnSpPr>
          <p:nvPr/>
        </p:nvCxnSpPr>
        <p:spPr bwMode="auto">
          <a:xfrm rot="5400000" flipH="1" flipV="1">
            <a:off x="4946612" y="3828772"/>
            <a:ext cx="732769" cy="4151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stCxn id="18" idx="0"/>
            <a:endCxn id="30" idx="2"/>
          </p:cNvCxnSpPr>
          <p:nvPr/>
        </p:nvCxnSpPr>
        <p:spPr bwMode="auto">
          <a:xfrm rot="16200000" flipV="1">
            <a:off x="5937213" y="3253364"/>
            <a:ext cx="732769" cy="15660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46"/>
          <p:cNvSpPr/>
          <p:nvPr/>
        </p:nvSpPr>
        <p:spPr>
          <a:xfrm>
            <a:off x="6629400" y="5422196"/>
            <a:ext cx="7620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819400" y="5650796"/>
            <a:ext cx="1371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接入交换机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95600" y="4343400"/>
            <a:ext cx="13716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VPC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Primary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HSRP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Active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STP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Root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39000" y="4343400"/>
            <a:ext cx="20574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VPC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Secondary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HSRP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Standby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STP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Root Secondary 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>
            <a:off x="4343400" y="4648200"/>
            <a:ext cx="533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343400" y="4724400"/>
            <a:ext cx="457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L2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43400" y="4389668"/>
            <a:ext cx="457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L3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15000" y="3886200"/>
            <a:ext cx="609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ECMP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5472752" y="5480712"/>
            <a:ext cx="533400" cy="19428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rot="10800000">
            <a:off x="6705600" y="3886201"/>
            <a:ext cx="457200" cy="45719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utoShape 87"/>
          <p:cNvSpPr>
            <a:spLocks noChangeArrowheads="1"/>
          </p:cNvSpPr>
          <p:nvPr/>
        </p:nvSpPr>
        <p:spPr bwMode="auto">
          <a:xfrm>
            <a:off x="4800600" y="4343400"/>
            <a:ext cx="457200" cy="762000"/>
          </a:xfrm>
          <a:prstGeom prst="irregularSeal1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None/>
            </a:pPr>
            <a:endParaRPr lang="zh-CN" altLang="zh-CN" sz="1600" b="1" dirty="0"/>
          </a:p>
        </p:txBody>
      </p:sp>
      <p:pic>
        <p:nvPicPr>
          <p:cNvPr id="51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124200"/>
            <a:ext cx="373185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53" name="直接连接符 52"/>
          <p:cNvCxnSpPr>
            <a:stCxn id="44" idx="0"/>
            <a:endCxn id="51" idx="2"/>
          </p:cNvCxnSpPr>
          <p:nvPr/>
        </p:nvCxnSpPr>
        <p:spPr bwMode="auto">
          <a:xfrm rot="5400000" flipH="1" flipV="1">
            <a:off x="5396679" y="3381287"/>
            <a:ext cx="673417" cy="12508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stCxn id="51" idx="2"/>
            <a:endCxn id="18" idx="0"/>
          </p:cNvCxnSpPr>
          <p:nvPr/>
        </p:nvCxnSpPr>
        <p:spPr bwMode="auto">
          <a:xfrm rot="16200000" flipH="1">
            <a:off x="6356313" y="3672463"/>
            <a:ext cx="732769" cy="7278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直接箭头连接符 56"/>
          <p:cNvCxnSpPr/>
          <p:nvPr/>
        </p:nvCxnSpPr>
        <p:spPr>
          <a:xfrm rot="10800000">
            <a:off x="6400800" y="4191000"/>
            <a:ext cx="457200" cy="2286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295401"/>
            <a:ext cx="7940675" cy="4876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VPC</a:t>
            </a:r>
            <a:r>
              <a:rPr lang="zh-CN" altLang="en-US" dirty="0" smtClean="0"/>
              <a:t>基本原理</a:t>
            </a:r>
            <a:endParaRPr lang="en-US" dirty="0" smtClean="0"/>
          </a:p>
          <a:p>
            <a:pPr lvl="1"/>
            <a:r>
              <a:rPr lang="en-US" altLang="zh-CN" dirty="0" smtClean="0"/>
              <a:t>- </a:t>
            </a:r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en-US" altLang="zh-CN" dirty="0" smtClean="0"/>
              <a:t>  </a:t>
            </a:r>
            <a:r>
              <a:rPr lang="zh-CN" altLang="en-US" dirty="0" smtClean="0"/>
              <a:t>组件和原理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基本业务流</a:t>
            </a:r>
            <a:endParaRPr lang="en-US" dirty="0"/>
          </a:p>
          <a:p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VDC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ISSU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STP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VPC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HSRP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的互操作</a:t>
            </a:r>
            <a:endParaRPr lang="en-US" altLang="zh-CN" dirty="0" smtClean="0"/>
          </a:p>
          <a:p>
            <a:r>
              <a:rPr lang="en-US" altLang="zh-CN" dirty="0" err="1" smtClean="0"/>
              <a:t>VPC</a:t>
            </a:r>
            <a:r>
              <a:rPr lang="zh-CN" altLang="en-US" dirty="0" smtClean="0"/>
              <a:t>故障恢复</a:t>
            </a:r>
            <a:endParaRPr lang="en-US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最佳实践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Q&amp;A</a:t>
            </a:r>
            <a:endParaRPr lang="en-US" dirty="0"/>
          </a:p>
        </p:txBody>
      </p:sp>
      <p:pic>
        <p:nvPicPr>
          <p:cNvPr id="4" name="Picture 13" descr="HBI015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066800"/>
            <a:ext cx="444129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部署最佳实践</a:t>
            </a:r>
            <a:endParaRPr lang="zh-CN" altLang="en-US" dirty="0"/>
          </a:p>
        </p:txBody>
      </p:sp>
      <p:pic>
        <p:nvPicPr>
          <p:cNvPr id="5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1" y="5228956"/>
            <a:ext cx="609598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2" y="5228956"/>
            <a:ext cx="609598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" name="Picture 2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6460539"/>
            <a:ext cx="762000" cy="3212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8" name="Picture 2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6460539"/>
            <a:ext cx="762000" cy="3212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9" name="Straight Connector 28"/>
          <p:cNvCxnSpPr>
            <a:stCxn id="5" idx="2"/>
            <a:endCxn id="7" idx="0"/>
          </p:cNvCxnSpPr>
          <p:nvPr/>
        </p:nvCxnSpPr>
        <p:spPr>
          <a:xfrm rot="5400000">
            <a:off x="4838700" y="6117639"/>
            <a:ext cx="68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9"/>
          <p:cNvCxnSpPr>
            <a:stCxn id="6" idx="2"/>
            <a:endCxn id="8" idx="0"/>
          </p:cNvCxnSpPr>
          <p:nvPr/>
        </p:nvCxnSpPr>
        <p:spPr>
          <a:xfrm rot="5400000">
            <a:off x="6819901" y="6117639"/>
            <a:ext cx="68580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7"/>
          <p:cNvCxnSpPr>
            <a:stCxn id="7" idx="0"/>
            <a:endCxn id="6" idx="2"/>
          </p:cNvCxnSpPr>
          <p:nvPr/>
        </p:nvCxnSpPr>
        <p:spPr>
          <a:xfrm rot="5400000" flipH="1" flipV="1">
            <a:off x="5829300" y="5127039"/>
            <a:ext cx="685800" cy="1981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8"/>
          <p:cNvCxnSpPr>
            <a:stCxn id="8" idx="0"/>
            <a:endCxn id="5" idx="2"/>
          </p:cNvCxnSpPr>
          <p:nvPr/>
        </p:nvCxnSpPr>
        <p:spPr>
          <a:xfrm rot="16200000" flipV="1">
            <a:off x="5829300" y="5127039"/>
            <a:ext cx="685800" cy="1981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46"/>
          <p:cNvSpPr/>
          <p:nvPr/>
        </p:nvSpPr>
        <p:spPr>
          <a:xfrm>
            <a:off x="5029200" y="6236404"/>
            <a:ext cx="7620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Connector 51"/>
          <p:cNvCxnSpPr/>
          <p:nvPr/>
        </p:nvCxnSpPr>
        <p:spPr>
          <a:xfrm>
            <a:off x="5410200" y="5393739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52"/>
          <p:cNvCxnSpPr/>
          <p:nvPr/>
        </p:nvCxnSpPr>
        <p:spPr>
          <a:xfrm>
            <a:off x="5410200" y="5546139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53"/>
          <p:cNvCxnSpPr/>
          <p:nvPr/>
        </p:nvCxnSpPr>
        <p:spPr>
          <a:xfrm>
            <a:off x="5410200" y="5622339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54"/>
          <p:cNvSpPr/>
          <p:nvPr/>
        </p:nvSpPr>
        <p:spPr>
          <a:xfrm rot="16200000">
            <a:off x="6096000" y="5546139"/>
            <a:ext cx="228600" cy="76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962400"/>
            <a:ext cx="373185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19" name="直接连接符 18"/>
          <p:cNvCxnSpPr>
            <a:stCxn id="5" idx="0"/>
            <a:endCxn id="18" idx="2"/>
          </p:cNvCxnSpPr>
          <p:nvPr/>
        </p:nvCxnSpPr>
        <p:spPr bwMode="auto">
          <a:xfrm rot="5400000" flipH="1" flipV="1">
            <a:off x="5105010" y="4584774"/>
            <a:ext cx="720773" cy="5675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>
            <a:stCxn id="6" idx="0"/>
            <a:endCxn id="18" idx="2"/>
          </p:cNvCxnSpPr>
          <p:nvPr/>
        </p:nvCxnSpPr>
        <p:spPr bwMode="auto">
          <a:xfrm rot="16200000" flipV="1">
            <a:off x="6095611" y="4161766"/>
            <a:ext cx="720773" cy="1413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46"/>
          <p:cNvSpPr/>
          <p:nvPr/>
        </p:nvSpPr>
        <p:spPr>
          <a:xfrm>
            <a:off x="6705600" y="6248400"/>
            <a:ext cx="7620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200400" y="6400800"/>
            <a:ext cx="1371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接入交换机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1800" y="5169604"/>
            <a:ext cx="13716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VPC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Primary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HSRP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Active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STP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Root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15200" y="5169604"/>
            <a:ext cx="20574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VPC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Secondary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HSRP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Standby</a:t>
            </a:r>
          </a:p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STP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 Root Secondary 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4419600" y="5474404"/>
            <a:ext cx="533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419600" y="5550604"/>
            <a:ext cx="457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L2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19600" y="5215872"/>
            <a:ext cx="457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L3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1200" y="4712404"/>
            <a:ext cx="609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ECMP</a:t>
            </a:r>
            <a:endParaRPr lang="zh-CN" altLang="en-US" sz="1200" b="1" dirty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31" name="Content Placeholder 4"/>
          <p:cNvSpPr>
            <a:spLocks noGrp="1"/>
          </p:cNvSpPr>
          <p:nvPr>
            <p:ph idx="1"/>
          </p:nvPr>
        </p:nvSpPr>
        <p:spPr>
          <a:xfrm>
            <a:off x="655638" y="1066800"/>
            <a:ext cx="7940675" cy="2819400"/>
          </a:xfrm>
        </p:spPr>
        <p:txBody>
          <a:bodyPr/>
          <a:lstStyle/>
          <a:p>
            <a:r>
              <a:rPr lang="en-US" altLang="zh-CN" sz="2000" dirty="0" smtClean="0">
                <a:ea typeface="ＭＳ Ｐゴシック" pitchFamily="-65" charset="-128"/>
                <a:cs typeface="ＭＳ Ｐゴシック" pitchFamily="-65" charset="-128"/>
              </a:rPr>
              <a:t>Port-channel</a:t>
            </a:r>
            <a:r>
              <a:rPr lang="en-US" sz="2000" dirty="0" smtClean="0"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zh-CN" altLang="en-US" sz="2000" dirty="0" smtClean="0">
                <a:ea typeface="ＭＳ Ｐゴシック" pitchFamily="-65" charset="-128"/>
                <a:cs typeface="ＭＳ Ｐゴシック" pitchFamily="-65" charset="-128"/>
              </a:rPr>
              <a:t>建议使用</a:t>
            </a:r>
            <a:r>
              <a:rPr lang="en-US" altLang="zh-CN" sz="2000" dirty="0" err="1" smtClean="0">
                <a:ea typeface="ＭＳ Ｐゴシック" pitchFamily="-65" charset="-128"/>
                <a:cs typeface="ＭＳ Ｐゴシック" pitchFamily="-65" charset="-128"/>
              </a:rPr>
              <a:t>LACP</a:t>
            </a:r>
            <a:r>
              <a:rPr lang="en-US" altLang="zh-CN" sz="2000" dirty="0" smtClean="0"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zh-CN" altLang="en-US" sz="2000" dirty="0" smtClean="0">
                <a:ea typeface="ＭＳ Ｐゴシック" pitchFamily="-65" charset="-128"/>
                <a:cs typeface="ＭＳ Ｐゴシック" pitchFamily="-65" charset="-128"/>
              </a:rPr>
              <a:t>，有利于</a:t>
            </a:r>
            <a:r>
              <a:rPr lang="en-US" altLang="zh-CN" sz="2000" dirty="0" smtClean="0">
                <a:ea typeface="ＭＳ Ｐゴシック" pitchFamily="-65" charset="-128"/>
                <a:cs typeface="ＭＳ Ｐゴシック" pitchFamily="-65" charset="-128"/>
              </a:rPr>
              <a:t>failover</a:t>
            </a:r>
            <a:r>
              <a:rPr lang="zh-CN" altLang="en-US" sz="2000" dirty="0" smtClean="0">
                <a:ea typeface="ＭＳ Ｐゴシック" pitchFamily="-65" charset="-128"/>
                <a:cs typeface="ＭＳ Ｐゴシック" pitchFamily="-65" charset="-128"/>
              </a:rPr>
              <a:t>和配置不匹配保护</a:t>
            </a:r>
            <a:endParaRPr lang="en-US" sz="2000" dirty="0">
              <a:ea typeface="ＭＳ Ｐゴシック" pitchFamily="-65" charset="-128"/>
              <a:cs typeface="ＭＳ Ｐゴシック" pitchFamily="-65" charset="-128"/>
            </a:endParaRPr>
          </a:p>
          <a:p>
            <a:r>
              <a:rPr lang="zh-CN" altLang="en-US" sz="2000" dirty="0" smtClean="0">
                <a:ea typeface="ＭＳ Ｐゴシック" pitchFamily="-65" charset="-128"/>
                <a:cs typeface="ＭＳ Ｐゴシック" pitchFamily="-65" charset="-128"/>
              </a:rPr>
              <a:t>使用</a:t>
            </a:r>
            <a:r>
              <a:rPr lang="en-US" altLang="zh-CN" sz="2000" dirty="0" err="1" smtClean="0">
                <a:ea typeface="ＭＳ Ｐゴシック" pitchFamily="-65" charset="-128"/>
                <a:cs typeface="ＭＳ Ｐゴシック" pitchFamily="-65" charset="-128"/>
              </a:rPr>
              <a:t>SVI</a:t>
            </a:r>
            <a:r>
              <a:rPr lang="zh-CN" altLang="en-US" sz="2000" dirty="0" smtClean="0">
                <a:ea typeface="ＭＳ Ｐゴシック" pitchFamily="-65" charset="-128"/>
                <a:cs typeface="ＭＳ Ｐゴシック" pitchFamily="-65" charset="-128"/>
              </a:rPr>
              <a:t>和</a:t>
            </a:r>
            <a:r>
              <a:rPr lang="en-US" altLang="zh-CN" sz="2000" dirty="0" err="1" smtClean="0">
                <a:ea typeface="ＭＳ Ｐゴシック" pitchFamily="-65" charset="-128"/>
                <a:cs typeface="ＭＳ Ｐゴシック" pitchFamily="-65" charset="-128"/>
              </a:rPr>
              <a:t>HSRP</a:t>
            </a:r>
            <a:r>
              <a:rPr lang="zh-CN" altLang="en-US" sz="2000" dirty="0" smtClean="0">
                <a:ea typeface="ＭＳ Ｐゴシック" pitchFamily="-65" charset="-128"/>
                <a:cs typeface="ＭＳ Ｐゴシック" pitchFamily="-65" charset="-128"/>
              </a:rPr>
              <a:t>作为下联网段的网关</a:t>
            </a:r>
            <a:endParaRPr lang="en-US" sz="2000" dirty="0" smtClean="0">
              <a:ea typeface="ＭＳ Ｐゴシック" pitchFamily="-65" charset="-128"/>
              <a:cs typeface="ＭＳ Ｐゴシック" pitchFamily="-65" charset="-128"/>
            </a:endParaRPr>
          </a:p>
          <a:p>
            <a:r>
              <a:rPr lang="en-US" altLang="zh-CN" sz="2000" dirty="0" smtClean="0">
                <a:ea typeface="ＭＳ Ｐゴシック" pitchFamily="-65" charset="-128"/>
                <a:cs typeface="ＭＳ Ｐゴシック" pitchFamily="-65" charset="-128"/>
              </a:rPr>
              <a:t>Peer-link </a:t>
            </a:r>
            <a:r>
              <a:rPr lang="zh-CN" altLang="en-US" sz="2000" dirty="0" smtClean="0">
                <a:ea typeface="ＭＳ Ｐゴシック" pitchFamily="-65" charset="-128"/>
                <a:cs typeface="ＭＳ Ｐゴシック" pitchFamily="-65" charset="-128"/>
              </a:rPr>
              <a:t>至少两条独占模式的万兆端口，最好分布在不同的板卡上</a:t>
            </a:r>
            <a:endParaRPr lang="en-US" altLang="zh-CN" sz="2000" dirty="0" smtClean="0">
              <a:ea typeface="ＭＳ Ｐゴシック" pitchFamily="-65" charset="-128"/>
              <a:cs typeface="ＭＳ Ｐゴシック" pitchFamily="-65" charset="-128"/>
            </a:endParaRPr>
          </a:p>
          <a:p>
            <a:r>
              <a:rPr lang="en-US" altLang="zh-CN" sz="2000" dirty="0" smtClean="0">
                <a:ea typeface="ＭＳ Ｐゴシック" pitchFamily="-65" charset="-128"/>
                <a:cs typeface="ＭＳ Ｐゴシック" pitchFamily="-65" charset="-128"/>
              </a:rPr>
              <a:t>Peer-link</a:t>
            </a:r>
            <a:r>
              <a:rPr lang="zh-CN" altLang="en-US" sz="2000" dirty="0" smtClean="0">
                <a:ea typeface="ＭＳ Ｐゴシック" pitchFamily="-65" charset="-128"/>
                <a:cs typeface="ＭＳ Ｐゴシック" pitchFamily="-65" charset="-128"/>
              </a:rPr>
              <a:t>上启用</a:t>
            </a:r>
            <a:r>
              <a:rPr lang="en-US" altLang="zh-CN" sz="2000" dirty="0" err="1" smtClean="0">
                <a:ea typeface="ＭＳ Ｐゴシック" pitchFamily="-65" charset="-128"/>
                <a:cs typeface="ＭＳ Ｐゴシック" pitchFamily="-65" charset="-128"/>
              </a:rPr>
              <a:t>UDLD</a:t>
            </a:r>
            <a:endParaRPr lang="en-US" altLang="zh-CN" sz="2000" dirty="0" smtClean="0">
              <a:ea typeface="ＭＳ Ｐゴシック" pitchFamily="-65" charset="-128"/>
              <a:cs typeface="ＭＳ Ｐゴシック" pitchFamily="-65" charset="-128"/>
            </a:endParaRPr>
          </a:p>
          <a:p>
            <a:r>
              <a:rPr lang="en-US" altLang="zh-CN" sz="2000" dirty="0" err="1" smtClean="0">
                <a:ea typeface="ＭＳ Ｐゴシック" pitchFamily="-65" charset="-128"/>
                <a:cs typeface="ＭＳ Ｐゴシック" pitchFamily="-65" charset="-128"/>
              </a:rPr>
              <a:t>Keepalive</a:t>
            </a:r>
            <a:r>
              <a:rPr lang="en-US" altLang="zh-CN" sz="2000" dirty="0" smtClean="0">
                <a:ea typeface="ＭＳ Ｐゴシック" pitchFamily="-65" charset="-128"/>
                <a:cs typeface="ＭＳ Ｐゴシック" pitchFamily="-65" charset="-128"/>
              </a:rPr>
              <a:t>  link</a:t>
            </a:r>
            <a:r>
              <a:rPr lang="zh-CN" altLang="en-US" sz="2000" dirty="0" smtClean="0">
                <a:ea typeface="ＭＳ Ｐゴシック" pitchFamily="-65" charset="-128"/>
                <a:cs typeface="ＭＳ Ｐゴシック" pitchFamily="-65" charset="-128"/>
              </a:rPr>
              <a:t>， 三层端口，独立</a:t>
            </a:r>
            <a:r>
              <a:rPr lang="en-US" altLang="zh-CN" sz="2000" dirty="0" err="1" smtClean="0">
                <a:ea typeface="ＭＳ Ｐゴシック" pitchFamily="-65" charset="-128"/>
                <a:cs typeface="ＭＳ Ｐゴシック" pitchFamily="-65" charset="-128"/>
              </a:rPr>
              <a:t>VRF</a:t>
            </a:r>
            <a:r>
              <a:rPr lang="zh-CN" altLang="en-US" sz="2000" dirty="0" smtClean="0">
                <a:ea typeface="ＭＳ Ｐゴシック" pitchFamily="-65" charset="-128"/>
                <a:cs typeface="ＭＳ Ｐゴシック" pitchFamily="-65" charset="-128"/>
              </a:rPr>
              <a:t>，路由可达</a:t>
            </a:r>
            <a:endParaRPr lang="en-US" altLang="zh-CN" sz="2000" dirty="0" smtClean="0">
              <a:ea typeface="ＭＳ Ｐゴシック" pitchFamily="-65" charset="-128"/>
              <a:cs typeface="ＭＳ Ｐゴシック" pitchFamily="-65" charset="-128"/>
            </a:endParaRPr>
          </a:p>
          <a:p>
            <a:pPr lvl="1">
              <a:buFontTx/>
              <a:buChar char="-"/>
            </a:pPr>
            <a:r>
              <a:rPr lang="en-US" altLang="zh-CN" sz="1600" dirty="0" err="1" smtClean="0">
                <a:ea typeface="ＭＳ Ｐゴシック" pitchFamily="-65" charset="-128"/>
                <a:cs typeface="ＭＳ Ｐゴシック" pitchFamily="-65" charset="-128"/>
              </a:rPr>
              <a:t>1G</a:t>
            </a:r>
            <a:r>
              <a:rPr lang="en-US" altLang="zh-CN" sz="1600" dirty="0" smtClean="0"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zh-CN" altLang="en-US" sz="1600" dirty="0" smtClean="0">
                <a:ea typeface="ＭＳ Ｐゴシック" pitchFamily="-65" charset="-128"/>
                <a:cs typeface="ＭＳ Ｐゴシック" pitchFamily="-65" charset="-128"/>
              </a:rPr>
              <a:t>带宽足够， 使用板卡上的千兆三层端口，独立</a:t>
            </a:r>
            <a:r>
              <a:rPr lang="en-US" altLang="zh-CN" sz="1600" dirty="0" err="1" smtClean="0">
                <a:ea typeface="ＭＳ Ｐゴシック" pitchFamily="-65" charset="-128"/>
                <a:cs typeface="ＭＳ Ｐゴシック" pitchFamily="-65" charset="-128"/>
              </a:rPr>
              <a:t>VRF</a:t>
            </a:r>
            <a:endParaRPr lang="en-US" altLang="zh-CN" sz="1600" dirty="0" smtClean="0">
              <a:ea typeface="ＭＳ Ｐゴシック" pitchFamily="-65" charset="-128"/>
              <a:cs typeface="ＭＳ Ｐゴシック" pitchFamily="-65" charset="-128"/>
            </a:endParaRPr>
          </a:p>
          <a:p>
            <a:pPr lvl="1">
              <a:buFontTx/>
              <a:buChar char="-"/>
            </a:pPr>
            <a:r>
              <a:rPr lang="zh-CN" altLang="en-US" sz="1600" dirty="0" smtClean="0">
                <a:ea typeface="ＭＳ Ｐゴシック" pitchFamily="-65" charset="-128"/>
                <a:cs typeface="ＭＳ Ｐゴシック" pitchFamily="-65" charset="-128"/>
              </a:rPr>
              <a:t>可使用</a:t>
            </a:r>
            <a:r>
              <a:rPr lang="en-US" altLang="zh-CN" sz="1600" dirty="0" smtClean="0">
                <a:ea typeface="ＭＳ Ｐゴシック" pitchFamily="-65" charset="-128"/>
                <a:cs typeface="ＭＳ Ｐゴシック" pitchFamily="-65" charset="-128"/>
              </a:rPr>
              <a:t>SUP</a:t>
            </a:r>
            <a:r>
              <a:rPr lang="zh-CN" altLang="en-US" sz="1600" dirty="0" smtClean="0">
                <a:ea typeface="ＭＳ Ｐゴシック" pitchFamily="-65" charset="-128"/>
                <a:cs typeface="ＭＳ Ｐゴシック" pitchFamily="-65" charset="-128"/>
              </a:rPr>
              <a:t>上的管理口，但是不要</a:t>
            </a:r>
            <a:r>
              <a:rPr lang="zh-CN" altLang="en-US" sz="1600" dirty="0" smtClean="0">
                <a:solidFill>
                  <a:srgbClr val="002060"/>
                </a:solidFill>
                <a:ea typeface="ＭＳ Ｐゴシック" pitchFamily="-65" charset="-128"/>
                <a:cs typeface="ＭＳ Ｐゴシック" pitchFamily="-65" charset="-128"/>
              </a:rPr>
              <a:t>背靠背</a:t>
            </a:r>
            <a:r>
              <a:rPr lang="zh-CN" altLang="en-US" sz="1600" dirty="0" smtClean="0">
                <a:solidFill>
                  <a:srgbClr val="002060"/>
                </a:solidFill>
                <a:ea typeface="ＭＳ Ｐゴシック" pitchFamily="-65" charset="-128"/>
                <a:cs typeface="ＭＳ Ｐゴシック" pitchFamily="-65" charset="-128"/>
              </a:rPr>
              <a:t>连接</a:t>
            </a:r>
            <a:r>
              <a:rPr lang="en-US" altLang="zh-CN" sz="1600" smtClean="0">
                <a:solidFill>
                  <a:srgbClr val="002060"/>
                </a:solidFill>
                <a:ea typeface="ＭＳ Ｐゴシック" pitchFamily="-65" charset="-128"/>
                <a:cs typeface="ＭＳ Ｐゴシック" pitchFamily="-65" charset="-128"/>
              </a:rPr>
              <a:t>(N7K)</a:t>
            </a:r>
            <a:endParaRPr lang="en-US" altLang="zh-CN" sz="1600" dirty="0" smtClean="0">
              <a:solidFill>
                <a:srgbClr val="002060"/>
              </a:solidFill>
              <a:ea typeface="ＭＳ Ｐゴシック" pitchFamily="-65" charset="-128"/>
              <a:cs typeface="ＭＳ Ｐゴシック" pitchFamily="-65" charset="-128"/>
            </a:endParaRPr>
          </a:p>
          <a:p>
            <a:pPr lvl="1">
              <a:buFontTx/>
              <a:buChar char="-"/>
            </a:pPr>
            <a:endParaRPr lang="en-US" sz="1600" dirty="0" smtClean="0">
              <a:ea typeface="ＭＳ Ｐゴシック" pitchFamily="-65" charset="-128"/>
              <a:cs typeface="ＭＳ Ｐゴシック" pitchFamily="-65" charset="-128"/>
            </a:endParaRPr>
          </a:p>
        </p:txBody>
      </p:sp>
      <p:pic>
        <p:nvPicPr>
          <p:cNvPr id="32" name="Picture 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3962400"/>
            <a:ext cx="373185" cy="545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36" name="直接连接符 35"/>
          <p:cNvCxnSpPr>
            <a:stCxn id="5" idx="0"/>
            <a:endCxn id="32" idx="2"/>
          </p:cNvCxnSpPr>
          <p:nvPr/>
        </p:nvCxnSpPr>
        <p:spPr bwMode="auto">
          <a:xfrm rot="5400000" flipH="1" flipV="1">
            <a:off x="5486010" y="4203774"/>
            <a:ext cx="720773" cy="13295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32" idx="2"/>
            <a:endCxn id="6" idx="0"/>
          </p:cNvCxnSpPr>
          <p:nvPr/>
        </p:nvCxnSpPr>
        <p:spPr bwMode="auto">
          <a:xfrm rot="16200000" flipH="1">
            <a:off x="6476611" y="4542765"/>
            <a:ext cx="720773" cy="651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36"/>
          <p:cNvSpPr>
            <a:spLocks noChangeShapeType="1"/>
          </p:cNvSpPr>
          <p:nvPr/>
        </p:nvSpPr>
        <p:spPr bwMode="auto">
          <a:xfrm flipH="1">
            <a:off x="7924800" y="1905000"/>
            <a:ext cx="685800" cy="8382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5943600" y="1905000"/>
            <a:ext cx="533400" cy="8382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和非</a:t>
            </a:r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9" y="1781175"/>
            <a:ext cx="4602161" cy="357187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非</a:t>
            </a:r>
            <a:r>
              <a:rPr lang="en-US" altLang="zh-CN" dirty="0" err="1" smtClean="0">
                <a:solidFill>
                  <a:srgbClr val="FF0000"/>
                </a:solidFill>
              </a:rPr>
              <a:t>vpc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vlan</a:t>
            </a:r>
            <a:r>
              <a:rPr lang="zh-CN" altLang="en-US" dirty="0" smtClean="0">
                <a:solidFill>
                  <a:srgbClr val="FF0000"/>
                </a:solidFill>
              </a:rPr>
              <a:t>不通过</a:t>
            </a:r>
            <a:r>
              <a:rPr lang="en-US" altLang="zh-CN" dirty="0" smtClean="0">
                <a:solidFill>
                  <a:srgbClr val="FF0000"/>
                </a:solidFill>
              </a:rPr>
              <a:t>peer-link</a:t>
            </a:r>
            <a:r>
              <a:rPr lang="zh-CN" altLang="en-US" dirty="0" smtClean="0">
                <a:solidFill>
                  <a:srgbClr val="FF0000"/>
                </a:solidFill>
              </a:rPr>
              <a:t>承载，以免</a:t>
            </a:r>
            <a:r>
              <a:rPr lang="en-US" altLang="zh-CN" dirty="0" err="1" smtClean="0">
                <a:solidFill>
                  <a:srgbClr val="FF0000"/>
                </a:solidFill>
              </a:rPr>
              <a:t>vpc</a:t>
            </a:r>
            <a:r>
              <a:rPr lang="en-US" altLang="zh-CN" dirty="0" smtClean="0">
                <a:solidFill>
                  <a:srgbClr val="FF0000"/>
                </a:solidFill>
              </a:rPr>
              <a:t> fail</a:t>
            </a:r>
            <a:r>
              <a:rPr lang="zh-CN" altLang="en-US" dirty="0" smtClean="0">
                <a:solidFill>
                  <a:srgbClr val="FF0000"/>
                </a:solidFill>
              </a:rPr>
              <a:t>时 影响非</a:t>
            </a:r>
            <a:r>
              <a:rPr lang="en-US" altLang="zh-CN" dirty="0" err="1" smtClean="0">
                <a:solidFill>
                  <a:srgbClr val="FF0000"/>
                </a:solidFill>
              </a:rPr>
              <a:t>vpc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vlan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可把</a:t>
            </a:r>
            <a:r>
              <a:rPr lang="en-US" altLang="zh-CN" dirty="0" err="1" smtClean="0">
                <a:solidFill>
                  <a:srgbClr val="FF0000"/>
                </a:solidFill>
              </a:rPr>
              <a:t>vpc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vlan</a:t>
            </a:r>
            <a:r>
              <a:rPr lang="zh-CN" altLang="en-US" dirty="0" smtClean="0">
                <a:solidFill>
                  <a:srgbClr val="FF0000"/>
                </a:solidFill>
              </a:rPr>
              <a:t>和非</a:t>
            </a:r>
            <a:r>
              <a:rPr lang="en-US" altLang="zh-CN" dirty="0" err="1" smtClean="0">
                <a:solidFill>
                  <a:srgbClr val="FF0000"/>
                </a:solidFill>
              </a:rPr>
              <a:t>vpc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vlan</a:t>
            </a:r>
            <a:r>
              <a:rPr lang="zh-CN" altLang="en-US" dirty="0" smtClean="0">
                <a:solidFill>
                  <a:srgbClr val="FF0000"/>
                </a:solidFill>
              </a:rPr>
              <a:t>可使用独立的</a:t>
            </a:r>
            <a:r>
              <a:rPr lang="en-US" altLang="zh-CN" dirty="0" err="1" smtClean="0">
                <a:solidFill>
                  <a:srgbClr val="FF0000"/>
                </a:solidFill>
              </a:rPr>
              <a:t>VDC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6172200" y="2413000"/>
            <a:ext cx="2209800" cy="1066800"/>
          </a:xfrm>
          <a:prstGeom prst="rect">
            <a:avLst/>
          </a:prstGeom>
          <a:solidFill>
            <a:schemeClr val="folHlink">
              <a:alpha val="30196"/>
            </a:schemeClr>
          </a:solidFill>
          <a:ln w="28575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 flipH="1">
            <a:off x="6775450" y="28702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>
            <a:off x="7848600" y="3175000"/>
            <a:ext cx="1524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Line 36"/>
          <p:cNvSpPr>
            <a:spLocks noChangeShapeType="1"/>
          </p:cNvSpPr>
          <p:nvPr/>
        </p:nvSpPr>
        <p:spPr bwMode="auto">
          <a:xfrm flipH="1" flipV="1">
            <a:off x="6553200" y="3098800"/>
            <a:ext cx="1447800" cy="9906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Line 32"/>
          <p:cNvSpPr>
            <a:spLocks noChangeShapeType="1"/>
          </p:cNvSpPr>
          <p:nvPr/>
        </p:nvSpPr>
        <p:spPr bwMode="auto">
          <a:xfrm flipH="1">
            <a:off x="6477000" y="3175000"/>
            <a:ext cx="1524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Line 36"/>
          <p:cNvSpPr>
            <a:spLocks noChangeShapeType="1"/>
          </p:cNvSpPr>
          <p:nvPr/>
        </p:nvSpPr>
        <p:spPr bwMode="auto">
          <a:xfrm flipH="1">
            <a:off x="6553200" y="3175000"/>
            <a:ext cx="12192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auto">
          <a:xfrm flipH="1">
            <a:off x="6781800" y="27178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prstDash val="sysDash"/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Oval 108"/>
          <p:cNvSpPr>
            <a:spLocks noChangeArrowheads="1"/>
          </p:cNvSpPr>
          <p:nvPr/>
        </p:nvSpPr>
        <p:spPr bwMode="auto">
          <a:xfrm>
            <a:off x="6403975" y="3887788"/>
            <a:ext cx="450850" cy="762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Line 28"/>
          <p:cNvSpPr>
            <a:spLocks noChangeShapeType="1"/>
          </p:cNvSpPr>
          <p:nvPr/>
        </p:nvSpPr>
        <p:spPr bwMode="auto">
          <a:xfrm flipH="1">
            <a:off x="6781800" y="29464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Oval 108"/>
          <p:cNvSpPr>
            <a:spLocks noChangeArrowheads="1"/>
          </p:cNvSpPr>
          <p:nvPr/>
        </p:nvSpPr>
        <p:spPr bwMode="auto">
          <a:xfrm>
            <a:off x="7239000" y="2794000"/>
            <a:ext cx="76200" cy="3048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Oval 108"/>
          <p:cNvSpPr>
            <a:spLocks noChangeArrowheads="1"/>
          </p:cNvSpPr>
          <p:nvPr/>
        </p:nvSpPr>
        <p:spPr bwMode="auto">
          <a:xfrm>
            <a:off x="7620000" y="3886200"/>
            <a:ext cx="450850" cy="762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5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2050" y="2489200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2489200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41"/>
          <p:cNvGrpSpPr/>
          <p:nvPr/>
        </p:nvGrpSpPr>
        <p:grpSpPr>
          <a:xfrm>
            <a:off x="6934200" y="2819400"/>
            <a:ext cx="152400" cy="152400"/>
            <a:chOff x="7696200" y="4495800"/>
            <a:chExt cx="152400" cy="152400"/>
          </a:xfrm>
        </p:grpSpPr>
        <p:sp>
          <p:nvSpPr>
            <p:cNvPr id="18" name="Line 36"/>
            <p:cNvSpPr>
              <a:spLocks noChangeShapeType="1"/>
            </p:cNvSpPr>
            <p:nvPr/>
          </p:nvSpPr>
          <p:spPr bwMode="auto">
            <a:xfrm flipH="1">
              <a:off x="7696200" y="4495800"/>
              <a:ext cx="152400" cy="152400"/>
            </a:xfrm>
            <a:prstGeom prst="line">
              <a:avLst/>
            </a:prstGeom>
            <a:noFill/>
            <a:ln w="635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lIns="73025" tIns="36511" rIns="73025" bIns="36511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Line 36"/>
            <p:cNvSpPr>
              <a:spLocks noChangeShapeType="1"/>
            </p:cNvSpPr>
            <p:nvPr/>
          </p:nvSpPr>
          <p:spPr bwMode="auto">
            <a:xfrm>
              <a:off x="7696200" y="4495800"/>
              <a:ext cx="152400" cy="152400"/>
            </a:xfrm>
            <a:prstGeom prst="line">
              <a:avLst/>
            </a:prstGeom>
            <a:noFill/>
            <a:ln w="635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lIns="73025" tIns="36511" rIns="73025" bIns="36511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0" name="Picture 100" descr="cataly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67450" y="4041775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00" descr="cataly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13650" y="4041775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100" descr="cataly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05800" y="1752600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100" descr="cataly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38800" y="1752600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AutoShape 104"/>
          <p:cNvSpPr>
            <a:spLocks noChangeArrowheads="1"/>
          </p:cNvSpPr>
          <p:nvPr/>
        </p:nvSpPr>
        <p:spPr bwMode="auto">
          <a:xfrm>
            <a:off x="6934200" y="1905000"/>
            <a:ext cx="762000" cy="381000"/>
          </a:xfrm>
          <a:prstGeom prst="wedgeRoundRectCallout">
            <a:avLst>
              <a:gd name="adj1" fmla="val -121813"/>
              <a:gd name="adj2" fmla="val 11518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200" dirty="0">
                <a:ea typeface="Arial" pitchFamily="-65" charset="0"/>
                <a:cs typeface="Arial" pitchFamily="-65" charset="0"/>
              </a:rPr>
              <a:t>Orphan Ports</a:t>
            </a:r>
          </a:p>
        </p:txBody>
      </p:sp>
      <p:sp>
        <p:nvSpPr>
          <p:cNvPr id="43" name="AutoShape 104"/>
          <p:cNvSpPr>
            <a:spLocks noChangeArrowheads="1"/>
          </p:cNvSpPr>
          <p:nvPr/>
        </p:nvSpPr>
        <p:spPr bwMode="auto">
          <a:xfrm>
            <a:off x="6934200" y="1905000"/>
            <a:ext cx="762000" cy="381000"/>
          </a:xfrm>
          <a:prstGeom prst="wedgeRoundRectCallout">
            <a:avLst>
              <a:gd name="adj1" fmla="val 105185"/>
              <a:gd name="adj2" fmla="val 10368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200" dirty="0">
                <a:ea typeface="Arial" pitchFamily="-65" charset="0"/>
                <a:cs typeface="Arial" pitchFamily="-65" charset="0"/>
              </a:rPr>
              <a:t>Orphan Ports</a:t>
            </a:r>
          </a:p>
        </p:txBody>
      </p:sp>
      <p:sp>
        <p:nvSpPr>
          <p:cNvPr id="45" name="Freeform 44"/>
          <p:cNvSpPr/>
          <p:nvPr/>
        </p:nvSpPr>
        <p:spPr bwMode="auto">
          <a:xfrm>
            <a:off x="5999296" y="1992666"/>
            <a:ext cx="2517953" cy="1082097"/>
          </a:xfrm>
          <a:custGeom>
            <a:avLst/>
            <a:gdLst>
              <a:gd name="connsiteX0" fmla="*/ 0 w 2517953"/>
              <a:gd name="connsiteY0" fmla="*/ 0 h 1082097"/>
              <a:gd name="connsiteX1" fmla="*/ 656857 w 2517953"/>
              <a:gd name="connsiteY1" fmla="*/ 919692 h 1082097"/>
              <a:gd name="connsiteX2" fmla="*/ 1828253 w 2517953"/>
              <a:gd name="connsiteY2" fmla="*/ 930640 h 1082097"/>
              <a:gd name="connsiteX3" fmla="*/ 2517953 w 2517953"/>
              <a:gd name="connsiteY3" fmla="*/ 10948 h 108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953" h="1082097">
                <a:moveTo>
                  <a:pt x="0" y="0"/>
                </a:moveTo>
                <a:cubicBezTo>
                  <a:pt x="176074" y="382292"/>
                  <a:pt x="352148" y="764585"/>
                  <a:pt x="656857" y="919692"/>
                </a:cubicBezTo>
                <a:cubicBezTo>
                  <a:pt x="961566" y="1074799"/>
                  <a:pt x="1518070" y="1082097"/>
                  <a:pt x="1828253" y="930640"/>
                </a:cubicBezTo>
                <a:cubicBezTo>
                  <a:pt x="2138436" y="779183"/>
                  <a:pt x="2517953" y="10948"/>
                  <a:pt x="2517953" y="10948"/>
                </a:cubicBezTo>
              </a:path>
            </a:pathLst>
          </a:cu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7" name="Group 41"/>
          <p:cNvGrpSpPr/>
          <p:nvPr/>
        </p:nvGrpSpPr>
        <p:grpSpPr>
          <a:xfrm>
            <a:off x="7620000" y="3124200"/>
            <a:ext cx="152400" cy="152400"/>
            <a:chOff x="7696200" y="4495800"/>
            <a:chExt cx="152400" cy="152400"/>
          </a:xfrm>
        </p:grpSpPr>
        <p:sp>
          <p:nvSpPr>
            <p:cNvPr id="48" name="Line 36"/>
            <p:cNvSpPr>
              <a:spLocks noChangeShapeType="1"/>
            </p:cNvSpPr>
            <p:nvPr/>
          </p:nvSpPr>
          <p:spPr bwMode="auto">
            <a:xfrm flipH="1">
              <a:off x="7696200" y="4495800"/>
              <a:ext cx="152400" cy="152400"/>
            </a:xfrm>
            <a:prstGeom prst="line">
              <a:avLst/>
            </a:prstGeom>
            <a:noFill/>
            <a:ln w="635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lIns="73025" tIns="36511" rIns="73025" bIns="36511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Line 36"/>
            <p:cNvSpPr>
              <a:spLocks noChangeShapeType="1"/>
            </p:cNvSpPr>
            <p:nvPr/>
          </p:nvSpPr>
          <p:spPr bwMode="auto">
            <a:xfrm>
              <a:off x="7696200" y="4495800"/>
              <a:ext cx="152400" cy="152400"/>
            </a:xfrm>
            <a:prstGeom prst="line">
              <a:avLst/>
            </a:prstGeom>
            <a:noFill/>
            <a:ln w="635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lIns="73025" tIns="36511" rIns="73025" bIns="36511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0" name="Group 41"/>
          <p:cNvGrpSpPr/>
          <p:nvPr/>
        </p:nvGrpSpPr>
        <p:grpSpPr>
          <a:xfrm>
            <a:off x="7772400" y="3200400"/>
            <a:ext cx="152400" cy="152400"/>
            <a:chOff x="7696200" y="4495800"/>
            <a:chExt cx="152400" cy="152400"/>
          </a:xfrm>
        </p:grpSpPr>
        <p:sp>
          <p:nvSpPr>
            <p:cNvPr id="51" name="Line 36"/>
            <p:cNvSpPr>
              <a:spLocks noChangeShapeType="1"/>
            </p:cNvSpPr>
            <p:nvPr/>
          </p:nvSpPr>
          <p:spPr bwMode="auto">
            <a:xfrm flipH="1">
              <a:off x="7696200" y="4495800"/>
              <a:ext cx="152400" cy="152400"/>
            </a:xfrm>
            <a:prstGeom prst="line">
              <a:avLst/>
            </a:prstGeom>
            <a:noFill/>
            <a:ln w="635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lIns="73025" tIns="36511" rIns="73025" bIns="36511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Line 36"/>
            <p:cNvSpPr>
              <a:spLocks noChangeShapeType="1"/>
            </p:cNvSpPr>
            <p:nvPr/>
          </p:nvSpPr>
          <p:spPr bwMode="auto">
            <a:xfrm>
              <a:off x="7696200" y="4495800"/>
              <a:ext cx="152400" cy="152400"/>
            </a:xfrm>
            <a:prstGeom prst="line">
              <a:avLst/>
            </a:prstGeom>
            <a:noFill/>
            <a:ln w="635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lIns="73025" tIns="36511" rIns="73025" bIns="36511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6" name="Group 41"/>
          <p:cNvGrpSpPr/>
          <p:nvPr/>
        </p:nvGrpSpPr>
        <p:grpSpPr>
          <a:xfrm>
            <a:off x="6934200" y="2971800"/>
            <a:ext cx="152400" cy="152400"/>
            <a:chOff x="7696200" y="4495800"/>
            <a:chExt cx="152400" cy="152400"/>
          </a:xfrm>
        </p:grpSpPr>
        <p:sp>
          <p:nvSpPr>
            <p:cNvPr id="57" name="Line 36"/>
            <p:cNvSpPr>
              <a:spLocks noChangeShapeType="1"/>
            </p:cNvSpPr>
            <p:nvPr/>
          </p:nvSpPr>
          <p:spPr bwMode="auto">
            <a:xfrm flipH="1">
              <a:off x="7696200" y="4495800"/>
              <a:ext cx="152400" cy="152400"/>
            </a:xfrm>
            <a:prstGeom prst="line">
              <a:avLst/>
            </a:prstGeom>
            <a:noFill/>
            <a:ln w="635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lIns="73025" tIns="36511" rIns="73025" bIns="36511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Line 36"/>
            <p:cNvSpPr>
              <a:spLocks noChangeShapeType="1"/>
            </p:cNvSpPr>
            <p:nvPr/>
          </p:nvSpPr>
          <p:spPr bwMode="auto">
            <a:xfrm>
              <a:off x="7696200" y="4495800"/>
              <a:ext cx="152400" cy="152400"/>
            </a:xfrm>
            <a:prstGeom prst="line">
              <a:avLst/>
            </a:prstGeom>
            <a:noFill/>
            <a:ln w="635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lIns="73025" tIns="36511" rIns="73025" bIns="36511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9" name="Freeform 58"/>
          <p:cNvSpPr/>
          <p:nvPr/>
        </p:nvSpPr>
        <p:spPr bwMode="auto">
          <a:xfrm>
            <a:off x="6429903" y="3173302"/>
            <a:ext cx="1463331" cy="877722"/>
          </a:xfrm>
          <a:custGeom>
            <a:avLst/>
            <a:gdLst>
              <a:gd name="connsiteX0" fmla="*/ 40141 w 1463331"/>
              <a:gd name="connsiteY0" fmla="*/ 877722 h 877722"/>
              <a:gd name="connsiteX1" fmla="*/ 237198 w 1463331"/>
              <a:gd name="connsiteY1" fmla="*/ 1825 h 877722"/>
              <a:gd name="connsiteX2" fmla="*/ 1463331 w 1463331"/>
              <a:gd name="connsiteY2" fmla="*/ 866773 h 8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331" h="877722">
                <a:moveTo>
                  <a:pt x="40141" y="877722"/>
                </a:moveTo>
                <a:cubicBezTo>
                  <a:pt x="20070" y="440686"/>
                  <a:pt x="0" y="3650"/>
                  <a:pt x="237198" y="1825"/>
                </a:cubicBezTo>
                <a:cubicBezTo>
                  <a:pt x="474396" y="0"/>
                  <a:pt x="1463331" y="866773"/>
                  <a:pt x="1463331" y="866773"/>
                </a:cubicBezTo>
              </a:path>
            </a:pathLst>
          </a:cu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74" name="Straight Connector 2"/>
          <p:cNvCxnSpPr>
            <a:cxnSpLocks noChangeShapeType="1"/>
          </p:cNvCxnSpPr>
          <p:nvPr/>
        </p:nvCxnSpPr>
        <p:spPr bwMode="auto">
          <a:xfrm>
            <a:off x="1308100" y="4329112"/>
            <a:ext cx="1371600" cy="1588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8675" name="Straight Connector 3"/>
          <p:cNvCxnSpPr>
            <a:cxnSpLocks noChangeShapeType="1"/>
          </p:cNvCxnSpPr>
          <p:nvPr/>
        </p:nvCxnSpPr>
        <p:spPr bwMode="auto">
          <a:xfrm>
            <a:off x="1308100" y="4481512"/>
            <a:ext cx="1371600" cy="1588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1917700" y="4252912"/>
            <a:ext cx="152400" cy="304800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 wrap="none" lIns="82124" tIns="41061" rIns="82124" bIns="41061" anchor="ctr">
            <a:spAutoFit/>
          </a:bodyPr>
          <a:lstStyle/>
          <a:p>
            <a:pPr algn="ctr" defTabSz="814388" eaLnBrk="0" hangingPunct="0">
              <a:lnSpc>
                <a:spcPct val="90000"/>
              </a:lnSpc>
            </a:pPr>
            <a:endParaRPr lang="zh-CN" altLang="zh-CN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079500" y="4786312"/>
            <a:ext cx="1752600" cy="381000"/>
            <a:chOff x="1447800" y="2971800"/>
            <a:chExt cx="1752600" cy="914400"/>
          </a:xfrm>
        </p:grpSpPr>
        <p:cxnSp>
          <p:nvCxnSpPr>
            <p:cNvPr id="28725" name="Straight Connector 8"/>
            <p:cNvCxnSpPr>
              <a:cxnSpLocks noChangeShapeType="1"/>
            </p:cNvCxnSpPr>
            <p:nvPr/>
          </p:nvCxnSpPr>
          <p:spPr bwMode="auto">
            <a:xfrm rot="5400000" flipH="1" flipV="1">
              <a:off x="2362200" y="3048000"/>
              <a:ext cx="914400" cy="762000"/>
            </a:xfrm>
            <a:prstGeom prst="line">
              <a:avLst/>
            </a:prstGeom>
            <a:noFill/>
            <a:ln w="28575" cap="rnd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8726" name="Straight Connector 9"/>
            <p:cNvCxnSpPr>
              <a:cxnSpLocks noChangeShapeType="1"/>
            </p:cNvCxnSpPr>
            <p:nvPr/>
          </p:nvCxnSpPr>
          <p:spPr bwMode="auto">
            <a:xfrm rot="16200000" flipV="1">
              <a:off x="1371600" y="3048000"/>
              <a:ext cx="914400" cy="762000"/>
            </a:xfrm>
            <a:prstGeom prst="line">
              <a:avLst/>
            </a:prstGeom>
            <a:noFill/>
            <a:ln w="28575" cap="rnd" algn="ctr">
              <a:solidFill>
                <a:schemeClr val="tx2"/>
              </a:solidFill>
              <a:round/>
              <a:headEnd/>
              <a:tailEnd/>
            </a:ln>
          </p:spPr>
        </p:cxn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1765300" y="5167312"/>
            <a:ext cx="381000" cy="412750"/>
            <a:chOff x="2203269" y="5073546"/>
            <a:chExt cx="381000" cy="914400"/>
          </a:xfrm>
        </p:grpSpPr>
        <p:cxnSp>
          <p:nvCxnSpPr>
            <p:cNvPr id="28722" name="Straight Connector 5"/>
            <p:cNvCxnSpPr>
              <a:cxnSpLocks noChangeShapeType="1"/>
            </p:cNvCxnSpPr>
            <p:nvPr/>
          </p:nvCxnSpPr>
          <p:spPr bwMode="auto">
            <a:xfrm rot="5400000" flipH="1" flipV="1">
              <a:off x="1822269" y="5529952"/>
              <a:ext cx="914400" cy="1588"/>
            </a:xfrm>
            <a:prstGeom prst="line">
              <a:avLst/>
            </a:prstGeom>
            <a:noFill/>
            <a:ln w="28575" cap="rnd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8723" name="Straight Connector 6"/>
            <p:cNvCxnSpPr>
              <a:cxnSpLocks noChangeShapeType="1"/>
            </p:cNvCxnSpPr>
            <p:nvPr/>
          </p:nvCxnSpPr>
          <p:spPr bwMode="auto">
            <a:xfrm rot="5400000" flipH="1" flipV="1">
              <a:off x="2051663" y="5529952"/>
              <a:ext cx="914400" cy="1588"/>
            </a:xfrm>
            <a:prstGeom prst="line">
              <a:avLst/>
            </a:prstGeom>
            <a:noFill/>
            <a:ln w="28575" cap="rnd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28724" name="Oval 10"/>
            <p:cNvSpPr>
              <a:spLocks noChangeArrowheads="1"/>
            </p:cNvSpPr>
            <p:nvPr/>
          </p:nvSpPr>
          <p:spPr bwMode="auto">
            <a:xfrm rot="5400000">
              <a:off x="2317569" y="5317682"/>
              <a:ext cx="152400" cy="381000"/>
            </a:xfrm>
            <a:prstGeom prst="ellipse">
              <a:avLst/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lIns="82124" tIns="41061" rIns="82124" bIns="41061" anchor="ctr">
              <a:spAutoFit/>
            </a:bodyPr>
            <a:lstStyle/>
            <a:p>
              <a:pPr algn="ctr" defTabSz="814388" eaLnBrk="0" hangingPunct="0">
                <a:lnSpc>
                  <a:spcPct val="90000"/>
                </a:lnSpc>
              </a:pPr>
              <a:endParaRPr lang="zh-CN" altLang="zh-CN"/>
            </a:p>
          </p:txBody>
        </p:sp>
      </p:grpSp>
      <p:pic>
        <p:nvPicPr>
          <p:cNvPr id="28679" name="Picture 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7500" y="5541962"/>
            <a:ext cx="701675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Box 12"/>
          <p:cNvSpPr txBox="1">
            <a:spLocks noChangeArrowheads="1"/>
          </p:cNvSpPr>
          <p:nvPr/>
        </p:nvSpPr>
        <p:spPr bwMode="auto">
          <a:xfrm>
            <a:off x="2346325" y="5978525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400">
                <a:ea typeface="宋体" pitchFamily="2" charset="-122"/>
              </a:rPr>
              <a:t>Router</a:t>
            </a:r>
          </a:p>
        </p:txBody>
      </p:sp>
      <p:sp>
        <p:nvSpPr>
          <p:cNvPr id="28681" name="TextBox 13"/>
          <p:cNvSpPr txBox="1">
            <a:spLocks noChangeArrowheads="1"/>
          </p:cNvSpPr>
          <p:nvPr/>
        </p:nvSpPr>
        <p:spPr bwMode="auto">
          <a:xfrm>
            <a:off x="698500" y="4862512"/>
            <a:ext cx="4730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400">
                <a:ea typeface="宋体" pitchFamily="2" charset="-122"/>
              </a:rPr>
              <a:t>7k1</a:t>
            </a:r>
          </a:p>
        </p:txBody>
      </p:sp>
      <p:sp>
        <p:nvSpPr>
          <p:cNvPr id="28682" name="TextBox 14"/>
          <p:cNvSpPr txBox="1">
            <a:spLocks noChangeArrowheads="1"/>
          </p:cNvSpPr>
          <p:nvPr/>
        </p:nvSpPr>
        <p:spPr bwMode="auto">
          <a:xfrm>
            <a:off x="2755900" y="4862512"/>
            <a:ext cx="4730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400">
                <a:ea typeface="宋体" pitchFamily="2" charset="-122"/>
              </a:rPr>
              <a:t>7k2</a:t>
            </a:r>
          </a:p>
        </p:txBody>
      </p:sp>
      <p:grpSp>
        <p:nvGrpSpPr>
          <p:cNvPr id="4" name="Group 75"/>
          <p:cNvGrpSpPr>
            <a:grpSpLocks/>
          </p:cNvGrpSpPr>
          <p:nvPr/>
        </p:nvGrpSpPr>
        <p:grpSpPr bwMode="auto">
          <a:xfrm flipV="1">
            <a:off x="1079500" y="3321050"/>
            <a:ext cx="2074863" cy="627062"/>
            <a:chOff x="6324600" y="761206"/>
            <a:chExt cx="1752600" cy="1296194"/>
          </a:xfrm>
        </p:grpSpPr>
        <p:cxnSp>
          <p:nvCxnSpPr>
            <p:cNvPr id="28716" name="Straight Connector 16"/>
            <p:cNvCxnSpPr>
              <a:cxnSpLocks noChangeShapeType="1"/>
            </p:cNvCxnSpPr>
            <p:nvPr/>
          </p:nvCxnSpPr>
          <p:spPr bwMode="auto">
            <a:xfrm rot="5400000" flipH="1" flipV="1">
              <a:off x="6629400" y="1599406"/>
              <a:ext cx="914400" cy="1588"/>
            </a:xfrm>
            <a:prstGeom prst="line">
              <a:avLst/>
            </a:prstGeom>
            <a:noFill/>
            <a:ln w="28575" cap="rnd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8717" name="Straight Connector 17"/>
            <p:cNvCxnSpPr>
              <a:cxnSpLocks noChangeShapeType="1"/>
            </p:cNvCxnSpPr>
            <p:nvPr/>
          </p:nvCxnSpPr>
          <p:spPr bwMode="auto">
            <a:xfrm rot="5400000" flipH="1" flipV="1">
              <a:off x="6858794" y="1599406"/>
              <a:ext cx="914400" cy="1588"/>
            </a:xfrm>
            <a:prstGeom prst="line">
              <a:avLst/>
            </a:prstGeom>
            <a:noFill/>
            <a:ln w="28575" cap="rnd" algn="ctr">
              <a:solidFill>
                <a:schemeClr val="tx2"/>
              </a:solidFill>
              <a:round/>
              <a:headEnd/>
              <a:tailEnd/>
            </a:ln>
          </p:spPr>
        </p:cxnSp>
        <p:grpSp>
          <p:nvGrpSpPr>
            <p:cNvPr id="5" name="Group 47"/>
            <p:cNvGrpSpPr>
              <a:grpSpLocks/>
            </p:cNvGrpSpPr>
            <p:nvPr/>
          </p:nvGrpSpPr>
          <p:grpSpPr bwMode="auto">
            <a:xfrm>
              <a:off x="6324600" y="761206"/>
              <a:ext cx="1752600" cy="381000"/>
              <a:chOff x="1447800" y="2971800"/>
              <a:chExt cx="1752600" cy="914400"/>
            </a:xfrm>
          </p:grpSpPr>
          <p:cxnSp>
            <p:nvCxnSpPr>
              <p:cNvPr id="28720" name="Straight Connector 2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362200" y="3048000"/>
                <a:ext cx="914400" cy="762000"/>
              </a:xfrm>
              <a:prstGeom prst="line">
                <a:avLst/>
              </a:prstGeom>
              <a:noFill/>
              <a:ln w="28575" cap="rnd" algn="ctr">
                <a:solidFill>
                  <a:schemeClr val="tx2"/>
                </a:solidFill>
                <a:round/>
                <a:headEnd/>
                <a:tailEnd/>
              </a:ln>
            </p:spPr>
          </p:cxnSp>
          <p:cxnSp>
            <p:nvCxnSpPr>
              <p:cNvPr id="28721" name="Straight Connector 21"/>
              <p:cNvCxnSpPr>
                <a:cxnSpLocks noChangeShapeType="1"/>
              </p:cNvCxnSpPr>
              <p:nvPr/>
            </p:nvCxnSpPr>
            <p:spPr bwMode="auto">
              <a:xfrm rot="16200000" flipV="1">
                <a:off x="1371600" y="3048000"/>
                <a:ext cx="914400" cy="762000"/>
              </a:xfrm>
              <a:prstGeom prst="line">
                <a:avLst/>
              </a:prstGeom>
              <a:noFill/>
              <a:ln w="28575" cap="rnd" algn="ctr">
                <a:solidFill>
                  <a:schemeClr val="tx2"/>
                </a:solidFill>
                <a:round/>
                <a:headEnd/>
                <a:tailEnd/>
              </a:ln>
            </p:spPr>
          </p:cxnSp>
        </p:grpSp>
        <p:sp>
          <p:nvSpPr>
            <p:cNvPr id="28719" name="Oval 19"/>
            <p:cNvSpPr>
              <a:spLocks noChangeArrowheads="1"/>
            </p:cNvSpPr>
            <p:nvPr/>
          </p:nvSpPr>
          <p:spPr bwMode="auto">
            <a:xfrm rot="5400000">
              <a:off x="7124700" y="1256506"/>
              <a:ext cx="152400" cy="381000"/>
            </a:xfrm>
            <a:prstGeom prst="ellipse">
              <a:avLst/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lIns="82124" tIns="41061" rIns="82124" bIns="41061" anchor="ctr">
              <a:spAutoFit/>
            </a:bodyPr>
            <a:lstStyle/>
            <a:p>
              <a:pPr algn="ctr" defTabSz="814388" eaLnBrk="0" hangingPunct="0">
                <a:lnSpc>
                  <a:spcPct val="90000"/>
                </a:lnSpc>
              </a:pPr>
              <a:endParaRPr lang="zh-CN" altLang="zh-CN"/>
            </a:p>
          </p:txBody>
        </p:sp>
      </p:grpSp>
      <p:pic>
        <p:nvPicPr>
          <p:cNvPr id="28684" name="Picture 4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30363" y="28956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5" name="TextBox 25"/>
          <p:cNvSpPr txBox="1">
            <a:spLocks noChangeArrowheads="1"/>
          </p:cNvSpPr>
          <p:nvPr/>
        </p:nvSpPr>
        <p:spPr bwMode="auto">
          <a:xfrm>
            <a:off x="2765425" y="3027362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400">
                <a:ea typeface="宋体" pitchFamily="2" charset="-122"/>
              </a:rPr>
              <a:t>Switch</a:t>
            </a:r>
          </a:p>
        </p:txBody>
      </p:sp>
      <p:sp>
        <p:nvSpPr>
          <p:cNvPr id="28686" name="TextBox 26"/>
          <p:cNvSpPr txBox="1">
            <a:spLocks noChangeArrowheads="1"/>
          </p:cNvSpPr>
          <p:nvPr/>
        </p:nvSpPr>
        <p:spPr bwMode="auto">
          <a:xfrm>
            <a:off x="2211388" y="5227637"/>
            <a:ext cx="5032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400">
                <a:ea typeface="宋体" pitchFamily="2" charset="-122"/>
              </a:rPr>
              <a:t>Po1</a:t>
            </a:r>
          </a:p>
        </p:txBody>
      </p:sp>
      <p:sp>
        <p:nvSpPr>
          <p:cNvPr id="28687" name="TextBox 27"/>
          <p:cNvSpPr txBox="1">
            <a:spLocks noChangeArrowheads="1"/>
          </p:cNvSpPr>
          <p:nvPr/>
        </p:nvSpPr>
        <p:spPr bwMode="auto">
          <a:xfrm>
            <a:off x="2355850" y="3409950"/>
            <a:ext cx="5032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400">
                <a:ea typeface="宋体" pitchFamily="2" charset="-122"/>
              </a:rPr>
              <a:t>Po2</a:t>
            </a:r>
          </a:p>
        </p:txBody>
      </p:sp>
      <p:cxnSp>
        <p:nvCxnSpPr>
          <p:cNvPr id="28688" name="Straight Arrow Connector 28"/>
          <p:cNvCxnSpPr>
            <a:cxnSpLocks noChangeShapeType="1"/>
          </p:cNvCxnSpPr>
          <p:nvPr/>
        </p:nvCxnSpPr>
        <p:spPr bwMode="auto">
          <a:xfrm rot="10800000">
            <a:off x="1612900" y="4176712"/>
            <a:ext cx="6096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27674" name="Picture 4" descr="C:\Documents and Settings\rmari\Local Settings\Temporary Internet Files\Content.IE5\GXQEDLIU\MCj0441964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7113" y="4065587"/>
            <a:ext cx="1762125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5" name="Picture 8" descr="C:\Documents and Settings\rmari\Local Settings\Temporary Internet Files\Content.IE5\6DXI72T4\MCj0432538000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853004">
            <a:off x="1330325" y="4568825"/>
            <a:ext cx="1182687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91" name="Content Placeholder 5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8726488" cy="838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使用独立的三层链路连接路由器</a:t>
            </a:r>
            <a:endParaRPr lang="en-US" altLang="zh-CN" dirty="0" smtClean="0"/>
          </a:p>
        </p:txBody>
      </p:sp>
      <p:pic>
        <p:nvPicPr>
          <p:cNvPr id="28692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46363" y="3870325"/>
            <a:ext cx="700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3897312"/>
            <a:ext cx="70008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5507038" y="3014662"/>
            <a:ext cx="2697162" cy="3246438"/>
            <a:chOff x="5840413" y="3403600"/>
            <a:chExt cx="2697162" cy="3246438"/>
          </a:xfrm>
        </p:grpSpPr>
        <p:cxnSp>
          <p:nvCxnSpPr>
            <p:cNvPr id="28696" name="Straight Connector 29"/>
            <p:cNvCxnSpPr>
              <a:cxnSpLocks noChangeShapeType="1"/>
            </p:cNvCxnSpPr>
            <p:nvPr/>
          </p:nvCxnSpPr>
          <p:spPr bwMode="auto">
            <a:xfrm>
              <a:off x="6408738" y="4795838"/>
              <a:ext cx="1371600" cy="1587"/>
            </a:xfrm>
            <a:prstGeom prst="line">
              <a:avLst/>
            </a:prstGeom>
            <a:noFill/>
            <a:ln w="28575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8697" name="Straight Connector 30"/>
            <p:cNvCxnSpPr>
              <a:cxnSpLocks noChangeShapeType="1"/>
            </p:cNvCxnSpPr>
            <p:nvPr/>
          </p:nvCxnSpPr>
          <p:spPr bwMode="auto">
            <a:xfrm>
              <a:off x="6408738" y="4948238"/>
              <a:ext cx="1371600" cy="3175"/>
            </a:xfrm>
            <a:prstGeom prst="line">
              <a:avLst/>
            </a:prstGeom>
            <a:noFill/>
            <a:ln w="28575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28698" name="Oval 31"/>
            <p:cNvSpPr>
              <a:spLocks noChangeArrowheads="1"/>
            </p:cNvSpPr>
            <p:nvPr/>
          </p:nvSpPr>
          <p:spPr bwMode="auto">
            <a:xfrm>
              <a:off x="7018338" y="4719638"/>
              <a:ext cx="152400" cy="304800"/>
            </a:xfrm>
            <a:prstGeom prst="ellipse">
              <a:avLst/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82124" tIns="41061" rIns="82124" bIns="41061" anchor="ctr">
              <a:spAutoFit/>
            </a:bodyPr>
            <a:lstStyle/>
            <a:p>
              <a:pPr algn="ctr" defTabSz="814388" eaLnBrk="0" hangingPunct="0">
                <a:lnSpc>
                  <a:spcPct val="90000"/>
                </a:lnSpc>
              </a:pPr>
              <a:endParaRPr lang="zh-CN" altLang="zh-CN"/>
            </a:p>
          </p:txBody>
        </p:sp>
        <p:cxnSp>
          <p:nvCxnSpPr>
            <p:cNvPr id="28699" name="Straight Connector 32"/>
            <p:cNvCxnSpPr>
              <a:cxnSpLocks noChangeShapeType="1"/>
            </p:cNvCxnSpPr>
            <p:nvPr/>
          </p:nvCxnSpPr>
          <p:spPr bwMode="auto">
            <a:xfrm rot="16200000" flipV="1">
              <a:off x="6170613" y="5373688"/>
              <a:ext cx="654050" cy="565150"/>
            </a:xfrm>
            <a:prstGeom prst="line">
              <a:avLst/>
            </a:prstGeom>
            <a:noFill/>
            <a:ln w="28575" cap="rnd" algn="ctr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28700" name="Straight Connector 33"/>
            <p:cNvCxnSpPr>
              <a:cxnSpLocks noChangeShapeType="1"/>
            </p:cNvCxnSpPr>
            <p:nvPr/>
          </p:nvCxnSpPr>
          <p:spPr bwMode="auto">
            <a:xfrm rot="5400000" flipH="1" flipV="1">
              <a:off x="7379495" y="5330031"/>
              <a:ext cx="588962" cy="587375"/>
            </a:xfrm>
            <a:prstGeom prst="line">
              <a:avLst/>
            </a:prstGeom>
            <a:noFill/>
            <a:ln w="28575" cap="rnd" algn="ctr">
              <a:solidFill>
                <a:schemeClr val="accent2"/>
              </a:solidFill>
              <a:round/>
              <a:headEnd/>
              <a:tailEnd/>
            </a:ln>
          </p:spPr>
        </p:cxnSp>
        <p:pic>
          <p:nvPicPr>
            <p:cNvPr id="28701" name="Picture 3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40525" y="5878513"/>
              <a:ext cx="703263" cy="693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702" name="TextBox 35"/>
            <p:cNvSpPr txBox="1">
              <a:spLocks noChangeArrowheads="1"/>
            </p:cNvSpPr>
            <p:nvPr/>
          </p:nvSpPr>
          <p:spPr bwMode="auto">
            <a:xfrm>
              <a:off x="7507288" y="6342063"/>
              <a:ext cx="7620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>
                  <a:ea typeface="宋体" pitchFamily="2" charset="-122"/>
                </a:rPr>
                <a:t>Router</a:t>
              </a:r>
            </a:p>
          </p:txBody>
        </p:sp>
        <p:pic>
          <p:nvPicPr>
            <p:cNvPr id="28703" name="Picture 4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05600" y="340360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704" name="TextBox 44"/>
            <p:cNvSpPr txBox="1">
              <a:spLocks noChangeArrowheads="1"/>
            </p:cNvSpPr>
            <p:nvPr/>
          </p:nvSpPr>
          <p:spPr bwMode="auto">
            <a:xfrm>
              <a:off x="7775575" y="3429000"/>
              <a:ext cx="7620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>
                  <a:ea typeface="宋体" pitchFamily="2" charset="-122"/>
                </a:rPr>
                <a:t>Switch</a:t>
              </a:r>
            </a:p>
          </p:txBody>
        </p:sp>
        <p:sp>
          <p:nvSpPr>
            <p:cNvPr id="28705" name="TextBox 56"/>
            <p:cNvSpPr txBox="1">
              <a:spLocks noChangeArrowheads="1"/>
            </p:cNvSpPr>
            <p:nvPr/>
          </p:nvSpPr>
          <p:spPr bwMode="auto">
            <a:xfrm>
              <a:off x="6594475" y="5408613"/>
              <a:ext cx="962025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ea typeface="宋体" pitchFamily="2" charset="-122"/>
                </a:rPr>
                <a:t>L3 ECMP</a:t>
              </a:r>
            </a:p>
          </p:txBody>
        </p:sp>
        <p:pic>
          <p:nvPicPr>
            <p:cNvPr id="28706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840413" y="4364038"/>
              <a:ext cx="700087" cy="981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07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799388" y="4391025"/>
              <a:ext cx="700087" cy="981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75"/>
            <p:cNvGrpSpPr>
              <a:grpSpLocks/>
            </p:cNvGrpSpPr>
            <p:nvPr/>
          </p:nvGrpSpPr>
          <p:grpSpPr bwMode="auto">
            <a:xfrm flipV="1">
              <a:off x="6284913" y="3787775"/>
              <a:ext cx="1827212" cy="628650"/>
              <a:chOff x="6324600" y="761206"/>
              <a:chExt cx="1752600" cy="1296194"/>
            </a:xfrm>
          </p:grpSpPr>
          <p:cxnSp>
            <p:nvCxnSpPr>
              <p:cNvPr id="28710" name="Straight Connector 7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629400" y="1599406"/>
                <a:ext cx="914400" cy="1588"/>
              </a:xfrm>
              <a:prstGeom prst="line">
                <a:avLst/>
              </a:prstGeom>
              <a:noFill/>
              <a:ln w="28575" cap="rnd" algn="ctr">
                <a:solidFill>
                  <a:schemeClr val="tx2"/>
                </a:solidFill>
                <a:round/>
                <a:headEnd/>
                <a:tailEnd/>
              </a:ln>
            </p:spPr>
          </p:cxnSp>
          <p:cxnSp>
            <p:nvCxnSpPr>
              <p:cNvPr id="28711" name="Straight Connector 71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858794" y="1599406"/>
                <a:ext cx="914400" cy="1588"/>
              </a:xfrm>
              <a:prstGeom prst="line">
                <a:avLst/>
              </a:prstGeom>
              <a:noFill/>
              <a:ln w="28575" cap="rnd" algn="ctr">
                <a:solidFill>
                  <a:schemeClr val="tx2"/>
                </a:solidFill>
                <a:round/>
                <a:headEnd/>
                <a:tailEnd/>
              </a:ln>
            </p:spPr>
          </p:cxnSp>
          <p:grpSp>
            <p:nvGrpSpPr>
              <p:cNvPr id="8" name="Group 47"/>
              <p:cNvGrpSpPr>
                <a:grpSpLocks/>
              </p:cNvGrpSpPr>
              <p:nvPr/>
            </p:nvGrpSpPr>
            <p:grpSpPr bwMode="auto">
              <a:xfrm>
                <a:off x="6324600" y="761206"/>
                <a:ext cx="1752600" cy="381000"/>
                <a:chOff x="1447800" y="2971800"/>
                <a:chExt cx="1752600" cy="914400"/>
              </a:xfrm>
            </p:grpSpPr>
            <p:cxnSp>
              <p:nvCxnSpPr>
                <p:cNvPr id="28714" name="Straight Connector 74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2362200" y="3048000"/>
                  <a:ext cx="914400" cy="762000"/>
                </a:xfrm>
                <a:prstGeom prst="line">
                  <a:avLst/>
                </a:prstGeom>
                <a:noFill/>
                <a:ln w="28575" cap="rnd" algn="ctr">
                  <a:solidFill>
                    <a:schemeClr val="tx2"/>
                  </a:solidFill>
                  <a:round/>
                  <a:headEnd/>
                  <a:tailEnd/>
                </a:ln>
              </p:spPr>
            </p:cxnSp>
            <p:cxnSp>
              <p:nvCxnSpPr>
                <p:cNvPr id="28715" name="Straight Connector 75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1371600" y="3048000"/>
                  <a:ext cx="914400" cy="762000"/>
                </a:xfrm>
                <a:prstGeom prst="line">
                  <a:avLst/>
                </a:prstGeom>
                <a:noFill/>
                <a:ln w="28575" cap="rnd" algn="ctr">
                  <a:solidFill>
                    <a:schemeClr val="tx2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28713" name="Oval 73"/>
              <p:cNvSpPr>
                <a:spLocks noChangeArrowheads="1"/>
              </p:cNvSpPr>
              <p:nvPr/>
            </p:nvSpPr>
            <p:spPr bwMode="auto">
              <a:xfrm rot="5400000">
                <a:off x="7124700" y="1256506"/>
                <a:ext cx="152400" cy="381000"/>
              </a:xfrm>
              <a:prstGeom prst="ellipse">
                <a:avLst/>
              </a:prstGeom>
              <a:noFill/>
              <a:ln w="2857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lIns="82124" tIns="41061" rIns="82124" bIns="41061" anchor="ctr">
                <a:spAutoFit/>
              </a:bodyPr>
              <a:lstStyle/>
              <a:p>
                <a:pPr algn="ctr" defTabSz="814388" eaLnBrk="0" hangingPunct="0">
                  <a:lnSpc>
                    <a:spcPct val="90000"/>
                  </a:lnSpc>
                </a:pPr>
                <a:endParaRPr lang="zh-CN" altLang="zh-CN"/>
              </a:p>
            </p:txBody>
          </p:sp>
        </p:grpSp>
        <p:sp>
          <p:nvSpPr>
            <p:cNvPr id="28709" name="TextBox 85"/>
            <p:cNvSpPr txBox="1">
              <a:spLocks noChangeArrowheads="1"/>
            </p:cNvSpPr>
            <p:nvPr/>
          </p:nvSpPr>
          <p:spPr bwMode="auto">
            <a:xfrm>
              <a:off x="7443788" y="3838575"/>
              <a:ext cx="503237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>
                  <a:ea typeface="宋体" pitchFamily="2" charset="-122"/>
                </a:rPr>
                <a:t>Po2</a:t>
              </a:r>
            </a:p>
          </p:txBody>
        </p:sp>
      </p:grpSp>
      <p:sp>
        <p:nvSpPr>
          <p:cNvPr id="28695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183B7"/>
                </a:solidFill>
                <a:ea typeface="MS PGothic" pitchFamily="34" charset="-128"/>
              </a:rPr>
              <a:t>L3</a:t>
            </a:r>
            <a:r>
              <a:rPr lang="zh-CN" altLang="en-US" dirty="0" smtClean="0">
                <a:solidFill>
                  <a:srgbClr val="0183B7"/>
                </a:solidFill>
                <a:ea typeface="MS PGothic" pitchFamily="34" charset="-128"/>
              </a:rPr>
              <a:t>和</a:t>
            </a:r>
            <a:r>
              <a:rPr lang="en-US" altLang="zh-CN" dirty="0" err="1" smtClean="0">
                <a:solidFill>
                  <a:srgbClr val="0183B7"/>
                </a:solidFill>
                <a:ea typeface="MS PGothic" pitchFamily="34" charset="-128"/>
              </a:rPr>
              <a:t>VPC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36"/>
          <p:cNvSpPr>
            <a:spLocks noChangeShapeType="1"/>
          </p:cNvSpPr>
          <p:nvPr/>
        </p:nvSpPr>
        <p:spPr bwMode="auto">
          <a:xfrm flipH="1">
            <a:off x="7924800" y="1905000"/>
            <a:ext cx="685800" cy="8382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5943600" y="1905000"/>
            <a:ext cx="533400" cy="8382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HSRP</a:t>
            </a:r>
            <a:r>
              <a:rPr lang="en-US" altLang="zh-CN" dirty="0" smtClean="0"/>
              <a:t> link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9" y="1781175"/>
            <a:ext cx="4602161" cy="3571875"/>
          </a:xfrm>
        </p:spPr>
        <p:txBody>
          <a:bodyPr/>
          <a:lstStyle/>
          <a:p>
            <a:r>
              <a:rPr lang="zh-CN" altLang="en-US" dirty="0" smtClean="0"/>
              <a:t>不建议在</a:t>
            </a:r>
            <a:r>
              <a:rPr lang="en-US" altLang="zh-CN" dirty="0" err="1" smtClean="0"/>
              <a:t>VPC</a:t>
            </a:r>
            <a:r>
              <a:rPr lang="zh-CN" altLang="en-US" dirty="0" smtClean="0"/>
              <a:t>环境中使用</a:t>
            </a:r>
            <a:r>
              <a:rPr lang="en-US" altLang="zh-CN" dirty="0" err="1" smtClean="0"/>
              <a:t>HSRP</a:t>
            </a:r>
            <a:r>
              <a:rPr lang="en-US" altLang="zh-CN" dirty="0" smtClean="0"/>
              <a:t> Link Tracking </a:t>
            </a:r>
            <a:r>
              <a:rPr lang="zh-CN" altLang="en-US" dirty="0" smtClean="0"/>
              <a:t>功能。</a:t>
            </a:r>
            <a:endParaRPr lang="en-US" altLang="zh-CN" dirty="0" smtClean="0"/>
          </a:p>
          <a:p>
            <a:r>
              <a:rPr lang="en-US" dirty="0" err="1" smtClean="0"/>
              <a:t>VPC</a:t>
            </a:r>
            <a:r>
              <a:rPr lang="en-US" dirty="0" smtClean="0"/>
              <a:t> peer </a:t>
            </a:r>
            <a:r>
              <a:rPr lang="zh-CN" altLang="en-US" dirty="0" smtClean="0"/>
              <a:t>不会向</a:t>
            </a:r>
            <a:r>
              <a:rPr lang="en-US" altLang="zh-CN" dirty="0" err="1" smtClean="0"/>
              <a:t>vpc</a:t>
            </a:r>
            <a:r>
              <a:rPr lang="zh-CN" altLang="en-US" dirty="0" smtClean="0"/>
              <a:t>成员端口转发从</a:t>
            </a:r>
            <a:r>
              <a:rPr lang="en-US" altLang="zh-CN" dirty="0" smtClean="0"/>
              <a:t>peer-link</a:t>
            </a:r>
            <a:r>
              <a:rPr lang="zh-CN" altLang="en-US" dirty="0" smtClean="0"/>
              <a:t>转发过来的流量</a:t>
            </a:r>
            <a:endParaRPr lang="en-US" dirty="0"/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6172200" y="2413000"/>
            <a:ext cx="2209800" cy="1066800"/>
          </a:xfrm>
          <a:prstGeom prst="rect">
            <a:avLst/>
          </a:prstGeom>
          <a:solidFill>
            <a:schemeClr val="folHlink">
              <a:alpha val="30196"/>
            </a:schemeClr>
          </a:solidFill>
          <a:ln w="28575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 flipH="1">
            <a:off x="6775450" y="28702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>
            <a:off x="7848600" y="3175000"/>
            <a:ext cx="1524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Line 36"/>
          <p:cNvSpPr>
            <a:spLocks noChangeShapeType="1"/>
          </p:cNvSpPr>
          <p:nvPr/>
        </p:nvSpPr>
        <p:spPr bwMode="auto">
          <a:xfrm flipH="1" flipV="1">
            <a:off x="6553200" y="3098800"/>
            <a:ext cx="1447800" cy="9906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Line 32"/>
          <p:cNvSpPr>
            <a:spLocks noChangeShapeType="1"/>
          </p:cNvSpPr>
          <p:nvPr/>
        </p:nvSpPr>
        <p:spPr bwMode="auto">
          <a:xfrm flipH="1">
            <a:off x="6477000" y="3175000"/>
            <a:ext cx="1524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Line 36"/>
          <p:cNvSpPr>
            <a:spLocks noChangeShapeType="1"/>
          </p:cNvSpPr>
          <p:nvPr/>
        </p:nvSpPr>
        <p:spPr bwMode="auto">
          <a:xfrm flipH="1">
            <a:off x="6553200" y="3175000"/>
            <a:ext cx="12192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auto">
          <a:xfrm flipH="1">
            <a:off x="6781800" y="27178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prstDash val="sysDash"/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Oval 108"/>
          <p:cNvSpPr>
            <a:spLocks noChangeArrowheads="1"/>
          </p:cNvSpPr>
          <p:nvPr/>
        </p:nvSpPr>
        <p:spPr bwMode="auto">
          <a:xfrm>
            <a:off x="6403975" y="3887788"/>
            <a:ext cx="450850" cy="762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Line 28"/>
          <p:cNvSpPr>
            <a:spLocks noChangeShapeType="1"/>
          </p:cNvSpPr>
          <p:nvPr/>
        </p:nvSpPr>
        <p:spPr bwMode="auto">
          <a:xfrm flipH="1">
            <a:off x="6781800" y="29464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Oval 108"/>
          <p:cNvSpPr>
            <a:spLocks noChangeArrowheads="1"/>
          </p:cNvSpPr>
          <p:nvPr/>
        </p:nvSpPr>
        <p:spPr bwMode="auto">
          <a:xfrm>
            <a:off x="7239000" y="2794000"/>
            <a:ext cx="76200" cy="3048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Oval 108"/>
          <p:cNvSpPr>
            <a:spLocks noChangeArrowheads="1"/>
          </p:cNvSpPr>
          <p:nvPr/>
        </p:nvSpPr>
        <p:spPr bwMode="auto">
          <a:xfrm>
            <a:off x="7620000" y="3886200"/>
            <a:ext cx="450850" cy="762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5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2050" y="2489200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2489200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00" descr="cataly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67450" y="4041775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00" descr="cataly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13650" y="4041775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" name="Group 41"/>
          <p:cNvGrpSpPr/>
          <p:nvPr/>
        </p:nvGrpSpPr>
        <p:grpSpPr>
          <a:xfrm>
            <a:off x="8077200" y="2362200"/>
            <a:ext cx="152400" cy="152400"/>
            <a:chOff x="7696200" y="4495800"/>
            <a:chExt cx="152400" cy="152400"/>
          </a:xfrm>
        </p:grpSpPr>
        <p:sp>
          <p:nvSpPr>
            <p:cNvPr id="51" name="Line 36"/>
            <p:cNvSpPr>
              <a:spLocks noChangeShapeType="1"/>
            </p:cNvSpPr>
            <p:nvPr/>
          </p:nvSpPr>
          <p:spPr bwMode="auto">
            <a:xfrm flipH="1">
              <a:off x="7696200" y="4495800"/>
              <a:ext cx="152400" cy="152400"/>
            </a:xfrm>
            <a:prstGeom prst="line">
              <a:avLst/>
            </a:prstGeom>
            <a:noFill/>
            <a:ln w="635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lIns="73025" tIns="36511" rIns="73025" bIns="36511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Line 36"/>
            <p:cNvSpPr>
              <a:spLocks noChangeShapeType="1"/>
            </p:cNvSpPr>
            <p:nvPr/>
          </p:nvSpPr>
          <p:spPr bwMode="auto">
            <a:xfrm>
              <a:off x="7696200" y="4495800"/>
              <a:ext cx="152400" cy="152400"/>
            </a:xfrm>
            <a:prstGeom prst="line">
              <a:avLst/>
            </a:prstGeom>
            <a:noFill/>
            <a:ln w="635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lIns="73025" tIns="36511" rIns="73025" bIns="36511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4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1676400"/>
            <a:ext cx="6778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05800" y="1676400"/>
            <a:ext cx="6778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7" name="Straight Connector 46"/>
          <p:cNvCxnSpPr/>
          <p:nvPr/>
        </p:nvCxnSpPr>
        <p:spPr bwMode="auto">
          <a:xfrm>
            <a:off x="5638800" y="2743200"/>
            <a:ext cx="533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5578654" y="2401568"/>
            <a:ext cx="44114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L3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78654" y="2743200"/>
            <a:ext cx="44114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L2</a:t>
            </a:r>
          </a:p>
        </p:txBody>
      </p:sp>
      <p:pic>
        <p:nvPicPr>
          <p:cNvPr id="62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2667000"/>
            <a:ext cx="381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" name="Freeform 64"/>
          <p:cNvSpPr/>
          <p:nvPr/>
        </p:nvSpPr>
        <p:spPr bwMode="auto">
          <a:xfrm>
            <a:off x="8153400" y="2743200"/>
            <a:ext cx="8301" cy="1369525"/>
          </a:xfrm>
          <a:custGeom>
            <a:avLst/>
            <a:gdLst>
              <a:gd name="connsiteX0" fmla="*/ 8301 w 8301"/>
              <a:gd name="connsiteY0" fmla="*/ 1369525 h 1369525"/>
              <a:gd name="connsiteX1" fmla="*/ 0 w 8301"/>
              <a:gd name="connsiteY1" fmla="*/ 0 h 136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01" h="1369525">
                <a:moveTo>
                  <a:pt x="8301" y="1369525"/>
                </a:moveTo>
                <a:cubicBezTo>
                  <a:pt x="5534" y="913017"/>
                  <a:pt x="0" y="225487"/>
                  <a:pt x="0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Freeform 65"/>
          <p:cNvSpPr/>
          <p:nvPr/>
        </p:nvSpPr>
        <p:spPr bwMode="auto">
          <a:xfrm>
            <a:off x="6477000" y="2743200"/>
            <a:ext cx="1650410" cy="1411025"/>
          </a:xfrm>
          <a:custGeom>
            <a:avLst/>
            <a:gdLst>
              <a:gd name="connsiteX0" fmla="*/ 1476100 w 1650410"/>
              <a:gd name="connsiteY0" fmla="*/ 0 h 1411025"/>
              <a:gd name="connsiteX1" fmla="*/ 1442898 w 1650410"/>
              <a:gd name="connsiteY1" fmla="*/ 381806 h 1411025"/>
              <a:gd name="connsiteX2" fmla="*/ 231030 w 1650410"/>
              <a:gd name="connsiteY2" fmla="*/ 1145420 h 1411025"/>
              <a:gd name="connsiteX3" fmla="*/ 56720 w 1650410"/>
              <a:gd name="connsiteY3" fmla="*/ 1411025 h 141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0410" h="1411025">
                <a:moveTo>
                  <a:pt x="1476100" y="0"/>
                </a:moveTo>
                <a:cubicBezTo>
                  <a:pt x="1563255" y="95451"/>
                  <a:pt x="1650410" y="190903"/>
                  <a:pt x="1442898" y="381806"/>
                </a:cubicBezTo>
                <a:cubicBezTo>
                  <a:pt x="1235386" y="572709"/>
                  <a:pt x="462060" y="973884"/>
                  <a:pt x="231030" y="1145420"/>
                </a:cubicBezTo>
                <a:cubicBezTo>
                  <a:pt x="0" y="1316957"/>
                  <a:pt x="88539" y="1365374"/>
                  <a:pt x="56720" y="1411025"/>
                </a:cubicBezTo>
              </a:path>
            </a:pathLst>
          </a:cu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4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2400" y="2667000"/>
            <a:ext cx="381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9" name="Group 41"/>
          <p:cNvGrpSpPr/>
          <p:nvPr/>
        </p:nvGrpSpPr>
        <p:grpSpPr>
          <a:xfrm>
            <a:off x="6553200" y="3200400"/>
            <a:ext cx="152400" cy="152400"/>
            <a:chOff x="7696200" y="4495800"/>
            <a:chExt cx="152400" cy="152400"/>
          </a:xfrm>
        </p:grpSpPr>
        <p:sp>
          <p:nvSpPr>
            <p:cNvPr id="70" name="Line 36"/>
            <p:cNvSpPr>
              <a:spLocks noChangeShapeType="1"/>
            </p:cNvSpPr>
            <p:nvPr/>
          </p:nvSpPr>
          <p:spPr bwMode="auto">
            <a:xfrm flipH="1">
              <a:off x="7696200" y="4495800"/>
              <a:ext cx="152400" cy="152400"/>
            </a:xfrm>
            <a:prstGeom prst="line">
              <a:avLst/>
            </a:prstGeom>
            <a:noFill/>
            <a:ln w="635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lIns="73025" tIns="36511" rIns="73025" bIns="36511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Line 36"/>
            <p:cNvSpPr>
              <a:spLocks noChangeShapeType="1"/>
            </p:cNvSpPr>
            <p:nvPr/>
          </p:nvSpPr>
          <p:spPr bwMode="auto">
            <a:xfrm>
              <a:off x="7696200" y="4495800"/>
              <a:ext cx="152400" cy="152400"/>
            </a:xfrm>
            <a:prstGeom prst="line">
              <a:avLst/>
            </a:prstGeom>
            <a:noFill/>
            <a:ln w="635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lIns="73025" tIns="36511" rIns="73025" bIns="36511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2" name="Group 41"/>
          <p:cNvGrpSpPr/>
          <p:nvPr/>
        </p:nvGrpSpPr>
        <p:grpSpPr>
          <a:xfrm>
            <a:off x="7924800" y="2667000"/>
            <a:ext cx="152400" cy="152400"/>
            <a:chOff x="7696200" y="4495800"/>
            <a:chExt cx="152400" cy="152400"/>
          </a:xfrm>
        </p:grpSpPr>
        <p:sp>
          <p:nvSpPr>
            <p:cNvPr id="73" name="Line 36"/>
            <p:cNvSpPr>
              <a:spLocks noChangeShapeType="1"/>
            </p:cNvSpPr>
            <p:nvPr/>
          </p:nvSpPr>
          <p:spPr bwMode="auto">
            <a:xfrm flipH="1">
              <a:off x="7696200" y="4495800"/>
              <a:ext cx="152400" cy="152400"/>
            </a:xfrm>
            <a:prstGeom prst="line">
              <a:avLst/>
            </a:prstGeom>
            <a:noFill/>
            <a:ln w="635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lIns="73025" tIns="36511" rIns="73025" bIns="36511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Line 36"/>
            <p:cNvSpPr>
              <a:spLocks noChangeShapeType="1"/>
            </p:cNvSpPr>
            <p:nvPr/>
          </p:nvSpPr>
          <p:spPr bwMode="auto">
            <a:xfrm>
              <a:off x="7696200" y="4495800"/>
              <a:ext cx="152400" cy="152400"/>
            </a:xfrm>
            <a:prstGeom prst="line">
              <a:avLst/>
            </a:prstGeom>
            <a:noFill/>
            <a:ln w="635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lIns="73025" tIns="36511" rIns="73025" bIns="36511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5" name="Freeform 74"/>
          <p:cNvSpPr/>
          <p:nvPr/>
        </p:nvSpPr>
        <p:spPr bwMode="auto">
          <a:xfrm>
            <a:off x="6398276" y="2740433"/>
            <a:ext cx="1806734" cy="1326641"/>
          </a:xfrm>
          <a:custGeom>
            <a:avLst/>
            <a:gdLst>
              <a:gd name="connsiteX0" fmla="*/ 1669776 w 1806734"/>
              <a:gd name="connsiteY0" fmla="*/ 1326641 h 1326641"/>
              <a:gd name="connsiteX1" fmla="*/ 1570171 w 1806734"/>
              <a:gd name="connsiteY1" fmla="*/ 189520 h 1326641"/>
              <a:gd name="connsiteX2" fmla="*/ 250397 w 1806734"/>
              <a:gd name="connsiteY2" fmla="*/ 189520 h 1326641"/>
              <a:gd name="connsiteX3" fmla="*/ 67786 w 1806734"/>
              <a:gd name="connsiteY3" fmla="*/ 23517 h 132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6734" h="1326641">
                <a:moveTo>
                  <a:pt x="1669776" y="1326641"/>
                </a:moveTo>
                <a:cubicBezTo>
                  <a:pt x="1738255" y="852840"/>
                  <a:pt x="1806734" y="379040"/>
                  <a:pt x="1570171" y="189520"/>
                </a:cubicBezTo>
                <a:cubicBezTo>
                  <a:pt x="1333608" y="0"/>
                  <a:pt x="500794" y="217187"/>
                  <a:pt x="250397" y="189520"/>
                </a:cubicBezTo>
                <a:cubicBezTo>
                  <a:pt x="0" y="161853"/>
                  <a:pt x="99604" y="51184"/>
                  <a:pt x="67786" y="23517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eform 75"/>
          <p:cNvSpPr/>
          <p:nvPr/>
        </p:nvSpPr>
        <p:spPr bwMode="auto">
          <a:xfrm>
            <a:off x="6607170" y="2772251"/>
            <a:ext cx="29052" cy="437140"/>
          </a:xfrm>
          <a:custGeom>
            <a:avLst/>
            <a:gdLst>
              <a:gd name="connsiteX0" fmla="*/ 0 w 29052"/>
              <a:gd name="connsiteY0" fmla="*/ 0 h 437140"/>
              <a:gd name="connsiteX1" fmla="*/ 24902 w 29052"/>
              <a:gd name="connsiteY1" fmla="*/ 373506 h 437140"/>
              <a:gd name="connsiteX2" fmla="*/ 24902 w 29052"/>
              <a:gd name="connsiteY2" fmla="*/ 381806 h 437140"/>
              <a:gd name="connsiteX3" fmla="*/ 24902 w 29052"/>
              <a:gd name="connsiteY3" fmla="*/ 348606 h 437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52" h="437140">
                <a:moveTo>
                  <a:pt x="0" y="0"/>
                </a:moveTo>
                <a:cubicBezTo>
                  <a:pt x="10376" y="154936"/>
                  <a:pt x="20752" y="309872"/>
                  <a:pt x="24902" y="373506"/>
                </a:cubicBezTo>
                <a:cubicBezTo>
                  <a:pt x="29052" y="437140"/>
                  <a:pt x="24902" y="381806"/>
                  <a:pt x="24902" y="381806"/>
                </a:cubicBezTo>
                <a:lnTo>
                  <a:pt x="24902" y="348606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6172200" y="4876800"/>
            <a:ext cx="3048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6172200" y="5256212"/>
            <a:ext cx="3048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629400" y="4724400"/>
            <a:ext cx="891891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VLAN A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6629400" y="5092164"/>
            <a:ext cx="914533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VLAN B</a:t>
            </a:r>
            <a:endParaRPr lang="en-US" sz="1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66" grpId="0" animBg="1"/>
      <p:bldP spid="66" grpId="1" animBg="1"/>
      <p:bldP spid="75" grpId="0" animBg="1"/>
      <p:bldP spid="7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0"/>
            <a:ext cx="8145462" cy="838200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ea typeface="ＭＳ Ｐゴシック" pitchFamily="-110" charset="-128"/>
              </a:rPr>
              <a:t>VSS</a:t>
            </a:r>
            <a:r>
              <a:rPr lang="en-US" altLang="zh-CN" dirty="0" smtClean="0">
                <a:ea typeface="ＭＳ Ｐゴシック" pitchFamily="-110" charset="-128"/>
              </a:rPr>
              <a:t> vs. </a:t>
            </a:r>
            <a:r>
              <a:rPr lang="en-US" altLang="zh-CN" dirty="0" err="1" smtClean="0">
                <a:ea typeface="ＭＳ Ｐゴシック" pitchFamily="-110" charset="-128"/>
              </a:rPr>
              <a:t>vPC</a:t>
            </a:r>
            <a:r>
              <a:rPr lang="en-US" altLang="zh-CN" dirty="0" smtClean="0">
                <a:ea typeface="ＭＳ Ｐゴシック" pitchFamily="-110" charset="-128"/>
              </a:rPr>
              <a:t> </a:t>
            </a:r>
          </a:p>
        </p:txBody>
      </p:sp>
      <p:graphicFrame>
        <p:nvGraphicFramePr>
          <p:cNvPr id="3556" name="Group 484"/>
          <p:cNvGraphicFramePr>
            <a:graphicFrameLocks noGrp="1"/>
          </p:cNvGraphicFramePr>
          <p:nvPr>
            <p:ph idx="1"/>
          </p:nvPr>
        </p:nvGraphicFramePr>
        <p:xfrm>
          <a:off x="341313" y="1184275"/>
          <a:ext cx="8461375" cy="4363680"/>
        </p:xfrm>
        <a:graphic>
          <a:graphicData uri="http://schemas.openxmlformats.org/drawingml/2006/table">
            <a:tbl>
              <a:tblPr/>
              <a:tblGrid>
                <a:gridCol w="1563687"/>
                <a:gridCol w="2265363"/>
                <a:gridCol w="2352675"/>
                <a:gridCol w="2279650"/>
              </a:tblGrid>
              <a:tr h="327025"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64291" marR="64291" marT="32146" marB="32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VSS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 </a:t>
                      </a: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vPC</a:t>
                      </a: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支持情况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64291" marR="64291" marT="32146" marB="32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设备型号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Catalyst 6500</a:t>
                      </a: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Nexus 7000, Nexus 5000</a:t>
                      </a: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 rowSpan="2"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链路捆绑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64291" marR="64291" marT="32146" marB="32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L2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跨机箱链路捆绑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(Active-active)</a:t>
                      </a: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是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是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是否支持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L3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 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链路捆绑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是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否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rowSpan="3"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控制层面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/ HA</a:t>
                      </a:r>
                    </a:p>
                  </a:txBody>
                  <a:tcPr marL="64291" marR="64291" marT="32146" marB="32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控制层面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统一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独立，双活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配置文件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统一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独立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引擎冗余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跨机箱冗余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每个机箱都有冗余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 rowSpan="2"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L2</a:t>
                      </a:r>
                    </a:p>
                  </a:txBody>
                  <a:tcPr marL="64291" marR="64291" marT="32146" marB="32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链路捆绑协议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LACP, PaGP(+)</a:t>
                      </a: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LACP</a:t>
                      </a: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是否需要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STP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 </a:t>
                      </a: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否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否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 rowSpan="3"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L3</a:t>
                      </a:r>
                    </a:p>
                  </a:txBody>
                  <a:tcPr marL="64291" marR="64291" marT="32146" marB="32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单个逻辑网关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是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 (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不需要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FHRP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)</a:t>
                      </a: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是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, active-active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HSRP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路由进程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单个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相互独立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路由邻居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减少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相互独立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组播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64291" marR="64291" marT="32146" marB="32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PIM DR</a:t>
                      </a: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单个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8875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-110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相互独立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 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DR&amp;N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-DR)</a:t>
                      </a:r>
                    </a:p>
                  </a:txBody>
                  <a:tcPr marL="64291" marR="64291" marT="32146" marB="32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00400" y="2819400"/>
            <a:ext cx="230957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Q&amp;A</a:t>
            </a:r>
            <a:endParaRPr lang="zh-CN" altLang="en-US" sz="6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88"/>
          <p:cNvGrpSpPr>
            <a:grpSpLocks/>
          </p:cNvGrpSpPr>
          <p:nvPr/>
        </p:nvGrpSpPr>
        <p:grpSpPr bwMode="auto">
          <a:xfrm>
            <a:off x="0" y="0"/>
            <a:ext cx="9144000" cy="4383088"/>
            <a:chOff x="0" y="0"/>
            <a:chExt cx="5760" cy="2761"/>
          </a:xfrm>
        </p:grpSpPr>
        <p:grpSp>
          <p:nvGrpSpPr>
            <p:cNvPr id="48131" name="Group 53"/>
            <p:cNvGrpSpPr>
              <a:grpSpLocks/>
            </p:cNvGrpSpPr>
            <p:nvPr/>
          </p:nvGrpSpPr>
          <p:grpSpPr bwMode="auto">
            <a:xfrm>
              <a:off x="1727" y="1485"/>
              <a:ext cx="2400" cy="1276"/>
              <a:chOff x="3272" y="1316"/>
              <a:chExt cx="1889" cy="1002"/>
            </a:xfrm>
          </p:grpSpPr>
          <p:sp>
            <p:nvSpPr>
              <p:cNvPr id="48133" name="AutoShape 54"/>
              <p:cNvSpPr>
                <a:spLocks noChangeAspect="1" noChangeArrowheads="1" noTextEdit="1"/>
              </p:cNvSpPr>
              <p:nvPr/>
            </p:nvSpPr>
            <p:spPr bwMode="auto">
              <a:xfrm>
                <a:off x="3272" y="1316"/>
                <a:ext cx="1889" cy="10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134" name="Rectangle 55"/>
              <p:cNvSpPr>
                <a:spLocks noChangeArrowheads="1"/>
              </p:cNvSpPr>
              <p:nvPr/>
            </p:nvSpPr>
            <p:spPr bwMode="auto">
              <a:xfrm>
                <a:off x="3803" y="1980"/>
                <a:ext cx="86" cy="325"/>
              </a:xfrm>
              <a:prstGeom prst="rect">
                <a:avLst/>
              </a:prstGeom>
              <a:solidFill>
                <a:srgbClr val="B21A1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135" name="Freeform 56"/>
              <p:cNvSpPr>
                <a:spLocks/>
              </p:cNvSpPr>
              <p:nvPr/>
            </p:nvSpPr>
            <p:spPr bwMode="auto">
              <a:xfrm>
                <a:off x="4304" y="1971"/>
                <a:ext cx="249" cy="343"/>
              </a:xfrm>
              <a:custGeom>
                <a:avLst/>
                <a:gdLst>
                  <a:gd name="T0" fmla="*/ 58 w 58"/>
                  <a:gd name="T1" fmla="*/ 24 h 80"/>
                  <a:gd name="T2" fmla="*/ 42 w 58"/>
                  <a:gd name="T3" fmla="*/ 20 h 80"/>
                  <a:gd name="T4" fmla="*/ 21 w 58"/>
                  <a:gd name="T5" fmla="*/ 40 h 80"/>
                  <a:gd name="T6" fmla="*/ 42 w 58"/>
                  <a:gd name="T7" fmla="*/ 60 h 80"/>
                  <a:gd name="T8" fmla="*/ 58 w 58"/>
                  <a:gd name="T9" fmla="*/ 56 h 80"/>
                  <a:gd name="T10" fmla="*/ 58 w 58"/>
                  <a:gd name="T11" fmla="*/ 77 h 80"/>
                  <a:gd name="T12" fmla="*/ 41 w 58"/>
                  <a:gd name="T13" fmla="*/ 80 h 80"/>
                  <a:gd name="T14" fmla="*/ 0 w 58"/>
                  <a:gd name="T15" fmla="*/ 40 h 80"/>
                  <a:gd name="T16" fmla="*/ 41 w 58"/>
                  <a:gd name="T17" fmla="*/ 0 h 80"/>
                  <a:gd name="T18" fmla="*/ 58 w 58"/>
                  <a:gd name="T19" fmla="*/ 3 h 80"/>
                  <a:gd name="T20" fmla="*/ 58 w 58"/>
                  <a:gd name="T21" fmla="*/ 24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80"/>
                  <a:gd name="T35" fmla="*/ 58 w 58"/>
                  <a:gd name="T36" fmla="*/ 80 h 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80">
                    <a:moveTo>
                      <a:pt x="58" y="24"/>
                    </a:moveTo>
                    <a:cubicBezTo>
                      <a:pt x="58" y="23"/>
                      <a:pt x="51" y="20"/>
                      <a:pt x="42" y="20"/>
                    </a:cubicBezTo>
                    <a:cubicBezTo>
                      <a:pt x="30" y="20"/>
                      <a:pt x="21" y="28"/>
                      <a:pt x="21" y="40"/>
                    </a:cubicBezTo>
                    <a:cubicBezTo>
                      <a:pt x="21" y="51"/>
                      <a:pt x="29" y="60"/>
                      <a:pt x="42" y="60"/>
                    </a:cubicBezTo>
                    <a:cubicBezTo>
                      <a:pt x="51" y="60"/>
                      <a:pt x="57" y="57"/>
                      <a:pt x="58" y="56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6" y="78"/>
                      <a:pt x="49" y="80"/>
                      <a:pt x="41" y="80"/>
                    </a:cubicBezTo>
                    <a:cubicBezTo>
                      <a:pt x="19" y="80"/>
                      <a:pt x="0" y="65"/>
                      <a:pt x="0" y="40"/>
                    </a:cubicBezTo>
                    <a:cubicBezTo>
                      <a:pt x="0" y="17"/>
                      <a:pt x="17" y="0"/>
                      <a:pt x="41" y="0"/>
                    </a:cubicBezTo>
                    <a:cubicBezTo>
                      <a:pt x="50" y="0"/>
                      <a:pt x="56" y="3"/>
                      <a:pt x="58" y="3"/>
                    </a:cubicBez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136" name="Freeform 57"/>
              <p:cNvSpPr>
                <a:spLocks/>
              </p:cNvSpPr>
              <p:nvPr/>
            </p:nvSpPr>
            <p:spPr bwMode="auto">
              <a:xfrm>
                <a:off x="3443" y="1971"/>
                <a:ext cx="249" cy="343"/>
              </a:xfrm>
              <a:custGeom>
                <a:avLst/>
                <a:gdLst>
                  <a:gd name="T0" fmla="*/ 58 w 58"/>
                  <a:gd name="T1" fmla="*/ 24 h 80"/>
                  <a:gd name="T2" fmla="*/ 42 w 58"/>
                  <a:gd name="T3" fmla="*/ 20 h 80"/>
                  <a:gd name="T4" fmla="*/ 21 w 58"/>
                  <a:gd name="T5" fmla="*/ 40 h 80"/>
                  <a:gd name="T6" fmla="*/ 42 w 58"/>
                  <a:gd name="T7" fmla="*/ 60 h 80"/>
                  <a:gd name="T8" fmla="*/ 58 w 58"/>
                  <a:gd name="T9" fmla="*/ 56 h 80"/>
                  <a:gd name="T10" fmla="*/ 58 w 58"/>
                  <a:gd name="T11" fmla="*/ 77 h 80"/>
                  <a:gd name="T12" fmla="*/ 40 w 58"/>
                  <a:gd name="T13" fmla="*/ 80 h 80"/>
                  <a:gd name="T14" fmla="*/ 0 w 58"/>
                  <a:gd name="T15" fmla="*/ 40 h 80"/>
                  <a:gd name="T16" fmla="*/ 40 w 58"/>
                  <a:gd name="T17" fmla="*/ 0 h 80"/>
                  <a:gd name="T18" fmla="*/ 58 w 58"/>
                  <a:gd name="T19" fmla="*/ 3 h 80"/>
                  <a:gd name="T20" fmla="*/ 58 w 58"/>
                  <a:gd name="T21" fmla="*/ 24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80"/>
                  <a:gd name="T35" fmla="*/ 58 w 58"/>
                  <a:gd name="T36" fmla="*/ 80 h 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80">
                    <a:moveTo>
                      <a:pt x="58" y="24"/>
                    </a:moveTo>
                    <a:cubicBezTo>
                      <a:pt x="57" y="23"/>
                      <a:pt x="51" y="20"/>
                      <a:pt x="42" y="20"/>
                    </a:cubicBezTo>
                    <a:cubicBezTo>
                      <a:pt x="29" y="20"/>
                      <a:pt x="21" y="28"/>
                      <a:pt x="21" y="40"/>
                    </a:cubicBezTo>
                    <a:cubicBezTo>
                      <a:pt x="21" y="51"/>
                      <a:pt x="29" y="60"/>
                      <a:pt x="42" y="60"/>
                    </a:cubicBezTo>
                    <a:cubicBezTo>
                      <a:pt x="51" y="60"/>
                      <a:pt x="57" y="57"/>
                      <a:pt x="58" y="56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6" y="78"/>
                      <a:pt x="49" y="80"/>
                      <a:pt x="40" y="80"/>
                    </a:cubicBezTo>
                    <a:cubicBezTo>
                      <a:pt x="19" y="80"/>
                      <a:pt x="0" y="65"/>
                      <a:pt x="0" y="40"/>
                    </a:cubicBezTo>
                    <a:cubicBezTo>
                      <a:pt x="0" y="17"/>
                      <a:pt x="17" y="0"/>
                      <a:pt x="40" y="0"/>
                    </a:cubicBezTo>
                    <a:cubicBezTo>
                      <a:pt x="49" y="0"/>
                      <a:pt x="56" y="3"/>
                      <a:pt x="58" y="3"/>
                    </a:cubicBez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137" name="Freeform 58"/>
              <p:cNvSpPr>
                <a:spLocks noEditPoints="1"/>
              </p:cNvSpPr>
              <p:nvPr/>
            </p:nvSpPr>
            <p:spPr bwMode="auto">
              <a:xfrm>
                <a:off x="4643" y="1971"/>
                <a:ext cx="342" cy="343"/>
              </a:xfrm>
              <a:custGeom>
                <a:avLst/>
                <a:gdLst>
                  <a:gd name="T0" fmla="*/ 80 w 80"/>
                  <a:gd name="T1" fmla="*/ 40 h 80"/>
                  <a:gd name="T2" fmla="*/ 40 w 80"/>
                  <a:gd name="T3" fmla="*/ 80 h 80"/>
                  <a:gd name="T4" fmla="*/ 0 w 80"/>
                  <a:gd name="T5" fmla="*/ 40 h 80"/>
                  <a:gd name="T6" fmla="*/ 40 w 80"/>
                  <a:gd name="T7" fmla="*/ 0 h 80"/>
                  <a:gd name="T8" fmla="*/ 80 w 80"/>
                  <a:gd name="T9" fmla="*/ 40 h 80"/>
                  <a:gd name="T10" fmla="*/ 40 w 80"/>
                  <a:gd name="T11" fmla="*/ 20 h 80"/>
                  <a:gd name="T12" fmla="*/ 20 w 80"/>
                  <a:gd name="T13" fmla="*/ 40 h 80"/>
                  <a:gd name="T14" fmla="*/ 40 w 80"/>
                  <a:gd name="T15" fmla="*/ 60 h 80"/>
                  <a:gd name="T16" fmla="*/ 60 w 80"/>
                  <a:gd name="T17" fmla="*/ 40 h 80"/>
                  <a:gd name="T18" fmla="*/ 40 w 80"/>
                  <a:gd name="T19" fmla="*/ 2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80"/>
                  <a:gd name="T32" fmla="*/ 80 w 80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80">
                    <a:moveTo>
                      <a:pt x="80" y="40"/>
                    </a:moveTo>
                    <a:cubicBezTo>
                      <a:pt x="80" y="62"/>
                      <a:pt x="64" y="80"/>
                      <a:pt x="40" y="80"/>
                    </a:cubicBezTo>
                    <a:cubicBezTo>
                      <a:pt x="16" y="80"/>
                      <a:pt x="0" y="62"/>
                      <a:pt x="0" y="40"/>
                    </a:cubicBezTo>
                    <a:cubicBezTo>
                      <a:pt x="0" y="18"/>
                      <a:pt x="16" y="0"/>
                      <a:pt x="40" y="0"/>
                    </a:cubicBezTo>
                    <a:cubicBezTo>
                      <a:pt x="64" y="0"/>
                      <a:pt x="80" y="18"/>
                      <a:pt x="80" y="40"/>
                    </a:cubicBezTo>
                    <a:moveTo>
                      <a:pt x="40" y="20"/>
                    </a:moveTo>
                    <a:cubicBezTo>
                      <a:pt x="29" y="20"/>
                      <a:pt x="20" y="29"/>
                      <a:pt x="20" y="40"/>
                    </a:cubicBezTo>
                    <a:cubicBezTo>
                      <a:pt x="20" y="51"/>
                      <a:pt x="29" y="60"/>
                      <a:pt x="40" y="60"/>
                    </a:cubicBezTo>
                    <a:cubicBezTo>
                      <a:pt x="51" y="60"/>
                      <a:pt x="60" y="51"/>
                      <a:pt x="60" y="40"/>
                    </a:cubicBezTo>
                    <a:cubicBezTo>
                      <a:pt x="60" y="29"/>
                      <a:pt x="51" y="20"/>
                      <a:pt x="40" y="20"/>
                    </a:cubicBezTo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138" name="Freeform 59"/>
              <p:cNvSpPr>
                <a:spLocks/>
              </p:cNvSpPr>
              <p:nvPr/>
            </p:nvSpPr>
            <p:spPr bwMode="auto">
              <a:xfrm>
                <a:off x="4000" y="1971"/>
                <a:ext cx="223" cy="343"/>
              </a:xfrm>
              <a:custGeom>
                <a:avLst/>
                <a:gdLst>
                  <a:gd name="T0" fmla="*/ 47 w 52"/>
                  <a:gd name="T1" fmla="*/ 19 h 80"/>
                  <a:gd name="T2" fmla="*/ 32 w 52"/>
                  <a:gd name="T3" fmla="*/ 17 h 80"/>
                  <a:gd name="T4" fmla="*/ 20 w 52"/>
                  <a:gd name="T5" fmla="*/ 23 h 80"/>
                  <a:gd name="T6" fmla="*/ 29 w 52"/>
                  <a:gd name="T7" fmla="*/ 30 h 80"/>
                  <a:gd name="T8" fmla="*/ 34 w 52"/>
                  <a:gd name="T9" fmla="*/ 32 h 80"/>
                  <a:gd name="T10" fmla="*/ 52 w 52"/>
                  <a:gd name="T11" fmla="*/ 54 h 80"/>
                  <a:gd name="T12" fmla="*/ 21 w 52"/>
                  <a:gd name="T13" fmla="*/ 80 h 80"/>
                  <a:gd name="T14" fmla="*/ 0 w 52"/>
                  <a:gd name="T15" fmla="*/ 77 h 80"/>
                  <a:gd name="T16" fmla="*/ 0 w 52"/>
                  <a:gd name="T17" fmla="*/ 60 h 80"/>
                  <a:gd name="T18" fmla="*/ 18 w 52"/>
                  <a:gd name="T19" fmla="*/ 63 h 80"/>
                  <a:gd name="T20" fmla="*/ 32 w 52"/>
                  <a:gd name="T21" fmla="*/ 56 h 80"/>
                  <a:gd name="T22" fmla="*/ 23 w 52"/>
                  <a:gd name="T23" fmla="*/ 48 h 80"/>
                  <a:gd name="T24" fmla="*/ 19 w 52"/>
                  <a:gd name="T25" fmla="*/ 47 h 80"/>
                  <a:gd name="T26" fmla="*/ 0 w 52"/>
                  <a:gd name="T27" fmla="*/ 24 h 80"/>
                  <a:gd name="T28" fmla="*/ 28 w 52"/>
                  <a:gd name="T29" fmla="*/ 0 h 80"/>
                  <a:gd name="T30" fmla="*/ 47 w 52"/>
                  <a:gd name="T31" fmla="*/ 3 h 80"/>
                  <a:gd name="T32" fmla="*/ 47 w 52"/>
                  <a:gd name="T33" fmla="*/ 19 h 8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2"/>
                  <a:gd name="T52" fmla="*/ 0 h 80"/>
                  <a:gd name="T53" fmla="*/ 52 w 52"/>
                  <a:gd name="T54" fmla="*/ 80 h 8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2" h="80">
                    <a:moveTo>
                      <a:pt x="47" y="19"/>
                    </a:moveTo>
                    <a:cubicBezTo>
                      <a:pt x="47" y="19"/>
                      <a:pt x="38" y="17"/>
                      <a:pt x="32" y="17"/>
                    </a:cubicBezTo>
                    <a:cubicBezTo>
                      <a:pt x="24" y="17"/>
                      <a:pt x="20" y="19"/>
                      <a:pt x="20" y="23"/>
                    </a:cubicBezTo>
                    <a:cubicBezTo>
                      <a:pt x="20" y="28"/>
                      <a:pt x="26" y="29"/>
                      <a:pt x="29" y="30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47" y="36"/>
                      <a:pt x="52" y="45"/>
                      <a:pt x="52" y="54"/>
                    </a:cubicBezTo>
                    <a:cubicBezTo>
                      <a:pt x="52" y="73"/>
                      <a:pt x="35" y="80"/>
                      <a:pt x="21" y="80"/>
                    </a:cubicBezTo>
                    <a:cubicBezTo>
                      <a:pt x="10" y="80"/>
                      <a:pt x="1" y="78"/>
                      <a:pt x="0" y="7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2" y="60"/>
                      <a:pt x="10" y="63"/>
                      <a:pt x="18" y="63"/>
                    </a:cubicBezTo>
                    <a:cubicBezTo>
                      <a:pt x="28" y="63"/>
                      <a:pt x="32" y="60"/>
                      <a:pt x="32" y="56"/>
                    </a:cubicBezTo>
                    <a:cubicBezTo>
                      <a:pt x="32" y="52"/>
                      <a:pt x="28" y="49"/>
                      <a:pt x="23" y="48"/>
                    </a:cubicBezTo>
                    <a:cubicBezTo>
                      <a:pt x="22" y="48"/>
                      <a:pt x="21" y="47"/>
                      <a:pt x="19" y="47"/>
                    </a:cubicBezTo>
                    <a:cubicBezTo>
                      <a:pt x="9" y="43"/>
                      <a:pt x="0" y="37"/>
                      <a:pt x="0" y="24"/>
                    </a:cubicBezTo>
                    <a:cubicBezTo>
                      <a:pt x="0" y="10"/>
                      <a:pt x="10" y="0"/>
                      <a:pt x="28" y="0"/>
                    </a:cubicBezTo>
                    <a:cubicBezTo>
                      <a:pt x="37" y="0"/>
                      <a:pt x="46" y="3"/>
                      <a:pt x="47" y="3"/>
                    </a:cubicBezTo>
                    <a:lnTo>
                      <a:pt x="47" y="19"/>
                    </a:lnTo>
                    <a:close/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139" name="Freeform 60"/>
              <p:cNvSpPr>
                <a:spLocks/>
              </p:cNvSpPr>
              <p:nvPr/>
            </p:nvSpPr>
            <p:spPr bwMode="auto">
              <a:xfrm>
                <a:off x="3272" y="1586"/>
                <a:ext cx="81" cy="167"/>
              </a:xfrm>
              <a:custGeom>
                <a:avLst/>
                <a:gdLst>
                  <a:gd name="T0" fmla="*/ 19 w 19"/>
                  <a:gd name="T1" fmla="*/ 10 h 39"/>
                  <a:gd name="T2" fmla="*/ 10 w 19"/>
                  <a:gd name="T3" fmla="*/ 0 h 39"/>
                  <a:gd name="T4" fmla="*/ 0 w 19"/>
                  <a:gd name="T5" fmla="*/ 10 h 39"/>
                  <a:gd name="T6" fmla="*/ 0 w 19"/>
                  <a:gd name="T7" fmla="*/ 30 h 39"/>
                  <a:gd name="T8" fmla="*/ 10 w 19"/>
                  <a:gd name="T9" fmla="*/ 39 h 39"/>
                  <a:gd name="T10" fmla="*/ 19 w 19"/>
                  <a:gd name="T11" fmla="*/ 30 h 39"/>
                  <a:gd name="T12" fmla="*/ 19 w 19"/>
                  <a:gd name="T13" fmla="*/ 10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9"/>
                  <a:gd name="T23" fmla="*/ 19 w 19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9">
                    <a:moveTo>
                      <a:pt x="19" y="10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4" y="39"/>
                      <a:pt x="10" y="39"/>
                    </a:cubicBezTo>
                    <a:cubicBezTo>
                      <a:pt x="15" y="39"/>
                      <a:pt x="19" y="35"/>
                      <a:pt x="19" y="3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140" name="Freeform 61"/>
              <p:cNvSpPr>
                <a:spLocks/>
              </p:cNvSpPr>
              <p:nvPr/>
            </p:nvSpPr>
            <p:spPr bwMode="auto">
              <a:xfrm>
                <a:off x="3499" y="1474"/>
                <a:ext cx="81" cy="279"/>
              </a:xfrm>
              <a:custGeom>
                <a:avLst/>
                <a:gdLst>
                  <a:gd name="T0" fmla="*/ 19 w 19"/>
                  <a:gd name="T1" fmla="*/ 9 h 65"/>
                  <a:gd name="T2" fmla="*/ 9 w 19"/>
                  <a:gd name="T3" fmla="*/ 0 h 65"/>
                  <a:gd name="T4" fmla="*/ 0 w 19"/>
                  <a:gd name="T5" fmla="*/ 9 h 65"/>
                  <a:gd name="T6" fmla="*/ 0 w 19"/>
                  <a:gd name="T7" fmla="*/ 56 h 65"/>
                  <a:gd name="T8" fmla="*/ 9 w 19"/>
                  <a:gd name="T9" fmla="*/ 65 h 65"/>
                  <a:gd name="T10" fmla="*/ 19 w 19"/>
                  <a:gd name="T11" fmla="*/ 56 h 65"/>
                  <a:gd name="T12" fmla="*/ 19 w 19"/>
                  <a:gd name="T13" fmla="*/ 9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9" y="65"/>
                    </a:cubicBezTo>
                    <a:cubicBezTo>
                      <a:pt x="14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141" name="Freeform 62"/>
              <p:cNvSpPr>
                <a:spLocks/>
              </p:cNvSpPr>
              <p:nvPr/>
            </p:nvSpPr>
            <p:spPr bwMode="auto">
              <a:xfrm>
                <a:off x="3722" y="1320"/>
                <a:ext cx="81" cy="514"/>
              </a:xfrm>
              <a:custGeom>
                <a:avLst/>
                <a:gdLst>
                  <a:gd name="T0" fmla="*/ 19 w 19"/>
                  <a:gd name="T1" fmla="*/ 9 h 120"/>
                  <a:gd name="T2" fmla="*/ 10 w 19"/>
                  <a:gd name="T3" fmla="*/ 0 h 120"/>
                  <a:gd name="T4" fmla="*/ 0 w 19"/>
                  <a:gd name="T5" fmla="*/ 9 h 120"/>
                  <a:gd name="T6" fmla="*/ 0 w 19"/>
                  <a:gd name="T7" fmla="*/ 111 h 120"/>
                  <a:gd name="T8" fmla="*/ 10 w 19"/>
                  <a:gd name="T9" fmla="*/ 120 h 120"/>
                  <a:gd name="T10" fmla="*/ 19 w 19"/>
                  <a:gd name="T11" fmla="*/ 111 h 120"/>
                  <a:gd name="T12" fmla="*/ 19 w 19"/>
                  <a:gd name="T13" fmla="*/ 9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120"/>
                  <a:gd name="T23" fmla="*/ 19 w 19"/>
                  <a:gd name="T24" fmla="*/ 120 h 1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120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6"/>
                      <a:pt x="5" y="120"/>
                      <a:pt x="10" y="120"/>
                    </a:cubicBezTo>
                    <a:cubicBezTo>
                      <a:pt x="15" y="120"/>
                      <a:pt x="19" y="116"/>
                      <a:pt x="19" y="111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142" name="Freeform 63"/>
              <p:cNvSpPr>
                <a:spLocks/>
              </p:cNvSpPr>
              <p:nvPr/>
            </p:nvSpPr>
            <p:spPr bwMode="auto">
              <a:xfrm>
                <a:off x="3949" y="1474"/>
                <a:ext cx="81" cy="279"/>
              </a:xfrm>
              <a:custGeom>
                <a:avLst/>
                <a:gdLst>
                  <a:gd name="T0" fmla="*/ 19 w 19"/>
                  <a:gd name="T1" fmla="*/ 9 h 65"/>
                  <a:gd name="T2" fmla="*/ 9 w 19"/>
                  <a:gd name="T3" fmla="*/ 0 h 65"/>
                  <a:gd name="T4" fmla="*/ 0 w 19"/>
                  <a:gd name="T5" fmla="*/ 9 h 65"/>
                  <a:gd name="T6" fmla="*/ 0 w 19"/>
                  <a:gd name="T7" fmla="*/ 56 h 65"/>
                  <a:gd name="T8" fmla="*/ 9 w 19"/>
                  <a:gd name="T9" fmla="*/ 65 h 65"/>
                  <a:gd name="T10" fmla="*/ 19 w 19"/>
                  <a:gd name="T11" fmla="*/ 56 h 65"/>
                  <a:gd name="T12" fmla="*/ 19 w 19"/>
                  <a:gd name="T13" fmla="*/ 9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9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143" name="Freeform 64"/>
              <p:cNvSpPr>
                <a:spLocks/>
              </p:cNvSpPr>
              <p:nvPr/>
            </p:nvSpPr>
            <p:spPr bwMode="auto">
              <a:xfrm>
                <a:off x="4171" y="1586"/>
                <a:ext cx="86" cy="167"/>
              </a:xfrm>
              <a:custGeom>
                <a:avLst/>
                <a:gdLst>
                  <a:gd name="T0" fmla="*/ 20 w 20"/>
                  <a:gd name="T1" fmla="*/ 10 h 39"/>
                  <a:gd name="T2" fmla="*/ 10 w 20"/>
                  <a:gd name="T3" fmla="*/ 0 h 39"/>
                  <a:gd name="T4" fmla="*/ 0 w 20"/>
                  <a:gd name="T5" fmla="*/ 10 h 39"/>
                  <a:gd name="T6" fmla="*/ 0 w 20"/>
                  <a:gd name="T7" fmla="*/ 30 h 39"/>
                  <a:gd name="T8" fmla="*/ 10 w 20"/>
                  <a:gd name="T9" fmla="*/ 39 h 39"/>
                  <a:gd name="T10" fmla="*/ 20 w 20"/>
                  <a:gd name="T11" fmla="*/ 30 h 39"/>
                  <a:gd name="T12" fmla="*/ 20 w 20"/>
                  <a:gd name="T13" fmla="*/ 10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"/>
                  <a:gd name="T22" fmla="*/ 0 h 39"/>
                  <a:gd name="T23" fmla="*/ 20 w 20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" h="39">
                    <a:moveTo>
                      <a:pt x="20" y="10"/>
                    </a:moveTo>
                    <a:cubicBezTo>
                      <a:pt x="20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5" y="39"/>
                      <a:pt x="10" y="39"/>
                    </a:cubicBezTo>
                    <a:cubicBezTo>
                      <a:pt x="15" y="39"/>
                      <a:pt x="20" y="35"/>
                      <a:pt x="20" y="3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144" name="Freeform 65"/>
              <p:cNvSpPr>
                <a:spLocks/>
              </p:cNvSpPr>
              <p:nvPr/>
            </p:nvSpPr>
            <p:spPr bwMode="auto">
              <a:xfrm>
                <a:off x="4398" y="1474"/>
                <a:ext cx="82" cy="279"/>
              </a:xfrm>
              <a:custGeom>
                <a:avLst/>
                <a:gdLst>
                  <a:gd name="T0" fmla="*/ 19 w 19"/>
                  <a:gd name="T1" fmla="*/ 9 h 65"/>
                  <a:gd name="T2" fmla="*/ 10 w 19"/>
                  <a:gd name="T3" fmla="*/ 0 h 65"/>
                  <a:gd name="T4" fmla="*/ 0 w 19"/>
                  <a:gd name="T5" fmla="*/ 9 h 65"/>
                  <a:gd name="T6" fmla="*/ 0 w 19"/>
                  <a:gd name="T7" fmla="*/ 56 h 65"/>
                  <a:gd name="T8" fmla="*/ 10 w 19"/>
                  <a:gd name="T9" fmla="*/ 65 h 65"/>
                  <a:gd name="T10" fmla="*/ 19 w 19"/>
                  <a:gd name="T11" fmla="*/ 56 h 65"/>
                  <a:gd name="T12" fmla="*/ 19 w 19"/>
                  <a:gd name="T13" fmla="*/ 9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10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145" name="Freeform 66"/>
              <p:cNvSpPr>
                <a:spLocks/>
              </p:cNvSpPr>
              <p:nvPr/>
            </p:nvSpPr>
            <p:spPr bwMode="auto">
              <a:xfrm>
                <a:off x="4625" y="1320"/>
                <a:ext cx="82" cy="514"/>
              </a:xfrm>
              <a:custGeom>
                <a:avLst/>
                <a:gdLst>
                  <a:gd name="T0" fmla="*/ 19 w 19"/>
                  <a:gd name="T1" fmla="*/ 9 h 120"/>
                  <a:gd name="T2" fmla="*/ 9 w 19"/>
                  <a:gd name="T3" fmla="*/ 0 h 120"/>
                  <a:gd name="T4" fmla="*/ 0 w 19"/>
                  <a:gd name="T5" fmla="*/ 9 h 120"/>
                  <a:gd name="T6" fmla="*/ 0 w 19"/>
                  <a:gd name="T7" fmla="*/ 111 h 120"/>
                  <a:gd name="T8" fmla="*/ 9 w 19"/>
                  <a:gd name="T9" fmla="*/ 120 h 120"/>
                  <a:gd name="T10" fmla="*/ 19 w 19"/>
                  <a:gd name="T11" fmla="*/ 111 h 120"/>
                  <a:gd name="T12" fmla="*/ 19 w 19"/>
                  <a:gd name="T13" fmla="*/ 9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120"/>
                  <a:gd name="T23" fmla="*/ 19 w 19"/>
                  <a:gd name="T24" fmla="*/ 120 h 1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120">
                    <a:moveTo>
                      <a:pt x="19" y="9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6"/>
                      <a:pt x="4" y="120"/>
                      <a:pt x="9" y="120"/>
                    </a:cubicBezTo>
                    <a:cubicBezTo>
                      <a:pt x="15" y="120"/>
                      <a:pt x="19" y="116"/>
                      <a:pt x="19" y="111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146" name="Freeform 67"/>
              <p:cNvSpPr>
                <a:spLocks/>
              </p:cNvSpPr>
              <p:nvPr/>
            </p:nvSpPr>
            <p:spPr bwMode="auto">
              <a:xfrm>
                <a:off x="4848" y="1474"/>
                <a:ext cx="82" cy="279"/>
              </a:xfrm>
              <a:custGeom>
                <a:avLst/>
                <a:gdLst>
                  <a:gd name="T0" fmla="*/ 19 w 19"/>
                  <a:gd name="T1" fmla="*/ 9 h 65"/>
                  <a:gd name="T2" fmla="*/ 10 w 19"/>
                  <a:gd name="T3" fmla="*/ 0 h 65"/>
                  <a:gd name="T4" fmla="*/ 0 w 19"/>
                  <a:gd name="T5" fmla="*/ 9 h 65"/>
                  <a:gd name="T6" fmla="*/ 0 w 19"/>
                  <a:gd name="T7" fmla="*/ 56 h 65"/>
                  <a:gd name="T8" fmla="*/ 10 w 19"/>
                  <a:gd name="T9" fmla="*/ 65 h 65"/>
                  <a:gd name="T10" fmla="*/ 19 w 19"/>
                  <a:gd name="T11" fmla="*/ 56 h 65"/>
                  <a:gd name="T12" fmla="*/ 19 w 19"/>
                  <a:gd name="T13" fmla="*/ 9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5" y="65"/>
                      <a:pt x="10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147" name="Freeform 68"/>
              <p:cNvSpPr>
                <a:spLocks/>
              </p:cNvSpPr>
              <p:nvPr/>
            </p:nvSpPr>
            <p:spPr bwMode="auto">
              <a:xfrm>
                <a:off x="5075" y="1586"/>
                <a:ext cx="82" cy="167"/>
              </a:xfrm>
              <a:custGeom>
                <a:avLst/>
                <a:gdLst>
                  <a:gd name="T0" fmla="*/ 19 w 19"/>
                  <a:gd name="T1" fmla="*/ 10 h 39"/>
                  <a:gd name="T2" fmla="*/ 9 w 19"/>
                  <a:gd name="T3" fmla="*/ 0 h 39"/>
                  <a:gd name="T4" fmla="*/ 0 w 19"/>
                  <a:gd name="T5" fmla="*/ 10 h 39"/>
                  <a:gd name="T6" fmla="*/ 0 w 19"/>
                  <a:gd name="T7" fmla="*/ 30 h 39"/>
                  <a:gd name="T8" fmla="*/ 9 w 19"/>
                  <a:gd name="T9" fmla="*/ 39 h 39"/>
                  <a:gd name="T10" fmla="*/ 19 w 19"/>
                  <a:gd name="T11" fmla="*/ 30 h 39"/>
                  <a:gd name="T12" fmla="*/ 19 w 19"/>
                  <a:gd name="T13" fmla="*/ 10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9"/>
                  <a:gd name="T23" fmla="*/ 19 w 19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9">
                    <a:moveTo>
                      <a:pt x="19" y="10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4" y="39"/>
                      <a:pt x="9" y="39"/>
                    </a:cubicBezTo>
                    <a:cubicBezTo>
                      <a:pt x="15" y="39"/>
                      <a:pt x="19" y="35"/>
                      <a:pt x="19" y="3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8132" name="Rectangle 70"/>
            <p:cNvSpPr>
              <a:spLocks noChangeArrowheads="1"/>
            </p:cNvSpPr>
            <p:nvPr/>
          </p:nvSpPr>
          <p:spPr bwMode="auto">
            <a:xfrm>
              <a:off x="0" y="0"/>
              <a:ext cx="5760" cy="432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82124" tIns="41061" rIns="82124" bIns="41061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145463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 </a:t>
            </a:r>
            <a:r>
              <a:rPr lang="en-US" altLang="zh-TW" dirty="0" err="1" smtClean="0">
                <a:solidFill>
                  <a:srgbClr val="0183B7"/>
                </a:solidFill>
                <a:ea typeface="宋体" pitchFamily="2" charset="-122"/>
              </a:rPr>
              <a:t>STP</a:t>
            </a:r>
            <a:r>
              <a:rPr lang="en-US" altLang="zh-TW" dirty="0" smtClean="0">
                <a:solidFill>
                  <a:srgbClr val="0183B7"/>
                </a:solidFill>
                <a:ea typeface="宋体" pitchFamily="2" charset="-122"/>
              </a:rPr>
              <a:t> </a:t>
            </a:r>
            <a:r>
              <a:rPr lang="zh-CN" altLang="en-US" dirty="0" smtClean="0">
                <a:solidFill>
                  <a:srgbClr val="0183B7"/>
                </a:solidFill>
                <a:ea typeface="宋体" pitchFamily="2" charset="-122"/>
              </a:rPr>
              <a:t>收敛增强功能： </a:t>
            </a:r>
            <a:r>
              <a:rPr lang="en-US" altLang="zh-CN" dirty="0" smtClean="0">
                <a:solidFill>
                  <a:srgbClr val="0183B7"/>
                </a:solidFill>
                <a:ea typeface="宋体" pitchFamily="2" charset="-122"/>
              </a:rPr>
              <a:t>peer-switch</a:t>
            </a:r>
            <a:endParaRPr lang="en-US" altLang="zh-TW" sz="2400" dirty="0" smtClean="0">
              <a:solidFill>
                <a:schemeClr val="tx1"/>
              </a:solidFill>
            </a:endParaRPr>
          </a:p>
        </p:txBody>
      </p:sp>
      <p:sp>
        <p:nvSpPr>
          <p:cNvPr id="5128" name="Line 5"/>
          <p:cNvSpPr>
            <a:spLocks noChangeShapeType="1"/>
          </p:cNvSpPr>
          <p:nvPr/>
        </p:nvSpPr>
        <p:spPr bwMode="auto">
          <a:xfrm>
            <a:off x="3886200" y="2898775"/>
            <a:ext cx="12954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none" w="lg" len="lg"/>
          </a:ln>
        </p:spPr>
        <p:txBody>
          <a:bodyPr lIns="73025" tIns="36512" rIns="73025" bIns="36512" anchor="ctr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129" name="Line 6"/>
          <p:cNvSpPr>
            <a:spLocks noChangeShapeType="1"/>
          </p:cNvSpPr>
          <p:nvPr/>
        </p:nvSpPr>
        <p:spPr bwMode="auto">
          <a:xfrm flipH="1" flipV="1">
            <a:off x="3505200" y="3203575"/>
            <a:ext cx="0" cy="914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lg"/>
          </a:ln>
        </p:spPr>
        <p:txBody>
          <a:bodyPr lIns="73025" tIns="36512" rIns="73025" bIns="36512" anchor="ctr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130" name="Line 7"/>
          <p:cNvSpPr>
            <a:spLocks noChangeShapeType="1"/>
          </p:cNvSpPr>
          <p:nvPr/>
        </p:nvSpPr>
        <p:spPr bwMode="auto">
          <a:xfrm flipV="1">
            <a:off x="3810000" y="3203575"/>
            <a:ext cx="1524000" cy="914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lg"/>
          </a:ln>
        </p:spPr>
        <p:txBody>
          <a:bodyPr lIns="73025" tIns="36512" rIns="73025" bIns="36512" anchor="ctr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131" name="Line 8"/>
          <p:cNvSpPr>
            <a:spLocks noChangeShapeType="1"/>
          </p:cNvSpPr>
          <p:nvPr/>
        </p:nvSpPr>
        <p:spPr bwMode="auto">
          <a:xfrm flipH="1" flipV="1">
            <a:off x="3733800" y="3203575"/>
            <a:ext cx="15240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</p:spPr>
        <p:txBody>
          <a:bodyPr lIns="73025" tIns="36512" rIns="73025" bIns="36512" anchor="ctr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132" name="Line 9"/>
          <p:cNvSpPr>
            <a:spLocks noChangeShapeType="1"/>
          </p:cNvSpPr>
          <p:nvPr/>
        </p:nvSpPr>
        <p:spPr bwMode="auto">
          <a:xfrm flipV="1">
            <a:off x="5562600" y="3203575"/>
            <a:ext cx="0" cy="914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</p:spPr>
        <p:txBody>
          <a:bodyPr lIns="73025" tIns="36512" rIns="73025" bIns="36512" anchor="ctr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135" name="Rectangle 13"/>
          <p:cNvSpPr>
            <a:spLocks noChangeArrowheads="1"/>
          </p:cNvSpPr>
          <p:nvPr/>
        </p:nvSpPr>
        <p:spPr bwMode="auto">
          <a:xfrm>
            <a:off x="4031053" y="2543175"/>
            <a:ext cx="1085232" cy="258403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/>
            </a:solidFill>
            <a:miter lim="800000"/>
            <a:headEnd/>
            <a:tailEnd type="none" w="lg" len="lg"/>
          </a:ln>
        </p:spPr>
        <p:txBody>
          <a:bodyPr wrap="none" lIns="73025" tIns="36512" rIns="73025" bIns="36512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vPC Peer-link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2895600" y="2746375"/>
            <a:ext cx="381000" cy="289181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/>
            </a:solidFill>
            <a:miter lim="800000"/>
            <a:headEnd/>
            <a:tailEnd type="none" w="lg" len="lg"/>
          </a:ln>
        </p:spPr>
        <p:txBody>
          <a:bodyPr lIns="73025" tIns="36512" rIns="73025" bIns="36512" anchor="ctr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S1</a:t>
            </a:r>
            <a:endParaRPr lang="en-US" sz="1400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5854337" y="2746375"/>
            <a:ext cx="381000" cy="289181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/>
            </a:solidFill>
            <a:miter lim="800000"/>
            <a:headEnd/>
            <a:tailEnd type="none" w="lg" len="lg"/>
          </a:ln>
        </p:spPr>
        <p:txBody>
          <a:bodyPr lIns="73025" tIns="36512" rIns="73025" bIns="36512" anchor="ctr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S2</a:t>
            </a:r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2895600" y="4041775"/>
            <a:ext cx="381000" cy="289181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/>
            </a:solidFill>
            <a:miter lim="800000"/>
            <a:headEnd/>
            <a:tailEnd type="none" w="lg" len="lg"/>
          </a:ln>
        </p:spPr>
        <p:txBody>
          <a:bodyPr lIns="73025" tIns="36512" rIns="73025" bIns="36512" anchor="ctr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S3</a:t>
            </a:r>
            <a:endParaRPr lang="en-US" sz="1400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5715000" y="4041775"/>
            <a:ext cx="381000" cy="289181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/>
            </a:solidFill>
            <a:miter lim="800000"/>
            <a:headEnd/>
            <a:tailEnd type="none" w="lg" len="lg"/>
          </a:ln>
        </p:spPr>
        <p:txBody>
          <a:bodyPr lIns="73025" tIns="36512" rIns="73025" bIns="36512" anchor="ctr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S4</a:t>
            </a:r>
            <a:endParaRPr lang="en-US" sz="1400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143" name="Rectangle 37"/>
          <p:cNvSpPr>
            <a:spLocks noChangeArrowheads="1"/>
          </p:cNvSpPr>
          <p:nvPr/>
        </p:nvSpPr>
        <p:spPr bwMode="auto">
          <a:xfrm>
            <a:off x="3124200" y="2209800"/>
            <a:ext cx="914400" cy="228600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 type="none" w="lg" len="lg"/>
            <a:tailEnd type="none" w="lg" len="lg"/>
          </a:ln>
        </p:spPr>
        <p:txBody>
          <a:bodyPr wrap="none" lIns="73152" tIns="36576" rIns="73152" bIns="36576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vPC Primary</a:t>
            </a:r>
          </a:p>
        </p:txBody>
      </p:sp>
      <p:sp>
        <p:nvSpPr>
          <p:cNvPr id="5144" name="Rectangle 38"/>
          <p:cNvSpPr>
            <a:spLocks noChangeArrowheads="1"/>
          </p:cNvSpPr>
          <p:nvPr/>
        </p:nvSpPr>
        <p:spPr bwMode="auto">
          <a:xfrm>
            <a:off x="4800600" y="2209800"/>
            <a:ext cx="1066800" cy="228600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 type="none" w="lg" len="lg"/>
            <a:tailEnd type="none" w="lg" len="lg"/>
          </a:ln>
        </p:spPr>
        <p:txBody>
          <a:bodyPr wrap="none" lIns="73152" tIns="36576" rIns="73152" bIns="36576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vPC Secondary</a:t>
            </a:r>
          </a:p>
        </p:txBody>
      </p:sp>
      <p:sp>
        <p:nvSpPr>
          <p:cNvPr id="5126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152400" y="4953000"/>
            <a:ext cx="8915400" cy="1600200"/>
          </a:xfrm>
          <a:noFill/>
        </p:spPr>
        <p:txBody>
          <a:bodyPr lIns="0" rIns="0"/>
          <a:lstStyle/>
          <a:p>
            <a:r>
              <a:rPr lang="en-US" sz="1600" dirty="0" smtClean="0"/>
              <a:t>vPC switches to appear as a single STP Root in the </a:t>
            </a:r>
            <a:r>
              <a:rPr lang="en-US" sz="1600" dirty="0" err="1" smtClean="0"/>
              <a:t>L2</a:t>
            </a:r>
            <a:r>
              <a:rPr lang="en-US" sz="1600" dirty="0" smtClean="0"/>
              <a:t> topology (same bridge-id). </a:t>
            </a:r>
          </a:p>
          <a:p>
            <a:r>
              <a:rPr lang="en-US" sz="1600" dirty="0" smtClean="0"/>
              <a:t>vPC peer-link excluded from STP computation (vPC peer-link treated as “backplane extension”). </a:t>
            </a:r>
          </a:p>
          <a:p>
            <a:r>
              <a:rPr lang="en-US" sz="1600" b="1" dirty="0" smtClean="0"/>
              <a:t>Improves convergence on vPC primary switch failure/recovery avoiding Rapid-STP Sync</a:t>
            </a:r>
          </a:p>
          <a:p>
            <a:pPr>
              <a:buNone/>
            </a:pPr>
            <a:r>
              <a:rPr lang="en-US" sz="1600" b="1" dirty="0" smtClean="0"/>
              <a:t>		</a:t>
            </a:r>
            <a:br>
              <a:rPr lang="en-US" sz="1600" b="1" dirty="0" smtClean="0"/>
            </a:br>
            <a:r>
              <a:rPr lang="en-US" sz="1600" b="1" dirty="0" smtClean="0"/>
              <a:t>	</a:t>
            </a:r>
            <a:endParaRPr lang="en-US" sz="1600" dirty="0" smtClean="0"/>
          </a:p>
        </p:txBody>
      </p:sp>
      <p:grpSp>
        <p:nvGrpSpPr>
          <p:cNvPr id="2" name="Group 28"/>
          <p:cNvGrpSpPr/>
          <p:nvPr/>
        </p:nvGrpSpPr>
        <p:grpSpPr>
          <a:xfrm>
            <a:off x="3352800" y="3707674"/>
            <a:ext cx="1066800" cy="304800"/>
            <a:chOff x="3057525" y="4854575"/>
            <a:chExt cx="838200" cy="304800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3057525" y="5083175"/>
              <a:ext cx="838200" cy="76200"/>
            </a:xfrm>
            <a:prstGeom prst="ellipse">
              <a:avLst/>
            </a:prstGeom>
            <a:noFill/>
            <a:ln w="28575">
              <a:solidFill>
                <a:srgbClr val="666699"/>
              </a:solidFill>
              <a:round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1" name="Text Box 40"/>
            <p:cNvSpPr txBox="1">
              <a:spLocks noChangeArrowheads="1"/>
            </p:cNvSpPr>
            <p:nvPr/>
          </p:nvSpPr>
          <p:spPr bwMode="auto">
            <a:xfrm>
              <a:off x="3200400" y="4854575"/>
              <a:ext cx="600075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3025" tIns="36511" rIns="73025" bIns="36511">
              <a:spAutoFit/>
            </a:bodyPr>
            <a:lstStyle/>
            <a:p>
              <a:pPr algn="l" defTabSz="814388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kern="1200" dirty="0" err="1">
                  <a:solidFill>
                    <a:srgbClr val="666699"/>
                  </a:solidFill>
                  <a:latin typeface="Arial" pitchFamily="34" charset="0"/>
                  <a:ea typeface="+mn-ea"/>
                  <a:cs typeface="Arial" pitchFamily="34" charset="0"/>
                </a:rPr>
                <a:t>vPC1</a:t>
              </a:r>
              <a:endParaRPr lang="en-US" altLang="zh-TW" sz="1200" kern="1200" dirty="0">
                <a:solidFill>
                  <a:srgbClr val="666699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pic>
        <p:nvPicPr>
          <p:cNvPr id="35" name="Picture 100" descr="catalys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4117975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100" descr="catalys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4117975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Line 5"/>
          <p:cNvSpPr>
            <a:spLocks noChangeShapeType="1"/>
          </p:cNvSpPr>
          <p:nvPr/>
        </p:nvSpPr>
        <p:spPr bwMode="auto">
          <a:xfrm>
            <a:off x="3886200" y="3051175"/>
            <a:ext cx="12954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none" w="lg" len="lg"/>
          </a:ln>
        </p:spPr>
        <p:txBody>
          <a:bodyPr lIns="73025" tIns="36512" rIns="73025" bIns="36512" anchor="ctr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4495800" y="2746375"/>
            <a:ext cx="76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000000"/>
              </a:solidFill>
              <a:latin typeface="Arial" charset="0"/>
              <a:ea typeface="+mn-ea"/>
              <a:cs typeface="Arial" pitchFamily="34" charset="0"/>
            </a:endParaRPr>
          </a:p>
        </p:txBody>
      </p:sp>
      <p:pic>
        <p:nvPicPr>
          <p:cNvPr id="26" name="Picture 124" descr="DC3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9150" y="2482848"/>
            <a:ext cx="6858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24" descr="DC3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68537" y="2482848"/>
            <a:ext cx="6858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AutoShape 43"/>
          <p:cNvSpPr>
            <a:spLocks/>
          </p:cNvSpPr>
          <p:nvPr/>
        </p:nvSpPr>
        <p:spPr bwMode="auto">
          <a:xfrm>
            <a:off x="304800" y="1828800"/>
            <a:ext cx="1905000" cy="685800"/>
          </a:xfrm>
          <a:prstGeom prst="accentBorderCallout2">
            <a:avLst>
              <a:gd name="adj1" fmla="val 16667"/>
              <a:gd name="adj2" fmla="val 104000"/>
              <a:gd name="adj3" fmla="val 16667"/>
              <a:gd name="adj4" fmla="val 113500"/>
              <a:gd name="adj5" fmla="val 132011"/>
              <a:gd name="adj6" fmla="val 160611"/>
            </a:avLst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 type="none" w="lg" len="lg"/>
            <a:tailEnd type="triangle" w="lg" len="lg"/>
          </a:ln>
          <a:effectLst/>
        </p:spPr>
        <p:txBody>
          <a:bodyPr lIns="73152" tIns="36576" rIns="73152" bIns="36576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Bridge Priority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VLAN 1 </a:t>
            </a:r>
            <a:r>
              <a:rPr lang="en-US" sz="1400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 </a:t>
            </a:r>
            <a:r>
              <a:rPr lang="en-US" sz="1400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4K</a:t>
            </a:r>
            <a:endParaRPr lang="en-US" sz="1400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  <a:sym typeface="Wingdings" pitchFamily="2" charset="2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VLAN 2  </a:t>
            </a:r>
            <a:r>
              <a:rPr lang="en-US" sz="1400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8K</a:t>
            </a:r>
            <a:endParaRPr lang="en-US" sz="1400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2" name="AutoShape 44"/>
          <p:cNvSpPr>
            <a:spLocks/>
          </p:cNvSpPr>
          <p:nvPr/>
        </p:nvSpPr>
        <p:spPr bwMode="auto">
          <a:xfrm>
            <a:off x="7010400" y="1828800"/>
            <a:ext cx="1905000" cy="685800"/>
          </a:xfrm>
          <a:prstGeom prst="accentBorderCallout2">
            <a:avLst>
              <a:gd name="adj1" fmla="val 16667"/>
              <a:gd name="adj2" fmla="val -4000"/>
              <a:gd name="adj3" fmla="val 16667"/>
              <a:gd name="adj4" fmla="val -20750"/>
              <a:gd name="adj5" fmla="val 130477"/>
              <a:gd name="adj6" fmla="val -60532"/>
            </a:avLst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 type="none" w="lg" len="lg"/>
            <a:tailEnd type="triangle" w="lg" len="lg"/>
          </a:ln>
          <a:effectLst/>
        </p:spPr>
        <p:txBody>
          <a:bodyPr lIns="73152" tIns="36576" rIns="73152" bIns="36576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Bridge Priority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VLAN 1 </a:t>
            </a:r>
            <a:r>
              <a:rPr lang="en-US" sz="1400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 </a:t>
            </a:r>
            <a:r>
              <a:rPr lang="en-US" sz="1400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8K</a:t>
            </a:r>
            <a:endParaRPr lang="en-US" sz="1400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  <a:sym typeface="Wingdings" pitchFamily="2" charset="2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VLAN 2  </a:t>
            </a:r>
            <a:r>
              <a:rPr lang="en-US" sz="1400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4K</a:t>
            </a:r>
            <a:endParaRPr lang="en-US" sz="1400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AutoShape 45"/>
          <p:cNvSpPr>
            <a:spLocks noChangeArrowheads="1"/>
          </p:cNvSpPr>
          <p:nvPr/>
        </p:nvSpPr>
        <p:spPr bwMode="auto">
          <a:xfrm>
            <a:off x="1981200" y="1219200"/>
            <a:ext cx="1219200" cy="457200"/>
          </a:xfrm>
          <a:prstGeom prst="wedgeRoundRectCallout">
            <a:avLst>
              <a:gd name="adj1" fmla="val 69958"/>
              <a:gd name="adj2" fmla="val 223981"/>
              <a:gd name="adj3" fmla="val 16667"/>
            </a:avLst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lIns="73152" tIns="36576" rIns="73152" bIns="36576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STP Root VLAN 1</a:t>
            </a:r>
          </a:p>
        </p:txBody>
      </p:sp>
      <p:sp>
        <p:nvSpPr>
          <p:cNvPr id="44" name="AutoShape 46"/>
          <p:cNvSpPr>
            <a:spLocks noChangeArrowheads="1"/>
          </p:cNvSpPr>
          <p:nvPr/>
        </p:nvSpPr>
        <p:spPr bwMode="auto">
          <a:xfrm>
            <a:off x="5638800" y="1295400"/>
            <a:ext cx="1219200" cy="457200"/>
          </a:xfrm>
          <a:prstGeom prst="wedgeRoundRectCallout">
            <a:avLst>
              <a:gd name="adj1" fmla="val -40399"/>
              <a:gd name="adj2" fmla="val 210408"/>
              <a:gd name="adj3" fmla="val 16667"/>
            </a:avLst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lIns="73152" tIns="36576" rIns="73152" bIns="36576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STP Root VLAN 2</a:t>
            </a:r>
          </a:p>
        </p:txBody>
      </p:sp>
      <p:sp>
        <p:nvSpPr>
          <p:cNvPr id="45" name="AutoShape 54"/>
          <p:cNvSpPr>
            <a:spLocks noChangeArrowheads="1"/>
          </p:cNvSpPr>
          <p:nvPr/>
        </p:nvSpPr>
        <p:spPr bwMode="auto">
          <a:xfrm>
            <a:off x="6324600" y="3962400"/>
            <a:ext cx="2438400" cy="3048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635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scene3d>
            <a:camera prst="orthographicFront"/>
            <a:lightRig rig="threePt" dir="t"/>
          </a:scene3d>
          <a:sp3d>
            <a:bevelT prst="relaxedInset"/>
            <a:bevelB prst="slope"/>
          </a:sp3d>
        </p:spPr>
        <p:txBody>
          <a:bodyPr wrap="none" lIns="73152" tIns="36576" rIns="73152" bIns="36576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No STP Topology Changes</a:t>
            </a:r>
          </a:p>
        </p:txBody>
      </p:sp>
      <p:sp>
        <p:nvSpPr>
          <p:cNvPr id="46" name="AutoShape 55"/>
          <p:cNvSpPr>
            <a:spLocks/>
          </p:cNvSpPr>
          <p:nvPr/>
        </p:nvSpPr>
        <p:spPr bwMode="auto">
          <a:xfrm>
            <a:off x="7010400" y="2286000"/>
            <a:ext cx="1905000" cy="685800"/>
          </a:xfrm>
          <a:prstGeom prst="accentBorderCallout2">
            <a:avLst>
              <a:gd name="adj1" fmla="val 16667"/>
              <a:gd name="adj2" fmla="val -4000"/>
              <a:gd name="adj3" fmla="val 16667"/>
              <a:gd name="adj4" fmla="val -20750"/>
              <a:gd name="adj5" fmla="val 60000"/>
              <a:gd name="adj6" fmla="val -63960"/>
            </a:avLst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 type="none" w="lg" len="lg"/>
            <a:tailEnd type="triangle" w="lg" len="lg"/>
          </a:ln>
          <a:effectLst/>
        </p:spPr>
        <p:txBody>
          <a:bodyPr lIns="73152" tIns="36576" rIns="73152" bIns="36576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Bridge Priority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VLAN 1 </a:t>
            </a:r>
            <a:r>
              <a:rPr lang="en-US" sz="1400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 </a:t>
            </a:r>
            <a:r>
              <a:rPr lang="en-US" sz="1400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4K</a:t>
            </a:r>
            <a:endParaRPr lang="en-US" sz="1400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  <a:sym typeface="Wingdings" pitchFamily="2" charset="2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VLAN 2  </a:t>
            </a:r>
            <a:r>
              <a:rPr lang="en-US" sz="1400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4K</a:t>
            </a:r>
            <a:endParaRPr lang="en-US" sz="1400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7" name="AutoShape 56"/>
          <p:cNvSpPr>
            <a:spLocks/>
          </p:cNvSpPr>
          <p:nvPr/>
        </p:nvSpPr>
        <p:spPr bwMode="auto">
          <a:xfrm>
            <a:off x="304800" y="2362200"/>
            <a:ext cx="1905000" cy="685800"/>
          </a:xfrm>
          <a:prstGeom prst="accentBorderCallout2">
            <a:avLst>
              <a:gd name="adj1" fmla="val 16667"/>
              <a:gd name="adj2" fmla="val 104000"/>
              <a:gd name="adj3" fmla="val 16667"/>
              <a:gd name="adj4" fmla="val 111500"/>
              <a:gd name="adj5" fmla="val 56614"/>
              <a:gd name="adj6" fmla="val 161564"/>
            </a:avLst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 type="none" w="lg" len="lg"/>
            <a:tailEnd type="triangle" w="lg" len="lg"/>
          </a:ln>
          <a:effectLst/>
        </p:spPr>
        <p:txBody>
          <a:bodyPr lIns="73152" tIns="36576" rIns="73152" bIns="36576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Bridge Priority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VLAN 1 </a:t>
            </a:r>
            <a:r>
              <a:rPr lang="en-US" sz="1400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 </a:t>
            </a:r>
            <a:r>
              <a:rPr lang="en-US" sz="1400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4K</a:t>
            </a:r>
            <a:endParaRPr lang="en-US" sz="1400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  <a:sym typeface="Wingdings" pitchFamily="2" charset="2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VLAN 2  </a:t>
            </a:r>
            <a:r>
              <a:rPr lang="en-US" sz="1400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4K</a:t>
            </a:r>
            <a:endParaRPr lang="en-US" sz="1400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8" name="AutoShape 59"/>
          <p:cNvSpPr>
            <a:spLocks noChangeArrowheads="1"/>
          </p:cNvSpPr>
          <p:nvPr/>
        </p:nvSpPr>
        <p:spPr bwMode="auto">
          <a:xfrm>
            <a:off x="3810000" y="1029789"/>
            <a:ext cx="1371600" cy="609600"/>
          </a:xfrm>
          <a:prstGeom prst="wedgeRoundRectCallout">
            <a:avLst>
              <a:gd name="adj1" fmla="val -14855"/>
              <a:gd name="adj2" fmla="val 122693"/>
              <a:gd name="adj3" fmla="val 16667"/>
            </a:avLst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lIns="73152" tIns="36576" rIns="73152" bIns="36576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STP Root 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VLAN 1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VLAN 2</a:t>
            </a:r>
          </a:p>
        </p:txBody>
      </p:sp>
      <p:sp>
        <p:nvSpPr>
          <p:cNvPr id="52" name="Rectangle 82"/>
          <p:cNvSpPr>
            <a:spLocks noChangeArrowheads="1"/>
          </p:cNvSpPr>
          <p:nvPr/>
        </p:nvSpPr>
        <p:spPr bwMode="auto">
          <a:xfrm>
            <a:off x="2508069" y="3352800"/>
            <a:ext cx="4071257" cy="334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scene3d>
            <a:camera prst="orthographicFront"/>
            <a:lightRig rig="threePt" dir="t"/>
          </a:scene3d>
          <a:sp3d>
            <a:bevelT prst="relaxedInset"/>
            <a:bevelB prst="slope"/>
          </a:sp3d>
        </p:spPr>
        <p:txBody>
          <a:bodyPr wrap="none" lIns="73152" tIns="36576" rIns="73152" bIns="36576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Nexus 7000(config-</a:t>
            </a:r>
            <a:r>
              <a:rPr lang="en-US" sz="1400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vpc</a:t>
            </a:r>
            <a:r>
              <a:rPr lang="en-US" sz="1400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-domain)# peer-switch</a:t>
            </a:r>
          </a:p>
        </p:txBody>
      </p:sp>
      <p:grpSp>
        <p:nvGrpSpPr>
          <p:cNvPr id="3" name="Group 53"/>
          <p:cNvGrpSpPr/>
          <p:nvPr/>
        </p:nvGrpSpPr>
        <p:grpSpPr>
          <a:xfrm>
            <a:off x="4724400" y="3707674"/>
            <a:ext cx="1066800" cy="304800"/>
            <a:chOff x="3057525" y="4854575"/>
            <a:chExt cx="838200" cy="304800"/>
          </a:xfrm>
        </p:grpSpPr>
        <p:sp>
          <p:nvSpPr>
            <p:cNvPr id="55" name="Oval 8"/>
            <p:cNvSpPr>
              <a:spLocks noChangeArrowheads="1"/>
            </p:cNvSpPr>
            <p:nvPr/>
          </p:nvSpPr>
          <p:spPr bwMode="auto">
            <a:xfrm>
              <a:off x="3057525" y="5083175"/>
              <a:ext cx="838200" cy="76200"/>
            </a:xfrm>
            <a:prstGeom prst="ellipse">
              <a:avLst/>
            </a:prstGeom>
            <a:noFill/>
            <a:ln w="28575">
              <a:solidFill>
                <a:srgbClr val="666699"/>
              </a:solidFill>
              <a:round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6" name="Text Box 40"/>
            <p:cNvSpPr txBox="1">
              <a:spLocks noChangeArrowheads="1"/>
            </p:cNvSpPr>
            <p:nvPr/>
          </p:nvSpPr>
          <p:spPr bwMode="auto">
            <a:xfrm>
              <a:off x="3200400" y="4854575"/>
              <a:ext cx="600075" cy="258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3025" tIns="36511" rIns="73025" bIns="36511">
              <a:spAutoFit/>
            </a:bodyPr>
            <a:lstStyle/>
            <a:p>
              <a:pPr algn="l" defTabSz="814388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kern="1200" dirty="0" err="1">
                  <a:solidFill>
                    <a:srgbClr val="666699"/>
                  </a:solidFill>
                  <a:latin typeface="Arial" pitchFamily="34" charset="0"/>
                  <a:ea typeface="+mn-ea"/>
                  <a:cs typeface="Arial" pitchFamily="34" charset="0"/>
                </a:rPr>
                <a:t>vPC2</a:t>
              </a:r>
              <a:endParaRPr lang="en-US" altLang="zh-TW" sz="1200" kern="1200" dirty="0">
                <a:solidFill>
                  <a:srgbClr val="666699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2590800" y="2133600"/>
            <a:ext cx="3886200" cy="1298575"/>
          </a:xfrm>
          <a:prstGeom prst="rect">
            <a:avLst/>
          </a:prstGeom>
          <a:solidFill>
            <a:srgbClr val="666699">
              <a:alpha val="20000"/>
            </a:srgbClr>
          </a:solidFill>
          <a:ln w="28575">
            <a:solidFill>
              <a:srgbClr val="666699"/>
            </a:solidFill>
            <a:prstDash val="dash"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8" name="Picture 2" descr="C:\Documents and Settings\rmari\Local Settings\Temporary Internet Files\Content.IE5\MPA4I324\MCj0441310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2590800"/>
            <a:ext cx="762000" cy="762000"/>
          </a:xfrm>
          <a:prstGeom prst="rect">
            <a:avLst/>
          </a:prstGeom>
          <a:noFill/>
        </p:spPr>
      </p:pic>
      <p:pic>
        <p:nvPicPr>
          <p:cNvPr id="59" name="Picture 2" descr="C:\Documents and Settings\rmari\Local Settings\Temporary Internet Files\Content.IE5\MPA4I324\MCj0432537000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2800" y="2667000"/>
            <a:ext cx="603146" cy="603146"/>
          </a:xfrm>
          <a:prstGeom prst="rect">
            <a:avLst/>
          </a:prstGeom>
          <a:noFill/>
        </p:spPr>
      </p:pic>
      <p:pic>
        <p:nvPicPr>
          <p:cNvPr id="60" name="Picture 2" descr="C:\Documents and Settings\rmari\Local Settings\Temporary Internet Files\Content.IE5\MPA4I324\MCj04325370000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52800" y="3505200"/>
            <a:ext cx="298346" cy="298346"/>
          </a:xfrm>
          <a:prstGeom prst="rect">
            <a:avLst/>
          </a:prstGeom>
          <a:noFill/>
        </p:spPr>
      </p:pic>
      <p:pic>
        <p:nvPicPr>
          <p:cNvPr id="61" name="Picture 2" descr="C:\Documents and Settings\rmari\Local Settings\Temporary Internet Files\Content.IE5\MPA4I324\MCj04325370000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14800" y="3352800"/>
            <a:ext cx="298346" cy="298346"/>
          </a:xfrm>
          <a:prstGeom prst="rect">
            <a:avLst/>
          </a:prstGeom>
          <a:noFill/>
        </p:spPr>
      </p:pic>
      <p:sp>
        <p:nvSpPr>
          <p:cNvPr id="50" name="Bevel 49"/>
          <p:cNvSpPr/>
          <p:nvPr/>
        </p:nvSpPr>
        <p:spPr bwMode="auto">
          <a:xfrm>
            <a:off x="7010400" y="1066800"/>
            <a:ext cx="1752600" cy="678906"/>
          </a:xfrm>
          <a:prstGeom prst="bevel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" tIns="9144" rIns="18288" bIns="914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4.2(6) and 5.0 Releases</a:t>
            </a:r>
            <a:endParaRPr lang="en-US" sz="16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 rot="16200000">
            <a:off x="-2402533" y="3160068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Animated Slide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build="p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7" grpId="0" animBg="1"/>
      <p:bldP spid="48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4572000" y="1219200"/>
            <a:ext cx="4267200" cy="4953000"/>
          </a:xfrm>
        </p:spPr>
        <p:txBody>
          <a:bodyPr/>
          <a:lstStyle/>
          <a:p>
            <a:pPr marL="168275" indent="-168275" eaLnBrk="1" hangingPunct="1">
              <a:lnSpc>
                <a:spcPct val="100000"/>
              </a:lnSpc>
            </a:pPr>
            <a:r>
              <a:rPr lang="en-US" sz="1600" b="1" dirty="0" err="1" smtClean="0">
                <a:ea typeface="MS PGothic" pitchFamily="34" charset="-128"/>
              </a:rPr>
              <a:t>vPC</a:t>
            </a:r>
            <a:r>
              <a:rPr lang="en-US" sz="1600" b="1" dirty="0" smtClean="0">
                <a:ea typeface="MS PGothic" pitchFamily="34" charset="-128"/>
              </a:rPr>
              <a:t> Domain </a:t>
            </a:r>
            <a:r>
              <a:rPr lang="en-US" altLang="zh-CN" sz="1600" dirty="0" smtClean="0">
                <a:ea typeface="MS PGothic" pitchFamily="34" charset="-128"/>
              </a:rPr>
              <a:t>—</a:t>
            </a:r>
            <a:r>
              <a:rPr lang="zh-CN" altLang="en-US" sz="1600" dirty="0" smtClean="0">
                <a:ea typeface="MS PGothic" pitchFamily="34" charset="-128"/>
              </a:rPr>
              <a:t>包含</a:t>
            </a:r>
            <a:r>
              <a:rPr lang="en-US" altLang="zh-CN" sz="1600" dirty="0" err="1" smtClean="0">
                <a:ea typeface="MS PGothic" pitchFamily="34" charset="-128"/>
              </a:rPr>
              <a:t>vpc</a:t>
            </a:r>
            <a:r>
              <a:rPr lang="en-US" altLang="zh-CN" sz="1600" dirty="0" smtClean="0">
                <a:ea typeface="MS PGothic" pitchFamily="34" charset="-128"/>
              </a:rPr>
              <a:t> peer</a:t>
            </a:r>
            <a:r>
              <a:rPr lang="zh-CN" altLang="en-US" sz="1600" dirty="0" smtClean="0">
                <a:ea typeface="MS PGothic" pitchFamily="34" charset="-128"/>
              </a:rPr>
              <a:t>，</a:t>
            </a:r>
            <a:r>
              <a:rPr lang="en-US" altLang="zh-CN" sz="1600" dirty="0" smtClean="0">
                <a:ea typeface="MS PGothic" pitchFamily="34" charset="-128"/>
              </a:rPr>
              <a:t>peer-link</a:t>
            </a:r>
            <a:r>
              <a:rPr lang="zh-CN" altLang="en-US" sz="1600" dirty="0" smtClean="0">
                <a:ea typeface="MS PGothic" pitchFamily="34" charset="-128"/>
              </a:rPr>
              <a:t>，</a:t>
            </a:r>
            <a:r>
              <a:rPr lang="en-US" altLang="zh-CN" sz="1600" dirty="0" err="1" smtClean="0">
                <a:ea typeface="MS PGothic" pitchFamily="34" charset="-128"/>
              </a:rPr>
              <a:t>keepalive</a:t>
            </a:r>
            <a:r>
              <a:rPr lang="en-US" altLang="zh-CN" sz="1600" dirty="0" smtClean="0">
                <a:ea typeface="MS PGothic" pitchFamily="34" charset="-128"/>
              </a:rPr>
              <a:t>-link</a:t>
            </a:r>
            <a:r>
              <a:rPr lang="zh-CN" altLang="en-US" sz="1600" dirty="0" smtClean="0">
                <a:ea typeface="MS PGothic" pitchFamily="34" charset="-128"/>
              </a:rPr>
              <a:t>， 下联</a:t>
            </a:r>
            <a:r>
              <a:rPr lang="en-US" altLang="zh-CN" sz="1600" dirty="0" smtClean="0">
                <a:ea typeface="MS PGothic" pitchFamily="34" charset="-128"/>
              </a:rPr>
              <a:t>port-channel</a:t>
            </a:r>
            <a:r>
              <a:rPr lang="zh-CN" altLang="en-US" sz="1600" dirty="0" smtClean="0">
                <a:ea typeface="MS PGothic" pitchFamily="34" charset="-128"/>
              </a:rPr>
              <a:t>等</a:t>
            </a:r>
            <a:endParaRPr lang="en-US" sz="1600" dirty="0" smtClean="0">
              <a:ea typeface="MS PGothic" pitchFamily="34" charset="-128"/>
            </a:endParaRPr>
          </a:p>
          <a:p>
            <a:pPr marL="168275" indent="-168275" eaLnBrk="1" hangingPunct="1">
              <a:lnSpc>
                <a:spcPct val="100000"/>
              </a:lnSpc>
            </a:pPr>
            <a:r>
              <a:rPr lang="en-US" sz="1600" b="1" dirty="0" err="1" smtClean="0">
                <a:ea typeface="MS PGothic" pitchFamily="34" charset="-128"/>
              </a:rPr>
              <a:t>vPC</a:t>
            </a:r>
            <a:r>
              <a:rPr lang="en-US" sz="1600" b="1" dirty="0" smtClean="0">
                <a:ea typeface="MS PGothic" pitchFamily="34" charset="-128"/>
              </a:rPr>
              <a:t> peer </a:t>
            </a:r>
            <a:r>
              <a:rPr lang="en-US" sz="1600" dirty="0" smtClean="0">
                <a:ea typeface="MS PGothic" pitchFamily="34" charset="-128"/>
              </a:rPr>
              <a:t>– </a:t>
            </a:r>
            <a:r>
              <a:rPr lang="en-US" altLang="zh-CN" sz="1600" dirty="0" err="1" smtClean="0">
                <a:ea typeface="MS PGothic" pitchFamily="34" charset="-128"/>
              </a:rPr>
              <a:t>vpc</a:t>
            </a:r>
            <a:r>
              <a:rPr lang="zh-CN" altLang="en-US" sz="1600" dirty="0" smtClean="0">
                <a:ea typeface="MS PGothic" pitchFamily="34" charset="-128"/>
              </a:rPr>
              <a:t>交换机，成对出现</a:t>
            </a:r>
            <a:endParaRPr lang="en-US" sz="1600" dirty="0" smtClean="0">
              <a:ea typeface="MS PGothic" pitchFamily="34" charset="-128"/>
            </a:endParaRPr>
          </a:p>
          <a:p>
            <a:pPr marL="168275" indent="-168275" eaLnBrk="1" hangingPunct="1">
              <a:lnSpc>
                <a:spcPct val="100000"/>
              </a:lnSpc>
            </a:pPr>
            <a:r>
              <a:rPr lang="en-US" sz="1600" b="1" dirty="0" err="1" smtClean="0">
                <a:ea typeface="MS PGothic" pitchFamily="34" charset="-128"/>
              </a:rPr>
              <a:t>vPC</a:t>
            </a:r>
            <a:r>
              <a:rPr lang="en-US" sz="1600" b="1" dirty="0" smtClean="0">
                <a:ea typeface="MS PGothic" pitchFamily="34" charset="-128"/>
              </a:rPr>
              <a:t> member port</a:t>
            </a:r>
            <a:r>
              <a:rPr lang="en-US" sz="1600" dirty="0" smtClean="0">
                <a:ea typeface="MS PGothic" pitchFamily="34" charset="-128"/>
              </a:rPr>
              <a:t> – </a:t>
            </a:r>
            <a:r>
              <a:rPr lang="zh-CN" altLang="en-US" sz="1600" dirty="0" smtClean="0">
                <a:ea typeface="MS PGothic" pitchFamily="34" charset="-128"/>
              </a:rPr>
              <a:t>组成</a:t>
            </a:r>
            <a:r>
              <a:rPr lang="en-US" altLang="zh-CN" sz="1600" dirty="0" err="1" smtClean="0">
                <a:ea typeface="MS PGothic" pitchFamily="34" charset="-128"/>
              </a:rPr>
              <a:t>vpc</a:t>
            </a:r>
            <a:r>
              <a:rPr lang="zh-CN" altLang="en-US" sz="1600" dirty="0" smtClean="0">
                <a:ea typeface="MS PGothic" pitchFamily="34" charset="-128"/>
              </a:rPr>
              <a:t>的一组端口（</a:t>
            </a:r>
            <a:r>
              <a:rPr lang="en-US" altLang="zh-CN" sz="1600" dirty="0" smtClean="0">
                <a:ea typeface="MS PGothic" pitchFamily="34" charset="-128"/>
              </a:rPr>
              <a:t>port-channel</a:t>
            </a:r>
            <a:r>
              <a:rPr lang="zh-CN" altLang="en-US" sz="1600" dirty="0" smtClean="0">
                <a:ea typeface="MS PGothic" pitchFamily="34" charset="-128"/>
              </a:rPr>
              <a:t>）</a:t>
            </a:r>
            <a:endParaRPr lang="en-US" sz="1600" dirty="0" smtClean="0">
              <a:ea typeface="MS PGothic" pitchFamily="34" charset="-128"/>
            </a:endParaRPr>
          </a:p>
          <a:p>
            <a:pPr marL="168275" indent="-168275" eaLnBrk="1" hangingPunct="1">
              <a:lnSpc>
                <a:spcPct val="100000"/>
              </a:lnSpc>
            </a:pPr>
            <a:r>
              <a:rPr lang="en-US" sz="1600" b="1" dirty="0" err="1" smtClean="0">
                <a:ea typeface="MS PGothic" pitchFamily="34" charset="-128"/>
              </a:rPr>
              <a:t>vPC</a:t>
            </a:r>
            <a:r>
              <a:rPr lang="en-US" sz="1600" dirty="0" smtClean="0">
                <a:ea typeface="MS PGothic" pitchFamily="34" charset="-128"/>
              </a:rPr>
              <a:t> – </a:t>
            </a:r>
            <a:r>
              <a:rPr lang="zh-CN" altLang="en-US" sz="1600" dirty="0" smtClean="0">
                <a:ea typeface="MS PGothic" pitchFamily="34" charset="-128"/>
              </a:rPr>
              <a:t>连接下联交换机与两个</a:t>
            </a:r>
            <a:r>
              <a:rPr lang="en-US" altLang="zh-CN" sz="1600" dirty="0" err="1" smtClean="0">
                <a:ea typeface="MS PGothic" pitchFamily="34" charset="-128"/>
              </a:rPr>
              <a:t>vpc</a:t>
            </a:r>
            <a:r>
              <a:rPr lang="en-US" altLang="zh-CN" sz="1600" dirty="0" smtClean="0">
                <a:ea typeface="MS PGothic" pitchFamily="34" charset="-128"/>
              </a:rPr>
              <a:t> peer</a:t>
            </a:r>
            <a:r>
              <a:rPr lang="zh-CN" altLang="en-US" sz="1600" dirty="0" smtClean="0">
                <a:ea typeface="MS PGothic" pitchFamily="34" charset="-128"/>
              </a:rPr>
              <a:t>之间的</a:t>
            </a:r>
            <a:r>
              <a:rPr lang="en-US" altLang="zh-CN" sz="1600" dirty="0" smtClean="0">
                <a:ea typeface="MS PGothic" pitchFamily="34" charset="-128"/>
              </a:rPr>
              <a:t>port-channel</a:t>
            </a:r>
            <a:r>
              <a:rPr lang="zh-CN" altLang="en-US" sz="1600" dirty="0" smtClean="0">
                <a:ea typeface="MS PGothic" pitchFamily="34" charset="-128"/>
              </a:rPr>
              <a:t>链路</a:t>
            </a:r>
            <a:endParaRPr lang="en-US" sz="1600" dirty="0" smtClean="0">
              <a:ea typeface="MS PGothic" pitchFamily="34" charset="-128"/>
            </a:endParaRPr>
          </a:p>
          <a:p>
            <a:pPr marL="168275" indent="-168275" eaLnBrk="1" hangingPunct="1">
              <a:lnSpc>
                <a:spcPct val="100000"/>
              </a:lnSpc>
            </a:pPr>
            <a:r>
              <a:rPr lang="en-US" sz="1600" b="1" dirty="0" err="1" smtClean="0">
                <a:ea typeface="MS PGothic" pitchFamily="34" charset="-128"/>
              </a:rPr>
              <a:t>vPC</a:t>
            </a:r>
            <a:r>
              <a:rPr lang="en-US" sz="1600" b="1" dirty="0" smtClean="0">
                <a:ea typeface="MS PGothic" pitchFamily="34" charset="-128"/>
              </a:rPr>
              <a:t> peer-link</a:t>
            </a:r>
            <a:r>
              <a:rPr lang="en-US" sz="1600" dirty="0" smtClean="0">
                <a:ea typeface="MS PGothic" pitchFamily="34" charset="-128"/>
              </a:rPr>
              <a:t> –</a:t>
            </a:r>
            <a:r>
              <a:rPr lang="en-US" altLang="zh-CN" sz="1600" dirty="0" err="1" smtClean="0">
                <a:ea typeface="MS PGothic" pitchFamily="34" charset="-128"/>
              </a:rPr>
              <a:t>vpc</a:t>
            </a:r>
            <a:r>
              <a:rPr lang="en-US" altLang="zh-CN" sz="1600" dirty="0" smtClean="0">
                <a:ea typeface="MS PGothic" pitchFamily="34" charset="-128"/>
              </a:rPr>
              <a:t> peer</a:t>
            </a:r>
            <a:r>
              <a:rPr lang="zh-CN" altLang="en-US" sz="1600" dirty="0" smtClean="0">
                <a:ea typeface="MS PGothic" pitchFamily="34" charset="-128"/>
              </a:rPr>
              <a:t>之间的链路，状态和信息同步，必须为</a:t>
            </a:r>
            <a:r>
              <a:rPr lang="en-US" altLang="zh-CN" sz="1600" dirty="0" err="1" smtClean="0">
                <a:ea typeface="MS PGothic" pitchFamily="34" charset="-128"/>
              </a:rPr>
              <a:t>10GE</a:t>
            </a:r>
            <a:endParaRPr lang="en-US" sz="1600" dirty="0" smtClean="0">
              <a:ea typeface="MS PGothic" pitchFamily="34" charset="-128"/>
            </a:endParaRPr>
          </a:p>
          <a:p>
            <a:pPr marL="168275" indent="-168275" eaLnBrk="1" hangingPunct="1">
              <a:lnSpc>
                <a:spcPct val="100000"/>
              </a:lnSpc>
            </a:pPr>
            <a:r>
              <a:rPr lang="en-US" sz="1600" b="1" dirty="0" err="1" smtClean="0">
                <a:ea typeface="MS PGothic" pitchFamily="34" charset="-128"/>
              </a:rPr>
              <a:t>vPC</a:t>
            </a:r>
            <a:r>
              <a:rPr lang="en-US" sz="1600" b="1" dirty="0" smtClean="0">
                <a:ea typeface="MS PGothic" pitchFamily="34" charset="-128"/>
              </a:rPr>
              <a:t> peer-</a:t>
            </a:r>
            <a:r>
              <a:rPr lang="en-US" sz="1600" b="1" dirty="0" err="1" smtClean="0">
                <a:ea typeface="MS PGothic" pitchFamily="34" charset="-128"/>
              </a:rPr>
              <a:t>keepalive</a:t>
            </a:r>
            <a:r>
              <a:rPr lang="en-US" sz="1600" b="1" dirty="0" smtClean="0">
                <a:ea typeface="MS PGothic" pitchFamily="34" charset="-128"/>
              </a:rPr>
              <a:t> link</a:t>
            </a:r>
            <a:r>
              <a:rPr lang="en-US" sz="1600" dirty="0" smtClean="0">
                <a:ea typeface="MS PGothic" pitchFamily="34" charset="-128"/>
              </a:rPr>
              <a:t> </a:t>
            </a:r>
            <a:r>
              <a:rPr lang="en-US" altLang="zh-CN" sz="1600" dirty="0" err="1" smtClean="0">
                <a:ea typeface="MS PGothic" pitchFamily="34" charset="-128"/>
              </a:rPr>
              <a:t>vpc</a:t>
            </a:r>
            <a:r>
              <a:rPr lang="en-US" altLang="zh-CN" sz="1600" dirty="0" smtClean="0">
                <a:ea typeface="MS PGothic" pitchFamily="34" charset="-128"/>
              </a:rPr>
              <a:t> peer</a:t>
            </a:r>
            <a:r>
              <a:rPr lang="zh-CN" altLang="en-US" sz="1600" dirty="0" smtClean="0">
                <a:ea typeface="MS PGothic" pitchFamily="34" charset="-128"/>
              </a:rPr>
              <a:t>之间的心跳线，作为</a:t>
            </a:r>
            <a:r>
              <a:rPr lang="en-US" altLang="zh-CN" sz="1600" dirty="0" smtClean="0">
                <a:ea typeface="MS PGothic" pitchFamily="34" charset="-128"/>
              </a:rPr>
              <a:t>peer-link</a:t>
            </a:r>
            <a:r>
              <a:rPr lang="zh-CN" altLang="en-US" sz="1600" dirty="0" smtClean="0">
                <a:ea typeface="MS PGothic" pitchFamily="34" charset="-128"/>
              </a:rPr>
              <a:t>的备份</a:t>
            </a:r>
            <a:endParaRPr lang="en-US" sz="1600" dirty="0" smtClean="0">
              <a:ea typeface="MS PGothic" pitchFamily="34" charset="-128"/>
            </a:endParaRPr>
          </a:p>
          <a:p>
            <a:pPr marL="168275" indent="-168275" eaLnBrk="1" hangingPunct="1">
              <a:lnSpc>
                <a:spcPct val="100000"/>
              </a:lnSpc>
            </a:pPr>
            <a:r>
              <a:rPr lang="en-US" sz="1600" b="1" dirty="0" err="1" smtClean="0">
                <a:ea typeface="MS PGothic" pitchFamily="34" charset="-128"/>
              </a:rPr>
              <a:t>vPC</a:t>
            </a:r>
            <a:r>
              <a:rPr lang="en-US" sz="1600" b="1" dirty="0" smtClean="0">
                <a:ea typeface="MS PGothic" pitchFamily="34" charset="-128"/>
              </a:rPr>
              <a:t> </a:t>
            </a:r>
            <a:r>
              <a:rPr lang="en-US" sz="1600" b="1" dirty="0" err="1" smtClean="0">
                <a:ea typeface="MS PGothic" pitchFamily="34" charset="-128"/>
              </a:rPr>
              <a:t>VLAN</a:t>
            </a:r>
            <a:r>
              <a:rPr lang="en-US" sz="1600" dirty="0" smtClean="0">
                <a:ea typeface="MS PGothic" pitchFamily="34" charset="-128"/>
              </a:rPr>
              <a:t> –</a:t>
            </a:r>
            <a:r>
              <a:rPr lang="zh-CN" altLang="en-US" sz="1600" dirty="0" smtClean="0">
                <a:ea typeface="MS PGothic" pitchFamily="34" charset="-128"/>
              </a:rPr>
              <a:t>通过 </a:t>
            </a:r>
            <a:r>
              <a:rPr lang="en-US" altLang="zh-CN" sz="1600" dirty="0" err="1" smtClean="0">
                <a:ea typeface="MS PGothic" pitchFamily="34" charset="-128"/>
              </a:rPr>
              <a:t>vpc</a:t>
            </a:r>
            <a:r>
              <a:rPr lang="zh-CN" altLang="en-US" sz="1600" dirty="0" smtClean="0">
                <a:ea typeface="MS PGothic" pitchFamily="34" charset="-128"/>
              </a:rPr>
              <a:t>链路和</a:t>
            </a:r>
            <a:r>
              <a:rPr lang="en-US" altLang="zh-CN" sz="1600" dirty="0" smtClean="0">
                <a:ea typeface="MS PGothic" pitchFamily="34" charset="-128"/>
              </a:rPr>
              <a:t>peer-link</a:t>
            </a:r>
            <a:r>
              <a:rPr lang="zh-CN" altLang="en-US" sz="1600" dirty="0" smtClean="0">
                <a:ea typeface="MS PGothic" pitchFamily="34" charset="-128"/>
              </a:rPr>
              <a:t>承载的</a:t>
            </a:r>
            <a:r>
              <a:rPr lang="en-US" altLang="zh-CN" sz="1600" dirty="0" err="1" smtClean="0">
                <a:ea typeface="MS PGothic" pitchFamily="34" charset="-128"/>
              </a:rPr>
              <a:t>vlan</a:t>
            </a:r>
            <a:r>
              <a:rPr lang="en-US" sz="1600" dirty="0" smtClean="0">
                <a:ea typeface="MS PGothic" pitchFamily="34" charset="-128"/>
              </a:rPr>
              <a:t>. </a:t>
            </a:r>
          </a:p>
          <a:p>
            <a:pPr marL="168275" indent="-168275" eaLnBrk="1" hangingPunct="1">
              <a:lnSpc>
                <a:spcPct val="100000"/>
              </a:lnSpc>
            </a:pPr>
            <a:r>
              <a:rPr lang="en-US" sz="1600" b="1" dirty="0" smtClean="0">
                <a:ea typeface="MS PGothic" pitchFamily="34" charset="-128"/>
              </a:rPr>
              <a:t>non-</a:t>
            </a:r>
            <a:r>
              <a:rPr lang="en-US" sz="1600" b="1" dirty="0" err="1" smtClean="0">
                <a:ea typeface="MS PGothic" pitchFamily="34" charset="-128"/>
              </a:rPr>
              <a:t>vPC</a:t>
            </a:r>
            <a:r>
              <a:rPr lang="en-US" sz="1600" b="1" dirty="0" smtClean="0">
                <a:ea typeface="MS PGothic" pitchFamily="34" charset="-128"/>
              </a:rPr>
              <a:t> </a:t>
            </a:r>
            <a:r>
              <a:rPr lang="en-US" sz="1600" b="1" dirty="0" err="1" smtClean="0">
                <a:ea typeface="MS PGothic" pitchFamily="34" charset="-128"/>
              </a:rPr>
              <a:t>VLAN</a:t>
            </a:r>
            <a:r>
              <a:rPr lang="en-US" sz="1600" dirty="0" smtClean="0">
                <a:ea typeface="MS PGothic" pitchFamily="34" charset="-128"/>
              </a:rPr>
              <a:t> –</a:t>
            </a:r>
            <a:r>
              <a:rPr lang="zh-CN" altLang="en-US" sz="1600" dirty="0" smtClean="0">
                <a:ea typeface="MS PGothic" pitchFamily="34" charset="-128"/>
              </a:rPr>
              <a:t>不通过</a:t>
            </a:r>
            <a:r>
              <a:rPr lang="en-US" altLang="zh-CN" sz="1600" dirty="0" err="1" smtClean="0">
                <a:ea typeface="MS PGothic" pitchFamily="34" charset="-128"/>
              </a:rPr>
              <a:t>vpc</a:t>
            </a:r>
            <a:r>
              <a:rPr lang="zh-CN" altLang="en-US" sz="1600" dirty="0" smtClean="0">
                <a:ea typeface="MS PGothic" pitchFamily="34" charset="-128"/>
              </a:rPr>
              <a:t>承载的</a:t>
            </a:r>
            <a:r>
              <a:rPr lang="en-US" altLang="zh-CN" sz="1600" dirty="0" err="1" smtClean="0">
                <a:ea typeface="MS PGothic" pitchFamily="34" charset="-128"/>
              </a:rPr>
              <a:t>vlan</a:t>
            </a:r>
            <a:endParaRPr lang="en-US" sz="1600" dirty="0" smtClean="0">
              <a:ea typeface="MS PGothic" pitchFamily="34" charset="-128"/>
            </a:endParaRPr>
          </a:p>
          <a:p>
            <a:pPr marL="168275" indent="-168275" eaLnBrk="1" hangingPunct="1">
              <a:lnSpc>
                <a:spcPct val="100000"/>
              </a:lnSpc>
            </a:pPr>
            <a:r>
              <a:rPr lang="en-US" sz="1600" b="1" dirty="0" err="1" smtClean="0">
                <a:ea typeface="MS PGothic" pitchFamily="34" charset="-128"/>
              </a:rPr>
              <a:t>CFS</a:t>
            </a:r>
            <a:r>
              <a:rPr lang="en-US" sz="1600" dirty="0" smtClean="0">
                <a:ea typeface="MS PGothic" pitchFamily="34" charset="-128"/>
              </a:rPr>
              <a:t> – Cisco Fabric Services </a:t>
            </a:r>
            <a:r>
              <a:rPr lang="zh-CN" altLang="en-US" sz="1600" dirty="0" smtClean="0">
                <a:ea typeface="MS PGothic" pitchFamily="34" charset="-128"/>
              </a:rPr>
              <a:t>协议，用于</a:t>
            </a:r>
            <a:r>
              <a:rPr lang="en-US" altLang="zh-CN" sz="1600" dirty="0" err="1" smtClean="0">
                <a:ea typeface="MS PGothic" pitchFamily="34" charset="-128"/>
              </a:rPr>
              <a:t>vpc</a:t>
            </a:r>
            <a:r>
              <a:rPr lang="en-US" altLang="zh-CN" sz="1600" dirty="0" smtClean="0">
                <a:ea typeface="MS PGothic" pitchFamily="34" charset="-128"/>
              </a:rPr>
              <a:t> peer</a:t>
            </a:r>
            <a:r>
              <a:rPr lang="zh-CN" altLang="en-US" sz="1600" dirty="0" smtClean="0">
                <a:ea typeface="MS PGothic" pitchFamily="34" charset="-128"/>
              </a:rPr>
              <a:t>之间状态同步，配置验证</a:t>
            </a:r>
            <a:endParaRPr lang="en-US" sz="1600" dirty="0" smtClean="0">
              <a:ea typeface="MS PGothic" pitchFamily="34" charset="-128"/>
            </a:endParaRPr>
          </a:p>
        </p:txBody>
      </p:sp>
      <p:sp>
        <p:nvSpPr>
          <p:cNvPr id="7172" name="AutoShape 106"/>
          <p:cNvSpPr>
            <a:spLocks noChangeArrowheads="1"/>
          </p:cNvSpPr>
          <p:nvPr/>
        </p:nvSpPr>
        <p:spPr bwMode="auto">
          <a:xfrm>
            <a:off x="3581400" y="3657600"/>
            <a:ext cx="762000" cy="304800"/>
          </a:xfrm>
          <a:prstGeom prst="wedgeRoundRectCallout">
            <a:avLst>
              <a:gd name="adj1" fmla="val -122500"/>
              <a:gd name="adj2" fmla="val -6927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200"/>
              <a:t>vPC peer</a:t>
            </a:r>
          </a:p>
        </p:txBody>
      </p:sp>
      <p:sp>
        <p:nvSpPr>
          <p:cNvPr id="7173" name="AutoShape 107"/>
          <p:cNvSpPr>
            <a:spLocks noChangeArrowheads="1"/>
          </p:cNvSpPr>
          <p:nvPr/>
        </p:nvSpPr>
        <p:spPr bwMode="auto">
          <a:xfrm>
            <a:off x="2362200" y="4800600"/>
            <a:ext cx="762000" cy="609600"/>
          </a:xfrm>
          <a:prstGeom prst="wedgeRoundRectCallout">
            <a:avLst>
              <a:gd name="adj1" fmla="val -107190"/>
              <a:gd name="adj2" fmla="val -5469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200" dirty="0"/>
              <a:t>non-</a:t>
            </a:r>
            <a:r>
              <a:rPr lang="en-US" sz="1200" dirty="0" err="1"/>
              <a:t>vPC</a:t>
            </a:r>
            <a:r>
              <a:rPr lang="en-US" sz="1200" dirty="0"/>
              <a:t> device</a:t>
            </a:r>
          </a:p>
        </p:txBody>
      </p:sp>
      <p:sp>
        <p:nvSpPr>
          <p:cNvPr id="7174" name="AutoShape 105"/>
          <p:cNvSpPr>
            <a:spLocks noChangeArrowheads="1"/>
          </p:cNvSpPr>
          <p:nvPr/>
        </p:nvSpPr>
        <p:spPr bwMode="auto">
          <a:xfrm>
            <a:off x="228600" y="2362200"/>
            <a:ext cx="1371600" cy="381000"/>
          </a:xfrm>
          <a:prstGeom prst="wedgeRoundRectCallout">
            <a:avLst>
              <a:gd name="adj1" fmla="val 81981"/>
              <a:gd name="adj2" fmla="val 15720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200" dirty="0" err="1"/>
              <a:t>vPC</a:t>
            </a:r>
            <a:r>
              <a:rPr lang="en-US" sz="1200" dirty="0"/>
              <a:t> peer-</a:t>
            </a:r>
            <a:r>
              <a:rPr lang="en-US" sz="1200" dirty="0" err="1"/>
              <a:t>keepalive</a:t>
            </a:r>
            <a:r>
              <a:rPr lang="en-US" sz="1200" dirty="0"/>
              <a:t> link</a:t>
            </a:r>
          </a:p>
        </p:txBody>
      </p:sp>
      <p:sp>
        <p:nvSpPr>
          <p:cNvPr id="7176" name="Rectangle 26"/>
          <p:cNvSpPr>
            <a:spLocks noChangeArrowheads="1"/>
          </p:cNvSpPr>
          <p:nvPr/>
        </p:nvSpPr>
        <p:spPr bwMode="auto">
          <a:xfrm>
            <a:off x="990600" y="2895600"/>
            <a:ext cx="2209800" cy="1066800"/>
          </a:xfrm>
          <a:prstGeom prst="rect">
            <a:avLst/>
          </a:prstGeom>
          <a:solidFill>
            <a:schemeClr val="folHlink">
              <a:alpha val="30196"/>
            </a:schemeClr>
          </a:solidFill>
          <a:ln w="28575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algn="ctr"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7177" name="Line 28"/>
          <p:cNvSpPr>
            <a:spLocks noChangeShapeType="1"/>
          </p:cNvSpPr>
          <p:nvPr/>
        </p:nvSpPr>
        <p:spPr bwMode="auto">
          <a:xfrm flipH="1">
            <a:off x="1593850" y="33528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en-US"/>
          </a:p>
        </p:txBody>
      </p:sp>
      <p:sp>
        <p:nvSpPr>
          <p:cNvPr id="7190" name="Line 32"/>
          <p:cNvSpPr>
            <a:spLocks noChangeShapeType="1"/>
          </p:cNvSpPr>
          <p:nvPr/>
        </p:nvSpPr>
        <p:spPr bwMode="auto">
          <a:xfrm>
            <a:off x="1447800" y="3657600"/>
            <a:ext cx="533400" cy="9906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en-US"/>
          </a:p>
        </p:txBody>
      </p:sp>
      <p:sp>
        <p:nvSpPr>
          <p:cNvPr id="7191" name="Line 36"/>
          <p:cNvSpPr>
            <a:spLocks noChangeShapeType="1"/>
          </p:cNvSpPr>
          <p:nvPr/>
        </p:nvSpPr>
        <p:spPr bwMode="auto">
          <a:xfrm flipH="1">
            <a:off x="2057400" y="3657600"/>
            <a:ext cx="5334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en-US"/>
          </a:p>
        </p:txBody>
      </p:sp>
      <p:pic>
        <p:nvPicPr>
          <p:cNvPr id="7193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0450" y="2971800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94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971800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98" name="Picture 100" descr="cataly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4572000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99" name="Line 30"/>
          <p:cNvSpPr>
            <a:spLocks noChangeShapeType="1"/>
          </p:cNvSpPr>
          <p:nvPr/>
        </p:nvSpPr>
        <p:spPr bwMode="auto">
          <a:xfrm flipH="1">
            <a:off x="1600200" y="32004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prstDash val="sysDash"/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en-US"/>
          </a:p>
        </p:txBody>
      </p:sp>
      <p:sp>
        <p:nvSpPr>
          <p:cNvPr id="7201" name="Oval 108"/>
          <p:cNvSpPr>
            <a:spLocks noChangeArrowheads="1"/>
          </p:cNvSpPr>
          <p:nvPr/>
        </p:nvSpPr>
        <p:spPr bwMode="auto">
          <a:xfrm>
            <a:off x="1752600" y="4343400"/>
            <a:ext cx="457200" cy="1524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7202" name="AutoShape 104"/>
          <p:cNvSpPr>
            <a:spLocks noChangeArrowheads="1"/>
          </p:cNvSpPr>
          <p:nvPr/>
        </p:nvSpPr>
        <p:spPr bwMode="auto">
          <a:xfrm>
            <a:off x="3505200" y="4267200"/>
            <a:ext cx="762000" cy="685800"/>
          </a:xfrm>
          <a:prstGeom prst="wedgeRoundRectCallout">
            <a:avLst>
              <a:gd name="adj1" fmla="val -313148"/>
              <a:gd name="adj2" fmla="val -12742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200"/>
              <a:t>vPC member port</a:t>
            </a:r>
          </a:p>
        </p:txBody>
      </p:sp>
      <p:sp>
        <p:nvSpPr>
          <p:cNvPr id="7203" name="AutoShape 104"/>
          <p:cNvSpPr>
            <a:spLocks noChangeArrowheads="1"/>
          </p:cNvSpPr>
          <p:nvPr/>
        </p:nvSpPr>
        <p:spPr bwMode="auto">
          <a:xfrm>
            <a:off x="457200" y="4419600"/>
            <a:ext cx="762000" cy="293688"/>
          </a:xfrm>
          <a:prstGeom prst="wedgeRoundRectCallout">
            <a:avLst>
              <a:gd name="adj1" fmla="val 105500"/>
              <a:gd name="adj2" fmla="val -4711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200" dirty="0" err="1"/>
              <a:t>vPC</a:t>
            </a:r>
            <a:endParaRPr lang="en-US" sz="1200" dirty="0"/>
          </a:p>
        </p:txBody>
      </p:sp>
      <p:sp>
        <p:nvSpPr>
          <p:cNvPr id="7204" name="AutoShape 104"/>
          <p:cNvSpPr>
            <a:spLocks noChangeArrowheads="1"/>
          </p:cNvSpPr>
          <p:nvPr/>
        </p:nvSpPr>
        <p:spPr bwMode="auto">
          <a:xfrm>
            <a:off x="3505200" y="4267200"/>
            <a:ext cx="762000" cy="685800"/>
          </a:xfrm>
          <a:prstGeom prst="wedgeRoundRectCallout">
            <a:avLst>
              <a:gd name="adj1" fmla="val -157856"/>
              <a:gd name="adj2" fmla="val -13153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200"/>
              <a:t>vPC member port</a:t>
            </a:r>
          </a:p>
        </p:txBody>
      </p:sp>
      <p:sp>
        <p:nvSpPr>
          <p:cNvPr id="7205" name="Line 28"/>
          <p:cNvSpPr>
            <a:spLocks noChangeShapeType="1"/>
          </p:cNvSpPr>
          <p:nvPr/>
        </p:nvSpPr>
        <p:spPr bwMode="auto">
          <a:xfrm flipH="1">
            <a:off x="1600200" y="34290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/>
          <a:lstStyle/>
          <a:p>
            <a:endParaRPr lang="en-US"/>
          </a:p>
        </p:txBody>
      </p:sp>
      <p:sp>
        <p:nvSpPr>
          <p:cNvPr id="7206" name="Oval 108"/>
          <p:cNvSpPr>
            <a:spLocks noChangeArrowheads="1"/>
          </p:cNvSpPr>
          <p:nvPr/>
        </p:nvSpPr>
        <p:spPr bwMode="auto">
          <a:xfrm>
            <a:off x="2057400" y="3276600"/>
            <a:ext cx="76200" cy="3048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50" name="Left-Right Arrow 49"/>
          <p:cNvSpPr/>
          <p:nvPr/>
        </p:nvSpPr>
        <p:spPr bwMode="auto">
          <a:xfrm>
            <a:off x="1447800" y="3505200"/>
            <a:ext cx="1219200" cy="228600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3025" tIns="36511" rIns="73025" bIns="36511" anchor="ctr"/>
          <a:lstStyle/>
          <a:p>
            <a:pPr algn="ctr" defTabSz="814388" eaLnBrk="0" hangingPunct="0">
              <a:lnSpc>
                <a:spcPct val="90000"/>
              </a:lnSpc>
              <a:buFont typeface="Wingdings" pitchFamily="-112" charset="2"/>
              <a:buNone/>
              <a:defRPr/>
            </a:pPr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7212" name="AutoShape 105"/>
          <p:cNvSpPr>
            <a:spLocks noChangeArrowheads="1"/>
          </p:cNvSpPr>
          <p:nvPr/>
        </p:nvSpPr>
        <p:spPr bwMode="auto">
          <a:xfrm>
            <a:off x="3429000" y="2971800"/>
            <a:ext cx="1066800" cy="228600"/>
          </a:xfrm>
          <a:prstGeom prst="wedgeRoundRectCallout">
            <a:avLst>
              <a:gd name="adj1" fmla="val -117778"/>
              <a:gd name="adj2" fmla="val 23112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200" dirty="0" err="1"/>
              <a:t>CFS</a:t>
            </a:r>
            <a:r>
              <a:rPr lang="en-US" sz="1200" dirty="0"/>
              <a:t> protocol</a:t>
            </a:r>
          </a:p>
        </p:txBody>
      </p:sp>
      <p:sp>
        <p:nvSpPr>
          <p:cNvPr id="7213" name="AutoShape 105"/>
          <p:cNvSpPr>
            <a:spLocks noChangeArrowheads="1"/>
          </p:cNvSpPr>
          <p:nvPr/>
        </p:nvSpPr>
        <p:spPr bwMode="auto">
          <a:xfrm>
            <a:off x="2438400" y="2362200"/>
            <a:ext cx="1066800" cy="228600"/>
          </a:xfrm>
          <a:prstGeom prst="wedgeRoundRectCallout">
            <a:avLst>
              <a:gd name="adj1" fmla="val -72051"/>
              <a:gd name="adj2" fmla="val 39280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200"/>
              <a:t>vPC peer-link</a:t>
            </a:r>
          </a:p>
        </p:txBody>
      </p:sp>
      <p:sp>
        <p:nvSpPr>
          <p:cNvPr id="7214" name="Title 48"/>
          <p:cNvSpPr>
            <a:spLocks noGrp="1"/>
          </p:cNvSpPr>
          <p:nvPr>
            <p:ph type="title"/>
          </p:nvPr>
        </p:nvSpPr>
        <p:spPr>
          <a:xfrm>
            <a:off x="152400" y="228600"/>
            <a:ext cx="8145462" cy="838200"/>
          </a:xfrm>
        </p:spPr>
        <p:txBody>
          <a:bodyPr/>
          <a:lstStyle/>
          <a:p>
            <a:r>
              <a:rPr lang="en-US" dirty="0" smtClean="0">
                <a:ea typeface="MS PGothic" pitchFamily="34" charset="-128"/>
              </a:rPr>
              <a:t/>
            </a:r>
            <a:br>
              <a:rPr lang="en-US" dirty="0" smtClean="0">
                <a:ea typeface="MS PGothic" pitchFamily="34" charset="-128"/>
              </a:rPr>
            </a:br>
            <a:r>
              <a:rPr lang="en-US" sz="2400" dirty="0" smtClean="0">
                <a:solidFill>
                  <a:schemeClr val="tx1"/>
                </a:solidFill>
                <a:ea typeface="MS PGothic" pitchFamily="34" charset="-128"/>
              </a:rPr>
              <a:t> </a:t>
            </a:r>
            <a:r>
              <a:rPr lang="en-US" altLang="en-US" dirty="0" err="1" smtClean="0"/>
              <a:t>vPC</a:t>
            </a:r>
            <a:r>
              <a:rPr lang="en-US" altLang="en-US" dirty="0" smtClean="0"/>
              <a:t> </a:t>
            </a:r>
            <a:r>
              <a:rPr lang="zh-CN" altLang="en-US" dirty="0" smtClean="0"/>
              <a:t>术语和组件</a:t>
            </a:r>
            <a:endParaRPr lang="en-US" altLang="en-US" dirty="0" smtClean="0"/>
          </a:p>
        </p:txBody>
      </p:sp>
      <p:sp>
        <p:nvSpPr>
          <p:cNvPr id="24" name="AutoShape 105"/>
          <p:cNvSpPr>
            <a:spLocks noChangeArrowheads="1"/>
          </p:cNvSpPr>
          <p:nvPr/>
        </p:nvSpPr>
        <p:spPr bwMode="auto">
          <a:xfrm>
            <a:off x="685800" y="1600200"/>
            <a:ext cx="1371600" cy="304800"/>
          </a:xfrm>
          <a:prstGeom prst="wedgeRoundRectCallout">
            <a:avLst>
              <a:gd name="adj1" fmla="val 56110"/>
              <a:gd name="adj2" fmla="val 36765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200" dirty="0" err="1"/>
              <a:t>vPC</a:t>
            </a:r>
            <a:r>
              <a:rPr lang="en-US" sz="1200" dirty="0"/>
              <a:t> </a:t>
            </a:r>
            <a:r>
              <a:rPr lang="en-US" sz="1200" dirty="0" smtClean="0"/>
              <a:t>Domain</a:t>
            </a:r>
            <a:endParaRPr lang="en-US" sz="1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41"/>
          <p:cNvSpPr>
            <a:spLocks noGrp="1"/>
          </p:cNvSpPr>
          <p:nvPr>
            <p:ph sz="half" idx="1"/>
          </p:nvPr>
        </p:nvSpPr>
        <p:spPr>
          <a:xfrm>
            <a:off x="103188" y="1254125"/>
            <a:ext cx="4483100" cy="3622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1800" b="1" smtClean="0">
                <a:ea typeface="MS PGothic" pitchFamily="34" charset="-128"/>
              </a:rPr>
              <a:t>Scenario</a:t>
            </a:r>
            <a:r>
              <a:rPr lang="en-US" altLang="zh-CN" sz="1800" smtClean="0">
                <a:ea typeface="MS PGothic" pitchFamily="34" charset="-128"/>
              </a:rPr>
              <a:t>:</a:t>
            </a:r>
          </a:p>
          <a:p>
            <a:pPr eaLnBrk="1" hangingPunct="1"/>
            <a:r>
              <a:rPr lang="en-US" altLang="zh-CN" sz="1800" smtClean="0">
                <a:ea typeface="MS PGothic" pitchFamily="34" charset="-128"/>
              </a:rPr>
              <a:t>vPC deployments with a single N7K-M132XP-12 card, where core and peer-link interfaces are localized on the same card. </a:t>
            </a:r>
          </a:p>
          <a:p>
            <a:pPr eaLnBrk="1" hangingPunct="1"/>
            <a:r>
              <a:rPr lang="en-US" altLang="zh-CN" sz="1800" smtClean="0">
                <a:ea typeface="MS PGothic" pitchFamily="34" charset="-128"/>
              </a:rPr>
              <a:t>This scenario is vulnerable to access-layer isolation if the 10GE card fails on the primary vPC.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 smtClean="0">
                <a:ea typeface="MS PGothic" pitchFamily="34" charset="-128"/>
              </a:rPr>
              <a:t>vPC Object Tracking Solution:</a:t>
            </a:r>
          </a:p>
          <a:p>
            <a:pPr eaLnBrk="1" hangingPunct="1"/>
            <a:r>
              <a:rPr lang="en-US" altLang="zh-CN" sz="1800" smtClean="0">
                <a:ea typeface="MS PGothic" pitchFamily="34" charset="-128"/>
              </a:rPr>
              <a:t>Leverages object tracking capability in vPC (new CLI commands are added).</a:t>
            </a:r>
          </a:p>
          <a:p>
            <a:pPr eaLnBrk="1" hangingPunct="1"/>
            <a:r>
              <a:rPr lang="en-US" altLang="zh-CN" sz="1800" smtClean="0">
                <a:ea typeface="MS PGothic" pitchFamily="34" charset="-128"/>
              </a:rPr>
              <a:t>Peer-link and Core interfaces are tracked as a list of boolean objects.</a:t>
            </a:r>
          </a:p>
          <a:p>
            <a:pPr eaLnBrk="1" hangingPunct="1"/>
            <a:r>
              <a:rPr lang="en-US" altLang="zh-CN" sz="1800" smtClean="0">
                <a:ea typeface="MS PGothic" pitchFamily="34" charset="-128"/>
              </a:rPr>
              <a:t>vPC object tracking suspends vPCs on the impaired device, so traffic can get diverted over the remaining vPC peer.</a:t>
            </a:r>
          </a:p>
        </p:txBody>
      </p:sp>
      <p:cxnSp>
        <p:nvCxnSpPr>
          <p:cNvPr id="56" name="Straight Connector 55"/>
          <p:cNvCxnSpPr>
            <a:cxnSpLocks noChangeShapeType="1"/>
          </p:cNvCxnSpPr>
          <p:nvPr/>
        </p:nvCxnSpPr>
        <p:spPr bwMode="auto">
          <a:xfrm>
            <a:off x="5667375" y="3230563"/>
            <a:ext cx="2590800" cy="1587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58" name="Straight Connector 57"/>
          <p:cNvCxnSpPr>
            <a:cxnSpLocks noChangeShapeType="1"/>
          </p:cNvCxnSpPr>
          <p:nvPr/>
        </p:nvCxnSpPr>
        <p:spPr bwMode="auto">
          <a:xfrm>
            <a:off x="5667375" y="3306763"/>
            <a:ext cx="2590800" cy="1587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59" name="Oval 58"/>
          <p:cNvSpPr>
            <a:spLocks noChangeArrowheads="1"/>
          </p:cNvSpPr>
          <p:nvPr/>
        </p:nvSpPr>
        <p:spPr bwMode="auto">
          <a:xfrm>
            <a:off x="6886575" y="3078163"/>
            <a:ext cx="152400" cy="381000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pPr algn="ctr" defTabSz="814388" eaLnBrk="0" hangingPunct="0">
              <a:lnSpc>
                <a:spcPct val="90000"/>
              </a:lnSpc>
            </a:pPr>
            <a:endParaRPr lang="zh-CN" altLang="zh-CN"/>
          </a:p>
        </p:txBody>
      </p:sp>
      <p:sp>
        <p:nvSpPr>
          <p:cNvPr id="12294" name="Rectangle 11"/>
          <p:cNvSpPr>
            <a:spLocks noChangeArrowheads="1"/>
          </p:cNvSpPr>
          <p:nvPr/>
        </p:nvSpPr>
        <p:spPr bwMode="auto">
          <a:xfrm>
            <a:off x="4905375" y="2773363"/>
            <a:ext cx="4114800" cy="1447800"/>
          </a:xfrm>
          <a:prstGeom prst="rect">
            <a:avLst/>
          </a:prstGeom>
          <a:noFill/>
          <a:ln w="28575" algn="ctr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pPr algn="ctr" defTabSz="814388" eaLnBrk="0" hangingPunct="0">
              <a:lnSpc>
                <a:spcPct val="90000"/>
              </a:lnSpc>
            </a:pPr>
            <a:endParaRPr lang="zh-CN" altLang="zh-CN"/>
          </a:p>
        </p:txBody>
      </p:sp>
      <p:cxnSp>
        <p:nvCxnSpPr>
          <p:cNvPr id="61" name="Straight Connector 60"/>
          <p:cNvCxnSpPr>
            <a:cxnSpLocks noChangeShapeType="1"/>
          </p:cNvCxnSpPr>
          <p:nvPr/>
        </p:nvCxnSpPr>
        <p:spPr bwMode="auto">
          <a:xfrm rot="5400000">
            <a:off x="4905376" y="2620962"/>
            <a:ext cx="762000" cy="31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62" name="Straight Connector 61"/>
          <p:cNvCxnSpPr>
            <a:cxnSpLocks noChangeShapeType="1"/>
          </p:cNvCxnSpPr>
          <p:nvPr/>
        </p:nvCxnSpPr>
        <p:spPr bwMode="auto">
          <a:xfrm rot="10800000" flipV="1">
            <a:off x="5438775" y="2239963"/>
            <a:ext cx="2895600" cy="763587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2297" name="Straight Connector 14"/>
          <p:cNvCxnSpPr>
            <a:cxnSpLocks noChangeShapeType="1"/>
          </p:cNvCxnSpPr>
          <p:nvPr/>
        </p:nvCxnSpPr>
        <p:spPr bwMode="auto">
          <a:xfrm rot="5400000">
            <a:off x="8182769" y="2621756"/>
            <a:ext cx="762000" cy="15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2298" name="Straight Connector 15"/>
          <p:cNvCxnSpPr>
            <a:cxnSpLocks noChangeShapeType="1"/>
          </p:cNvCxnSpPr>
          <p:nvPr/>
        </p:nvCxnSpPr>
        <p:spPr bwMode="auto">
          <a:xfrm rot="10800000">
            <a:off x="5438775" y="2241550"/>
            <a:ext cx="2971800" cy="760413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2299" name="Straight Connector 16"/>
          <p:cNvCxnSpPr>
            <a:cxnSpLocks noChangeShapeType="1"/>
          </p:cNvCxnSpPr>
          <p:nvPr/>
        </p:nvCxnSpPr>
        <p:spPr bwMode="auto">
          <a:xfrm>
            <a:off x="5667375" y="1935163"/>
            <a:ext cx="2590800" cy="1587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pic>
        <p:nvPicPr>
          <p:cNvPr id="12300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7775" y="1401763"/>
            <a:ext cx="687388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1975" y="1401763"/>
            <a:ext cx="687388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302" name="Straight Connector 19"/>
          <p:cNvCxnSpPr>
            <a:cxnSpLocks noChangeShapeType="1"/>
          </p:cNvCxnSpPr>
          <p:nvPr/>
        </p:nvCxnSpPr>
        <p:spPr bwMode="auto">
          <a:xfrm>
            <a:off x="5287963" y="3687763"/>
            <a:ext cx="1446212" cy="1295400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2303" name="Straight Connector 20"/>
          <p:cNvCxnSpPr>
            <a:cxnSpLocks noChangeShapeType="1"/>
          </p:cNvCxnSpPr>
          <p:nvPr/>
        </p:nvCxnSpPr>
        <p:spPr bwMode="auto">
          <a:xfrm rot="10800000" flipV="1">
            <a:off x="7038975" y="3687763"/>
            <a:ext cx="1524000" cy="1371600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12304" name="Oval 21"/>
          <p:cNvSpPr>
            <a:spLocks noChangeArrowheads="1"/>
          </p:cNvSpPr>
          <p:nvPr/>
        </p:nvSpPr>
        <p:spPr bwMode="auto">
          <a:xfrm rot="5400000">
            <a:off x="6848475" y="3916363"/>
            <a:ext cx="152400" cy="1447800"/>
          </a:xfrm>
          <a:prstGeom prst="ellips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pPr algn="ctr" defTabSz="814388" eaLnBrk="0" hangingPunct="0">
              <a:lnSpc>
                <a:spcPct val="90000"/>
              </a:lnSpc>
            </a:pPr>
            <a:endParaRPr lang="zh-CN" altLang="zh-CN"/>
          </a:p>
        </p:txBody>
      </p:sp>
      <p:pic>
        <p:nvPicPr>
          <p:cNvPr id="12305" name="Picture 100" descr="cataly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1775" y="4906963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306" name="Straight Connector 23"/>
          <p:cNvCxnSpPr>
            <a:cxnSpLocks noChangeShapeType="1"/>
          </p:cNvCxnSpPr>
          <p:nvPr/>
        </p:nvCxnSpPr>
        <p:spPr bwMode="auto">
          <a:xfrm>
            <a:off x="5667375" y="3567113"/>
            <a:ext cx="2590800" cy="1587"/>
          </a:xfrm>
          <a:prstGeom prst="line">
            <a:avLst/>
          </a:prstGeom>
          <a:noFill/>
          <a:ln w="9525" algn="ctr">
            <a:solidFill>
              <a:srgbClr val="00B050"/>
            </a:solidFill>
            <a:prstDash val="dash"/>
            <a:round/>
            <a:headEnd/>
            <a:tailEnd/>
          </a:ln>
        </p:spPr>
      </p:cxnSp>
      <p:pic>
        <p:nvPicPr>
          <p:cNvPr id="12307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7775" y="2925763"/>
            <a:ext cx="687388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8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1975" y="2925763"/>
            <a:ext cx="687388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9" name="TextBox 29"/>
          <p:cNvSpPr txBox="1">
            <a:spLocks noChangeArrowheads="1"/>
          </p:cNvSpPr>
          <p:nvPr/>
        </p:nvSpPr>
        <p:spPr bwMode="auto">
          <a:xfrm>
            <a:off x="5665788" y="2992438"/>
            <a:ext cx="520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100">
                <a:ea typeface="宋体" pitchFamily="2" charset="-122"/>
              </a:rPr>
              <a:t>e1/…</a:t>
            </a:r>
          </a:p>
        </p:txBody>
      </p:sp>
      <p:sp>
        <p:nvSpPr>
          <p:cNvPr id="12310" name="TextBox 30"/>
          <p:cNvSpPr txBox="1">
            <a:spLocks noChangeArrowheads="1"/>
          </p:cNvSpPr>
          <p:nvPr/>
        </p:nvSpPr>
        <p:spPr bwMode="auto">
          <a:xfrm>
            <a:off x="5665788" y="3306763"/>
            <a:ext cx="520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100">
                <a:ea typeface="宋体" pitchFamily="2" charset="-122"/>
              </a:rPr>
              <a:t>e1/…</a:t>
            </a:r>
          </a:p>
        </p:txBody>
      </p:sp>
      <p:sp>
        <p:nvSpPr>
          <p:cNvPr id="12311" name="TextBox 31"/>
          <p:cNvSpPr txBox="1">
            <a:spLocks noChangeArrowheads="1"/>
          </p:cNvSpPr>
          <p:nvPr/>
        </p:nvSpPr>
        <p:spPr bwMode="auto">
          <a:xfrm>
            <a:off x="7800975" y="2992438"/>
            <a:ext cx="520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100">
                <a:ea typeface="宋体" pitchFamily="2" charset="-122"/>
              </a:rPr>
              <a:t>e1/…</a:t>
            </a:r>
          </a:p>
        </p:txBody>
      </p:sp>
      <p:sp>
        <p:nvSpPr>
          <p:cNvPr id="12312" name="TextBox 32"/>
          <p:cNvSpPr txBox="1">
            <a:spLocks noChangeArrowheads="1"/>
          </p:cNvSpPr>
          <p:nvPr/>
        </p:nvSpPr>
        <p:spPr bwMode="auto">
          <a:xfrm>
            <a:off x="7800975" y="3306763"/>
            <a:ext cx="520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100">
                <a:ea typeface="宋体" pitchFamily="2" charset="-122"/>
              </a:rPr>
              <a:t>e1/…</a:t>
            </a:r>
          </a:p>
        </p:txBody>
      </p:sp>
      <p:sp>
        <p:nvSpPr>
          <p:cNvPr id="12313" name="TextBox 35"/>
          <p:cNvSpPr txBox="1">
            <a:spLocks noChangeArrowheads="1"/>
          </p:cNvSpPr>
          <p:nvPr/>
        </p:nvSpPr>
        <p:spPr bwMode="auto">
          <a:xfrm>
            <a:off x="4841875" y="2757488"/>
            <a:ext cx="520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100">
                <a:ea typeface="宋体" pitchFamily="2" charset="-122"/>
              </a:rPr>
              <a:t>e1/…</a:t>
            </a:r>
          </a:p>
        </p:txBody>
      </p:sp>
      <p:sp>
        <p:nvSpPr>
          <p:cNvPr id="12314" name="TextBox 36"/>
          <p:cNvSpPr txBox="1">
            <a:spLocks noChangeArrowheads="1"/>
          </p:cNvSpPr>
          <p:nvPr/>
        </p:nvSpPr>
        <p:spPr bwMode="auto">
          <a:xfrm>
            <a:off x="5286375" y="2757488"/>
            <a:ext cx="520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100">
                <a:ea typeface="宋体" pitchFamily="2" charset="-122"/>
              </a:rPr>
              <a:t>e1/…</a:t>
            </a:r>
          </a:p>
        </p:txBody>
      </p:sp>
      <p:sp>
        <p:nvSpPr>
          <p:cNvPr id="12315" name="TextBox 37"/>
          <p:cNvSpPr txBox="1">
            <a:spLocks noChangeArrowheads="1"/>
          </p:cNvSpPr>
          <p:nvPr/>
        </p:nvSpPr>
        <p:spPr bwMode="auto">
          <a:xfrm>
            <a:off x="8105775" y="2757488"/>
            <a:ext cx="520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100">
                <a:ea typeface="宋体" pitchFamily="2" charset="-122"/>
              </a:rPr>
              <a:t>e1/…</a:t>
            </a:r>
          </a:p>
        </p:txBody>
      </p:sp>
      <p:sp>
        <p:nvSpPr>
          <p:cNvPr id="12316" name="TextBox 38"/>
          <p:cNvSpPr txBox="1">
            <a:spLocks noChangeArrowheads="1"/>
          </p:cNvSpPr>
          <p:nvPr/>
        </p:nvSpPr>
        <p:spPr bwMode="auto">
          <a:xfrm>
            <a:off x="8550275" y="2757488"/>
            <a:ext cx="522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100">
                <a:ea typeface="宋体" pitchFamily="2" charset="-122"/>
              </a:rPr>
              <a:t>e1/…</a:t>
            </a:r>
          </a:p>
        </p:txBody>
      </p:sp>
      <p:sp>
        <p:nvSpPr>
          <p:cNvPr id="12317" name="TextBox 42"/>
          <p:cNvSpPr txBox="1">
            <a:spLocks noChangeArrowheads="1"/>
          </p:cNvSpPr>
          <p:nvPr/>
        </p:nvSpPr>
        <p:spPr bwMode="auto">
          <a:xfrm>
            <a:off x="4872038" y="3814763"/>
            <a:ext cx="70961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100">
                <a:ea typeface="宋体" pitchFamily="2" charset="-122"/>
              </a:rPr>
              <a:t>vPC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altLang="zh-CN" sz="1100">
                <a:ea typeface="宋体" pitchFamily="2" charset="-122"/>
              </a:rPr>
              <a:t>Primary</a:t>
            </a:r>
          </a:p>
        </p:txBody>
      </p:sp>
      <p:sp>
        <p:nvSpPr>
          <p:cNvPr id="12318" name="TextBox 44"/>
          <p:cNvSpPr txBox="1">
            <a:spLocks noChangeArrowheads="1"/>
          </p:cNvSpPr>
          <p:nvPr/>
        </p:nvSpPr>
        <p:spPr bwMode="auto">
          <a:xfrm>
            <a:off x="5613400" y="3730625"/>
            <a:ext cx="520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100">
                <a:ea typeface="宋体" pitchFamily="2" charset="-122"/>
              </a:rPr>
              <a:t>e2/…</a:t>
            </a:r>
          </a:p>
        </p:txBody>
      </p:sp>
      <p:sp>
        <p:nvSpPr>
          <p:cNvPr id="12319" name="TextBox 45"/>
          <p:cNvSpPr txBox="1">
            <a:spLocks noChangeArrowheads="1"/>
          </p:cNvSpPr>
          <p:nvPr/>
        </p:nvSpPr>
        <p:spPr bwMode="auto">
          <a:xfrm>
            <a:off x="7742238" y="3757613"/>
            <a:ext cx="520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100">
                <a:ea typeface="宋体" pitchFamily="2" charset="-122"/>
              </a:rPr>
              <a:t>e2/…</a:t>
            </a:r>
          </a:p>
        </p:txBody>
      </p:sp>
      <p:sp>
        <p:nvSpPr>
          <p:cNvPr id="12320" name="TextBox 46"/>
          <p:cNvSpPr txBox="1">
            <a:spLocks noChangeArrowheads="1"/>
          </p:cNvSpPr>
          <p:nvPr/>
        </p:nvSpPr>
        <p:spPr bwMode="auto">
          <a:xfrm>
            <a:off x="8181975" y="3814763"/>
            <a:ext cx="858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lnSpc>
                <a:spcPct val="90000"/>
              </a:lnSpc>
            </a:pPr>
            <a:r>
              <a:rPr lang="en-US" altLang="zh-CN" sz="1100">
                <a:ea typeface="宋体" pitchFamily="2" charset="-122"/>
              </a:rPr>
              <a:t>vPC</a:t>
            </a:r>
          </a:p>
          <a:p>
            <a:pPr algn="r" eaLnBrk="0" hangingPunct="0">
              <a:lnSpc>
                <a:spcPct val="90000"/>
              </a:lnSpc>
            </a:pPr>
            <a:r>
              <a:rPr lang="en-US" altLang="zh-CN" sz="1100">
                <a:ea typeface="宋体" pitchFamily="2" charset="-122"/>
              </a:rPr>
              <a:t>Secondary</a:t>
            </a:r>
          </a:p>
        </p:txBody>
      </p:sp>
      <p:sp>
        <p:nvSpPr>
          <p:cNvPr id="12321" name="TextBox 47"/>
          <p:cNvSpPr txBox="1">
            <a:spLocks noChangeArrowheads="1"/>
          </p:cNvSpPr>
          <p:nvPr/>
        </p:nvSpPr>
        <p:spPr bwMode="auto">
          <a:xfrm>
            <a:off x="6962775" y="2992438"/>
            <a:ext cx="6635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100">
                <a:ea typeface="宋体" pitchFamily="2" charset="-122"/>
              </a:rPr>
              <a:t>vPC PL</a:t>
            </a:r>
          </a:p>
        </p:txBody>
      </p:sp>
      <p:sp>
        <p:nvSpPr>
          <p:cNvPr id="12322" name="TextBox 48"/>
          <p:cNvSpPr txBox="1">
            <a:spLocks noChangeArrowheads="1"/>
          </p:cNvSpPr>
          <p:nvPr/>
        </p:nvSpPr>
        <p:spPr bwMode="auto">
          <a:xfrm>
            <a:off x="6678613" y="3552825"/>
            <a:ext cx="758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100">
                <a:ea typeface="宋体" pitchFamily="2" charset="-122"/>
              </a:rPr>
              <a:t>vPC PKL</a:t>
            </a:r>
            <a:br>
              <a:rPr lang="en-US" altLang="zh-CN" sz="1100">
                <a:ea typeface="宋体" pitchFamily="2" charset="-122"/>
              </a:rPr>
            </a:br>
            <a:endParaRPr lang="en-US" altLang="zh-CN" sz="1100">
              <a:ea typeface="宋体" pitchFamily="2" charset="-122"/>
            </a:endParaRPr>
          </a:p>
        </p:txBody>
      </p:sp>
      <p:cxnSp>
        <p:nvCxnSpPr>
          <p:cNvPr id="12323" name="Straight Connector 43"/>
          <p:cNvCxnSpPr>
            <a:cxnSpLocks noChangeShapeType="1"/>
          </p:cNvCxnSpPr>
          <p:nvPr/>
        </p:nvCxnSpPr>
        <p:spPr bwMode="auto">
          <a:xfrm>
            <a:off x="4594225" y="3382963"/>
            <a:ext cx="533400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24" name="TextBox 55"/>
          <p:cNvSpPr txBox="1">
            <a:spLocks noChangeArrowheads="1"/>
          </p:cNvSpPr>
          <p:nvPr/>
        </p:nvSpPr>
        <p:spPr bwMode="auto">
          <a:xfrm>
            <a:off x="4562475" y="3041650"/>
            <a:ext cx="44132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800">
                <a:ea typeface="宋体" pitchFamily="2" charset="-122"/>
              </a:rPr>
              <a:t>L3</a:t>
            </a:r>
          </a:p>
        </p:txBody>
      </p:sp>
      <p:sp>
        <p:nvSpPr>
          <p:cNvPr id="12325" name="TextBox 56"/>
          <p:cNvSpPr txBox="1">
            <a:spLocks noChangeArrowheads="1"/>
          </p:cNvSpPr>
          <p:nvPr/>
        </p:nvSpPr>
        <p:spPr bwMode="auto">
          <a:xfrm>
            <a:off x="4562475" y="3382963"/>
            <a:ext cx="441325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800">
                <a:ea typeface="宋体" pitchFamily="2" charset="-122"/>
              </a:rPr>
              <a:t>L2</a:t>
            </a:r>
          </a:p>
        </p:txBody>
      </p:sp>
      <p:pic>
        <p:nvPicPr>
          <p:cNvPr id="98" name="Picture 46" descr="C:\Documents and Settings\rmari\Local Settings\Temporary Internet Files\Content.IE5\BEG33HKP\MCj0432537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35675" y="2735263"/>
            <a:ext cx="1968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98" descr="C:\Documents and Settings\rmari\Local Settings\Temporary Internet Files\Content.IE5\BEG33HKP\MCj0432537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97475" y="2354263"/>
            <a:ext cx="1968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" name="Picture 99" descr="C:\Documents and Settings\rmari\Local Settings\Temporary Internet Files\Content.IE5\BEG33HKP\MCj0432537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1875" y="3141663"/>
            <a:ext cx="1968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" name="Picture 100" descr="C:\Documents and Settings\rmari\Local Settings\Temporary Internet Files\Content.IE5\BEG33HKP\MCj0432537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1275" y="3205163"/>
            <a:ext cx="1968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" name="Picture 3" descr="C:\Documents and Settings\rmari\Local Settings\Temporary Internet Files\Content.IE5\6DXI72T4\MCj0432527000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43875" y="3014663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" name="Picture 4" descr="C:\Documents and Settings\rmari\Local Settings\Temporary Internet Files\Content.IE5\Q94RYHM5\MCj043252800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019772" y="2988891"/>
            <a:ext cx="749156" cy="749156"/>
          </a:xfrm>
          <a:prstGeom prst="rect">
            <a:avLst/>
          </a:prstGeom>
          <a:noFill/>
        </p:spPr>
      </p:pic>
      <p:sp>
        <p:nvSpPr>
          <p:cNvPr id="12332" name="Rectangle 106"/>
          <p:cNvSpPr>
            <a:spLocks noChangeArrowheads="1"/>
          </p:cNvSpPr>
          <p:nvPr/>
        </p:nvSpPr>
        <p:spPr bwMode="auto">
          <a:xfrm>
            <a:off x="4368800" y="6172200"/>
            <a:ext cx="4578350" cy="314325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600" b="1" i="1">
                <a:solidFill>
                  <a:schemeClr val="tx2"/>
                </a:solidFill>
                <a:ea typeface="宋体" pitchFamily="2" charset="-122"/>
              </a:rPr>
              <a:t>rhs-7k-1(config-vpc-domain)# track  &lt;object&gt;</a:t>
            </a:r>
          </a:p>
        </p:txBody>
      </p:sp>
      <p:sp>
        <p:nvSpPr>
          <p:cNvPr id="48" name="Freeform 47"/>
          <p:cNvSpPr/>
          <p:nvPr/>
        </p:nvSpPr>
        <p:spPr bwMode="auto">
          <a:xfrm>
            <a:off x="5029200" y="2579688"/>
            <a:ext cx="1749425" cy="2895600"/>
          </a:xfrm>
          <a:custGeom>
            <a:avLst/>
            <a:gdLst>
              <a:gd name="connsiteX0" fmla="*/ 1997476 w 2275643"/>
              <a:gd name="connsiteY0" fmla="*/ 2743200 h 2743200"/>
              <a:gd name="connsiteX1" fmla="*/ 1997476 w 2275643"/>
              <a:gd name="connsiteY1" fmla="*/ 2139519 h 2743200"/>
              <a:gd name="connsiteX2" fmla="*/ 328474 w 2275643"/>
              <a:gd name="connsiteY2" fmla="*/ 1526959 h 2743200"/>
              <a:gd name="connsiteX3" fmla="*/ 26633 w 2275643"/>
              <a:gd name="connsiteY3" fmla="*/ 0 h 2743200"/>
              <a:gd name="connsiteX0" fmla="*/ 1984160 w 2123243"/>
              <a:gd name="connsiteY0" fmla="*/ 2743200 h 2743200"/>
              <a:gd name="connsiteX1" fmla="*/ 1755560 w 2123243"/>
              <a:gd name="connsiteY1" fmla="*/ 2139519 h 2743200"/>
              <a:gd name="connsiteX2" fmla="*/ 315158 w 2123243"/>
              <a:gd name="connsiteY2" fmla="*/ 1526959 h 2743200"/>
              <a:gd name="connsiteX3" fmla="*/ 13317 w 2123243"/>
              <a:gd name="connsiteY3" fmla="*/ 0 h 2743200"/>
              <a:gd name="connsiteX0" fmla="*/ 1984160 w 2123243"/>
              <a:gd name="connsiteY0" fmla="*/ 2743200 h 2743200"/>
              <a:gd name="connsiteX1" fmla="*/ 1755560 w 2123243"/>
              <a:gd name="connsiteY1" fmla="*/ 2139519 h 2743200"/>
              <a:gd name="connsiteX2" fmla="*/ 315158 w 2123243"/>
              <a:gd name="connsiteY2" fmla="*/ 1526959 h 2743200"/>
              <a:gd name="connsiteX3" fmla="*/ 13317 w 2123243"/>
              <a:gd name="connsiteY3" fmla="*/ 0 h 2743200"/>
              <a:gd name="connsiteX0" fmla="*/ 1984160 w 2033727"/>
              <a:gd name="connsiteY0" fmla="*/ 2743200 h 2743200"/>
              <a:gd name="connsiteX1" fmla="*/ 1755560 w 2033727"/>
              <a:gd name="connsiteY1" fmla="*/ 2139519 h 2743200"/>
              <a:gd name="connsiteX2" fmla="*/ 315158 w 2033727"/>
              <a:gd name="connsiteY2" fmla="*/ 1526959 h 2743200"/>
              <a:gd name="connsiteX3" fmla="*/ 13317 w 2033727"/>
              <a:gd name="connsiteY3" fmla="*/ 0 h 2743200"/>
              <a:gd name="connsiteX0" fmla="*/ 2111776 w 2186743"/>
              <a:gd name="connsiteY0" fmla="*/ 2743200 h 2743200"/>
              <a:gd name="connsiteX1" fmla="*/ 1883176 w 2186743"/>
              <a:gd name="connsiteY1" fmla="*/ 2139519 h 2743200"/>
              <a:gd name="connsiteX2" fmla="*/ 290374 w 2186743"/>
              <a:gd name="connsiteY2" fmla="*/ 1526959 h 2743200"/>
              <a:gd name="connsiteX3" fmla="*/ 140933 w 2186743"/>
              <a:gd name="connsiteY3" fmla="*/ 0 h 2743200"/>
              <a:gd name="connsiteX0" fmla="*/ 1984160 w 2008327"/>
              <a:gd name="connsiteY0" fmla="*/ 2743200 h 2743200"/>
              <a:gd name="connsiteX1" fmla="*/ 1755560 w 2008327"/>
              <a:gd name="connsiteY1" fmla="*/ 2139519 h 2743200"/>
              <a:gd name="connsiteX2" fmla="*/ 467558 w 2008327"/>
              <a:gd name="connsiteY2" fmla="*/ 917359 h 2743200"/>
              <a:gd name="connsiteX3" fmla="*/ 13317 w 2008327"/>
              <a:gd name="connsiteY3" fmla="*/ 0 h 2743200"/>
              <a:gd name="connsiteX0" fmla="*/ 1730776 w 1754943"/>
              <a:gd name="connsiteY0" fmla="*/ 2971800 h 2971800"/>
              <a:gd name="connsiteX1" fmla="*/ 1502176 w 1754943"/>
              <a:gd name="connsiteY1" fmla="*/ 2368119 h 2971800"/>
              <a:gd name="connsiteX2" fmla="*/ 214174 w 1754943"/>
              <a:gd name="connsiteY2" fmla="*/ 1145959 h 2971800"/>
              <a:gd name="connsiteX3" fmla="*/ 217133 w 1754943"/>
              <a:gd name="connsiteY3" fmla="*/ 0 h 2971800"/>
              <a:gd name="connsiteX0" fmla="*/ 1730776 w 1754943"/>
              <a:gd name="connsiteY0" fmla="*/ 2971800 h 2971800"/>
              <a:gd name="connsiteX1" fmla="*/ 1502176 w 1754943"/>
              <a:gd name="connsiteY1" fmla="*/ 2368119 h 2971800"/>
              <a:gd name="connsiteX2" fmla="*/ 214174 w 1754943"/>
              <a:gd name="connsiteY2" fmla="*/ 1145959 h 2971800"/>
              <a:gd name="connsiteX3" fmla="*/ 217133 w 1754943"/>
              <a:gd name="connsiteY3" fmla="*/ 0 h 2971800"/>
              <a:gd name="connsiteX0" fmla="*/ 1756176 w 1780343"/>
              <a:gd name="connsiteY0" fmla="*/ 2971800 h 2971800"/>
              <a:gd name="connsiteX1" fmla="*/ 1527576 w 1780343"/>
              <a:gd name="connsiteY1" fmla="*/ 2368119 h 2971800"/>
              <a:gd name="connsiteX2" fmla="*/ 239574 w 1780343"/>
              <a:gd name="connsiteY2" fmla="*/ 1145959 h 2971800"/>
              <a:gd name="connsiteX3" fmla="*/ 90133 w 1780343"/>
              <a:gd name="connsiteY3" fmla="*/ 0 h 2971800"/>
              <a:gd name="connsiteX0" fmla="*/ 1667276 w 1691443"/>
              <a:gd name="connsiteY0" fmla="*/ 2971800 h 2971800"/>
              <a:gd name="connsiteX1" fmla="*/ 1438676 w 1691443"/>
              <a:gd name="connsiteY1" fmla="*/ 2368119 h 2971800"/>
              <a:gd name="connsiteX2" fmla="*/ 150674 w 1691443"/>
              <a:gd name="connsiteY2" fmla="*/ 1145959 h 2971800"/>
              <a:gd name="connsiteX3" fmla="*/ 534633 w 1691443"/>
              <a:gd name="connsiteY3" fmla="*/ 0 h 2971800"/>
              <a:gd name="connsiteX0" fmla="*/ 1831760 w 1855927"/>
              <a:gd name="connsiteY0" fmla="*/ 2971800 h 2971800"/>
              <a:gd name="connsiteX1" fmla="*/ 1603160 w 1855927"/>
              <a:gd name="connsiteY1" fmla="*/ 2368119 h 2971800"/>
              <a:gd name="connsiteX2" fmla="*/ 315158 w 1855927"/>
              <a:gd name="connsiteY2" fmla="*/ 1145959 h 2971800"/>
              <a:gd name="connsiteX3" fmla="*/ 699117 w 1855927"/>
              <a:gd name="connsiteY3" fmla="*/ 0 h 2971800"/>
              <a:gd name="connsiteX0" fmla="*/ 1518328 w 1542495"/>
              <a:gd name="connsiteY0" fmla="*/ 2895600 h 2895600"/>
              <a:gd name="connsiteX1" fmla="*/ 1289728 w 1542495"/>
              <a:gd name="connsiteY1" fmla="*/ 2291919 h 2895600"/>
              <a:gd name="connsiteX2" fmla="*/ 1726 w 1542495"/>
              <a:gd name="connsiteY2" fmla="*/ 1069759 h 2895600"/>
              <a:gd name="connsiteX3" fmla="*/ 1300085 w 1542495"/>
              <a:gd name="connsiteY3" fmla="*/ 0 h 2895600"/>
              <a:gd name="connsiteX0" fmla="*/ 1726686 w 1750853"/>
              <a:gd name="connsiteY0" fmla="*/ 2895600 h 2895600"/>
              <a:gd name="connsiteX1" fmla="*/ 1498086 w 1750853"/>
              <a:gd name="connsiteY1" fmla="*/ 2291919 h 2895600"/>
              <a:gd name="connsiteX2" fmla="*/ 210084 w 1750853"/>
              <a:gd name="connsiteY2" fmla="*/ 1069759 h 2895600"/>
              <a:gd name="connsiteX3" fmla="*/ 237580 w 1750853"/>
              <a:gd name="connsiteY3" fmla="*/ 390618 h 2895600"/>
              <a:gd name="connsiteX4" fmla="*/ 1508443 w 1750853"/>
              <a:gd name="connsiteY4" fmla="*/ 0 h 2895600"/>
              <a:gd name="connsiteX0" fmla="*/ 1726686 w 1750853"/>
              <a:gd name="connsiteY0" fmla="*/ 2895600 h 2895600"/>
              <a:gd name="connsiteX1" fmla="*/ 1498086 w 1750853"/>
              <a:gd name="connsiteY1" fmla="*/ 2291919 h 2895600"/>
              <a:gd name="connsiteX2" fmla="*/ 210084 w 1750853"/>
              <a:gd name="connsiteY2" fmla="*/ 1069759 h 2895600"/>
              <a:gd name="connsiteX3" fmla="*/ 237580 w 1750853"/>
              <a:gd name="connsiteY3" fmla="*/ 390618 h 2895600"/>
              <a:gd name="connsiteX4" fmla="*/ 1508443 w 1750853"/>
              <a:gd name="connsiteY4" fmla="*/ 0 h 2895600"/>
              <a:gd name="connsiteX0" fmla="*/ 1726686 w 1750853"/>
              <a:gd name="connsiteY0" fmla="*/ 2895600 h 2895600"/>
              <a:gd name="connsiteX1" fmla="*/ 1498086 w 1750853"/>
              <a:gd name="connsiteY1" fmla="*/ 2291919 h 2895600"/>
              <a:gd name="connsiteX2" fmla="*/ 210084 w 1750853"/>
              <a:gd name="connsiteY2" fmla="*/ 1069759 h 2895600"/>
              <a:gd name="connsiteX3" fmla="*/ 237580 w 1750853"/>
              <a:gd name="connsiteY3" fmla="*/ 390618 h 2895600"/>
              <a:gd name="connsiteX4" fmla="*/ 1508443 w 1750853"/>
              <a:gd name="connsiteY4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0853" h="2895600">
                <a:moveTo>
                  <a:pt x="1726686" y="2895600"/>
                </a:moveTo>
                <a:cubicBezTo>
                  <a:pt x="1740002" y="2645546"/>
                  <a:pt x="1750853" y="2596226"/>
                  <a:pt x="1498086" y="2291919"/>
                </a:cubicBezTo>
                <a:cubicBezTo>
                  <a:pt x="1245319" y="1987612"/>
                  <a:pt x="420168" y="1386642"/>
                  <a:pt x="210084" y="1069759"/>
                </a:cubicBezTo>
                <a:cubicBezTo>
                  <a:pt x="0" y="752876"/>
                  <a:pt x="21187" y="568911"/>
                  <a:pt x="237580" y="390618"/>
                </a:cubicBezTo>
                <a:cubicBezTo>
                  <a:pt x="453973" y="212325"/>
                  <a:pt x="769645" y="199254"/>
                  <a:pt x="1508443" y="0"/>
                </a:cubicBezTo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lg"/>
          </a:ln>
          <a:effectLst/>
        </p:spPr>
        <p:txBody>
          <a:bodyPr wrap="none" lIns="82124" tIns="41061" rIns="82124" bIns="41061" anchor="ctr">
            <a:spAutoFit/>
          </a:bodyPr>
          <a:lstStyle/>
          <a:p>
            <a:pPr algn="ctr" defTabSz="814388" eaLnBrk="0" hangingPunct="0">
              <a:lnSpc>
                <a:spcPct val="90000"/>
              </a:lnSpc>
            </a:pPr>
            <a:endParaRPr lang="zh-CN" altLang="zh-CN"/>
          </a:p>
        </p:txBody>
      </p:sp>
      <p:sp>
        <p:nvSpPr>
          <p:cNvPr id="49" name="Freeform 48"/>
          <p:cNvSpPr/>
          <p:nvPr/>
        </p:nvSpPr>
        <p:spPr bwMode="auto">
          <a:xfrm flipH="1">
            <a:off x="7056438" y="2514600"/>
            <a:ext cx="1779587" cy="2971800"/>
          </a:xfrm>
          <a:custGeom>
            <a:avLst/>
            <a:gdLst>
              <a:gd name="connsiteX0" fmla="*/ 1997476 w 2275643"/>
              <a:gd name="connsiteY0" fmla="*/ 2743200 h 2743200"/>
              <a:gd name="connsiteX1" fmla="*/ 1997476 w 2275643"/>
              <a:gd name="connsiteY1" fmla="*/ 2139519 h 2743200"/>
              <a:gd name="connsiteX2" fmla="*/ 328474 w 2275643"/>
              <a:gd name="connsiteY2" fmla="*/ 1526959 h 2743200"/>
              <a:gd name="connsiteX3" fmla="*/ 26633 w 2275643"/>
              <a:gd name="connsiteY3" fmla="*/ 0 h 2743200"/>
              <a:gd name="connsiteX0" fmla="*/ 1984160 w 2123243"/>
              <a:gd name="connsiteY0" fmla="*/ 2743200 h 2743200"/>
              <a:gd name="connsiteX1" fmla="*/ 1755560 w 2123243"/>
              <a:gd name="connsiteY1" fmla="*/ 2139519 h 2743200"/>
              <a:gd name="connsiteX2" fmla="*/ 315158 w 2123243"/>
              <a:gd name="connsiteY2" fmla="*/ 1526959 h 2743200"/>
              <a:gd name="connsiteX3" fmla="*/ 13317 w 2123243"/>
              <a:gd name="connsiteY3" fmla="*/ 0 h 2743200"/>
              <a:gd name="connsiteX0" fmla="*/ 1984160 w 2123243"/>
              <a:gd name="connsiteY0" fmla="*/ 2743200 h 2743200"/>
              <a:gd name="connsiteX1" fmla="*/ 1755560 w 2123243"/>
              <a:gd name="connsiteY1" fmla="*/ 2139519 h 2743200"/>
              <a:gd name="connsiteX2" fmla="*/ 315158 w 2123243"/>
              <a:gd name="connsiteY2" fmla="*/ 1526959 h 2743200"/>
              <a:gd name="connsiteX3" fmla="*/ 13317 w 2123243"/>
              <a:gd name="connsiteY3" fmla="*/ 0 h 2743200"/>
              <a:gd name="connsiteX0" fmla="*/ 1984160 w 2033727"/>
              <a:gd name="connsiteY0" fmla="*/ 2743200 h 2743200"/>
              <a:gd name="connsiteX1" fmla="*/ 1755560 w 2033727"/>
              <a:gd name="connsiteY1" fmla="*/ 2139519 h 2743200"/>
              <a:gd name="connsiteX2" fmla="*/ 315158 w 2033727"/>
              <a:gd name="connsiteY2" fmla="*/ 1526959 h 2743200"/>
              <a:gd name="connsiteX3" fmla="*/ 13317 w 2033727"/>
              <a:gd name="connsiteY3" fmla="*/ 0 h 2743200"/>
              <a:gd name="connsiteX0" fmla="*/ 2111776 w 2186743"/>
              <a:gd name="connsiteY0" fmla="*/ 2743200 h 2743200"/>
              <a:gd name="connsiteX1" fmla="*/ 1883176 w 2186743"/>
              <a:gd name="connsiteY1" fmla="*/ 2139519 h 2743200"/>
              <a:gd name="connsiteX2" fmla="*/ 290374 w 2186743"/>
              <a:gd name="connsiteY2" fmla="*/ 1526959 h 2743200"/>
              <a:gd name="connsiteX3" fmla="*/ 140933 w 2186743"/>
              <a:gd name="connsiteY3" fmla="*/ 0 h 2743200"/>
              <a:gd name="connsiteX0" fmla="*/ 1984160 w 2008327"/>
              <a:gd name="connsiteY0" fmla="*/ 2743200 h 2743200"/>
              <a:gd name="connsiteX1" fmla="*/ 1755560 w 2008327"/>
              <a:gd name="connsiteY1" fmla="*/ 2139519 h 2743200"/>
              <a:gd name="connsiteX2" fmla="*/ 467558 w 2008327"/>
              <a:gd name="connsiteY2" fmla="*/ 917359 h 2743200"/>
              <a:gd name="connsiteX3" fmla="*/ 13317 w 2008327"/>
              <a:gd name="connsiteY3" fmla="*/ 0 h 2743200"/>
              <a:gd name="connsiteX0" fmla="*/ 1730776 w 1754943"/>
              <a:gd name="connsiteY0" fmla="*/ 2971800 h 2971800"/>
              <a:gd name="connsiteX1" fmla="*/ 1502176 w 1754943"/>
              <a:gd name="connsiteY1" fmla="*/ 2368119 h 2971800"/>
              <a:gd name="connsiteX2" fmla="*/ 214174 w 1754943"/>
              <a:gd name="connsiteY2" fmla="*/ 1145959 h 2971800"/>
              <a:gd name="connsiteX3" fmla="*/ 217133 w 1754943"/>
              <a:gd name="connsiteY3" fmla="*/ 0 h 2971800"/>
              <a:gd name="connsiteX0" fmla="*/ 1730776 w 1754943"/>
              <a:gd name="connsiteY0" fmla="*/ 2971800 h 2971800"/>
              <a:gd name="connsiteX1" fmla="*/ 1502176 w 1754943"/>
              <a:gd name="connsiteY1" fmla="*/ 2368119 h 2971800"/>
              <a:gd name="connsiteX2" fmla="*/ 214174 w 1754943"/>
              <a:gd name="connsiteY2" fmla="*/ 1145959 h 2971800"/>
              <a:gd name="connsiteX3" fmla="*/ 217133 w 1754943"/>
              <a:gd name="connsiteY3" fmla="*/ 0 h 2971800"/>
              <a:gd name="connsiteX0" fmla="*/ 1756176 w 1780343"/>
              <a:gd name="connsiteY0" fmla="*/ 2971800 h 2971800"/>
              <a:gd name="connsiteX1" fmla="*/ 1527576 w 1780343"/>
              <a:gd name="connsiteY1" fmla="*/ 2368119 h 2971800"/>
              <a:gd name="connsiteX2" fmla="*/ 239574 w 1780343"/>
              <a:gd name="connsiteY2" fmla="*/ 1145959 h 2971800"/>
              <a:gd name="connsiteX3" fmla="*/ 90133 w 1780343"/>
              <a:gd name="connsiteY3" fmla="*/ 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0343" h="2971800">
                <a:moveTo>
                  <a:pt x="1756176" y="2971800"/>
                </a:moveTo>
                <a:cubicBezTo>
                  <a:pt x="1769492" y="2721746"/>
                  <a:pt x="1780343" y="2672426"/>
                  <a:pt x="1527576" y="2368119"/>
                </a:cubicBezTo>
                <a:cubicBezTo>
                  <a:pt x="1274809" y="2063812"/>
                  <a:pt x="479148" y="1540645"/>
                  <a:pt x="239574" y="1145959"/>
                </a:cubicBezTo>
                <a:cubicBezTo>
                  <a:pt x="0" y="751273"/>
                  <a:pt x="76816" y="585186"/>
                  <a:pt x="90133" y="0"/>
                </a:cubicBezTo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lg"/>
          </a:ln>
          <a:effectLst/>
        </p:spPr>
        <p:txBody>
          <a:bodyPr wrap="none" lIns="82124" tIns="41061" rIns="82124" bIns="41061" anchor="ctr">
            <a:spAutoFit/>
          </a:bodyPr>
          <a:lstStyle/>
          <a:p>
            <a:pPr algn="ctr" defTabSz="814388" eaLnBrk="0" hangingPunct="0">
              <a:lnSpc>
                <a:spcPct val="90000"/>
              </a:lnSpc>
            </a:pPr>
            <a:endParaRPr lang="zh-CN" altLang="zh-CN"/>
          </a:p>
        </p:txBody>
      </p:sp>
      <p:sp>
        <p:nvSpPr>
          <p:cNvPr id="50" name="Down Arrow 49"/>
          <p:cNvSpPr>
            <a:spLocks noChangeArrowheads="1"/>
          </p:cNvSpPr>
          <p:nvPr/>
        </p:nvSpPr>
        <p:spPr bwMode="auto">
          <a:xfrm>
            <a:off x="5486400" y="3733800"/>
            <a:ext cx="152400" cy="228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pPr algn="ctr" defTabSz="814388" eaLnBrk="0" hangingPunct="0">
              <a:lnSpc>
                <a:spcPct val="90000"/>
              </a:lnSpc>
            </a:pPr>
            <a:endParaRPr lang="zh-CN" altLang="zh-CN"/>
          </a:p>
        </p:txBody>
      </p:sp>
      <p:sp>
        <p:nvSpPr>
          <p:cNvPr id="12336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183B7"/>
                </a:solidFill>
                <a:ea typeface="宋体" pitchFamily="2" charset="-122"/>
              </a:rPr>
              <a:t>上联链路和</a:t>
            </a:r>
            <a:r>
              <a:rPr lang="en-US" altLang="zh-CN" dirty="0" smtClean="0">
                <a:solidFill>
                  <a:srgbClr val="0183B7"/>
                </a:solidFill>
                <a:ea typeface="宋体" pitchFamily="2" charset="-122"/>
              </a:rPr>
              <a:t>peer-link</a:t>
            </a:r>
            <a:r>
              <a:rPr lang="zh-CN" altLang="en-US" dirty="0" smtClean="0">
                <a:solidFill>
                  <a:srgbClr val="0183B7"/>
                </a:solidFill>
                <a:ea typeface="宋体" pitchFamily="2" charset="-122"/>
              </a:rPr>
              <a:t>均在一块万兆版卡上时</a:t>
            </a:r>
            <a:r>
              <a:rPr lang="en-US" altLang="zh-CN" dirty="0" smtClean="0">
                <a:solidFill>
                  <a:srgbClr val="0183B7"/>
                </a:solidFill>
                <a:ea typeface="宋体" pitchFamily="2" charset="-122"/>
              </a:rPr>
              <a:t/>
            </a:r>
            <a:br>
              <a:rPr lang="en-US" altLang="zh-CN" dirty="0" smtClean="0">
                <a:solidFill>
                  <a:srgbClr val="0183B7"/>
                </a:solidFill>
                <a:ea typeface="宋体" pitchFamily="2" charset="-122"/>
              </a:rPr>
            </a:br>
            <a:r>
              <a:rPr lang="en-US" altLang="zh-CN" sz="2400" dirty="0" err="1" smtClean="0">
                <a:solidFill>
                  <a:srgbClr val="000000"/>
                </a:solidFill>
                <a:ea typeface="宋体" pitchFamily="2" charset="-122"/>
              </a:rPr>
              <a:t>VPC</a:t>
            </a:r>
            <a:r>
              <a:rPr lang="en-US" altLang="zh-CN" sz="2400" dirty="0" smtClean="0">
                <a:solidFill>
                  <a:srgbClr val="000000"/>
                </a:solidFill>
                <a:ea typeface="宋体" pitchFamily="2" charset="-122"/>
              </a:rPr>
              <a:t> Object Tracking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CBCC0"/>
                                      </p:to>
                                    </p:animClr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CBCC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CBCC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CBCC0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CBCC0"/>
                                      </p:to>
                                    </p:animClr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vPC</a:t>
            </a:r>
            <a:r>
              <a:rPr lang="en-US" altLang="zh-CN" dirty="0" smtClean="0"/>
              <a:t>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altLang="zh-CN" dirty="0" err="1" smtClean="0"/>
              <a:t>vpc</a:t>
            </a:r>
            <a:r>
              <a:rPr lang="en-US" altLang="zh-CN" dirty="0" smtClean="0"/>
              <a:t> peer</a:t>
            </a:r>
            <a:r>
              <a:rPr lang="zh-CN" altLang="en-US" dirty="0" smtClean="0"/>
              <a:t>双方</a:t>
            </a:r>
            <a:r>
              <a:rPr lang="en-US" altLang="zh-CN" dirty="0" smtClean="0"/>
              <a:t> </a:t>
            </a:r>
            <a:r>
              <a:rPr lang="zh-CN" altLang="en-US" dirty="0" smtClean="0"/>
              <a:t>均需要定义</a:t>
            </a:r>
            <a:r>
              <a:rPr lang="en-US" altLang="zh-CN" dirty="0" err="1" smtClean="0"/>
              <a:t>VPC</a:t>
            </a:r>
            <a:r>
              <a:rPr lang="en-US" altLang="zh-CN" dirty="0" smtClean="0"/>
              <a:t> Domain</a:t>
            </a:r>
            <a:r>
              <a:rPr lang="zh-CN" altLang="en-US" dirty="0" smtClean="0"/>
              <a:t>，且建议两边的</a:t>
            </a:r>
            <a:r>
              <a:rPr lang="en-US" altLang="zh-CN" dirty="0" smtClean="0"/>
              <a:t>Domain ID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Domain mode</a:t>
            </a:r>
            <a:r>
              <a:rPr lang="zh-CN" altLang="en-US" dirty="0" smtClean="0"/>
              <a:t>下定义</a:t>
            </a:r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的全局参数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角色优先级（低值优先），</a:t>
            </a:r>
            <a:r>
              <a:rPr lang="en-US" altLang="zh-CN" dirty="0" err="1" smtClean="0"/>
              <a:t>keepalive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r>
              <a:rPr lang="en-US" altLang="zh-CN" dirty="0" err="1" smtClean="0"/>
              <a:t>VPC</a:t>
            </a:r>
            <a:r>
              <a:rPr lang="en-US" altLang="zh-CN" dirty="0" smtClean="0"/>
              <a:t> Peer</a:t>
            </a:r>
            <a:r>
              <a:rPr lang="zh-CN" altLang="en-US" dirty="0" smtClean="0"/>
              <a:t>设备使用</a:t>
            </a:r>
            <a:r>
              <a:rPr lang="en-US" altLang="zh-CN" dirty="0" smtClean="0"/>
              <a:t>Domain ID</a:t>
            </a:r>
            <a:r>
              <a:rPr lang="zh-CN" altLang="en-US" dirty="0" smtClean="0"/>
              <a:t>自动产生一个唯一的</a:t>
            </a:r>
            <a:r>
              <a:rPr lang="en-US" altLang="zh-CN" dirty="0" err="1" smtClean="0"/>
              <a:t>VPC</a:t>
            </a:r>
            <a:r>
              <a:rPr lang="en-US" altLang="zh-CN" dirty="0" smtClean="0"/>
              <a:t> system-MAC </a:t>
            </a:r>
            <a:r>
              <a:rPr lang="zh-CN" altLang="en-US" dirty="0" smtClean="0"/>
              <a:t>（用于</a:t>
            </a:r>
            <a:r>
              <a:rPr lang="en-US" altLang="zh-CN" dirty="0" err="1" smtClean="0"/>
              <a:t>LACP</a:t>
            </a:r>
            <a:r>
              <a:rPr lang="zh-CN" altLang="en-US" dirty="0" smtClean="0"/>
              <a:t>链路操作）</a:t>
            </a:r>
            <a:endParaRPr lang="en-US" altLang="zh-CN" dirty="0" smtClean="0"/>
          </a:p>
          <a:p>
            <a:endParaRPr lang="en-US" dirty="0"/>
          </a:p>
          <a:p>
            <a:pPr marL="628650" lvl="1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AutoShape 105"/>
          <p:cNvSpPr>
            <a:spLocks noChangeArrowheads="1"/>
          </p:cNvSpPr>
          <p:nvPr/>
        </p:nvSpPr>
        <p:spPr bwMode="auto">
          <a:xfrm>
            <a:off x="7315200" y="1371600"/>
            <a:ext cx="1066800" cy="228600"/>
          </a:xfrm>
          <a:prstGeom prst="wedgeRoundRectCallout">
            <a:avLst>
              <a:gd name="adj1" fmla="val -68153"/>
              <a:gd name="adj2" fmla="val 3625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200" dirty="0" err="1">
                <a:ea typeface="Arial" pitchFamily="-65" charset="0"/>
                <a:cs typeface="Arial" pitchFamily="-65" charset="0"/>
              </a:rPr>
              <a:t>vPC</a:t>
            </a:r>
            <a:r>
              <a:rPr lang="en-US" sz="1200" dirty="0">
                <a:ea typeface="Arial" pitchFamily="-65" charset="0"/>
                <a:cs typeface="Arial" pitchFamily="-65" charset="0"/>
              </a:rPr>
              <a:t> </a:t>
            </a:r>
            <a:r>
              <a:rPr lang="en-US" sz="1200" dirty="0" smtClean="0">
                <a:ea typeface="Arial" pitchFamily="-65" charset="0"/>
                <a:cs typeface="Arial" pitchFamily="-65" charset="0"/>
              </a:rPr>
              <a:t> </a:t>
            </a:r>
            <a:r>
              <a:rPr lang="en-US" altLang="zh-CN" sz="1200" dirty="0" smtClean="0">
                <a:ea typeface="Arial" pitchFamily="-65" charset="0"/>
                <a:cs typeface="Arial" pitchFamily="-65" charset="0"/>
              </a:rPr>
              <a:t>Domain</a:t>
            </a:r>
            <a:endParaRPr lang="en-US" sz="1200" dirty="0">
              <a:ea typeface="Arial" pitchFamily="-65" charset="0"/>
              <a:cs typeface="Arial" pitchFamily="-65" charset="0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6096000" y="2362200"/>
            <a:ext cx="2209800" cy="1066800"/>
          </a:xfrm>
          <a:prstGeom prst="rect">
            <a:avLst/>
          </a:prstGeom>
          <a:solidFill>
            <a:schemeClr val="folHlink">
              <a:alpha val="30196"/>
            </a:schemeClr>
          </a:solidFill>
          <a:ln w="28575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Line 28"/>
          <p:cNvSpPr>
            <a:spLocks noChangeShapeType="1"/>
          </p:cNvSpPr>
          <p:nvPr/>
        </p:nvSpPr>
        <p:spPr bwMode="auto">
          <a:xfrm flipH="1">
            <a:off x="6699250" y="28194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7772400" y="3124200"/>
            <a:ext cx="1524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 flipH="1" flipV="1">
            <a:off x="6477000" y="3048000"/>
            <a:ext cx="1447800" cy="9906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Line 32"/>
          <p:cNvSpPr>
            <a:spLocks noChangeShapeType="1"/>
          </p:cNvSpPr>
          <p:nvPr/>
        </p:nvSpPr>
        <p:spPr bwMode="auto">
          <a:xfrm flipH="1">
            <a:off x="6400800" y="3124200"/>
            <a:ext cx="1524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Line 36"/>
          <p:cNvSpPr>
            <a:spLocks noChangeShapeType="1"/>
          </p:cNvSpPr>
          <p:nvPr/>
        </p:nvSpPr>
        <p:spPr bwMode="auto">
          <a:xfrm flipH="1">
            <a:off x="6477000" y="3124200"/>
            <a:ext cx="12192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7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5850" y="2438400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2438400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100" descr="cataly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91250" y="3990975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100" descr="cataly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37450" y="3990975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Line 30"/>
          <p:cNvSpPr>
            <a:spLocks noChangeShapeType="1"/>
          </p:cNvSpPr>
          <p:nvPr/>
        </p:nvSpPr>
        <p:spPr bwMode="auto">
          <a:xfrm flipH="1">
            <a:off x="6705600" y="26670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prstDash val="sysDash"/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Oval 108"/>
          <p:cNvSpPr>
            <a:spLocks noChangeArrowheads="1"/>
          </p:cNvSpPr>
          <p:nvPr/>
        </p:nvSpPr>
        <p:spPr bwMode="auto">
          <a:xfrm>
            <a:off x="6327775" y="3836988"/>
            <a:ext cx="450850" cy="762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Line 28"/>
          <p:cNvSpPr>
            <a:spLocks noChangeShapeType="1"/>
          </p:cNvSpPr>
          <p:nvPr/>
        </p:nvSpPr>
        <p:spPr bwMode="auto">
          <a:xfrm flipH="1">
            <a:off x="6705600" y="28956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Oval 108"/>
          <p:cNvSpPr>
            <a:spLocks noChangeArrowheads="1"/>
          </p:cNvSpPr>
          <p:nvPr/>
        </p:nvSpPr>
        <p:spPr bwMode="auto">
          <a:xfrm>
            <a:off x="7162800" y="2743200"/>
            <a:ext cx="76200" cy="3048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Oval 108"/>
          <p:cNvSpPr>
            <a:spLocks noChangeArrowheads="1"/>
          </p:cNvSpPr>
          <p:nvPr/>
        </p:nvSpPr>
        <p:spPr bwMode="auto">
          <a:xfrm>
            <a:off x="7626350" y="3834714"/>
            <a:ext cx="450850" cy="762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用途</a:t>
            </a:r>
            <a:endParaRPr lang="en-US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dirty="0" smtClean="0"/>
              <a:t>标准</a:t>
            </a:r>
            <a:r>
              <a:rPr lang="en-US" dirty="0" smtClean="0"/>
              <a:t> </a:t>
            </a:r>
            <a:r>
              <a:rPr lang="en-US" dirty="0"/>
              <a:t>802.1Q Trunk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dirty="0" smtClean="0"/>
              <a:t>承载</a:t>
            </a:r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和非</a:t>
            </a:r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vlan</a:t>
            </a:r>
            <a:endParaRPr lang="en-US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altLang="zh-CN" dirty="0" err="1" smtClean="0"/>
              <a:t>CFS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altLang="zh-CN" dirty="0" err="1" smtClean="0"/>
              <a:t>FHRP</a:t>
            </a:r>
            <a:r>
              <a:rPr lang="en-US" altLang="zh-CN" dirty="0" smtClean="0"/>
              <a:t> </a:t>
            </a:r>
            <a:r>
              <a:rPr lang="zh-CN" altLang="en-US" dirty="0" smtClean="0"/>
              <a:t>第一跳泛洪报文</a:t>
            </a:r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err="1" smtClean="0"/>
              <a:t>STP</a:t>
            </a:r>
            <a:r>
              <a:rPr lang="en-US" dirty="0" smtClean="0"/>
              <a:t> </a:t>
            </a:r>
            <a:r>
              <a:rPr lang="en-US" dirty="0"/>
              <a:t>BPDUs, HSRP Hellos, </a:t>
            </a:r>
            <a:r>
              <a:rPr lang="en-US" dirty="0" err="1"/>
              <a:t>IGMP</a:t>
            </a:r>
            <a:r>
              <a:rPr lang="en-US" dirty="0"/>
              <a:t> </a:t>
            </a:r>
            <a:r>
              <a:rPr lang="en-US" dirty="0" smtClean="0"/>
              <a:t>updates</a:t>
            </a:r>
            <a:r>
              <a:rPr lang="zh-CN" altLang="en-US" dirty="0" smtClean="0"/>
              <a:t>等</a:t>
            </a:r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dirty="0" smtClean="0"/>
              <a:t>特殊情况下需要承载流量</a:t>
            </a:r>
            <a:endParaRPr lang="en-US" dirty="0"/>
          </a:p>
          <a:p>
            <a:r>
              <a:rPr lang="zh-CN" altLang="en-US" dirty="0" smtClean="0"/>
              <a:t>使用建议</a:t>
            </a:r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dirty="0" smtClean="0"/>
              <a:t>至少两个</a:t>
            </a:r>
            <a:r>
              <a:rPr lang="en-US" altLang="zh-CN" dirty="0" err="1" smtClean="0"/>
              <a:t>10GE</a:t>
            </a:r>
            <a:r>
              <a:rPr lang="zh-CN" altLang="en-US" dirty="0" smtClean="0"/>
              <a:t>的端口，并且分布在不同的板卡上</a:t>
            </a:r>
            <a:endParaRPr lang="en-US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altLang="zh-CN" dirty="0" err="1" smtClean="0"/>
              <a:t>10GE</a:t>
            </a:r>
            <a:r>
              <a:rPr lang="zh-CN" altLang="en-US" dirty="0" smtClean="0"/>
              <a:t>端口均设置成独占模式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AutoShape 105"/>
          <p:cNvSpPr>
            <a:spLocks noChangeArrowheads="1"/>
          </p:cNvSpPr>
          <p:nvPr/>
        </p:nvSpPr>
        <p:spPr bwMode="auto">
          <a:xfrm>
            <a:off x="7543800" y="1905000"/>
            <a:ext cx="1066800" cy="228600"/>
          </a:xfrm>
          <a:prstGeom prst="wedgeRoundRectCallout">
            <a:avLst>
              <a:gd name="adj1" fmla="val -68153"/>
              <a:gd name="adj2" fmla="val 3625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200" dirty="0">
                <a:ea typeface="Arial" pitchFamily="-65" charset="0"/>
                <a:cs typeface="Arial" pitchFamily="-65" charset="0"/>
              </a:rPr>
              <a:t>vPC peer-link</a:t>
            </a: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6096000" y="2362200"/>
            <a:ext cx="2209800" cy="1066800"/>
          </a:xfrm>
          <a:prstGeom prst="rect">
            <a:avLst/>
          </a:prstGeom>
          <a:solidFill>
            <a:schemeClr val="folHlink">
              <a:alpha val="30196"/>
            </a:schemeClr>
          </a:solidFill>
          <a:ln w="28575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Line 28"/>
          <p:cNvSpPr>
            <a:spLocks noChangeShapeType="1"/>
          </p:cNvSpPr>
          <p:nvPr/>
        </p:nvSpPr>
        <p:spPr bwMode="auto">
          <a:xfrm flipH="1">
            <a:off x="6699250" y="28194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7772400" y="3124200"/>
            <a:ext cx="1524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 flipH="1" flipV="1">
            <a:off x="6477000" y="3048000"/>
            <a:ext cx="1447800" cy="9906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Line 32"/>
          <p:cNvSpPr>
            <a:spLocks noChangeShapeType="1"/>
          </p:cNvSpPr>
          <p:nvPr/>
        </p:nvSpPr>
        <p:spPr bwMode="auto">
          <a:xfrm flipH="1">
            <a:off x="6400800" y="3124200"/>
            <a:ext cx="1524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Line 36"/>
          <p:cNvSpPr>
            <a:spLocks noChangeShapeType="1"/>
          </p:cNvSpPr>
          <p:nvPr/>
        </p:nvSpPr>
        <p:spPr bwMode="auto">
          <a:xfrm flipH="1">
            <a:off x="6477000" y="3124200"/>
            <a:ext cx="12192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7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5850" y="2438400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2438400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100" descr="cataly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91250" y="3990975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100" descr="cataly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37450" y="3990975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Line 30"/>
          <p:cNvSpPr>
            <a:spLocks noChangeShapeType="1"/>
          </p:cNvSpPr>
          <p:nvPr/>
        </p:nvSpPr>
        <p:spPr bwMode="auto">
          <a:xfrm flipH="1">
            <a:off x="6705600" y="26670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prstDash val="sysDash"/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Oval 108"/>
          <p:cNvSpPr>
            <a:spLocks noChangeArrowheads="1"/>
          </p:cNvSpPr>
          <p:nvPr/>
        </p:nvSpPr>
        <p:spPr bwMode="auto">
          <a:xfrm>
            <a:off x="6327775" y="3836988"/>
            <a:ext cx="450850" cy="762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Line 28"/>
          <p:cNvSpPr>
            <a:spLocks noChangeShapeType="1"/>
          </p:cNvSpPr>
          <p:nvPr/>
        </p:nvSpPr>
        <p:spPr bwMode="auto">
          <a:xfrm flipH="1">
            <a:off x="6705600" y="28956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Oval 108"/>
          <p:cNvSpPr>
            <a:spLocks noChangeArrowheads="1"/>
          </p:cNvSpPr>
          <p:nvPr/>
        </p:nvSpPr>
        <p:spPr bwMode="auto">
          <a:xfrm>
            <a:off x="7162800" y="2743200"/>
            <a:ext cx="76200" cy="3048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Oval 108"/>
          <p:cNvSpPr>
            <a:spLocks noChangeArrowheads="1"/>
          </p:cNvSpPr>
          <p:nvPr/>
        </p:nvSpPr>
        <p:spPr bwMode="auto">
          <a:xfrm>
            <a:off x="7626350" y="3834714"/>
            <a:ext cx="450850" cy="762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Cisco Fabric Services (CFS) </a:t>
            </a:r>
            <a:r>
              <a:rPr lang="zh-CN" altLang="en-US" dirty="0" smtClean="0"/>
              <a:t>协议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用途</a:t>
            </a:r>
            <a:endParaRPr lang="en-US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dirty="0" smtClean="0"/>
              <a:t>配置验证</a:t>
            </a:r>
            <a:r>
              <a:rPr lang="en-US" altLang="zh-CN" dirty="0" smtClean="0"/>
              <a:t>/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altLang="zh-CN" dirty="0" err="1" smtClean="0"/>
              <a:t>STP</a:t>
            </a:r>
            <a:r>
              <a:rPr lang="zh-CN" altLang="en-US" dirty="0" smtClean="0"/>
              <a:t>管理，</a:t>
            </a:r>
            <a:r>
              <a:rPr lang="en-US" altLang="zh-CN" dirty="0" err="1" smtClean="0"/>
              <a:t>STP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BPDU</a:t>
            </a:r>
            <a:r>
              <a:rPr lang="en-US" altLang="zh-CN" dirty="0" smtClean="0"/>
              <a:t> </a:t>
            </a:r>
            <a:r>
              <a:rPr lang="zh-CN" altLang="en-US" dirty="0" smtClean="0"/>
              <a:t>抑制</a:t>
            </a:r>
            <a:endParaRPr lang="en-US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MAC </a:t>
            </a:r>
            <a:r>
              <a:rPr lang="zh-CN" altLang="en-US" dirty="0" smtClean="0"/>
              <a:t>同步</a:t>
            </a:r>
            <a:endParaRPr lang="en-US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err="1"/>
              <a:t>vPC</a:t>
            </a:r>
            <a:r>
              <a:rPr lang="en-US" dirty="0"/>
              <a:t> </a:t>
            </a:r>
            <a:r>
              <a:rPr lang="zh-CN" altLang="en-US" dirty="0" smtClean="0"/>
              <a:t>成员端口状态</a:t>
            </a:r>
            <a:endParaRPr lang="en-US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err="1"/>
              <a:t>IGMP</a:t>
            </a:r>
            <a:r>
              <a:rPr lang="en-US" dirty="0"/>
              <a:t> </a:t>
            </a:r>
            <a:r>
              <a:rPr lang="en-US" dirty="0" smtClean="0"/>
              <a:t>snoopi</a:t>
            </a:r>
            <a:r>
              <a:rPr lang="en-US" altLang="zh-CN" dirty="0" smtClean="0"/>
              <a:t>ng </a:t>
            </a:r>
            <a:r>
              <a:rPr lang="zh-CN" altLang="en-US" dirty="0" smtClean="0"/>
              <a:t>同步</a:t>
            </a:r>
            <a:endParaRPr lang="en-US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altLang="zh-CN" dirty="0" err="1" smtClean="0"/>
              <a:t>HSRP</a:t>
            </a:r>
            <a:r>
              <a:rPr lang="en-US" altLang="zh-CN" dirty="0" smtClean="0"/>
              <a:t> </a:t>
            </a:r>
            <a:r>
              <a:rPr lang="zh-CN" altLang="en-US" dirty="0" smtClean="0"/>
              <a:t>双活</a:t>
            </a:r>
            <a:r>
              <a:rPr lang="en-US" altLang="zh-CN" dirty="0" smtClean="0"/>
              <a:t> </a:t>
            </a:r>
            <a:endParaRPr lang="en-US" dirty="0"/>
          </a:p>
        </p:txBody>
      </p:sp>
      <p:sp>
        <p:nvSpPr>
          <p:cNvPr id="26" name="AutoShape 105"/>
          <p:cNvSpPr>
            <a:spLocks noChangeArrowheads="1"/>
          </p:cNvSpPr>
          <p:nvPr/>
        </p:nvSpPr>
        <p:spPr bwMode="auto">
          <a:xfrm>
            <a:off x="7391400" y="1828800"/>
            <a:ext cx="1219200" cy="228600"/>
          </a:xfrm>
          <a:prstGeom prst="wedgeRoundRectCallout">
            <a:avLst>
              <a:gd name="adj1" fmla="val -61584"/>
              <a:gd name="adj2" fmla="val 51766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200" dirty="0">
                <a:ea typeface="Arial" pitchFamily="-65" charset="0"/>
                <a:cs typeface="Arial" pitchFamily="-65" charset="0"/>
              </a:rPr>
              <a:t>CFS Messaging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6096000" y="2362200"/>
            <a:ext cx="2209800" cy="1066800"/>
          </a:xfrm>
          <a:prstGeom prst="rect">
            <a:avLst/>
          </a:prstGeom>
          <a:solidFill>
            <a:schemeClr val="folHlink">
              <a:alpha val="30196"/>
            </a:schemeClr>
          </a:solidFill>
          <a:ln w="28575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 flipH="1">
            <a:off x="6699250" y="28194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Line 23"/>
          <p:cNvSpPr>
            <a:spLocks noChangeShapeType="1"/>
          </p:cNvSpPr>
          <p:nvPr/>
        </p:nvSpPr>
        <p:spPr bwMode="auto">
          <a:xfrm>
            <a:off x="7772400" y="3124200"/>
            <a:ext cx="1524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 flipH="1" flipV="1">
            <a:off x="6477000" y="3048000"/>
            <a:ext cx="1447800" cy="9906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>
            <a:off x="6400800" y="3124200"/>
            <a:ext cx="1524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>
            <a:off x="6477000" y="3124200"/>
            <a:ext cx="1219200" cy="91440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5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5850" y="2438400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124" descr="DC3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2438400"/>
            <a:ext cx="603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100" descr="cataly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91250" y="3990975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100" descr="cataly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37450" y="3990975"/>
            <a:ext cx="660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Line 30"/>
          <p:cNvSpPr>
            <a:spLocks noChangeShapeType="1"/>
          </p:cNvSpPr>
          <p:nvPr/>
        </p:nvSpPr>
        <p:spPr bwMode="auto">
          <a:xfrm flipH="1">
            <a:off x="6705600" y="26670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prstDash val="sysDash"/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Oval 108"/>
          <p:cNvSpPr>
            <a:spLocks noChangeArrowheads="1"/>
          </p:cNvSpPr>
          <p:nvPr/>
        </p:nvSpPr>
        <p:spPr bwMode="auto">
          <a:xfrm>
            <a:off x="6327775" y="3836988"/>
            <a:ext cx="450850" cy="762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Line 28"/>
          <p:cNvSpPr>
            <a:spLocks noChangeShapeType="1"/>
          </p:cNvSpPr>
          <p:nvPr/>
        </p:nvSpPr>
        <p:spPr bwMode="auto">
          <a:xfrm flipH="1">
            <a:off x="6705600" y="2895600"/>
            <a:ext cx="990600" cy="0"/>
          </a:xfrm>
          <a:prstGeom prst="line">
            <a:avLst/>
          </a:prstGeom>
          <a:noFill/>
          <a:ln w="28575">
            <a:solidFill>
              <a:srgbClr val="666699"/>
            </a:solidFill>
            <a:round/>
            <a:headEnd/>
            <a:tailEnd/>
          </a:ln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6" name="Oval 108"/>
          <p:cNvSpPr>
            <a:spLocks noChangeArrowheads="1"/>
          </p:cNvSpPr>
          <p:nvPr/>
        </p:nvSpPr>
        <p:spPr bwMode="auto">
          <a:xfrm>
            <a:off x="7162800" y="2743200"/>
            <a:ext cx="76200" cy="3048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Left-Right Arrow 56"/>
          <p:cNvSpPr/>
          <p:nvPr/>
        </p:nvSpPr>
        <p:spPr bwMode="auto">
          <a:xfrm>
            <a:off x="6553200" y="2971800"/>
            <a:ext cx="1219200" cy="228600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3025" tIns="36511" rIns="73025" bIns="36511" anchor="ctr">
            <a:prstTxWarp prst="textNoShape">
              <a:avLst/>
            </a:prstTxWarp>
          </a:bodyPr>
          <a:lstStyle/>
          <a:p>
            <a:pPr defTabSz="814388">
              <a:buFont typeface="Wingdings" pitchFamily="-112" charset="2"/>
              <a:buNone/>
              <a:defRPr/>
            </a:pPr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0" name="Oval 108"/>
          <p:cNvSpPr>
            <a:spLocks noChangeArrowheads="1"/>
          </p:cNvSpPr>
          <p:nvPr/>
        </p:nvSpPr>
        <p:spPr bwMode="auto">
          <a:xfrm>
            <a:off x="7626350" y="3834714"/>
            <a:ext cx="450850" cy="76200"/>
          </a:xfrm>
          <a:prstGeom prst="ellipse">
            <a:avLst/>
          </a:prstGeom>
          <a:solidFill>
            <a:srgbClr val="666699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AutoShape 105"/>
          <p:cNvSpPr>
            <a:spLocks noChangeArrowheads="1"/>
          </p:cNvSpPr>
          <p:nvPr/>
        </p:nvSpPr>
        <p:spPr bwMode="auto">
          <a:xfrm>
            <a:off x="4800600" y="1219200"/>
            <a:ext cx="1524000" cy="1143000"/>
          </a:xfrm>
          <a:prstGeom prst="wedgeRoundRectCallout">
            <a:avLst>
              <a:gd name="adj1" fmla="val 56544"/>
              <a:gd name="adj2" fmla="val 10006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lnSpc>
                <a:spcPts val="1800"/>
              </a:lnSpc>
            </a:pPr>
            <a:r>
              <a:rPr lang="en-US" sz="1200" b="1" dirty="0">
                <a:ea typeface="Arial" pitchFamily="-65" charset="0"/>
                <a:cs typeface="Arial" pitchFamily="-65" charset="0"/>
              </a:rPr>
              <a:t>STP does send BPDUs</a:t>
            </a:r>
          </a:p>
          <a:p>
            <a:pPr eaLnBrk="1" hangingPunct="1">
              <a:lnSpc>
                <a:spcPts val="1800"/>
              </a:lnSpc>
            </a:pPr>
            <a:r>
              <a:rPr lang="en-US" sz="1200" b="1" dirty="0">
                <a:ea typeface="Arial" pitchFamily="-65" charset="0"/>
                <a:cs typeface="Arial" pitchFamily="-65" charset="0"/>
              </a:rPr>
              <a:t>IGMP updates</a:t>
            </a:r>
          </a:p>
          <a:p>
            <a:pPr eaLnBrk="1" hangingPunct="1">
              <a:lnSpc>
                <a:spcPts val="1800"/>
              </a:lnSpc>
            </a:pPr>
            <a:r>
              <a:rPr lang="en-US" sz="1200" b="1" dirty="0">
                <a:ea typeface="Arial" pitchFamily="-65" charset="0"/>
                <a:cs typeface="Arial" pitchFamily="-65" charset="0"/>
              </a:rPr>
              <a:t>MAC updates</a:t>
            </a:r>
          </a:p>
        </p:txBody>
      </p:sp>
      <p:sp>
        <p:nvSpPr>
          <p:cNvPr id="22" name="AutoShape 105"/>
          <p:cNvSpPr>
            <a:spLocks noChangeArrowheads="1"/>
          </p:cNvSpPr>
          <p:nvPr/>
        </p:nvSpPr>
        <p:spPr bwMode="auto">
          <a:xfrm>
            <a:off x="7391400" y="4876800"/>
            <a:ext cx="1524000" cy="1524000"/>
          </a:xfrm>
          <a:prstGeom prst="wedgeRoundRectCallout">
            <a:avLst>
              <a:gd name="adj1" fmla="val -302"/>
              <a:gd name="adj2" fmla="val -17173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lnSpc>
                <a:spcPts val="1800"/>
              </a:lnSpc>
            </a:pPr>
            <a:r>
              <a:rPr lang="en-US" sz="1200" b="1" dirty="0">
                <a:ea typeface="Arial" pitchFamily="-65" charset="0"/>
                <a:cs typeface="Arial" pitchFamily="-65" charset="0"/>
              </a:rPr>
              <a:t>STP doesn’t send BPDUs</a:t>
            </a:r>
          </a:p>
          <a:p>
            <a:pPr eaLnBrk="1" hangingPunct="1">
              <a:lnSpc>
                <a:spcPts val="1800"/>
              </a:lnSpc>
            </a:pPr>
            <a:r>
              <a:rPr lang="en-US" sz="1200" b="1" dirty="0">
                <a:ea typeface="Arial" pitchFamily="-65" charset="0"/>
                <a:cs typeface="Arial" pitchFamily="-65" charset="0"/>
              </a:rPr>
              <a:t>HSRP Standby-&gt;ActiveL3</a:t>
            </a:r>
          </a:p>
          <a:p>
            <a:pPr eaLnBrk="1" hangingPunct="1">
              <a:lnSpc>
                <a:spcPts val="1800"/>
              </a:lnSpc>
            </a:pPr>
            <a:r>
              <a:rPr lang="en-US" sz="1200" b="1" dirty="0">
                <a:ea typeface="Arial" pitchFamily="-65" charset="0"/>
                <a:cs typeface="Arial" pitchFamily="-65" charset="0"/>
              </a:rPr>
              <a:t>IGMP updates</a:t>
            </a:r>
          </a:p>
          <a:p>
            <a:pPr eaLnBrk="1" hangingPunct="1">
              <a:lnSpc>
                <a:spcPts val="1800"/>
              </a:lnSpc>
            </a:pPr>
            <a:r>
              <a:rPr lang="en-US" sz="1200" b="1" dirty="0">
                <a:ea typeface="Arial" pitchFamily="-65" charset="0"/>
                <a:cs typeface="Arial" pitchFamily="-65" charset="0"/>
              </a:rPr>
              <a:t>MAC updates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配置元素</a:t>
            </a:r>
            <a:endParaRPr lang="en-US" altLang="zh-CN" dirty="0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55638" y="1600200"/>
            <a:ext cx="8031162" cy="4876800"/>
          </a:xfrm>
        </p:spPr>
        <p:txBody>
          <a:bodyPr/>
          <a:lstStyle/>
          <a:p>
            <a:r>
              <a:rPr lang="zh-CN" altLang="en-US" dirty="0" smtClean="0"/>
              <a:t>配置元素类型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dirty="0" smtClean="0"/>
              <a:t> 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 1</a:t>
            </a:r>
          </a:p>
          <a:p>
            <a:pPr lvl="2"/>
            <a:r>
              <a:rPr lang="zh-CN" altLang="en-US" dirty="0" smtClean="0"/>
              <a:t>如果类型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中的元素不一致，则</a:t>
            </a:r>
            <a:r>
              <a:rPr lang="en-US" altLang="zh-CN" dirty="0" err="1" smtClean="0"/>
              <a:t>VPC</a:t>
            </a:r>
            <a:r>
              <a:rPr lang="zh-CN" altLang="en-US" dirty="0" smtClean="0"/>
              <a:t>无法建立起来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vPC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 status, Port channel, </a:t>
            </a:r>
            <a:r>
              <a:rPr lang="en-US" altLang="zh-CN" dirty="0" err="1" smtClean="0"/>
              <a:t>MTU</a:t>
            </a:r>
            <a:r>
              <a:rPr lang="en-US" altLang="zh-CN" dirty="0" smtClean="0"/>
              <a:t>…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类型</a:t>
            </a:r>
            <a:r>
              <a:rPr lang="en-US" altLang="zh-CN" dirty="0" smtClean="0"/>
              <a:t> 2 </a:t>
            </a:r>
          </a:p>
          <a:p>
            <a:pPr lvl="2"/>
            <a:r>
              <a:rPr lang="en-US" altLang="zh-CN" dirty="0" err="1" smtClean="0"/>
              <a:t>VPC</a:t>
            </a:r>
            <a:r>
              <a:rPr lang="zh-CN" altLang="en-US" dirty="0" smtClean="0"/>
              <a:t>可以建立起来，但是可能会导致流量异常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VLAN</a:t>
            </a:r>
            <a:r>
              <a:rPr lang="en-US" altLang="zh-CN" dirty="0" smtClean="0"/>
              <a:t> interfaces, </a:t>
            </a:r>
            <a:r>
              <a:rPr lang="en-US" altLang="zh-CN" dirty="0" err="1" smtClean="0"/>
              <a:t>HSRP</a:t>
            </a:r>
            <a:r>
              <a:rPr lang="en-US" altLang="zh-CN" dirty="0" smtClean="0"/>
              <a:t>, PIM, </a:t>
            </a:r>
            <a:r>
              <a:rPr lang="en-US" altLang="zh-CN" dirty="0" err="1" smtClean="0"/>
              <a:t>GLBP</a:t>
            </a:r>
            <a:r>
              <a:rPr lang="en-US" altLang="zh-CN" dirty="0" smtClean="0"/>
              <a:t> ,</a:t>
            </a:r>
            <a:r>
              <a:rPr lang="en-US" altLang="zh-CN" dirty="0" err="1" smtClean="0"/>
              <a:t>ACLs</a:t>
            </a:r>
            <a:r>
              <a:rPr lang="en-US" altLang="zh-CN" dirty="0" smtClean="0"/>
              <a:t> ,etc… </a:t>
            </a:r>
          </a:p>
          <a:p>
            <a:pPr lvl="2"/>
            <a:r>
              <a:rPr lang="zh-CN" altLang="en-US" dirty="0" smtClean="0"/>
              <a:t>系统会对这些不一致的配置产生</a:t>
            </a:r>
            <a:r>
              <a:rPr lang="en-US" altLang="zh-CN" dirty="0" err="1" smtClean="0"/>
              <a:t>Syslog</a:t>
            </a:r>
            <a:endParaRPr lang="en-US" altLang="zh-CN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scoFY08White-center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CiscoFY08White-center</Template>
  <TotalTime>2478</TotalTime>
  <Pages>28</Pages>
  <Words>4216</Words>
  <Application>Microsoft Office PowerPoint</Application>
  <PresentationFormat>全屏显示(4:3)</PresentationFormat>
  <Paragraphs>933</Paragraphs>
  <Slides>50</Slides>
  <Notes>50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CiscoFY08White-center</vt:lpstr>
      <vt:lpstr>VPC 技术详解 </vt:lpstr>
      <vt:lpstr>议程</vt:lpstr>
      <vt:lpstr>VPC 概述</vt:lpstr>
      <vt:lpstr>议程</vt:lpstr>
      <vt:lpstr>  vPC 术语和组件</vt:lpstr>
      <vt:lpstr>vPC Domain</vt:lpstr>
      <vt:lpstr>Peer Link</vt:lpstr>
      <vt:lpstr>Cisco Fabric Services (CFS) 协议</vt:lpstr>
      <vt:lpstr>vPC 配置元素</vt:lpstr>
      <vt:lpstr>Peer-Keepalive</vt:lpstr>
      <vt:lpstr>vPC成员端口</vt:lpstr>
      <vt:lpstr>Virtual Port Channel</vt:lpstr>
      <vt:lpstr>重复帧防护机制</vt:lpstr>
      <vt:lpstr>VPC 配置</vt:lpstr>
      <vt:lpstr>议程</vt:lpstr>
      <vt:lpstr>单播——从Mac_A 到 Mac_B</vt:lpstr>
      <vt:lpstr> 单播——从Mac_B 到 Mac_A的响应</vt:lpstr>
      <vt:lpstr>议程</vt:lpstr>
      <vt:lpstr>Nexus 7000 VDC 简介</vt:lpstr>
      <vt:lpstr>VPC和VDC的互操作</vt:lpstr>
      <vt:lpstr>议程</vt:lpstr>
      <vt:lpstr>vPC和 ISSU互操作</vt:lpstr>
      <vt:lpstr>议程</vt:lpstr>
      <vt:lpstr>vPC 和STP互操作</vt:lpstr>
      <vt:lpstr>BPDU发送机制</vt:lpstr>
      <vt:lpstr>STP端口配置建议 </vt:lpstr>
      <vt:lpstr>议程</vt:lpstr>
      <vt:lpstr>VPC和FHRP（HSRP/VRRP）互操作</vt:lpstr>
      <vt:lpstr>VPC 环境中HSRP工作机制</vt:lpstr>
      <vt:lpstr>VPC 和HSRP互操作流程</vt:lpstr>
      <vt:lpstr>VPC环境下 HSRP改进： peer-gateway </vt:lpstr>
      <vt:lpstr>议程</vt:lpstr>
      <vt:lpstr>VPC故障恢复</vt:lpstr>
      <vt:lpstr>场景一：下联接入交换机链路故障</vt:lpstr>
      <vt:lpstr>场景二：上联三层链路故障</vt:lpstr>
      <vt:lpstr>场景三：peer-link故障</vt:lpstr>
      <vt:lpstr>场景四：Keepalive-link故障</vt:lpstr>
      <vt:lpstr>场景五：peer-link和keepalive均断掉 （1）</vt:lpstr>
      <vt:lpstr>场景五：peer-link和keepalive均断掉 （2）</vt:lpstr>
      <vt:lpstr>场景六： 一台N7K 出现整机故障</vt:lpstr>
      <vt:lpstr>议程</vt:lpstr>
      <vt:lpstr>部署最佳实践</vt:lpstr>
      <vt:lpstr>VPC vlan 和非VPC vlan</vt:lpstr>
      <vt:lpstr>L3和VPC</vt:lpstr>
      <vt:lpstr>HSRP link Tracking</vt:lpstr>
      <vt:lpstr>VSS vs. vPC </vt:lpstr>
      <vt:lpstr>幻灯片 47</vt:lpstr>
      <vt:lpstr>幻灯片 48</vt:lpstr>
      <vt:lpstr>  STP 收敛增强功能： peer-switch</vt:lpstr>
      <vt:lpstr>上联链路和peer-link均在一块万兆版卡上时 VPC Object Tracking</vt:lpstr>
    </vt:vector>
  </TitlesOfParts>
  <Company>Cisco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Nexus 7000  virtual Port Channel Deeper Dive</dc:title>
  <dc:creator>Ben Basler</dc:creator>
  <cp:lastModifiedBy>liupeng</cp:lastModifiedBy>
  <cp:revision>266</cp:revision>
  <cp:lastPrinted>1999-01-27T00:54:54Z</cp:lastPrinted>
  <dcterms:created xsi:type="dcterms:W3CDTF">2009-06-10T17:29:49Z</dcterms:created>
  <dcterms:modified xsi:type="dcterms:W3CDTF">2012-10-17T08:11:51Z</dcterms:modified>
</cp:coreProperties>
</file>