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71" r:id="rId4"/>
    <p:sldId id="258" r:id="rId5"/>
    <p:sldId id="259" r:id="rId6"/>
    <p:sldId id="260" r:id="rId7"/>
    <p:sldId id="261" r:id="rId8"/>
    <p:sldId id="263" r:id="rId9"/>
    <p:sldId id="265" r:id="rId10"/>
    <p:sldId id="262" r:id="rId11"/>
    <p:sldId id="264" r:id="rId12"/>
    <p:sldId id="266" r:id="rId13"/>
    <p:sldId id="268" r:id="rId14"/>
    <p:sldId id="267" r:id="rId15"/>
    <p:sldId id="269" r:id="rId16"/>
    <p:sldId id="270"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zj" initials="l"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909" autoAdjust="0"/>
  </p:normalViewPr>
  <p:slideViewPr>
    <p:cSldViewPr snapToGrid="0">
      <p:cViewPr varScale="1">
        <p:scale>
          <a:sx n="68" d="100"/>
          <a:sy n="68" d="100"/>
        </p:scale>
        <p:origin x="-75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3F06E-3148-428B-9EBE-31EF517AEEA9}" type="datetimeFigureOut">
              <a:rPr lang="en-US" smtClean="0"/>
              <a:t>6/3/2016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F990B0-115E-4DCF-8CC6-10FE47C3E3AB}" type="slidenum">
              <a:rPr lang="en-US" smtClean="0"/>
              <a:t>‹#›</a:t>
            </a:fld>
            <a:endParaRPr lang="en-US"/>
          </a:p>
        </p:txBody>
      </p:sp>
    </p:spTree>
    <p:extLst>
      <p:ext uri="{BB962C8B-B14F-4D97-AF65-F5344CB8AC3E}">
        <p14:creationId xmlns:p14="http://schemas.microsoft.com/office/powerpoint/2010/main" val="85322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ravikiranj.net/posts/2012/code/how-build-twitter-sentiment-analyzer/#id20"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F990B0-115E-4DCF-8CC6-10FE47C3E3AB}" type="slidenum">
              <a:rPr lang="en-US" smtClean="0"/>
              <a:t>1</a:t>
            </a:fld>
            <a:endParaRPr lang="en-US"/>
          </a:p>
        </p:txBody>
      </p:sp>
    </p:spTree>
    <p:extLst>
      <p:ext uri="{BB962C8B-B14F-4D97-AF65-F5344CB8AC3E}">
        <p14:creationId xmlns:p14="http://schemas.microsoft.com/office/powerpoint/2010/main" val="3264258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Fig. 1. ESOM of Vectors with 100 Features </a:t>
            </a:r>
          </a:p>
          <a:p>
            <a:r>
              <a:rPr lang="en-US" sz="1200" b="0" i="0" u="none" strike="noStrike" kern="1200" baseline="0" dirty="0" smtClean="0">
                <a:solidFill>
                  <a:schemeClr val="tx1"/>
                </a:solidFill>
                <a:latin typeface="+mn-lt"/>
                <a:ea typeface="+mn-ea"/>
                <a:cs typeface="+mn-cs"/>
              </a:rPr>
              <a:t>The experimental results on the online reviews</a:t>
            </a:r>
          </a:p>
          <a:p>
            <a:r>
              <a:rPr lang="en-US" sz="1200" b="0" i="0" u="none" strike="noStrike" kern="1200" baseline="0" dirty="0" smtClean="0">
                <a:solidFill>
                  <a:schemeClr val="tx1"/>
                </a:solidFill>
                <a:latin typeface="+mn-lt"/>
                <a:ea typeface="+mn-ea"/>
                <a:cs typeface="+mn-cs"/>
              </a:rPr>
              <a:t>This work has adopted classification accuracy, precision, recall and </a:t>
            </a:r>
            <a:r>
              <a:rPr lang="en-US" sz="1200" b="0" i="1" u="none" strike="noStrike" kern="1200" baseline="0" dirty="0" smtClean="0">
                <a:solidFill>
                  <a:schemeClr val="tx1"/>
                </a:solidFill>
                <a:latin typeface="+mn-lt"/>
                <a:ea typeface="+mn-ea"/>
                <a:cs typeface="+mn-cs"/>
              </a:rPr>
              <a:t>F</a:t>
            </a:r>
            <a:r>
              <a:rPr lang="en-US" sz="1200" b="0" i="0" u="none" strike="noStrike" kern="1200" baseline="0" dirty="0" smtClean="0">
                <a:solidFill>
                  <a:schemeClr val="tx1"/>
                </a:solidFill>
                <a:latin typeface="+mn-lt"/>
                <a:ea typeface="+mn-ea"/>
                <a:cs typeface="+mn-cs"/>
              </a:rPr>
              <a:t>1 Score to evaluate the performance of sentiment classification. </a:t>
            </a:r>
          </a:p>
          <a:p>
            <a:r>
              <a:rPr lang="en-US" sz="1200" b="0" i="0" u="none" strike="noStrike" kern="1200" baseline="0" dirty="0" smtClean="0">
                <a:solidFill>
                  <a:schemeClr val="tx1"/>
                </a:solidFill>
                <a:latin typeface="+mn-lt"/>
                <a:ea typeface="+mn-ea"/>
                <a:cs typeface="+mn-cs"/>
              </a:rPr>
              <a:t>The movie review data set show that SOMs are well suited for sentiment based classification and sentiment polarity visualization.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activity level of a neuron is represented by the Euclidean distance between the input pattern and that neuron’s weight vector. The neuron having the highest activity level is referred as best matching unit (BMU). Hence, the selection of BMU may be written as:  formula above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operator denotes Euclidean vector norm as the neuron </a:t>
            </a:r>
            <a:r>
              <a:rPr lang="en-US" sz="1200" b="0" i="1" u="none" strike="noStrike" kern="1200" baseline="0" dirty="0" smtClean="0">
                <a:solidFill>
                  <a:schemeClr val="tx1"/>
                </a:solidFill>
                <a:latin typeface="+mn-lt"/>
                <a:ea typeface="+mn-ea"/>
                <a:cs typeface="+mn-cs"/>
              </a:rPr>
              <a:t>j </a:t>
            </a:r>
            <a:r>
              <a:rPr lang="en-US" sz="1200" b="0" i="0" u="none" strike="noStrike" kern="1200" baseline="0" dirty="0" smtClean="0">
                <a:solidFill>
                  <a:schemeClr val="tx1"/>
                </a:solidFill>
                <a:latin typeface="+mn-lt"/>
                <a:ea typeface="+mn-ea"/>
                <a:cs typeface="+mn-cs"/>
              </a:rPr>
              <a:t>with synaptic weights </a:t>
            </a:r>
            <a:r>
              <a:rPr lang="en-US" sz="1200" b="0" i="1" u="none" strike="noStrike" kern="1200" baseline="0" dirty="0" err="1" smtClean="0">
                <a:solidFill>
                  <a:schemeClr val="tx1"/>
                </a:solidFill>
                <a:latin typeface="+mn-lt"/>
                <a:ea typeface="+mn-ea"/>
                <a:cs typeface="+mn-cs"/>
              </a:rPr>
              <a:t>wj</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is closest to </a:t>
            </a:r>
            <a:r>
              <a:rPr lang="en-US" sz="1200" b="0" i="1" u="none" strike="noStrike" kern="1200" baseline="0" dirty="0" smtClean="0">
                <a:solidFill>
                  <a:schemeClr val="tx1"/>
                </a:solidFill>
                <a:latin typeface="+mn-lt"/>
                <a:ea typeface="+mn-ea"/>
                <a:cs typeface="+mn-cs"/>
              </a:rPr>
              <a:t>xi</a:t>
            </a:r>
            <a:r>
              <a:rPr lang="en-US" sz="1200" b="0" i="0" u="none" strike="noStrike" kern="1200" baseline="0" dirty="0" smtClean="0">
                <a:solidFill>
                  <a:schemeClr val="tx1"/>
                </a:solidFill>
                <a:latin typeface="+mn-lt"/>
                <a:ea typeface="+mn-ea"/>
                <a:cs typeface="+mn-cs"/>
              </a:rPr>
              <a:t>. The discrete time notation </a:t>
            </a:r>
            <a:r>
              <a:rPr lang="en-US" sz="1200" b="0" i="1" u="none" strike="noStrike" kern="1200" baseline="0" dirty="0" smtClean="0">
                <a:solidFill>
                  <a:schemeClr val="tx1"/>
                </a:solidFill>
                <a:latin typeface="+mn-lt"/>
                <a:ea typeface="+mn-ea"/>
                <a:cs typeface="+mn-cs"/>
              </a:rPr>
              <a:t>t </a:t>
            </a:r>
            <a:r>
              <a:rPr lang="en-US" sz="1200" b="0" i="0" u="none" strike="noStrike" kern="1200" baseline="0" dirty="0" smtClean="0">
                <a:solidFill>
                  <a:schemeClr val="tx1"/>
                </a:solidFill>
                <a:latin typeface="+mn-lt"/>
                <a:ea typeface="+mn-ea"/>
                <a:cs typeface="+mn-cs"/>
              </a:rPr>
              <a:t>denotes the current training iteration.  </a:t>
            </a:r>
            <a:endParaRPr lang="en-US" dirty="0"/>
          </a:p>
        </p:txBody>
      </p:sp>
      <p:sp>
        <p:nvSpPr>
          <p:cNvPr id="4" name="Slide Number Placeholder 3"/>
          <p:cNvSpPr>
            <a:spLocks noGrp="1"/>
          </p:cNvSpPr>
          <p:nvPr>
            <p:ph type="sldNum" sz="quarter" idx="10"/>
          </p:nvPr>
        </p:nvSpPr>
        <p:spPr/>
        <p:txBody>
          <a:bodyPr/>
          <a:lstStyle/>
          <a:p>
            <a:fld id="{17F990B0-115E-4DCF-8CC6-10FE47C3E3AB}" type="slidenum">
              <a:rPr lang="en-US" smtClean="0"/>
              <a:t>15</a:t>
            </a:fld>
            <a:endParaRPr lang="en-US"/>
          </a:p>
        </p:txBody>
      </p:sp>
    </p:spTree>
    <p:extLst>
      <p:ext uri="{BB962C8B-B14F-4D97-AF65-F5344CB8AC3E}">
        <p14:creationId xmlns:p14="http://schemas.microsoft.com/office/powerpoint/2010/main" val="1934162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Step 4: The map adapts to the input pattern in all iterations of learning, and adaption is performed as a gradual reduction of the spatial distance between the input vector and BMU’s weight vector. The learning rate parameter </a:t>
            </a:r>
            <a:r>
              <a:rPr lang="en-US" sz="1200" b="0" i="1" u="none" strike="noStrike" kern="1200" baseline="0" dirty="0" smtClean="0">
                <a:solidFill>
                  <a:schemeClr val="tx1"/>
                </a:solidFill>
                <a:latin typeface="+mn-lt"/>
                <a:ea typeface="+mn-ea"/>
                <a:cs typeface="+mn-cs"/>
              </a:rPr>
              <a:t>α</a:t>
            </a:r>
            <a:r>
              <a:rPr lang="en-US" sz="1200" b="0" i="0" u="none" strike="noStrike" kern="1200" baseline="0" dirty="0" smtClean="0">
                <a:solidFill>
                  <a:schemeClr val="tx1"/>
                </a:solidFill>
                <a:latin typeface="+mn-lt"/>
                <a:ea typeface="+mn-ea"/>
                <a:cs typeface="+mn-cs"/>
              </a:rPr>
              <a:t>(</a:t>
            </a:r>
            <a:r>
              <a:rPr lang="en-US" sz="1200" b="0" i="1" u="none" strike="noStrike" kern="1200" baseline="0" dirty="0" smtClean="0">
                <a:solidFill>
                  <a:schemeClr val="tx1"/>
                </a:solidFill>
                <a:latin typeface="+mn-lt"/>
                <a:ea typeface="+mn-ea"/>
                <a:cs typeface="+mn-cs"/>
              </a:rPr>
              <a:t>t</a:t>
            </a:r>
            <a:r>
              <a:rPr lang="en-US" sz="1200" b="0" i="0" u="none" strike="noStrike" kern="1200" baseline="0" dirty="0" smtClean="0">
                <a:solidFill>
                  <a:schemeClr val="tx1"/>
                </a:solidFill>
                <a:latin typeface="+mn-lt"/>
                <a:ea typeface="+mn-ea"/>
                <a:cs typeface="+mn-cs"/>
              </a:rPr>
              <a:t>) controls the amount of adaptation that gradually decreases during the course of training. </a:t>
            </a:r>
          </a:p>
          <a:p>
            <a:endParaRPr lang="en-US" sz="1200" b="0" i="0" u="none" strike="noStrike" kern="1200" baseline="0" dirty="0" smtClean="0">
              <a:solidFill>
                <a:schemeClr val="tx1"/>
              </a:solidFill>
              <a:latin typeface="+mn-lt"/>
              <a:ea typeface="+mn-ea"/>
              <a:cs typeface="+mn-cs"/>
            </a:endParaRPr>
          </a:p>
          <a:p>
            <a:r>
              <a:rPr lang="en-US" dirty="0" smtClean="0"/>
              <a:t>Step 5:</a:t>
            </a:r>
            <a:r>
              <a:rPr lang="en-US" baseline="0" dirty="0" smtClean="0"/>
              <a:t> </a:t>
            </a:r>
            <a:r>
              <a:rPr lang="en-US" sz="1200" b="0" i="0" u="none" strike="noStrike" kern="1200" baseline="0" dirty="0" smtClean="0">
                <a:solidFill>
                  <a:schemeClr val="tx1"/>
                </a:solidFill>
                <a:latin typeface="+mn-lt"/>
                <a:ea typeface="+mn-ea"/>
                <a:cs typeface="+mn-cs"/>
              </a:rPr>
              <a:t>The current study has implemented SOM algorithm as a baseline model and its multi-pass implementation for sentiment analysis. The multi-pass SOM is recommended for better results where two passes are executed on the same underlying model. The first pass is executed as a rough ordering pass with large neighborhood, learning rate and small training time. The second pass is performed as the fine tuning pass that has a longer training time, small initial neighborhood and smaller initial learning rate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Advantages of using the SOM:</a:t>
            </a:r>
          </a:p>
          <a:p>
            <a:r>
              <a:rPr lang="en-US" sz="1200" b="0" i="0" u="none" strike="noStrike" kern="1200" baseline="0" dirty="0" smtClean="0">
                <a:solidFill>
                  <a:schemeClr val="tx1"/>
                </a:solidFill>
                <a:latin typeface="+mn-lt"/>
                <a:ea typeface="+mn-ea"/>
                <a:cs typeface="+mn-cs"/>
              </a:rPr>
              <a:t>SOM have two advantages over other clustering methods: non-linear projection of the input space and cluster topology preservation. Thus, SOM can extract inherent non-linear relationships amongst documents, and similar clusters of documents are mapped close to each other revealing higher level (i.e. emergent structures) </a:t>
            </a:r>
          </a:p>
          <a:p>
            <a:r>
              <a:rPr lang="en-US" sz="1200" b="0" i="0" u="none" strike="noStrike" kern="1200" baseline="0" dirty="0" smtClean="0">
                <a:solidFill>
                  <a:schemeClr val="tx1"/>
                </a:solidFill>
                <a:latin typeface="+mn-lt"/>
                <a:ea typeface="+mn-ea"/>
                <a:cs typeface="+mn-cs"/>
              </a:rPr>
              <a:t>Great for text clustering and visualization</a:t>
            </a:r>
            <a:endParaRPr lang="en-US" dirty="0"/>
          </a:p>
        </p:txBody>
      </p:sp>
      <p:sp>
        <p:nvSpPr>
          <p:cNvPr id="4" name="Slide Number Placeholder 3"/>
          <p:cNvSpPr>
            <a:spLocks noGrp="1"/>
          </p:cNvSpPr>
          <p:nvPr>
            <p:ph type="sldNum" sz="quarter" idx="10"/>
          </p:nvPr>
        </p:nvSpPr>
        <p:spPr/>
        <p:txBody>
          <a:bodyPr/>
          <a:lstStyle/>
          <a:p>
            <a:fld id="{17F990B0-115E-4DCF-8CC6-10FE47C3E3AB}" type="slidenum">
              <a:rPr lang="en-US" smtClean="0"/>
              <a:t>16</a:t>
            </a:fld>
            <a:endParaRPr lang="en-US"/>
          </a:p>
        </p:txBody>
      </p:sp>
    </p:spTree>
    <p:extLst>
      <p:ext uri="{BB962C8B-B14F-4D97-AF65-F5344CB8AC3E}">
        <p14:creationId xmlns:p14="http://schemas.microsoft.com/office/powerpoint/2010/main" val="3668150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F990B0-115E-4DCF-8CC6-10FE47C3E3AB}" type="slidenum">
              <a:rPr lang="en-US" smtClean="0"/>
              <a:t>17</a:t>
            </a:fld>
            <a:endParaRPr lang="en-US"/>
          </a:p>
        </p:txBody>
      </p:sp>
    </p:spTree>
    <p:extLst>
      <p:ext uri="{BB962C8B-B14F-4D97-AF65-F5344CB8AC3E}">
        <p14:creationId xmlns:p14="http://schemas.microsoft.com/office/powerpoint/2010/main" val="2665532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F990B0-115E-4DCF-8CC6-10FE47C3E3AB}" type="slidenum">
              <a:rPr lang="en-US" smtClean="0"/>
              <a:t>6</a:t>
            </a:fld>
            <a:endParaRPr lang="en-US"/>
          </a:p>
        </p:txBody>
      </p:sp>
    </p:spTree>
    <p:extLst>
      <p:ext uri="{BB962C8B-B14F-4D97-AF65-F5344CB8AC3E}">
        <p14:creationId xmlns:p14="http://schemas.microsoft.com/office/powerpoint/2010/main" val="4293442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Feature vector is the most important concept in implementing a classifier. </a:t>
            </a:r>
          </a:p>
          <a:p>
            <a:pPr marL="171450" indent="-171450">
              <a:buFont typeface="Arial" panose="020B0604020202020204" pitchFamily="34" charset="0"/>
              <a:buChar char="•"/>
            </a:pPr>
            <a:r>
              <a:rPr lang="en-US" dirty="0" smtClean="0"/>
              <a:t>A good feature vector directly determines how successful your classifier will be. </a:t>
            </a:r>
          </a:p>
          <a:p>
            <a:pPr marL="171450" indent="-171450">
              <a:buFont typeface="Arial" panose="020B0604020202020204" pitchFamily="34" charset="0"/>
              <a:buChar char="•"/>
            </a:pPr>
            <a:r>
              <a:rPr lang="en-US" dirty="0" smtClean="0"/>
              <a:t>The feature vector is used to build a model which the classifier learns from the training data and further can be used to classify previously unseen data.</a:t>
            </a:r>
          </a:p>
          <a:p>
            <a:pPr marL="171450" indent="-171450">
              <a:buFont typeface="Arial" panose="020B0604020202020204" pitchFamily="34" charset="0"/>
              <a:buChar char="•"/>
            </a:pPr>
            <a:r>
              <a:rPr lang="en-US" dirty="0" smtClean="0"/>
              <a:t>To explain this, I will take a simple example of “babies</a:t>
            </a:r>
          </a:p>
          <a:p>
            <a:pPr marL="171450" indent="-171450">
              <a:buFont typeface="Arial" panose="020B0604020202020204" pitchFamily="34" charset="0"/>
              <a:buChar char="•"/>
            </a:pPr>
            <a:r>
              <a:rPr lang="en-US" dirty="0" smtClean="0"/>
              <a:t>Similarly, in tweets, we can use the presence/absence of words that appear in tweet as features.</a:t>
            </a:r>
          </a:p>
          <a:p>
            <a:pPr marL="171450" indent="-171450">
              <a:buFont typeface="Arial" panose="020B0604020202020204" pitchFamily="34" charset="0"/>
              <a:buChar char="•"/>
            </a:pPr>
            <a:r>
              <a:rPr lang="en-US" dirty="0" smtClean="0"/>
              <a:t> In the training data, consisting of positive, negative and neutral tweets, we can split each tweet into words and add each word to the feature vector. </a:t>
            </a:r>
          </a:p>
          <a:p>
            <a:pPr marL="171450" indent="-171450">
              <a:buFont typeface="Arial" panose="020B0604020202020204" pitchFamily="34" charset="0"/>
              <a:buChar char="•"/>
            </a:pPr>
            <a:r>
              <a:rPr lang="en-US" dirty="0" smtClean="0"/>
              <a:t>Some of the words might not have any say in indicating the sentiment of a tweet and hence we can filter them out. </a:t>
            </a:r>
          </a:p>
          <a:p>
            <a:pPr marL="171450" indent="-171450">
              <a:buFont typeface="Arial" panose="020B0604020202020204" pitchFamily="34" charset="0"/>
              <a:buChar char="•"/>
            </a:pPr>
            <a:r>
              <a:rPr lang="en-US" dirty="0" smtClean="0"/>
              <a:t>Adding individual (single) words to the feature vector is referred to as 'unigrams' approach.</a:t>
            </a:r>
          </a:p>
          <a:p>
            <a:pPr marL="171450" indent="-171450">
              <a:buFont typeface="Arial" panose="020B0604020202020204" pitchFamily="34" charset="0"/>
              <a:buChar char="•"/>
            </a:pPr>
            <a:r>
              <a:rPr lang="en-US" dirty="0" smtClean="0"/>
              <a:t>Some of the other feature vectors also add 'bi-grams' in combination with 'unigrams'. For example, 'not good' (bigram) completely changes the sentiment compared to adding 'not' and 'good' individually.</a:t>
            </a:r>
          </a:p>
          <a:p>
            <a:pPr marL="171450" indent="-171450">
              <a:buFont typeface="Arial" panose="020B0604020202020204" pitchFamily="34" charset="0"/>
              <a:buChar char="•"/>
            </a:pPr>
            <a:r>
              <a:rPr lang="en-US" dirty="0" smtClean="0"/>
              <a:t>Here, for simplicity, we will only consider the unigrams. Before adding the words to the feature vector, we need to preprocess them in order to filter, otherwise, the feature vector will explode</a:t>
            </a:r>
          </a:p>
          <a:p>
            <a:endParaRPr lang="en-US" dirty="0"/>
          </a:p>
        </p:txBody>
      </p:sp>
      <p:sp>
        <p:nvSpPr>
          <p:cNvPr id="4" name="Slide Number Placeholder 3"/>
          <p:cNvSpPr>
            <a:spLocks noGrp="1"/>
          </p:cNvSpPr>
          <p:nvPr>
            <p:ph type="sldNum" sz="quarter" idx="10"/>
          </p:nvPr>
        </p:nvSpPr>
        <p:spPr/>
        <p:txBody>
          <a:bodyPr/>
          <a:lstStyle/>
          <a:p>
            <a:fld id="{17F990B0-115E-4DCF-8CC6-10FE47C3E3AB}" type="slidenum">
              <a:rPr lang="en-US" smtClean="0"/>
              <a:t>7</a:t>
            </a:fld>
            <a:endParaRPr lang="en-US"/>
          </a:p>
        </p:txBody>
      </p:sp>
    </p:spTree>
    <p:extLst>
      <p:ext uri="{BB962C8B-B14F-4D97-AF65-F5344CB8AC3E}">
        <p14:creationId xmlns:p14="http://schemas.microsoft.com/office/powerpoint/2010/main" val="956043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hlinkClick r:id="rId3"/>
              </a:rPr>
              <a:t>Filtering tweet words (for feature vector)</a:t>
            </a:r>
            <a:endParaRPr lang="en-US" b="1" dirty="0" smtClean="0"/>
          </a:p>
          <a:p>
            <a:pPr marL="171450" indent="-171450">
              <a:buFont typeface="Arial" panose="020B0604020202020204" pitchFamily="34" charset="0"/>
              <a:buChar char="•"/>
            </a:pPr>
            <a:r>
              <a:rPr lang="en-US" dirty="0" smtClean="0"/>
              <a:t>Stop words - a, is, the, with etc. From an online</a:t>
            </a:r>
            <a:r>
              <a:rPr lang="en-US" baseline="0" dirty="0" smtClean="0"/>
              <a:t> stop words dictionary. </a:t>
            </a:r>
            <a:r>
              <a:rPr lang="en-US" dirty="0" smtClean="0"/>
              <a:t>These words don't indicate any sentiment and can be removed.</a:t>
            </a:r>
          </a:p>
          <a:p>
            <a:pPr marL="171450" indent="-171450">
              <a:buFont typeface="Arial" panose="020B0604020202020204" pitchFamily="34" charset="0"/>
              <a:buChar char="•"/>
            </a:pPr>
            <a:r>
              <a:rPr lang="en-US" dirty="0" smtClean="0"/>
              <a:t>Repeating letters - if you look at the tweets, sometimes people repeat letters to stress the emotion. E.g. </a:t>
            </a:r>
            <a:r>
              <a:rPr lang="en-US" dirty="0" err="1" smtClean="0"/>
              <a:t>hunggrryyy</a:t>
            </a:r>
            <a:r>
              <a:rPr lang="en-US" dirty="0" smtClean="0"/>
              <a:t>, </a:t>
            </a:r>
            <a:r>
              <a:rPr lang="en-US" dirty="0" err="1" smtClean="0"/>
              <a:t>huuuuuuungry</a:t>
            </a:r>
            <a:r>
              <a:rPr lang="en-US" dirty="0" smtClean="0"/>
              <a:t> for 'hungry'. We can look for 2 or more repetitive letters in words and replace them by 2 of the same.</a:t>
            </a:r>
          </a:p>
          <a:p>
            <a:pPr marL="171450" indent="-171450">
              <a:buFont typeface="Arial" panose="020B0604020202020204" pitchFamily="34" charset="0"/>
              <a:buChar char="•"/>
            </a:pPr>
            <a:r>
              <a:rPr lang="en-US" dirty="0" smtClean="0"/>
              <a:t>Punctuation - we can remove punctuation such as comma, single/double quote, question marks at the start and end of each word. E.g. beautiful!!!!!! replaced with beautiful</a:t>
            </a:r>
          </a:p>
          <a:p>
            <a:pPr marL="171450" indent="-171450">
              <a:buFont typeface="Arial" panose="020B0604020202020204" pitchFamily="34" charset="0"/>
              <a:buChar char="•"/>
            </a:pPr>
            <a:r>
              <a:rPr lang="en-US" dirty="0" smtClean="0"/>
              <a:t>Words must start with an alphabet - For simplicity sake, we can remove all those words which don't start with an alphabet. E.g. 15th, 5.34am</a:t>
            </a:r>
          </a:p>
          <a:p>
            <a:pPr marL="171450" indent="-171450">
              <a:buFont typeface="Arial" panose="020B0604020202020204" pitchFamily="34" charset="0"/>
              <a:buChar char="•"/>
            </a:pPr>
            <a:r>
              <a:rPr lang="en-US" dirty="0" smtClean="0"/>
              <a:t>For each tweet, if a feature word is present, we mark it as 1, else marked as 0. Instead of using presence/absence of feature word, you may also use the count of it, but since tweets are just 140 chars, I use 0/1. Now, you can think of each tweet as a bunch of 1s and 0s and based on this pattern, a tweet is labeled as positive, neutral or negative.</a:t>
            </a:r>
            <a:endParaRPr lang="en-US" dirty="0"/>
          </a:p>
        </p:txBody>
      </p:sp>
      <p:sp>
        <p:nvSpPr>
          <p:cNvPr id="4" name="Slide Number Placeholder 3"/>
          <p:cNvSpPr>
            <a:spLocks noGrp="1"/>
          </p:cNvSpPr>
          <p:nvPr>
            <p:ph type="sldNum" sz="quarter" idx="10"/>
          </p:nvPr>
        </p:nvSpPr>
        <p:spPr/>
        <p:txBody>
          <a:bodyPr/>
          <a:lstStyle/>
          <a:p>
            <a:fld id="{17F990B0-115E-4DCF-8CC6-10FE47C3E3AB}" type="slidenum">
              <a:rPr lang="en-US" smtClean="0"/>
              <a:t>9</a:t>
            </a:fld>
            <a:endParaRPr lang="en-US"/>
          </a:p>
        </p:txBody>
      </p:sp>
    </p:spTree>
    <p:extLst>
      <p:ext uri="{BB962C8B-B14F-4D97-AF65-F5344CB8AC3E}">
        <p14:creationId xmlns:p14="http://schemas.microsoft.com/office/powerpoint/2010/main" val="2115508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F990B0-115E-4DCF-8CC6-10FE47C3E3AB}" type="slidenum">
              <a:rPr lang="en-US" smtClean="0"/>
              <a:t>10</a:t>
            </a:fld>
            <a:endParaRPr lang="en-US"/>
          </a:p>
        </p:txBody>
      </p:sp>
    </p:spTree>
    <p:extLst>
      <p:ext uri="{BB962C8B-B14F-4D97-AF65-F5344CB8AC3E}">
        <p14:creationId xmlns:p14="http://schemas.microsoft.com/office/powerpoint/2010/main" val="1737049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1: Convert the data set into a frequency table</a:t>
            </a:r>
          </a:p>
          <a:p>
            <a:r>
              <a:rPr lang="en-US" dirty="0" smtClean="0"/>
              <a:t>Step 2: Create Likelihood table by finding the probabilities like Overcast probability = 0.29 and probability of playing is 0.64.</a:t>
            </a:r>
          </a:p>
          <a:p>
            <a:r>
              <a:rPr lang="en-US" dirty="0" smtClean="0"/>
              <a:t>Step 3: Now, use Naive Bayesian equation to calculate the posterior probability for each class. The class with the highest posterior probability is the outcome of prediction.</a:t>
            </a:r>
          </a:p>
          <a:p>
            <a:pPr marL="171450" indent="-171450">
              <a:buFont typeface="Arial" panose="020B0604020202020204" pitchFamily="34" charset="0"/>
              <a:buChar char="•"/>
            </a:pPr>
            <a:r>
              <a:rPr lang="en-US" dirty="0" smtClean="0"/>
              <a:t>If categorical variable has a category (in test data set), which was not observed in training data set, then model will assign a 0 (zero) probability and will be unable to make a prediction.</a:t>
            </a:r>
          </a:p>
          <a:p>
            <a:pPr marL="171450" indent="-171450">
              <a:buFont typeface="Arial" panose="020B0604020202020204" pitchFamily="34" charset="0"/>
              <a:buChar char="•"/>
            </a:pPr>
            <a:r>
              <a:rPr lang="en-US" dirty="0" smtClean="0"/>
              <a:t>This is often known as “Zero Frequency”. To solve this, we can use the smoothing technique.</a:t>
            </a:r>
          </a:p>
          <a:p>
            <a:pPr marL="171450" indent="-171450">
              <a:buFont typeface="Arial" panose="020B0604020202020204" pitchFamily="34" charset="0"/>
              <a:buChar char="•"/>
            </a:pPr>
            <a:r>
              <a:rPr lang="en-US" dirty="0" smtClean="0"/>
              <a:t> One of the simplest smoothing techniques is called Laplace estimation. </a:t>
            </a:r>
          </a:p>
          <a:p>
            <a:pPr marL="171450" indent="-171450">
              <a:buFont typeface="Arial" panose="020B0604020202020204" pitchFamily="34" charset="0"/>
              <a:buChar char="•"/>
            </a:pPr>
            <a:r>
              <a:rPr lang="en-US" dirty="0" smtClean="0"/>
              <a:t>On the other side naive Bayes is also known as a bad estimator, so the probability outputs from </a:t>
            </a:r>
            <a:r>
              <a:rPr lang="en-US" dirty="0" err="1" smtClean="0"/>
              <a:t>predict_proba</a:t>
            </a:r>
            <a:r>
              <a:rPr lang="en-US" dirty="0" smtClean="0"/>
              <a:t> are not to be taken too seriously.</a:t>
            </a:r>
            <a:endParaRPr lang="en-US" dirty="0"/>
          </a:p>
        </p:txBody>
      </p:sp>
      <p:sp>
        <p:nvSpPr>
          <p:cNvPr id="4" name="Slide Number Placeholder 3"/>
          <p:cNvSpPr>
            <a:spLocks noGrp="1"/>
          </p:cNvSpPr>
          <p:nvPr>
            <p:ph type="sldNum" sz="quarter" idx="10"/>
          </p:nvPr>
        </p:nvSpPr>
        <p:spPr/>
        <p:txBody>
          <a:bodyPr/>
          <a:lstStyle/>
          <a:p>
            <a:fld id="{17F990B0-115E-4DCF-8CC6-10FE47C3E3AB}" type="slidenum">
              <a:rPr lang="en-US" smtClean="0"/>
              <a:t>11</a:t>
            </a:fld>
            <a:endParaRPr lang="en-US"/>
          </a:p>
        </p:txBody>
      </p:sp>
    </p:spTree>
    <p:extLst>
      <p:ext uri="{BB962C8B-B14F-4D97-AF65-F5344CB8AC3E}">
        <p14:creationId xmlns:p14="http://schemas.microsoft.com/office/powerpoint/2010/main" val="1217244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MEC – is a probability classifier which</a:t>
            </a:r>
            <a:r>
              <a:rPr lang="en-US" baseline="0" dirty="0" smtClean="0"/>
              <a:t> performs well in sentiment analysis</a:t>
            </a:r>
          </a:p>
          <a:p>
            <a:pPr marL="171450" indent="-171450">
              <a:buFont typeface="Arial" panose="020B0604020202020204" pitchFamily="34" charset="0"/>
              <a:buChar char="•"/>
            </a:pPr>
            <a:r>
              <a:rPr lang="en-US" baseline="0" dirty="0" smtClean="0"/>
              <a:t>Unlike Naïve Bayes it doesn’t assume the feature are independent of each other.</a:t>
            </a:r>
          </a:p>
          <a:p>
            <a:pPr marL="171450" indent="-171450">
              <a:buFont typeface="Arial" panose="020B0604020202020204" pitchFamily="34" charset="0"/>
              <a:buChar char="•"/>
            </a:pPr>
            <a:r>
              <a:rPr lang="en-US" baseline="0" dirty="0" smtClean="0"/>
              <a:t>Based on all the models that fit the training data it selects the one with the largest entropy</a:t>
            </a:r>
          </a:p>
          <a:p>
            <a:pPr marL="171450" indent="-171450">
              <a:buFont typeface="Arial" panose="020B0604020202020204" pitchFamily="34" charset="0"/>
              <a:buChar char="•"/>
            </a:pPr>
            <a:r>
              <a:rPr lang="en-US" baseline="0" dirty="0" smtClean="0"/>
              <a:t>Requires more time to train than the Bayes classification technique.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7F990B0-115E-4DCF-8CC6-10FE47C3E3AB}" type="slidenum">
              <a:rPr lang="en-US" smtClean="0"/>
              <a:t>12</a:t>
            </a:fld>
            <a:endParaRPr lang="en-US"/>
          </a:p>
        </p:txBody>
      </p:sp>
    </p:spTree>
    <p:extLst>
      <p:ext uri="{BB962C8B-B14F-4D97-AF65-F5344CB8AC3E}">
        <p14:creationId xmlns:p14="http://schemas.microsoft.com/office/powerpoint/2010/main" val="1403361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F990B0-115E-4DCF-8CC6-10FE47C3E3AB}" type="slidenum">
              <a:rPr lang="en-US" smtClean="0"/>
              <a:t>13</a:t>
            </a:fld>
            <a:endParaRPr lang="en-US"/>
          </a:p>
        </p:txBody>
      </p:sp>
    </p:spTree>
    <p:extLst>
      <p:ext uri="{BB962C8B-B14F-4D97-AF65-F5344CB8AC3E}">
        <p14:creationId xmlns:p14="http://schemas.microsoft.com/office/powerpoint/2010/main" val="2665532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Self-organizing map is an unsupervised competitive algorithm.</a:t>
            </a:r>
          </a:p>
          <a:p>
            <a:pPr marL="171450" indent="-171450">
              <a:buFont typeface="Arial" panose="020B0604020202020204" pitchFamily="34" charset="0"/>
              <a:buChar char="•"/>
            </a:pPr>
            <a:r>
              <a:rPr lang="en-US" dirty="0" smtClean="0"/>
              <a:t>It made up of a vector of nodes for input ,an array of nodes as an output map, and a matrix of connections between each output layer.</a:t>
            </a:r>
          </a:p>
          <a:p>
            <a:pPr marL="171450" indent="-171450">
              <a:buFont typeface="Arial" panose="020B0604020202020204" pitchFamily="34" charset="0"/>
              <a:buChar char="•"/>
            </a:pPr>
            <a:r>
              <a:rPr lang="en-US" dirty="0" smtClean="0"/>
              <a:t>How- Input nodes receive </a:t>
            </a:r>
            <a:r>
              <a:rPr lang="en-US" dirty="0" err="1" smtClean="0"/>
              <a:t>vectorized</a:t>
            </a:r>
            <a:r>
              <a:rPr lang="en-US" dirty="0" smtClean="0"/>
              <a:t> input data patterns and propagate them to a set of output nodes.</a:t>
            </a:r>
          </a:p>
          <a:p>
            <a:pPr marL="171450" indent="-171450">
              <a:buFont typeface="Arial" panose="020B0604020202020204" pitchFamily="34" charset="0"/>
              <a:buChar char="•"/>
            </a:pPr>
            <a:r>
              <a:rPr lang="en-US" dirty="0" err="1" smtClean="0"/>
              <a:t>Kohenens</a:t>
            </a:r>
            <a:r>
              <a:rPr lang="en-US" dirty="0" smtClean="0"/>
              <a:t> principle of topographic map formation determines the location of the output nodes on the map corr. to a feature in the input data pattern.</a:t>
            </a:r>
          </a:p>
          <a:p>
            <a:endParaRPr lang="en-US" dirty="0"/>
          </a:p>
        </p:txBody>
      </p:sp>
      <p:sp>
        <p:nvSpPr>
          <p:cNvPr id="4" name="Slide Number Placeholder 3"/>
          <p:cNvSpPr>
            <a:spLocks noGrp="1"/>
          </p:cNvSpPr>
          <p:nvPr>
            <p:ph type="sldNum" sz="quarter" idx="10"/>
          </p:nvPr>
        </p:nvSpPr>
        <p:spPr/>
        <p:txBody>
          <a:bodyPr/>
          <a:lstStyle/>
          <a:p>
            <a:fld id="{17F990B0-115E-4DCF-8CC6-10FE47C3E3AB}" type="slidenum">
              <a:rPr lang="en-US" smtClean="0"/>
              <a:t>14</a:t>
            </a:fld>
            <a:endParaRPr lang="en-US"/>
          </a:p>
        </p:txBody>
      </p:sp>
    </p:spTree>
    <p:extLst>
      <p:ext uri="{BB962C8B-B14F-4D97-AF65-F5344CB8AC3E}">
        <p14:creationId xmlns:p14="http://schemas.microsoft.com/office/powerpoint/2010/main" val="3282336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947C88E-8301-4876-BA7E-6E00DD2ED2F2}" type="datetimeFigureOut">
              <a:rPr lang="en-US" smtClean="0"/>
              <a:t>6/3/2016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D64AD4-28C6-4105-A84D-C6D633DBDC56}" type="slidenum">
              <a:rPr lang="en-US" smtClean="0"/>
              <a:t>‹#›</a:t>
            </a:fld>
            <a:endParaRPr lang="en-US" dirty="0"/>
          </a:p>
        </p:txBody>
      </p:sp>
    </p:spTree>
    <p:extLst>
      <p:ext uri="{BB962C8B-B14F-4D97-AF65-F5344CB8AC3E}">
        <p14:creationId xmlns:p14="http://schemas.microsoft.com/office/powerpoint/2010/main" val="1644640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47C88E-8301-4876-BA7E-6E00DD2ED2F2}" type="datetimeFigureOut">
              <a:rPr lang="en-US" smtClean="0"/>
              <a:t>6/3/2016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D64AD4-28C6-4105-A84D-C6D633DBDC56}" type="slidenum">
              <a:rPr lang="en-US" smtClean="0"/>
              <a:t>‹#›</a:t>
            </a:fld>
            <a:endParaRPr lang="en-US" dirty="0"/>
          </a:p>
        </p:txBody>
      </p:sp>
    </p:spTree>
    <p:extLst>
      <p:ext uri="{BB962C8B-B14F-4D97-AF65-F5344CB8AC3E}">
        <p14:creationId xmlns:p14="http://schemas.microsoft.com/office/powerpoint/2010/main" val="2336590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47C88E-8301-4876-BA7E-6E00DD2ED2F2}" type="datetimeFigureOut">
              <a:rPr lang="en-US" smtClean="0"/>
              <a:t>6/3/2016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D64AD4-28C6-4105-A84D-C6D633DBDC56}"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1033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47C88E-8301-4876-BA7E-6E00DD2ED2F2}" type="datetimeFigureOut">
              <a:rPr lang="en-US" smtClean="0"/>
              <a:t>6/3/2016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D64AD4-28C6-4105-A84D-C6D633DBDC56}" type="slidenum">
              <a:rPr lang="en-US" smtClean="0"/>
              <a:t>‹#›</a:t>
            </a:fld>
            <a:endParaRPr lang="en-US" dirty="0"/>
          </a:p>
        </p:txBody>
      </p:sp>
    </p:spTree>
    <p:extLst>
      <p:ext uri="{BB962C8B-B14F-4D97-AF65-F5344CB8AC3E}">
        <p14:creationId xmlns:p14="http://schemas.microsoft.com/office/powerpoint/2010/main" val="1582413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47C88E-8301-4876-BA7E-6E00DD2ED2F2}" type="datetimeFigureOut">
              <a:rPr lang="en-US" smtClean="0"/>
              <a:t>6/3/2016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D64AD4-28C6-4105-A84D-C6D633DBDC56}"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9929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47C88E-8301-4876-BA7E-6E00DD2ED2F2}" type="datetimeFigureOut">
              <a:rPr lang="en-US" smtClean="0"/>
              <a:t>6/3/2016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D64AD4-28C6-4105-A84D-C6D633DBDC56}" type="slidenum">
              <a:rPr lang="en-US" smtClean="0"/>
              <a:t>‹#›</a:t>
            </a:fld>
            <a:endParaRPr lang="en-US" dirty="0"/>
          </a:p>
        </p:txBody>
      </p:sp>
    </p:spTree>
    <p:extLst>
      <p:ext uri="{BB962C8B-B14F-4D97-AF65-F5344CB8AC3E}">
        <p14:creationId xmlns:p14="http://schemas.microsoft.com/office/powerpoint/2010/main" val="14842008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47C88E-8301-4876-BA7E-6E00DD2ED2F2}" type="datetimeFigureOut">
              <a:rPr lang="en-US" smtClean="0"/>
              <a:t>6/3/2016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D64AD4-28C6-4105-A84D-C6D633DBDC56}" type="slidenum">
              <a:rPr lang="en-US" smtClean="0"/>
              <a:t>‹#›</a:t>
            </a:fld>
            <a:endParaRPr lang="en-US" dirty="0"/>
          </a:p>
        </p:txBody>
      </p:sp>
    </p:spTree>
    <p:extLst>
      <p:ext uri="{BB962C8B-B14F-4D97-AF65-F5344CB8AC3E}">
        <p14:creationId xmlns:p14="http://schemas.microsoft.com/office/powerpoint/2010/main" val="2014156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47C88E-8301-4876-BA7E-6E00DD2ED2F2}" type="datetimeFigureOut">
              <a:rPr lang="en-US" smtClean="0"/>
              <a:t>6/3/2016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D64AD4-28C6-4105-A84D-C6D633DBDC56}" type="slidenum">
              <a:rPr lang="en-US" smtClean="0"/>
              <a:t>‹#›</a:t>
            </a:fld>
            <a:endParaRPr lang="en-US" dirty="0"/>
          </a:p>
        </p:txBody>
      </p:sp>
    </p:spTree>
    <p:extLst>
      <p:ext uri="{BB962C8B-B14F-4D97-AF65-F5344CB8AC3E}">
        <p14:creationId xmlns:p14="http://schemas.microsoft.com/office/powerpoint/2010/main" val="2054969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47C88E-8301-4876-BA7E-6E00DD2ED2F2}" type="datetimeFigureOut">
              <a:rPr lang="en-US" smtClean="0"/>
              <a:t>6/3/2016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D64AD4-28C6-4105-A84D-C6D633DBDC56}" type="slidenum">
              <a:rPr lang="en-US" smtClean="0"/>
              <a:t>‹#›</a:t>
            </a:fld>
            <a:endParaRPr lang="en-US" dirty="0"/>
          </a:p>
        </p:txBody>
      </p:sp>
    </p:spTree>
    <p:extLst>
      <p:ext uri="{BB962C8B-B14F-4D97-AF65-F5344CB8AC3E}">
        <p14:creationId xmlns:p14="http://schemas.microsoft.com/office/powerpoint/2010/main" val="267341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47C88E-8301-4876-BA7E-6E00DD2ED2F2}" type="datetimeFigureOut">
              <a:rPr lang="en-US" smtClean="0"/>
              <a:t>6/3/2016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D64AD4-28C6-4105-A84D-C6D633DBDC56}" type="slidenum">
              <a:rPr lang="en-US" smtClean="0"/>
              <a:t>‹#›</a:t>
            </a:fld>
            <a:endParaRPr lang="en-US" dirty="0"/>
          </a:p>
        </p:txBody>
      </p:sp>
    </p:spTree>
    <p:extLst>
      <p:ext uri="{BB962C8B-B14F-4D97-AF65-F5344CB8AC3E}">
        <p14:creationId xmlns:p14="http://schemas.microsoft.com/office/powerpoint/2010/main" val="3351548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47C88E-8301-4876-BA7E-6E00DD2ED2F2}" type="datetimeFigureOut">
              <a:rPr lang="en-US" smtClean="0"/>
              <a:t>6/3/2016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1D64AD4-28C6-4105-A84D-C6D633DBDC56}" type="slidenum">
              <a:rPr lang="en-US" smtClean="0"/>
              <a:t>‹#›</a:t>
            </a:fld>
            <a:endParaRPr lang="en-US" dirty="0"/>
          </a:p>
        </p:txBody>
      </p:sp>
    </p:spTree>
    <p:extLst>
      <p:ext uri="{BB962C8B-B14F-4D97-AF65-F5344CB8AC3E}">
        <p14:creationId xmlns:p14="http://schemas.microsoft.com/office/powerpoint/2010/main" val="3789443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47C88E-8301-4876-BA7E-6E00DD2ED2F2}" type="datetimeFigureOut">
              <a:rPr lang="en-US" smtClean="0"/>
              <a:t>6/3/2016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1D64AD4-28C6-4105-A84D-C6D633DBDC56}" type="slidenum">
              <a:rPr lang="en-US" smtClean="0"/>
              <a:t>‹#›</a:t>
            </a:fld>
            <a:endParaRPr lang="en-US" dirty="0"/>
          </a:p>
        </p:txBody>
      </p:sp>
    </p:spTree>
    <p:extLst>
      <p:ext uri="{BB962C8B-B14F-4D97-AF65-F5344CB8AC3E}">
        <p14:creationId xmlns:p14="http://schemas.microsoft.com/office/powerpoint/2010/main" val="217079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47C88E-8301-4876-BA7E-6E00DD2ED2F2}" type="datetimeFigureOut">
              <a:rPr lang="en-US" smtClean="0"/>
              <a:t>6/3/2016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1D64AD4-28C6-4105-A84D-C6D633DBDC56}" type="slidenum">
              <a:rPr lang="en-US" smtClean="0"/>
              <a:t>‹#›</a:t>
            </a:fld>
            <a:endParaRPr lang="en-US" dirty="0"/>
          </a:p>
        </p:txBody>
      </p:sp>
    </p:spTree>
    <p:extLst>
      <p:ext uri="{BB962C8B-B14F-4D97-AF65-F5344CB8AC3E}">
        <p14:creationId xmlns:p14="http://schemas.microsoft.com/office/powerpoint/2010/main" val="974056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7C88E-8301-4876-BA7E-6E00DD2ED2F2}" type="datetimeFigureOut">
              <a:rPr lang="en-US" smtClean="0"/>
              <a:t>6/3/2016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1D64AD4-28C6-4105-A84D-C6D633DBDC56}" type="slidenum">
              <a:rPr lang="en-US" smtClean="0"/>
              <a:t>‹#›</a:t>
            </a:fld>
            <a:endParaRPr lang="en-US" dirty="0"/>
          </a:p>
        </p:txBody>
      </p:sp>
    </p:spTree>
    <p:extLst>
      <p:ext uri="{BB962C8B-B14F-4D97-AF65-F5344CB8AC3E}">
        <p14:creationId xmlns:p14="http://schemas.microsoft.com/office/powerpoint/2010/main" val="878384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47C88E-8301-4876-BA7E-6E00DD2ED2F2}" type="datetimeFigureOut">
              <a:rPr lang="en-US" smtClean="0"/>
              <a:t>6/3/2016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1D64AD4-28C6-4105-A84D-C6D633DBDC56}" type="slidenum">
              <a:rPr lang="en-US" smtClean="0"/>
              <a:t>‹#›</a:t>
            </a:fld>
            <a:endParaRPr lang="en-US" dirty="0"/>
          </a:p>
        </p:txBody>
      </p:sp>
    </p:spTree>
    <p:extLst>
      <p:ext uri="{BB962C8B-B14F-4D97-AF65-F5344CB8AC3E}">
        <p14:creationId xmlns:p14="http://schemas.microsoft.com/office/powerpoint/2010/main" val="3449814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47C88E-8301-4876-BA7E-6E00DD2ED2F2}" type="datetimeFigureOut">
              <a:rPr lang="en-US" smtClean="0"/>
              <a:t>6/3/2016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1D64AD4-28C6-4105-A84D-C6D633DBDC56}" type="slidenum">
              <a:rPr lang="en-US" smtClean="0"/>
              <a:t>‹#›</a:t>
            </a:fld>
            <a:endParaRPr lang="en-US" dirty="0"/>
          </a:p>
        </p:txBody>
      </p:sp>
    </p:spTree>
    <p:extLst>
      <p:ext uri="{BB962C8B-B14F-4D97-AF65-F5344CB8AC3E}">
        <p14:creationId xmlns:p14="http://schemas.microsoft.com/office/powerpoint/2010/main" val="3946459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947C88E-8301-4876-BA7E-6E00DD2ED2F2}" type="datetimeFigureOut">
              <a:rPr lang="en-US" smtClean="0"/>
              <a:t>6/3/2016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1D64AD4-28C6-4105-A84D-C6D633DBDC56}" type="slidenum">
              <a:rPr lang="en-US" smtClean="0"/>
              <a:t>‹#›</a:t>
            </a:fld>
            <a:endParaRPr lang="en-US" dirty="0"/>
          </a:p>
        </p:txBody>
      </p:sp>
    </p:spTree>
    <p:extLst>
      <p:ext uri="{BB962C8B-B14F-4D97-AF65-F5344CB8AC3E}">
        <p14:creationId xmlns:p14="http://schemas.microsoft.com/office/powerpoint/2010/main" val="29311124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Visualizing political sentiment data using machine learning techniques</a:t>
            </a:r>
            <a:endParaRPr lang="en-US" dirty="0"/>
          </a:p>
        </p:txBody>
      </p:sp>
      <p:sp>
        <p:nvSpPr>
          <p:cNvPr id="3" name="Subtitle 2"/>
          <p:cNvSpPr>
            <a:spLocks noGrp="1"/>
          </p:cNvSpPr>
          <p:nvPr>
            <p:ph type="subTitle" idx="1"/>
          </p:nvPr>
        </p:nvSpPr>
        <p:spPr/>
        <p:txBody>
          <a:bodyPr>
            <a:normAutofit lnSpcReduction="10000"/>
          </a:bodyPr>
          <a:lstStyle/>
          <a:p>
            <a:r>
              <a:rPr lang="en-US" dirty="0" smtClean="0"/>
              <a:t>By Liz Joseph</a:t>
            </a:r>
          </a:p>
          <a:p>
            <a:r>
              <a:rPr lang="en-US" dirty="0" smtClean="0"/>
              <a:t>Supervisor: Dr. Mwaura</a:t>
            </a:r>
          </a:p>
          <a:p>
            <a:r>
              <a:rPr lang="en-US" dirty="0" smtClean="0"/>
              <a:t>Co-Supervisor: Mr. van Heerden</a:t>
            </a:r>
            <a:endParaRPr lang="en-US" dirty="0"/>
          </a:p>
        </p:txBody>
      </p:sp>
    </p:spTree>
    <p:extLst>
      <p:ext uri="{BB962C8B-B14F-4D97-AF65-F5344CB8AC3E}">
        <p14:creationId xmlns:p14="http://schemas.microsoft.com/office/powerpoint/2010/main" val="18879006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Training data</a:t>
            </a:r>
            <a:endParaRPr lang="en-US" sz="3200" dirty="0"/>
          </a:p>
        </p:txBody>
      </p:sp>
      <p:sp>
        <p:nvSpPr>
          <p:cNvPr id="3" name="Content Placeholder 2"/>
          <p:cNvSpPr>
            <a:spLocks noGrp="1"/>
          </p:cNvSpPr>
          <p:nvPr>
            <p:ph idx="1"/>
          </p:nvPr>
        </p:nvSpPr>
        <p:spPr>
          <a:xfrm>
            <a:off x="131805" y="1729947"/>
            <a:ext cx="9142197" cy="4311416"/>
          </a:xfrm>
        </p:spPr>
        <p:txBody>
          <a:bodyPr/>
          <a:lstStyle/>
          <a:p>
            <a:r>
              <a:rPr lang="en-US" dirty="0" smtClean="0">
                <a:solidFill>
                  <a:schemeClr val="accent2"/>
                </a:solidFill>
              </a:rPr>
              <a:t>Manually classify tweets into positive or negative</a:t>
            </a:r>
          </a:p>
          <a:p>
            <a:pPr marL="0" indent="0">
              <a:buNone/>
            </a:pPr>
            <a:endParaRPr lang="en-US" dirty="0">
              <a:solidFill>
                <a:schemeClr val="accent2"/>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990" y="2471352"/>
            <a:ext cx="9208116" cy="3241386"/>
          </a:xfrm>
          <a:prstGeom prst="rect">
            <a:avLst/>
          </a:prstGeom>
        </p:spPr>
      </p:pic>
    </p:spTree>
    <p:extLst>
      <p:ext uri="{BB962C8B-B14F-4D97-AF65-F5344CB8AC3E}">
        <p14:creationId xmlns:p14="http://schemas.microsoft.com/office/powerpoint/2010/main" val="37227079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498" y="147782"/>
            <a:ext cx="8596668" cy="766618"/>
          </a:xfrm>
        </p:spPr>
        <p:txBody>
          <a:bodyPr/>
          <a:lstStyle/>
          <a:p>
            <a:r>
              <a:rPr lang="en-US" dirty="0" smtClean="0"/>
              <a:t>Result of Naïve Bayes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3413" y="987569"/>
            <a:ext cx="4009590" cy="5487122"/>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3003" y="987569"/>
            <a:ext cx="4855739" cy="5404178"/>
          </a:xfrm>
          <a:prstGeom prst="rect">
            <a:avLst/>
          </a:prstGeom>
        </p:spPr>
      </p:pic>
    </p:spTree>
    <p:extLst>
      <p:ext uri="{BB962C8B-B14F-4D97-AF65-F5344CB8AC3E}">
        <p14:creationId xmlns:p14="http://schemas.microsoft.com/office/powerpoint/2010/main" val="4246509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2727"/>
          </a:xfrm>
        </p:spPr>
        <p:txBody>
          <a:bodyPr>
            <a:normAutofit/>
          </a:bodyPr>
          <a:lstStyle/>
          <a:p>
            <a:r>
              <a:rPr lang="en-US" sz="3200" dirty="0" smtClean="0"/>
              <a:t>Experiment Two (Maximum Entropy Classifier)</a:t>
            </a:r>
            <a:endParaRPr lang="en-US" sz="32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0775" y="1302327"/>
            <a:ext cx="4576098" cy="5135418"/>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9238" y="1332500"/>
            <a:ext cx="4428626" cy="4887231"/>
          </a:xfrm>
          <a:prstGeom prst="rect">
            <a:avLst/>
          </a:prstGeom>
        </p:spPr>
      </p:pic>
    </p:spTree>
    <p:extLst>
      <p:ext uri="{BB962C8B-B14F-4D97-AF65-F5344CB8AC3E}">
        <p14:creationId xmlns:p14="http://schemas.microsoft.com/office/powerpoint/2010/main" val="2556836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next?</a:t>
            </a:r>
            <a:endParaRPr lang="en-US" dirty="0"/>
          </a:p>
        </p:txBody>
      </p:sp>
      <p:sp>
        <p:nvSpPr>
          <p:cNvPr id="3" name="Content Placeholder 2"/>
          <p:cNvSpPr>
            <a:spLocks noGrp="1"/>
          </p:cNvSpPr>
          <p:nvPr>
            <p:ph idx="1"/>
          </p:nvPr>
        </p:nvSpPr>
        <p:spPr>
          <a:xfrm>
            <a:off x="677334" y="1597881"/>
            <a:ext cx="8596668" cy="3880773"/>
          </a:xfrm>
        </p:spPr>
        <p:txBody>
          <a:bodyPr/>
          <a:lstStyle/>
          <a:p>
            <a:r>
              <a:rPr lang="en-US" dirty="0" smtClean="0"/>
              <a:t>Use </a:t>
            </a:r>
            <a:r>
              <a:rPr lang="en-US" dirty="0"/>
              <a:t>SOM_PAK empirically to generate maps and clusters.</a:t>
            </a:r>
          </a:p>
          <a:p>
            <a:r>
              <a:rPr lang="en-US" dirty="0" smtClean="0"/>
              <a:t>Critical </a:t>
            </a:r>
            <a:r>
              <a:rPr lang="en-US" dirty="0"/>
              <a:t>analysis of SOM algorithm and propose a way to improve it.</a:t>
            </a:r>
          </a:p>
          <a:p>
            <a:endParaRPr lang="en-US" dirty="0" smtClean="0"/>
          </a:p>
          <a:p>
            <a:endParaRPr lang="en-US" dirty="0"/>
          </a:p>
        </p:txBody>
      </p:sp>
    </p:spTree>
    <p:extLst>
      <p:ext uri="{BB962C8B-B14F-4D97-AF65-F5344CB8AC3E}">
        <p14:creationId xmlns:p14="http://schemas.microsoft.com/office/powerpoint/2010/main" val="4190210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970" y="304800"/>
            <a:ext cx="8596668" cy="738909"/>
          </a:xfrm>
        </p:spPr>
        <p:txBody>
          <a:bodyPr>
            <a:normAutofit fontScale="90000"/>
          </a:bodyPr>
          <a:lstStyle/>
          <a:p>
            <a:r>
              <a:rPr lang="en-US" dirty="0" smtClean="0"/>
              <a:t>Self-organizing maps (SOM) algorithm</a:t>
            </a:r>
            <a:br>
              <a:rPr lang="en-US" dirty="0" smtClean="0"/>
            </a:br>
            <a:endParaRPr lang="en-US" dirty="0"/>
          </a:p>
        </p:txBody>
      </p:sp>
      <p:sp>
        <p:nvSpPr>
          <p:cNvPr id="3" name="Content Placeholder 2"/>
          <p:cNvSpPr>
            <a:spLocks noGrp="1"/>
          </p:cNvSpPr>
          <p:nvPr>
            <p:ph idx="1"/>
          </p:nvPr>
        </p:nvSpPr>
        <p:spPr>
          <a:xfrm>
            <a:off x="677334" y="1293091"/>
            <a:ext cx="4844235" cy="4748271"/>
          </a:xfrm>
        </p:spPr>
        <p:txBody>
          <a:bodyPr/>
          <a:lstStyle/>
          <a:p>
            <a:r>
              <a:rPr lang="en-US" dirty="0" smtClean="0"/>
              <a:t>The Self-organizing map is an unsupervised competitive algorithm.</a:t>
            </a:r>
          </a:p>
          <a:p>
            <a:r>
              <a:rPr lang="en-US" dirty="0" smtClean="0"/>
              <a:t>It made up of a vector of nodes for input ,an array of nodes as an output map, and a matrix of connections between each output layer.</a:t>
            </a:r>
          </a:p>
          <a:p>
            <a:r>
              <a:rPr lang="en-US" dirty="0" smtClean="0"/>
              <a:t>How- Input nodes receive </a:t>
            </a:r>
            <a:r>
              <a:rPr lang="en-US" dirty="0" err="1" smtClean="0"/>
              <a:t>vectorized</a:t>
            </a:r>
            <a:r>
              <a:rPr lang="en-US" dirty="0" smtClean="0"/>
              <a:t> input data patterns </a:t>
            </a:r>
          </a:p>
          <a:p>
            <a:r>
              <a:rPr lang="en-US" dirty="0"/>
              <a:t>P</a:t>
            </a:r>
            <a:r>
              <a:rPr lang="en-US" dirty="0" smtClean="0"/>
              <a:t>ropagate them to a set of output nodes.</a:t>
            </a:r>
          </a:p>
          <a:p>
            <a:r>
              <a:rPr lang="en-US" dirty="0" err="1" smtClean="0"/>
              <a:t>Kohenens</a:t>
            </a:r>
            <a:r>
              <a:rPr lang="en-US" dirty="0" smtClean="0"/>
              <a:t> principle of topographic map</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1569" y="1207833"/>
            <a:ext cx="6360814" cy="3912864"/>
          </a:xfrm>
          <a:prstGeom prst="rect">
            <a:avLst/>
          </a:prstGeom>
        </p:spPr>
      </p:pic>
    </p:spTree>
    <p:extLst>
      <p:ext uri="{BB962C8B-B14F-4D97-AF65-F5344CB8AC3E}">
        <p14:creationId xmlns:p14="http://schemas.microsoft.com/office/powerpoint/2010/main" val="29741268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134" y="1277814"/>
            <a:ext cx="4973189" cy="4575979"/>
          </a:xfrm>
        </p:spPr>
        <p:txBody>
          <a:bodyPr>
            <a:normAutofit/>
          </a:bodyPr>
          <a:lstStyle/>
          <a:p>
            <a:pPr marL="0" indent="0">
              <a:buNone/>
            </a:pPr>
            <a:r>
              <a:rPr lang="en-US" dirty="0"/>
              <a:t>The SOM learning </a:t>
            </a:r>
            <a:r>
              <a:rPr lang="en-US" dirty="0" smtClean="0"/>
              <a:t>algorithm will be used in this manner:</a:t>
            </a:r>
          </a:p>
          <a:p>
            <a:r>
              <a:rPr lang="en-US" dirty="0"/>
              <a:t>Step 1. Initialize weights of neurons in map. </a:t>
            </a:r>
          </a:p>
          <a:p>
            <a:r>
              <a:rPr lang="en-US" dirty="0"/>
              <a:t>Step 2. Randomly select a training vector </a:t>
            </a:r>
            <a:r>
              <a:rPr lang="en-US" i="1" dirty="0"/>
              <a:t>xi </a:t>
            </a:r>
            <a:r>
              <a:rPr lang="en-US" dirty="0"/>
              <a:t>from the corpus. </a:t>
            </a:r>
            <a:endParaRPr lang="en-US" dirty="0" smtClean="0"/>
          </a:p>
          <a:p>
            <a:r>
              <a:rPr lang="en-US" dirty="0"/>
              <a:t>Step 3. Determine the neuron </a:t>
            </a:r>
            <a:r>
              <a:rPr lang="en-US" i="1" dirty="0"/>
              <a:t>c</a:t>
            </a:r>
            <a:r>
              <a:rPr lang="en-US" dirty="0"/>
              <a:t>, having the highest activity level with respect to </a:t>
            </a:r>
            <a:r>
              <a:rPr lang="en-US" i="1" dirty="0"/>
              <a:t>xi</a:t>
            </a:r>
            <a:r>
              <a:rPr lang="en-US" dirty="0"/>
              <a:t>. </a:t>
            </a:r>
            <a:endParaRPr lang="en-US" dirty="0" smtClean="0"/>
          </a:p>
          <a:p>
            <a:endParaRPr lang="en-US" dirty="0"/>
          </a:p>
        </p:txBody>
      </p:sp>
      <p:sp>
        <p:nvSpPr>
          <p:cNvPr id="4" name="Title 1"/>
          <p:cNvSpPr>
            <a:spLocks noGrp="1"/>
          </p:cNvSpPr>
          <p:nvPr>
            <p:ph type="title"/>
          </p:nvPr>
        </p:nvSpPr>
        <p:spPr>
          <a:xfrm>
            <a:off x="0" y="152401"/>
            <a:ext cx="8596668" cy="832339"/>
          </a:xfrm>
        </p:spPr>
        <p:txBody>
          <a:bodyPr>
            <a:normAutofit fontScale="90000"/>
          </a:bodyPr>
          <a:lstStyle/>
          <a:p>
            <a:r>
              <a:rPr lang="en-US" dirty="0" smtClean="0"/>
              <a:t>Self-organizing maps (SOM) algorithm</a:t>
            </a:r>
            <a:br>
              <a:rPr lang="en-US" dirty="0" smtClean="0"/>
            </a:br>
            <a:endParaRPr lang="en-US" dirty="0"/>
          </a:p>
        </p:txBody>
      </p:sp>
      <p:pic>
        <p:nvPicPr>
          <p:cNvPr id="5" name="Picture 4"/>
          <p:cNvPicPr>
            <a:picLocks noChangeAspect="1"/>
          </p:cNvPicPr>
          <p:nvPr/>
        </p:nvPicPr>
        <p:blipFill>
          <a:blip r:embed="rId3"/>
          <a:stretch>
            <a:fillRect/>
          </a:stretch>
        </p:blipFill>
        <p:spPr>
          <a:xfrm>
            <a:off x="5413458" y="1719421"/>
            <a:ext cx="4375312" cy="339969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262" y="4449155"/>
            <a:ext cx="4230931" cy="669958"/>
          </a:xfrm>
          <a:prstGeom prst="rect">
            <a:avLst/>
          </a:prstGeom>
        </p:spPr>
      </p:pic>
    </p:spTree>
    <p:extLst>
      <p:ext uri="{BB962C8B-B14F-4D97-AF65-F5344CB8AC3E}">
        <p14:creationId xmlns:p14="http://schemas.microsoft.com/office/powerpoint/2010/main" val="11048097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103" y="105508"/>
            <a:ext cx="8596668" cy="797169"/>
          </a:xfrm>
        </p:spPr>
        <p:txBody>
          <a:bodyPr/>
          <a:lstStyle/>
          <a:p>
            <a:r>
              <a:rPr lang="en-US"/>
              <a:t>Self-organizing maps (SOM) algorithm</a:t>
            </a:r>
            <a:endParaRPr lang="en-US" dirty="0"/>
          </a:p>
        </p:txBody>
      </p:sp>
      <p:sp>
        <p:nvSpPr>
          <p:cNvPr id="3" name="Content Placeholder 2"/>
          <p:cNvSpPr>
            <a:spLocks noGrp="1"/>
          </p:cNvSpPr>
          <p:nvPr>
            <p:ph idx="1"/>
          </p:nvPr>
        </p:nvSpPr>
        <p:spPr>
          <a:xfrm>
            <a:off x="677334" y="1090247"/>
            <a:ext cx="4351866" cy="5673968"/>
          </a:xfrm>
        </p:spPr>
        <p:txBody>
          <a:bodyPr/>
          <a:lstStyle/>
          <a:p>
            <a:pPr marL="0" indent="0">
              <a:buNone/>
            </a:pPr>
            <a:r>
              <a:rPr lang="en-US" dirty="0"/>
              <a:t>The SOM learning algorithm will be used in this manner</a:t>
            </a:r>
            <a:r>
              <a:rPr lang="en-US" dirty="0" smtClean="0"/>
              <a:t>:</a:t>
            </a:r>
          </a:p>
          <a:p>
            <a:r>
              <a:rPr lang="en-US" dirty="0" smtClean="0"/>
              <a:t>Step </a:t>
            </a:r>
            <a:r>
              <a:rPr lang="en-US" dirty="0"/>
              <a:t>4. Update the synaptic weights of the BMU and its neighbors in order to move the BMU closer to the input vector. </a:t>
            </a:r>
            <a:endParaRPr lang="en-US" dirty="0" smtClean="0"/>
          </a:p>
          <a:p>
            <a:pPr marL="0" indent="0">
              <a:buNone/>
            </a:pPr>
            <a:endParaRPr lang="en-US" dirty="0"/>
          </a:p>
          <a:p>
            <a:endParaRPr lang="en-US" dirty="0" smtClean="0"/>
          </a:p>
          <a:p>
            <a:r>
              <a:rPr lang="en-US" dirty="0" smtClean="0"/>
              <a:t>Step </a:t>
            </a:r>
            <a:r>
              <a:rPr lang="en-US" dirty="0"/>
              <a:t>5. Increase time stamp </a:t>
            </a:r>
            <a:r>
              <a:rPr lang="en-US" i="1" dirty="0"/>
              <a:t>t </a:t>
            </a:r>
            <a:r>
              <a:rPr lang="en-US" dirty="0"/>
              <a:t>representing training iteration. If t reaches the preset maximum training time </a:t>
            </a:r>
            <a:r>
              <a:rPr lang="en-US" i="1" dirty="0"/>
              <a:t>T</a:t>
            </a:r>
            <a:r>
              <a:rPr lang="en-US" dirty="0"/>
              <a:t>, stop the training process; otherwise decrease </a:t>
            </a:r>
            <a:r>
              <a:rPr lang="en-US" i="1" dirty="0"/>
              <a:t>α</a:t>
            </a:r>
            <a:r>
              <a:rPr lang="en-US" dirty="0"/>
              <a:t>(</a:t>
            </a:r>
            <a:r>
              <a:rPr lang="en-US" i="1" dirty="0"/>
              <a:t>t</a:t>
            </a:r>
            <a:r>
              <a:rPr lang="en-US" dirty="0"/>
              <a:t>) (0&lt; </a:t>
            </a:r>
            <a:r>
              <a:rPr lang="en-US" i="1" dirty="0"/>
              <a:t>α</a:t>
            </a:r>
            <a:r>
              <a:rPr lang="en-US" dirty="0"/>
              <a:t>(</a:t>
            </a:r>
            <a:r>
              <a:rPr lang="en-US" i="1" dirty="0"/>
              <a:t>t</a:t>
            </a:r>
            <a:r>
              <a:rPr lang="en-US" dirty="0"/>
              <a:t>) &lt;1), and the neighborhood size, and go to Step </a:t>
            </a:r>
            <a:r>
              <a:rPr lang="en-US" b="1" dirty="0"/>
              <a:t>2. </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2922" y="1647093"/>
            <a:ext cx="3930162" cy="314413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3450" y="3081818"/>
            <a:ext cx="4048150" cy="405502"/>
          </a:xfrm>
          <a:prstGeom prst="rect">
            <a:avLst/>
          </a:prstGeom>
        </p:spPr>
      </p:pic>
    </p:spTree>
    <p:extLst>
      <p:ext uri="{BB962C8B-B14F-4D97-AF65-F5344CB8AC3E}">
        <p14:creationId xmlns:p14="http://schemas.microsoft.com/office/powerpoint/2010/main" val="994468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677334" y="1597881"/>
            <a:ext cx="8596668" cy="3880773"/>
          </a:xfrm>
        </p:spPr>
        <p:txBody>
          <a:bodyPr/>
          <a:lstStyle/>
          <a:p>
            <a:r>
              <a:rPr lang="en-US" dirty="0" smtClean="0"/>
              <a:t>I plan on comparing the accuracy of the SOM to other machine learning techniques for the classification of micro-posts.</a:t>
            </a:r>
          </a:p>
          <a:p>
            <a:r>
              <a:rPr lang="en-US" dirty="0" smtClean="0"/>
              <a:t>Visualize output and convey in a meaningful manner</a:t>
            </a:r>
          </a:p>
          <a:p>
            <a:r>
              <a:rPr lang="en-US" dirty="0" smtClean="0"/>
              <a:t>Using Python(primary), Twitter4J, </a:t>
            </a:r>
            <a:r>
              <a:rPr lang="en-US" dirty="0" err="1" smtClean="0"/>
              <a:t>Tweepy</a:t>
            </a:r>
            <a:r>
              <a:rPr lang="en-US" dirty="0" smtClean="0"/>
              <a:t>, </a:t>
            </a:r>
            <a:r>
              <a:rPr lang="en-US" dirty="0" err="1" smtClean="0"/>
              <a:t>SOM_Pak</a:t>
            </a:r>
            <a:r>
              <a:rPr lang="en-US" dirty="0" smtClean="0"/>
              <a:t>, Panda, Anaconda, SQLite, </a:t>
            </a:r>
            <a:r>
              <a:rPr lang="en-US" dirty="0" err="1" smtClean="0"/>
              <a:t>Sqliteman</a:t>
            </a:r>
            <a:r>
              <a:rPr lang="en-US" dirty="0"/>
              <a:t>.</a:t>
            </a:r>
            <a:endParaRPr lang="en-US" dirty="0" smtClean="0"/>
          </a:p>
          <a:p>
            <a:r>
              <a:rPr lang="en-US" dirty="0" smtClean="0"/>
              <a:t>Data set – region is SA and 4 main political parties.</a:t>
            </a:r>
          </a:p>
          <a:p>
            <a:endParaRPr lang="en-US" dirty="0" smtClean="0"/>
          </a:p>
          <a:p>
            <a:endParaRPr lang="en-US" dirty="0"/>
          </a:p>
        </p:txBody>
      </p:sp>
    </p:spTree>
    <p:extLst>
      <p:ext uri="{BB962C8B-B14F-4D97-AF65-F5344CB8AC3E}">
        <p14:creationId xmlns:p14="http://schemas.microsoft.com/office/powerpoint/2010/main" val="39304305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r>
              <a:rPr lang="en-US" dirty="0" smtClean="0"/>
              <a:t>Images</a:t>
            </a:r>
          </a:p>
          <a:p>
            <a:r>
              <a:rPr lang="en-US" dirty="0" smtClean="0"/>
              <a:t>Tweets</a:t>
            </a:r>
          </a:p>
          <a:p>
            <a:r>
              <a:rPr lang="en-US" dirty="0" smtClean="0"/>
              <a:t>Social Media images</a:t>
            </a:r>
          </a:p>
          <a:p>
            <a:r>
              <a:rPr lang="en-US" dirty="0" err="1" smtClean="0"/>
              <a:t>Polical</a:t>
            </a:r>
            <a:r>
              <a:rPr lang="en-US" dirty="0" smtClean="0"/>
              <a:t> information is </a:t>
            </a:r>
            <a:r>
              <a:rPr lang="en-US" dirty="0" err="1" smtClean="0"/>
              <a:t>comm</a:t>
            </a:r>
            <a:r>
              <a:rPr lang="en-US" dirty="0" smtClean="0"/>
              <a:t> via social media – The tool to </a:t>
            </a:r>
            <a:r>
              <a:rPr lang="en-US" dirty="0" err="1" smtClean="0"/>
              <a:t>comm</a:t>
            </a:r>
            <a:r>
              <a:rPr lang="en-US" dirty="0" smtClean="0"/>
              <a:t> opinion is usually through twitter, political wars</a:t>
            </a:r>
            <a:endParaRPr lang="en-US" dirty="0"/>
          </a:p>
          <a:p>
            <a:r>
              <a:rPr lang="en-US" dirty="0" smtClean="0"/>
              <a:t>(How political opinions affect us , How social media has moved from newspapers/</a:t>
            </a:r>
            <a:r>
              <a:rPr lang="en-US" dirty="0" err="1" smtClean="0"/>
              <a:t>tv</a:t>
            </a:r>
            <a:r>
              <a:rPr lang="en-US" dirty="0" smtClean="0"/>
              <a:t> to online/</a:t>
            </a:r>
            <a:r>
              <a:rPr lang="en-US" dirty="0" err="1" smtClean="0"/>
              <a:t>sm</a:t>
            </a:r>
            <a:r>
              <a:rPr lang="en-US" dirty="0" smtClean="0"/>
              <a:t> and we need to gather this data online )</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7027" y="197645"/>
            <a:ext cx="2466975" cy="1847850"/>
          </a:xfrm>
          <a:prstGeom prst="rect">
            <a:avLst/>
          </a:prstGeom>
        </p:spPr>
      </p:pic>
    </p:spTree>
    <p:extLst>
      <p:ext uri="{BB962C8B-B14F-4D97-AF65-F5344CB8AC3E}">
        <p14:creationId xmlns:p14="http://schemas.microsoft.com/office/powerpoint/2010/main" val="95636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Solution</a:t>
            </a:r>
            <a:endParaRPr lang="en-ZA" dirty="0"/>
          </a:p>
        </p:txBody>
      </p:sp>
      <p:sp>
        <p:nvSpPr>
          <p:cNvPr id="3" name="Content Placeholder 2"/>
          <p:cNvSpPr>
            <a:spLocks noGrp="1"/>
          </p:cNvSpPr>
          <p:nvPr>
            <p:ph idx="1"/>
          </p:nvPr>
        </p:nvSpPr>
        <p:spPr>
          <a:xfrm>
            <a:off x="621063" y="1752626"/>
            <a:ext cx="8596668" cy="3880773"/>
          </a:xfrm>
        </p:spPr>
        <p:txBody>
          <a:bodyPr/>
          <a:lstStyle/>
          <a:p>
            <a:r>
              <a:rPr lang="en-ZA" dirty="0" smtClean="0"/>
              <a:t>Lets put some science into this: Combine AI and big data </a:t>
            </a:r>
          </a:p>
          <a:p>
            <a:endParaRPr lang="en-ZA" dirty="0"/>
          </a:p>
          <a:p>
            <a:r>
              <a:rPr lang="en-ZA" dirty="0" smtClean="0"/>
              <a:t>Can computational intelligence be used to mine and visualize big data:</a:t>
            </a:r>
          </a:p>
          <a:p>
            <a:endParaRPr lang="en-ZA" dirty="0"/>
          </a:p>
          <a:p>
            <a:r>
              <a:rPr lang="en-ZA" dirty="0" smtClean="0"/>
              <a:t>Goals:</a:t>
            </a:r>
          </a:p>
          <a:p>
            <a:r>
              <a:rPr lang="en-ZA" dirty="0" smtClean="0"/>
              <a:t>1. Mine and pre-process the data</a:t>
            </a:r>
            <a:endParaRPr lang="en-ZA" dirty="0"/>
          </a:p>
          <a:p>
            <a:r>
              <a:rPr lang="en-ZA" dirty="0" smtClean="0"/>
              <a:t>2. Visualize and analyse the data per location in South Africa</a:t>
            </a:r>
          </a:p>
          <a:p>
            <a:r>
              <a:rPr lang="en-ZA" dirty="0" smtClean="0"/>
              <a:t>3. Check possible outlier opinions contrary to belief </a:t>
            </a:r>
            <a:endParaRPr lang="en-ZA" dirty="0"/>
          </a:p>
        </p:txBody>
      </p:sp>
    </p:spTree>
    <p:extLst>
      <p:ext uri="{BB962C8B-B14F-4D97-AF65-F5344CB8AC3E}">
        <p14:creationId xmlns:p14="http://schemas.microsoft.com/office/powerpoint/2010/main" val="1044805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Sentiment Analysis and why is it important?</a:t>
            </a:r>
            <a:endParaRPr lang="en-US" dirty="0"/>
          </a:p>
        </p:txBody>
      </p:sp>
      <p:sp>
        <p:nvSpPr>
          <p:cNvPr id="3" name="Content Placeholder 2"/>
          <p:cNvSpPr>
            <a:spLocks noGrp="1"/>
          </p:cNvSpPr>
          <p:nvPr>
            <p:ph idx="1"/>
          </p:nvPr>
        </p:nvSpPr>
        <p:spPr/>
        <p:txBody>
          <a:bodyPr>
            <a:normAutofit/>
          </a:bodyPr>
          <a:lstStyle/>
          <a:p>
            <a:r>
              <a:rPr lang="en-US" dirty="0" smtClean="0"/>
              <a:t>Sentiment analysis is the categorization of given text into an emotion.</a:t>
            </a:r>
          </a:p>
          <a:p>
            <a:pPr lvl="1"/>
            <a:r>
              <a:rPr lang="en-US" dirty="0"/>
              <a:t>Consumers can use sentiment analysis to research products or services before making a purchase. E.g. Kindle</a:t>
            </a:r>
          </a:p>
          <a:p>
            <a:pPr lvl="1"/>
            <a:r>
              <a:rPr lang="en-US" dirty="0"/>
              <a:t>Marketers can use this to research public opinion of their company and products, or to analyze customer satisfaction. E.g. Election Polls</a:t>
            </a:r>
          </a:p>
          <a:p>
            <a:pPr lvl="1"/>
            <a:r>
              <a:rPr lang="en-US" dirty="0"/>
              <a:t>Organizations can also use this to gather critical feedback about problems in newly released </a:t>
            </a:r>
            <a:r>
              <a:rPr lang="en-US" dirty="0" smtClean="0"/>
              <a:t>products</a:t>
            </a:r>
            <a:r>
              <a:rPr lang="en-US" dirty="0"/>
              <a:t>. E.g. Brand Management (Nike, Adidas</a:t>
            </a:r>
            <a:r>
              <a:rPr lang="en-US" dirty="0" smtClean="0"/>
              <a:t>)</a:t>
            </a:r>
          </a:p>
          <a:p>
            <a:pPr lvl="1"/>
            <a:endParaRPr lang="en-US" dirty="0"/>
          </a:p>
          <a:p>
            <a:pPr lvl="1"/>
            <a:r>
              <a:rPr lang="en-US" dirty="0" smtClean="0"/>
              <a:t>image</a:t>
            </a:r>
            <a:endParaRPr lang="en-US" dirty="0"/>
          </a:p>
        </p:txBody>
      </p:sp>
    </p:spTree>
    <p:extLst>
      <p:ext uri="{BB962C8B-B14F-4D97-AF65-F5344CB8AC3E}">
        <p14:creationId xmlns:p14="http://schemas.microsoft.com/office/powerpoint/2010/main" val="2435730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am I now?</a:t>
            </a:r>
            <a:endParaRPr lang="en-US" dirty="0"/>
          </a:p>
        </p:txBody>
      </p:sp>
      <p:sp>
        <p:nvSpPr>
          <p:cNvPr id="3" name="Content Placeholder 2"/>
          <p:cNvSpPr>
            <a:spLocks noGrp="1"/>
          </p:cNvSpPr>
          <p:nvPr>
            <p:ph idx="1"/>
          </p:nvPr>
        </p:nvSpPr>
        <p:spPr/>
        <p:txBody>
          <a:bodyPr/>
          <a:lstStyle/>
          <a:p>
            <a:r>
              <a:rPr lang="en-US" dirty="0" smtClean="0"/>
              <a:t>1. </a:t>
            </a:r>
            <a:r>
              <a:rPr lang="en-US" dirty="0" smtClean="0"/>
              <a:t>Literature survey on existing </a:t>
            </a:r>
            <a:r>
              <a:rPr lang="en-US" dirty="0" smtClean="0"/>
              <a:t>machine learning </a:t>
            </a:r>
            <a:r>
              <a:rPr lang="en-US" dirty="0" smtClean="0"/>
              <a:t>techniques</a:t>
            </a:r>
            <a:r>
              <a:rPr lang="en-US" dirty="0"/>
              <a:t> </a:t>
            </a:r>
            <a:r>
              <a:rPr lang="en-US" dirty="0" smtClean="0"/>
              <a:t>for:</a:t>
            </a:r>
            <a:endParaRPr lang="en-US" dirty="0" smtClean="0"/>
          </a:p>
          <a:p>
            <a:pPr lvl="1"/>
            <a:r>
              <a:rPr lang="en-US" dirty="0" smtClean="0"/>
              <a:t>Data mining</a:t>
            </a:r>
          </a:p>
          <a:p>
            <a:pPr lvl="1"/>
            <a:r>
              <a:rPr lang="en-US" dirty="0" smtClean="0"/>
              <a:t>Data </a:t>
            </a:r>
            <a:r>
              <a:rPr lang="en-US" smtClean="0"/>
              <a:t>visualisation</a:t>
            </a:r>
            <a:endParaRPr lang="en-US" dirty="0" smtClean="0"/>
          </a:p>
          <a:p>
            <a:r>
              <a:rPr lang="en-US" dirty="0" smtClean="0"/>
              <a:t>2. Case study on the SOM algorithm.</a:t>
            </a:r>
          </a:p>
          <a:p>
            <a:r>
              <a:rPr lang="en-US" dirty="0" smtClean="0"/>
              <a:t>3. Pre-process twitter data</a:t>
            </a:r>
            <a:r>
              <a:rPr lang="en-US" dirty="0" smtClean="0"/>
              <a:t>.</a:t>
            </a: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9354" y="330200"/>
            <a:ext cx="1828800" cy="1600200"/>
          </a:xfrm>
          <a:prstGeom prst="rect">
            <a:avLst/>
          </a:prstGeom>
        </p:spPr>
      </p:pic>
    </p:spTree>
    <p:extLst>
      <p:ext uri="{BB962C8B-B14F-4D97-AF65-F5344CB8AC3E}">
        <p14:creationId xmlns:p14="http://schemas.microsoft.com/office/powerpoint/2010/main" val="4044296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05016"/>
          </a:xfrm>
        </p:spPr>
        <p:txBody>
          <a:bodyPr/>
          <a:lstStyle/>
          <a:p>
            <a:r>
              <a:rPr lang="en-US" dirty="0" smtClean="0"/>
              <a:t>Related Work</a:t>
            </a:r>
            <a:endParaRPr lang="en-US" dirty="0"/>
          </a:p>
        </p:txBody>
      </p:sp>
      <p:sp>
        <p:nvSpPr>
          <p:cNvPr id="3" name="Content Placeholder 2"/>
          <p:cNvSpPr>
            <a:spLocks noGrp="1"/>
          </p:cNvSpPr>
          <p:nvPr>
            <p:ph idx="1"/>
          </p:nvPr>
        </p:nvSpPr>
        <p:spPr>
          <a:xfrm>
            <a:off x="677334" y="1921691"/>
            <a:ext cx="8596668" cy="3880773"/>
          </a:xfrm>
        </p:spPr>
        <p:txBody>
          <a:bodyPr/>
          <a:lstStyle/>
          <a:p>
            <a:pPr marL="0" indent="0">
              <a:buNone/>
            </a:pPr>
            <a:r>
              <a:rPr lang="en-US" dirty="0" smtClean="0">
                <a:solidFill>
                  <a:schemeClr val="accent2"/>
                </a:solidFill>
              </a:rPr>
              <a:t>Detecting </a:t>
            </a:r>
            <a:r>
              <a:rPr lang="en-US" dirty="0">
                <a:solidFill>
                  <a:schemeClr val="accent2"/>
                </a:solidFill>
              </a:rPr>
              <a:t>small clusters </a:t>
            </a:r>
            <a:r>
              <a:rPr lang="en-US" dirty="0" smtClean="0">
                <a:solidFill>
                  <a:schemeClr val="accent2"/>
                </a:solidFill>
              </a:rPr>
              <a:t>by  Joao and Lobo</a:t>
            </a:r>
          </a:p>
          <a:p>
            <a:r>
              <a:rPr lang="en-US" dirty="0" smtClean="0">
                <a:solidFill>
                  <a:schemeClr val="tx1"/>
                </a:solidFill>
              </a:rPr>
              <a:t> The importance of data preprocessing for the purpose of  identifying clusters</a:t>
            </a:r>
          </a:p>
          <a:p>
            <a:r>
              <a:rPr lang="en-US" dirty="0" smtClean="0">
                <a:solidFill>
                  <a:schemeClr val="tx1"/>
                </a:solidFill>
              </a:rPr>
              <a:t>Detection prolongs computation time and the SOM needs to be further assessed.</a:t>
            </a:r>
          </a:p>
          <a:p>
            <a:endParaRPr lang="en-US" dirty="0">
              <a:solidFill>
                <a:schemeClr val="accent2"/>
              </a:solidFill>
            </a:endParaRPr>
          </a:p>
          <a:p>
            <a:pPr marL="0" indent="0">
              <a:buNone/>
            </a:pPr>
            <a:r>
              <a:rPr lang="en-US" dirty="0" smtClean="0">
                <a:solidFill>
                  <a:schemeClr val="accent2"/>
                </a:solidFill>
              </a:rPr>
              <a:t>Classification Techniques </a:t>
            </a:r>
          </a:p>
          <a:p>
            <a:r>
              <a:rPr lang="en-US" dirty="0" smtClean="0">
                <a:solidFill>
                  <a:schemeClr val="tx1"/>
                </a:solidFill>
              </a:rPr>
              <a:t>Positive and negative classification by Bo Pang(NB, MEC, SVM)</a:t>
            </a:r>
          </a:p>
          <a:p>
            <a:r>
              <a:rPr lang="en-US" dirty="0" smtClean="0">
                <a:solidFill>
                  <a:schemeClr val="tx1"/>
                </a:solidFill>
              </a:rPr>
              <a:t>They were more effective in topic-based categorization than sentiment classification</a:t>
            </a:r>
          </a:p>
          <a:p>
            <a:r>
              <a:rPr lang="en-US" dirty="0" smtClean="0">
                <a:solidFill>
                  <a:schemeClr val="tx1"/>
                </a:solidFill>
              </a:rPr>
              <a:t>I performed sentiment analysis using these classification techniques (NB, MEC)</a:t>
            </a:r>
          </a:p>
          <a:p>
            <a:endParaRPr lang="en-US" dirty="0" smtClean="0">
              <a:solidFill>
                <a:schemeClr val="accent2"/>
              </a:solidFill>
            </a:endParaRPr>
          </a:p>
          <a:p>
            <a:endParaRPr lang="en-US" dirty="0">
              <a:solidFill>
                <a:schemeClr val="accent2"/>
              </a:solidFill>
            </a:endParaRPr>
          </a:p>
          <a:p>
            <a:endParaRPr lang="en-US" dirty="0">
              <a:solidFill>
                <a:schemeClr val="accent2"/>
              </a:solidFill>
            </a:endParaRPr>
          </a:p>
        </p:txBody>
      </p:sp>
    </p:spTree>
    <p:extLst>
      <p:ext uri="{BB962C8B-B14F-4D97-AF65-F5344CB8AC3E}">
        <p14:creationId xmlns:p14="http://schemas.microsoft.com/office/powerpoint/2010/main" val="256004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Classifiers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00173" y="1732692"/>
            <a:ext cx="6750990" cy="3972082"/>
          </a:xfrm>
        </p:spPr>
      </p:pic>
    </p:spTree>
    <p:extLst>
      <p:ext uri="{BB962C8B-B14F-4D97-AF65-F5344CB8AC3E}">
        <p14:creationId xmlns:p14="http://schemas.microsoft.com/office/powerpoint/2010/main" val="2549878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2442" y="1394469"/>
            <a:ext cx="4908715" cy="5051687"/>
          </a:xfrm>
        </p:spPr>
      </p:pic>
      <p:sp>
        <p:nvSpPr>
          <p:cNvPr id="4" name="Title 1"/>
          <p:cNvSpPr>
            <a:spLocks noGrp="1"/>
          </p:cNvSpPr>
          <p:nvPr>
            <p:ph type="title"/>
          </p:nvPr>
        </p:nvSpPr>
        <p:spPr/>
        <p:txBody>
          <a:bodyPr>
            <a:normAutofit/>
          </a:bodyPr>
          <a:lstStyle/>
          <a:p>
            <a:r>
              <a:rPr lang="en-US" sz="3200" dirty="0" smtClean="0"/>
              <a:t>Experiment One (Naïve Bayes Classifier)</a:t>
            </a:r>
            <a:endParaRPr lang="en-US" sz="32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45945" y="2007534"/>
            <a:ext cx="3428057" cy="3374854"/>
          </a:xfrm>
          <a:prstGeom prst="rect">
            <a:avLst/>
          </a:prstGeom>
        </p:spPr>
      </p:pic>
    </p:spTree>
    <p:extLst>
      <p:ext uri="{BB962C8B-B14F-4D97-AF65-F5344CB8AC3E}">
        <p14:creationId xmlns:p14="http://schemas.microsoft.com/office/powerpoint/2010/main" val="41894138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0436"/>
          </a:xfrm>
        </p:spPr>
        <p:txBody>
          <a:bodyPr/>
          <a:lstStyle/>
          <a:p>
            <a:r>
              <a:rPr lang="en-US" dirty="0" smtClean="0"/>
              <a:t>Feature Vector</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4037" y="1357744"/>
            <a:ext cx="6438572" cy="3937587"/>
          </a:xfrm>
          <a:prstGeom prst="rect">
            <a:avLst/>
          </a:prstGeom>
        </p:spPr>
      </p:pic>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27953" y="1357744"/>
            <a:ext cx="4966084" cy="5268531"/>
          </a:xfrm>
        </p:spPr>
      </p:pic>
    </p:spTree>
    <p:extLst>
      <p:ext uri="{BB962C8B-B14F-4D97-AF65-F5344CB8AC3E}">
        <p14:creationId xmlns:p14="http://schemas.microsoft.com/office/powerpoint/2010/main" val="919244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368</TotalTime>
  <Words>1653</Words>
  <Application>Microsoft Office PowerPoint</Application>
  <PresentationFormat>Custom</PresentationFormat>
  <Paragraphs>132</Paragraphs>
  <Slides>17</Slides>
  <Notes>12</Notes>
  <HiddenSlides>1</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Facet</vt:lpstr>
      <vt:lpstr>Visualizing political sentiment data using machine learning techniques</vt:lpstr>
      <vt:lpstr>Problem Statement</vt:lpstr>
      <vt:lpstr>Solution</vt:lpstr>
      <vt:lpstr>What is Sentiment Analysis and why is it important?</vt:lpstr>
      <vt:lpstr>Where am I now?</vt:lpstr>
      <vt:lpstr>Related Work</vt:lpstr>
      <vt:lpstr>Classifiers</vt:lpstr>
      <vt:lpstr>Experiment One (Naïve Bayes Classifier)</vt:lpstr>
      <vt:lpstr>Feature Vector</vt:lpstr>
      <vt:lpstr>Training data</vt:lpstr>
      <vt:lpstr>Result of Naïve Bayes</vt:lpstr>
      <vt:lpstr>Experiment Two (Maximum Entropy Classifier)</vt:lpstr>
      <vt:lpstr>Where next?</vt:lpstr>
      <vt:lpstr>Self-organizing maps (SOM) algorithm </vt:lpstr>
      <vt:lpstr>Self-organizing maps (SOM) algorithm </vt:lpstr>
      <vt:lpstr>Self-organizing maps (SOM) algorithm</vt:lpstr>
      <vt:lpstr>Conclusion</vt:lpstr>
    </vt:vector>
  </TitlesOfParts>
  <Company>University of Pretoria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Visualizing political sentiment data using machine learning techniques</dc:title>
  <dc:creator>lizj</dc:creator>
  <cp:lastModifiedBy>Liz Joseph</cp:lastModifiedBy>
  <cp:revision>26</cp:revision>
  <dcterms:created xsi:type="dcterms:W3CDTF">2016-06-02T12:18:52Z</dcterms:created>
  <dcterms:modified xsi:type="dcterms:W3CDTF">2016-06-02T22:41:50Z</dcterms:modified>
</cp:coreProperties>
</file>