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5" r:id="rId2"/>
  </p:sldMasterIdLst>
  <p:notesMasterIdLst>
    <p:notesMasterId r:id="rId11"/>
  </p:notesMasterIdLst>
  <p:sldIdLst>
    <p:sldId id="258" r:id="rId3"/>
    <p:sldId id="263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283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14"/>
    <p:restoredTop sz="64427"/>
  </p:normalViewPr>
  <p:slideViewPr>
    <p:cSldViewPr snapToGrid="0" snapToObjects="1">
      <p:cViewPr>
        <p:scale>
          <a:sx n="75" d="100"/>
          <a:sy n="75" d="100"/>
        </p:scale>
        <p:origin x="776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5D83-82A4-4E5A-A8A0-CF45ED2C49CA}" type="datetimeFigureOut">
              <a:rPr lang="zh-CN" altLang="en-US" smtClean="0"/>
              <a:t>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999D-3598-4858-A7D6-649B11162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4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1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6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3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2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1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斜纹 8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7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91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42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3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2" name="斜纹 11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5" name="斜纹 14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977260" y="-3347"/>
            <a:ext cx="6214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4" name="斜纹 13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-3347"/>
            <a:ext cx="59772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斜纹 9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斜纹 3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8" r:id="rId3"/>
    <p:sldLayoutId id="2147483699" r:id="rId4"/>
    <p:sldLayoutId id="2147483683" r:id="rId5"/>
    <p:sldLayoutId id="2147483686" r:id="rId6"/>
    <p:sldLayoutId id="2147483688" r:id="rId7"/>
    <p:sldLayoutId id="2147483682" r:id="rId8"/>
    <p:sldLayoutId id="2147483691" r:id="rId9"/>
    <p:sldLayoutId id="2147483689" r:id="rId10"/>
    <p:sldLayoutId id="2147483687" r:id="rId11"/>
    <p:sldLayoutId id="2147483684" r:id="rId12"/>
    <p:sldLayoutId id="2147483696" r:id="rId13"/>
    <p:sldLayoutId id="2147483697" r:id="rId14"/>
    <p:sldLayoutId id="2147483694" r:id="rId15"/>
    <p:sldLayoutId id="2147483692" r:id="rId16"/>
    <p:sldLayoutId id="2147483700" r:id="rId17"/>
    <p:sldLayoutId id="2147483701" r:id="rId18"/>
    <p:sldLayoutId id="2147483702" r:id="rId19"/>
    <p:sldLayoutId id="2147483704" r:id="rId20"/>
    <p:sldLayoutId id="214748366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Crawler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Zhaokang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23755" y="2926218"/>
            <a:ext cx="6144490" cy="918418"/>
          </a:xfrm>
        </p:spPr>
        <p:txBody>
          <a:bodyPr/>
          <a:lstStyle/>
          <a:p>
            <a:r>
              <a:rPr lang="en-US" altLang="zh-CN" sz="1800" b="1" dirty="0"/>
              <a:t>Working of Web Crawler</a:t>
            </a:r>
            <a:endParaRPr lang="zh-CN" altLang="en-US" sz="1800" b="1" dirty="0"/>
          </a:p>
          <a:p>
            <a:r>
              <a:rPr lang="en-US" altLang="zh-CN" sz="1800" b="1" dirty="0" smtClean="0"/>
              <a:t>&amp;</a:t>
            </a:r>
            <a:endParaRPr lang="zh-CN" altLang="en-US" sz="1800" b="1" dirty="0" smtClean="0"/>
          </a:p>
          <a:p>
            <a:r>
              <a:rPr lang="en-US" altLang="zh-CN" sz="1800" b="1" dirty="0"/>
              <a:t>How to crawl websites without being blocked</a:t>
            </a:r>
          </a:p>
          <a:p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1459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ea typeface="ＭＳ Ｐゴシック" charset="-128"/>
              </a:rPr>
              <a:t>Basic crawl architecture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943784" y="1108364"/>
            <a:ext cx="8059198" cy="5291352"/>
            <a:chOff x="684213" y="1754188"/>
            <a:chExt cx="7621587" cy="472281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84213" y="1754188"/>
              <a:ext cx="914400" cy="3729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algn="ctr" eaLnBrk="1" hangingPunct="1"/>
              <a:r>
                <a:rPr lang="en-US" altLang="zh-CN"/>
                <a:t>WWW</a:t>
              </a:r>
            </a:p>
          </p:txBody>
        </p: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71800" y="2133600"/>
              <a:ext cx="1371600" cy="3352800"/>
              <a:chOff x="2971800" y="2133600"/>
              <a:chExt cx="1371600" cy="3352800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3429000" y="2133600"/>
                <a:ext cx="914400" cy="3352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 dirty="0"/>
                  <a:t>Parse</a:t>
                </a:r>
              </a:p>
            </p:txBody>
          </p:sp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2971800" y="3810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4343400" y="2704814"/>
              <a:ext cx="1371600" cy="2776824"/>
              <a:chOff x="4343400" y="2704814"/>
              <a:chExt cx="1371600" cy="2776824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800600" y="2704814"/>
                <a:ext cx="914400" cy="27768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 sz="2000" dirty="0"/>
                  <a:t>Content</a:t>
                </a:r>
              </a:p>
              <a:p>
                <a:pPr algn="ctr" eaLnBrk="1" hangingPunct="1"/>
                <a:r>
                  <a:rPr lang="en-US" altLang="zh-CN" sz="2000" dirty="0"/>
                  <a:t>seen?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4343400" y="3810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7010400" y="1905000"/>
              <a:ext cx="1295400" cy="3581400"/>
              <a:chOff x="7010400" y="1905000"/>
              <a:chExt cx="1295400" cy="3581400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7391400" y="3509963"/>
                <a:ext cx="914400" cy="19764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 sz="2000" dirty="0"/>
                  <a:t>Dup</a:t>
                </a:r>
              </a:p>
              <a:p>
                <a:pPr algn="ctr" eaLnBrk="1" hangingPunct="1"/>
                <a:r>
                  <a:rPr lang="en-US" altLang="zh-CN" sz="2000" dirty="0"/>
                  <a:t>URL</a:t>
                </a:r>
              </a:p>
              <a:p>
                <a:pPr algn="ctr" eaLnBrk="1" hangingPunct="1"/>
                <a:r>
                  <a:rPr lang="en-US" altLang="zh-CN" sz="2000" dirty="0" err="1"/>
                  <a:t>elim</a:t>
                </a:r>
                <a:endParaRPr lang="en-US" altLang="zh-CN" sz="2000" dirty="0"/>
              </a:p>
            </p:txBody>
          </p:sp>
          <p:sp>
            <p:nvSpPr>
              <p:cNvPr id="31" name="AutoShape 12"/>
              <p:cNvSpPr>
                <a:spLocks noChangeArrowheads="1"/>
              </p:cNvSpPr>
              <p:nvPr/>
            </p:nvSpPr>
            <p:spPr bwMode="auto">
              <a:xfrm>
                <a:off x="7391400" y="1905000"/>
                <a:ext cx="914400" cy="1066800"/>
              </a:xfrm>
              <a:prstGeom prst="can">
                <a:avLst>
                  <a:gd name="adj" fmla="val 29167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/>
                  <a:t>URL</a:t>
                </a:r>
              </a:p>
              <a:p>
                <a:pPr algn="ctr" eaLnBrk="1" hangingPunct="1"/>
                <a:r>
                  <a:rPr lang="en-US" altLang="zh-CN"/>
                  <a:t>set</a:t>
                </a: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7010400" y="3810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7848600" y="2971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2590800" y="5486400"/>
              <a:ext cx="5257800" cy="990600"/>
              <a:chOff x="2590800" y="5486400"/>
              <a:chExt cx="5257800" cy="990600"/>
            </a:xfrm>
          </p:grpSpPr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200400" y="5791200"/>
                <a:ext cx="3962400" cy="685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 dirty="0"/>
                  <a:t>URL Frontier</a:t>
                </a: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7162800" y="617220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V="1">
                <a:off x="7848600" y="54864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2590800" y="617220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V="1">
                <a:off x="2590800" y="54864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5715000" y="1981200"/>
              <a:ext cx="1295400" cy="3500438"/>
              <a:chOff x="5715000" y="1981200"/>
              <a:chExt cx="1295400" cy="3500438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6096000" y="3505200"/>
                <a:ext cx="914400" cy="19764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/>
                  <a:t>URL</a:t>
                </a:r>
              </a:p>
              <a:p>
                <a:pPr algn="ctr" eaLnBrk="1" hangingPunct="1"/>
                <a:r>
                  <a:rPr lang="en-US" altLang="zh-CN"/>
                  <a:t>filter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715000" y="3810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utoShape 28"/>
              <p:cNvSpPr>
                <a:spLocks noChangeArrowheads="1"/>
              </p:cNvSpPr>
              <p:nvPr/>
            </p:nvSpPr>
            <p:spPr bwMode="auto">
              <a:xfrm>
                <a:off x="6096000" y="1981200"/>
                <a:ext cx="914400" cy="990600"/>
              </a:xfrm>
              <a:prstGeom prst="can">
                <a:avLst>
                  <a:gd name="adj" fmla="val 27083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/>
                  <a:t>robots</a:t>
                </a:r>
              </a:p>
              <a:p>
                <a:pPr algn="ctr" eaLnBrk="1" hangingPunct="1"/>
                <a:r>
                  <a:rPr lang="en-US" altLang="zh-CN"/>
                  <a:t>filters</a:t>
                </a:r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>
                <a:off x="6553200" y="2971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1600200" y="2971800"/>
              <a:ext cx="1371600" cy="2509838"/>
              <a:chOff x="1600200" y="2971800"/>
              <a:chExt cx="1371600" cy="2509838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2057400" y="2971800"/>
                <a:ext cx="914400" cy="250983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algn="ctr" eaLnBrk="1" hangingPunct="1"/>
                <a:r>
                  <a:rPr lang="en-US" altLang="zh-CN"/>
                  <a:t>Fetch</a:t>
                </a: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600200" y="3810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rot="10800000">
                <a:off x="1600200" y="35814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 49"/>
          <p:cNvGrpSpPr/>
          <p:nvPr/>
        </p:nvGrpSpPr>
        <p:grpSpPr>
          <a:xfrm>
            <a:off x="2869202" y="3165066"/>
            <a:ext cx="558800" cy="237066"/>
            <a:chOff x="524933" y="2472554"/>
            <a:chExt cx="558800" cy="237066"/>
          </a:xfrm>
        </p:grpSpPr>
        <p:cxnSp>
          <p:nvCxnSpPr>
            <p:cNvPr id="47" name="直线箭头连接符 46"/>
            <p:cNvCxnSpPr/>
            <p:nvPr/>
          </p:nvCxnSpPr>
          <p:spPr>
            <a:xfrm flipH="1">
              <a:off x="524933" y="2472554"/>
              <a:ext cx="5418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575734" y="2709620"/>
              <a:ext cx="50799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1873" y="2327672"/>
            <a:ext cx="10314562" cy="1154769"/>
          </a:xfrm>
        </p:spPr>
        <p:txBody>
          <a:bodyPr/>
          <a:lstStyle/>
          <a:p>
            <a:r>
              <a:rPr lang="en-US" altLang="zh-CN" sz="4000" dirty="0"/>
              <a:t>How to </a:t>
            </a:r>
            <a:r>
              <a:rPr lang="en-US" altLang="zh-CN" sz="4000" dirty="0" smtClean="0"/>
              <a:t>detect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web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crawlers?</a:t>
            </a:r>
            <a:endParaRPr lang="zh-CN" altLang="en-US" sz="4000" dirty="0" smtClean="0"/>
          </a:p>
          <a:p>
            <a:r>
              <a:rPr lang="en-US" altLang="zh-CN" sz="4000" dirty="0" smtClean="0"/>
              <a:t>&amp;</a:t>
            </a:r>
            <a:endParaRPr lang="zh-CN" altLang="en-US" sz="4000" dirty="0" smtClean="0"/>
          </a:p>
          <a:p>
            <a:r>
              <a:rPr lang="en-US" altLang="zh-CN" sz="4000" dirty="0" smtClean="0"/>
              <a:t>How </a:t>
            </a:r>
            <a:r>
              <a:rPr lang="en-US" altLang="zh-CN" sz="4000" dirty="0"/>
              <a:t>to crawl websites without being </a:t>
            </a:r>
            <a:r>
              <a:rPr lang="en-US" altLang="zh-CN" sz="4000" dirty="0" smtClean="0"/>
              <a:t>blocked?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650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322" y="366464"/>
            <a:ext cx="11281796" cy="906524"/>
          </a:xfrm>
        </p:spPr>
        <p:txBody>
          <a:bodyPr/>
          <a:lstStyle/>
          <a:p>
            <a:r>
              <a:rPr lang="en-US" altLang="zh-CN" sz="4400" dirty="0"/>
              <a:t>Robot Exclusion</a:t>
            </a:r>
            <a:endParaRPr lang="zh-CN" altLang="zh-CN" sz="4400" dirty="0"/>
          </a:p>
          <a:p>
            <a:pPr algn="just"/>
            <a:endParaRPr lang="en-US" altLang="zh-CN" sz="4400" dirty="0"/>
          </a:p>
        </p:txBody>
      </p:sp>
      <p:sp>
        <p:nvSpPr>
          <p:cNvPr id="4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2322" y="1559856"/>
            <a:ext cx="8437124" cy="4543314"/>
          </a:xfrm>
        </p:spPr>
        <p:txBody>
          <a:bodyPr/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err="1">
                <a:solidFill>
                  <a:schemeClr val="bg1"/>
                </a:solidFill>
              </a:rPr>
              <a:t>robots.txt</a:t>
            </a:r>
            <a:r>
              <a:rPr lang="en-US" altLang="zh-CN" sz="3200" dirty="0">
                <a:solidFill>
                  <a:schemeClr val="bg1"/>
                </a:solidFill>
              </a:rPr>
              <a:t> file specifies rules for good behavior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Robots META Tag is individual document tag to exclude indexing or following links.</a:t>
            </a:r>
          </a:p>
        </p:txBody>
      </p:sp>
      <p:pic>
        <p:nvPicPr>
          <p:cNvPr id="13" name="图片 12" descr="../../../../Desktop/屏幕快照%202017-04-13%20上午11.20.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20" y="2888123"/>
            <a:ext cx="5270500" cy="35960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836686" y="3488267"/>
            <a:ext cx="2635250" cy="34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36689" y="3962400"/>
            <a:ext cx="2635250" cy="242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5029200" y="3659892"/>
            <a:ext cx="1773620" cy="30250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33017" y="3945467"/>
            <a:ext cx="311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Allow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all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search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engine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from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Mediapartners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–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Google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crawl </a:t>
            </a:r>
            <a:r>
              <a:rPr kumimoji="1" lang="en-US" altLang="zh-CN" dirty="0">
                <a:solidFill>
                  <a:schemeClr val="bg1"/>
                </a:solidFill>
              </a:rPr>
              <a:t>any directories.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33017" y="5188953"/>
            <a:ext cx="286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Disallow all </a:t>
            </a:r>
            <a:r>
              <a:rPr kumimoji="1" lang="en-US" altLang="zh-CN" dirty="0" smtClean="0">
                <a:solidFill>
                  <a:schemeClr val="bg1"/>
                </a:solidFill>
              </a:rPr>
              <a:t>other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search </a:t>
            </a:r>
            <a:r>
              <a:rPr kumimoji="1" lang="en-US" altLang="zh-CN" dirty="0">
                <a:solidFill>
                  <a:schemeClr val="bg1"/>
                </a:solidFill>
              </a:rPr>
              <a:t>engines from particular </a:t>
            </a:r>
            <a:r>
              <a:rPr kumimoji="1" lang="en-US" altLang="zh-CN" dirty="0" smtClean="0">
                <a:solidFill>
                  <a:schemeClr val="bg1"/>
                </a:solidFill>
              </a:rPr>
              <a:t>folders</a:t>
            </a:r>
            <a:r>
              <a:rPr kumimoji="1" lang="en-US" altLang="zh-CN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938257" y="4877910"/>
            <a:ext cx="1773620" cy="30250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2450" y="4303535"/>
            <a:ext cx="29424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Follow </a:t>
            </a:r>
            <a:r>
              <a:rPr lang="en-US" altLang="zh-CN" sz="2800" dirty="0">
                <a:solidFill>
                  <a:srgbClr val="FF0000"/>
                </a:solidFill>
              </a:rPr>
              <a:t>rules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the 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robots.txt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file!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322" y="366464"/>
            <a:ext cx="11281796" cy="906524"/>
          </a:xfrm>
        </p:spPr>
        <p:txBody>
          <a:bodyPr/>
          <a:lstStyle/>
          <a:p>
            <a:r>
              <a:rPr lang="en-US" altLang="zh-CN" sz="4400" dirty="0"/>
              <a:t>HONEYPOTS</a:t>
            </a:r>
            <a:endParaRPr lang="zh-CN" altLang="zh-CN" sz="4400" dirty="0"/>
          </a:p>
          <a:p>
            <a:pPr algn="just"/>
            <a:endParaRPr lang="en-US" altLang="zh-CN" sz="4400" dirty="0"/>
          </a:p>
        </p:txBody>
      </p:sp>
      <p:sp>
        <p:nvSpPr>
          <p:cNvPr id="4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2322" y="1559856"/>
            <a:ext cx="8437124" cy="4543314"/>
          </a:xfrm>
        </p:spPr>
        <p:txBody>
          <a:bodyPr/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honeypot is a trap set to </a:t>
            </a:r>
            <a:r>
              <a:rPr lang="en-US" altLang="zh-CN" sz="3200" dirty="0" smtClean="0">
                <a:solidFill>
                  <a:schemeClr val="bg1"/>
                </a:solidFill>
              </a:rPr>
              <a:t>detect </a:t>
            </a:r>
            <a:r>
              <a:rPr lang="en-US" altLang="zh-CN" sz="3200" dirty="0">
                <a:solidFill>
                  <a:schemeClr val="bg1"/>
                </a:solidFill>
              </a:rPr>
              <a:t>attempts at unauthorized use of a website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Honeypots usually are </a:t>
            </a:r>
            <a:r>
              <a:rPr lang="en-US" altLang="zh-CN" sz="3200" dirty="0" smtClean="0">
                <a:solidFill>
                  <a:schemeClr val="bg1"/>
                </a:solidFill>
              </a:rPr>
              <a:t>contents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that </a:t>
            </a:r>
            <a:r>
              <a:rPr lang="en-US" altLang="zh-CN" sz="3200" dirty="0">
                <a:solidFill>
                  <a:schemeClr val="bg1"/>
                </a:solidFill>
              </a:rPr>
              <a:t>normal user can’t see </a:t>
            </a:r>
            <a:r>
              <a:rPr lang="en-US" altLang="zh-CN" sz="3200" dirty="0" smtClean="0">
                <a:solidFill>
                  <a:schemeClr val="bg1"/>
                </a:solidFill>
              </a:rPr>
              <a:t>but </a:t>
            </a:r>
            <a:r>
              <a:rPr lang="en-US" altLang="zh-CN" sz="3200" dirty="0">
                <a:solidFill>
                  <a:schemeClr val="bg1"/>
                </a:solidFill>
              </a:rPr>
              <a:t>a spider can </a:t>
            </a:r>
            <a:r>
              <a:rPr lang="en-US" altLang="zh-CN" sz="3200" dirty="0" smtClean="0">
                <a:solidFill>
                  <a:schemeClr val="bg1"/>
                </a:solidFill>
              </a:rPr>
              <a:t>access.</a:t>
            </a:r>
          </a:p>
          <a:p>
            <a:pPr marL="457200" indent="-457200" algn="just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What if legitimate bots?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Access </a:t>
            </a:r>
            <a:r>
              <a:rPr lang="en-US" altLang="zh-CN" sz="3200" dirty="0">
                <a:solidFill>
                  <a:schemeClr val="bg1"/>
                </a:solidFill>
              </a:rPr>
              <a:t>to the honeypot will be </a:t>
            </a:r>
            <a:r>
              <a:rPr lang="en-US" altLang="zh-CN" sz="3200" dirty="0" smtClean="0">
                <a:solidFill>
                  <a:schemeClr val="bg1"/>
                </a:solidFill>
              </a:rPr>
              <a:t>prevented</a:t>
            </a:r>
          </a:p>
          <a:p>
            <a:pPr algn="just"/>
            <a:r>
              <a:rPr lang="en-US" altLang="zh-CN" sz="3200" dirty="0" smtClean="0">
                <a:solidFill>
                  <a:schemeClr val="bg1"/>
                </a:solidFill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</a:rPr>
              <a:t>in </a:t>
            </a:r>
            <a:r>
              <a:rPr lang="en-US" altLang="zh-CN" sz="3200" dirty="0" err="1">
                <a:solidFill>
                  <a:schemeClr val="bg1"/>
                </a:solidFill>
              </a:rPr>
              <a:t>robots.txt</a:t>
            </a:r>
            <a:r>
              <a:rPr lang="en-US" altLang="zh-CN" sz="3200" dirty="0">
                <a:solidFill>
                  <a:schemeClr val="bg1"/>
                </a:solidFill>
              </a:rPr>
              <a:t> file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60" y="366464"/>
            <a:ext cx="1629309" cy="2218635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190789" y="4171403"/>
            <a:ext cx="3731073" cy="2218635"/>
            <a:chOff x="8190789" y="4171403"/>
            <a:chExt cx="3731073" cy="22186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789" y="4171403"/>
              <a:ext cx="3731073" cy="221863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8207439" y="5404002"/>
              <a:ext cx="3520736" cy="479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4485103" y="5552316"/>
            <a:ext cx="29424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Follow </a:t>
            </a:r>
            <a:r>
              <a:rPr lang="en-US" altLang="zh-CN" sz="2800" dirty="0">
                <a:solidFill>
                  <a:srgbClr val="FF0000"/>
                </a:solidFill>
              </a:rPr>
              <a:t>rules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the 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robots.txt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file!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0661" y="3306118"/>
            <a:ext cx="272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charset="0"/>
                <a:ea typeface="宋体" charset="0"/>
                <a:cs typeface="Times New Roman" charset="0"/>
              </a:rPr>
              <a:t>e.g.</a:t>
            </a:r>
            <a:r>
              <a:rPr lang="zh-CN" altLang="en-US" dirty="0" smtClean="0">
                <a:solidFill>
                  <a:srgbClr val="FF0000"/>
                </a:solidFill>
                <a:latin typeface="Calibri" charset="0"/>
                <a:ea typeface="宋体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  <a:ea typeface="宋体" charset="0"/>
                <a:cs typeface="Times New Roman" charset="0"/>
              </a:rPr>
              <a:t>CSS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  <a:ea typeface="宋体" charset="0"/>
                <a:cs typeface="Times New Roman" charset="0"/>
              </a:rPr>
              <a:t>style </a:t>
            </a:r>
            <a:r>
              <a:rPr lang="en-US" altLang="zh-CN" b="1" dirty="0" err="1">
                <a:solidFill>
                  <a:srgbClr val="FF0000"/>
                </a:solidFill>
                <a:latin typeface="Calibri" charset="0"/>
                <a:ea typeface="宋体" charset="0"/>
                <a:cs typeface="Times New Roman" charset="0"/>
              </a:rPr>
              <a:t>display:none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322" y="366464"/>
            <a:ext cx="11281796" cy="2535762"/>
          </a:xfrm>
        </p:spPr>
        <p:txBody>
          <a:bodyPr/>
          <a:lstStyle/>
          <a:p>
            <a:r>
              <a:rPr lang="en-US" altLang="zh-CN" sz="4400" dirty="0" smtClean="0"/>
              <a:t>CAPTCHA</a:t>
            </a:r>
          </a:p>
          <a:p>
            <a:r>
              <a:rPr lang="en-US" altLang="zh-CN" sz="2400" dirty="0"/>
              <a:t> (Completely Automated Public Turing test to tell Computers and Humans Apart)</a:t>
            </a:r>
            <a:r>
              <a:rPr lang="zh-CN" altLang="zh-CN" sz="2400" dirty="0"/>
              <a:t> 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2322" y="1976059"/>
            <a:ext cx="8437124" cy="4543314"/>
          </a:xfrm>
        </p:spPr>
        <p:txBody>
          <a:bodyPr/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CAPTCHA is a type of challenge-response test used in computing to determine whether or not the user </a:t>
            </a:r>
            <a:r>
              <a:rPr lang="en-US" altLang="zh-CN" sz="3200" dirty="0" smtClean="0">
                <a:solidFill>
                  <a:schemeClr val="bg1"/>
                </a:solidFill>
              </a:rPr>
              <a:t>is </a:t>
            </a:r>
            <a:r>
              <a:rPr lang="en-US" altLang="zh-CN" sz="3200" dirty="0">
                <a:solidFill>
                  <a:schemeClr val="bg1"/>
                </a:solidFill>
              </a:rPr>
              <a:t>human</a:t>
            </a:r>
            <a:r>
              <a:rPr lang="en-US" altLang="zh-CN" sz="3200" dirty="0" smtClean="0">
                <a:solidFill>
                  <a:schemeClr val="bg1"/>
                </a:solidFill>
              </a:rPr>
              <a:t>. </a:t>
            </a:r>
            <a:r>
              <a:rPr lang="en-US" altLang="zh-CN" sz="3200" baseline="30000" dirty="0" smtClean="0">
                <a:solidFill>
                  <a:schemeClr val="bg1"/>
                </a:solidFill>
              </a:rPr>
              <a:t>[1] </a:t>
            </a:r>
          </a:p>
          <a:p>
            <a:pPr marL="457200" indent="-457200" algn="just">
              <a:buFont typeface="Arial" charset="0"/>
              <a:buChar char="•"/>
            </a:pPr>
            <a:endParaRPr lang="en-US" altLang="zh-CN" sz="3200" baseline="300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Hinder </a:t>
            </a:r>
            <a:r>
              <a:rPr lang="en-US" altLang="zh-CN" sz="3200" dirty="0">
                <a:solidFill>
                  <a:schemeClr val="bg1"/>
                </a:solidFill>
              </a:rPr>
              <a:t>the user </a:t>
            </a:r>
            <a:r>
              <a:rPr lang="en-US" altLang="zh-CN" sz="3200" dirty="0" smtClean="0">
                <a:solidFill>
                  <a:schemeClr val="bg1"/>
                </a:solidFill>
              </a:rPr>
              <a:t>experience </a:t>
            </a:r>
            <a:endParaRPr lang="zh-CN" altLang="en-US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zh-CN" altLang="en-US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No </a:t>
            </a:r>
            <a:r>
              <a:rPr lang="en-US" altLang="zh-CN" sz="3200" dirty="0">
                <a:solidFill>
                  <a:schemeClr val="bg1"/>
                </a:solidFill>
              </a:rPr>
              <a:t>ethical way to evade a CAPTCHA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218" y="3073408"/>
            <a:ext cx="3821128" cy="2876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46" y="3830273"/>
            <a:ext cx="1007165" cy="7553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9" y="6117187"/>
            <a:ext cx="2679700" cy="571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88" y="6026387"/>
            <a:ext cx="1669240" cy="75309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1466216" y="6117186"/>
            <a:ext cx="2012480" cy="571502"/>
            <a:chOff x="1466216" y="6117186"/>
            <a:chExt cx="2012480" cy="571502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1481570" y="6117186"/>
              <a:ext cx="1997126" cy="5715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V="1">
              <a:off x="1466216" y="6117187"/>
              <a:ext cx="2012480" cy="5715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 25"/>
          <p:cNvGrpSpPr/>
          <p:nvPr/>
        </p:nvGrpSpPr>
        <p:grpSpPr>
          <a:xfrm>
            <a:off x="4317068" y="6117186"/>
            <a:ext cx="1663060" cy="590684"/>
            <a:chOff x="1466216" y="6117186"/>
            <a:chExt cx="2012480" cy="571502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481570" y="6117186"/>
              <a:ext cx="1997126" cy="5715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/>
            <p:nvPr/>
          </p:nvCxnSpPr>
          <p:spPr>
            <a:xfrm flipV="1">
              <a:off x="1466216" y="6117187"/>
              <a:ext cx="2012480" cy="5715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072456" y="6244289"/>
            <a:ext cx="356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Optical Character Recognition (</a:t>
            </a:r>
            <a:r>
              <a:rPr lang="en-US" altLang="zh-CN" dirty="0" smtClean="0">
                <a:solidFill>
                  <a:schemeClr val="bg1"/>
                </a:solidFill>
              </a:rPr>
              <a:t>OCR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2784" y="449874"/>
            <a:ext cx="8437124" cy="749165"/>
          </a:xfrm>
        </p:spPr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2322" y="1976059"/>
            <a:ext cx="8437124" cy="4543314"/>
          </a:xfrm>
        </p:spPr>
        <p:txBody>
          <a:bodyPr/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No single technique offers full </a:t>
            </a:r>
            <a:r>
              <a:rPr lang="en-US" altLang="zh-CN" sz="3200" dirty="0" smtClean="0">
                <a:solidFill>
                  <a:schemeClr val="bg1"/>
                </a:solidFill>
              </a:rPr>
              <a:t>protection.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zh-CN" altLang="en-US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Be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polite.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Avoid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DoS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attacks.</a:t>
            </a:r>
            <a:endParaRPr lang="en-US" altLang="zh-CN" sz="3200" baseline="300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en-US" altLang="zh-CN" sz="3200" baseline="300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Respect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rules.</a:t>
            </a:r>
            <a:endParaRPr lang="zh-CN" altLang="en-US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209" y="3420573"/>
            <a:ext cx="3225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7560" y="2414051"/>
            <a:ext cx="8437124" cy="749165"/>
          </a:xfrm>
        </p:spPr>
        <p:txBody>
          <a:bodyPr/>
          <a:lstStyle/>
          <a:p>
            <a:r>
              <a:rPr kumimoji="1" lang="en-US" altLang="zh-CN" sz="9600" dirty="0" smtClean="0"/>
              <a:t>Q</a:t>
            </a:r>
            <a:r>
              <a:rPr kumimoji="1" lang="zh-CN" altLang="en-US" sz="9600" dirty="0" smtClean="0"/>
              <a:t> </a:t>
            </a:r>
            <a:r>
              <a:rPr kumimoji="1" lang="en-US" altLang="zh-CN" sz="9600" dirty="0" smtClean="0"/>
              <a:t>&amp;</a:t>
            </a:r>
            <a:r>
              <a:rPr kumimoji="1" lang="zh-CN" altLang="en-US" sz="9600" dirty="0" smtClean="0"/>
              <a:t> </a:t>
            </a:r>
            <a:r>
              <a:rPr kumimoji="1" lang="en-US" altLang="zh-CN" sz="9600" dirty="0" smtClean="0"/>
              <a:t>A</a:t>
            </a:r>
            <a:endParaRPr kumimoji="1" lang="zh-CN" altLang="en-US" sz="9600" dirty="0"/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57560" y="4493905"/>
            <a:ext cx="8437124" cy="749165"/>
          </a:xfrm>
        </p:spPr>
        <p:txBody>
          <a:bodyPr/>
          <a:lstStyle/>
          <a:p>
            <a:r>
              <a:rPr kumimoji="1" lang="en-US" altLang="zh-CN" sz="5400" dirty="0"/>
              <a:t>THANK</a:t>
            </a:r>
            <a:r>
              <a:rPr kumimoji="1" lang="zh-CN" altLang="en-US" sz="5400" dirty="0"/>
              <a:t> </a:t>
            </a:r>
            <a:r>
              <a:rPr kumimoji="1" lang="en-US" altLang="zh-CN" sz="5400" dirty="0" smtClean="0"/>
              <a:t>YOU</a:t>
            </a:r>
            <a:r>
              <a:rPr kumimoji="1" lang="zh-CN" altLang="en-US" sz="5400" dirty="0" smtClean="0"/>
              <a:t> 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944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3801</TotalTime>
  <Words>254</Words>
  <Application>Microsoft Macintosh PowerPoint</Application>
  <PresentationFormat>宽屏</PresentationFormat>
  <Paragraphs>65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Century Gothic</vt:lpstr>
      <vt:lpstr>ＭＳ Ｐゴシック</vt:lpstr>
      <vt:lpstr>Segoe UI</vt:lpstr>
      <vt:lpstr>Segoe UI Light</vt:lpstr>
      <vt:lpstr>等线</vt:lpstr>
      <vt:lpstr>宋体</vt:lpstr>
      <vt:lpstr>微软雅黑</vt:lpstr>
      <vt:lpstr>Arial</vt:lpstr>
      <vt:lpstr>Arial Unicode MS</vt:lpstr>
      <vt:lpstr>Calibri</vt:lpstr>
      <vt:lpstr>Lucida Sans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440</cp:revision>
  <dcterms:created xsi:type="dcterms:W3CDTF">2015-08-18T02:51:41Z</dcterms:created>
  <dcterms:modified xsi:type="dcterms:W3CDTF">2017-04-18T17:03:36Z</dcterms:modified>
  <cp:category/>
</cp:coreProperties>
</file>