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76" r:id="rId14"/>
    <p:sldId id="277" r:id="rId15"/>
    <p:sldId id="267" r:id="rId16"/>
    <p:sldId id="268" r:id="rId17"/>
    <p:sldId id="269" r:id="rId18"/>
    <p:sldId id="270" r:id="rId19"/>
    <p:sldId id="271" r:id="rId20"/>
    <p:sldId id="272" r:id="rId21"/>
    <p:sldId id="266" r:id="rId22"/>
    <p:sldId id="273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4EB6E-3DB0-4244-8818-863BF0DC26D9}" type="datetimeFigureOut">
              <a:rPr lang="pl-PL" smtClean="0"/>
              <a:t>2012-04-22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7DC47-E8C7-48DF-A94A-835E7DAD25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790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0369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8547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0131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01C80-8E1E-415F-811F-4BEB9747A33A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6571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8242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031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2172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0122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8263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00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03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7269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766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5924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MS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603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752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58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756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964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572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003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DD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DC47-E8C7-48DF-A94A-835E7DAD257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59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14EA-F8D0-4904-B06B-BAC103372314}" type="datetimeFigureOut">
              <a:rPr lang="pl-PL" smtClean="0"/>
              <a:pPr/>
              <a:t>2012-04-22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1CA7-53B7-4731-BA91-A5182DDA2B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14EA-F8D0-4904-B06B-BAC103372314}" type="datetimeFigureOut">
              <a:rPr lang="pl-PL" smtClean="0"/>
              <a:pPr/>
              <a:t>2012-04-22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1CA7-53B7-4731-BA91-A5182DDA2B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14EA-F8D0-4904-B06B-BAC103372314}" type="datetimeFigureOut">
              <a:rPr lang="pl-PL" smtClean="0"/>
              <a:pPr/>
              <a:t>2012-04-22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1CA7-53B7-4731-BA91-A5182DDA2B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14EA-F8D0-4904-B06B-BAC103372314}" type="datetimeFigureOut">
              <a:rPr lang="pl-PL" smtClean="0"/>
              <a:pPr/>
              <a:t>2012-04-22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1CA7-53B7-4731-BA91-A5182DDA2B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14EA-F8D0-4904-B06B-BAC103372314}" type="datetimeFigureOut">
              <a:rPr lang="pl-PL" smtClean="0"/>
              <a:pPr/>
              <a:t>2012-04-22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1CA7-53B7-4731-BA91-A5182DDA2B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14EA-F8D0-4904-B06B-BAC103372314}" type="datetimeFigureOut">
              <a:rPr lang="pl-PL" smtClean="0"/>
              <a:pPr/>
              <a:t>2012-04-22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1CA7-53B7-4731-BA91-A5182DDA2B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14EA-F8D0-4904-B06B-BAC103372314}" type="datetimeFigureOut">
              <a:rPr lang="pl-PL" smtClean="0"/>
              <a:pPr/>
              <a:t>2012-04-22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1CA7-53B7-4731-BA91-A5182DDA2B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14EA-F8D0-4904-B06B-BAC103372314}" type="datetimeFigureOut">
              <a:rPr lang="pl-PL" smtClean="0"/>
              <a:pPr/>
              <a:t>2012-04-22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71CA7-53B7-4731-BA91-A5182DDA2B6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14EA-F8D0-4904-B06B-BAC103372314}" type="datetimeFigureOut">
              <a:rPr lang="pl-PL" smtClean="0"/>
              <a:pPr/>
              <a:t>2012-04-22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1CA7-53B7-4731-BA91-A5182DDA2B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14EA-F8D0-4904-B06B-BAC103372314}" type="datetimeFigureOut">
              <a:rPr lang="pl-PL" smtClean="0"/>
              <a:pPr/>
              <a:t>2012-04-22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AF71CA7-53B7-4731-BA91-A5182DDA2B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66814EA-F8D0-4904-B06B-BAC103372314}" type="datetimeFigureOut">
              <a:rPr lang="pl-PL" smtClean="0"/>
              <a:pPr/>
              <a:t>2012-04-22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1CA7-53B7-4731-BA91-A5182DDA2B6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66814EA-F8D0-4904-B06B-BAC103372314}" type="datetimeFigureOut">
              <a:rPr lang="pl-PL" smtClean="0"/>
              <a:pPr/>
              <a:t>2012-04-22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AF71CA7-53B7-4731-BA91-A5182DDA2B6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7239280" cy="4730080"/>
          </a:xfrm>
        </p:spPr>
        <p:txBody>
          <a:bodyPr>
            <a:normAutofit/>
          </a:bodyPr>
          <a:lstStyle/>
          <a:p>
            <a:pPr algn="ctr"/>
            <a:r>
              <a:rPr lang="pl-PL" sz="6000" dirty="0" smtClean="0"/>
              <a:t>Systemy Interaktywne i multimedialne</a:t>
            </a:r>
            <a:endParaRPr lang="pl-PL" sz="6000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2411760" y="4797152"/>
            <a:ext cx="6480048" cy="1752600"/>
          </a:xfrm>
        </p:spPr>
        <p:txBody>
          <a:bodyPr>
            <a:normAutofit/>
          </a:bodyPr>
          <a:lstStyle/>
          <a:p>
            <a:r>
              <a:rPr lang="pl-PL" sz="4000" dirty="0" smtClean="0"/>
              <a:t>Grupa ITS - Projekt</a:t>
            </a:r>
            <a:endParaRPr lang="pl-PL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WebGL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pl-PL" dirty="0" smtClean="0"/>
              <a:t>API </a:t>
            </a:r>
            <a:r>
              <a:rPr lang="pl-PL" dirty="0" err="1" smtClean="0"/>
              <a:t>JavaScript</a:t>
            </a:r>
            <a:r>
              <a:rPr lang="pl-PL" dirty="0" smtClean="0"/>
              <a:t> dla grafiki 3D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Implementuje </a:t>
            </a:r>
            <a:r>
              <a:rPr lang="pl-PL" dirty="0" err="1" smtClean="0"/>
              <a:t>OpenGL</a:t>
            </a:r>
            <a:r>
              <a:rPr lang="pl-PL" dirty="0" smtClean="0"/>
              <a:t> ES 2.0</a:t>
            </a:r>
          </a:p>
          <a:p>
            <a:pPr>
              <a:spcAft>
                <a:spcPts val="600"/>
              </a:spcAft>
            </a:pPr>
            <a:r>
              <a:rPr lang="pl-PL" dirty="0" err="1" smtClean="0"/>
              <a:t>OpenGL</a:t>
            </a:r>
            <a:r>
              <a:rPr lang="pl-PL" dirty="0" smtClean="0"/>
              <a:t> ES to podzbiór standardu </a:t>
            </a:r>
            <a:r>
              <a:rPr lang="pl-PL" dirty="0" err="1" smtClean="0"/>
              <a:t>OpenGL</a:t>
            </a:r>
            <a:r>
              <a:rPr lang="pl-PL" dirty="0" smtClean="0"/>
              <a:t> zaprojektowany z myślą o urządzeniach mobilnych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Pozwala na użycie karty graficznej przy tworzeniu efektów graficznych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Bazuje na elemencie </a:t>
            </a:r>
            <a:r>
              <a:rPr lang="pl-PL" dirty="0" err="1" smtClean="0"/>
              <a:t>Canvas</a:t>
            </a:r>
            <a:endParaRPr lang="pl-PL" dirty="0" smtClean="0"/>
          </a:p>
          <a:p>
            <a:pPr>
              <a:spcAft>
                <a:spcPts val="600"/>
              </a:spcAft>
            </a:pPr>
            <a:r>
              <a:rPr lang="pl-PL" dirty="0" smtClean="0"/>
              <a:t>Jest obsługiwany przez wszystkie nowoczesne przeglądarki</a:t>
            </a:r>
          </a:p>
        </p:txBody>
      </p:sp>
      <p:pic>
        <p:nvPicPr>
          <p:cNvPr id="4" name="Picture 10" descr="http://upload.wikimedia.org/wikipedia/commons/3/39/WebGL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77272"/>
            <a:ext cx="15525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307975" y="1268760"/>
            <a:ext cx="8576121" cy="49685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 </a:t>
            </a:r>
            <a:r>
              <a:rPr lang="pl-PL" dirty="0" err="1" smtClean="0"/>
              <a:t>Canvas</a:t>
            </a:r>
            <a:endParaRPr lang="pl-PL" dirty="0"/>
          </a:p>
        </p:txBody>
      </p:sp>
      <p:sp>
        <p:nvSpPr>
          <p:cNvPr id="8" name="AutoShape 4" descr="https://developer.mozilla.org/@api/deki/files/58/=Canvas_backdrop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9" name="AutoShape 6" descr="https://developer.mozilla.org/@api/deki/files/58/=Canvas_backdrop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" name="AutoShape 8" descr="https://developer.mozilla.org/@api/deki/files/58/=Canvas_backdrop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68760"/>
            <a:ext cx="729109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C:\Users\Adam\Desktop\beznazw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927" y="2492896"/>
            <a:ext cx="2520280" cy="18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6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Użycie technologii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88840"/>
            <a:ext cx="7467600" cy="413732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l-PL" dirty="0"/>
              <a:t>Przechwytywanie i </a:t>
            </a:r>
            <a:r>
              <a:rPr lang="pl-PL" dirty="0" err="1"/>
              <a:t>streaming</a:t>
            </a:r>
            <a:r>
              <a:rPr lang="pl-PL" dirty="0"/>
              <a:t> obrazu </a:t>
            </a:r>
            <a:r>
              <a:rPr lang="pl-PL" dirty="0" smtClean="0"/>
              <a:t>- </a:t>
            </a:r>
            <a:r>
              <a:rPr lang="pl-PL" b="1" dirty="0" err="1"/>
              <a:t>WebRTC</a:t>
            </a:r>
            <a:endParaRPr lang="pl-PL" b="1" dirty="0"/>
          </a:p>
          <a:p>
            <a:pPr>
              <a:spcBef>
                <a:spcPts val="2400"/>
              </a:spcBef>
            </a:pPr>
            <a:r>
              <a:rPr lang="pl-PL" dirty="0" smtClean="0"/>
              <a:t>Nakładanie filtrów na obraz – </a:t>
            </a:r>
            <a:r>
              <a:rPr lang="pl-PL" b="1" dirty="0" err="1" smtClean="0"/>
              <a:t>ECMAScript</a:t>
            </a:r>
            <a:r>
              <a:rPr lang="pl-PL" dirty="0" smtClean="0"/>
              <a:t> + </a:t>
            </a:r>
            <a:r>
              <a:rPr lang="pl-PL" b="1" dirty="0" err="1" smtClean="0"/>
              <a:t>WebGL</a:t>
            </a:r>
            <a:endParaRPr lang="pl-PL" b="1" dirty="0" smtClean="0"/>
          </a:p>
          <a:p>
            <a:pPr>
              <a:spcBef>
                <a:spcPts val="2400"/>
              </a:spcBef>
            </a:pPr>
            <a:r>
              <a:rPr lang="pl-PL" dirty="0" smtClean="0"/>
              <a:t>Serwer </a:t>
            </a:r>
            <a:r>
              <a:rPr lang="pl-PL" dirty="0"/>
              <a:t>HTTP - </a:t>
            </a:r>
            <a:r>
              <a:rPr lang="pl-PL" b="1" dirty="0"/>
              <a:t>Apache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030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wygląd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33062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1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systemu</a:t>
            </a:r>
            <a:endParaRPr lang="pl-PL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6" y="1628800"/>
            <a:ext cx="919771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2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556792"/>
            <a:ext cx="7467600" cy="4525963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Skala szarości</a:t>
            </a:r>
          </a:p>
          <a:p>
            <a:r>
              <a:rPr lang="pl-PL" dirty="0" smtClean="0"/>
              <a:t>Sepia</a:t>
            </a:r>
          </a:p>
          <a:p>
            <a:r>
              <a:rPr lang="pl-PL" dirty="0" smtClean="0"/>
              <a:t>Zmiana kontrastu</a:t>
            </a:r>
          </a:p>
          <a:p>
            <a:r>
              <a:rPr lang="pl-PL" dirty="0" smtClean="0"/>
              <a:t>Zmiana jasności</a:t>
            </a:r>
          </a:p>
          <a:p>
            <a:r>
              <a:rPr lang="pl-PL" dirty="0" smtClean="0"/>
              <a:t>Negatyw</a:t>
            </a:r>
          </a:p>
          <a:p>
            <a:r>
              <a:rPr lang="pl-PL" dirty="0" smtClean="0"/>
              <a:t>Zmiana barwy / nasycenia</a:t>
            </a:r>
          </a:p>
          <a:p>
            <a:r>
              <a:rPr lang="pl-PL" dirty="0" smtClean="0"/>
              <a:t>Wykrywanie krawędzi</a:t>
            </a:r>
          </a:p>
          <a:p>
            <a:r>
              <a:rPr lang="pl-PL" dirty="0" smtClean="0"/>
              <a:t>Rozmycie</a:t>
            </a:r>
          </a:p>
          <a:p>
            <a:r>
              <a:rPr lang="pl-PL" dirty="0" smtClean="0"/>
              <a:t>Inne…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Filtry – skala szarości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 smtClean="0"/>
              <a:t>Odczytanie piksela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Wyodrębnienie składowych R, G i B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Zastosowanie wzoru:</a:t>
            </a:r>
          </a:p>
          <a:p>
            <a:pPr algn="ctr">
              <a:buNone/>
            </a:pPr>
            <a:r>
              <a:rPr lang="pl-PL" sz="2000" dirty="0" smtClean="0"/>
              <a:t>R’ = 0.299*R + 0.587*G + 0.114*B</a:t>
            </a:r>
          </a:p>
          <a:p>
            <a:pPr algn="ctr">
              <a:buNone/>
            </a:pPr>
            <a:r>
              <a:rPr lang="pl-PL" sz="2000" dirty="0" smtClean="0"/>
              <a:t>G’ = 0.299*R + 0.587*G + 0.114*B</a:t>
            </a:r>
          </a:p>
          <a:p>
            <a:pPr algn="ctr">
              <a:buNone/>
            </a:pPr>
            <a:r>
              <a:rPr lang="pl-PL" sz="2000" dirty="0" smtClean="0"/>
              <a:t>B’ = 0.299*R + 0.587*G + 0.114*B</a:t>
            </a:r>
            <a:endParaRPr lang="pl-PL" sz="2000" dirty="0"/>
          </a:p>
        </p:txBody>
      </p:sp>
      <p:pic>
        <p:nvPicPr>
          <p:cNvPr id="6" name="Obraz 5" descr="Opera_Logo_Red_on_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4797152"/>
            <a:ext cx="2539683" cy="1904762"/>
          </a:xfrm>
          <a:prstGeom prst="rect">
            <a:avLst/>
          </a:prstGeom>
        </p:spPr>
      </p:pic>
      <p:pic>
        <p:nvPicPr>
          <p:cNvPr id="7" name="Obraz 6" descr="Opera_Logo_Red_on_Blue_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4797152"/>
            <a:ext cx="2539683" cy="19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Filtry - Sepia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Przekształcenie obrazu na odcienie szarości</a:t>
            </a:r>
          </a:p>
          <a:p>
            <a:r>
              <a:rPr lang="pl-PL" dirty="0" smtClean="0"/>
              <a:t>Odczytanie piksela</a:t>
            </a:r>
          </a:p>
          <a:p>
            <a:r>
              <a:rPr lang="pl-PL" dirty="0" smtClean="0"/>
              <a:t>Wyodrębnienie składowych R, G i B</a:t>
            </a:r>
          </a:p>
          <a:p>
            <a:r>
              <a:rPr lang="pl-PL" dirty="0" smtClean="0"/>
              <a:t>Do składowych R i G dodajemy współczynnik wypełnienia barwą (W)</a:t>
            </a:r>
          </a:p>
          <a:p>
            <a:pPr algn="ctr">
              <a:buNone/>
            </a:pPr>
            <a:r>
              <a:rPr lang="pl-PL" sz="2000" dirty="0" smtClean="0"/>
              <a:t>R’ = </a:t>
            </a:r>
            <a:r>
              <a:rPr lang="pl-PL" sz="2000" dirty="0" err="1" smtClean="0"/>
              <a:t>R</a:t>
            </a:r>
            <a:r>
              <a:rPr lang="pl-PL" sz="2000" dirty="0" smtClean="0"/>
              <a:t> + 2W</a:t>
            </a:r>
          </a:p>
          <a:p>
            <a:pPr algn="ctr">
              <a:buNone/>
            </a:pPr>
            <a:r>
              <a:rPr lang="pl-PL" sz="2000" dirty="0" smtClean="0"/>
              <a:t>G’ = </a:t>
            </a:r>
            <a:r>
              <a:rPr lang="pl-PL" sz="2000" dirty="0" err="1" smtClean="0"/>
              <a:t>G</a:t>
            </a:r>
            <a:r>
              <a:rPr lang="pl-PL" sz="2000" dirty="0" smtClean="0"/>
              <a:t> + W</a:t>
            </a:r>
          </a:p>
          <a:p>
            <a:pPr algn="ctr">
              <a:buNone/>
            </a:pPr>
            <a:r>
              <a:rPr lang="pl-PL" sz="2000" dirty="0" smtClean="0"/>
              <a:t>B’ = </a:t>
            </a:r>
            <a:r>
              <a:rPr lang="pl-PL" sz="2000" dirty="0" err="1" smtClean="0"/>
              <a:t>B</a:t>
            </a:r>
            <a:endParaRPr lang="pl-PL" sz="2000" dirty="0" smtClean="0"/>
          </a:p>
          <a:p>
            <a:pPr>
              <a:buNone/>
            </a:pPr>
            <a:endParaRPr lang="pl-PL" dirty="0"/>
          </a:p>
        </p:txBody>
      </p:sp>
      <p:pic>
        <p:nvPicPr>
          <p:cNvPr id="4" name="Obraz 3" descr="Mozilla-Firefox-3.6-Update-Now-Availab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2492896"/>
            <a:ext cx="2540000" cy="2451100"/>
          </a:xfrm>
          <a:prstGeom prst="rect">
            <a:avLst/>
          </a:prstGeom>
        </p:spPr>
      </p:pic>
      <p:pic>
        <p:nvPicPr>
          <p:cNvPr id="5" name="Obraz 4" descr="Mozilla-Firefox-3.6-Update-Now-Available_sepi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2492896"/>
            <a:ext cx="2539683" cy="2450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Filtry - wyostrzanie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Obliczenie sumy ważonej dla każdej składowej punktu oraz punktów z jego otoczenia zgodnie z wagami wskazanymi przez maskę filtra</a:t>
            </a:r>
          </a:p>
          <a:p>
            <a:r>
              <a:rPr lang="pl-PL" dirty="0" smtClean="0"/>
              <a:t>Otrzymaną sumę dzielimy przez sumę wszystkich wag maski</a:t>
            </a:r>
          </a:p>
          <a:p>
            <a:r>
              <a:rPr lang="pl-PL" dirty="0" smtClean="0"/>
              <a:t>Przykładowe maski:</a:t>
            </a:r>
          </a:p>
          <a:p>
            <a:pPr>
              <a:buNone/>
            </a:pP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47664" y="5157192"/>
          <a:ext cx="1872207" cy="11521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4069"/>
                <a:gridCol w="624069"/>
                <a:gridCol w="624069"/>
              </a:tblGrid>
              <a:tr h="384043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-1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-1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-1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-1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9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-1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-1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-1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-1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499992" y="5157192"/>
          <a:ext cx="1872207" cy="11521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4069"/>
                <a:gridCol w="624069"/>
                <a:gridCol w="624069"/>
              </a:tblGrid>
              <a:tr h="384043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-1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-1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20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-1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-1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Obraz 6" descr="chrom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2780928"/>
            <a:ext cx="2286005" cy="1636779"/>
          </a:xfrm>
          <a:prstGeom prst="rect">
            <a:avLst/>
          </a:prstGeom>
        </p:spPr>
      </p:pic>
      <p:pic>
        <p:nvPicPr>
          <p:cNvPr id="8" name="Obraz 7" descr="chrome_logo_ost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2780928"/>
            <a:ext cx="2286005" cy="1636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Filtry – zmiana kontrastu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3556992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Przekształcenie każdej składowej piksela za pomocą tablicy LUT (</a:t>
            </a:r>
            <a:r>
              <a:rPr lang="pl-PL" i="1" dirty="0" err="1" smtClean="0"/>
              <a:t>Look</a:t>
            </a:r>
            <a:r>
              <a:rPr lang="pl-PL" i="1" dirty="0" smtClean="0"/>
              <a:t> </a:t>
            </a:r>
            <a:r>
              <a:rPr lang="pl-PL" i="1" dirty="0" err="1" smtClean="0"/>
              <a:t>Up</a:t>
            </a:r>
            <a:r>
              <a:rPr lang="pl-PL" i="1" dirty="0" smtClean="0"/>
              <a:t> </a:t>
            </a:r>
            <a:r>
              <a:rPr lang="pl-PL" i="1" dirty="0" err="1" smtClean="0"/>
              <a:t>Table</a:t>
            </a:r>
            <a:r>
              <a:rPr lang="pl-PL" dirty="0" smtClean="0"/>
              <a:t>)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  <p:pic>
        <p:nvPicPr>
          <p:cNvPr id="4" name="Obraz 3" descr="kontras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420888"/>
            <a:ext cx="6696744" cy="2389520"/>
          </a:xfrm>
          <a:prstGeom prst="rect">
            <a:avLst/>
          </a:prstGeom>
        </p:spPr>
      </p:pic>
      <p:pic>
        <p:nvPicPr>
          <p:cNvPr id="7" name="Obraz 6" descr="Opera_Logo_Red_on_Blu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02158" y="2476619"/>
            <a:ext cx="2539683" cy="1904762"/>
          </a:xfrm>
          <a:prstGeom prst="rect">
            <a:avLst/>
          </a:prstGeom>
        </p:spPr>
      </p:pic>
      <p:pic>
        <p:nvPicPr>
          <p:cNvPr id="8" name="Obraz 7" descr="Opera_Logo_Red_on_Blue_minus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2492896"/>
            <a:ext cx="2539683" cy="1904762"/>
          </a:xfrm>
          <a:prstGeom prst="rect">
            <a:avLst/>
          </a:prstGeom>
        </p:spPr>
      </p:pic>
      <p:pic>
        <p:nvPicPr>
          <p:cNvPr id="9" name="Obraz 8" descr="Opera_Logo_Red_on_Blue_plus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168" y="2492896"/>
            <a:ext cx="2539683" cy="19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l-PL" dirty="0" smtClean="0"/>
              <a:t>Przedstawienie pomysłu, założeń oraz przykładowych zastosowań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Wybrane technologie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Zastosowanie technologii w projekcie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Filtry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Podsumowanie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Filtry – zmiana barwy / nasycenia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Odczytanie piksela i wyodrębnienie składowych R, G i B</a:t>
            </a:r>
          </a:p>
          <a:p>
            <a:r>
              <a:rPr lang="pl-PL" dirty="0" smtClean="0"/>
              <a:t>Konwersja RGB na HSV</a:t>
            </a:r>
          </a:p>
          <a:p>
            <a:r>
              <a:rPr lang="pl-PL" dirty="0" smtClean="0"/>
              <a:t>Operacje na wartościach HSV</a:t>
            </a:r>
          </a:p>
          <a:p>
            <a:r>
              <a:rPr lang="pl-PL" dirty="0" smtClean="0"/>
              <a:t>Konwersja HSV na RGB</a:t>
            </a:r>
          </a:p>
          <a:p>
            <a:endParaRPr lang="pl-PL" dirty="0"/>
          </a:p>
        </p:txBody>
      </p:sp>
      <p:pic>
        <p:nvPicPr>
          <p:cNvPr id="4" name="Obraz 3" descr="chrom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844824"/>
            <a:ext cx="2286005" cy="1636779"/>
          </a:xfrm>
          <a:prstGeom prst="rect">
            <a:avLst/>
          </a:prstGeom>
        </p:spPr>
      </p:pic>
      <p:pic>
        <p:nvPicPr>
          <p:cNvPr id="6" name="Obraz 5" descr="chrome_logo_bar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1844824"/>
            <a:ext cx="2286005" cy="1636779"/>
          </a:xfrm>
          <a:prstGeom prst="rect">
            <a:avLst/>
          </a:prstGeom>
        </p:spPr>
      </p:pic>
      <p:pic>
        <p:nvPicPr>
          <p:cNvPr id="9" name="Obraz 8" descr="globe_west_54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3648" y="4005064"/>
            <a:ext cx="2520280" cy="2520280"/>
          </a:xfrm>
          <a:prstGeom prst="rect">
            <a:avLst/>
          </a:prstGeom>
        </p:spPr>
      </p:pic>
      <p:pic>
        <p:nvPicPr>
          <p:cNvPr id="10" name="Obraz 9" descr="globe_west_540nasyc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7984" y="4005064"/>
            <a:ext cx="252028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Aplikacja internetowa do przesyłania obrazu wideo</a:t>
            </a:r>
          </a:p>
          <a:p>
            <a:r>
              <a:rPr lang="pl-PL" dirty="0" smtClean="0"/>
              <a:t>Trudności wynikające z zastosowania nowych technologii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5" name="Przycisk akcji: Pomoc 4">
            <a:hlinkClick r:id="" action="ppaction://noaction" highlightClick="1"/>
          </p:cNvPr>
          <p:cNvSpPr/>
          <p:nvPr/>
        </p:nvSpPr>
        <p:spPr>
          <a:xfrm>
            <a:off x="3419872" y="2708920"/>
            <a:ext cx="1872208" cy="1944216"/>
          </a:xfrm>
          <a:prstGeom prst="actionButtonHelp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projektowe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pl-PL" dirty="0" smtClean="0"/>
              <a:t>Przesyłanie obrazu video z kamerki internetowej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Możliwość odbioru video za pośrednictwem przeglądarki internetowej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Nakładanie filtrów na obraz po stronie klienta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Możliwość zapisywania „zrzutów” z video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l-PL" dirty="0" smtClean="0"/>
              <a:t>Monitoring pokoju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Występy na żywo</a:t>
            </a:r>
          </a:p>
          <a:p>
            <a:r>
              <a:rPr lang="pl-PL" dirty="0" smtClean="0"/>
              <a:t>Zapisywanie zdjęć z kamerki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Wybrane 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 smtClean="0"/>
              <a:t>HTML5 - </a:t>
            </a:r>
            <a:r>
              <a:rPr lang="pl-PL" dirty="0" err="1" smtClean="0"/>
              <a:t>Canvas</a:t>
            </a:r>
            <a:endParaRPr lang="pl-PL" dirty="0" smtClean="0"/>
          </a:p>
          <a:p>
            <a:pPr>
              <a:spcAft>
                <a:spcPts val="600"/>
              </a:spcAft>
            </a:pPr>
            <a:r>
              <a:rPr lang="pl-PL" dirty="0" err="1" smtClean="0"/>
              <a:t>JavaScript</a:t>
            </a:r>
            <a:endParaRPr lang="pl-PL" dirty="0" smtClean="0"/>
          </a:p>
          <a:p>
            <a:pPr>
              <a:spcAft>
                <a:spcPts val="600"/>
              </a:spcAft>
            </a:pPr>
            <a:r>
              <a:rPr lang="pl-PL" dirty="0" err="1" smtClean="0"/>
              <a:t>WebRTC</a:t>
            </a:r>
            <a:endParaRPr lang="pl-PL" dirty="0" smtClean="0"/>
          </a:p>
          <a:p>
            <a:pPr>
              <a:spcAft>
                <a:spcPts val="600"/>
              </a:spcAft>
            </a:pPr>
            <a:r>
              <a:rPr lang="pl-PL" dirty="0" err="1" smtClean="0"/>
              <a:t>WebGL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HTML5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l-PL" dirty="0" smtClean="0"/>
              <a:t>Najnowsza wersja standardu HTML</a:t>
            </a:r>
          </a:p>
          <a:p>
            <a:pPr lvl="1">
              <a:spcAft>
                <a:spcPts val="600"/>
              </a:spcAft>
            </a:pPr>
            <a:r>
              <a:rPr lang="pl-PL" dirty="0" err="1" smtClean="0"/>
              <a:t>HyperText</a:t>
            </a:r>
            <a:r>
              <a:rPr lang="pl-PL" dirty="0" smtClean="0"/>
              <a:t> </a:t>
            </a:r>
            <a:r>
              <a:rPr lang="pl-PL" dirty="0" err="1" smtClean="0"/>
              <a:t>Markup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5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Standard opisu stron WWW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Kompatybilny wstecz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Obsługiwany przez wszystkie nowoczesne przeglądarki</a:t>
            </a:r>
          </a:p>
        </p:txBody>
      </p:sp>
      <p:pic>
        <p:nvPicPr>
          <p:cNvPr id="4" name="Picture 6" descr="http://www.w3.org/html/logo/downloads/HTML5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789040"/>
            <a:ext cx="216024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Element „</a:t>
            </a:r>
            <a:r>
              <a:rPr lang="pl-PL" dirty="0" err="1" smtClean="0"/>
              <a:t>Canvas</a:t>
            </a:r>
            <a:r>
              <a:rPr lang="pl-PL" dirty="0" smtClean="0"/>
              <a:t>”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l-PL" dirty="0" smtClean="0"/>
              <a:t>Element języka HTML5 umożliwiający rysowanie kształtów i obrazów za pomocą skryptów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Pozwala na tworzenie dynamicznych animacji oraz gier</a:t>
            </a:r>
          </a:p>
          <a:p>
            <a:pPr>
              <a:spcAft>
                <a:spcPts val="600"/>
              </a:spcAft>
            </a:pPr>
            <a:r>
              <a:rPr lang="pl-PL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l-PL" sz="2400" dirty="0" err="1" smtClean="0">
                <a:latin typeface="Consolas" pitchFamily="49" charset="0"/>
                <a:cs typeface="Consolas" pitchFamily="49" charset="0"/>
              </a:rPr>
              <a:t>canvas</a:t>
            </a:r>
            <a:r>
              <a:rPr lang="pl-PL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2400" dirty="0" err="1" smtClean="0">
                <a:latin typeface="Consolas" pitchFamily="49" charset="0"/>
                <a:cs typeface="Consolas" pitchFamily="49" charset="0"/>
              </a:rPr>
              <a:t>id="example</a:t>
            </a:r>
            <a:r>
              <a:rPr lang="pl-PL" sz="2400" dirty="0" smtClean="0">
                <a:latin typeface="Consolas" pitchFamily="49" charset="0"/>
                <a:cs typeface="Consolas" pitchFamily="49" charset="0"/>
              </a:rPr>
              <a:t>" width="200" height="200"&gt;Twoja przeglądarka nie obsługuje elementu </a:t>
            </a:r>
            <a:r>
              <a:rPr lang="pl-PL" sz="2400" dirty="0" err="1" smtClean="0">
                <a:latin typeface="Consolas" pitchFamily="49" charset="0"/>
                <a:cs typeface="Consolas" pitchFamily="49" charset="0"/>
              </a:rPr>
              <a:t>Canvas</a:t>
            </a:r>
            <a:r>
              <a:rPr lang="pl-PL" sz="2400" dirty="0" smtClean="0">
                <a:latin typeface="Consolas" pitchFamily="49" charset="0"/>
                <a:cs typeface="Consolas" pitchFamily="49" charset="0"/>
              </a:rPr>
              <a:t>.&lt;/</a:t>
            </a:r>
            <a:r>
              <a:rPr lang="pl-PL" sz="2400" dirty="0" err="1" smtClean="0">
                <a:latin typeface="Consolas" pitchFamily="49" charset="0"/>
                <a:cs typeface="Consolas" pitchFamily="49" charset="0"/>
              </a:rPr>
              <a:t>canvas</a:t>
            </a:r>
            <a:r>
              <a:rPr lang="pl-PL" sz="2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(</a:t>
            </a:r>
            <a:r>
              <a:rPr lang="en-US" dirty="0" err="1" smtClean="0"/>
              <a:t>ECMAScript</a:t>
            </a:r>
            <a:r>
              <a:rPr lang="en-US" dirty="0" smtClean="0"/>
              <a:t>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pl-PL" dirty="0" smtClean="0"/>
              <a:t>Skryptowy język programowania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Wykorzystywany przede wszystkim w przeglądarkach WWW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Umożliwia tworzenie interaktywnych stron WWW (jest wykonywany po stronie klienta)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Operuje na </a:t>
            </a:r>
            <a:r>
              <a:rPr lang="pl-PL" dirty="0" err="1" smtClean="0"/>
              <a:t>Document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Model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Konieczny aby używać </a:t>
            </a:r>
            <a:r>
              <a:rPr lang="pl-PL" dirty="0" err="1" smtClean="0"/>
              <a:t>WebRTC</a:t>
            </a:r>
            <a:r>
              <a:rPr lang="pl-PL" dirty="0" smtClean="0"/>
              <a:t> i </a:t>
            </a:r>
            <a:r>
              <a:rPr lang="pl-PL" dirty="0" err="1" smtClean="0"/>
              <a:t>WebGL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WebRTC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pl-PL" dirty="0" smtClean="0"/>
              <a:t>Umożliwia dostęp do kamery i mikrofonu z poziomu przeglądarki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API </a:t>
            </a:r>
            <a:r>
              <a:rPr lang="pl-PL" dirty="0" err="1" smtClean="0"/>
              <a:t>JavaScript</a:t>
            </a:r>
            <a:endParaRPr lang="pl-PL" dirty="0" smtClean="0"/>
          </a:p>
          <a:p>
            <a:pPr>
              <a:spcAft>
                <a:spcPts val="600"/>
              </a:spcAft>
            </a:pPr>
            <a:r>
              <a:rPr lang="pl-PL" dirty="0" smtClean="0"/>
              <a:t>Nowa technologia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dostępna w eksperymentalnych wersjach Chrome, </a:t>
            </a:r>
            <a:r>
              <a:rPr lang="pl-PL" dirty="0" err="1" smtClean="0"/>
              <a:t>Firefoksa</a:t>
            </a:r>
            <a:r>
              <a:rPr lang="pl-PL" dirty="0" smtClean="0"/>
              <a:t> i Opery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Nie wymaga użycia </a:t>
            </a:r>
            <a:r>
              <a:rPr lang="pl-PL" dirty="0" err="1" smtClean="0"/>
              <a:t>Flasha</a:t>
            </a:r>
            <a:r>
              <a:rPr lang="pl-PL" dirty="0" smtClean="0"/>
              <a:t> i </a:t>
            </a:r>
            <a:r>
              <a:rPr lang="pl-PL" dirty="0" err="1" smtClean="0"/>
              <a:t>appletów</a:t>
            </a:r>
            <a:r>
              <a:rPr lang="pl-PL" dirty="0" smtClean="0"/>
              <a:t> Javy. </a:t>
            </a:r>
          </a:p>
          <a:p>
            <a:pPr>
              <a:spcAft>
                <a:spcPts val="600"/>
              </a:spcAft>
            </a:pPr>
            <a:r>
              <a:rPr lang="pl-PL" dirty="0" smtClean="0"/>
              <a:t>Obsługa kodeków audio/wideo</a:t>
            </a:r>
          </a:p>
          <a:p>
            <a:endParaRPr lang="pl-PL" dirty="0"/>
          </a:p>
        </p:txBody>
      </p:sp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6165304"/>
            <a:ext cx="23145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zn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229</TotalTime>
  <Words>547</Words>
  <Application>Microsoft Office PowerPoint</Application>
  <PresentationFormat>On-screen Show (4:3)</PresentationFormat>
  <Paragraphs>167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Techniczny</vt:lpstr>
      <vt:lpstr>Systemy Interaktywne i multimedialne</vt:lpstr>
      <vt:lpstr>Plan prezentacji</vt:lpstr>
      <vt:lpstr>Założenia projektowe</vt:lpstr>
      <vt:lpstr>Zastosowania</vt:lpstr>
      <vt:lpstr>Wybrane technologie</vt:lpstr>
      <vt:lpstr>HTML5</vt:lpstr>
      <vt:lpstr>Element „Canvas”</vt:lpstr>
      <vt:lpstr>JavaScript (ECMAScript)</vt:lpstr>
      <vt:lpstr>WebRTC</vt:lpstr>
      <vt:lpstr>WebGL</vt:lpstr>
      <vt:lpstr>Przykład użycia Canvas</vt:lpstr>
      <vt:lpstr>Użycie technologii</vt:lpstr>
      <vt:lpstr>Przykładowy wygląd</vt:lpstr>
      <vt:lpstr>Architektura systemu</vt:lpstr>
      <vt:lpstr>Filtry</vt:lpstr>
      <vt:lpstr>Filtry – skala szarości</vt:lpstr>
      <vt:lpstr>Filtry - Sepia</vt:lpstr>
      <vt:lpstr>Filtry - wyostrzanie</vt:lpstr>
      <vt:lpstr>Filtry – zmiana kontrastu</vt:lpstr>
      <vt:lpstr>Filtry – zmiana barwy / nasycenia</vt:lpstr>
      <vt:lpstr>Podsumowanie</vt:lpstr>
      <vt:lpstr>Dziękujemy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Marcin Stoltmann</dc:creator>
  <cp:lastModifiedBy>Marcin Stoltmann</cp:lastModifiedBy>
  <cp:revision>29</cp:revision>
  <dcterms:created xsi:type="dcterms:W3CDTF">2012-04-14T11:15:46Z</dcterms:created>
  <dcterms:modified xsi:type="dcterms:W3CDTF">2012-04-22T09:11:30Z</dcterms:modified>
</cp:coreProperties>
</file>