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F16CCE-EAB3-069A-827C-8812A18A7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C6D201-93B3-378E-54BD-8B5AB153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35D0FE-BAEF-EA41-43BF-39D6C7F1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6A4311-9299-43DA-E171-2F273D3B9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408C3-3BF2-7DA8-7F60-0B8B11FC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7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43B0B0-656B-418A-04AD-3B60207A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07483B7-29C4-B59E-C4BA-AA60E702B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F70C29-FACD-47C3-532E-A74043B9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B427F3-D7F6-21C0-02B9-3CF1FF6A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D29D2F-A0BB-0594-8F10-C6FDF8392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584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8C516D3-51E2-57A1-2345-EFE3FE639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47C97D-9640-CEA8-BF96-C2AC4A5A80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145408-7A4F-9680-3F6D-43B0A38BC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B1466DE-1741-482D-8622-66CBEC3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628C10-34C6-2A20-4C6C-840B7F3D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1222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D5E62-55A9-0F82-DA65-BD5B838DB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77A423-E448-D362-4ABD-5D1D7EB6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5BC569-FFD3-F96F-3587-FB535870C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0B2B3-65C9-D974-AF73-44F964D4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0C7E8E-3A9E-DF59-42CD-B5E07AA07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67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26473-60AD-16FC-0CFB-44046123E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5AE4E-5D20-909E-EDE0-2F556EFD0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C57DAF-E8EB-83A3-41FD-E4A56C3A4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C9A431-F73D-69AD-0923-799771987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112836-97FC-8B65-10E2-BCDCB7F4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30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120BD-BE34-FAE3-38EC-6FBB9491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38C213-74B8-3CD4-39E4-1CEECCE94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E35EAD1-4D75-9148-0338-802CA3A53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8A6FA-09CE-7707-E701-A402F878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9C2D25-5492-C637-F8FC-52AFB2C26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734586-BEB8-8891-DE74-D54FF3E07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233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3795-94D3-007A-5983-4017D117D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7D876-8F71-881F-1180-CFC59165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0B73F76-FF20-232E-1CAA-C0605F692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47AF0A-7879-E893-0E65-4FC3BE1BC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C4CA7-A941-1C9E-4A98-6F1E382CE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35A6CEA-3BDD-8188-1355-0E4BF16E7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1CE686E-DBC8-6DBD-1F62-36B7FB720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D231DA-F857-BBEB-CD15-432071D72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49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6B2BA2-56D4-07C4-3D70-B7C23D9C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8BDB1A6-D815-BF09-8059-60B3BB808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00C4C66-0924-7466-6BD9-FC3A825D3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3C0CB3-ABA2-CE27-6D26-F178E945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4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F4357-6FD0-4636-90A9-390A12925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C08A826-A13B-37D3-FE5A-CC1EB291C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874D33-1AAA-6F29-12A2-774513F25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91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2FE84-D264-3C8F-50D6-1CC16B847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883CD1-944A-2658-80D4-F509EEBAA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CC28E6-7412-D463-348F-4578429E6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74E397-3460-269B-2A67-7C27F8FD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140D0E-CD3D-7837-1653-04C0616F8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8B164C-E6C4-4CB3-876A-26CF9A46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456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978811-0604-7898-6904-04B4DD5E2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B947C85-D790-879A-3E35-AA13CEE91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F10136D-D0BB-4C59-16FD-FCB0B3065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A3DD468-4F0A-78F9-1ECE-C8FA4635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4A8343-A445-BB04-B6FA-2A40DFF5E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FE0258-DBC0-4D9C-1E69-72B9F4C5B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230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4CDA9-2686-28F2-F78A-377DDCF00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2272BF-87DE-9F34-63E8-D357551D3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02BD35-A4E9-7661-6561-FA98BD125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D51FF-6E23-4E11-A31D-0283A1EEB933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A704AA-7607-A3E0-D265-A164E4800A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99375E-5B43-905F-4060-8C5E048FF9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229C5-C4CB-43C9-8C1E-BEC916F6EF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886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FB919A-5922-997B-F51B-6563857821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-283463"/>
            <a:ext cx="10680192" cy="333622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ru-RU" sz="4800" b="1" i="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Анализ влияния географических </a:t>
            </a:r>
            <a:br>
              <a:rPr lang="ru-RU" sz="4800" b="1" i="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</a:br>
            <a:r>
              <a:rPr lang="ru-RU" sz="4800" b="1" i="0" dirty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и приоритетных факторов на длительность инцидентов</a:t>
            </a:r>
            <a:endParaRPr lang="ru-RU" sz="4800" b="1" dirty="0">
              <a:solidFill>
                <a:schemeClr val="bg1"/>
              </a:solidFill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4371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A2FF96-12F4-4AB6-4D93-32795FDBA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266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bg1"/>
                </a:solidFill>
                <a:latin typeface="Segoe UI Variable Display" pitchFamily="2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A555B9-589D-AE45-6BAB-3182B067D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6" y="1139825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Корреляция 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между расстоянием от центра и длительностью </a:t>
            </a:r>
            <a:r>
              <a:rPr lang="en-US" sz="1600" b="1" dirty="0">
                <a:solidFill>
                  <a:schemeClr val="bg1"/>
                </a:solidFill>
                <a:latin typeface="Segoe UI Variable Display" pitchFamily="2" charset="0"/>
              </a:rPr>
              <a:t>c</a:t>
            </a:r>
            <a:r>
              <a:rPr lang="ru-RU" sz="16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лабая отрицательная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: </a:t>
            </a:r>
            <a:r>
              <a:rPr lang="ru-RU" sz="16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-0.06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 (чем дальше от центра региона, тем меньше длительность, но эффект минимален).</a:t>
            </a:r>
            <a:endParaRPr lang="en-US" sz="1600" dirty="0">
              <a:solidFill>
                <a:schemeClr val="bg1"/>
              </a:solidFill>
              <a:latin typeface="Segoe UI Variable Display" pitchFamily="2" charset="0"/>
            </a:endParaRPr>
          </a:p>
          <a:p>
            <a:pPr marL="0" indent="0">
              <a:buNone/>
            </a:pPr>
            <a:r>
              <a:rPr lang="ru-RU" sz="16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Удаленность 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— </a:t>
            </a:r>
            <a:r>
              <a:rPr lang="ru-RU" sz="16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не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 ключевой </a:t>
            </a:r>
            <a:r>
              <a:rPr lang="ru-RU" sz="16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фактор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 длительности инциден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та</a:t>
            </a:r>
            <a:r>
              <a:rPr lang="ru-RU" sz="1600" b="0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 </a:t>
            </a:r>
            <a:endParaRPr lang="ru-RU" sz="1600" dirty="0">
              <a:solidFill>
                <a:schemeClr val="bg1"/>
              </a:solidFill>
              <a:latin typeface="Segoe UI Variable Display" pitchFamily="2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Подтопление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— самый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частый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фактор (441 случай).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Гроза и половодье 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— сильнее всего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увеличивают 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длительность событий.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Аномальная жара/холод — минимальное влияние.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Топ-3 самых опасных явления: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Метель (~65 часов)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Гроза (~34 часа)</a:t>
            </a: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Половодье (~30 часов)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Низкий риск: Холодная погода (&lt;1 часа).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Segoe UI Variable Display" pitchFamily="2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Закономерность:</a:t>
            </a:r>
          </a:p>
          <a:p>
            <a:pPr marL="0" indent="0">
              <a:buNone/>
            </a:pP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Чем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выше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приоритет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(</a:t>
            </a:r>
            <a:r>
              <a:rPr lang="en-US" sz="1600" dirty="0">
                <a:solidFill>
                  <a:schemeClr val="bg1"/>
                </a:solidFill>
                <a:latin typeface="Segoe UI Variable Display" pitchFamily="2" charset="0"/>
              </a:rPr>
              <a:t>0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— критичный), тем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меньше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 </a:t>
            </a: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длительность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. Приоритет 1 — до 12 часов, приоритет 5 — более 30 часов.</a:t>
            </a:r>
          </a:p>
          <a:p>
            <a:pPr marL="0" indent="0">
              <a:buNone/>
            </a:pPr>
            <a:endParaRPr lang="ru-RU" sz="1600" dirty="0">
              <a:solidFill>
                <a:schemeClr val="bg1"/>
              </a:solidFill>
              <a:latin typeface="Segoe UI Variable Display" pitchFamily="2" charset="0"/>
            </a:endParaRPr>
          </a:p>
          <a:p>
            <a:pPr marL="0" indent="0">
              <a:buNone/>
            </a:pPr>
            <a:r>
              <a:rPr lang="ru-RU" sz="1600" b="1" dirty="0">
                <a:solidFill>
                  <a:schemeClr val="bg1"/>
                </a:solidFill>
                <a:latin typeface="Segoe UI Variable Display" pitchFamily="2" charset="0"/>
              </a:rPr>
              <a:t>Погода и приоритет напрямую влияют на сроки. </a:t>
            </a:r>
            <a:r>
              <a:rPr lang="ru-RU" sz="1600" dirty="0">
                <a:solidFill>
                  <a:schemeClr val="bg1"/>
                </a:solidFill>
                <a:latin typeface="Segoe UI Variable Display" pitchFamily="2" charset="0"/>
              </a:rPr>
              <a:t>Ключевые угрозы — метели, грозы, подтопления.</a:t>
            </a:r>
          </a:p>
        </p:txBody>
      </p:sp>
    </p:spTree>
    <p:extLst>
      <p:ext uri="{BB962C8B-B14F-4D97-AF65-F5344CB8AC3E}">
        <p14:creationId xmlns:p14="http://schemas.microsoft.com/office/powerpoint/2010/main" val="2771794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21BD9F-AE46-48DB-F5D9-4F59D60C72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6800" r="93950">
                        <a14:foregroundMark x1="45650" y1="59350" x2="45650" y2="59350"/>
                        <a14:foregroundMark x1="52050" y1="73350" x2="61800" y2="72950"/>
                        <a14:foregroundMark x1="66200" y1="82000" x2="67900" y2="75200"/>
                        <a14:foregroundMark x1="67900" y1="75200" x2="67900" y2="75200"/>
                        <a14:foregroundMark x1="81500" y1="74650" x2="81500" y2="74650"/>
                        <a14:foregroundMark x1="81500" y1="74650" x2="81500" y2="74650"/>
                        <a14:foregroundMark x1="74200" y1="79350" x2="74200" y2="79350"/>
                        <a14:foregroundMark x1="63500" y1="76800" x2="63500" y2="76800"/>
                        <a14:foregroundMark x1="30450" y1="81350" x2="30450" y2="81350"/>
                        <a14:foregroundMark x1="33200" y1="81800" x2="41300" y2="81800"/>
                        <a14:foregroundMark x1="34550" y1="77700" x2="41900" y2="78600"/>
                        <a14:foregroundMark x1="14550" y1="77950" x2="24000" y2="80850"/>
                        <a14:foregroundMark x1="24000" y1="80850" x2="36450" y2="80200"/>
                        <a14:foregroundMark x1="36450" y1="80200" x2="71050" y2="80950"/>
                        <a14:foregroundMark x1="71050" y1="80950" x2="82100" y2="80250"/>
                        <a14:foregroundMark x1="82100" y1="80250" x2="86300" y2="78150"/>
                        <a14:foregroundMark x1="23600" y1="82550" x2="50700" y2="83700"/>
                        <a14:foregroundMark x1="50700" y1="83700" x2="82250" y2="80600"/>
                        <a14:foregroundMark x1="82250" y1="80600" x2="89300" y2="77050"/>
                        <a14:foregroundMark x1="44300" y1="86150" x2="83350" y2="81650"/>
                        <a14:foregroundMark x1="83350" y1="81650" x2="83650" y2="81350"/>
                        <a14:foregroundMark x1="86400" y1="80550" x2="88600" y2="84200"/>
                        <a14:foregroundMark x1="87400" y1="80350" x2="92900" y2="82350"/>
                        <a14:foregroundMark x1="10850" y1="75550" x2="26600" y2="83650"/>
                        <a14:foregroundMark x1="11250" y1="82650" x2="23200" y2="83350"/>
                        <a14:foregroundMark x1="23200" y1="83350" x2="35250" y2="83250"/>
                        <a14:foregroundMark x1="6800" y1="81400" x2="17300" y2="82800"/>
                        <a14:foregroundMark x1="88900" y1="83950" x2="74350" y2="84250"/>
                        <a14:foregroundMark x1="74350" y1="84250" x2="64900" y2="81750"/>
                        <a14:foregroundMark x1="61850" y1="82050" x2="89400" y2="85850"/>
                        <a14:foregroundMark x1="59900" y1="85250" x2="80900" y2="88000"/>
                        <a14:foregroundMark x1="80900" y1="88000" x2="91900" y2="87900"/>
                        <a14:foregroundMark x1="90850" y1="83500" x2="84950" y2="84450"/>
                        <a14:foregroundMark x1="86900" y1="84700" x2="93450" y2="81500"/>
                        <a14:foregroundMark x1="93450" y1="81500" x2="89250" y2="80500"/>
                        <a14:foregroundMark x1="91400" y1="81150" x2="93950" y2="84450"/>
                        <a14:foregroundMark x1="89900" y1="84550" x2="89900" y2="84550"/>
                        <a14:foregroundMark x1="28000" y1="73700" x2="40250" y2="75300"/>
                        <a14:foregroundMark x1="72800" y1="52200" x2="72850" y2="57350"/>
                        <a14:foregroundMark x1="72350" y1="58450" x2="73300" y2="68100"/>
                        <a14:foregroundMark x1="73300" y1="68100" x2="72600" y2="71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821" y="-1650331"/>
            <a:ext cx="9557084" cy="955708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04DDA-186E-92B6-8A43-EB8C58549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500062"/>
            <a:ext cx="10515600" cy="1325563"/>
          </a:xfrm>
        </p:spPr>
        <p:txBody>
          <a:bodyPr>
            <a:normAutofit/>
          </a:bodyPr>
          <a:lstStyle/>
          <a:p>
            <a:r>
              <a:rPr lang="ru-RU" sz="4000" b="1" i="0" dirty="0">
                <a:solidFill>
                  <a:schemeClr val="bg1"/>
                </a:solidFill>
                <a:effectLst/>
                <a:latin typeface="DeepSeek-CJK-patch"/>
              </a:rPr>
              <a:t> Цели </a:t>
            </a:r>
            <a:r>
              <a:rPr lang="ru-RU" sz="4000" b="1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исследования</a:t>
            </a:r>
            <a:br>
              <a:rPr lang="ru-RU" sz="4000" b="0" i="0" dirty="0">
                <a:solidFill>
                  <a:schemeClr val="bg1"/>
                </a:solidFill>
                <a:effectLst/>
                <a:latin typeface="DeepSeek-CJK-patch"/>
              </a:rPr>
            </a:br>
            <a:endParaRPr lang="ru-RU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6434B-BF4C-D62B-FF6B-96C833E02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79" y="1356393"/>
            <a:ext cx="10515600" cy="4351338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Определить корреляцию между длительностью события и удаленностью от центра региона.</a:t>
            </a:r>
            <a:endParaRPr lang="en-US" i="0" dirty="0">
              <a:solidFill>
                <a:schemeClr val="bg1"/>
              </a:solidFill>
              <a:effectLst/>
              <a:latin typeface="Segoe UI Variable Display" pitchFamily="2" charset="0"/>
            </a:endParaRPr>
          </a:p>
          <a:p>
            <a:pPr marL="0" indent="0"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endParaRPr lang="ru-RU" i="0" dirty="0">
              <a:solidFill>
                <a:schemeClr val="bg1"/>
              </a:solidFill>
              <a:effectLst/>
              <a:latin typeface="Segoe UI Variable Display" pitchFamily="2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Оценить влияние приоритета события на время его устранения.</a:t>
            </a:r>
            <a:endParaRPr lang="en-US" i="0" dirty="0">
              <a:solidFill>
                <a:schemeClr val="bg1"/>
              </a:solidFill>
              <a:effectLst/>
              <a:latin typeface="Segoe UI Variable Display" pitchFamily="2" charset="0"/>
            </a:endParaRPr>
          </a:p>
          <a:p>
            <a:pPr marL="0" indent="0"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ru-RU" i="0" dirty="0">
              <a:solidFill>
                <a:schemeClr val="bg1"/>
              </a:solidFill>
              <a:effectLst/>
              <a:latin typeface="Segoe UI Variable Display" pitchFamily="2" charset="0"/>
            </a:endParaRP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chemeClr val="bg1"/>
                </a:solidFill>
                <a:effectLst/>
                <a:latin typeface="Segoe UI Variable Display" pitchFamily="2" charset="0"/>
              </a:rPr>
              <a:t>Выявить ТОП-5 регионов с наибольшим числом погодных инцидентов и их особенности.</a:t>
            </a:r>
          </a:p>
          <a:p>
            <a:pPr>
              <a:lnSpc>
                <a:spcPct val="100000"/>
              </a:lnSpc>
            </a:pPr>
            <a:endParaRPr lang="ru-RU" dirty="0">
              <a:solidFill>
                <a:schemeClr val="bg1"/>
              </a:solidFill>
              <a:latin typeface="Segoe UI Variable Displ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3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EDE01B-FD1D-738B-02EA-EF56DAC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197"/>
            <a:ext cx="10515600" cy="1325563"/>
          </a:xfrm>
        </p:spPr>
        <p:txBody>
          <a:bodyPr/>
          <a:lstStyle/>
          <a:p>
            <a:r>
              <a:rPr lang="ru-RU" sz="4000" b="1" i="0" dirty="0">
                <a:effectLst/>
                <a:latin typeface="Segoe UI Variable Display" pitchFamily="2" charset="0"/>
              </a:rPr>
              <a:t>Методология</a:t>
            </a:r>
            <a:br>
              <a:rPr lang="ru-RU" b="0" i="0" dirty="0">
                <a:effectLst/>
                <a:latin typeface="DeepSeek-CJK-patch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C1E9E-893B-8E92-7C4C-2ECF4BEB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888" y="2141537"/>
            <a:ext cx="10515600" cy="4351338"/>
          </a:xfrm>
        </p:spPr>
        <p:txBody>
          <a:bodyPr/>
          <a:lstStyle/>
          <a:p>
            <a:pPr algn="l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Segoe UI Variable Display" pitchFamily="2" charset="0"/>
              </a:rPr>
              <a:t>Источники данных:</a:t>
            </a:r>
            <a:r>
              <a:rPr lang="ru-RU" b="0" i="0" dirty="0">
                <a:effectLst/>
                <a:latin typeface="Segoe UI Variable Display" pitchFamily="2" charset="0"/>
              </a:rPr>
              <a:t> Датасет с событиями (N=90k записей).</a:t>
            </a:r>
          </a:p>
          <a:p>
            <a:pPr algn="l">
              <a:lnSpc>
                <a:spcPct val="100000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Segoe UI Variable Display" pitchFamily="2" charset="0"/>
              </a:rPr>
              <a:t>Инструменты:</a:t>
            </a:r>
            <a:r>
              <a:rPr lang="ru-RU" b="0" i="0" dirty="0">
                <a:effectLst/>
                <a:latin typeface="Segoe UI Variable Display" pitchFamily="2" charset="0"/>
              </a:rPr>
              <a:t> Python (</a:t>
            </a:r>
            <a:r>
              <a:rPr lang="ru-RU" b="0" i="0" dirty="0" err="1">
                <a:effectLst/>
                <a:latin typeface="Segoe UI Variable Display" pitchFamily="2" charset="0"/>
              </a:rPr>
              <a:t>Pandas</a:t>
            </a:r>
            <a:r>
              <a:rPr lang="ru-RU" b="0" i="0" dirty="0">
                <a:effectLst/>
                <a:latin typeface="Segoe UI Variable Display" pitchFamily="2" charset="0"/>
              </a:rPr>
              <a:t>, </a:t>
            </a:r>
            <a:r>
              <a:rPr lang="ru-RU" b="0" i="0" dirty="0" err="1">
                <a:effectLst/>
                <a:latin typeface="Segoe UI Variable Display" pitchFamily="2" charset="0"/>
              </a:rPr>
              <a:t>Geopy</a:t>
            </a:r>
            <a:r>
              <a:rPr lang="ru-RU" b="0" i="0" dirty="0">
                <a:effectLst/>
                <a:latin typeface="Segoe UI Variable Display" pitchFamily="2" charset="0"/>
              </a:rPr>
              <a:t>, </a:t>
            </a:r>
            <a:r>
              <a:rPr lang="ru-RU" b="0" i="0" dirty="0" err="1">
                <a:effectLst/>
                <a:latin typeface="Segoe UI Variable Display" pitchFamily="2" charset="0"/>
              </a:rPr>
              <a:t>Seaborn</a:t>
            </a:r>
            <a:r>
              <a:rPr lang="ru-RU" b="0" i="0" dirty="0">
                <a:effectLst/>
                <a:latin typeface="Segoe UI Variable Display" pitchFamily="2" charset="0"/>
              </a:rPr>
              <a:t>), статистические тесты.</a:t>
            </a:r>
          </a:p>
          <a:p>
            <a:endParaRPr lang="ru-RU" dirty="0">
              <a:latin typeface="Segoe UI Variable Display" pitchFamily="2" charset="0"/>
            </a:endParaRP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93C8DF72-C17A-BA02-B874-B5612760F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3155" y="3985398"/>
            <a:ext cx="3860800" cy="1931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3348231-D4B0-6D3A-5469-E7CC3D02F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" y="4523508"/>
            <a:ext cx="3929489" cy="1165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411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D07ED7-26C5-166B-F6C8-9220C921E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4" y="420941"/>
            <a:ext cx="11658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Segoe UI Variable Display" pitchFamily="2" charset="0"/>
              </a:rPr>
              <a:t> Корреляция: удаленность </a:t>
            </a:r>
            <a:r>
              <a:rPr lang="en-US" b="1" i="0" dirty="0">
                <a:effectLst/>
                <a:latin typeface="Segoe UI Variable Display" pitchFamily="2" charset="0"/>
              </a:rPr>
              <a:t>vs </a:t>
            </a:r>
            <a:r>
              <a:rPr lang="ru-RU" b="1" i="0" dirty="0">
                <a:effectLst/>
                <a:latin typeface="Segoe UI Variable Display" pitchFamily="2" charset="0"/>
              </a:rPr>
              <a:t>длительность</a:t>
            </a:r>
            <a:br>
              <a:rPr lang="ru-RU" b="0" i="0" dirty="0">
                <a:effectLst/>
                <a:latin typeface="Segoe UI Variable Display" pitchFamily="2" charset="0"/>
              </a:rPr>
            </a:br>
            <a:endParaRPr lang="ru-RU" dirty="0">
              <a:latin typeface="Segoe UI Variable Display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D50D2E2-BE6B-09B6-2184-33F42F804A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024" y="1184306"/>
            <a:ext cx="7671816" cy="492370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2D4505D-AAEF-0F6E-74A4-5E7CFCE45F79}"/>
              </a:ext>
            </a:extLst>
          </p:cNvPr>
          <p:cNvSpPr txBox="1"/>
          <p:nvPr/>
        </p:nvSpPr>
        <p:spPr>
          <a:xfrm>
            <a:off x="8384410" y="1668287"/>
            <a:ext cx="3529584" cy="268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b="0" i="0" dirty="0">
                <a:effectLst/>
                <a:latin typeface="Segoe UI Variable Display" pitchFamily="2" charset="0"/>
              </a:rPr>
              <a:t>Слабая отрицательная связь: </a:t>
            </a:r>
            <a:r>
              <a:rPr lang="ru-RU" b="1" i="0" dirty="0">
                <a:effectLst/>
                <a:latin typeface="Segoe UI Variable Display" pitchFamily="2" charset="0"/>
              </a:rPr>
              <a:t>-0.06</a:t>
            </a:r>
            <a:r>
              <a:rPr lang="ru-RU" b="0" i="0" dirty="0">
                <a:effectLst/>
                <a:latin typeface="Segoe UI Variable Display" pitchFamily="2" charset="0"/>
              </a:rPr>
              <a:t> (чем дальше от центра региона, тем меньше длительность, но эффект минимален).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1" i="0" dirty="0">
                <a:effectLst/>
                <a:latin typeface="Segoe UI Variable Display" pitchFamily="2" charset="0"/>
              </a:rPr>
              <a:t>p-</a:t>
            </a:r>
            <a:r>
              <a:rPr lang="ru-RU" b="1" i="0" dirty="0" err="1">
                <a:effectLst/>
                <a:latin typeface="Segoe UI Variable Display" pitchFamily="2" charset="0"/>
              </a:rPr>
              <a:t>value</a:t>
            </a:r>
            <a:r>
              <a:rPr lang="ru-RU" b="1" i="0" dirty="0">
                <a:effectLst/>
                <a:latin typeface="Segoe UI Variable Display" pitchFamily="2" charset="0"/>
              </a:rPr>
              <a:t> = 0.0497</a:t>
            </a:r>
            <a:r>
              <a:rPr lang="ru-RU" b="0" i="0" dirty="0">
                <a:effectLst/>
                <a:latin typeface="Segoe UI Variable Display" pitchFamily="2" charset="0"/>
              </a:rPr>
              <a:t> — связь статистически значима, но практически не влияет на прогноз.</a:t>
            </a:r>
          </a:p>
        </p:txBody>
      </p:sp>
    </p:spTree>
    <p:extLst>
      <p:ext uri="{BB962C8B-B14F-4D97-AF65-F5344CB8AC3E}">
        <p14:creationId xmlns:p14="http://schemas.microsoft.com/office/powerpoint/2010/main" val="399611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FBC4D-B229-CCE5-18A9-207BF450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62B2AF-E8E1-6A3C-E043-0D0586C6A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194880"/>
            <a:ext cx="12966192" cy="1325563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egoe UI Variable Display" pitchFamily="2" charset="0"/>
              </a:rPr>
              <a:t> Корреляция: удаленность </a:t>
            </a:r>
            <a:r>
              <a:rPr lang="en-US" sz="4000" b="1" i="0" dirty="0">
                <a:effectLst/>
                <a:latin typeface="Segoe UI Variable Display" pitchFamily="2" charset="0"/>
              </a:rPr>
              <a:t>vs </a:t>
            </a:r>
            <a:r>
              <a:rPr lang="ru-RU" sz="4000" b="1" i="0" dirty="0">
                <a:effectLst/>
                <a:latin typeface="Segoe UI Variable Display" pitchFamily="2" charset="0"/>
              </a:rPr>
              <a:t>длительность</a:t>
            </a:r>
            <a:br>
              <a:rPr lang="ru-RU" sz="4000" b="0" i="0" dirty="0">
                <a:effectLst/>
                <a:latin typeface="Segoe UI Variable Display" pitchFamily="2" charset="0"/>
              </a:rPr>
            </a:br>
            <a:endParaRPr lang="ru-RU" sz="4000" dirty="0">
              <a:latin typeface="Segoe UI Variable Display" pitchFamily="2" charset="0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486D68-2BD4-736B-951A-88CB09B8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0D7F8B7-DD14-B73C-2121-F53C7BE4E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09" y="1066133"/>
            <a:ext cx="10795927" cy="57278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94E46F-613C-F4D0-F6F1-49E1854A6672}"/>
              </a:ext>
            </a:extLst>
          </p:cNvPr>
          <p:cNvSpPr txBox="1"/>
          <p:nvPr/>
        </p:nvSpPr>
        <p:spPr>
          <a:xfrm>
            <a:off x="5204460" y="4595654"/>
            <a:ext cx="6149340" cy="13362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b="0" i="0" dirty="0">
                <a:effectLst/>
                <a:latin typeface="Segoe UI Variable Display" pitchFamily="2" charset="0"/>
              </a:rPr>
              <a:t>Данные по Краснодару и Новосибирску показывают схожий тренд.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1" i="0" dirty="0">
                <a:effectLst/>
                <a:latin typeface="Segoe UI Variable Display" pitchFamily="2" charset="0"/>
              </a:rPr>
              <a:t>Удаленность </a:t>
            </a:r>
            <a:r>
              <a:rPr lang="ru-RU" b="0" i="0" dirty="0">
                <a:effectLst/>
                <a:latin typeface="Segoe UI Variable Display" pitchFamily="2" charset="0"/>
              </a:rPr>
              <a:t>— </a:t>
            </a:r>
            <a:r>
              <a:rPr lang="ru-RU" b="1" i="0" dirty="0">
                <a:effectLst/>
                <a:latin typeface="Segoe UI Variable Display" pitchFamily="2" charset="0"/>
              </a:rPr>
              <a:t>не</a:t>
            </a:r>
            <a:r>
              <a:rPr lang="ru-RU" b="0" i="0" dirty="0">
                <a:effectLst/>
                <a:latin typeface="Segoe UI Variable Display" pitchFamily="2" charset="0"/>
              </a:rPr>
              <a:t> ключевой </a:t>
            </a:r>
            <a:r>
              <a:rPr lang="ru-RU" b="1" i="0" dirty="0">
                <a:effectLst/>
                <a:latin typeface="Segoe UI Variable Display" pitchFamily="2" charset="0"/>
              </a:rPr>
              <a:t>фактор</a:t>
            </a:r>
            <a:r>
              <a:rPr lang="ru-RU" b="0" i="0" dirty="0">
                <a:effectLst/>
                <a:latin typeface="Segoe UI Variable Display" pitchFamily="2" charset="0"/>
              </a:rPr>
              <a:t> длительности инциден</a:t>
            </a:r>
            <a:r>
              <a:rPr lang="ru-RU" dirty="0">
                <a:latin typeface="Segoe UI Variable Display" pitchFamily="2" charset="0"/>
              </a:rPr>
              <a:t>та</a:t>
            </a:r>
            <a:r>
              <a:rPr lang="ru-RU" b="0" i="0" dirty="0">
                <a:effectLst/>
                <a:latin typeface="Segoe UI Variable Display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137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21DFA5-4561-C035-8F65-093B77273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592" y="35941"/>
            <a:ext cx="10515600" cy="1325563"/>
          </a:xfrm>
        </p:spPr>
        <p:txBody>
          <a:bodyPr/>
          <a:lstStyle/>
          <a:p>
            <a:pPr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</a:pPr>
            <a:r>
              <a:rPr lang="ru-RU" sz="4000" b="1" i="0" dirty="0">
                <a:effectLst/>
                <a:latin typeface="Segoe UI Variable Display" pitchFamily="2" charset="0"/>
              </a:rPr>
              <a:t>Влияние</a:t>
            </a:r>
            <a:r>
              <a:rPr lang="ru-RU" b="1" i="0" dirty="0">
                <a:effectLst/>
                <a:latin typeface="Segoe UI Variable Display" pitchFamily="2" charset="0"/>
              </a:rPr>
              <a:t> приоритета события</a:t>
            </a:r>
            <a:endParaRPr lang="ru-RU" b="0" i="0" dirty="0">
              <a:effectLst/>
              <a:latin typeface="Segoe UI Variable Display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45F8AE-0244-4C3D-93F6-046BE5114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79" y="1321149"/>
            <a:ext cx="5087043" cy="5171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CACC357-932D-D292-CBD7-6C8C2ABCB4EB}"/>
              </a:ext>
            </a:extLst>
          </p:cNvPr>
          <p:cNvSpPr txBox="1"/>
          <p:nvPr/>
        </p:nvSpPr>
        <p:spPr>
          <a:xfrm>
            <a:off x="5803392" y="142640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dirty="0">
                <a:latin typeface="Segoe UI Variable Display" pitchFamily="2" charset="0"/>
              </a:rPr>
              <a:t>Чем </a:t>
            </a:r>
            <a:r>
              <a:rPr lang="ru-RU" sz="1800" b="1" dirty="0">
                <a:latin typeface="Segoe UI Variable Display" pitchFamily="2" charset="0"/>
              </a:rPr>
              <a:t>выше</a:t>
            </a:r>
            <a:r>
              <a:rPr lang="ru-RU" sz="1800" dirty="0">
                <a:latin typeface="Segoe UI Variable Display" pitchFamily="2" charset="0"/>
              </a:rPr>
              <a:t> </a:t>
            </a:r>
            <a:r>
              <a:rPr lang="ru-RU" sz="1800" b="1" dirty="0">
                <a:latin typeface="Segoe UI Variable Display" pitchFamily="2" charset="0"/>
              </a:rPr>
              <a:t>приоритет</a:t>
            </a:r>
            <a:r>
              <a:rPr lang="ru-RU" sz="1800" dirty="0">
                <a:latin typeface="Segoe UI Variable Display" pitchFamily="2" charset="0"/>
              </a:rPr>
              <a:t> (</a:t>
            </a:r>
            <a:r>
              <a:rPr lang="en-US" sz="1800" dirty="0">
                <a:latin typeface="Segoe UI Variable Display" pitchFamily="2" charset="0"/>
              </a:rPr>
              <a:t>0</a:t>
            </a:r>
            <a:r>
              <a:rPr lang="ru-RU" sz="1800" dirty="0">
                <a:latin typeface="Segoe UI Variable Display" pitchFamily="2" charset="0"/>
              </a:rPr>
              <a:t> — критичный), тем </a:t>
            </a:r>
            <a:r>
              <a:rPr lang="ru-RU" sz="1800" b="1" dirty="0">
                <a:latin typeface="Segoe UI Variable Display" pitchFamily="2" charset="0"/>
              </a:rPr>
              <a:t>меньше</a:t>
            </a:r>
            <a:r>
              <a:rPr lang="ru-RU" sz="1800" dirty="0">
                <a:latin typeface="Segoe UI Variable Display" pitchFamily="2" charset="0"/>
              </a:rPr>
              <a:t> </a:t>
            </a:r>
            <a:r>
              <a:rPr lang="ru-RU" sz="1800" b="1" dirty="0">
                <a:latin typeface="Segoe UI Variable Display" pitchFamily="2" charset="0"/>
              </a:rPr>
              <a:t>длительность</a:t>
            </a:r>
            <a:r>
              <a:rPr lang="ru-RU" sz="1800" dirty="0">
                <a:latin typeface="Segoe UI Variable Display" pitchFamily="2" charset="0"/>
              </a:rPr>
              <a:t>. Приоритет 1 — до 12 часов, приоритет 5 — более 30 часов.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210B65-2AAD-DBD7-DED6-D7210E594745}"/>
              </a:ext>
            </a:extLst>
          </p:cNvPr>
          <p:cNvSpPr txBox="1"/>
          <p:nvPr/>
        </p:nvSpPr>
        <p:spPr>
          <a:xfrm>
            <a:off x="5803392" y="3056438"/>
            <a:ext cx="5875866" cy="20108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</a:pPr>
            <a:r>
              <a:rPr lang="ru-RU" dirty="0">
                <a:latin typeface="Segoe UI Variable Display" pitchFamily="2" charset="0"/>
              </a:rPr>
              <a:t>Существуют </a:t>
            </a:r>
            <a:r>
              <a:rPr lang="ru-RU" b="1" i="0" dirty="0">
                <a:effectLst/>
                <a:latin typeface="Segoe UI Variable Display" pitchFamily="2" charset="0"/>
              </a:rPr>
              <a:t>статистически значимые различия</a:t>
            </a:r>
            <a:r>
              <a:rPr lang="ru-RU" b="0" i="0" dirty="0">
                <a:effectLst/>
                <a:latin typeface="Segoe UI Variable Display" pitchFamily="2" charset="0"/>
              </a:rPr>
              <a:t> в длительности событий между разными приоритетами.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</a:pPr>
            <a:r>
              <a:rPr lang="ru-RU" b="1" i="0" dirty="0">
                <a:effectLst/>
                <a:latin typeface="Segoe UI Variable Display" pitchFamily="2" charset="0"/>
              </a:rPr>
              <a:t>Приоритет события действительно влияет на его длительность</a:t>
            </a:r>
            <a:r>
              <a:rPr lang="ru-RU" b="0" i="0" dirty="0">
                <a:effectLst/>
                <a:latin typeface="Segoe UI Variable Display" pitchFamily="2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679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74788A-D89A-DF8E-425F-2EED3F027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96825"/>
            <a:ext cx="12438888" cy="1325563"/>
          </a:xfrm>
        </p:spPr>
        <p:txBody>
          <a:bodyPr>
            <a:normAutofit/>
          </a:bodyPr>
          <a:lstStyle/>
          <a:p>
            <a:r>
              <a:rPr lang="ru-RU" sz="4000" b="1" i="0" dirty="0">
                <a:effectLst/>
                <a:latin typeface="Segoe UI Variable Display" pitchFamily="2" charset="0"/>
              </a:rPr>
              <a:t>ТОП-5 регионов с погодными инцидентами</a:t>
            </a:r>
            <a:br>
              <a:rPr lang="ru-RU" sz="4000" b="0" i="0" dirty="0">
                <a:effectLst/>
                <a:latin typeface="Segoe UI Variable Display" pitchFamily="2" charset="0"/>
              </a:rPr>
            </a:br>
            <a:endParaRPr lang="ru-RU" sz="4000" dirty="0">
              <a:latin typeface="Segoe UI Variable Display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62C1CD-0410-F09E-E5A0-158A78B511B6}"/>
              </a:ext>
            </a:extLst>
          </p:cNvPr>
          <p:cNvSpPr txBox="1"/>
          <p:nvPr/>
        </p:nvSpPr>
        <p:spPr>
          <a:xfrm>
            <a:off x="3047238" y="2199458"/>
            <a:ext cx="6094476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ru-RU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0FB41263-9338-0E71-5A46-30A4DA5B1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3247796"/>
              </p:ext>
            </p:extLst>
          </p:nvPr>
        </p:nvGraphicFramePr>
        <p:xfrm>
          <a:off x="370078" y="1304511"/>
          <a:ext cx="7246874" cy="25984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294557">
                  <a:extLst>
                    <a:ext uri="{9D8B030D-6E8A-4147-A177-3AD203B41FA5}">
                      <a16:colId xmlns:a16="http://schemas.microsoft.com/office/drawing/2014/main" val="3128173472"/>
                    </a:ext>
                  </a:extLst>
                </a:gridCol>
                <a:gridCol w="1220476">
                  <a:extLst>
                    <a:ext uri="{9D8B030D-6E8A-4147-A177-3AD203B41FA5}">
                      <a16:colId xmlns:a16="http://schemas.microsoft.com/office/drawing/2014/main" val="4003308074"/>
                    </a:ext>
                  </a:extLst>
                </a:gridCol>
                <a:gridCol w="1479288">
                  <a:extLst>
                    <a:ext uri="{9D8B030D-6E8A-4147-A177-3AD203B41FA5}">
                      <a16:colId xmlns:a16="http://schemas.microsoft.com/office/drawing/2014/main" val="783005878"/>
                    </a:ext>
                  </a:extLst>
                </a:gridCol>
                <a:gridCol w="3252553">
                  <a:extLst>
                    <a:ext uri="{9D8B030D-6E8A-4147-A177-3AD203B41FA5}">
                      <a16:colId xmlns:a16="http://schemas.microsoft.com/office/drawing/2014/main" val="2121026995"/>
                    </a:ext>
                  </a:extLst>
                </a:gridCol>
              </a:tblGrid>
              <a:tr h="350422"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Регион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Средняя длительность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1400" b="0" u="none" strike="noStrike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Самый долгий инцидент</a:t>
                      </a:r>
                      <a:endParaRPr lang="ru-RU" sz="1400" b="0" i="0" u="none" strike="noStrike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fontAlgn="b"/>
                      <a:r>
                        <a:rPr lang="ru-RU" sz="1400" b="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Самый короткий инцидент</a:t>
                      </a:r>
                      <a:endParaRPr lang="ru-RU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085857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ДВ\Благовещенск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25.67 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Метель (64.75 ч)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Аномально холодная погода (0.2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23186169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М\Москва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23.26 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Половодье (58.43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Сильный дождь (0.03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724030882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П\Казань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19.88 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Гроза (39.75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Очень сильный ветер (в том числе шквал) (2.05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73303371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П\Оренбург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17.8 ч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Подтопление (99.7 ч)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Таяние снегов (0.74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1878135"/>
                  </a:ext>
                </a:extLst>
              </a:tr>
              <a:tr h="354814"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У\Курган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10.87 ч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Подтопление (25.88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Налипание (отложение) мокрого снега на проводах и деревьях, АФУ. (1.62 ч)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24244475"/>
                  </a:ext>
                </a:extLst>
              </a:tr>
            </a:tbl>
          </a:graphicData>
        </a:graphic>
      </p:graphicFrame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F663E2C3-F996-59DF-556C-F1DFA96F1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347099"/>
              </p:ext>
            </p:extLst>
          </p:nvPr>
        </p:nvGraphicFramePr>
        <p:xfrm>
          <a:off x="370078" y="4548452"/>
          <a:ext cx="7246875" cy="19710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759976">
                  <a:extLst>
                    <a:ext uri="{9D8B030D-6E8A-4147-A177-3AD203B41FA5}">
                      <a16:colId xmlns:a16="http://schemas.microsoft.com/office/drawing/2014/main" val="3428498452"/>
                    </a:ext>
                  </a:extLst>
                </a:gridCol>
                <a:gridCol w="2341783">
                  <a:extLst>
                    <a:ext uri="{9D8B030D-6E8A-4147-A177-3AD203B41FA5}">
                      <a16:colId xmlns:a16="http://schemas.microsoft.com/office/drawing/2014/main" val="2761389527"/>
                    </a:ext>
                  </a:extLst>
                </a:gridCol>
                <a:gridCol w="1145116">
                  <a:extLst>
                    <a:ext uri="{9D8B030D-6E8A-4147-A177-3AD203B41FA5}">
                      <a16:colId xmlns:a16="http://schemas.microsoft.com/office/drawing/2014/main" val="3107014320"/>
                    </a:ext>
                  </a:extLst>
                </a:gridCol>
              </a:tblGrid>
              <a:tr h="359942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40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Тип инцидента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ctr">
                    <a:solidFill>
                      <a:srgbClr val="007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Средняя продолжительность(часы)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b="0" i="0" u="none" strike="noStrike" dirty="0">
                          <a:solidFill>
                            <a:schemeClr val="bg1"/>
                          </a:solidFill>
                          <a:effectLst/>
                          <a:latin typeface="Segoe UI Variable Small Semibol" pitchFamily="2" charset="0"/>
                        </a:rPr>
                        <a:t>Количество</a:t>
                      </a:r>
                      <a:endParaRPr lang="en-US" sz="1400" b="0" i="0" u="none" strike="noStrike" dirty="0">
                        <a:solidFill>
                          <a:schemeClr val="bg1"/>
                        </a:solidFill>
                        <a:effectLst/>
                        <a:latin typeface="Segoe UI Variable Small Semibol" pitchFamily="2" charset="0"/>
                      </a:endParaRPr>
                    </a:p>
                  </a:txBody>
                  <a:tcPr marL="6350" marR="6350" marT="6350" marB="0" anchor="b">
                    <a:solidFill>
                      <a:srgbClr val="007B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069489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Гроза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34.47287037037037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6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92987066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Половодье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30.2915873015873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01215116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Подтопление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27.954252330561854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441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8362905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Аномально жаркая погода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10.989678362573098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133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36983222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Очень сильный ветер (в том числе шквал)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8.910029239766082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38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152358343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Сильный дождь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8.544823232323234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33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9844000"/>
                  </a:ext>
                </a:extLst>
              </a:tr>
              <a:tr h="182610">
                <a:tc>
                  <a:txBody>
                    <a:bodyPr/>
                    <a:lstStyle/>
                    <a:p>
                      <a:pPr algn="l" fontAlgn="ctr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Аномально холодная погода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400" u="none" strike="noStrike">
                          <a:effectLst/>
                          <a:latin typeface="Segoe UI Variable Display" pitchFamily="2" charset="0"/>
                        </a:rPr>
                        <a:t>0.6555555555555556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ru-RU" sz="1400" u="none" strike="noStrike" dirty="0">
                          <a:effectLst/>
                          <a:latin typeface="Segoe UI Variable Display" pitchFamily="2" charset="0"/>
                        </a:rPr>
                        <a:t>7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Segoe UI Variable Display" pitchFamily="2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8067808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1B9FA9BA-C67A-C812-2137-BEB8D88190DA}"/>
              </a:ext>
            </a:extLst>
          </p:cNvPr>
          <p:cNvSpPr txBox="1"/>
          <p:nvPr/>
        </p:nvSpPr>
        <p:spPr>
          <a:xfrm>
            <a:off x="256032" y="4138949"/>
            <a:ext cx="5413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Segoe UI Variable Small Semibol" pitchFamily="2" charset="0"/>
              </a:rPr>
              <a:t>Типы инцидентов зафиксированные </a:t>
            </a:r>
            <a:r>
              <a:rPr lang="en-US" dirty="0">
                <a:latin typeface="Segoe UI Variable Small Semibol" pitchFamily="2" charset="0"/>
              </a:rPr>
              <a:t>&gt; 5 </a:t>
            </a:r>
            <a:r>
              <a:rPr lang="ru-RU" dirty="0">
                <a:latin typeface="Segoe UI Variable Small Semibol" pitchFamily="2" charset="0"/>
              </a:rPr>
              <a:t>раз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61D90F-48FD-E84B-36DB-4B6D20024B31}"/>
              </a:ext>
            </a:extLst>
          </p:cNvPr>
          <p:cNvSpPr txBox="1"/>
          <p:nvPr/>
        </p:nvSpPr>
        <p:spPr>
          <a:xfrm>
            <a:off x="7730998" y="1304511"/>
            <a:ext cx="4338596" cy="3164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b="1" i="0" dirty="0">
                <a:effectLst/>
                <a:latin typeface="Segoe UI Variable Display" pitchFamily="2" charset="0"/>
              </a:rPr>
              <a:t>Грозы</a:t>
            </a:r>
            <a:r>
              <a:rPr lang="ru-RU" i="0" dirty="0">
                <a:effectLst/>
                <a:latin typeface="Segoe UI Variable Display" pitchFamily="2" charset="0"/>
              </a:rPr>
              <a:t>, </a:t>
            </a:r>
            <a:r>
              <a:rPr lang="ru-RU" b="1" i="0" dirty="0">
                <a:effectLst/>
                <a:latin typeface="Segoe UI Variable Display" pitchFamily="2" charset="0"/>
              </a:rPr>
              <a:t>половодья</a:t>
            </a:r>
            <a:r>
              <a:rPr lang="ru-RU" i="0" dirty="0">
                <a:effectLst/>
                <a:latin typeface="Segoe UI Variable Display" pitchFamily="2" charset="0"/>
              </a:rPr>
              <a:t> и </a:t>
            </a:r>
            <a:r>
              <a:rPr lang="ru-RU" b="1" i="0" dirty="0">
                <a:effectLst/>
                <a:latin typeface="Segoe UI Variable Display" pitchFamily="2" charset="0"/>
              </a:rPr>
              <a:t>подтопления</a:t>
            </a:r>
            <a:r>
              <a:rPr lang="ru-RU" i="0" dirty="0">
                <a:effectLst/>
                <a:latin typeface="Segoe UI Variable Display" pitchFamily="2" charset="0"/>
              </a:rPr>
              <a:t> оказывают </a:t>
            </a:r>
            <a:r>
              <a:rPr lang="ru-RU" b="1" i="0" dirty="0">
                <a:effectLst/>
                <a:latin typeface="Segoe UI Variable Display" pitchFamily="2" charset="0"/>
              </a:rPr>
              <a:t>основное влияние </a:t>
            </a:r>
            <a:r>
              <a:rPr lang="ru-RU" i="0" dirty="0">
                <a:effectLst/>
                <a:latin typeface="Segoe UI Variable Display" pitchFamily="2" charset="0"/>
              </a:rPr>
              <a:t>на длину инцидента.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endParaRPr lang="ru-RU" b="1" dirty="0"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300"/>
              </a:spcAft>
            </a:pPr>
            <a:r>
              <a:rPr lang="ru-RU" b="0" i="0" dirty="0">
                <a:effectLst/>
                <a:latin typeface="Segoe UI Variable Display" pitchFamily="2" charset="0"/>
              </a:rPr>
              <a:t>Аномальные </a:t>
            </a:r>
            <a:r>
              <a:rPr lang="ru-RU" b="1" i="0" dirty="0">
                <a:effectLst/>
                <a:latin typeface="Segoe UI Variable Display" pitchFamily="2" charset="0"/>
              </a:rPr>
              <a:t>холода</a:t>
            </a:r>
            <a:r>
              <a:rPr lang="ru-RU" b="0" i="0" dirty="0">
                <a:effectLst/>
                <a:latin typeface="Segoe UI Variable Display" pitchFamily="2" charset="0"/>
              </a:rPr>
              <a:t> и сильные </a:t>
            </a:r>
            <a:r>
              <a:rPr lang="ru-RU" b="1" i="0" dirty="0">
                <a:effectLst/>
                <a:latin typeface="Segoe UI Variable Display" pitchFamily="2" charset="0"/>
              </a:rPr>
              <a:t>дожди</a:t>
            </a:r>
            <a:r>
              <a:rPr lang="ru-RU" b="0" i="0" dirty="0">
                <a:effectLst/>
                <a:latin typeface="Segoe UI Variable Display" pitchFamily="2" charset="0"/>
              </a:rPr>
              <a:t>/</a:t>
            </a:r>
            <a:r>
              <a:rPr lang="ru-RU" b="1" i="0" dirty="0">
                <a:effectLst/>
                <a:latin typeface="Segoe UI Variable Display" pitchFamily="2" charset="0"/>
              </a:rPr>
              <a:t>ветра</a:t>
            </a:r>
            <a:r>
              <a:rPr lang="ru-RU" b="0" i="0" dirty="0">
                <a:effectLst/>
                <a:latin typeface="Segoe UI Variable Display" pitchFamily="2" charset="0"/>
              </a:rPr>
              <a:t> можно считать "фоновыми" погодными сложностями. Оказывают </a:t>
            </a:r>
            <a:r>
              <a:rPr lang="ru-RU" b="1" i="0" dirty="0">
                <a:effectLst/>
                <a:latin typeface="Segoe UI Variable Display" pitchFamily="2" charset="0"/>
              </a:rPr>
              <a:t>наименьшее</a:t>
            </a:r>
            <a:r>
              <a:rPr lang="ru-RU" b="0" i="0" dirty="0">
                <a:effectLst/>
                <a:latin typeface="Segoe UI Variable Display" pitchFamily="2" charset="0"/>
              </a:rPr>
              <a:t> влияние на длительность инцидента.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816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5C6FA0-070A-7325-DA01-83E531851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484949"/>
            <a:ext cx="10515600" cy="1325563"/>
          </a:xfrm>
        </p:spPr>
        <p:txBody>
          <a:bodyPr>
            <a:noAutofit/>
          </a:bodyPr>
          <a:lstStyle/>
          <a:p>
            <a:r>
              <a:rPr lang="en-US" sz="4000" b="1" kern="100" dirty="0">
                <a:latin typeface="Segoe UI Variable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ru-RU" sz="4000" b="1" kern="100" dirty="0" err="1">
                <a:effectLst/>
                <a:latin typeface="Segoe UI Variable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редняя</a:t>
            </a:r>
            <a:r>
              <a:rPr lang="ru-RU" sz="4000" b="1" kern="100" dirty="0">
                <a:effectLst/>
                <a:latin typeface="Segoe UI Variable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  <a:t> продолжительность событий по признаку «погодные условия»</a:t>
            </a:r>
            <a:br>
              <a:rPr lang="ru-RU" sz="4000" b="1" kern="100" dirty="0">
                <a:effectLst/>
                <a:latin typeface="Segoe UI Variable Display" pitchFamily="2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ru-RU" sz="4000" b="1" dirty="0">
              <a:latin typeface="Segoe UI Variable Display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03C37CD-06DF-CE0F-FC5B-FDAE6507F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084858" cy="4682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152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7ACD1E-6A84-3BDA-3B49-B938CC386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dirty="0">
                <a:effectLst/>
                <a:latin typeface="Segoe UI Variable Display" pitchFamily="2" charset="0"/>
              </a:rPr>
              <a:t>Средняя длительность по типам погоды</a:t>
            </a:r>
            <a:br>
              <a:rPr lang="ru-RU" b="1" dirty="0">
                <a:solidFill>
                  <a:srgbClr val="F8F8F2"/>
                </a:solidFill>
                <a:effectLst/>
                <a:latin typeface="Segoe UI Variable Display" pitchFamily="2" charset="0"/>
              </a:rPr>
            </a:br>
            <a:endParaRPr lang="ru-RU" b="1" dirty="0">
              <a:latin typeface="Segoe UI Variable Display" pitchFamily="2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663D0C4-3A42-E5AD-0A7F-EF5F62372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5699"/>
            <a:ext cx="11979731" cy="483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00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538</Words>
  <Application>Microsoft Office PowerPoint</Application>
  <PresentationFormat>Широкоэкранный</PresentationFormat>
  <Paragraphs>91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DeepSeek-CJK-patch</vt:lpstr>
      <vt:lpstr>Segoe UI</vt:lpstr>
      <vt:lpstr>Segoe UI Variable Display</vt:lpstr>
      <vt:lpstr>Segoe UI Variable Small Semibol</vt:lpstr>
      <vt:lpstr>Тема Office</vt:lpstr>
      <vt:lpstr>Анализ влияния географических  и приоритетных факторов на длительность инцидентов</vt:lpstr>
      <vt:lpstr> Цели исследования </vt:lpstr>
      <vt:lpstr>Методология </vt:lpstr>
      <vt:lpstr> Корреляция: удаленность vs длительность </vt:lpstr>
      <vt:lpstr> Корреляция: удаленность vs длительность </vt:lpstr>
      <vt:lpstr>Влияние приоритета события</vt:lpstr>
      <vt:lpstr>ТОП-5 регионов с погодными инцидентами </vt:lpstr>
      <vt:lpstr>Cредняя продолжительность событий по признаку «погодные условия» </vt:lpstr>
      <vt:lpstr>Средняя длительность по типам погоды 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лэ Cурдова</dc:creator>
  <cp:lastModifiedBy>лэ Cурдова</cp:lastModifiedBy>
  <cp:revision>1</cp:revision>
  <dcterms:created xsi:type="dcterms:W3CDTF">2025-04-20T18:22:33Z</dcterms:created>
  <dcterms:modified xsi:type="dcterms:W3CDTF">2025-04-21T15:00:35Z</dcterms:modified>
</cp:coreProperties>
</file>