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73" r:id="rId3"/>
    <p:sldId id="374" r:id="rId4"/>
    <p:sldId id="376" r:id="rId5"/>
    <p:sldId id="378" r:id="rId6"/>
    <p:sldId id="379" r:id="rId7"/>
    <p:sldId id="384" r:id="rId8"/>
    <p:sldId id="380" r:id="rId9"/>
    <p:sldId id="377" r:id="rId10"/>
    <p:sldId id="364" r:id="rId11"/>
    <p:sldId id="365" r:id="rId12"/>
    <p:sldId id="366" r:id="rId13"/>
    <p:sldId id="368" r:id="rId14"/>
    <p:sldId id="371" r:id="rId15"/>
    <p:sldId id="369" r:id="rId16"/>
    <p:sldId id="381" r:id="rId17"/>
    <p:sldId id="382" r:id="rId18"/>
    <p:sldId id="383" r:id="rId19"/>
    <p:sldId id="360" r:id="rId20"/>
    <p:sldId id="362" r:id="rId21"/>
    <p:sldId id="28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EE887D-6B27-C547-9B3B-03396C1DB11C}">
          <p14:sldIdLst>
            <p14:sldId id="256"/>
            <p14:sldId id="373"/>
            <p14:sldId id="374"/>
            <p14:sldId id="376"/>
            <p14:sldId id="378"/>
            <p14:sldId id="379"/>
            <p14:sldId id="384"/>
            <p14:sldId id="380"/>
            <p14:sldId id="377"/>
            <p14:sldId id="364"/>
            <p14:sldId id="365"/>
            <p14:sldId id="366"/>
            <p14:sldId id="368"/>
            <p14:sldId id="371"/>
            <p14:sldId id="369"/>
            <p14:sldId id="381"/>
            <p14:sldId id="382"/>
            <p14:sldId id="383"/>
            <p14:sldId id="360"/>
            <p14:sldId id="362"/>
            <p14:sldId id="28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859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-2520" y="-4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3B1596-9419-784E-B258-ECAFB1D7621D}" type="doc">
      <dgm:prSet loTypeId="urn:microsoft.com/office/officeart/2008/layout/RadialCluster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DA9D63-6140-E349-80E9-F497BC9013ED}">
      <dgm:prSet phldrT="[Text]">
        <dgm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dgm:style>
      </dgm:prSet>
      <dgm:spPr>
        <a:solidFill>
          <a:schemeClr val="accent5"/>
        </a:solidFill>
      </dgm:spPr>
      <dgm:t>
        <a:bodyPr/>
        <a:lstStyle/>
        <a:p>
          <a:r>
            <a:rPr lang="en-US" dirty="0" smtClean="0">
              <a:latin typeface="Gill Sans"/>
              <a:cs typeface="Gill Sans"/>
            </a:rPr>
            <a:t>Puppet Master</a:t>
          </a:r>
          <a:br>
            <a:rPr lang="en-US" dirty="0" smtClean="0">
              <a:latin typeface="Gill Sans"/>
              <a:cs typeface="Gill Sans"/>
            </a:rPr>
          </a:br>
          <a:r>
            <a:rPr lang="en-US" dirty="0" smtClean="0">
              <a:latin typeface="Gill Sans"/>
              <a:cs typeface="Gill Sans"/>
            </a:rPr>
            <a:t>(server)</a:t>
          </a:r>
          <a:endParaRPr lang="en-US" dirty="0">
            <a:latin typeface="Gill Sans"/>
            <a:cs typeface="Gill Sans"/>
          </a:endParaRPr>
        </a:p>
      </dgm:t>
    </dgm:pt>
    <dgm:pt modelId="{4CCC2170-5132-0643-9F3C-47AC12B22C77}" type="parTrans" cxnId="{A5DC1271-FFEC-914E-860E-DFED8D91F918}">
      <dgm:prSet/>
      <dgm:spPr/>
      <dgm:t>
        <a:bodyPr/>
        <a:lstStyle/>
        <a:p>
          <a:endParaRPr lang="en-US"/>
        </a:p>
      </dgm:t>
    </dgm:pt>
    <dgm:pt modelId="{9306F575-F0DA-6F44-89C8-2316D3B1747F}" type="sibTrans" cxnId="{A5DC1271-FFEC-914E-860E-DFED8D91F918}">
      <dgm:prSet/>
      <dgm:spPr/>
      <dgm:t>
        <a:bodyPr/>
        <a:lstStyle/>
        <a:p>
          <a:endParaRPr lang="en-US"/>
        </a:p>
      </dgm:t>
    </dgm:pt>
    <dgm:pt modelId="{FD7991A0-EF07-9746-8702-81758D3E9F92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 smtClean="0">
              <a:latin typeface="Gill Sans"/>
              <a:cs typeface="Gill Sans"/>
            </a:rPr>
            <a:t>Puppet Agent</a:t>
          </a:r>
          <a:br>
            <a:rPr lang="en-US" dirty="0" smtClean="0">
              <a:latin typeface="Gill Sans"/>
              <a:cs typeface="Gill Sans"/>
            </a:rPr>
          </a:br>
          <a:r>
            <a:rPr lang="en-US" dirty="0" smtClean="0">
              <a:latin typeface="Gill Sans"/>
              <a:cs typeface="Gill Sans"/>
            </a:rPr>
            <a:t>(client)</a:t>
          </a:r>
          <a:endParaRPr lang="en-US" dirty="0">
            <a:latin typeface="Gill Sans"/>
            <a:cs typeface="Gill Sans"/>
          </a:endParaRPr>
        </a:p>
      </dgm:t>
    </dgm:pt>
    <dgm:pt modelId="{BC90BCD5-3F6B-FA49-A967-80F6E1B8F975}" type="parTrans" cxnId="{7127169B-ECB3-F149-BB36-18EFF8274A79}">
      <dgm:prSet/>
      <dgm:spPr>
        <a:ln w="57150" cmpd="sng">
          <a:solidFill>
            <a:schemeClr val="bg1"/>
          </a:solidFill>
          <a:prstDash val="sysDash"/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CBF0E6CB-390B-234E-BAE6-3A1A0C13AEDD}" type="sibTrans" cxnId="{7127169B-ECB3-F149-BB36-18EFF8274A79}">
      <dgm:prSet/>
      <dgm:spPr/>
      <dgm:t>
        <a:bodyPr/>
        <a:lstStyle/>
        <a:p>
          <a:endParaRPr lang="en-US"/>
        </a:p>
      </dgm:t>
    </dgm:pt>
    <dgm:pt modelId="{57673B74-2456-B44D-ACC7-80EDA5B5D0A4}">
      <dgm:prSet phldrT="[Text]"/>
      <dgm:spPr>
        <a:solidFill>
          <a:srgbClr val="97C72B"/>
        </a:solidFill>
      </dgm:spPr>
      <dgm:t>
        <a:bodyPr/>
        <a:lstStyle/>
        <a:p>
          <a:r>
            <a:rPr lang="en-US" dirty="0" smtClean="0">
              <a:latin typeface="Gill Sans"/>
              <a:cs typeface="Gill Sans"/>
            </a:rPr>
            <a:t>Puppet Agent</a:t>
          </a:r>
          <a:br>
            <a:rPr lang="en-US" dirty="0" smtClean="0">
              <a:latin typeface="Gill Sans"/>
              <a:cs typeface="Gill Sans"/>
            </a:rPr>
          </a:br>
          <a:r>
            <a:rPr lang="en-US" dirty="0" smtClean="0">
              <a:latin typeface="Gill Sans"/>
              <a:cs typeface="Gill Sans"/>
            </a:rPr>
            <a:t>(client)</a:t>
          </a:r>
          <a:endParaRPr lang="en-US" dirty="0">
            <a:latin typeface="Gill Sans"/>
            <a:cs typeface="Gill Sans"/>
          </a:endParaRPr>
        </a:p>
      </dgm:t>
    </dgm:pt>
    <dgm:pt modelId="{D5DFECC3-5712-4B4D-85A1-51D5A930520D}" type="parTrans" cxnId="{154D599F-4F92-5B4F-9432-72911C2B6FE8}">
      <dgm:prSet/>
      <dgm:spPr>
        <a:ln w="57150" cmpd="sng">
          <a:solidFill>
            <a:schemeClr val="bg1"/>
          </a:solidFill>
          <a:prstDash val="sysDash"/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927A6132-DEE7-9F45-8FD4-2AB9DB4621E2}" type="sibTrans" cxnId="{154D599F-4F92-5B4F-9432-72911C2B6FE8}">
      <dgm:prSet/>
      <dgm:spPr/>
      <dgm:t>
        <a:bodyPr/>
        <a:lstStyle/>
        <a:p>
          <a:endParaRPr lang="en-US"/>
        </a:p>
      </dgm:t>
    </dgm:pt>
    <dgm:pt modelId="{3D5A29A6-FAC1-8A40-A0F1-AF2534DA7587}">
      <dgm:prSet phldrT="[Text]"/>
      <dgm:spPr>
        <a:solidFill>
          <a:srgbClr val="97C72B"/>
        </a:solidFill>
      </dgm:spPr>
      <dgm:t>
        <a:bodyPr/>
        <a:lstStyle/>
        <a:p>
          <a:r>
            <a:rPr lang="en-US" dirty="0" smtClean="0">
              <a:latin typeface="Gill Sans"/>
              <a:cs typeface="Gill Sans"/>
            </a:rPr>
            <a:t>Puppet Agent</a:t>
          </a:r>
          <a:br>
            <a:rPr lang="en-US" dirty="0" smtClean="0">
              <a:latin typeface="Gill Sans"/>
              <a:cs typeface="Gill Sans"/>
            </a:rPr>
          </a:br>
          <a:r>
            <a:rPr lang="en-US" dirty="0" smtClean="0">
              <a:latin typeface="Gill Sans"/>
              <a:cs typeface="Gill Sans"/>
            </a:rPr>
            <a:t>(client)</a:t>
          </a:r>
          <a:endParaRPr lang="en-US" dirty="0">
            <a:latin typeface="Gill Sans"/>
            <a:cs typeface="Gill Sans"/>
          </a:endParaRPr>
        </a:p>
      </dgm:t>
    </dgm:pt>
    <dgm:pt modelId="{AF92A1DC-03BE-164D-8FD9-97CB42F47218}" type="parTrans" cxnId="{29BC577A-1F50-8F44-A3F5-E539AC19836F}">
      <dgm:prSet/>
      <dgm:spPr>
        <a:ln w="57150" cmpd="sng">
          <a:solidFill>
            <a:schemeClr val="bg1"/>
          </a:solidFill>
          <a:prstDash val="sysDash"/>
          <a:headEnd type="triangle"/>
          <a:tailEnd type="triangle"/>
        </a:ln>
      </dgm:spPr>
      <dgm:t>
        <a:bodyPr/>
        <a:lstStyle/>
        <a:p>
          <a:endParaRPr lang="en-US"/>
        </a:p>
      </dgm:t>
    </dgm:pt>
    <dgm:pt modelId="{398A25FF-33D6-9049-94D6-5292A737A85C}" type="sibTrans" cxnId="{29BC577A-1F50-8F44-A3F5-E539AC19836F}">
      <dgm:prSet/>
      <dgm:spPr/>
      <dgm:t>
        <a:bodyPr/>
        <a:lstStyle/>
        <a:p>
          <a:endParaRPr lang="en-US"/>
        </a:p>
      </dgm:t>
    </dgm:pt>
    <dgm:pt modelId="{F6EF9E1F-342E-B54E-ADBC-2E53EBD9A00A}" type="pres">
      <dgm:prSet presAssocID="{DF3B1596-9419-784E-B258-ECAFB1D7621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AEE932-050C-BB45-8331-A1C569E91FC9}" type="pres">
      <dgm:prSet presAssocID="{91DA9D63-6140-E349-80E9-F497BC9013ED}" presName="singleCycle" presStyleCnt="0"/>
      <dgm:spPr/>
    </dgm:pt>
    <dgm:pt modelId="{7FC08609-59FC-454B-A241-E19724F033CB}" type="pres">
      <dgm:prSet presAssocID="{91DA9D63-6140-E349-80E9-F497BC9013ED}" presName="singleCenter" presStyleLbl="node1" presStyleIdx="0" presStyleCnt="4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A6A72166-6B59-204E-9666-24A786FAF9AA}" type="pres">
      <dgm:prSet presAssocID="{BC90BCD5-3F6B-FA49-A967-80F6E1B8F975}" presName="Name56" presStyleLbl="parChTrans1D2" presStyleIdx="0" presStyleCnt="3"/>
      <dgm:spPr/>
      <dgm:t>
        <a:bodyPr/>
        <a:lstStyle/>
        <a:p>
          <a:endParaRPr lang="en-US"/>
        </a:p>
      </dgm:t>
    </dgm:pt>
    <dgm:pt modelId="{6F87400E-350C-1245-95BC-A08D8C6E9391}" type="pres">
      <dgm:prSet presAssocID="{FD7991A0-EF07-9746-8702-81758D3E9F92}" presName="text0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7DD1A2-E952-1B47-8DFB-A7B54D065FC3}" type="pres">
      <dgm:prSet presAssocID="{D5DFECC3-5712-4B4D-85A1-51D5A930520D}" presName="Name56" presStyleLbl="parChTrans1D2" presStyleIdx="1" presStyleCnt="3"/>
      <dgm:spPr/>
      <dgm:t>
        <a:bodyPr/>
        <a:lstStyle/>
        <a:p>
          <a:endParaRPr lang="en-US"/>
        </a:p>
      </dgm:t>
    </dgm:pt>
    <dgm:pt modelId="{CA910754-3D4A-DD42-82C3-302EE83DE50B}" type="pres">
      <dgm:prSet presAssocID="{57673B74-2456-B44D-ACC7-80EDA5B5D0A4}" presName="text0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446E98-7365-C849-8593-F9DC290A885F}" type="pres">
      <dgm:prSet presAssocID="{AF92A1DC-03BE-164D-8FD9-97CB42F47218}" presName="Name56" presStyleLbl="parChTrans1D2" presStyleIdx="2" presStyleCnt="3"/>
      <dgm:spPr/>
      <dgm:t>
        <a:bodyPr/>
        <a:lstStyle/>
        <a:p>
          <a:endParaRPr lang="en-US"/>
        </a:p>
      </dgm:t>
    </dgm:pt>
    <dgm:pt modelId="{9C9F6391-EFFA-9548-AA8B-1CF878A05863}" type="pres">
      <dgm:prSet presAssocID="{3D5A29A6-FAC1-8A40-A0F1-AF2534DA7587}" presName="text0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7BAEAB-01CA-3B47-AC3C-11ED6209FE73}" type="presOf" srcId="{D5DFECC3-5712-4B4D-85A1-51D5A930520D}" destId="{0C7DD1A2-E952-1B47-8DFB-A7B54D065FC3}" srcOrd="0" destOrd="0" presId="urn:microsoft.com/office/officeart/2008/layout/RadialCluster"/>
    <dgm:cxn modelId="{ED320BAD-F99C-824B-BAEE-58D2AD8E4FB0}" type="presOf" srcId="{BC90BCD5-3F6B-FA49-A967-80F6E1B8F975}" destId="{A6A72166-6B59-204E-9666-24A786FAF9AA}" srcOrd="0" destOrd="0" presId="urn:microsoft.com/office/officeart/2008/layout/RadialCluster"/>
    <dgm:cxn modelId="{7127169B-ECB3-F149-BB36-18EFF8274A79}" srcId="{91DA9D63-6140-E349-80E9-F497BC9013ED}" destId="{FD7991A0-EF07-9746-8702-81758D3E9F92}" srcOrd="0" destOrd="0" parTransId="{BC90BCD5-3F6B-FA49-A967-80F6E1B8F975}" sibTransId="{CBF0E6CB-390B-234E-BAE6-3A1A0C13AEDD}"/>
    <dgm:cxn modelId="{7E0D83FA-FB8B-A24D-9BD8-8F708501B71B}" type="presOf" srcId="{AF92A1DC-03BE-164D-8FD9-97CB42F47218}" destId="{57446E98-7365-C849-8593-F9DC290A885F}" srcOrd="0" destOrd="0" presId="urn:microsoft.com/office/officeart/2008/layout/RadialCluster"/>
    <dgm:cxn modelId="{A5DC1271-FFEC-914E-860E-DFED8D91F918}" srcId="{DF3B1596-9419-784E-B258-ECAFB1D7621D}" destId="{91DA9D63-6140-E349-80E9-F497BC9013ED}" srcOrd="0" destOrd="0" parTransId="{4CCC2170-5132-0643-9F3C-47AC12B22C77}" sibTransId="{9306F575-F0DA-6F44-89C8-2316D3B1747F}"/>
    <dgm:cxn modelId="{195B5C01-3144-7147-A15A-8ECCABA26998}" type="presOf" srcId="{57673B74-2456-B44D-ACC7-80EDA5B5D0A4}" destId="{CA910754-3D4A-DD42-82C3-302EE83DE50B}" srcOrd="0" destOrd="0" presId="urn:microsoft.com/office/officeart/2008/layout/RadialCluster"/>
    <dgm:cxn modelId="{29BC577A-1F50-8F44-A3F5-E539AC19836F}" srcId="{91DA9D63-6140-E349-80E9-F497BC9013ED}" destId="{3D5A29A6-FAC1-8A40-A0F1-AF2534DA7587}" srcOrd="2" destOrd="0" parTransId="{AF92A1DC-03BE-164D-8FD9-97CB42F47218}" sibTransId="{398A25FF-33D6-9049-94D6-5292A737A85C}"/>
    <dgm:cxn modelId="{71CFAB91-DC1B-8149-A58C-9B6D06D113C2}" type="presOf" srcId="{91DA9D63-6140-E349-80E9-F497BC9013ED}" destId="{7FC08609-59FC-454B-A241-E19724F033CB}" srcOrd="0" destOrd="0" presId="urn:microsoft.com/office/officeart/2008/layout/RadialCluster"/>
    <dgm:cxn modelId="{024EFDC9-AAD2-F249-B16F-DFC274B1D87B}" type="presOf" srcId="{FD7991A0-EF07-9746-8702-81758D3E9F92}" destId="{6F87400E-350C-1245-95BC-A08D8C6E9391}" srcOrd="0" destOrd="0" presId="urn:microsoft.com/office/officeart/2008/layout/RadialCluster"/>
    <dgm:cxn modelId="{154D599F-4F92-5B4F-9432-72911C2B6FE8}" srcId="{91DA9D63-6140-E349-80E9-F497BC9013ED}" destId="{57673B74-2456-B44D-ACC7-80EDA5B5D0A4}" srcOrd="1" destOrd="0" parTransId="{D5DFECC3-5712-4B4D-85A1-51D5A930520D}" sibTransId="{927A6132-DEE7-9F45-8FD4-2AB9DB4621E2}"/>
    <dgm:cxn modelId="{D1031919-8CB5-B34F-B6F6-46D119DD1EC0}" type="presOf" srcId="{DF3B1596-9419-784E-B258-ECAFB1D7621D}" destId="{F6EF9E1F-342E-B54E-ADBC-2E53EBD9A00A}" srcOrd="0" destOrd="0" presId="urn:microsoft.com/office/officeart/2008/layout/RadialCluster"/>
    <dgm:cxn modelId="{88127351-8404-FA44-A8AD-4FDF178D4504}" type="presOf" srcId="{3D5A29A6-FAC1-8A40-A0F1-AF2534DA7587}" destId="{9C9F6391-EFFA-9548-AA8B-1CF878A05863}" srcOrd="0" destOrd="0" presId="urn:microsoft.com/office/officeart/2008/layout/RadialCluster"/>
    <dgm:cxn modelId="{F00849D0-7E3E-9C4E-8C28-51183B69628C}" type="presParOf" srcId="{F6EF9E1F-342E-B54E-ADBC-2E53EBD9A00A}" destId="{E3AEE932-050C-BB45-8331-A1C569E91FC9}" srcOrd="0" destOrd="0" presId="urn:microsoft.com/office/officeart/2008/layout/RadialCluster"/>
    <dgm:cxn modelId="{80A7A594-3B96-3C42-A24B-E8639908C8B5}" type="presParOf" srcId="{E3AEE932-050C-BB45-8331-A1C569E91FC9}" destId="{7FC08609-59FC-454B-A241-E19724F033CB}" srcOrd="0" destOrd="0" presId="urn:microsoft.com/office/officeart/2008/layout/RadialCluster"/>
    <dgm:cxn modelId="{B0600FBF-A6E0-A94A-B162-1E0FB23A58F1}" type="presParOf" srcId="{E3AEE932-050C-BB45-8331-A1C569E91FC9}" destId="{A6A72166-6B59-204E-9666-24A786FAF9AA}" srcOrd="1" destOrd="0" presId="urn:microsoft.com/office/officeart/2008/layout/RadialCluster"/>
    <dgm:cxn modelId="{0ED9F75D-E8FD-BE4F-84BA-38FC37E75BC9}" type="presParOf" srcId="{E3AEE932-050C-BB45-8331-A1C569E91FC9}" destId="{6F87400E-350C-1245-95BC-A08D8C6E9391}" srcOrd="2" destOrd="0" presId="urn:microsoft.com/office/officeart/2008/layout/RadialCluster"/>
    <dgm:cxn modelId="{C1D2A28F-D94D-0443-90F3-85FAA632B03C}" type="presParOf" srcId="{E3AEE932-050C-BB45-8331-A1C569E91FC9}" destId="{0C7DD1A2-E952-1B47-8DFB-A7B54D065FC3}" srcOrd="3" destOrd="0" presId="urn:microsoft.com/office/officeart/2008/layout/RadialCluster"/>
    <dgm:cxn modelId="{91650494-2A5C-C24E-80B6-986F065BA9CA}" type="presParOf" srcId="{E3AEE932-050C-BB45-8331-A1C569E91FC9}" destId="{CA910754-3D4A-DD42-82C3-302EE83DE50B}" srcOrd="4" destOrd="0" presId="urn:microsoft.com/office/officeart/2008/layout/RadialCluster"/>
    <dgm:cxn modelId="{44995A16-16F4-954C-932F-E4AE3299F50A}" type="presParOf" srcId="{E3AEE932-050C-BB45-8331-A1C569E91FC9}" destId="{57446E98-7365-C849-8593-F9DC290A885F}" srcOrd="5" destOrd="0" presId="urn:microsoft.com/office/officeart/2008/layout/RadialCluster"/>
    <dgm:cxn modelId="{1C41D25F-6926-2B43-BC19-E57162F02AF4}" type="presParOf" srcId="{E3AEE932-050C-BB45-8331-A1C569E91FC9}" destId="{9C9F6391-EFFA-9548-AA8B-1CF878A05863}" srcOrd="6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08609-59FC-454B-A241-E19724F033CB}">
      <dsp:nvSpPr>
        <dsp:cNvPr id="0" name=""/>
        <dsp:cNvSpPr/>
      </dsp:nvSpPr>
      <dsp:spPr>
        <a:xfrm>
          <a:off x="2438399" y="1890712"/>
          <a:ext cx="1219200" cy="1219200"/>
        </a:xfrm>
        <a:prstGeom prst="roundRect">
          <a:avLst/>
        </a:prstGeom>
        <a:solidFill>
          <a:schemeClr val="accent5"/>
        </a:solidFill>
        <a:ln w="9525" cap="flat" cmpd="sng" algn="ctr">
          <a:solidFill>
            <a:schemeClr val="accent5">
              <a:shade val="95000"/>
              <a:satMod val="10500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hemeClr val="accent5"/>
        </a:lnRef>
        <a:fillRef idx="3">
          <a:schemeClr val="accent5"/>
        </a:fillRef>
        <a:effectRef idx="2">
          <a:schemeClr val="accent5"/>
        </a:effectRef>
        <a:fontRef idx="minor">
          <a:schemeClr val="lt1"/>
        </a:fontRef>
      </dsp:style>
      <dsp:txBody>
        <a:bodyPr spcFirstLastPara="0" vert="horz" wrap="square" lIns="58420" tIns="58420" rIns="58420" bIns="5842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>
              <a:latin typeface="Gill Sans"/>
              <a:cs typeface="Gill Sans"/>
            </a:rPr>
            <a:t>Puppet Master</a:t>
          </a:r>
          <a:br>
            <a:rPr lang="en-US" sz="2300" kern="1200" dirty="0" smtClean="0">
              <a:latin typeface="Gill Sans"/>
              <a:cs typeface="Gill Sans"/>
            </a:rPr>
          </a:br>
          <a:r>
            <a:rPr lang="en-US" sz="2300" kern="1200" dirty="0" smtClean="0">
              <a:latin typeface="Gill Sans"/>
              <a:cs typeface="Gill Sans"/>
            </a:rPr>
            <a:t>(server)</a:t>
          </a:r>
          <a:endParaRPr lang="en-US" sz="2300" kern="1200" dirty="0">
            <a:latin typeface="Gill Sans"/>
            <a:cs typeface="Gill Sans"/>
          </a:endParaRPr>
        </a:p>
      </dsp:txBody>
      <dsp:txXfrm>
        <a:off x="2497915" y="1950228"/>
        <a:ext cx="1100168" cy="1100168"/>
      </dsp:txXfrm>
    </dsp:sp>
    <dsp:sp modelId="{A6A72166-6B59-204E-9666-24A786FAF9AA}">
      <dsp:nvSpPr>
        <dsp:cNvPr id="0" name=""/>
        <dsp:cNvSpPr/>
      </dsp:nvSpPr>
      <dsp:spPr>
        <a:xfrm rot="16200000">
          <a:off x="2620390" y="1463103"/>
          <a:ext cx="85521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855217" y="0"/>
              </a:lnTo>
            </a:path>
          </a:pathLst>
        </a:custGeom>
        <a:noFill/>
        <a:ln w="57150" cap="flat" cmpd="sng" algn="ctr">
          <a:solidFill>
            <a:schemeClr val="bg1"/>
          </a:solidFill>
          <a:prstDash val="sysDash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87400E-350C-1245-95BC-A08D8C6E9391}">
      <dsp:nvSpPr>
        <dsp:cNvPr id="0" name=""/>
        <dsp:cNvSpPr/>
      </dsp:nvSpPr>
      <dsp:spPr>
        <a:xfrm>
          <a:off x="2639567" y="218630"/>
          <a:ext cx="816864" cy="816864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Gill Sans"/>
              <a:cs typeface="Gill Sans"/>
            </a:rPr>
            <a:t>Puppet Agent</a:t>
          </a:r>
          <a:br>
            <a:rPr lang="en-US" sz="1500" kern="1200" dirty="0" smtClean="0">
              <a:latin typeface="Gill Sans"/>
              <a:cs typeface="Gill Sans"/>
            </a:rPr>
          </a:br>
          <a:r>
            <a:rPr lang="en-US" sz="1500" kern="1200" dirty="0" smtClean="0">
              <a:latin typeface="Gill Sans"/>
              <a:cs typeface="Gill Sans"/>
            </a:rPr>
            <a:t>(client)</a:t>
          </a:r>
          <a:endParaRPr lang="en-US" sz="1500" kern="1200" dirty="0">
            <a:latin typeface="Gill Sans"/>
            <a:cs typeface="Gill Sans"/>
          </a:endParaRPr>
        </a:p>
      </dsp:txBody>
      <dsp:txXfrm>
        <a:off x="2679443" y="258506"/>
        <a:ext cx="737112" cy="737112"/>
      </dsp:txXfrm>
    </dsp:sp>
    <dsp:sp modelId="{0C7DD1A2-E952-1B47-8DFB-A7B54D065FC3}">
      <dsp:nvSpPr>
        <dsp:cNvPr id="0" name=""/>
        <dsp:cNvSpPr/>
      </dsp:nvSpPr>
      <dsp:spPr>
        <a:xfrm rot="1800000">
          <a:off x="361086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57150" cap="flat" cmpd="sng" algn="ctr">
          <a:solidFill>
            <a:schemeClr val="bg1"/>
          </a:solidFill>
          <a:prstDash val="sysDash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910754-3D4A-DD42-82C3-302EE83DE50B}">
      <dsp:nvSpPr>
        <dsp:cNvPr id="0" name=""/>
        <dsp:cNvSpPr/>
      </dsp:nvSpPr>
      <dsp:spPr>
        <a:xfrm>
          <a:off x="4261850" y="3028505"/>
          <a:ext cx="816864" cy="816864"/>
        </a:xfrm>
        <a:prstGeom prst="roundRect">
          <a:avLst/>
        </a:prstGeom>
        <a:solidFill>
          <a:srgbClr val="97C72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Gill Sans"/>
              <a:cs typeface="Gill Sans"/>
            </a:rPr>
            <a:t>Puppet Agent</a:t>
          </a:r>
          <a:br>
            <a:rPr lang="en-US" sz="1500" kern="1200" dirty="0" smtClean="0">
              <a:latin typeface="Gill Sans"/>
              <a:cs typeface="Gill Sans"/>
            </a:rPr>
          </a:br>
          <a:r>
            <a:rPr lang="en-US" sz="1500" kern="1200" dirty="0" smtClean="0">
              <a:latin typeface="Gill Sans"/>
              <a:cs typeface="Gill Sans"/>
            </a:rPr>
            <a:t>(client)</a:t>
          </a:r>
          <a:endParaRPr lang="en-US" sz="1500" kern="1200" dirty="0">
            <a:latin typeface="Gill Sans"/>
            <a:cs typeface="Gill Sans"/>
          </a:endParaRPr>
        </a:p>
      </dsp:txBody>
      <dsp:txXfrm>
        <a:off x="4301726" y="3068381"/>
        <a:ext cx="737112" cy="737112"/>
      </dsp:txXfrm>
    </dsp:sp>
    <dsp:sp modelId="{57446E98-7365-C849-8593-F9DC290A885F}">
      <dsp:nvSpPr>
        <dsp:cNvPr id="0" name=""/>
        <dsp:cNvSpPr/>
      </dsp:nvSpPr>
      <dsp:spPr>
        <a:xfrm rot="9000000">
          <a:off x="1787411" y="3026697"/>
          <a:ext cx="697727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97727" y="0"/>
              </a:lnTo>
            </a:path>
          </a:pathLst>
        </a:custGeom>
        <a:noFill/>
        <a:ln w="57150" cap="flat" cmpd="sng" algn="ctr">
          <a:solidFill>
            <a:schemeClr val="bg1"/>
          </a:solidFill>
          <a:prstDash val="sysDash"/>
          <a:headEnd type="triangle"/>
          <a:tailEnd type="triangle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9F6391-EFFA-9548-AA8B-1CF878A05863}">
      <dsp:nvSpPr>
        <dsp:cNvPr id="0" name=""/>
        <dsp:cNvSpPr/>
      </dsp:nvSpPr>
      <dsp:spPr>
        <a:xfrm>
          <a:off x="1017285" y="3028505"/>
          <a:ext cx="816864" cy="816864"/>
        </a:xfrm>
        <a:prstGeom prst="roundRect">
          <a:avLst/>
        </a:prstGeom>
        <a:solidFill>
          <a:srgbClr val="97C72B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>
              <a:latin typeface="Gill Sans"/>
              <a:cs typeface="Gill Sans"/>
            </a:rPr>
            <a:t>Puppet Agent</a:t>
          </a:r>
          <a:br>
            <a:rPr lang="en-US" sz="1500" kern="1200" dirty="0" smtClean="0">
              <a:latin typeface="Gill Sans"/>
              <a:cs typeface="Gill Sans"/>
            </a:rPr>
          </a:br>
          <a:r>
            <a:rPr lang="en-US" sz="1500" kern="1200" dirty="0" smtClean="0">
              <a:latin typeface="Gill Sans"/>
              <a:cs typeface="Gill Sans"/>
            </a:rPr>
            <a:t>(client)</a:t>
          </a:r>
          <a:endParaRPr lang="en-US" sz="1500" kern="1200" dirty="0">
            <a:latin typeface="Gill Sans"/>
            <a:cs typeface="Gill Sans"/>
          </a:endParaRPr>
        </a:p>
      </dsp:txBody>
      <dsp:txXfrm>
        <a:off x="1057161" y="3068381"/>
        <a:ext cx="737112" cy="737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7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574" y="356568"/>
            <a:ext cx="5341226" cy="5387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3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0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574" y="356568"/>
            <a:ext cx="5341226" cy="5387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7" name="Picture 6" descr="orcid-logo.ong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638"/>
            <a:ext cx="1775203" cy="538743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1031861"/>
            <a:ext cx="9144000" cy="0"/>
          </a:xfrm>
          <a:prstGeom prst="line">
            <a:avLst/>
          </a:prstGeom>
          <a:ln w="38100" cmpd="sng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471061" y="6228433"/>
            <a:ext cx="302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orcid.org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en-US" dirty="0"/>
              <a:t> </a:t>
            </a:r>
            <a:r>
              <a:rPr lang="en-US" dirty="0" err="1"/>
              <a:t>support@orcid.org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4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50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574" y="356568"/>
            <a:ext cx="5341226" cy="5387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0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574" y="356568"/>
            <a:ext cx="5341226" cy="53874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03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574" y="356568"/>
            <a:ext cx="5341226" cy="53874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3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6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5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4649922" cy="365125"/>
          </a:xfrm>
          <a:prstGeom prst="rect">
            <a:avLst/>
          </a:prstGeom>
        </p:spPr>
        <p:txBody>
          <a:bodyPr/>
          <a:lstStyle/>
          <a:p>
            <a:fld id="{54A539C3-0317-E442-BE2B-5FAF8C2EB9D8}" type="datetimeFigureOut">
              <a:rPr lang="en-US" smtClean="0"/>
              <a:t>6/10/16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A3A0FBA-5834-1945-8854-184D6A670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1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608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57200" rtl="0" eaLnBrk="1" latinLnBrk="0" hangingPunct="1">
        <a:spcBef>
          <a:spcPct val="0"/>
        </a:spcBef>
        <a:buNone/>
        <a:defRPr sz="3200" b="0" i="0" kern="1200">
          <a:solidFill>
            <a:schemeClr val="accent1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1"/>
        </a:buClr>
        <a:buFont typeface="Arial"/>
        <a:buChar char="•"/>
        <a:defRPr sz="3200" b="0" i="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5"/>
        </a:buClr>
        <a:buFont typeface="Lucida Grande"/>
        <a:buChar char="»"/>
        <a:defRPr sz="2800" b="0" i="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Gill Sans Light"/>
          <a:ea typeface="+mn-ea"/>
          <a:cs typeface="Gill Sans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5"/>
        </a:buClr>
        <a:buFont typeface="Arial"/>
        <a:buChar char="»"/>
        <a:defRPr sz="2000" b="0" i="0" kern="1200">
          <a:solidFill>
            <a:schemeClr val="tx1"/>
          </a:solidFill>
          <a:latin typeface="Gill Sans Light"/>
          <a:ea typeface="+mn-ea"/>
          <a:cs typeface="Gill Sans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diagramData" Target="../diagrams/data1.xml"/><Relationship Id="rId5" Type="http://schemas.openxmlformats.org/officeDocument/2006/relationships/diagramLayout" Target="../diagrams/layout1.xml"/><Relationship Id="rId6" Type="http://schemas.openxmlformats.org/officeDocument/2006/relationships/diagramQuickStyle" Target="../diagrams/quickStyle1.xml"/><Relationship Id="rId7" Type="http://schemas.openxmlformats.org/officeDocument/2006/relationships/diagramColors" Target="../diagrams/colors1.xml"/><Relationship Id="rId8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3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virtualbox.org/wiki/Download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508375"/>
            <a:ext cx="7772400" cy="3992452"/>
          </a:xfrm>
          <a:prstGeom prst="rect">
            <a:avLst/>
          </a:prstGeom>
        </p:spPr>
        <p:txBody>
          <a:bodyPr anchor="t" anchorCtr="0">
            <a:no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</a:pPr>
            <a: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  <a:t>Standardizing development environments</a:t>
            </a:r>
            <a:br>
              <a:rPr lang="en-US" dirty="0" smtClean="0">
                <a:solidFill>
                  <a:schemeClr val="tx1"/>
                </a:solidFill>
                <a:latin typeface="Gill Sans Light"/>
                <a:cs typeface="Gill Sans Light"/>
              </a:rPr>
            </a:br>
            <a:r>
              <a:rPr lang="en-US" sz="4800" dirty="0" smtClean="0">
                <a:solidFill>
                  <a:schemeClr val="tx1"/>
                </a:solidFill>
              </a:rPr>
              <a:t>Vagrant + Puppet</a:t>
            </a:r>
            <a:br>
              <a:rPr lang="en-US" sz="4800" dirty="0" smtClean="0">
                <a:solidFill>
                  <a:schemeClr val="tx1"/>
                </a:solidFill>
              </a:rPr>
            </a:br>
            <a:r>
              <a:rPr lang="en-US" sz="2800" dirty="0" smtClean="0">
                <a:solidFill>
                  <a:schemeClr val="tx1"/>
                </a:solidFill>
              </a:rPr>
              <a:t>Open Repositories, June </a:t>
            </a:r>
            <a: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  <a:t>2016</a:t>
            </a:r>
            <a:br>
              <a:rPr lang="en-US" sz="2800" dirty="0" smtClean="0">
                <a:solidFill>
                  <a:schemeClr val="tx1"/>
                </a:solidFill>
                <a:latin typeface="Gill Sans"/>
                <a:cs typeface="Gill Sans"/>
              </a:rPr>
            </a:br>
            <a:r>
              <a:rPr lang="en-US" dirty="0">
                <a:latin typeface="Gill Sans Light"/>
                <a:cs typeface="Gill Sans Light"/>
              </a:rPr>
              <a:t/>
            </a:r>
            <a:br>
              <a:rPr lang="en-US" dirty="0">
                <a:latin typeface="Gill Sans Light"/>
                <a:cs typeface="Gill Sans Light"/>
              </a:rPr>
            </a:br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Liz Krznarich, Software Engineer/UI Design, ORCID</a:t>
            </a:r>
            <a:b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</a:br>
            <a:r>
              <a:rPr lang="es-ES_tradnl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e.krznarich</a:t>
            </a:r>
            <a:r>
              <a:rPr lang="es-ES_tradnl" sz="2000" dirty="0">
                <a:solidFill>
                  <a:schemeClr val="tx1"/>
                </a:solidFill>
                <a:latin typeface="Gill Sans Light"/>
                <a:cs typeface="Gill Sans Light"/>
              </a:rPr>
              <a:t>@</a:t>
            </a:r>
            <a:r>
              <a:rPr lang="es-ES_tradnl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orcid.org </a:t>
            </a:r>
            <a:r>
              <a:rPr lang="en-US" sz="2000" dirty="0" smtClean="0">
                <a:solidFill>
                  <a:schemeClr val="tx1"/>
                </a:solidFill>
                <a:latin typeface="Gill Sans"/>
                <a:cs typeface="Gill Sans"/>
              </a:rPr>
              <a:t>    </a:t>
            </a:r>
            <a:r>
              <a:rPr lang="es-ES_tradnl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http://</a:t>
            </a:r>
            <a:r>
              <a:rPr lang="es-ES_tradnl" sz="2000" dirty="0" err="1" smtClean="0">
                <a:solidFill>
                  <a:schemeClr val="tx1"/>
                </a:solidFill>
                <a:latin typeface="Gill Sans Light"/>
                <a:cs typeface="Gill Sans Light"/>
              </a:rPr>
              <a:t>orcid.org</a:t>
            </a:r>
            <a:r>
              <a:rPr lang="es-ES_tradnl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  <a:t>/0000-0001-6622-4910</a:t>
            </a:r>
            <a:br>
              <a:rPr lang="es-ES_tradnl" sz="2000" dirty="0" smtClean="0">
                <a:solidFill>
                  <a:schemeClr val="tx1"/>
                </a:solidFill>
                <a:latin typeface="Gill Sans Light"/>
                <a:cs typeface="Gill Sans Light"/>
              </a:rPr>
            </a:br>
            <a:endParaRPr lang="en-US" sz="2000" dirty="0">
              <a:solidFill>
                <a:schemeClr val="tx1"/>
              </a:solidFill>
              <a:latin typeface="Gill Sans Light"/>
              <a:cs typeface="Gill Sans Light"/>
            </a:endParaRPr>
          </a:p>
        </p:txBody>
      </p:sp>
      <p:pic>
        <p:nvPicPr>
          <p:cNvPr id="5" name="Picture 4" descr="orcid-logo.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574665"/>
            <a:ext cx="3542035" cy="1074946"/>
          </a:xfrm>
          <a:prstGeom prst="rect">
            <a:avLst/>
          </a:prstGeom>
        </p:spPr>
      </p:pic>
      <p:pic>
        <p:nvPicPr>
          <p:cNvPr id="3" name="Picture 2" descr="id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335" y="5111393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296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21810399_b17bc8e2ca_b.jpg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10" b="8265"/>
          <a:stretch/>
        </p:blipFill>
        <p:spPr>
          <a:xfrm>
            <a:off x="0" y="1016248"/>
            <a:ext cx="9144000" cy="5191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152" y="1139197"/>
            <a:ext cx="8566989" cy="50167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FFFFFF"/>
                </a:solidFill>
                <a:latin typeface="Gill Sans"/>
                <a:cs typeface="Gill Sans"/>
              </a:rPr>
              <a:t>Puppet:  What is it?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dirty="0" smtClean="0">
                <a:solidFill>
                  <a:schemeClr val="accent3"/>
                </a:solidFill>
                <a:latin typeface="Gill Sans"/>
                <a:cs typeface="Gill Sans"/>
              </a:rPr>
              <a:t>Configuration management tool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Standardize &amp; declare system configuration -  make it deployable across multiple machines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Software, user/access </a:t>
            </a:r>
            <a:r>
              <a:rPr lang="en-US" dirty="0" err="1" smtClean="0">
                <a:solidFill>
                  <a:srgbClr val="FFFFFF"/>
                </a:solidFill>
              </a:rPr>
              <a:t>mgmt</a:t>
            </a:r>
            <a:r>
              <a:rPr lang="en-US" dirty="0" smtClean="0">
                <a:solidFill>
                  <a:srgbClr val="FFFFFF"/>
                </a:solidFill>
              </a:rPr>
              <a:t>, network </a:t>
            </a:r>
            <a:r>
              <a:rPr lang="en-US" dirty="0" err="1" smtClean="0">
                <a:solidFill>
                  <a:srgbClr val="FFFFFF"/>
                </a:solidFill>
              </a:rPr>
              <a:t>config</a:t>
            </a:r>
            <a:r>
              <a:rPr lang="en-US" dirty="0" smtClean="0">
                <a:solidFill>
                  <a:srgbClr val="FFFFFF"/>
                </a:solidFill>
              </a:rPr>
              <a:t>, databases…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4000" i="1" dirty="0" smtClean="0">
                <a:solidFill>
                  <a:srgbClr val="9BBB59"/>
                </a:solidFill>
              </a:rPr>
              <a:t>“Infrastructure as code”</a:t>
            </a:r>
          </a:p>
          <a:p>
            <a:pPr>
              <a:spcBef>
                <a:spcPts val="0"/>
              </a:spcBef>
            </a:pPr>
            <a:endParaRPr lang="en-US" sz="2200" dirty="0">
              <a:solidFill>
                <a:srgbClr val="FFFFFF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pic>
        <p:nvPicPr>
          <p:cNvPr id="5" name="Picture 4" descr="puppet-logo-amber-white-l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768" y="4557118"/>
            <a:ext cx="3022513" cy="106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41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21810399_b17bc8e2ca_b.jpg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10" b="8265"/>
          <a:stretch/>
        </p:blipFill>
        <p:spPr>
          <a:xfrm>
            <a:off x="0" y="1016248"/>
            <a:ext cx="9144000" cy="5191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95" y="1050113"/>
            <a:ext cx="8466200" cy="50167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FFFFFF"/>
                </a:solidFill>
                <a:latin typeface="Gill Sans"/>
                <a:cs typeface="Gill Sans"/>
              </a:rPr>
              <a:t>Puppet: Why use it?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400" dirty="0" smtClean="0">
                <a:solidFill>
                  <a:srgbClr val="FFFFFF"/>
                </a:solidFill>
              </a:rPr>
              <a:t>Easily manage multiple machines/spin up new machines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400" dirty="0" err="1" smtClean="0">
                <a:solidFill>
                  <a:srgbClr val="FFFFFF"/>
                </a:solidFill>
              </a:rPr>
              <a:t>Config</a:t>
            </a:r>
            <a:r>
              <a:rPr lang="en-US" sz="3400" dirty="0" smtClean="0">
                <a:solidFill>
                  <a:srgbClr val="FFFFFF"/>
                </a:solidFill>
              </a:rPr>
              <a:t> as code = works w/version control (easy to identify/fix problems)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400" dirty="0" smtClean="0">
                <a:solidFill>
                  <a:srgbClr val="FFFFFF"/>
                </a:solidFill>
              </a:rPr>
              <a:t>Keep users from mucking up configuration!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400" dirty="0" smtClean="0">
                <a:solidFill>
                  <a:srgbClr val="FFFFFF"/>
                </a:solidFill>
              </a:rPr>
              <a:t>And so much more…</a:t>
            </a:r>
            <a:endParaRPr lang="en-US" sz="34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88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21810399_b17bc8e2ca_b.jpg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10" b="8265"/>
          <a:stretch/>
        </p:blipFill>
        <p:spPr>
          <a:xfrm>
            <a:off x="0" y="1016248"/>
            <a:ext cx="9144000" cy="5191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95" y="1191206"/>
            <a:ext cx="8466200" cy="50167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>
                <a:solidFill>
                  <a:srgbClr val="FFFFFF"/>
                </a:solidFill>
                <a:latin typeface="Gill Sans"/>
                <a:cs typeface="Gill Sans"/>
              </a:rPr>
              <a:t>Why </a:t>
            </a:r>
            <a:r>
              <a:rPr lang="en-US" sz="4400" dirty="0" smtClean="0">
                <a:solidFill>
                  <a:srgbClr val="FFFFFF"/>
                </a:solidFill>
                <a:latin typeface="Gill Sans"/>
                <a:cs typeface="Gill Sans"/>
              </a:rPr>
              <a:t>Vagrant + Puppet?</a:t>
            </a:r>
            <a:endParaRPr lang="en-US" sz="4400" dirty="0">
              <a:solidFill>
                <a:srgbClr val="FFFFFF"/>
              </a:solidFill>
              <a:latin typeface="Gill Sans"/>
              <a:cs typeface="Gill Sans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Specify </a:t>
            </a:r>
            <a:r>
              <a:rPr lang="en-US" dirty="0" err="1" smtClean="0">
                <a:solidFill>
                  <a:srgbClr val="FFFFFF"/>
                </a:solidFill>
              </a:rPr>
              <a:t>config</a:t>
            </a:r>
            <a:r>
              <a:rPr lang="en-US" dirty="0" smtClean="0">
                <a:solidFill>
                  <a:srgbClr val="FFFFFF"/>
                </a:solidFill>
              </a:rPr>
              <a:t> details that can’t be included in a </a:t>
            </a:r>
            <a:r>
              <a:rPr lang="en-US" dirty="0" err="1" smtClean="0">
                <a:solidFill>
                  <a:srgbClr val="FFFFFF"/>
                </a:solidFill>
              </a:rPr>
              <a:t>Vagrantfile</a:t>
            </a:r>
            <a:endParaRPr lang="en-US" dirty="0" smtClean="0">
              <a:solidFill>
                <a:srgbClr val="FFFFFF"/>
              </a:solidFill>
            </a:endParaRP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Install applications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Set up databases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Add directories, users, </a:t>
            </a:r>
            <a:r>
              <a:rPr lang="en-US" dirty="0" err="1" smtClean="0">
                <a:solidFill>
                  <a:srgbClr val="FFFFFF"/>
                </a:solidFill>
              </a:rPr>
              <a:t>etc</a:t>
            </a:r>
            <a:endParaRPr lang="en-US" dirty="0" smtClean="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FFFFFF"/>
                </a:solidFill>
              </a:rPr>
              <a:t>Already using Puppet in production? Allow </a:t>
            </a:r>
            <a:r>
              <a:rPr lang="en-US" dirty="0" err="1" smtClean="0">
                <a:solidFill>
                  <a:srgbClr val="FFFFFF"/>
                </a:solidFill>
              </a:rPr>
              <a:t>devs</a:t>
            </a:r>
            <a:r>
              <a:rPr lang="en-US" dirty="0" smtClean="0">
                <a:solidFill>
                  <a:srgbClr val="FFFFFF"/>
                </a:solidFill>
              </a:rPr>
              <a:t> to ‘</a:t>
            </a:r>
            <a:r>
              <a:rPr lang="en-US" dirty="0" err="1" smtClean="0">
                <a:solidFill>
                  <a:srgbClr val="FFFFFF"/>
                </a:solidFill>
              </a:rPr>
              <a:t>Puppetize</a:t>
            </a:r>
            <a:r>
              <a:rPr lang="en-US" dirty="0">
                <a:solidFill>
                  <a:srgbClr val="FFFFFF"/>
                </a:solidFill>
              </a:rPr>
              <a:t>’ in situ while writing new </a:t>
            </a:r>
            <a:r>
              <a:rPr lang="en-US" dirty="0" smtClean="0">
                <a:solidFill>
                  <a:srgbClr val="FFFFFF"/>
                </a:solidFill>
              </a:rPr>
              <a:t>code</a:t>
            </a: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Vagr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333" y="2910596"/>
            <a:ext cx="1063855" cy="1297072"/>
          </a:xfrm>
          <a:prstGeom prst="rect">
            <a:avLst/>
          </a:prstGeom>
        </p:spPr>
      </p:pic>
      <p:pic>
        <p:nvPicPr>
          <p:cNvPr id="7" name="Picture 6" descr="puppet-logo-amber-white-lg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151" y="3160883"/>
            <a:ext cx="2257649" cy="796498"/>
          </a:xfrm>
          <a:prstGeom prst="rect">
            <a:avLst/>
          </a:prstGeom>
        </p:spPr>
      </p:pic>
      <p:sp>
        <p:nvSpPr>
          <p:cNvPr id="8" name="Plus 7"/>
          <p:cNvSpPr/>
          <p:nvPr/>
        </p:nvSpPr>
        <p:spPr>
          <a:xfrm>
            <a:off x="5523188" y="3217017"/>
            <a:ext cx="684230" cy="684230"/>
          </a:xfrm>
          <a:prstGeom prst="mathPlus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21810399_b17bc8e2ca_b.jpg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10" b="8265"/>
          <a:stretch/>
        </p:blipFill>
        <p:spPr>
          <a:xfrm>
            <a:off x="0" y="1016248"/>
            <a:ext cx="9144000" cy="5191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95" y="1191205"/>
            <a:ext cx="8466200" cy="50167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FFFFFF"/>
                </a:solidFill>
                <a:latin typeface="Gill Sans"/>
                <a:cs typeface="Gill Sans"/>
              </a:rPr>
              <a:t>Puppet: Nuts &amp; Bolts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FFFFFF"/>
                </a:solidFill>
                <a:latin typeface="Gill Sans"/>
                <a:cs typeface="Gill Sans"/>
              </a:rPr>
              <a:t>Open </a:t>
            </a:r>
            <a:r>
              <a:rPr lang="en-US" sz="3600" dirty="0" smtClean="0">
                <a:solidFill>
                  <a:srgbClr val="FFFFFF"/>
                </a:solidFill>
                <a:latin typeface="Gill Sans"/>
                <a:cs typeface="Gill Sans"/>
              </a:rPr>
              <a:t>source </a:t>
            </a:r>
            <a:r>
              <a:rPr lang="en-US" sz="3600" dirty="0" smtClean="0">
                <a:solidFill>
                  <a:srgbClr val="FFFFFF"/>
                </a:solidFill>
              </a:rPr>
              <a:t>(</a:t>
            </a:r>
            <a:r>
              <a:rPr lang="en-US" sz="3600" dirty="0" smtClean="0">
                <a:solidFill>
                  <a:srgbClr val="FFFFFF"/>
                </a:solidFill>
              </a:rPr>
              <a:t>also Enterprise version)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FFFFFF"/>
                </a:solidFill>
                <a:latin typeface="Gill Sans"/>
                <a:cs typeface="Gill Sans"/>
              </a:rPr>
              <a:t>Written in Ruby </a:t>
            </a:r>
            <a:r>
              <a:rPr lang="en-US" sz="3600" dirty="0" smtClean="0">
                <a:solidFill>
                  <a:srgbClr val="FFFFFF"/>
                </a:solidFill>
                <a:latin typeface="Gill Sans"/>
                <a:cs typeface="Gill Sans"/>
              </a:rPr>
              <a:t>(</a:t>
            </a:r>
            <a:r>
              <a:rPr lang="en-US" sz="3600" dirty="0" smtClean="0">
                <a:solidFill>
                  <a:srgbClr val="FFFFFF"/>
                </a:solidFill>
              </a:rPr>
              <a:t>but </a:t>
            </a:r>
            <a:r>
              <a:rPr lang="en-US" sz="3600" dirty="0" err="1" smtClean="0">
                <a:solidFill>
                  <a:srgbClr val="FFFFFF"/>
                </a:solidFill>
              </a:rPr>
              <a:t>config</a:t>
            </a:r>
            <a:r>
              <a:rPr lang="en-US" sz="3600" dirty="0" smtClean="0">
                <a:solidFill>
                  <a:srgbClr val="FFFFFF"/>
                </a:solidFill>
              </a:rPr>
              <a:t> is written in Puppet </a:t>
            </a:r>
            <a:r>
              <a:rPr lang="en-US" sz="3600" dirty="0" smtClean="0">
                <a:solidFill>
                  <a:srgbClr val="FFFFFF"/>
                </a:solidFill>
              </a:rPr>
              <a:t>‘language</a:t>
            </a:r>
            <a:r>
              <a:rPr lang="en-US" sz="3600" dirty="0" smtClean="0">
                <a:solidFill>
                  <a:srgbClr val="FFFFFF"/>
                </a:solidFill>
              </a:rPr>
              <a:t>’)</a:t>
            </a:r>
            <a:endParaRPr lang="en-US" sz="3600" dirty="0" smtClean="0">
              <a:solidFill>
                <a:srgbClr val="FFFFFF"/>
              </a:solidFill>
              <a:latin typeface="Gill Sans"/>
              <a:cs typeface="Gill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FFFFFF"/>
                </a:solidFill>
                <a:latin typeface="Gill Sans"/>
                <a:cs typeface="Gill Sans"/>
              </a:rPr>
              <a:t>Client-server architecture </a:t>
            </a:r>
            <a:r>
              <a:rPr lang="en-US" sz="3600" dirty="0" smtClean="0">
                <a:solidFill>
                  <a:srgbClr val="FFFFFF"/>
                </a:solidFill>
              </a:rPr>
              <a:t>(puppet master/puppet agent)</a:t>
            </a:r>
            <a:endParaRPr lang="en-US" sz="3600" dirty="0">
              <a:solidFill>
                <a:srgbClr val="FFFFFF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82137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21810399_b17bc8e2ca_b.jpg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10" b="8265"/>
          <a:stretch/>
        </p:blipFill>
        <p:spPr>
          <a:xfrm>
            <a:off x="0" y="1016248"/>
            <a:ext cx="9144000" cy="5191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95" y="1191205"/>
            <a:ext cx="8466200" cy="945306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FFFFFF"/>
                </a:solidFill>
                <a:latin typeface="Gill Sans"/>
                <a:cs typeface="Gill Sans"/>
              </a:rPr>
              <a:t>Puppet: Nuts &amp; Bolts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21313745"/>
              </p:ext>
            </p:extLst>
          </p:nvPr>
        </p:nvGraphicFramePr>
        <p:xfrm>
          <a:off x="1524000" y="1860584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6" name="Rounded Rectangular Callout 5"/>
          <p:cNvSpPr/>
          <p:nvPr/>
        </p:nvSpPr>
        <p:spPr>
          <a:xfrm>
            <a:off x="5321610" y="2277603"/>
            <a:ext cx="2701122" cy="886854"/>
          </a:xfrm>
          <a:prstGeom prst="wedgeRoundRectCallout">
            <a:avLst>
              <a:gd name="adj1" fmla="val -63914"/>
              <a:gd name="adj2" fmla="val 132877"/>
              <a:gd name="adj3" fmla="val 16667"/>
            </a:avLst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Puppet Master stores node configuration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786147" y="3164457"/>
            <a:ext cx="2519704" cy="1281124"/>
          </a:xfrm>
          <a:prstGeom prst="wedgeRoundRectCallout">
            <a:avLst>
              <a:gd name="adj1" fmla="val 36832"/>
              <a:gd name="adj2" fmla="val 101059"/>
              <a:gd name="adj3" fmla="val 16667"/>
            </a:avLst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696969"/>
                </a:solidFill>
              </a:rPr>
              <a:t>Puppet agents poll Master and pull configuration updates (default: every 30min)</a:t>
            </a:r>
            <a:endParaRPr lang="en-US" dirty="0">
              <a:solidFill>
                <a:srgbClr val="69696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077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421810399_b17bc8e2ca_b.jpg"/>
          <p:cNvPicPr>
            <a:picLocks noChangeAspect="1"/>
          </p:cNvPicPr>
          <p:nvPr/>
        </p:nvPicPr>
        <p:blipFill rotWithShape="1"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10" b="8265"/>
          <a:stretch/>
        </p:blipFill>
        <p:spPr>
          <a:xfrm>
            <a:off x="0" y="1016248"/>
            <a:ext cx="9144000" cy="51917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95" y="1050113"/>
            <a:ext cx="8466200" cy="50167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FFFFFF"/>
                </a:solidFill>
                <a:latin typeface="Gill Sans"/>
                <a:cs typeface="Gill Sans"/>
              </a:rPr>
              <a:t>Puppet: Terminology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500" dirty="0" smtClean="0">
                <a:solidFill>
                  <a:srgbClr val="FFFFFF"/>
                </a:solidFill>
                <a:latin typeface="Gill Sans"/>
                <a:cs typeface="Gill Sans"/>
              </a:rPr>
              <a:t>Manifests </a:t>
            </a:r>
            <a:r>
              <a:rPr lang="en-US" sz="3500" dirty="0" smtClean="0">
                <a:solidFill>
                  <a:srgbClr val="FFFFFF"/>
                </a:solidFill>
              </a:rPr>
              <a:t>Puppet </a:t>
            </a:r>
            <a:r>
              <a:rPr lang="en-US" sz="3500" dirty="0" err="1" smtClean="0">
                <a:solidFill>
                  <a:srgbClr val="FFFFFF"/>
                </a:solidFill>
              </a:rPr>
              <a:t>config</a:t>
            </a:r>
            <a:r>
              <a:rPr lang="en-US" sz="3500" dirty="0" smtClean="0">
                <a:solidFill>
                  <a:srgbClr val="FFFFFF"/>
                </a:solidFill>
              </a:rPr>
              <a:t> code goes here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500" dirty="0" smtClean="0">
                <a:solidFill>
                  <a:srgbClr val="FFFFFF"/>
                </a:solidFill>
                <a:latin typeface="Gill Sans"/>
                <a:cs typeface="Gill Sans"/>
              </a:rPr>
              <a:t>Templates </a:t>
            </a:r>
            <a:r>
              <a:rPr lang="en-US" sz="3500" dirty="0" smtClean="0">
                <a:solidFill>
                  <a:srgbClr val="FFFFFF"/>
                </a:solidFill>
              </a:rPr>
              <a:t>Complex code </a:t>
            </a:r>
            <a:r>
              <a:rPr lang="en-US" sz="3500" dirty="0">
                <a:solidFill>
                  <a:srgbClr val="FFFFFF"/>
                </a:solidFill>
              </a:rPr>
              <a:t>that’s tricky to write in manifests </a:t>
            </a:r>
            <a:r>
              <a:rPr lang="en-US" sz="3500" dirty="0" smtClean="0">
                <a:solidFill>
                  <a:srgbClr val="FFFFFF"/>
                </a:solidFill>
              </a:rPr>
              <a:t>(Embedded </a:t>
            </a:r>
            <a:r>
              <a:rPr lang="en-US" sz="3500" dirty="0">
                <a:solidFill>
                  <a:srgbClr val="FFFFFF"/>
                </a:solidFill>
              </a:rPr>
              <a:t>Puppet or Embedded Ruby</a:t>
            </a:r>
            <a:r>
              <a:rPr lang="en-US" sz="3500" dirty="0" smtClean="0">
                <a:solidFill>
                  <a:srgbClr val="FFFFFF"/>
                </a:solidFill>
              </a:rPr>
              <a:t>)</a:t>
            </a:r>
            <a:endParaRPr lang="en-US" sz="3500" dirty="0" smtClean="0">
              <a:solidFill>
                <a:srgbClr val="FFFFFF"/>
              </a:solidFill>
              <a:latin typeface="Gill Sans"/>
              <a:cs typeface="Gill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500" dirty="0" smtClean="0">
                <a:solidFill>
                  <a:srgbClr val="FFFFFF"/>
                </a:solidFill>
                <a:latin typeface="Gill Sans"/>
                <a:cs typeface="Gill Sans"/>
              </a:rPr>
              <a:t>Modules</a:t>
            </a:r>
            <a:r>
              <a:rPr lang="en-US" sz="3500" dirty="0">
                <a:solidFill>
                  <a:srgbClr val="FFFFFF"/>
                </a:solidFill>
                <a:latin typeface="Gill Sans"/>
                <a:cs typeface="Gill Sans"/>
              </a:rPr>
              <a:t> </a:t>
            </a:r>
            <a:r>
              <a:rPr lang="en-US" sz="3500" dirty="0" smtClean="0">
                <a:solidFill>
                  <a:srgbClr val="FFFFFF"/>
                </a:solidFill>
              </a:rPr>
              <a:t>Extend the Puppet core / segment your Puppet code</a:t>
            </a:r>
            <a:endParaRPr lang="en-US" sz="35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201928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040023"/>
            <a:ext cx="8243332" cy="4301254"/>
          </a:xfrm>
        </p:spPr>
        <p:txBody>
          <a:bodyPr/>
          <a:lstStyle/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rgbClr val="31859C"/>
                </a:solidFill>
              </a:rPr>
              <a:t>Create a Puppet manifest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412" y="1713406"/>
            <a:ext cx="8061914" cy="480131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# specify default paths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Exec 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path =&gt; ["/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/bin", "/bin", "/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", "/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", "/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/local/bin", "/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usr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/local/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sbin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"]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# install packages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class install-packages {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exec { 'apt-get update':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  command =&gt; 'apt-get update',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$packages = [ "apache2", "php5", "php5-mysql",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”</a:t>
            </a:r>
            <a:r>
              <a:rPr lang="en-US" dirty="0" err="1" smtClean="0">
                <a:solidFill>
                  <a:schemeClr val="bg1"/>
                </a:solidFill>
                <a:latin typeface="Courier"/>
                <a:cs typeface="Courier"/>
              </a:rPr>
              <a:t>wget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”]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package { $packages:</a:t>
            </a:r>
          </a:p>
          <a:p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	ensure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=&gt; "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installed”,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	require 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=&gt; Exec['apt-get update'],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}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908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040023"/>
            <a:ext cx="8243332" cy="4301254"/>
          </a:xfrm>
        </p:spPr>
        <p:txBody>
          <a:bodyPr/>
          <a:lstStyle/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sz="3600" dirty="0" smtClean="0">
                <a:solidFill>
                  <a:srgbClr val="31859C"/>
                </a:solidFill>
              </a:rPr>
              <a:t>Enable the Puppet </a:t>
            </a:r>
            <a:r>
              <a:rPr lang="en-US" sz="3600" dirty="0" err="1" smtClean="0">
                <a:solidFill>
                  <a:srgbClr val="31859C"/>
                </a:solidFill>
              </a:rPr>
              <a:t>provisioner</a:t>
            </a:r>
            <a:r>
              <a:rPr lang="en-US" sz="3600" dirty="0" smtClean="0">
                <a:solidFill>
                  <a:srgbClr val="31859C"/>
                </a:solidFill>
              </a:rPr>
              <a:t> in your </a:t>
            </a:r>
            <a:r>
              <a:rPr lang="en-US" sz="3600" dirty="0" err="1" smtClean="0">
                <a:solidFill>
                  <a:srgbClr val="31859C"/>
                </a:solidFill>
              </a:rPr>
              <a:t>Vagrantfile</a:t>
            </a:r>
            <a:endParaRPr lang="en-US" sz="3600" dirty="0" smtClean="0">
              <a:solidFill>
                <a:srgbClr val="31859C"/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2"/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018" y="2418858"/>
            <a:ext cx="8345256" cy="369331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Vagrant.configure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("2") do |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config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|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config.vm.box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= "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ubuntu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/trusty64”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config.vm.network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"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forwarded_port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", guest: 80, host: 8080</a:t>
            </a: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config.vm.synced_folder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"./my-project", "/</a:t>
            </a:r>
            <a:r>
              <a:rPr lang="en-US" dirty="0" err="1" smtClean="0">
                <a:solidFill>
                  <a:srgbClr val="FFFFFF"/>
                </a:solidFill>
                <a:latin typeface="Courier"/>
                <a:cs typeface="Courier"/>
              </a:rPr>
              <a:t>var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/www/html"</a:t>
            </a:r>
          </a:p>
          <a:p>
            <a:endParaRPr lang="en-US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# Enable the Puppet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provisioner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and specify the manifest location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config.vm.provision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:puppet do |puppet|     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puppet.manifests_path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= "puppet/manifests"  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  </a:t>
            </a:r>
            <a:r>
              <a:rPr lang="en-US" dirty="0" err="1">
                <a:solidFill>
                  <a:srgbClr val="FFFFFF"/>
                </a:solidFill>
                <a:latin typeface="Courier"/>
                <a:cs typeface="Courier"/>
              </a:rPr>
              <a:t>puppet.options</a:t>
            </a:r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= ['--verbose'] </a:t>
            </a:r>
          </a:p>
          <a:p>
            <a:r>
              <a:rPr lang="en-US" dirty="0">
                <a:solidFill>
                  <a:srgbClr val="FFFFFF"/>
                </a:solidFill>
                <a:latin typeface="Courier"/>
                <a:cs typeface="Courier"/>
              </a:rPr>
              <a:t>  </a:t>
            </a:r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end</a:t>
            </a:r>
          </a:p>
          <a:p>
            <a:endParaRPr lang="en-US" dirty="0" smtClean="0">
              <a:solidFill>
                <a:srgbClr val="FFFFFF"/>
              </a:solidFill>
              <a:latin typeface="Courier"/>
              <a:cs typeface="Courier"/>
            </a:endParaRPr>
          </a:p>
          <a:p>
            <a:r>
              <a:rPr lang="en-US" dirty="0" smtClean="0">
                <a:solidFill>
                  <a:srgbClr val="FFFFFF"/>
                </a:solidFill>
                <a:latin typeface="Courier"/>
                <a:cs typeface="Courier"/>
              </a:rPr>
              <a:t>end</a:t>
            </a:r>
            <a:endParaRPr lang="en-US" dirty="0">
              <a:solidFill>
                <a:srgbClr val="FFFFFF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113142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241583"/>
            <a:ext cx="8243332" cy="4301254"/>
          </a:xfrm>
        </p:spPr>
        <p:txBody>
          <a:bodyPr/>
          <a:lstStyle/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3600" dirty="0" smtClean="0">
                <a:solidFill>
                  <a:srgbClr val="31859C"/>
                </a:solidFill>
              </a:rPr>
              <a:t>Load the changes and run </a:t>
            </a:r>
            <a:r>
              <a:rPr lang="en-US" sz="3600" dirty="0" err="1" smtClean="0">
                <a:solidFill>
                  <a:srgbClr val="31859C"/>
                </a:solidFill>
              </a:rPr>
              <a:t>provisioner</a:t>
            </a:r>
            <a:r>
              <a:rPr lang="en-US" sz="3600" dirty="0" smtClean="0">
                <a:solidFill>
                  <a:srgbClr val="31859C"/>
                </a:solidFill>
              </a:rPr>
              <a:t/>
            </a:r>
            <a:br>
              <a:rPr lang="en-US" sz="3600" dirty="0" smtClean="0">
                <a:solidFill>
                  <a:srgbClr val="31859C"/>
                </a:solidFill>
              </a:rPr>
            </a:br>
            <a:r>
              <a:rPr lang="en-US" sz="3600" dirty="0" smtClean="0">
                <a:solidFill>
                  <a:srgbClr val="31859C"/>
                </a:solidFill>
              </a:rPr>
              <a:t/>
            </a:r>
            <a:br>
              <a:rPr lang="en-US" sz="3600" dirty="0" smtClean="0">
                <a:solidFill>
                  <a:srgbClr val="31859C"/>
                </a:solidFill>
              </a:rPr>
            </a:br>
            <a:endParaRPr lang="en-US" sz="3600" dirty="0" smtClean="0">
              <a:solidFill>
                <a:srgbClr val="31859C"/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3600" dirty="0" smtClean="0">
                <a:solidFill>
                  <a:srgbClr val="31859C"/>
                </a:solidFill>
              </a:rPr>
              <a:t>Revel in the joy of </a:t>
            </a:r>
            <a:br>
              <a:rPr lang="en-US" sz="3600" dirty="0" smtClean="0">
                <a:solidFill>
                  <a:srgbClr val="31859C"/>
                </a:solidFill>
              </a:rPr>
            </a:br>
            <a:r>
              <a:rPr lang="en-US" sz="3600" dirty="0" smtClean="0">
                <a:solidFill>
                  <a:srgbClr val="31859C"/>
                </a:solidFill>
              </a:rPr>
              <a:t>reproducible </a:t>
            </a:r>
            <a:br>
              <a:rPr lang="en-US" sz="3600" dirty="0" smtClean="0">
                <a:solidFill>
                  <a:srgbClr val="31859C"/>
                </a:solidFill>
              </a:rPr>
            </a:br>
            <a:r>
              <a:rPr lang="en-US" sz="3600" dirty="0" smtClean="0">
                <a:solidFill>
                  <a:srgbClr val="31859C"/>
                </a:solidFill>
              </a:rPr>
              <a:t>configuration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86" y="1955275"/>
            <a:ext cx="8061914" cy="80021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urier"/>
                <a:cs typeface="Courier"/>
              </a:rPr>
              <a:t>vagrant reload --provision</a:t>
            </a:r>
            <a:endParaRPr lang="en-US" sz="28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4" name="Picture 3" descr="sebastian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179" y="3007194"/>
            <a:ext cx="2393287" cy="29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6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303873311_65c1d633b7_b.jpg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293"/>
          <a:stretch/>
        </p:blipFill>
        <p:spPr>
          <a:xfrm>
            <a:off x="0" y="1029956"/>
            <a:ext cx="9144000" cy="52469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/>
              <a:t>VAGRANT + PUPPET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22521" y="1018259"/>
            <a:ext cx="8647620" cy="529895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3200" b="0" i="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Lucida Grande"/>
              <a:buChar char="»"/>
              <a:defRPr sz="2800" b="0" i="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b="0" i="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»"/>
              <a:defRPr sz="2000" b="0" i="0" kern="1200">
                <a:solidFill>
                  <a:schemeClr val="tx1"/>
                </a:solidFill>
                <a:latin typeface="Gill Sans Light"/>
                <a:ea typeface="+mn-ea"/>
                <a:cs typeface="Gill Sans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600"/>
              </a:spcAft>
              <a:buFont typeface="Arial"/>
              <a:buNone/>
            </a:pPr>
            <a:r>
              <a:rPr lang="en-US" sz="4400" dirty="0" smtClean="0">
                <a:solidFill>
                  <a:srgbClr val="FFFFFF"/>
                </a:solidFill>
                <a:latin typeface="Gill Sans"/>
                <a:cs typeface="Gill Sans"/>
              </a:rPr>
              <a:t>Hot tips &amp; minor pitfalls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>
                <a:solidFill>
                  <a:srgbClr val="FFFFFF"/>
                </a:solidFill>
                <a:latin typeface="Gill Sans"/>
                <a:cs typeface="Gill Sans"/>
              </a:rPr>
              <a:t>Want to pull </a:t>
            </a:r>
            <a:r>
              <a:rPr lang="en-US" sz="3000" dirty="0" err="1" smtClean="0">
                <a:solidFill>
                  <a:srgbClr val="FFFFFF"/>
                </a:solidFill>
                <a:latin typeface="Gill Sans"/>
                <a:cs typeface="Gill Sans"/>
              </a:rPr>
              <a:t>config</a:t>
            </a:r>
            <a:r>
              <a:rPr lang="en-US" sz="3000" dirty="0" smtClean="0">
                <a:solidFill>
                  <a:srgbClr val="FFFFFF"/>
                </a:solidFill>
                <a:latin typeface="Gill Sans"/>
                <a:cs typeface="Gill Sans"/>
              </a:rPr>
              <a:t> from a remote Puppet master?</a:t>
            </a:r>
            <a:r>
              <a:rPr lang="en-US" sz="3000" dirty="0" smtClean="0">
                <a:solidFill>
                  <a:srgbClr val="FFFFFF"/>
                </a:solidFill>
              </a:rPr>
              <a:t> Sure, Vagrant can do that!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>
                <a:solidFill>
                  <a:srgbClr val="FFFFFF"/>
                </a:solidFill>
                <a:latin typeface="Gill Sans"/>
                <a:cs typeface="Gill Sans"/>
              </a:rPr>
              <a:t>Dependency headaches </a:t>
            </a:r>
            <a:r>
              <a:rPr lang="en-US" sz="3000" dirty="0" smtClean="0">
                <a:solidFill>
                  <a:srgbClr val="FFFFFF"/>
                </a:solidFill>
              </a:rPr>
              <a:t>Puppet doesn’t execute in order; dependencies must always be declared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>
                <a:solidFill>
                  <a:srgbClr val="FFFFFF"/>
                </a:solidFill>
                <a:latin typeface="Gill Sans"/>
                <a:cs typeface="Gill Sans"/>
              </a:rPr>
              <a:t>Installing a Ruby version higher than Puppet Ruby? </a:t>
            </a:r>
            <a:r>
              <a:rPr lang="en-US" sz="3000" dirty="0" smtClean="0">
                <a:solidFill>
                  <a:srgbClr val="FFFFFF"/>
                </a:solidFill>
              </a:rPr>
              <a:t>Things get weird fast </a:t>
            </a:r>
            <a:r>
              <a:rPr lang="en-US" sz="3000" dirty="0" err="1" smtClean="0">
                <a:solidFill>
                  <a:srgbClr val="FFFFFF"/>
                </a:solidFill>
                <a:latin typeface="Gill Sans"/>
                <a:cs typeface="Gill Sans"/>
              </a:rPr>
              <a:t>O_o</a:t>
            </a:r>
            <a:r>
              <a:rPr lang="en-US" sz="3000" dirty="0" smtClean="0">
                <a:solidFill>
                  <a:srgbClr val="FFFFFF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000" dirty="0" smtClean="0">
                <a:solidFill>
                  <a:srgbClr val="FFFFFF"/>
                </a:solidFill>
                <a:latin typeface="Gill Sans"/>
                <a:cs typeface="Gill Sans"/>
              </a:rPr>
              <a:t>*nix VM on Windows using Synced </a:t>
            </a:r>
            <a:r>
              <a:rPr lang="en-US" sz="3000" dirty="0" smtClean="0">
                <a:solidFill>
                  <a:srgbClr val="FFFFFF"/>
                </a:solidFill>
                <a:latin typeface="Gill Sans"/>
                <a:cs typeface="Gill Sans"/>
              </a:rPr>
              <a:t>Folders = #$&amp;*! </a:t>
            </a:r>
            <a:r>
              <a:rPr lang="en-US" sz="3000" dirty="0" smtClean="0">
                <a:solidFill>
                  <a:srgbClr val="FFFFFF"/>
                </a:solidFill>
              </a:rPr>
              <a:t>(</a:t>
            </a:r>
            <a:r>
              <a:rPr lang="en-US" sz="3000" dirty="0" smtClean="0">
                <a:solidFill>
                  <a:srgbClr val="FFFFFF"/>
                </a:solidFill>
              </a:rPr>
              <a:t>not specific to Puppet)</a:t>
            </a:r>
          </a:p>
          <a:p>
            <a:pPr marL="0" indent="0">
              <a:spcAft>
                <a:spcPts val="600"/>
              </a:spcAft>
              <a:buFont typeface="Arial"/>
              <a:buNone/>
            </a:pPr>
            <a:endParaRPr lang="en-US" sz="2800" dirty="0" smtClean="0">
              <a:solidFill>
                <a:srgbClr val="97C72B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Font typeface="Arial"/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Font typeface="Arial"/>
              <a:buNone/>
            </a:pPr>
            <a:endParaRPr lang="en-US" sz="4400" dirty="0" smtClean="0">
              <a:solidFill>
                <a:schemeClr val="bg1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Font typeface="Arial"/>
              <a:buNone/>
            </a:pPr>
            <a:endParaRPr lang="en-US" sz="3600" dirty="0" smtClean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50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509781"/>
            <a:ext cx="5219689" cy="4321409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31859C"/>
                </a:solidFill>
                <a:latin typeface="Gill Sans"/>
                <a:cs typeface="Gill Sans"/>
              </a:rPr>
              <a:t>Vagrant:  What is it?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31859C"/>
                </a:solidFill>
              </a:rPr>
              <a:t>Software tool for building portable/reproducible local </a:t>
            </a:r>
            <a:r>
              <a:rPr lang="en-US" sz="3600" dirty="0" err="1" smtClean="0">
                <a:solidFill>
                  <a:srgbClr val="31859C"/>
                </a:solidFill>
              </a:rPr>
              <a:t>dev</a:t>
            </a:r>
            <a:r>
              <a:rPr lang="en-US" sz="3600" dirty="0" smtClean="0">
                <a:solidFill>
                  <a:srgbClr val="31859C"/>
                </a:solidFill>
              </a:rPr>
              <a:t> environments using virtual machines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31859C"/>
                </a:solidFill>
              </a:rPr>
              <a:t>Awesome</a:t>
            </a:r>
          </a:p>
          <a:p>
            <a:pPr>
              <a:spcBef>
                <a:spcPts val="0"/>
              </a:spcBef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pic>
        <p:nvPicPr>
          <p:cNvPr id="5" name="Picture 4" descr="Vagr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86" y="1509781"/>
            <a:ext cx="3159114" cy="38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60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6699"/>
            <a:ext cx="8229600" cy="4335378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accent1"/>
                </a:solidFill>
                <a:latin typeface="Gill Sans"/>
                <a:cs typeface="Gill Sans"/>
              </a:rPr>
              <a:t>Get the code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Gill Sans"/>
                <a:cs typeface="Gill Sans"/>
              </a:rPr>
              <a:t/>
            </a:r>
            <a:br>
              <a:rPr lang="en-US" dirty="0" smtClean="0">
                <a:solidFill>
                  <a:schemeClr val="accent5">
                    <a:lumMod val="75000"/>
                  </a:schemeClr>
                </a:solidFill>
                <a:latin typeface="Gill Sans"/>
                <a:cs typeface="Gill Sans"/>
              </a:rPr>
            </a:b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https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://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lizkrznarich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OR2016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514"/>
            <a:ext cx="8229600" cy="3640764"/>
          </a:xfrm>
        </p:spPr>
        <p:txBody>
          <a:bodyPr/>
          <a:lstStyle/>
          <a:p>
            <a:pPr marL="0" indent="0" algn="ctr">
              <a:buNone/>
            </a:pPr>
            <a:r>
              <a:rPr lang="en-US" sz="7200" dirty="0" smtClean="0">
                <a:solidFill>
                  <a:schemeClr val="accent1"/>
                </a:solidFill>
                <a:latin typeface="Gill Sans"/>
                <a:cs typeface="Gill Sans"/>
              </a:rPr>
              <a:t>THANK YOU!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Gill Sans"/>
                <a:cs typeface="Gill Sans"/>
              </a:rPr>
              <a:t/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  <a:latin typeface="Gill Sans"/>
                <a:cs typeface="Gill Sans"/>
              </a:rPr>
            </a:b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Gill Sans"/>
                <a:cs typeface="Gill Sans"/>
              </a:rPr>
              <a:t>Questions?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e.krznarich@orcid.org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https://</a:t>
            </a:r>
            <a:r>
              <a:rPr lang="en-US" sz="2800" dirty="0" err="1">
                <a:solidFill>
                  <a:schemeClr val="accent5">
                    <a:lumMod val="75000"/>
                  </a:schemeClr>
                </a:solidFill>
              </a:rPr>
              <a:t>github.com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US" sz="2800" dirty="0" err="1" smtClean="0">
                <a:solidFill>
                  <a:schemeClr val="accent5">
                    <a:lumMod val="75000"/>
                  </a:schemeClr>
                </a:solidFill>
              </a:rPr>
              <a:t>lizkrznarich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/>
            </a:r>
            <a:b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</a:br>
            <a:r>
              <a:rPr lang="es-ES_tradnl" sz="2800" dirty="0">
                <a:solidFill>
                  <a:srgbClr val="31859C"/>
                </a:solidFill>
              </a:rPr>
              <a:t>http://</a:t>
            </a:r>
            <a:r>
              <a:rPr lang="es-ES_tradnl" sz="2800" dirty="0" err="1">
                <a:solidFill>
                  <a:srgbClr val="31859C"/>
                </a:solidFill>
              </a:rPr>
              <a:t>orcid.org</a:t>
            </a:r>
            <a:r>
              <a:rPr lang="es-ES_tradnl" sz="2800" dirty="0">
                <a:solidFill>
                  <a:srgbClr val="31859C"/>
                </a:solidFill>
              </a:rPr>
              <a:t>/0000-0001-6622-4910</a:t>
            </a:r>
            <a:br>
              <a:rPr lang="es-ES_tradnl" sz="2800" dirty="0">
                <a:solidFill>
                  <a:srgbClr val="31859C"/>
                </a:solidFill>
              </a:rPr>
            </a:br>
            <a:endParaRPr lang="es-ES_tradnl" sz="2800" dirty="0" smtClean="0">
              <a:solidFill>
                <a:srgbClr val="31859C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87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160959"/>
            <a:ext cx="5219689" cy="50167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31859C"/>
                </a:solidFill>
                <a:latin typeface="Gill Sans"/>
                <a:cs typeface="Gill Sans"/>
              </a:rPr>
              <a:t>Vagrant:  Why use it?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31859C"/>
                </a:solidFill>
              </a:rPr>
              <a:t>Ensure </a:t>
            </a:r>
            <a:r>
              <a:rPr lang="en-US" sz="3600" dirty="0" err="1" smtClean="0">
                <a:solidFill>
                  <a:srgbClr val="31859C"/>
                </a:solidFill>
              </a:rPr>
              <a:t>devs</a:t>
            </a:r>
            <a:r>
              <a:rPr lang="en-US" sz="3600" dirty="0" smtClean="0">
                <a:solidFill>
                  <a:srgbClr val="31859C"/>
                </a:solidFill>
              </a:rPr>
              <a:t> have the same local environment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31859C"/>
                </a:solidFill>
              </a:rPr>
              <a:t>Package/distribute a project </a:t>
            </a:r>
            <a:r>
              <a:rPr lang="en-US" sz="3600" i="1" dirty="0" smtClean="0">
                <a:solidFill>
                  <a:srgbClr val="31859C"/>
                </a:solidFill>
              </a:rPr>
              <a:t>and</a:t>
            </a:r>
            <a:r>
              <a:rPr lang="en-US" sz="3600" dirty="0" smtClean="0">
                <a:solidFill>
                  <a:srgbClr val="31859C"/>
                </a:solidFill>
              </a:rPr>
              <a:t> the environment needed to run it, all in one repo</a:t>
            </a: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pic>
        <p:nvPicPr>
          <p:cNvPr id="6" name="Picture 5" descr="works-on-my-machin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05" y="2076045"/>
            <a:ext cx="3063676" cy="3063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97433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160959"/>
            <a:ext cx="8243332" cy="50167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31859C"/>
                </a:solidFill>
                <a:latin typeface="Gill Sans"/>
                <a:cs typeface="Gill Sans"/>
              </a:rPr>
              <a:t>Vagrant:  Why use it?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3600" dirty="0" smtClean="0">
                <a:solidFill>
                  <a:srgbClr val="31859C"/>
                </a:solidFill>
              </a:rPr>
              <a:t>Loads of handy features: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31859C"/>
                </a:solidFill>
              </a:rPr>
              <a:t>Disposable environments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31859C"/>
                </a:solidFill>
              </a:rPr>
              <a:t>Nice </a:t>
            </a:r>
            <a:r>
              <a:rPr lang="en-US" sz="3200" dirty="0" smtClean="0">
                <a:solidFill>
                  <a:srgbClr val="31859C"/>
                </a:solidFill>
              </a:rPr>
              <a:t>CLI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31859C"/>
                </a:solidFill>
              </a:rPr>
              <a:t>Synced folders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31859C"/>
                </a:solidFill>
              </a:rPr>
              <a:t>Multi-machine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3200" dirty="0" smtClean="0">
                <a:solidFill>
                  <a:srgbClr val="31859C"/>
                </a:solidFill>
              </a:rPr>
              <a:t>Plugins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rgbClr val="31859C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pic>
        <p:nvPicPr>
          <p:cNvPr id="5" name="Picture 4" descr="Vagran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7686" y="1519847"/>
            <a:ext cx="3159114" cy="385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1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443140"/>
            <a:ext cx="8243332" cy="4301254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31859C"/>
                </a:solidFill>
                <a:latin typeface="Gill Sans"/>
                <a:cs typeface="Gill Sans"/>
              </a:rPr>
              <a:t>Vagrant:  Start </a:t>
            </a:r>
            <a:r>
              <a:rPr lang="en-US" sz="4400" dirty="0" smtClean="0">
                <a:solidFill>
                  <a:srgbClr val="31859C"/>
                </a:solidFill>
                <a:latin typeface="Gill Sans"/>
                <a:cs typeface="Gill Sans"/>
              </a:rPr>
              <a:t>using </a:t>
            </a:r>
            <a:r>
              <a:rPr lang="en-US" sz="4400" dirty="0" smtClean="0">
                <a:solidFill>
                  <a:srgbClr val="31859C"/>
                </a:solidFill>
                <a:latin typeface="Gill Sans"/>
                <a:cs typeface="Gill Sans"/>
              </a:rPr>
              <a:t>it!</a:t>
            </a: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1371600" indent="-1371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rgbClr val="31859C"/>
                </a:solidFill>
              </a:rPr>
              <a:t>Install Vagrant</a:t>
            </a:r>
            <a:r>
              <a:rPr lang="en-US" sz="3600" dirty="0">
                <a:solidFill>
                  <a:srgbClr val="31859C"/>
                </a:solidFill>
              </a:rPr>
              <a:t/>
            </a:r>
            <a:br>
              <a:rPr lang="en-US" sz="3600" dirty="0">
                <a:solidFill>
                  <a:srgbClr val="31859C"/>
                </a:solidFill>
              </a:rPr>
            </a:br>
            <a:r>
              <a:rPr lang="en-US" sz="2800" dirty="0" smtClean="0">
                <a:solidFill>
                  <a:srgbClr val="31859C"/>
                </a:solidFill>
              </a:rPr>
              <a:t>https</a:t>
            </a:r>
            <a:r>
              <a:rPr lang="en-US" sz="2800" dirty="0">
                <a:solidFill>
                  <a:srgbClr val="31859C"/>
                </a:solidFill>
              </a:rPr>
              <a:t>://</a:t>
            </a:r>
            <a:r>
              <a:rPr lang="en-US" sz="2800" dirty="0" err="1">
                <a:solidFill>
                  <a:srgbClr val="31859C"/>
                </a:solidFill>
              </a:rPr>
              <a:t>www.vagrantup.com</a:t>
            </a:r>
            <a:r>
              <a:rPr lang="en-US" sz="2800" dirty="0">
                <a:solidFill>
                  <a:srgbClr val="31859C"/>
                </a:solidFill>
              </a:rPr>
              <a:t>/</a:t>
            </a:r>
            <a:r>
              <a:rPr lang="en-US" sz="2800" dirty="0" err="1">
                <a:solidFill>
                  <a:srgbClr val="31859C"/>
                </a:solidFill>
              </a:rPr>
              <a:t>downloads.html</a:t>
            </a:r>
            <a:endParaRPr lang="en-US" sz="2800" dirty="0" smtClean="0">
              <a:solidFill>
                <a:srgbClr val="31859C"/>
              </a:solidFill>
            </a:endParaRPr>
          </a:p>
          <a:p>
            <a:pPr marL="1371600" indent="-1371600">
              <a:spcBef>
                <a:spcPts val="3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600" dirty="0" smtClean="0">
                <a:solidFill>
                  <a:srgbClr val="31859C"/>
                </a:solidFill>
              </a:rPr>
              <a:t>Install </a:t>
            </a:r>
            <a:r>
              <a:rPr lang="en-US" sz="3600" dirty="0" err="1" smtClean="0">
                <a:solidFill>
                  <a:srgbClr val="31859C"/>
                </a:solidFill>
              </a:rPr>
              <a:t>VirtualBox</a:t>
            </a:r>
            <a:r>
              <a:rPr lang="en-US" sz="3600" dirty="0">
                <a:solidFill>
                  <a:srgbClr val="31859C"/>
                </a:solidFill>
              </a:rPr>
              <a:t/>
            </a:r>
            <a:br>
              <a:rPr lang="en-US" sz="3600" dirty="0">
                <a:solidFill>
                  <a:srgbClr val="31859C"/>
                </a:solidFill>
              </a:rPr>
            </a:br>
            <a:r>
              <a:rPr lang="en-US" sz="2800" dirty="0">
                <a:solidFill>
                  <a:srgbClr val="31859C"/>
                </a:solidFill>
                <a:hlinkClick r:id="rId2"/>
              </a:rPr>
              <a:t>https://</a:t>
            </a:r>
            <a:r>
              <a:rPr lang="en-US" sz="2800" dirty="0" err="1">
                <a:solidFill>
                  <a:srgbClr val="31859C"/>
                </a:solidFill>
                <a:hlinkClick r:id="rId2"/>
              </a:rPr>
              <a:t>www.virtualbox.org</a:t>
            </a:r>
            <a:r>
              <a:rPr lang="en-US" sz="2800" dirty="0">
                <a:solidFill>
                  <a:srgbClr val="31859C"/>
                </a:solidFill>
                <a:hlinkClick r:id="rId2"/>
              </a:rPr>
              <a:t>/</a:t>
            </a:r>
            <a:r>
              <a:rPr lang="en-US" sz="2800" dirty="0" smtClean="0">
                <a:solidFill>
                  <a:srgbClr val="31859C"/>
                </a:solidFill>
                <a:hlinkClick r:id="rId2"/>
              </a:rPr>
              <a:t>wiki/Downloads</a:t>
            </a:r>
            <a:endParaRPr lang="en-US" sz="2800" dirty="0" smtClean="0">
              <a:solidFill>
                <a:srgbClr val="31859C"/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Virtualbox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29" y="3869907"/>
            <a:ext cx="1088412" cy="1088412"/>
          </a:xfrm>
          <a:prstGeom prst="rect">
            <a:avLst/>
          </a:prstGeom>
        </p:spPr>
      </p:pic>
      <p:pic>
        <p:nvPicPr>
          <p:cNvPr id="5" name="Picture 4" descr="Vagran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53" y="2460239"/>
            <a:ext cx="693318" cy="84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6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040023"/>
            <a:ext cx="8243332" cy="4301254"/>
          </a:xfrm>
        </p:spPr>
        <p:txBody>
          <a:bodyPr/>
          <a:lstStyle/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3600" dirty="0" smtClean="0">
                <a:solidFill>
                  <a:srgbClr val="31859C"/>
                </a:solidFill>
              </a:rPr>
              <a:t>Create a Vagrant file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3"/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412" y="1713406"/>
            <a:ext cx="8061914" cy="4247317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Vagrant.configure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("2") do |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config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|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# Base system to build from – see list at https://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atlas.hashicorp.com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/boxes/search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config.vm.box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= "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ubuntu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/trusty64"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# Forward a port from host to guest so that you can run a server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config.vm.network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"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forwarded_port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", guest: 80, host: 8080</a:t>
            </a: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# Sync a host directory to a location on the guest</a:t>
            </a: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config.vm.synced_folder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 "./my-project", "/</a:t>
            </a:r>
            <a:r>
              <a:rPr lang="en-US" dirty="0" err="1">
                <a:solidFill>
                  <a:schemeClr val="bg1"/>
                </a:solidFill>
                <a:latin typeface="Courier"/>
                <a:cs typeface="Courier"/>
              </a:rPr>
              <a:t>var</a:t>
            </a:r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/www</a:t>
            </a:r>
            <a:r>
              <a:rPr lang="en-US" dirty="0" smtClean="0">
                <a:solidFill>
                  <a:schemeClr val="bg1"/>
                </a:solidFill>
                <a:latin typeface="Courier"/>
                <a:cs typeface="Courier"/>
              </a:rPr>
              <a:t>/html"</a:t>
            </a:r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endParaRPr lang="en-US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dirty="0">
                <a:solidFill>
                  <a:schemeClr val="bg1"/>
                </a:solidFill>
                <a:latin typeface="Courier"/>
                <a:cs typeface="Courier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419154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160959"/>
            <a:ext cx="8243332" cy="5016772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400" dirty="0" smtClean="0">
                <a:solidFill>
                  <a:srgbClr val="31859C"/>
                </a:solidFill>
                <a:latin typeface="Gill Sans"/>
                <a:cs typeface="Gill Sans"/>
              </a:rPr>
              <a:t>Vagrant:  Terminology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31859C"/>
                </a:solidFill>
                <a:latin typeface="Gill Sans"/>
                <a:cs typeface="Gill Sans"/>
              </a:rPr>
              <a:t>Provider</a:t>
            </a:r>
            <a:r>
              <a:rPr lang="en-US" dirty="0" smtClean="0">
                <a:solidFill>
                  <a:srgbClr val="31859C"/>
                </a:solidFill>
              </a:rPr>
              <a:t> Software providing your VM (</a:t>
            </a:r>
            <a:r>
              <a:rPr lang="en-US" dirty="0" err="1" smtClean="0">
                <a:solidFill>
                  <a:srgbClr val="31859C"/>
                </a:solidFill>
              </a:rPr>
              <a:t>Virtualbox</a:t>
            </a:r>
            <a:r>
              <a:rPr lang="en-US" dirty="0" smtClean="0">
                <a:solidFill>
                  <a:srgbClr val="31859C"/>
                </a:solidFill>
              </a:rPr>
              <a:t>, </a:t>
            </a:r>
            <a:r>
              <a:rPr lang="en-US" dirty="0" err="1" smtClean="0">
                <a:solidFill>
                  <a:srgbClr val="31859C"/>
                </a:solidFill>
              </a:rPr>
              <a:t>VMWare</a:t>
            </a:r>
            <a:r>
              <a:rPr lang="en-US" dirty="0" smtClean="0">
                <a:solidFill>
                  <a:srgbClr val="31859C"/>
                </a:solidFill>
              </a:rPr>
              <a:t>, </a:t>
            </a:r>
            <a:r>
              <a:rPr lang="en-US" dirty="0" err="1" smtClean="0">
                <a:solidFill>
                  <a:srgbClr val="31859C"/>
                </a:solidFill>
              </a:rPr>
              <a:t>etc</a:t>
            </a:r>
            <a:r>
              <a:rPr lang="en-US" dirty="0" smtClean="0">
                <a:solidFill>
                  <a:srgbClr val="31859C"/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31859C"/>
                </a:solidFill>
                <a:latin typeface="Gill Sans"/>
                <a:cs typeface="Gill Sans"/>
              </a:rPr>
              <a:t>Box </a:t>
            </a:r>
            <a:r>
              <a:rPr lang="en-US" dirty="0" smtClean="0">
                <a:solidFill>
                  <a:srgbClr val="31859C"/>
                </a:solidFill>
              </a:rPr>
              <a:t>System specs for your VM</a:t>
            </a:r>
            <a:endParaRPr lang="en-US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31859C"/>
                </a:solidFill>
                <a:latin typeface="Gill Sans"/>
                <a:cs typeface="Gill Sans"/>
              </a:rPr>
              <a:t>Provisioner</a:t>
            </a:r>
            <a:r>
              <a:rPr lang="en-US" dirty="0" smtClean="0">
                <a:solidFill>
                  <a:srgbClr val="31859C"/>
                </a:solidFill>
              </a:rPr>
              <a:t> Tool that will perform setup tasks once the VM is running (Puppet, shell script, </a:t>
            </a:r>
            <a:r>
              <a:rPr lang="en-US" dirty="0" err="1" smtClean="0">
                <a:solidFill>
                  <a:srgbClr val="31859C"/>
                </a:solidFill>
              </a:rPr>
              <a:t>etc</a:t>
            </a:r>
            <a:r>
              <a:rPr lang="en-US" dirty="0" smtClean="0">
                <a:solidFill>
                  <a:srgbClr val="31859C"/>
                </a:solidFill>
              </a:rPr>
              <a:t>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 smtClean="0">
                <a:solidFill>
                  <a:srgbClr val="31859C"/>
                </a:solidFill>
                <a:latin typeface="Gill Sans"/>
                <a:cs typeface="Gill Sans"/>
              </a:rPr>
              <a:t>Vagrantfile</a:t>
            </a:r>
            <a:r>
              <a:rPr lang="en-US" dirty="0" smtClean="0">
                <a:solidFill>
                  <a:srgbClr val="31859C"/>
                </a:solidFill>
              </a:rPr>
              <a:t> Vagrant configuration file (goes in your project root)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dirty="0" smtClean="0">
              <a:solidFill>
                <a:srgbClr val="31859C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14895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468" y="1241583"/>
            <a:ext cx="8243332" cy="4301254"/>
          </a:xfrm>
        </p:spPr>
        <p:txBody>
          <a:bodyPr/>
          <a:lstStyle/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3600" dirty="0" smtClean="0">
                <a:solidFill>
                  <a:srgbClr val="31859C"/>
                </a:solidFill>
              </a:rPr>
              <a:t>Fire it up!</a:t>
            </a:r>
            <a:br>
              <a:rPr lang="en-US" sz="3600" dirty="0" smtClean="0">
                <a:solidFill>
                  <a:srgbClr val="31859C"/>
                </a:solidFill>
              </a:rPr>
            </a:br>
            <a:r>
              <a:rPr lang="en-US" sz="3600" dirty="0" smtClean="0">
                <a:solidFill>
                  <a:srgbClr val="31859C"/>
                </a:solidFill>
              </a:rPr>
              <a:t/>
            </a:r>
            <a:br>
              <a:rPr lang="en-US" sz="3600" dirty="0" smtClean="0">
                <a:solidFill>
                  <a:srgbClr val="31859C"/>
                </a:solidFill>
              </a:rPr>
            </a:br>
            <a:r>
              <a:rPr lang="en-US" sz="3600" dirty="0" smtClean="0">
                <a:solidFill>
                  <a:srgbClr val="31859C"/>
                </a:solidFill>
              </a:rPr>
              <a:t/>
            </a:r>
            <a:br>
              <a:rPr lang="en-US" sz="3600" dirty="0" smtClean="0">
                <a:solidFill>
                  <a:srgbClr val="31859C"/>
                </a:solidFill>
              </a:rPr>
            </a:br>
            <a:endParaRPr lang="en-US" sz="3600" dirty="0" smtClean="0">
              <a:solidFill>
                <a:srgbClr val="31859C"/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r>
              <a:rPr lang="en-US" sz="3600" dirty="0" smtClean="0">
                <a:solidFill>
                  <a:srgbClr val="31859C"/>
                </a:solidFill>
              </a:rPr>
              <a:t>Access your machine</a:t>
            </a: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 startAt="4"/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4886" y="1955275"/>
            <a:ext cx="8061914" cy="80021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urier"/>
                <a:cs typeface="Courier"/>
              </a:rPr>
              <a:t>vagrant up</a:t>
            </a:r>
            <a:endParaRPr lang="en-US" sz="28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886" y="4506212"/>
            <a:ext cx="8061914" cy="80021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lIns="182880" tIns="182880" rIns="182880" bIns="182880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Courier"/>
                <a:cs typeface="Courier"/>
              </a:rPr>
              <a:t>vagrant </a:t>
            </a:r>
            <a:r>
              <a:rPr lang="en-US" sz="2800" dirty="0" err="1" smtClean="0">
                <a:solidFill>
                  <a:schemeClr val="bg1"/>
                </a:solidFill>
                <a:latin typeface="Courier"/>
                <a:cs typeface="Courier"/>
              </a:rPr>
              <a:t>ssh</a:t>
            </a:r>
            <a:endParaRPr lang="en-US" sz="28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651750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368" y="356568"/>
            <a:ext cx="5879432" cy="538743"/>
          </a:xfrm>
        </p:spPr>
        <p:txBody>
          <a:bodyPr/>
          <a:lstStyle/>
          <a:p>
            <a:r>
              <a:rPr lang="en-US" sz="2800" dirty="0" smtClean="0"/>
              <a:t>VAGRANT + PUPPET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19" y="1281894"/>
            <a:ext cx="8788721" cy="4301254"/>
          </a:xfrm>
        </p:spPr>
        <p:txBody>
          <a:bodyPr/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31859C"/>
                </a:solidFill>
                <a:latin typeface="Gill Sans"/>
                <a:cs typeface="Gill Sans"/>
              </a:rPr>
              <a:t>Great! But that’s just a Linux box. </a:t>
            </a:r>
            <a:r>
              <a:rPr lang="en-US" sz="4400" dirty="0" smtClean="0">
                <a:solidFill>
                  <a:srgbClr val="31859C"/>
                </a:solidFill>
                <a:latin typeface="Gill Sans"/>
                <a:cs typeface="Gill Sans"/>
              </a:rPr>
              <a:t/>
            </a:r>
            <a:br>
              <a:rPr lang="en-US" sz="4400" dirty="0" smtClean="0">
                <a:solidFill>
                  <a:srgbClr val="31859C"/>
                </a:solidFill>
                <a:latin typeface="Gill Sans"/>
                <a:cs typeface="Gill Sans"/>
              </a:rPr>
            </a:br>
            <a:r>
              <a:rPr lang="en-US" dirty="0" smtClean="0">
                <a:solidFill>
                  <a:srgbClr val="31859C"/>
                </a:solidFill>
                <a:latin typeface="Gill Sans"/>
                <a:cs typeface="Gill Sans"/>
              </a:rPr>
              <a:t>My project needs much more stuff</a:t>
            </a:r>
            <a:r>
              <a:rPr lang="en-US" dirty="0" smtClean="0">
                <a:solidFill>
                  <a:srgbClr val="31859C"/>
                </a:solidFill>
                <a:latin typeface="Gill Sans"/>
                <a:cs typeface="Gill Sans"/>
              </a:rPr>
              <a:t>.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dirty="0" smtClean="0">
                <a:solidFill>
                  <a:srgbClr val="31859C"/>
                </a:solidFill>
                <a:latin typeface="Gill Sans"/>
                <a:cs typeface="Gill Sans"/>
              </a:rPr>
              <a:t>You’re in luck! </a:t>
            </a:r>
            <a:r>
              <a:rPr lang="en-US" dirty="0" smtClean="0">
                <a:solidFill>
                  <a:srgbClr val="31859C"/>
                </a:solidFill>
                <a:latin typeface="Gill Sans"/>
                <a:cs typeface="Gill Sans"/>
              </a:rPr>
              <a:t>Vagrant supports </a:t>
            </a:r>
            <a:r>
              <a:rPr lang="en-US" dirty="0" err="1" smtClean="0">
                <a:solidFill>
                  <a:srgbClr val="31859C"/>
                </a:solidFill>
                <a:latin typeface="Gill Sans"/>
                <a:cs typeface="Gill Sans"/>
              </a:rPr>
              <a:t>provisioners</a:t>
            </a:r>
            <a:r>
              <a:rPr lang="en-US" dirty="0" smtClean="0">
                <a:solidFill>
                  <a:srgbClr val="31859C"/>
                </a:solidFill>
                <a:latin typeface="Gill Sans"/>
                <a:cs typeface="Gill Sans"/>
              </a:rPr>
              <a:t> (like Puppet) that help to customize your setup.</a:t>
            </a:r>
            <a:endParaRPr lang="en-US" sz="40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rgbClr val="31859C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rgbClr val="31859C"/>
              </a:solidFill>
            </a:endParaRP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3600" dirty="0" smtClean="0">
              <a:solidFill>
                <a:srgbClr val="31859C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3600" dirty="0" smtClean="0">
              <a:solidFill>
                <a:srgbClr val="31859C"/>
              </a:solidFill>
            </a:endParaRPr>
          </a:p>
          <a:p>
            <a:pPr marL="742950" indent="-7429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2200" dirty="0">
              <a:solidFill>
                <a:srgbClr val="31859C"/>
              </a:solidFill>
            </a:endParaRPr>
          </a:p>
          <a:p>
            <a:pPr>
              <a:spcBef>
                <a:spcPts val="0"/>
              </a:spcBef>
            </a:pPr>
            <a:endParaRPr lang="en-US" sz="2800" dirty="0">
              <a:solidFill>
                <a:srgbClr val="31859C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8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4400" dirty="0" smtClean="0">
              <a:solidFill>
                <a:srgbClr val="31859C"/>
              </a:solidFill>
              <a:latin typeface="Gill Sans"/>
              <a:cs typeface="Gill Sans"/>
            </a:endParaRPr>
          </a:p>
          <a:p>
            <a:pPr marL="0" indent="0">
              <a:spcAft>
                <a:spcPts val="1600"/>
              </a:spcAft>
              <a:buNone/>
            </a:pPr>
            <a:endParaRPr lang="en-US" sz="3600" dirty="0" smtClean="0">
              <a:solidFill>
                <a:srgbClr val="31859C"/>
              </a:solidFill>
              <a:latin typeface="Gill Sans"/>
              <a:cs typeface="Gill Sans"/>
            </a:endParaRPr>
          </a:p>
        </p:txBody>
      </p:sp>
      <p:pic>
        <p:nvPicPr>
          <p:cNvPr id="4" name="Picture 3" descr="automate-all-the-thing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259" y="3690705"/>
            <a:ext cx="3185044" cy="238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8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696969"/>
      </a:dk1>
      <a:lt1>
        <a:sysClr val="window" lastClr="FFFFFF"/>
      </a:lt1>
      <a:dk2>
        <a:srgbClr val="A3A3A3"/>
      </a:dk2>
      <a:lt2>
        <a:srgbClr val="EEECE1"/>
      </a:lt2>
      <a:accent1>
        <a:srgbClr val="97C72B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A78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10477</TotalTime>
  <Words>838</Words>
  <Application>Microsoft Macintosh PowerPoint</Application>
  <PresentationFormat>On-screen Show (4:3)</PresentationFormat>
  <Paragraphs>212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Standardizing development environments Vagrant + Puppet Open Repositories, June 2016  Liz Krznarich, Software Engineer/UI Design, ORCID e.krznarich@orcid.org     http://orcid.org/0000-0001-6622-4910 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VAGRANT + PUPPET</vt:lpstr>
      <vt:lpstr>PowerPoint Presentation</vt:lpstr>
      <vt:lpstr>PowerPoint Presentation</vt:lpstr>
    </vt:vector>
  </TitlesOfParts>
  <Company>ORCID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at ORCID?  The Latest on Adoption, Integration &amp; Features  Liz Krnarich, ORCID Member Ser The Latest on Adoption, Integration &amp; Features</dc:title>
  <dc:creator>Elizabeth Krznarich</dc:creator>
  <cp:lastModifiedBy>Elizabeth Krznarich</cp:lastModifiedBy>
  <cp:revision>279</cp:revision>
  <dcterms:created xsi:type="dcterms:W3CDTF">2015-09-20T21:27:20Z</dcterms:created>
  <dcterms:modified xsi:type="dcterms:W3CDTF">2016-06-10T16:58:02Z</dcterms:modified>
</cp:coreProperties>
</file>