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Afbeelding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Afbeelding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Afbeelding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Afbeelding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Afbeelding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Afbeelding 1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Afbeelding 1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Afbeelding 1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Afbeelding 1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Afbeelding 1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overzichtstekst te bewerken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overzichtsniveau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overzichtsniveau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overzichtsniveau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overzichtsniveau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Zesde overzichtsniveau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titeltekst te bewerken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overzichtstekst te bewerken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overzichtsniveau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overzichtsniveau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overzichtsniveau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overzichtsniveau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Zesde overzichtsniveau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608880"/>
            <a:ext cx="1931040" cy="2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400" b="0" strike="noStrike" spc="43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Copyright © 2012, SAS Institute Inc. All rights reserved.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titeltekst te bewerken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overzichtstekst te bewerken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overzichtsniveau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overzichtsniveau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overzichtsniveau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overzichtsniveau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Zesde overzichtsniveau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titeltekst te bewerken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overzichtstekst te bewerken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overzichtsniveau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overzichtsniveau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overzichtsniveau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overzichtsniveau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Zesde overzichtsniveau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titeltekst te bewerken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 om de opmaak van de overzichtstekst te bewerken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overzichtsniveau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overzichtsniveau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overzichtsniveau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overzichtsniveau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Zesde overzichtsniveau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howlam/traine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today/author/longhowla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onghowlam.wordpress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support.rstudio.com/hc/en-us/articles/201057987-Quick-list-of-useful-R-package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"/>
          <p:cNvPicPr/>
          <p:nvPr/>
        </p:nvPicPr>
        <p:blipFill>
          <a:blip r:embed="rId2"/>
          <a:stretch/>
        </p:blipFill>
        <p:spPr>
          <a:xfrm>
            <a:off x="4240453" y="361428"/>
            <a:ext cx="1255702" cy="906893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1896292" y="-133350"/>
            <a:ext cx="7964134" cy="157740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0160" tIns="45000" rIns="731520" bIns="45000" anchor="t"/>
          <a:lstStyle/>
          <a:p>
            <a:pPr algn="ctr">
              <a:lnSpc>
                <a:spcPct val="120000"/>
              </a:lnSpc>
            </a:pPr>
            <a:r>
              <a:rPr lang="nl-NL" sz="9600" b="1" spc="-1" dirty="0">
                <a:solidFill>
                  <a:srgbClr val="0B1107"/>
                </a:solidFill>
                <a:uFill>
                  <a:solidFill>
                    <a:srgbClr val="FFFFFF"/>
                  </a:solidFill>
                </a:uFill>
                <a:latin typeface="Myriad Web Pro"/>
              </a:rPr>
              <a:t>T   </a:t>
            </a:r>
            <a:r>
              <a:rPr lang="nl-NL" sz="9600" b="1" spc="-1" dirty="0" err="1">
                <a:solidFill>
                  <a:srgbClr val="0B1107"/>
                </a:solidFill>
                <a:uFill>
                  <a:solidFill>
                    <a:srgbClr val="FFFFFF"/>
                  </a:solidFill>
                </a:uFill>
                <a:latin typeface="Myriad Web Pro"/>
              </a:rPr>
              <a:t>ainee</a:t>
            </a:r>
            <a:endParaRPr lang="nl-NL" sz="9600" b="0" strike="noStrike" dirty="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2" name="Line 2"/>
          <p:cNvSpPr/>
          <p:nvPr/>
        </p:nvSpPr>
        <p:spPr>
          <a:xfrm>
            <a:off x="0" y="1700640"/>
            <a:ext cx="9144000" cy="360"/>
          </a:xfrm>
          <a:prstGeom prst="line">
            <a:avLst/>
          </a:prstGeom>
          <a:ln w="2232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1810530" y="3219450"/>
            <a:ext cx="6227280" cy="3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nl-NL" sz="3800" dirty="0">
                <a:solidFill>
                  <a:srgbClr val="000000"/>
                </a:solidFill>
                <a:latin typeface="Calibri"/>
                <a:ea typeface="DejaVu Sans"/>
              </a:rPr>
              <a:t>10-november</a:t>
            </a:r>
          </a:p>
          <a:p>
            <a:pPr algn="ctr"/>
            <a:r>
              <a:rPr lang="nl-NL" sz="3800" dirty="0">
                <a:solidFill>
                  <a:srgbClr val="000000"/>
                </a:solidFill>
                <a:latin typeface="Calibri"/>
                <a:ea typeface="DejaVu Sans"/>
              </a:rPr>
              <a:t>17-november</a:t>
            </a:r>
          </a:p>
          <a:p>
            <a:pPr algn="ctr"/>
            <a:endParaRPr lang="nl-NL" sz="38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nl-NL" sz="3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Longhow</a:t>
            </a:r>
            <a:r>
              <a:rPr lang="nl-NL" sz="3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Lam</a:t>
            </a:r>
            <a:endParaRPr lang="nl-NL" sz="3800" b="0" strike="noStrike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Afbeelding 2" descr="xomnia.png">
            <a:extLst>
              <a:ext uri="{FF2B5EF4-FFF2-40B4-BE49-F238E27FC236}">
                <a16:creationId xmlns:a16="http://schemas.microsoft.com/office/drawing/2014/main" id="{850F8A9F-69F0-4B8C-86D2-5762C4DA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" y="47953"/>
            <a:ext cx="3640526" cy="1540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5640" y="4464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The analytics life cycle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Picture 3"/>
          <p:cNvPicPr/>
          <p:nvPr/>
        </p:nvPicPr>
        <p:blipFill>
          <a:blip r:embed="rId2"/>
          <a:stretch/>
        </p:blipFill>
        <p:spPr>
          <a:xfrm>
            <a:off x="3480120" y="1340640"/>
            <a:ext cx="1680120" cy="1212120"/>
          </a:xfrm>
          <a:prstGeom prst="rect">
            <a:avLst/>
          </a:prstGeom>
          <a:ln>
            <a:noFill/>
          </a:ln>
        </p:spPr>
      </p:pic>
      <p:pic>
        <p:nvPicPr>
          <p:cNvPr id="252" name="Picture 4"/>
          <p:cNvPicPr/>
          <p:nvPr/>
        </p:nvPicPr>
        <p:blipFill>
          <a:blip r:embed="rId3"/>
          <a:stretch/>
        </p:blipFill>
        <p:spPr>
          <a:xfrm>
            <a:off x="4770360" y="1398240"/>
            <a:ext cx="1348560" cy="1518120"/>
          </a:xfrm>
          <a:prstGeom prst="rect">
            <a:avLst/>
          </a:prstGeom>
          <a:ln>
            <a:noFill/>
          </a:ln>
        </p:spPr>
      </p:pic>
      <p:pic>
        <p:nvPicPr>
          <p:cNvPr id="253" name="Picture 5"/>
          <p:cNvPicPr/>
          <p:nvPr/>
        </p:nvPicPr>
        <p:blipFill>
          <a:blip r:embed="rId4"/>
          <a:stretch/>
        </p:blipFill>
        <p:spPr>
          <a:xfrm>
            <a:off x="5185800" y="2267280"/>
            <a:ext cx="1191600" cy="1782720"/>
          </a:xfrm>
          <a:prstGeom prst="rect">
            <a:avLst/>
          </a:prstGeom>
          <a:ln>
            <a:noFill/>
          </a:ln>
        </p:spPr>
      </p:pic>
      <p:pic>
        <p:nvPicPr>
          <p:cNvPr id="254" name="Picture 6"/>
          <p:cNvPicPr/>
          <p:nvPr/>
        </p:nvPicPr>
        <p:blipFill>
          <a:blip r:embed="rId5"/>
          <a:stretch/>
        </p:blipFill>
        <p:spPr>
          <a:xfrm>
            <a:off x="4809960" y="3611160"/>
            <a:ext cx="1505520" cy="1365120"/>
          </a:xfrm>
          <a:prstGeom prst="rect">
            <a:avLst/>
          </a:prstGeom>
          <a:ln>
            <a:noFill/>
          </a:ln>
        </p:spPr>
      </p:pic>
      <p:pic>
        <p:nvPicPr>
          <p:cNvPr id="255" name="Picture 7"/>
          <p:cNvPicPr/>
          <p:nvPr/>
        </p:nvPicPr>
        <p:blipFill>
          <a:blip r:embed="rId6"/>
          <a:stretch/>
        </p:blipFill>
        <p:spPr>
          <a:xfrm>
            <a:off x="2807280" y="3637440"/>
            <a:ext cx="1348560" cy="1524240"/>
          </a:xfrm>
          <a:prstGeom prst="rect">
            <a:avLst/>
          </a:prstGeom>
          <a:ln>
            <a:noFill/>
          </a:ln>
        </p:spPr>
      </p:pic>
      <p:pic>
        <p:nvPicPr>
          <p:cNvPr id="256" name="Picture 11"/>
          <p:cNvPicPr/>
          <p:nvPr/>
        </p:nvPicPr>
        <p:blipFill>
          <a:blip r:embed="rId7"/>
          <a:stretch/>
        </p:blipFill>
        <p:spPr>
          <a:xfrm>
            <a:off x="2566080" y="2576160"/>
            <a:ext cx="1191600" cy="1700640"/>
          </a:xfrm>
          <a:prstGeom prst="rect">
            <a:avLst/>
          </a:prstGeom>
          <a:ln>
            <a:noFill/>
          </a:ln>
        </p:spPr>
      </p:pic>
      <p:pic>
        <p:nvPicPr>
          <p:cNvPr id="257" name="Picture 12"/>
          <p:cNvPicPr/>
          <p:nvPr/>
        </p:nvPicPr>
        <p:blipFill>
          <a:blip r:embed="rId8"/>
          <a:stretch/>
        </p:blipFill>
        <p:spPr>
          <a:xfrm>
            <a:off x="2632680" y="1630440"/>
            <a:ext cx="1479960" cy="1341720"/>
          </a:xfrm>
          <a:prstGeom prst="rect">
            <a:avLst/>
          </a:prstGeom>
          <a:ln>
            <a:noFill/>
          </a:ln>
        </p:spPr>
      </p:pic>
      <p:pic>
        <p:nvPicPr>
          <p:cNvPr id="258" name="Picture 10"/>
          <p:cNvPicPr/>
          <p:nvPr/>
        </p:nvPicPr>
        <p:blipFill>
          <a:blip r:embed="rId9"/>
          <a:stretch/>
        </p:blipFill>
        <p:spPr>
          <a:xfrm>
            <a:off x="3746160" y="4016160"/>
            <a:ext cx="1680120" cy="12121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4043520" y="1715040"/>
            <a:ext cx="97344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IDENTIFY BUSINESS PAIN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955040" y="2092320"/>
            <a:ext cx="110124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DATA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PREPARATION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388480" y="3103560"/>
            <a:ext cx="105480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EPLORE DATA VALIDITY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854600" y="4167000"/>
            <a:ext cx="120600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TRANSFORM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 SELECT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3903840" y="4459320"/>
            <a:ext cx="104976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BUILD ANALYTICAL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2967480" y="4028760"/>
            <a:ext cx="92664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6.VALIDATE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2618280" y="3074760"/>
            <a:ext cx="92664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DEPLOY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2967480" y="2068200"/>
            <a:ext cx="100620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8.EVALUATE,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l-NL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3624840" y="2443680"/>
            <a:ext cx="1718640" cy="1695960"/>
          </a:xfrm>
          <a:prstGeom prst="ellipse">
            <a:avLst/>
          </a:prstGeom>
          <a:noFill/>
          <a:ln w="225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Picture 3"/>
          <p:cNvPicPr/>
          <p:nvPr/>
        </p:nvPicPr>
        <p:blipFill>
          <a:blip r:embed="rId10"/>
          <a:stretch/>
        </p:blipFill>
        <p:spPr>
          <a:xfrm>
            <a:off x="3896640" y="2752200"/>
            <a:ext cx="1152000" cy="1020240"/>
          </a:xfrm>
          <a:prstGeom prst="rect">
            <a:avLst/>
          </a:prstGeom>
          <a:ln>
            <a:noFill/>
          </a:ln>
        </p:spPr>
      </p:pic>
      <p:sp>
        <p:nvSpPr>
          <p:cNvPr id="269" name="CustomShape 11"/>
          <p:cNvSpPr/>
          <p:nvPr/>
        </p:nvSpPr>
        <p:spPr>
          <a:xfrm>
            <a:off x="6154560" y="1529640"/>
            <a:ext cx="2663280" cy="8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Avond sessie 1&amp;2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527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Tidyverse, dplyr, stringr, etc.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6527880" y="3020400"/>
            <a:ext cx="2215440" cy="10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Avond sessie 3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527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Ggplot2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527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Plotly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527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Interactive plots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3"/>
          <p:cNvSpPr/>
          <p:nvPr/>
        </p:nvSpPr>
        <p:spPr>
          <a:xfrm>
            <a:off x="4626720" y="5471280"/>
            <a:ext cx="2663280" cy="8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Avond sessie 4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527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Lm, glm, h20, glmnet, ranger, etc.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216720" y="3020760"/>
            <a:ext cx="1871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Out of-scope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1960" y="188640"/>
            <a:ext cx="41752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Twee boeken die ik aanraad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080" y="936360"/>
            <a:ext cx="316728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4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http://r4ds.had.co.nz/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Afbeelding 4"/>
          <p:cNvPicPr/>
          <p:nvPr/>
        </p:nvPicPr>
        <p:blipFill>
          <a:blip r:embed="rId2"/>
          <a:stretch/>
        </p:blipFill>
        <p:spPr>
          <a:xfrm>
            <a:off x="111960" y="1221840"/>
            <a:ext cx="2951280" cy="4168080"/>
          </a:xfrm>
          <a:prstGeom prst="rect">
            <a:avLst/>
          </a:prstGeom>
          <a:ln>
            <a:noFill/>
          </a:ln>
        </p:spPr>
      </p:pic>
      <p:pic>
        <p:nvPicPr>
          <p:cNvPr id="276" name="Afbeelding 5"/>
          <p:cNvPicPr/>
          <p:nvPr/>
        </p:nvPicPr>
        <p:blipFill>
          <a:blip r:embed="rId3"/>
          <a:stretch/>
        </p:blipFill>
        <p:spPr>
          <a:xfrm>
            <a:off x="4716000" y="1130760"/>
            <a:ext cx="3095280" cy="479520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2627640" y="5954760"/>
            <a:ext cx="62636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2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http://statweb.stanford.edu/~tibs/ElemStatLearn/printings/ESLII_print10.pdf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Afbeelding 2"/>
          <p:cNvPicPr/>
          <p:nvPr/>
        </p:nvPicPr>
        <p:blipFill>
          <a:blip r:embed="rId2"/>
          <a:stretch/>
        </p:blipFill>
        <p:spPr>
          <a:xfrm>
            <a:off x="179640" y="548640"/>
            <a:ext cx="1373040" cy="744840"/>
          </a:xfrm>
          <a:prstGeom prst="rect">
            <a:avLst/>
          </a:prstGeom>
          <a:ln>
            <a:noFill/>
          </a:ln>
        </p:spPr>
      </p:pic>
      <p:pic>
        <p:nvPicPr>
          <p:cNvPr id="279" name="Afbeelding 3"/>
          <p:cNvPicPr/>
          <p:nvPr/>
        </p:nvPicPr>
        <p:blipFill>
          <a:blip r:embed="rId3"/>
          <a:stretch/>
        </p:blipFill>
        <p:spPr>
          <a:xfrm>
            <a:off x="1268280" y="1628640"/>
            <a:ext cx="7227360" cy="4049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79640" y="159120"/>
            <a:ext cx="788580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33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Agenda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233938" y="1362075"/>
            <a:ext cx="4415760" cy="2771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/>
          <a:lstStyle/>
          <a:p>
            <a:pPr marL="342900" indent="-341630">
              <a:lnSpc>
                <a:spcPct val="10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2000" b="0" strike="noStrike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sessie 1</a:t>
            </a:r>
            <a:endParaRPr lang="nl-NL" sz="1800" b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1630">
              <a:buClr>
                <a:srgbClr val="44546A"/>
              </a:buClr>
              <a:buFont typeface="Wingdings" charset="2"/>
              <a:buChar char=""/>
            </a:pPr>
            <a:r>
              <a:rPr lang="nl-NL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preparatie</a:t>
            </a:r>
            <a:endParaRPr lang="nl-NL" sz="1800" b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1630">
              <a:buClr>
                <a:srgbClr val="44546A"/>
              </a:buClr>
              <a:buFont typeface="Wingdings" charset="2"/>
              <a:buChar char=""/>
            </a:pPr>
            <a:r>
              <a:rPr lang="nl-NL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</a:t>
            </a:r>
            <a:r>
              <a:rPr lang="nl-NL" spc="-1" dirty="0" err="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vsualisatie</a:t>
            </a:r>
            <a:endParaRPr lang="nl-NL" sz="1800" b="0" strike="noStrike" dirty="0" err="1">
              <a:solidFill>
                <a:srgbClr val="44546A"/>
              </a:solidFill>
              <a:latin typeface="Calibri Light"/>
              <a:cs typeface="Arial"/>
            </a:endParaRPr>
          </a:p>
          <a:p>
            <a:pPr marL="800100" lvl="1" indent="-341630">
              <a:buClr>
                <a:srgbClr val="44546A"/>
              </a:buClr>
              <a:buFont typeface="Wingdings" charset="2"/>
              <a:buChar char=""/>
            </a:pPr>
            <a:endParaRPr lang="nl-NL" spc="-1" dirty="0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  <a:p>
            <a:pPr marL="342900" indent="-34163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2000" b="0" strike="noStrike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sessie 2</a:t>
            </a:r>
            <a:endParaRPr lang="nl-NL" sz="1800" b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1630">
              <a:buClr>
                <a:srgbClr val="44546A"/>
              </a:buClr>
              <a:buFont typeface="Wingdings" charset="2"/>
              <a:buChar char=""/>
            </a:pPr>
            <a:r>
              <a:rPr lang="nl-NL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Machine </a:t>
            </a:r>
            <a:r>
              <a:rPr lang="nl-NL" spc="-1" dirty="0" err="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learning</a:t>
            </a:r>
            <a:endParaRPr lang="nl-NL" sz="1800" b="0" strike="noStrike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1630">
              <a:buClr>
                <a:srgbClr val="44546A"/>
              </a:buClr>
              <a:buFont typeface="Wingdings" charset="2"/>
              <a:buChar char=""/>
            </a:pPr>
            <a:r>
              <a:rPr lang="nl-NL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H2o, </a:t>
            </a:r>
            <a:r>
              <a:rPr lang="nl-NL" spc="-1" dirty="0" err="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mlr</a:t>
            </a:r>
            <a:r>
              <a:rPr lang="nl-NL" spc="-1" dirty="0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, </a:t>
            </a:r>
            <a:r>
              <a:rPr lang="nl-NL" spc="-1" dirty="0" err="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arules</a:t>
            </a:r>
            <a:endParaRPr lang="nl-NL" sz="1800" b="0" strike="noStrike" dirty="0" err="1">
              <a:solidFill>
                <a:srgbClr val="44546A"/>
              </a:solidFill>
              <a:latin typeface="Calibri Light"/>
              <a:cs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72840" y="5229360"/>
            <a:ext cx="64076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2"/>
              </a:rPr>
              <a:t>https://github.com/longhowlam/</a:t>
            </a:r>
            <a:r>
              <a:rPr lang="nl-NL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2"/>
              </a:rPr>
              <a:t>trainees</a:t>
            </a:r>
            <a:endParaRPr lang="nl-NL"/>
          </a:p>
        </p:txBody>
      </p:sp>
      <p:sp>
        <p:nvSpPr>
          <p:cNvPr id="189" name="CustomShape 4"/>
          <p:cNvSpPr/>
          <p:nvPr/>
        </p:nvSpPr>
        <p:spPr>
          <a:xfrm>
            <a:off x="683640" y="4705920"/>
            <a:ext cx="75254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Laten we vast het volgende downloaden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79640" y="269640"/>
            <a:ext cx="7885800" cy="5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33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Iets over mijzelf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95640" y="1202040"/>
            <a:ext cx="8640000" cy="39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MSc Mathematics (1995)  	     Vrije Universiteit Amsterdam (drs. wiskunde)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MTD Applied Statistics (1997)      Technical University Delft (twee jarige AIO    toegepaste statistiek)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Veel ervaring met SAS (Base / Stat / Guide/ Miner / VA / VS)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Veel ervaring met 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Verschillende functies als data scientist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RTL -- Data scientist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ABNAMRO -- Risk modeler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Business&amp;Decision -- Quantitative consultant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Experian -- data mininer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6"/>
          <p:cNvPicPr/>
          <p:nvPr/>
        </p:nvPicPr>
        <p:blipFill>
          <a:blip r:embed="rId2"/>
          <a:stretch/>
        </p:blipFill>
        <p:spPr>
          <a:xfrm>
            <a:off x="1495080" y="5900040"/>
            <a:ext cx="347040" cy="32580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1807200" y="5878440"/>
            <a:ext cx="168408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5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@longhowlam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51200" y="5866200"/>
            <a:ext cx="140112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500" b="0" strike="noStrike" spc="-1">
                <a:solidFill>
                  <a:srgbClr val="00527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Follow me: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026600" y="5886360"/>
            <a:ext cx="210924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3"/>
              </a:rPr>
              <a:t>LinkedIn </a:t>
            </a:r>
            <a:r>
              <a:rPr lang="nl-NL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3"/>
              </a:rPr>
              <a:t>posts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10"/>
          <p:cNvPicPr/>
          <p:nvPr/>
        </p:nvPicPr>
        <p:blipFill>
          <a:blip r:embed="rId4"/>
          <a:stretch/>
        </p:blipFill>
        <p:spPr>
          <a:xfrm>
            <a:off x="3539880" y="5838840"/>
            <a:ext cx="458640" cy="466920"/>
          </a:xfrm>
          <a:prstGeom prst="rect">
            <a:avLst/>
          </a:prstGeom>
          <a:ln>
            <a:noFill/>
          </a:ln>
        </p:spPr>
      </p:pic>
      <p:pic>
        <p:nvPicPr>
          <p:cNvPr id="198" name="Picture 11"/>
          <p:cNvPicPr/>
          <p:nvPr/>
        </p:nvPicPr>
        <p:blipFill>
          <a:blip r:embed="rId5"/>
          <a:stretch/>
        </p:blipFill>
        <p:spPr>
          <a:xfrm>
            <a:off x="5832000" y="5730480"/>
            <a:ext cx="690840" cy="60480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>
            <a:off x="6395040" y="5807880"/>
            <a:ext cx="202824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NL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6"/>
              </a:rPr>
              <a:t>Wordpress blog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468000" y="4777920"/>
            <a:ext cx="799128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DejaVu Sans"/>
              </a:rPr>
              <a:t>Ben nu ZZP-er, als je een nogelijk project hebt: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DejaVu Sans"/>
              </a:rPr>
              <a:t>Contacteer me gewoon. Ik kom zeker een kop koffie drinken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7488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Achtergrond / overzicht van 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32440" y="1772640"/>
            <a:ext cx="7862040" cy="1323000"/>
          </a:xfrm>
          <a:prstGeom prst="rect">
            <a:avLst/>
          </a:prstGeom>
          <a:noFill/>
          <a:ln w="158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1978 Ontstaan van de S programmeertaal (AT&amp;T Bell Labs)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1985 StatSci maakte daar commercieel product S-PLUS van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1995 Ross Ihaka and Robert Gentleman at the University of Auckland 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76000" y="3312000"/>
            <a:ext cx="7847640" cy="2271960"/>
          </a:xfrm>
          <a:prstGeom prst="rect">
            <a:avLst/>
          </a:prstGeom>
          <a:solidFill>
            <a:srgbClr val="FFFEE6">
              <a:alpha val="31000"/>
            </a:srgbClr>
          </a:solidFill>
          <a:ln w="158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NL" sz="16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“The R foundation” gevestigd aan de </a:t>
            </a:r>
            <a:r>
              <a:rPr lang="nl-NL" sz="1600" b="0" i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Wirtschaftsuniversität Wien bestaande uit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563C1"/>
              </a:buClr>
              <a:buSzPct val="90000"/>
              <a:buFont typeface="Wingdings" charset="2"/>
              <a:buChar char=""/>
            </a:pPr>
            <a:r>
              <a:rPr lang="nl-NL" sz="1600" b="0" i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 </a:t>
            </a:r>
            <a:r>
              <a:rPr lang="nl-NL" sz="1400" b="0" i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Board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563C1"/>
              </a:buClr>
              <a:buSzPct val="90000"/>
              <a:buFont typeface="Wingdings" charset="2"/>
              <a:buChar char=""/>
            </a:pPr>
            <a:r>
              <a:rPr lang="nl-NL" sz="1400" b="0" i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 Core members (25 leden die de sourcecode onderhouden)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563C1"/>
              </a:buClr>
              <a:buSzPct val="90000"/>
              <a:buFont typeface="Wingdings" charset="2"/>
              <a:buChar char=""/>
            </a:pPr>
            <a:r>
              <a:rPr lang="nl-NL" sz="1400" b="0" i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 Donors, supporting members and benefactors: Waaronder SHELL.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nl-NL" sz="16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R valt onder GNU general public license, onder deze voorwaarden: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563C1"/>
              </a:buClr>
              <a:buSzPct val="90000"/>
              <a:buFont typeface="Wingdings" charset="2"/>
              <a:buChar char=""/>
            </a:pPr>
            <a:r>
              <a:rPr lang="nl-NL" sz="14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Binaries van R vrij te downloaden en her-verspreiden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563C1"/>
              </a:buClr>
              <a:buSzPct val="90000"/>
              <a:buFont typeface="Wingdings" charset="2"/>
              <a:buChar char=""/>
            </a:pPr>
            <a:r>
              <a:rPr lang="nl-NL" sz="1400" b="0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Complete source code is vrij te downloaden, modificeren en her-distribueren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6"/>
          <p:cNvPicPr/>
          <p:nvPr/>
        </p:nvPicPr>
        <p:blipFill>
          <a:blip r:embed="rId2"/>
          <a:stretch/>
        </p:blipFill>
        <p:spPr>
          <a:xfrm>
            <a:off x="251640" y="1340640"/>
            <a:ext cx="3383280" cy="87840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251640" y="7488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Achtergrond / overzicht van 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5"/>
          <p:cNvPicPr/>
          <p:nvPr/>
        </p:nvPicPr>
        <p:blipFill>
          <a:blip r:embed="rId3"/>
          <a:stretch/>
        </p:blipFill>
        <p:spPr>
          <a:xfrm>
            <a:off x="899640" y="2421000"/>
            <a:ext cx="7353000" cy="39592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653640" y="1412640"/>
            <a:ext cx="541800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10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2015 opgericht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Aantal bedrijven die R ondersteunen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Sponseren projecten die “R verder helpen”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39640" y="2781000"/>
            <a:ext cx="8136000" cy="66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l-NL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 verschillende R software componenten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5640" y="4464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Een aantal verschillende R software componenten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4"/>
          <p:cNvPicPr/>
          <p:nvPr/>
        </p:nvPicPr>
        <p:blipFill>
          <a:blip r:embed="rId2"/>
          <a:stretch/>
        </p:blipFill>
        <p:spPr>
          <a:xfrm>
            <a:off x="335880" y="1507680"/>
            <a:ext cx="746280" cy="74628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1428840" y="1695240"/>
            <a:ext cx="25502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 Studio (server)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434960" y="3425040"/>
            <a:ext cx="1626840" cy="66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 Packages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7"/>
          <p:cNvPicPr/>
          <p:nvPr/>
        </p:nvPicPr>
        <p:blipFill>
          <a:blip r:embed="rId3"/>
          <a:stretch/>
        </p:blipFill>
        <p:spPr>
          <a:xfrm>
            <a:off x="208440" y="2447280"/>
            <a:ext cx="1000800" cy="51336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1461240" y="971280"/>
            <a:ext cx="18950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 Core / Base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464120" y="2583360"/>
            <a:ext cx="223020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 Shiny (server)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10"/>
          <p:cNvPicPr/>
          <p:nvPr/>
        </p:nvPicPr>
        <p:blipFill>
          <a:blip r:embed="rId4"/>
          <a:stretch/>
        </p:blipFill>
        <p:spPr>
          <a:xfrm>
            <a:off x="182520" y="3126240"/>
            <a:ext cx="888480" cy="9252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5"/>
          <a:stretch/>
        </p:blipFill>
        <p:spPr>
          <a:xfrm>
            <a:off x="75600" y="4235400"/>
            <a:ext cx="1120680" cy="530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1428840" y="4298760"/>
            <a:ext cx="3602520" cy="66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Scalable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Machine learning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3550320" y="1304640"/>
            <a:ext cx="912600" cy="3559680"/>
          </a:xfrm>
          <a:prstGeom prst="leftBrace">
            <a:avLst>
              <a:gd name="adj1" fmla="val 8333"/>
              <a:gd name="adj2" fmla="val 66208"/>
            </a:avLst>
          </a:prstGeom>
          <a:noFill/>
          <a:ln w="381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4212000" y="1340640"/>
            <a:ext cx="48960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Meer dan 10000 packages op CRAN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zeer handige packages zijn: 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dplyr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		data preparatie / wrangling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stringr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	manipulatie van strings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lubridate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	voor datum manipulatie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httr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, 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xml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	werken met web APIs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rodbc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	connectie naar databases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ggplot2		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grafische plot functies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plotly		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grafische plot functies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arules		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market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basket analyse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arulesVis	</a:t>
            </a:r>
            <a:r>
              <a:rPr lang="nl-NL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mba visualisaties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Zie verder ook: </a:t>
            </a:r>
            <a:r>
              <a:rPr lang="nl-NL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6"/>
              </a:rPr>
              <a:t>deze link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Afbeelding 2"/>
          <p:cNvPicPr/>
          <p:nvPr/>
        </p:nvPicPr>
        <p:blipFill>
          <a:blip r:embed="rId7"/>
          <a:stretch/>
        </p:blipFill>
        <p:spPr>
          <a:xfrm>
            <a:off x="75600" y="4869000"/>
            <a:ext cx="1239480" cy="667440"/>
          </a:xfrm>
          <a:prstGeom prst="rect">
            <a:avLst/>
          </a:prstGeom>
          <a:ln>
            <a:noFill/>
          </a:ln>
        </p:spPr>
      </p:pic>
      <p:sp>
        <p:nvSpPr>
          <p:cNvPr id="223" name="CustomShape 9"/>
          <p:cNvSpPr/>
          <p:nvPr/>
        </p:nvSpPr>
        <p:spPr>
          <a:xfrm>
            <a:off x="1428840" y="5076000"/>
            <a:ext cx="360252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SparkR/ SparklyR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Afbeelding 16"/>
          <p:cNvPicPr/>
          <p:nvPr/>
        </p:nvPicPr>
        <p:blipFill>
          <a:blip r:embed="rId8"/>
          <a:stretch/>
        </p:blipFill>
        <p:spPr>
          <a:xfrm>
            <a:off x="383760" y="770760"/>
            <a:ext cx="650160" cy="568800"/>
          </a:xfrm>
          <a:prstGeom prst="rect">
            <a:avLst/>
          </a:prstGeom>
          <a:ln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1428840" y="5854320"/>
            <a:ext cx="360252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SQL Server R Services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2"/>
          <p:cNvPicPr/>
          <p:nvPr/>
        </p:nvPicPr>
        <p:blipFill>
          <a:blip r:embed="rId9"/>
          <a:stretch/>
        </p:blipFill>
        <p:spPr>
          <a:xfrm>
            <a:off x="155520" y="5623200"/>
            <a:ext cx="1079640" cy="88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5640" y="4464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Architecture 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3"/>
          <p:cNvPicPr/>
          <p:nvPr/>
        </p:nvPicPr>
        <p:blipFill>
          <a:blip r:embed="rId2"/>
          <a:stretch/>
        </p:blipFill>
        <p:spPr>
          <a:xfrm>
            <a:off x="35640" y="1729440"/>
            <a:ext cx="2857320" cy="1753200"/>
          </a:xfrm>
          <a:prstGeom prst="rect">
            <a:avLst/>
          </a:prstGeom>
          <a:ln>
            <a:noFill/>
          </a:ln>
        </p:spPr>
      </p:pic>
      <p:pic>
        <p:nvPicPr>
          <p:cNvPr id="229" name="Picture 4"/>
          <p:cNvPicPr/>
          <p:nvPr/>
        </p:nvPicPr>
        <p:blipFill>
          <a:blip r:embed="rId3"/>
          <a:stretch/>
        </p:blipFill>
        <p:spPr>
          <a:xfrm>
            <a:off x="622080" y="1886760"/>
            <a:ext cx="1569600" cy="973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371880" y="988920"/>
            <a:ext cx="2447280" cy="7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4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Desktop / laptop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9"/>
          <p:cNvPicPr/>
          <p:nvPr/>
        </p:nvPicPr>
        <p:blipFill>
          <a:blip r:embed="rId2"/>
          <a:stretch/>
        </p:blipFill>
        <p:spPr>
          <a:xfrm>
            <a:off x="7245000" y="276480"/>
            <a:ext cx="1098720" cy="631080"/>
          </a:xfrm>
          <a:prstGeom prst="rect">
            <a:avLst/>
          </a:prstGeom>
          <a:ln>
            <a:noFill/>
          </a:ln>
        </p:spPr>
      </p:pic>
      <p:pic>
        <p:nvPicPr>
          <p:cNvPr id="232" name="Picture 10"/>
          <p:cNvPicPr/>
          <p:nvPr/>
        </p:nvPicPr>
        <p:blipFill>
          <a:blip r:embed="rId3"/>
          <a:stretch/>
        </p:blipFill>
        <p:spPr>
          <a:xfrm>
            <a:off x="7443000" y="346320"/>
            <a:ext cx="603360" cy="349920"/>
          </a:xfrm>
          <a:prstGeom prst="rect">
            <a:avLst/>
          </a:prstGeom>
          <a:ln>
            <a:noFill/>
          </a:ln>
        </p:spPr>
      </p:pic>
      <p:pic>
        <p:nvPicPr>
          <p:cNvPr id="233" name="Picture 12"/>
          <p:cNvPicPr/>
          <p:nvPr/>
        </p:nvPicPr>
        <p:blipFill>
          <a:blip r:embed="rId2"/>
          <a:stretch/>
        </p:blipFill>
        <p:spPr>
          <a:xfrm>
            <a:off x="5179320" y="1854360"/>
            <a:ext cx="1098720" cy="631080"/>
          </a:xfrm>
          <a:prstGeom prst="rect">
            <a:avLst/>
          </a:prstGeom>
          <a:ln>
            <a:noFill/>
          </a:ln>
        </p:spPr>
      </p:pic>
      <p:pic>
        <p:nvPicPr>
          <p:cNvPr id="234" name="Picture 13"/>
          <p:cNvPicPr/>
          <p:nvPr/>
        </p:nvPicPr>
        <p:blipFill>
          <a:blip r:embed="rId3"/>
          <a:stretch/>
        </p:blipFill>
        <p:spPr>
          <a:xfrm>
            <a:off x="5377320" y="1924200"/>
            <a:ext cx="603360" cy="34992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3735720" y="977040"/>
            <a:ext cx="2012400" cy="7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4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Single Server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9"/>
          <p:cNvPicPr/>
          <p:nvPr/>
        </p:nvPicPr>
        <p:blipFill>
          <a:blip r:embed="rId2"/>
          <a:stretch/>
        </p:blipFill>
        <p:spPr>
          <a:xfrm>
            <a:off x="5726880" y="725040"/>
            <a:ext cx="1098720" cy="631080"/>
          </a:xfrm>
          <a:prstGeom prst="rect">
            <a:avLst/>
          </a:prstGeom>
          <a:ln>
            <a:noFill/>
          </a:ln>
        </p:spPr>
      </p:pic>
      <p:pic>
        <p:nvPicPr>
          <p:cNvPr id="237" name="Picture 20"/>
          <p:cNvPicPr/>
          <p:nvPr/>
        </p:nvPicPr>
        <p:blipFill>
          <a:blip r:embed="rId3"/>
          <a:stretch/>
        </p:blipFill>
        <p:spPr>
          <a:xfrm>
            <a:off x="5924880" y="794880"/>
            <a:ext cx="603360" cy="349920"/>
          </a:xfrm>
          <a:prstGeom prst="rect">
            <a:avLst/>
          </a:prstGeom>
          <a:ln>
            <a:noFill/>
          </a:ln>
        </p:spPr>
      </p:pic>
      <p:pic>
        <p:nvPicPr>
          <p:cNvPr id="238" name="Afbeelding 2"/>
          <p:cNvPicPr/>
          <p:nvPr/>
        </p:nvPicPr>
        <p:blipFill>
          <a:blip r:embed="rId4"/>
          <a:stretch/>
        </p:blipFill>
        <p:spPr>
          <a:xfrm>
            <a:off x="7209000" y="1589400"/>
            <a:ext cx="1427760" cy="1981440"/>
          </a:xfrm>
          <a:prstGeom prst="rect">
            <a:avLst/>
          </a:prstGeom>
          <a:ln>
            <a:noFill/>
          </a:ln>
        </p:spPr>
      </p:pic>
      <p:pic>
        <p:nvPicPr>
          <p:cNvPr id="239" name="Afbeelding 22"/>
          <p:cNvPicPr/>
          <p:nvPr/>
        </p:nvPicPr>
        <p:blipFill>
          <a:blip r:embed="rId5"/>
          <a:stretch/>
        </p:blipFill>
        <p:spPr>
          <a:xfrm>
            <a:off x="3764520" y="4531320"/>
            <a:ext cx="3044520" cy="2111400"/>
          </a:xfrm>
          <a:prstGeom prst="rect">
            <a:avLst/>
          </a:prstGeom>
          <a:ln>
            <a:noFill/>
          </a:ln>
        </p:spPr>
      </p:pic>
      <p:pic>
        <p:nvPicPr>
          <p:cNvPr id="240" name="Picture 12"/>
          <p:cNvPicPr/>
          <p:nvPr/>
        </p:nvPicPr>
        <p:blipFill>
          <a:blip r:embed="rId2"/>
          <a:stretch/>
        </p:blipFill>
        <p:spPr>
          <a:xfrm>
            <a:off x="1403640" y="5022000"/>
            <a:ext cx="1098720" cy="631080"/>
          </a:xfrm>
          <a:prstGeom prst="rect">
            <a:avLst/>
          </a:prstGeom>
          <a:ln>
            <a:noFill/>
          </a:ln>
        </p:spPr>
      </p:pic>
      <p:pic>
        <p:nvPicPr>
          <p:cNvPr id="241" name="Picture 13"/>
          <p:cNvPicPr/>
          <p:nvPr/>
        </p:nvPicPr>
        <p:blipFill>
          <a:blip r:embed="rId3"/>
          <a:stretch/>
        </p:blipFill>
        <p:spPr>
          <a:xfrm>
            <a:off x="1601640" y="5091480"/>
            <a:ext cx="603360" cy="34992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2415240" y="4046400"/>
            <a:ext cx="6296760" cy="7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nl-NL" sz="24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Spark distributed compute cluster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843640" y="5403960"/>
            <a:ext cx="584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6"/>
          <p:cNvSpPr/>
          <p:nvPr/>
        </p:nvSpPr>
        <p:spPr>
          <a:xfrm>
            <a:off x="6276960" y="2268000"/>
            <a:ext cx="584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6801480" y="1358280"/>
            <a:ext cx="332640" cy="27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>
            <a:off x="7795080" y="1041120"/>
            <a:ext cx="360" cy="3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5640" y="44640"/>
            <a:ext cx="7285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NL" sz="1800" b="1" strike="noStrike" spc="-1">
                <a:solidFill>
                  <a:srgbClr val="061018"/>
                </a:solidFill>
                <a:uFill>
                  <a:solidFill>
                    <a:srgbClr val="FFFFFF"/>
                  </a:solidFill>
                </a:uFill>
                <a:latin typeface="Myriad Web Pro"/>
                <a:ea typeface="DejaVu Sans"/>
              </a:rPr>
              <a:t>Waarom R gebruiken?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95640" y="908640"/>
            <a:ext cx="8533080" cy="52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44546A"/>
              </a:buClr>
              <a:buFont typeface="Wingdings" charset="2"/>
              <a:buChar char=""/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Populariteit enorm toegenomen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Veel Universiteiten gebruiken het in het onderwijs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 tool van de nieuwe generatie data scientist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44546A"/>
              </a:buClr>
              <a:buFont typeface="Wingdings" charset="2"/>
              <a:buChar char=""/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Open source, geen licentie aanschaf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44546A"/>
              </a:buClr>
              <a:buFont typeface="Wingdings" charset="2"/>
              <a:buChar char=""/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Support via community (hele grote, stack overflow, blogs, online!!) of derde partijen.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44546A"/>
              </a:buClr>
              <a:buFont typeface="Wingdings" charset="2"/>
              <a:buChar char=""/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Heel veel actieve ontwikkelingen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Community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Bedrijven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44546A"/>
              </a:buClr>
              <a:buFont typeface="Wingdings" charset="2"/>
              <a:buChar char=""/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Je moet na denken!!!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nl-NL" sz="20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 is een leercurve……  maar die is te overwinnen!!!!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Picture 3"/>
          <p:cNvPicPr/>
          <p:nvPr/>
        </p:nvPicPr>
        <p:blipFill>
          <a:blip r:embed="rId2"/>
          <a:stretch/>
        </p:blipFill>
        <p:spPr>
          <a:xfrm>
            <a:off x="6804360" y="4077000"/>
            <a:ext cx="1257840" cy="110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14463</TotalTime>
  <Words>424</Words>
  <Application>Microsoft Office PowerPoint</Application>
  <PresentationFormat>Diavoorstelling (4:3)</PresentationFormat>
  <Paragraphs>122</Paragraphs>
  <Slides>12</Slides>
  <Notes>0</Notes>
  <HiddenSlides>0</HiddenSlides>
  <ScaleCrop>false</ScaleCrop>
  <HeadingPairs>
    <vt:vector size="4" baseType="variant">
      <vt:variant>
        <vt:lpstr>Thema</vt:lpstr>
      </vt:variant>
      <vt:variant>
        <vt:i4>5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Longhow</dc:creator>
  <dc:description/>
  <cp:lastModifiedBy/>
  <cp:revision>1270</cp:revision>
  <cp:lastPrinted>2015-11-05T15:31:15Z</cp:lastPrinted>
  <dcterms:created xsi:type="dcterms:W3CDTF">2015-08-03T09:47:33Z</dcterms:created>
  <dcterms:modified xsi:type="dcterms:W3CDTF">2017-10-28T17:24:34Z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Diavoorstelling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