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361" r:id="rId3"/>
    <p:sldId id="362" r:id="rId4"/>
    <p:sldId id="363" r:id="rId5"/>
    <p:sldId id="375" r:id="rId6"/>
    <p:sldId id="393" r:id="rId7"/>
    <p:sldId id="389" r:id="rId8"/>
    <p:sldId id="390" r:id="rId9"/>
    <p:sldId id="356" r:id="rId10"/>
    <p:sldId id="365" r:id="rId11"/>
    <p:sldId id="366" r:id="rId12"/>
    <p:sldId id="374" r:id="rId13"/>
    <p:sldId id="372" r:id="rId14"/>
    <p:sldId id="373" r:id="rId15"/>
    <p:sldId id="368" r:id="rId16"/>
    <p:sldId id="369" r:id="rId17"/>
    <p:sldId id="370" r:id="rId18"/>
    <p:sldId id="3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1"/>
    <p:restoredTop sz="85503" autoAdjust="0"/>
  </p:normalViewPr>
  <p:slideViewPr>
    <p:cSldViewPr snapToGrid="0" snapToObjects="1">
      <p:cViewPr varScale="1">
        <p:scale>
          <a:sx n="97" d="100"/>
          <a:sy n="97" d="100"/>
        </p:scale>
        <p:origin x="14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2024/9/21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sym typeface="+mn-ea"/>
            </a:endParaRPr>
          </a:p>
          <a:p>
            <a:r>
              <a:rPr lang="zh-CN" altLang="en-US">
                <a:sym typeface="+mn-ea"/>
              </a:rPr>
              <a:t>一个代表性</a:t>
            </a:r>
            <a:r>
              <a:rPr lang="en-US" altLang="zh-CN">
                <a:sym typeface="+mn-ea"/>
              </a:rPr>
              <a:t>unit</a:t>
            </a:r>
            <a:r>
              <a:rPr lang="zh-CN" altLang="en-US">
                <a:sym typeface="+mn-ea"/>
              </a:rPr>
              <a:t>的</a:t>
            </a:r>
            <a:r>
              <a:rPr lang="en-US" altLang="zh-CN">
                <a:sym typeface="+mn-ea"/>
              </a:rPr>
              <a:t>8</a:t>
            </a:r>
            <a:r>
              <a:rPr lang="zh-CN" altLang="en-US">
                <a:sym typeface="+mn-ea"/>
              </a:rPr>
              <a:t>方向的发放直方图</a:t>
            </a:r>
            <a:endParaRPr lang="en-US">
              <a:sym typeface="+mn-ea"/>
            </a:endParaRPr>
          </a:p>
          <a:p>
            <a:r>
              <a:rPr lang="en-US">
                <a:sym typeface="+mn-ea"/>
              </a:rPr>
              <a:t>直方图下方</a:t>
            </a:r>
            <a:r>
              <a:rPr lang="zh-CN" altLang="en-US">
                <a:sym typeface="+mn-ea"/>
              </a:rPr>
              <a:t>阴影的条表示</a:t>
            </a:r>
            <a:r>
              <a:rPr lang="en-US" altLang="zh-CN">
                <a:sym typeface="+mn-ea"/>
              </a:rPr>
              <a:t>delay</a:t>
            </a:r>
            <a:r>
              <a:rPr lang="zh-CN" altLang="en-US">
                <a:sym typeface="+mn-ea"/>
              </a:rPr>
              <a:t>过程</a:t>
            </a:r>
            <a:r>
              <a:rPr lang="en-US">
                <a:sym typeface="+mn-ea"/>
              </a:rPr>
              <a:t>和</a:t>
            </a:r>
            <a:r>
              <a:rPr lang="zh-CN" altLang="en-US">
                <a:sym typeface="+mn-ea"/>
              </a:rPr>
              <a:t>黑色的条表示</a:t>
            </a:r>
            <a:r>
              <a:rPr lang="en-US" altLang="zh-CN">
                <a:sym typeface="+mn-ea"/>
              </a:rPr>
              <a:t>peri-movement</a:t>
            </a:r>
            <a:r>
              <a:rPr lang="zh-CN" altLang="en-US">
                <a:sym typeface="+mn-ea"/>
              </a:rPr>
              <a:t>活动</a:t>
            </a:r>
            <a:r>
              <a:rPr lang="en-US">
                <a:sym typeface="+mn-ea"/>
              </a:rPr>
              <a:t>。 虚线表示目标</a:t>
            </a:r>
            <a:r>
              <a:rPr lang="zh-CN" altLang="en-US">
                <a:sym typeface="+mn-ea"/>
              </a:rPr>
              <a:t>出现</a:t>
            </a:r>
            <a:r>
              <a:rPr lang="en-US">
                <a:sym typeface="+mn-ea"/>
              </a:rPr>
              <a:t>和运动开始</a:t>
            </a:r>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首行比较了真实解码轨迹（黑线）和不用解码器解出的轨迹，椭圆显示了</a:t>
            </a:r>
            <a:r>
              <a:rPr lang="en-US" altLang="zh-CN" dirty="0"/>
              <a:t>95%</a:t>
            </a:r>
            <a:r>
              <a:rPr lang="zh-CN" altLang="en-US" dirty="0"/>
              <a:t>的置信区间。</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A</a:t>
            </a:r>
            <a:r>
              <a:rPr lang="zh-CN" altLang="en-US" dirty="0"/>
              <a:t>）中深绿色是</a:t>
            </a:r>
            <a:r>
              <a:rPr lang="en-US" altLang="zh-CN" dirty="0"/>
              <a:t>random walk model</a:t>
            </a:r>
            <a:r>
              <a:rPr lang="zh-CN" altLang="en-US" dirty="0"/>
              <a:t>的轨迹，浅绿色是</a:t>
            </a:r>
            <a:r>
              <a:rPr lang="en-US" altLang="zh-CN" dirty="0"/>
              <a:t>linear-</a:t>
            </a:r>
            <a:r>
              <a:rPr lang="en-US" altLang="zh-CN" dirty="0" err="1"/>
              <a:t>Guassian</a:t>
            </a:r>
            <a:r>
              <a:rPr lang="en-US" altLang="zh-CN" dirty="0"/>
              <a:t> </a:t>
            </a:r>
            <a:r>
              <a:rPr lang="en-US" altLang="zh-CN" dirty="0" err="1"/>
              <a:t>mnodel</a:t>
            </a:r>
            <a:r>
              <a:rPr lang="zh-CN" altLang="en-US" dirty="0"/>
              <a:t>的轨迹。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B)</a:t>
            </a:r>
            <a:r>
              <a:rPr lang="zh-CN" altLang="en-US" dirty="0"/>
              <a:t>是只用到</a:t>
            </a:r>
            <a:r>
              <a:rPr lang="en-US" altLang="zh-CN" dirty="0"/>
              <a:t>peri-movement activity</a:t>
            </a:r>
            <a:r>
              <a:rPr lang="zh-CN" altLang="en-US" dirty="0"/>
              <a:t>的</a:t>
            </a:r>
            <a:r>
              <a:rPr lang="en-US" altLang="zh-CN" dirty="0"/>
              <a:t>MTM</a:t>
            </a:r>
            <a:r>
              <a:rPr lang="zh-CN" altLang="en-US" dirty="0"/>
              <a:t>模型的轨迹，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C</a:t>
            </a:r>
            <a:r>
              <a:rPr lang="zh-CN" altLang="en-US" dirty="0"/>
              <a:t>）是用了</a:t>
            </a:r>
            <a:r>
              <a:rPr lang="en-US" altLang="zh-CN" dirty="0"/>
              <a:t>delay</a:t>
            </a:r>
            <a:r>
              <a:rPr lang="zh-CN" altLang="en-US" dirty="0"/>
              <a:t>和</a:t>
            </a:r>
            <a:r>
              <a:rPr lang="en-US" altLang="zh-CN" dirty="0"/>
              <a:t>peri-movement activity</a:t>
            </a:r>
            <a:r>
              <a:rPr lang="zh-CN" altLang="en-US" dirty="0"/>
              <a:t>的</a:t>
            </a:r>
            <a:r>
              <a:rPr lang="en-US" altLang="zh-CN" dirty="0"/>
              <a:t>MTM</a:t>
            </a:r>
            <a:r>
              <a:rPr lang="zh-CN" altLang="en-US" dirty="0"/>
              <a:t>模型的轨迹。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黄色方格是猴子能看到的目标，在</a:t>
            </a:r>
            <a:r>
              <a:rPr lang="en-US" altLang="zh-CN" dirty="0"/>
              <a:t>B</a:t>
            </a:r>
            <a:r>
              <a:rPr lang="zh-CN" altLang="en-US" dirty="0"/>
              <a:t>和</a:t>
            </a:r>
            <a:r>
              <a:rPr lang="en-US" altLang="zh-CN" dirty="0"/>
              <a:t>C</a:t>
            </a:r>
            <a:r>
              <a:rPr lang="zh-CN" altLang="en-US" dirty="0"/>
              <a:t>中，显示了</a:t>
            </a:r>
            <a:r>
              <a:rPr lang="en-US" altLang="zh-CN" dirty="0"/>
              <a:t>8</a:t>
            </a:r>
            <a:r>
              <a:rPr lang="zh-CN" altLang="en-US" dirty="0"/>
              <a:t>个模型解出的轨迹，青，蓝和洋红分别对应权重前三的轨迹，灰色的表示剩下</a:t>
            </a:r>
            <a:r>
              <a:rPr lang="en-US" altLang="zh-CN" dirty="0"/>
              <a:t>5</a:t>
            </a:r>
            <a:r>
              <a:rPr lang="zh-CN" altLang="en-US" dirty="0"/>
              <a:t>个的轨迹。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中间行显示了</a:t>
            </a:r>
            <a:r>
              <a:rPr lang="en-US" altLang="zh-CN" dirty="0"/>
              <a:t>B</a:t>
            </a:r>
            <a:r>
              <a:rPr lang="zh-CN" altLang="en-US" dirty="0"/>
              <a:t>和</a:t>
            </a:r>
            <a:r>
              <a:rPr lang="en-US" altLang="zh-CN" dirty="0"/>
              <a:t>C</a:t>
            </a:r>
            <a:r>
              <a:rPr lang="zh-CN" altLang="en-US" dirty="0"/>
              <a:t>中对应的不同过轨迹上的权重与时间的关系。</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对于</a:t>
            </a:r>
            <a:r>
              <a:rPr lang="en-US" altLang="zh-CN" dirty="0"/>
              <a:t>B</a:t>
            </a:r>
            <a:r>
              <a:rPr lang="zh-CN" altLang="en-US" dirty="0"/>
              <a:t>来说在初始化时，只用到</a:t>
            </a:r>
            <a:r>
              <a:rPr lang="en-US" altLang="zh-CN" dirty="0"/>
              <a:t>peri-movement activity</a:t>
            </a:r>
            <a:r>
              <a:rPr lang="zh-CN" altLang="en-US" dirty="0"/>
              <a:t>的模型每个模型的概率是均等的，随后会随着</a:t>
            </a:r>
            <a:r>
              <a:rPr lang="en-US" altLang="zh-CN" dirty="0"/>
              <a:t>peri-movement activity</a:t>
            </a:r>
            <a:r>
              <a:rPr lang="zh-CN" altLang="en-US" dirty="0"/>
              <a:t>更新，而起始阶段每个</a:t>
            </a:r>
            <a:r>
              <a:rPr lang="en-US" altLang="zh-CN" dirty="0"/>
              <a:t>model</a:t>
            </a:r>
            <a:r>
              <a:rPr lang="zh-CN" altLang="en-US" dirty="0"/>
              <a:t>在竞争权重，大约在</a:t>
            </a:r>
            <a:r>
              <a:rPr lang="en-US" altLang="zh-CN" dirty="0"/>
              <a:t>200ms</a:t>
            </a:r>
            <a:r>
              <a:rPr lang="zh-CN" altLang="en-US" dirty="0"/>
              <a:t>后，主导的</a:t>
            </a:r>
            <a:r>
              <a:rPr lang="en-US" altLang="zh-CN" dirty="0"/>
              <a:t>model</a:t>
            </a:r>
            <a:r>
              <a:rPr lang="zh-CN" altLang="en-US" dirty="0"/>
              <a:t>就确定下来了，对应的置信区间也是随着时间减小。</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对于</a:t>
            </a:r>
            <a:r>
              <a:rPr lang="en-US" altLang="zh-CN" dirty="0"/>
              <a:t>C</a:t>
            </a:r>
            <a:r>
              <a:rPr lang="zh-CN" altLang="en-US" dirty="0"/>
              <a:t>来说。初始化时，根据</a:t>
            </a:r>
            <a:r>
              <a:rPr lang="en-US" altLang="zh-CN" dirty="0"/>
              <a:t>delay activity</a:t>
            </a:r>
            <a:r>
              <a:rPr lang="zh-CN" altLang="en-US" dirty="0"/>
              <a:t>的信息确定了权重，随后会随着</a:t>
            </a:r>
            <a:r>
              <a:rPr lang="en-US" altLang="zh-CN" dirty="0"/>
              <a:t>peri-movement activity</a:t>
            </a:r>
            <a:r>
              <a:rPr lang="zh-CN" altLang="en-US" dirty="0"/>
              <a:t>更新权重，减少了初期的</a:t>
            </a:r>
            <a:r>
              <a:rPr lang="en-US" altLang="zh-CN" dirty="0"/>
              <a:t>model</a:t>
            </a:r>
            <a:r>
              <a:rPr lang="zh-CN" altLang="en-US" dirty="0"/>
              <a:t>竞争，于是在每个时期</a:t>
            </a:r>
            <a:r>
              <a:rPr lang="en-US" altLang="zh-CN" dirty="0"/>
              <a:t>C</a:t>
            </a:r>
            <a:r>
              <a:rPr lang="zh-CN" altLang="en-US" dirty="0"/>
              <a:t>的置信区间都是比</a:t>
            </a:r>
            <a:r>
              <a:rPr lang="en-US" altLang="zh-CN" dirty="0"/>
              <a:t>B</a:t>
            </a:r>
            <a:r>
              <a:rPr lang="zh-CN" altLang="en-US" dirty="0"/>
              <a:t>紧致的。</a:t>
            </a:r>
            <a:endParaRPr lang="en-US" altLang="zh-CN" dirty="0"/>
          </a:p>
          <a:p>
            <a:r>
              <a:rPr lang="zh-CN" altLang="en-US" dirty="0"/>
              <a:t>末行与首行对应，比较了各个解码方法解出的速度和真实的速度。可以看出</a:t>
            </a:r>
            <a:r>
              <a:rPr lang="en-US" altLang="zh-CN" dirty="0"/>
              <a:t>MTM</a:t>
            </a:r>
            <a:r>
              <a:rPr lang="zh-CN" altLang="en-US" dirty="0"/>
              <a:t>的解码速度更贴近真实值</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该图显示了</a:t>
            </a:r>
            <a:r>
              <a:rPr lang="en-US" altLang="zh-CN" dirty="0"/>
              <a:t>peri-</a:t>
            </a:r>
            <a:r>
              <a:rPr lang="en-US" altLang="zh-CN" dirty="0" err="1"/>
              <a:t>mivement</a:t>
            </a:r>
            <a:r>
              <a:rPr lang="zh-CN" altLang="en-US" dirty="0"/>
              <a:t>可以很快的决定主导的</a:t>
            </a:r>
            <a:r>
              <a:rPr lang="en-US" altLang="zh-CN" dirty="0"/>
              <a:t>model</a:t>
            </a:r>
            <a:r>
              <a:rPr lang="zh-CN" altLang="en-US" dirty="0"/>
              <a:t>，可以从</a:t>
            </a:r>
            <a:r>
              <a:rPr lang="en-US" altLang="zh-CN" dirty="0"/>
              <a:t>B</a:t>
            </a:r>
            <a:r>
              <a:rPr lang="zh-CN" altLang="en-US" dirty="0"/>
              <a:t>的中间行看出，大概在</a:t>
            </a:r>
            <a:r>
              <a:rPr lang="en-US" altLang="zh-CN" dirty="0"/>
              <a:t>100ms</a:t>
            </a:r>
            <a:r>
              <a:rPr lang="zh-CN" altLang="en-US" dirty="0"/>
              <a:t>时权重已经稳定。</a:t>
            </a:r>
            <a:endParaRPr lang="en-US" altLang="zh-CN" dirty="0"/>
          </a:p>
          <a:p>
            <a:r>
              <a:rPr lang="zh-CN" altLang="en-US" dirty="0"/>
              <a:t>而对于</a:t>
            </a:r>
            <a:r>
              <a:rPr lang="en-US" altLang="zh-CN" dirty="0"/>
              <a:t>delay activity</a:t>
            </a:r>
            <a:r>
              <a:rPr lang="zh-CN" altLang="en-US" dirty="0"/>
              <a:t>给出错误的初始化权重时（在初始化时蓝色的比青色的权重高），</a:t>
            </a:r>
            <a:r>
              <a:rPr lang="en-US" altLang="zh-CN" dirty="0"/>
              <a:t>peri-movement</a:t>
            </a:r>
            <a:r>
              <a:rPr lang="zh-CN" altLang="en-US" dirty="0"/>
              <a:t>也可以在大概</a:t>
            </a:r>
            <a:r>
              <a:rPr lang="en-US" altLang="zh-CN" dirty="0"/>
              <a:t>100ms</a:t>
            </a:r>
            <a:r>
              <a:rPr lang="zh-CN" altLang="en-US" dirty="0"/>
              <a:t>时纠正这个错误，且对于轨迹来说也是相对正确。</a:t>
            </a:r>
            <a:endParaRPr lang="en-US" altLang="zh-CN" dirty="0"/>
          </a:p>
          <a:p>
            <a:r>
              <a:rPr lang="zh-CN" altLang="en-US" dirty="0"/>
              <a:t>首行中，与</a:t>
            </a:r>
            <a:r>
              <a:rPr lang="en-US" altLang="zh-CN" dirty="0"/>
              <a:t>B</a:t>
            </a:r>
            <a:r>
              <a:rPr lang="zh-CN" altLang="en-US" dirty="0"/>
              <a:t>相比，</a:t>
            </a:r>
            <a:r>
              <a:rPr lang="en-US" altLang="zh-CN" dirty="0"/>
              <a:t>C</a:t>
            </a:r>
            <a:r>
              <a:rPr lang="zh-CN" altLang="en-US" dirty="0"/>
              <a:t>较大的置信区间显示了真实目标模型和相邻目标模型的竞争。</a:t>
            </a:r>
            <a:endParaRPr lang="en-US" altLang="zh-CN" dirty="0"/>
          </a:p>
          <a:p>
            <a:r>
              <a:rPr lang="zh-CN" altLang="en-US" dirty="0"/>
              <a:t>上面两个实验结果说明了</a:t>
            </a:r>
            <a:r>
              <a:rPr lang="en-US" altLang="zh-CN" dirty="0"/>
              <a:t>delay activity</a:t>
            </a:r>
            <a:r>
              <a:rPr lang="zh-CN" altLang="en-US" dirty="0"/>
              <a:t>和</a:t>
            </a:r>
            <a:r>
              <a:rPr lang="en-US" altLang="zh-CN" dirty="0"/>
              <a:t>peri-</a:t>
            </a:r>
            <a:r>
              <a:rPr lang="en-US" altLang="zh-CN" dirty="0" err="1"/>
              <a:t>mivement</a:t>
            </a:r>
            <a:r>
              <a:rPr lang="zh-CN" altLang="en-US" dirty="0"/>
              <a:t>的同时使用具有互补的功能，当</a:t>
            </a:r>
            <a:r>
              <a:rPr lang="en-US" altLang="zh-CN" dirty="0"/>
              <a:t>plan</a:t>
            </a:r>
            <a:r>
              <a:rPr lang="zh-CN" altLang="en-US" dirty="0"/>
              <a:t>阶段不能确定真实的目标时，在</a:t>
            </a:r>
            <a:r>
              <a:rPr lang="en-US" altLang="zh-CN" dirty="0"/>
              <a:t>peri-movement</a:t>
            </a:r>
            <a:r>
              <a:rPr lang="zh-CN" altLang="en-US" dirty="0"/>
              <a:t>过程模型会纠正这个错误。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231F20"/>
                </a:solidFill>
                <a:effectLst/>
                <a:latin typeface="Times-Roman"/>
              </a:rPr>
              <a:t>该结果定量的比较了不同解码算法的效果 </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为了从trial的级别比较几种解码算法，构造了成对解码算法关于误差的差的二维的直方图。水平轴是MTMm与STM的差，竖直轴是MTMdm与STM的差，对角轴是MTMdm和MTMm的差。</a:t>
            </a:r>
          </a:p>
          <a:p>
            <a:r>
              <a:rPr lang="en-US" dirty="0"/>
              <a:t>a-b </a:t>
            </a:r>
            <a:r>
              <a:rPr lang="zh-CN" altLang="en-US" dirty="0"/>
              <a:t>越小 说明</a:t>
            </a:r>
            <a:r>
              <a:rPr lang="en-US" altLang="zh-CN" dirty="0"/>
              <a:t>a</a:t>
            </a:r>
            <a:r>
              <a:rPr lang="zh-CN" altLang="en-US" dirty="0"/>
              <a:t>的</a:t>
            </a:r>
            <a:r>
              <a:rPr lang="en-US" altLang="zh-CN" dirty="0"/>
              <a:t>Erms</a:t>
            </a:r>
            <a:r>
              <a:rPr lang="zh-CN" altLang="en-US" dirty="0"/>
              <a:t>小于</a:t>
            </a:r>
            <a:r>
              <a:rPr lang="en-US" altLang="zh-CN" dirty="0"/>
              <a:t>b</a:t>
            </a:r>
            <a:r>
              <a:rPr lang="zh-CN" altLang="en-US" dirty="0"/>
              <a:t>的</a:t>
            </a:r>
            <a:r>
              <a:rPr lang="en-US" altLang="zh-CN" dirty="0"/>
              <a:t>Erms, a</a:t>
            </a:r>
            <a:r>
              <a:rPr lang="zh-CN" altLang="en-US" dirty="0"/>
              <a:t>的性能更好</a:t>
            </a:r>
            <a:r>
              <a:rPr lang="en-US" altLang="zh-CN" dirty="0"/>
              <a:t>.</a:t>
            </a:r>
            <a:endParaRPr dirty="0"/>
          </a:p>
          <a:p>
            <a:r>
              <a:rPr dirty="0"/>
              <a:t>灰色的强度表示落在这个位置的trial的数据，点线表示差在每个轴的</a:t>
            </a:r>
            <a:r>
              <a:rPr lang="zh-CN" dirty="0"/>
              <a:t>误差</a:t>
            </a:r>
            <a:r>
              <a:rPr dirty="0"/>
              <a:t>平均值。而a，b，c，d 表示了图2,3,6,7的trial所在的位置。</a:t>
            </a:r>
          </a:p>
          <a:p>
            <a:r>
              <a:rPr dirty="0"/>
              <a:t>可以看出当MTMm比STM效果好时，点落在竖直0轴的左边，</a:t>
            </a:r>
          </a:p>
          <a:p>
            <a:r>
              <a:rPr dirty="0"/>
              <a:t>而MTMdm比STM效果好时，点落在水平0轴的下边，</a:t>
            </a:r>
          </a:p>
          <a:p>
            <a:r>
              <a:rPr dirty="0"/>
              <a:t>而MTMdm比MTMd效果好时点落在对角轴的右下方。</a:t>
            </a:r>
          </a:p>
          <a:p>
            <a:r>
              <a:rPr dirty="0"/>
              <a:t>而从结果来看，MTM是显著优于STM的，而MTMdm略微优于MTM</a:t>
            </a:r>
            <a:r>
              <a:rPr lang="en-US" dirty="0"/>
              <a:t>m</a:t>
            </a:r>
            <a:r>
              <a:rPr dirty="0"/>
              <a:t>，如a,b。但也存在一些outlying trials， STM比MTM</a:t>
            </a:r>
            <a:r>
              <a:rPr lang="en-US" dirty="0"/>
              <a:t>m</a:t>
            </a:r>
            <a:r>
              <a:rPr lang="zh-CN" dirty="0"/>
              <a:t>或</a:t>
            </a:r>
            <a:r>
              <a:rPr lang="en-US" altLang="zh-CN" dirty="0"/>
              <a:t>MTMdm</a:t>
            </a:r>
            <a:r>
              <a:rPr dirty="0"/>
              <a:t>效果好，如</a:t>
            </a:r>
            <a:r>
              <a:rPr lang="en-US" dirty="0"/>
              <a:t>c, </a:t>
            </a:r>
            <a:r>
              <a:rPr dirty="0"/>
              <a:t>d</a:t>
            </a:r>
            <a:r>
              <a:rPr lang="en-US" dirty="0"/>
              <a:t>, c,d</a:t>
            </a:r>
            <a:r>
              <a:rPr lang="zh-CN" altLang="en-US" dirty="0"/>
              <a:t>情况</a:t>
            </a:r>
            <a:r>
              <a:rPr dirty="0"/>
              <a:t>会在后面详细讨论</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dirty="0">
                <a:sym typeface="+mn-ea"/>
              </a:rPr>
              <a:t>该图显示了一个</a:t>
            </a:r>
            <a:r>
              <a:rPr lang="en-US" altLang="zh-CN" dirty="0">
                <a:sym typeface="+mn-ea"/>
              </a:rPr>
              <a:t>outlying </a:t>
            </a:r>
            <a:r>
              <a:rPr lang="en-US" altLang="zh-CN" dirty="0" err="1">
                <a:sym typeface="+mn-ea"/>
              </a:rPr>
              <a:t>tria</a:t>
            </a:r>
            <a:r>
              <a:rPr lang="zh-CN" altLang="en-US" dirty="0">
                <a:sym typeface="+mn-ea"/>
              </a:rPr>
              <a:t>其中</a:t>
            </a:r>
            <a:r>
              <a:rPr lang="en-US" altLang="zh-CN" dirty="0">
                <a:sym typeface="+mn-ea"/>
              </a:rPr>
              <a:t>STM</a:t>
            </a:r>
            <a:r>
              <a:rPr lang="zh-CN" altLang="en-US" dirty="0">
                <a:sym typeface="+mn-ea"/>
              </a:rPr>
              <a:t>的效果优于</a:t>
            </a:r>
            <a:r>
              <a:rPr lang="en-US" altLang="zh-CN" dirty="0" err="1">
                <a:sym typeface="+mn-ea"/>
              </a:rPr>
              <a:t>MTMm</a:t>
            </a:r>
            <a:r>
              <a:rPr lang="zh-CN" altLang="en-US" dirty="0">
                <a:sym typeface="+mn-ea"/>
              </a:rPr>
              <a:t>，虽然</a:t>
            </a:r>
            <a:r>
              <a:rPr lang="en-US" altLang="zh-CN" dirty="0">
                <a:sym typeface="+mn-ea"/>
              </a:rPr>
              <a:t>MTM</a:t>
            </a:r>
            <a:r>
              <a:rPr lang="zh-CN" altLang="en-US" dirty="0">
                <a:sym typeface="+mn-ea"/>
              </a:rPr>
              <a:t>框架允许混合分量之间的软加权，但</a:t>
            </a:r>
            <a:r>
              <a:rPr lang="en-US" altLang="zh-CN" dirty="0">
                <a:sym typeface="+mn-ea"/>
              </a:rPr>
              <a:t>MTM</a:t>
            </a:r>
            <a:r>
              <a:rPr lang="zh-CN" altLang="en-US" dirty="0">
                <a:sym typeface="+mn-ea"/>
              </a:rPr>
              <a:t>解码轨迹经常会从一个分量轨迹估计突变到另一个分量轨迹 （称为快速组分效应）。</a:t>
            </a:r>
            <a:r>
              <a:rPr lang="en-US" altLang="zh-CN" dirty="0">
                <a:sym typeface="+mn-ea"/>
              </a:rPr>
              <a:t> </a:t>
            </a:r>
            <a:r>
              <a:rPr lang="zh-CN" altLang="en-US" dirty="0">
                <a:sym typeface="+mn-ea"/>
              </a:rPr>
              <a:t>可以从</a:t>
            </a:r>
            <a:r>
              <a:rPr lang="en-US" altLang="zh-CN" dirty="0">
                <a:sym typeface="+mn-ea"/>
              </a:rPr>
              <a:t>B</a:t>
            </a:r>
            <a:r>
              <a:rPr lang="zh-CN" altLang="en-US" dirty="0">
                <a:sym typeface="+mn-ea"/>
              </a:rPr>
              <a:t>的首行看出，红色轨迹突然从青色到蓝色，而不是在两者中间，从权重角度看，如</a:t>
            </a:r>
            <a:r>
              <a:rPr lang="en-US" altLang="zh-CN" dirty="0">
                <a:sym typeface="+mn-ea"/>
              </a:rPr>
              <a:t>B</a:t>
            </a:r>
            <a:r>
              <a:rPr lang="zh-CN" altLang="en-US" dirty="0">
                <a:sym typeface="+mn-ea"/>
              </a:rPr>
              <a:t>的第二行看，只有一个分量的权重会快速占据主导地位。</a:t>
            </a:r>
            <a:endParaRPr lang="en-US" altLang="zh-CN" dirty="0"/>
          </a:p>
          <a:p>
            <a:r>
              <a:rPr lang="zh-CN" altLang="en-US" dirty="0">
                <a:sym typeface="+mn-ea"/>
              </a:rPr>
              <a:t>当有</a:t>
            </a:r>
            <a:r>
              <a:rPr lang="en-US" altLang="zh-CN" dirty="0">
                <a:sym typeface="+mn-ea"/>
              </a:rPr>
              <a:t>delay activity</a:t>
            </a:r>
            <a:r>
              <a:rPr lang="zh-CN" altLang="en-US" dirty="0">
                <a:sym typeface="+mn-ea"/>
              </a:rPr>
              <a:t>的信息被引入时，相邻分量间的竞争会被抑制，也就避免了这种在竞争中的快速分组效应，如</a:t>
            </a:r>
            <a:r>
              <a:rPr lang="en-US" altLang="zh-CN" dirty="0">
                <a:sym typeface="+mn-ea"/>
              </a:rPr>
              <a:t>C</a:t>
            </a:r>
            <a:r>
              <a:rPr lang="zh-CN" altLang="en-US" dirty="0">
                <a:sym typeface="+mn-ea"/>
              </a:rPr>
              <a:t>所示。</a:t>
            </a:r>
            <a:endParaRPr lang="en-US" altLang="zh-CN" dirty="0"/>
          </a:p>
          <a:p>
            <a:r>
              <a:rPr lang="zh-CN" altLang="en-US" dirty="0">
                <a:sym typeface="+mn-ea"/>
              </a:rPr>
              <a:t>而对比</a:t>
            </a:r>
            <a:r>
              <a:rPr lang="en-US" altLang="zh-CN" dirty="0">
                <a:sym typeface="+mn-ea"/>
              </a:rPr>
              <a:t>RWM</a:t>
            </a:r>
            <a:r>
              <a:rPr lang="zh-CN" altLang="en-US" dirty="0">
                <a:sym typeface="+mn-ea"/>
              </a:rPr>
              <a:t>和</a:t>
            </a:r>
            <a:r>
              <a:rPr lang="en-US" altLang="zh-CN" dirty="0">
                <a:sym typeface="+mn-ea"/>
              </a:rPr>
              <a:t>STM</a:t>
            </a:r>
            <a:r>
              <a:rPr lang="zh-CN" altLang="en-US" dirty="0">
                <a:sym typeface="+mn-ea"/>
              </a:rPr>
              <a:t>，可以看出他们都和</a:t>
            </a:r>
            <a:r>
              <a:rPr lang="en-US" altLang="zh-CN" dirty="0" err="1">
                <a:sym typeface="+mn-ea"/>
              </a:rPr>
              <a:t>MTMm</a:t>
            </a:r>
            <a:r>
              <a:rPr lang="zh-CN" altLang="en-US" dirty="0">
                <a:sym typeface="+mn-ea"/>
              </a:rPr>
              <a:t>偏向一样的相邻目标。</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dirty="0">
                <a:sym typeface="+mn-ea"/>
              </a:rPr>
              <a:t>该图显示了一个</a:t>
            </a:r>
            <a:r>
              <a:rPr lang="en-US" altLang="zh-CN" dirty="0">
                <a:sym typeface="+mn-ea"/>
              </a:rPr>
              <a:t>outlying trial</a:t>
            </a:r>
            <a:r>
              <a:rPr lang="zh-CN" altLang="en-US" dirty="0">
                <a:sym typeface="+mn-ea"/>
              </a:rPr>
              <a:t>其中</a:t>
            </a:r>
            <a:r>
              <a:rPr lang="en-US" altLang="zh-CN" dirty="0">
                <a:sym typeface="+mn-ea"/>
              </a:rPr>
              <a:t>STM</a:t>
            </a:r>
            <a:r>
              <a:rPr lang="zh-CN" altLang="en-US" dirty="0">
                <a:sym typeface="+mn-ea"/>
              </a:rPr>
              <a:t>的效果优于</a:t>
            </a:r>
            <a:r>
              <a:rPr lang="en-US" altLang="zh-CN" dirty="0" err="1">
                <a:sym typeface="+mn-ea"/>
              </a:rPr>
              <a:t>MTM_DM</a:t>
            </a:r>
            <a:r>
              <a:rPr lang="zh-CN" altLang="en-US" dirty="0">
                <a:sym typeface="+mn-ea"/>
              </a:rPr>
              <a:t>，在</a:t>
            </a:r>
            <a:r>
              <a:rPr lang="en-US" altLang="zh-CN" dirty="0">
                <a:sym typeface="+mn-ea"/>
              </a:rPr>
              <a:t>B</a:t>
            </a:r>
            <a:r>
              <a:rPr lang="zh-CN" altLang="en-US" dirty="0">
                <a:sym typeface="+mn-ea"/>
              </a:rPr>
              <a:t>的中间行可以看出真实目标（青色）的权重快速上升并保持稳定，所以对应的首行中轨迹误差较小且置信区间较小。</a:t>
            </a:r>
          </a:p>
          <a:p>
            <a:r>
              <a:rPr lang="zh-CN" altLang="en-US" dirty="0">
                <a:sym typeface="+mn-ea"/>
              </a:rPr>
              <a:t>而对于</a:t>
            </a:r>
            <a:r>
              <a:rPr lang="en-US" altLang="zh-CN" dirty="0">
                <a:sym typeface="+mn-ea"/>
              </a:rPr>
              <a:t>C</a:t>
            </a:r>
            <a:r>
              <a:rPr lang="zh-CN" altLang="en-US" dirty="0">
                <a:sym typeface="+mn-ea"/>
              </a:rPr>
              <a:t>来说，</a:t>
            </a:r>
            <a:r>
              <a:rPr lang="en-US" altLang="zh-CN" dirty="0">
                <a:sym typeface="+mn-ea"/>
              </a:rPr>
              <a:t>the delay activity(plan</a:t>
            </a:r>
            <a:r>
              <a:rPr lang="zh-CN" altLang="en-US" dirty="0">
                <a:sym typeface="+mn-ea"/>
              </a:rPr>
              <a:t>过程</a:t>
            </a:r>
            <a:r>
              <a:rPr lang="en-US" altLang="zh-CN" dirty="0">
                <a:sym typeface="+mn-ea"/>
              </a:rPr>
              <a:t>)</a:t>
            </a:r>
            <a:r>
              <a:rPr lang="zh-CN" altLang="en-US" dirty="0">
                <a:sym typeface="+mn-ea"/>
              </a:rPr>
              <a:t>给出了错误的预判，但</a:t>
            </a:r>
            <a:r>
              <a:rPr lang="en-US" altLang="zh-CN" dirty="0">
                <a:sym typeface="+mn-ea"/>
              </a:rPr>
              <a:t>peri-</a:t>
            </a:r>
            <a:r>
              <a:rPr lang="en-US" altLang="zh-CN" dirty="0" err="1">
                <a:sym typeface="+mn-ea"/>
              </a:rPr>
              <a:t>movemnet</a:t>
            </a:r>
            <a:r>
              <a:rPr lang="zh-CN" altLang="en-US" dirty="0">
                <a:sym typeface="+mn-ea"/>
              </a:rPr>
              <a:t>没能纠正错误，也就是说， </a:t>
            </a:r>
            <a:r>
              <a:rPr lang="en-US" altLang="zh-CN" dirty="0">
                <a:sym typeface="+mn-ea"/>
              </a:rPr>
              <a:t>delay activity</a:t>
            </a:r>
            <a:r>
              <a:rPr lang="zh-CN" altLang="en-US" dirty="0">
                <a:sym typeface="+mn-ea"/>
              </a:rPr>
              <a:t>的相对影响相对于</a:t>
            </a:r>
            <a:r>
              <a:rPr lang="en-US" altLang="zh-CN" dirty="0">
                <a:sym typeface="+mn-ea"/>
              </a:rPr>
              <a:t>peri-activity</a:t>
            </a:r>
            <a:r>
              <a:rPr lang="zh-CN" altLang="en-US" dirty="0">
                <a:sym typeface="+mn-ea"/>
              </a:rPr>
              <a:t>的影响太强</a:t>
            </a:r>
            <a:r>
              <a:rPr lang="en-US" altLang="zh-CN" dirty="0">
                <a:sym typeface="+mn-ea"/>
              </a:rPr>
              <a:t>,</a:t>
            </a:r>
            <a:r>
              <a:rPr lang="zh-CN" altLang="en-US" dirty="0">
                <a:sym typeface="+mn-ea"/>
              </a:rPr>
              <a:t>于是就朝着错误的方向前进。（与</a:t>
            </a:r>
            <a:r>
              <a:rPr lang="en-US" altLang="zh-CN" dirty="0">
                <a:sym typeface="+mn-ea"/>
              </a:rPr>
              <a:t>fig3</a:t>
            </a:r>
            <a:r>
              <a:rPr lang="zh-CN" altLang="en-US" dirty="0">
                <a:sym typeface="+mn-ea"/>
              </a:rPr>
              <a:t>不同）</a:t>
            </a:r>
            <a:endParaRPr lang="zh-CN" altLang="en-US" dirty="0"/>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dirty="0">
                <a:sym typeface="+mn-ea"/>
              </a:rPr>
              <a:t>通常随着时间的推移</a:t>
            </a:r>
            <a:r>
              <a:rPr lang="en-US" altLang="zh-CN" dirty="0">
                <a:sym typeface="+mn-ea"/>
              </a:rPr>
              <a:t>,</a:t>
            </a:r>
            <a:r>
              <a:rPr lang="zh-CN" altLang="en-US" dirty="0">
                <a:sym typeface="+mn-ea"/>
              </a:rPr>
              <a:t>颅内电极可用的</a:t>
            </a:r>
            <a:r>
              <a:rPr lang="en-US" altLang="zh-CN" dirty="0">
                <a:sym typeface="+mn-ea"/>
              </a:rPr>
              <a:t>unit</a:t>
            </a:r>
            <a:r>
              <a:rPr lang="zh-CN" altLang="en-US" dirty="0">
                <a:sym typeface="+mn-ea"/>
              </a:rPr>
              <a:t>数量减少</a:t>
            </a:r>
            <a:r>
              <a:rPr lang="en-US" altLang="zh-CN" dirty="0">
                <a:sym typeface="+mn-ea"/>
              </a:rPr>
              <a:t>,</a:t>
            </a:r>
            <a:r>
              <a:rPr lang="zh-CN" altLang="en-US" dirty="0">
                <a:sym typeface="+mn-ea"/>
              </a:rPr>
              <a:t>故探究</a:t>
            </a:r>
            <a:r>
              <a:rPr lang="en-US" altLang="zh-CN" dirty="0">
                <a:sym typeface="+mn-ea"/>
              </a:rPr>
              <a:t>unit</a:t>
            </a:r>
            <a:r>
              <a:rPr lang="zh-CN" altLang="en-US" dirty="0">
                <a:sym typeface="+mn-ea"/>
              </a:rPr>
              <a:t>数量对解码器的影响也很重要。该图就是探究这个关系。可以得到两个结论</a:t>
            </a:r>
            <a:endParaRPr lang="en-US" altLang="zh-CN" dirty="0"/>
          </a:p>
          <a:p>
            <a:r>
              <a:rPr lang="zh-CN" altLang="en-US" dirty="0">
                <a:sym typeface="+mn-ea"/>
              </a:rPr>
              <a:t>首先，对于不同</a:t>
            </a:r>
            <a:r>
              <a:rPr lang="en-US" altLang="zh-CN" dirty="0">
                <a:sym typeface="+mn-ea"/>
              </a:rPr>
              <a:t>unit</a:t>
            </a:r>
            <a:r>
              <a:rPr lang="zh-CN" altLang="en-US" dirty="0">
                <a:sym typeface="+mn-ea"/>
              </a:rPr>
              <a:t>的数量，</a:t>
            </a:r>
            <a:r>
              <a:rPr lang="en-US" altLang="zh-CN" dirty="0">
                <a:sym typeface="+mn-ea"/>
              </a:rPr>
              <a:t>MTM</a:t>
            </a:r>
            <a:r>
              <a:rPr lang="zh-CN" altLang="en-US" dirty="0">
                <a:sym typeface="+mn-ea"/>
              </a:rPr>
              <a:t>模型的解码误差都是小于</a:t>
            </a:r>
            <a:r>
              <a:rPr lang="en-US" altLang="zh-CN" dirty="0">
                <a:sym typeface="+mn-ea"/>
              </a:rPr>
              <a:t>RWM</a:t>
            </a:r>
            <a:r>
              <a:rPr lang="zh-CN" altLang="en-US" dirty="0">
                <a:sym typeface="+mn-ea"/>
              </a:rPr>
              <a:t>和</a:t>
            </a:r>
            <a:r>
              <a:rPr lang="en-US" altLang="zh-CN" dirty="0">
                <a:sym typeface="+mn-ea"/>
              </a:rPr>
              <a:t>STM</a:t>
            </a:r>
            <a:r>
              <a:rPr lang="zh-CN" altLang="en-US" dirty="0">
                <a:sym typeface="+mn-ea"/>
              </a:rPr>
              <a:t>的，而</a:t>
            </a:r>
            <a:r>
              <a:rPr lang="en-US" altLang="zh-CN" dirty="0" err="1">
                <a:sym typeface="+mn-ea"/>
              </a:rPr>
              <a:t>MTMdm</a:t>
            </a:r>
            <a:r>
              <a:rPr lang="zh-CN" altLang="en-US" dirty="0">
                <a:sym typeface="+mn-ea"/>
              </a:rPr>
              <a:t>模型是优于</a:t>
            </a:r>
            <a:r>
              <a:rPr lang="en-US" altLang="zh-CN" dirty="0" err="1">
                <a:sym typeface="+mn-ea"/>
              </a:rPr>
              <a:t>MTMd</a:t>
            </a:r>
            <a:r>
              <a:rPr lang="zh-CN" altLang="en-US" dirty="0">
                <a:sym typeface="+mn-ea"/>
              </a:rPr>
              <a:t>模型。</a:t>
            </a:r>
            <a:endParaRPr lang="en-US" altLang="zh-CN" dirty="0"/>
          </a:p>
          <a:p>
            <a:r>
              <a:rPr lang="zh-CN" altLang="en-US" dirty="0">
                <a:sym typeface="+mn-ea"/>
              </a:rPr>
              <a:t>其次，</a:t>
            </a:r>
            <a:r>
              <a:rPr lang="en-US" altLang="zh-CN" dirty="0">
                <a:sym typeface="+mn-ea"/>
              </a:rPr>
              <a:t>unit</a:t>
            </a:r>
            <a:r>
              <a:rPr lang="zh-CN" altLang="en-US" dirty="0">
                <a:sym typeface="+mn-ea"/>
              </a:rPr>
              <a:t>的减少都会导致解码器性能的下降。</a:t>
            </a:r>
            <a:endParaRPr lang="en-US" altLang="zh-CN" dirty="0"/>
          </a:p>
          <a:p>
            <a:r>
              <a:rPr lang="zh-CN" altLang="en-US" dirty="0">
                <a:sym typeface="+mn-ea"/>
              </a:rPr>
              <a:t>另外可以看出，</a:t>
            </a:r>
            <a:r>
              <a:rPr lang="en-US" altLang="zh-CN" dirty="0">
                <a:sym typeface="+mn-ea"/>
              </a:rPr>
              <a:t>RWM</a:t>
            </a:r>
            <a:r>
              <a:rPr lang="zh-CN" altLang="en-US" dirty="0">
                <a:sym typeface="+mn-ea"/>
              </a:rPr>
              <a:t>对于</a:t>
            </a:r>
            <a:r>
              <a:rPr lang="en-US" altLang="zh-CN" dirty="0">
                <a:sym typeface="+mn-ea"/>
              </a:rPr>
              <a:t>unit</a:t>
            </a:r>
            <a:r>
              <a:rPr lang="zh-CN" altLang="en-US" dirty="0">
                <a:sym typeface="+mn-ea"/>
              </a:rPr>
              <a:t>数量的下降比</a:t>
            </a:r>
            <a:r>
              <a:rPr lang="en-US" altLang="zh-CN" dirty="0">
                <a:sym typeface="+mn-ea"/>
              </a:rPr>
              <a:t>STM</a:t>
            </a:r>
            <a:r>
              <a:rPr lang="zh-CN" altLang="en-US" dirty="0">
                <a:sym typeface="+mn-ea"/>
              </a:rPr>
              <a:t>更加鲁棒，随着</a:t>
            </a:r>
            <a:r>
              <a:rPr lang="en-US" altLang="zh-CN" dirty="0">
                <a:sym typeface="+mn-ea"/>
              </a:rPr>
              <a:t>unit</a:t>
            </a:r>
            <a:r>
              <a:rPr lang="zh-CN" altLang="en-US" dirty="0">
                <a:sym typeface="+mn-ea"/>
              </a:rPr>
              <a:t>数量的下降，这两个算法的效果会出现一个</a:t>
            </a:r>
            <a:r>
              <a:rPr lang="en-US" altLang="zh-CN" dirty="0">
                <a:sym typeface="+mn-ea"/>
              </a:rPr>
              <a:t>cross point</a:t>
            </a:r>
            <a:r>
              <a:rPr lang="zh-CN" altLang="en-US" dirty="0">
                <a:sym typeface="+mn-ea"/>
              </a:rPr>
              <a:t>。</a:t>
            </a:r>
            <a:endParaRPr lang="zh-CN" altLang="en-US" dirty="0"/>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zh-CN" dirty="0">
                <a:sym typeface="+mn-ea"/>
              </a:rPr>
              <a:t>MTM</a:t>
            </a:r>
            <a:r>
              <a:rPr lang="zh-CN" altLang="en-US" dirty="0">
                <a:sym typeface="+mn-ea"/>
              </a:rPr>
              <a:t>模型可以在同一个目标情况下解码出不同的轨迹，捕捉到不同</a:t>
            </a:r>
            <a:r>
              <a:rPr lang="en-US" altLang="zh-CN" dirty="0">
                <a:sym typeface="+mn-ea"/>
              </a:rPr>
              <a:t>trial</a:t>
            </a:r>
            <a:r>
              <a:rPr lang="zh-CN" altLang="en-US" dirty="0">
                <a:sym typeface="+mn-ea"/>
              </a:rPr>
              <a:t>之间的行为变化信息。</a:t>
            </a:r>
          </a:p>
          <a:p>
            <a:r>
              <a:rPr lang="zh-CN" altLang="en-US" dirty="0">
                <a:sym typeface="+mn-ea"/>
              </a:rPr>
              <a:t>为了验证这个特性，设计了实验：在同一个目标的</a:t>
            </a:r>
            <a:r>
              <a:rPr lang="en-US" altLang="zh-CN" dirty="0">
                <a:sym typeface="+mn-ea"/>
              </a:rPr>
              <a:t>trial</a:t>
            </a:r>
            <a:r>
              <a:rPr lang="zh-CN" altLang="en-US" dirty="0">
                <a:sym typeface="+mn-ea"/>
              </a:rPr>
              <a:t>中，</a:t>
            </a:r>
            <a:r>
              <a:rPr lang="en-US" altLang="zh-CN" dirty="0">
                <a:sym typeface="+mn-ea"/>
              </a:rPr>
              <a:t>shuffle</a:t>
            </a:r>
            <a:r>
              <a:rPr lang="zh-CN" altLang="en-US" dirty="0">
                <a:sym typeface="+mn-ea"/>
              </a:rPr>
              <a:t> </a:t>
            </a:r>
            <a:r>
              <a:rPr lang="en-US" altLang="zh-CN" dirty="0">
                <a:sym typeface="+mn-ea"/>
              </a:rPr>
              <a:t>the </a:t>
            </a:r>
            <a:r>
              <a:rPr lang="en-US" altLang="zh-CN" dirty="0">
                <a:solidFill>
                  <a:srgbClr val="231F20"/>
                </a:solidFill>
                <a:effectLst/>
                <a:latin typeface="Times-Roman"/>
                <a:sym typeface="+mn-ea"/>
              </a:rPr>
              <a:t>decoded trajectories</a:t>
            </a:r>
            <a:r>
              <a:rPr lang="zh-CN" altLang="en-US" dirty="0">
                <a:solidFill>
                  <a:srgbClr val="231F20"/>
                </a:solidFill>
                <a:effectLst/>
                <a:latin typeface="Times-Roman"/>
                <a:sym typeface="+mn-ea"/>
              </a:rPr>
              <a:t>，</a:t>
            </a:r>
          </a:p>
          <a:p>
            <a:r>
              <a:rPr lang="zh-CN" altLang="en-US" dirty="0">
                <a:solidFill>
                  <a:srgbClr val="231F20"/>
                </a:solidFill>
                <a:effectLst/>
                <a:latin typeface="Times-Roman"/>
                <a:sym typeface="+mn-ea"/>
              </a:rPr>
              <a:t>因为行为信息上的加速同时也体现在神经信号上</a:t>
            </a:r>
            <a:r>
              <a:rPr lang="en-US" altLang="zh-CN" dirty="0">
                <a:solidFill>
                  <a:srgbClr val="231F20"/>
                </a:solidFill>
                <a:effectLst/>
                <a:latin typeface="Times-Roman"/>
                <a:sym typeface="+mn-ea"/>
              </a:rPr>
              <a:t>, </a:t>
            </a:r>
            <a:r>
              <a:rPr lang="zh-CN" altLang="en-US" dirty="0">
                <a:solidFill>
                  <a:srgbClr val="231F20"/>
                </a:solidFill>
                <a:effectLst/>
                <a:latin typeface="Times-Roman"/>
                <a:sym typeface="+mn-ea"/>
              </a:rPr>
              <a:t>不同的神经信号解码出的轨迹应该也不同</a:t>
            </a:r>
            <a:r>
              <a:rPr lang="en-US" altLang="zh-CN" dirty="0">
                <a:solidFill>
                  <a:srgbClr val="231F20"/>
                </a:solidFill>
                <a:effectLst/>
                <a:latin typeface="Times-Roman"/>
                <a:sym typeface="+mn-ea"/>
              </a:rPr>
              <a:t>,shuffle </a:t>
            </a:r>
            <a:r>
              <a:rPr lang="zh-CN" altLang="en-US" dirty="0">
                <a:solidFill>
                  <a:srgbClr val="231F20"/>
                </a:solidFill>
                <a:effectLst/>
                <a:latin typeface="Times-Roman"/>
                <a:sym typeface="+mn-ea"/>
              </a:rPr>
              <a:t>解码轨迹误差应该变大</a:t>
            </a:r>
          </a:p>
          <a:p>
            <a:r>
              <a:rPr lang="zh-CN" altLang="en-US" dirty="0">
                <a:solidFill>
                  <a:srgbClr val="231F20"/>
                </a:solidFill>
                <a:effectLst/>
                <a:latin typeface="Times-Roman"/>
                <a:sym typeface="+mn-ea"/>
              </a:rPr>
              <a:t>如果对应的</a:t>
            </a:r>
            <a:r>
              <a:rPr lang="en-US" altLang="zh-CN" dirty="0">
                <a:solidFill>
                  <a:srgbClr val="231F20"/>
                </a:solidFill>
                <a:effectLst/>
                <a:latin typeface="Times-Roman"/>
                <a:sym typeface="+mn-ea"/>
              </a:rPr>
              <a:t>error</a:t>
            </a:r>
            <a:r>
              <a:rPr lang="zh-CN" altLang="en-US" dirty="0">
                <a:solidFill>
                  <a:srgbClr val="231F20"/>
                </a:solidFill>
                <a:effectLst/>
                <a:latin typeface="Times-Roman"/>
                <a:sym typeface="+mn-ea"/>
              </a:rPr>
              <a:t>变大，则说明每个</a:t>
            </a:r>
            <a:r>
              <a:rPr lang="en-US" altLang="zh-CN" dirty="0">
                <a:solidFill>
                  <a:srgbClr val="231F20"/>
                </a:solidFill>
                <a:effectLst/>
                <a:latin typeface="Times-Roman"/>
                <a:sym typeface="+mn-ea"/>
              </a:rPr>
              <a:t>trial</a:t>
            </a:r>
            <a:r>
              <a:rPr lang="zh-CN" altLang="en-US" dirty="0">
                <a:solidFill>
                  <a:srgbClr val="231F20"/>
                </a:solidFill>
                <a:effectLst/>
                <a:latin typeface="Times-Roman"/>
                <a:sym typeface="+mn-ea"/>
              </a:rPr>
              <a:t>对应的</a:t>
            </a:r>
            <a:r>
              <a:rPr lang="en-US" altLang="zh-CN" dirty="0">
                <a:solidFill>
                  <a:srgbClr val="231F20"/>
                </a:solidFill>
                <a:effectLst/>
                <a:latin typeface="Times-Roman"/>
                <a:sym typeface="+mn-ea"/>
              </a:rPr>
              <a:t>decoded trajectories</a:t>
            </a:r>
            <a:r>
              <a:rPr lang="zh-CN" altLang="en-US" dirty="0">
                <a:solidFill>
                  <a:srgbClr val="231F20"/>
                </a:solidFill>
                <a:effectLst/>
                <a:latin typeface="Times-Roman"/>
                <a:sym typeface="+mn-ea"/>
              </a:rPr>
              <a:t>是不同的，那就验证了该特性。</a:t>
            </a:r>
            <a:endParaRPr lang="en-US" altLang="zh-CN" dirty="0">
              <a:solidFill>
                <a:srgbClr val="231F20"/>
              </a:solidFill>
              <a:effectLst/>
              <a:latin typeface="Times-Roman"/>
            </a:endParaRPr>
          </a:p>
          <a:p>
            <a:r>
              <a:rPr lang="zh-CN" altLang="en-US" dirty="0">
                <a:solidFill>
                  <a:srgbClr val="231F20"/>
                </a:solidFill>
                <a:effectLst/>
                <a:latin typeface="Times-Roman"/>
                <a:sym typeface="+mn-ea"/>
              </a:rPr>
              <a:t>从实验结果看出，</a:t>
            </a:r>
            <a:r>
              <a:rPr lang="en-US" altLang="zh-CN" dirty="0">
                <a:solidFill>
                  <a:srgbClr val="231F20"/>
                </a:solidFill>
                <a:effectLst/>
                <a:latin typeface="Times-Roman"/>
                <a:sym typeface="+mn-ea"/>
              </a:rPr>
              <a:t>MTM</a:t>
            </a:r>
            <a:r>
              <a:rPr lang="zh-CN" altLang="en-US" dirty="0">
                <a:solidFill>
                  <a:srgbClr val="231F20"/>
                </a:solidFill>
                <a:effectLst/>
                <a:latin typeface="Times-Roman"/>
                <a:sym typeface="+mn-ea"/>
              </a:rPr>
              <a:t>解码器中</a:t>
            </a:r>
            <a:r>
              <a:rPr lang="en-US" altLang="zh-CN" dirty="0" err="1">
                <a:solidFill>
                  <a:srgbClr val="231F20"/>
                </a:solidFill>
                <a:effectLst/>
                <a:latin typeface="Times-Roman"/>
                <a:sym typeface="+mn-ea"/>
              </a:rPr>
              <a:t>shffle</a:t>
            </a:r>
            <a:r>
              <a:rPr lang="zh-CN" altLang="en-US" dirty="0">
                <a:solidFill>
                  <a:srgbClr val="231F20"/>
                </a:solidFill>
                <a:effectLst/>
                <a:latin typeface="Times-Roman"/>
                <a:sym typeface="+mn-ea"/>
              </a:rPr>
              <a:t>的误差都比</a:t>
            </a:r>
            <a:r>
              <a:rPr lang="en-US" altLang="zh-CN" dirty="0" err="1">
                <a:solidFill>
                  <a:srgbClr val="231F20"/>
                </a:solidFill>
                <a:effectLst/>
                <a:latin typeface="Times-Roman"/>
                <a:sym typeface="+mn-ea"/>
              </a:rPr>
              <a:t>unshuffle</a:t>
            </a:r>
            <a:r>
              <a:rPr lang="zh-CN" altLang="en-US" dirty="0">
                <a:solidFill>
                  <a:srgbClr val="231F20"/>
                </a:solidFill>
                <a:effectLst/>
                <a:latin typeface="Times-Roman"/>
                <a:sym typeface="+mn-ea"/>
              </a:rPr>
              <a:t>的要大，故说明了上述观点。</a:t>
            </a:r>
            <a:endParaRPr lang="zh-CN" altLang="en-US" dirty="0"/>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概率解码模型已经成功应用在从神经信号推断随时间演变的物理状态,如</a:t>
            </a:r>
            <a:r>
              <a:rPr lang="zh-CN" altLang="en-US"/>
              <a:t>手臂</a:t>
            </a:r>
            <a:r>
              <a:rPr lang="en-US"/>
              <a:t>轨迹和觅食大</a:t>
            </a:r>
          </a:p>
          <a:p>
            <a:r>
              <a:rPr lang="en-US"/>
              <a:t>鼠的路径.</a:t>
            </a:r>
          </a:p>
          <a:p>
            <a:r>
              <a:rPr lang="en-US"/>
              <a:t>这些解码器的关键元素是表达运动统计规律的轨迹模型.</a:t>
            </a:r>
          </a:p>
          <a:p>
            <a:r>
              <a:rPr lang="en-US"/>
              <a:t>不幸的是, 同时满足1)准确描述运动统计特性 2) 使解码器需要低的计算需要 两个条件的</a:t>
            </a:r>
          </a:p>
          <a:p>
            <a:r>
              <a:rPr lang="en-US"/>
              <a:t>轨迹模型很难构建(hard to construct)</a:t>
            </a:r>
          </a:p>
          <a:p>
            <a:r>
              <a:rPr lang="en-US"/>
              <a:t>简单的模型计算量不大,但经常不准确. 复杂的模型准确性好,但是计算量大,不能满足实</a:t>
            </a:r>
          </a:p>
          <a:p>
            <a:r>
              <a:rPr lang="en-US"/>
              <a:t>时要求.</a:t>
            </a:r>
          </a:p>
          <a:p>
            <a:r>
              <a:rPr lang="en-US"/>
              <a:t>本文的核心创新点概率混多个在一定限制内准确的简单轨迹模型(MTM mixture of</a:t>
            </a:r>
          </a:p>
          <a:p>
            <a:r>
              <a:rPr lang="en-US"/>
              <a:t>trajectory models)</a:t>
            </a:r>
          </a:p>
          <a:p>
            <a:r>
              <a:rPr lang="en-US"/>
              <a:t>我们用MTM解码器根据猴子motor and premotor cortex推断有多个离散目标点的</a:t>
            </a:r>
          </a:p>
          <a:p>
            <a:r>
              <a:rPr lang="en-US"/>
              <a:t>Goal-Directed Reaching movement.</a:t>
            </a:r>
          </a:p>
          <a:p>
            <a:r>
              <a:rPr lang="en-US"/>
              <a:t>MTM 比简单轨迹 误差降低38(48), 无需增加运时间.</a:t>
            </a:r>
          </a:p>
          <a:p>
            <a:r>
              <a:rPr lang="en-US"/>
              <a:t>如果能获得即将来临的reach goal的信息, 会进一步降低err 20(11) percent</a:t>
            </a:r>
          </a:p>
          <a:p>
            <a:r>
              <a:rPr lang="en-US"/>
              <a:t> 综上所述,这些措施可使得假肢或四肢更准地移向reach goals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多项研究表明，运动皮层区域的神经活动与相应手臂伸直的各个方面有关(movement</a:t>
            </a:r>
          </a:p>
          <a:p>
            <a:r>
              <a:rPr lang="en-US"/>
              <a:t>direction position velocity acceleration speed joint angular velocity force intended</a:t>
            </a:r>
          </a:p>
          <a:p>
            <a:r>
              <a:rPr lang="en-US"/>
              <a:t>reach goal</a:t>
            </a:r>
          </a:p>
          <a:p>
            <a:r>
              <a:rPr lang="en-US"/>
              <a:t>尽管运动皮层的编码机制任然不被完全理解,但是 aspects of arm reach 与 neural</a:t>
            </a:r>
          </a:p>
          <a:p>
            <a:r>
              <a:rPr lang="en-US"/>
              <a:t>activity的关系规律已经能直接脑控制假肢设备,这些设备旨在允许残疾患者通过使用受</a:t>
            </a:r>
          </a:p>
          <a:p>
            <a:r>
              <a:rPr lang="en-US"/>
              <a:t>神经活动控制的假肢或计算机光标来恢复运动功能</a:t>
            </a:r>
          </a:p>
          <a:p>
            <a:r>
              <a:rPr lang="en-US"/>
              <a:t>神经假肢设备的关键部分是解码算法,将神经活动转换成期望的运动,包括PV和线性滤波</a:t>
            </a:r>
          </a:p>
          <a:p>
            <a:r>
              <a:rPr lang="en-US"/>
              <a:t>尽管线性解码算法是有效的,递归贝叶斯解码器已经表明能提供更准确的轨迹轨迹, </a:t>
            </a:r>
            <a:r>
              <a:rPr lang="zh-CN" altLang="en-US"/>
              <a:t>它能提供手臂状态估计的置信区间</a:t>
            </a:r>
            <a:r>
              <a:rPr lang="en-US" altLang="zh-CN"/>
              <a:t>,</a:t>
            </a:r>
            <a:r>
              <a:rPr lang="zh-CN" altLang="en-US"/>
              <a:t>并且允许神经活动与手臂状态是非线性关系</a:t>
            </a: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递归贝叶斯解码器基于概率模型的规范，包括1) 轨迹模型, 描述状态从一个时刻到下一</a:t>
            </a:r>
          </a:p>
          <a:p>
            <a:r>
              <a:rPr lang="zh-CN" altLang="en-US" dirty="0"/>
              <a:t>个时刻的变化 2) 观察模型, 描述神经活动如何与时间演变的手臂状态关联.</a:t>
            </a:r>
          </a:p>
          <a:p>
            <a:endParaRPr lang="zh-CN" altLang="en-US" dirty="0"/>
          </a:p>
          <a:p>
            <a:endParaRPr lang="zh-CN" altLang="en-US" dirty="0"/>
          </a:p>
          <a:p>
            <a:r>
              <a:rPr lang="zh-CN" altLang="en-US" dirty="0"/>
              <a:t>轨迹模型的功能是将有关Reach形式的先验知识构建到递归贝叶斯解码器中. 该模型反</a:t>
            </a:r>
          </a:p>
          <a:p>
            <a:r>
              <a:rPr lang="zh-CN" altLang="en-US" dirty="0"/>
              <a:t>映 1) the hard, 物理约束 2) the soft, 神经机制施加的控制约束(move smoothly) 3) 患者</a:t>
            </a:r>
          </a:p>
          <a:p>
            <a:r>
              <a:rPr lang="zh-CN" altLang="en-US" dirty="0"/>
              <a:t>在该环境中的物理环境及其目标.</a:t>
            </a:r>
          </a:p>
          <a:p>
            <a:endParaRPr lang="zh-CN" altLang="en-US" dirty="0"/>
          </a:p>
          <a:p>
            <a:endParaRPr lang="zh-CN" altLang="en-US" dirty="0"/>
          </a:p>
          <a:p>
            <a:r>
              <a:rPr lang="zh-CN" altLang="en-US" dirty="0"/>
              <a:t>轨迹模型反映实际到达运动的程度直接影响可以从神经数据解码轨迹的准确性</a:t>
            </a:r>
          </a:p>
          <a:p>
            <a:endParaRPr lang="zh-CN" altLang="en-US" dirty="0"/>
          </a:p>
          <a:p>
            <a:r>
              <a:rPr lang="zh-CN" altLang="en-US" dirty="0"/>
              <a:t>常用的轨迹模型是random-walk模型,随机游走模型是基于高斯噪声扰动的线性动力学</a:t>
            </a:r>
          </a:p>
          <a:p>
            <a:r>
              <a:rPr lang="zh-CN" altLang="en-US" dirty="0"/>
              <a:t>的一系列轨迹模型的一部分，我们将其统称为线性高斯模型。线性高斯模型已被用到觅食老</a:t>
            </a:r>
          </a:p>
          <a:p>
            <a:r>
              <a:rPr lang="zh-CN" altLang="en-US" dirty="0"/>
              <a:t>鼠路径, 手臂椭圆轨迹,追踪, pinball tasks.</a:t>
            </a:r>
          </a:p>
          <a:p>
            <a:endParaRPr lang="zh-CN" altLang="en-US" dirty="0"/>
          </a:p>
          <a:p>
            <a:r>
              <a:rPr lang="zh-CN" altLang="en-US" dirty="0"/>
              <a:t>选择轨迹模型时,面临准确性和计算量的trade-off</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dirty="0"/>
              <a:t>目标定向运动任务在神经科学领域有许多应用</a:t>
            </a:r>
            <a:r>
              <a:rPr lang="en-US" dirty="0"/>
              <a:t>,</a:t>
            </a:r>
            <a:r>
              <a:rPr lang="en-US" altLang="zh-CN" dirty="0"/>
              <a:t> 基于目标定向运动的假肢系统的实用性推动了针对目标定向运动量身定制的统计模型和解码算法的发展。</a:t>
            </a:r>
          </a:p>
          <a:p>
            <a:endParaRPr lang="zh-CN" altLang="en-US" dirty="0"/>
          </a:p>
          <a:p>
            <a:r>
              <a:rPr lang="zh-CN" altLang="en-US" dirty="0"/>
              <a:t>goal-directed 运动有以下3个特征</a:t>
            </a:r>
          </a:p>
          <a:p>
            <a:r>
              <a:rPr lang="zh-CN" altLang="en-US" dirty="0"/>
              <a:t> 1)每个动作通常都指向对象工作空间中可用的</a:t>
            </a:r>
          </a:p>
          <a:p>
            <a:r>
              <a:rPr lang="zh-CN" altLang="en-US" dirty="0"/>
              <a:t>（可能是大量）离散目标之一。</a:t>
            </a:r>
          </a:p>
          <a:p>
            <a:r>
              <a:rPr lang="zh-CN" altLang="en-US" dirty="0"/>
              <a:t>2) 重复移动到同一目标并不相同。 例如，移动速度或曲率可能存在变化。3) 第三，轨</a:t>
            </a:r>
          </a:p>
          <a:p>
            <a:r>
              <a:rPr lang="zh-CN" altLang="en-US" dirty="0"/>
              <a:t>迹通常在静止时开始，前进到期望的目标，然后在静止时结束</a:t>
            </a:r>
          </a:p>
          <a:p>
            <a:endParaRPr lang="zh-CN" altLang="en-US" dirty="0"/>
          </a:p>
          <a:p>
            <a:r>
              <a:rPr lang="en-US" altLang="zh-CN" dirty="0"/>
              <a:t>peri-movement </a:t>
            </a:r>
            <a:r>
              <a:rPr lang="zh-CN" altLang="en-US" dirty="0"/>
              <a:t>神经活动和</a:t>
            </a:r>
            <a:r>
              <a:rPr lang="en-US" altLang="zh-CN" dirty="0"/>
              <a:t>delay</a:t>
            </a:r>
            <a:r>
              <a:rPr lang="zh-CN" altLang="en-US" dirty="0"/>
              <a:t>活动</a:t>
            </a:r>
          </a:p>
          <a:p>
            <a:r>
              <a:rPr lang="en-US" altLang="zh-CN" dirty="0"/>
              <a:t>1. peri-movent </a:t>
            </a:r>
            <a:r>
              <a:rPr lang="zh-CN" altLang="en-US" dirty="0"/>
              <a:t>指定</a:t>
            </a:r>
            <a:r>
              <a:rPr lang="en-US" altLang="zh-CN" dirty="0"/>
              <a:t>arm</a:t>
            </a:r>
            <a:r>
              <a:rPr lang="zh-CN" altLang="en-US" dirty="0"/>
              <a:t>轨迹的</a:t>
            </a:r>
            <a:r>
              <a:rPr lang="en-US" altLang="zh-CN" dirty="0"/>
              <a:t>moment-by-moment</a:t>
            </a:r>
            <a:r>
              <a:rPr lang="zh-CN" altLang="en-US" dirty="0"/>
              <a:t>细节</a:t>
            </a:r>
          </a:p>
          <a:p>
            <a:r>
              <a:rPr lang="en-US" altLang="zh-CN" dirty="0"/>
              <a:t>2. delay </a:t>
            </a:r>
            <a:r>
              <a:rPr lang="zh-CN" altLang="en-US" dirty="0"/>
              <a:t>活动被表明可以指示即将到来的</a:t>
            </a:r>
            <a:r>
              <a:rPr lang="en-US" altLang="zh-CN" dirty="0"/>
              <a:t>reach</a:t>
            </a:r>
            <a:r>
              <a:rPr lang="zh-CN" altLang="en-US" dirty="0"/>
              <a:t>目标</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y_{1:t}</a:t>
            </a:r>
            <a:r>
              <a:rPr lang="zh-CN" altLang="en-US"/>
              <a:t>表示神经发放 </a:t>
            </a:r>
            <a:r>
              <a:rPr lang="en-US" altLang="zh-CN"/>
              <a:t>x_t </a:t>
            </a:r>
            <a:r>
              <a:rPr lang="zh-CN" altLang="en-US"/>
              <a:t>是行为信息</a:t>
            </a:r>
            <a:r>
              <a:rPr lang="en-US" altLang="zh-CN"/>
              <a:t>, m</a:t>
            </a:r>
            <a:r>
              <a:rPr lang="zh-CN" altLang="en-US"/>
              <a:t>表示不同的目标</a:t>
            </a:r>
            <a:r>
              <a:rPr lang="en-US" altLang="zh-CN"/>
              <a:t>(goal), P(x_t|y_{1:t},m) </a:t>
            </a:r>
            <a:r>
              <a:rPr lang="zh-CN" altLang="en-US"/>
              <a:t>表示给定</a:t>
            </a:r>
            <a:r>
              <a:rPr lang="en-US" altLang="zh-CN"/>
              <a:t>m</a:t>
            </a:r>
            <a:r>
              <a:rPr lang="zh-CN" altLang="en-US"/>
              <a:t>目标和</a:t>
            </a:r>
            <a:r>
              <a:rPr lang="en-US" altLang="zh-CN"/>
              <a:t>1:t</a:t>
            </a:r>
            <a:r>
              <a:rPr lang="zh-CN" altLang="en-US"/>
              <a:t>时刻的神经发放</a:t>
            </a:r>
            <a:r>
              <a:rPr lang="en-US" altLang="zh-CN"/>
              <a:t>,x_t</a:t>
            </a:r>
            <a:r>
              <a:rPr lang="zh-CN" altLang="en-US"/>
              <a:t>的后验概率</a:t>
            </a:r>
            <a:r>
              <a:rPr lang="en-US" altLang="zh-CN"/>
              <a:t>.</a:t>
            </a:r>
          </a:p>
          <a:p>
            <a:r>
              <a:rPr lang="zh-CN" altLang="en-US"/>
              <a:t>求</a:t>
            </a:r>
            <a:r>
              <a:rPr lang="en-US" altLang="zh-CN"/>
              <a:t>P(x_t|y_{1:t})</a:t>
            </a:r>
            <a:r>
              <a:rPr lang="zh-CN" altLang="en-US"/>
              <a:t>概率可通过</a:t>
            </a:r>
            <a:r>
              <a:rPr lang="en-US" altLang="zh-CN"/>
              <a:t>bayes </a:t>
            </a:r>
            <a:r>
              <a:rPr lang="zh-CN" altLang="en-US"/>
              <a:t>公式得到箭头指向的公式 </a:t>
            </a:r>
            <a:r>
              <a:rPr lang="en-US" altLang="zh-CN"/>
              <a:t>A,</a:t>
            </a:r>
          </a:p>
          <a:p>
            <a:r>
              <a:rPr lang="zh-CN" altLang="en-US"/>
              <a:t>公式</a:t>
            </a:r>
            <a:r>
              <a:rPr lang="en-US" altLang="zh-CN"/>
              <a:t>A</a:t>
            </a:r>
            <a:r>
              <a:rPr lang="zh-CN" altLang="en-US"/>
              <a:t>主要需要求两个部分</a:t>
            </a:r>
            <a:r>
              <a:rPr lang="en-US" altLang="zh-CN"/>
              <a:t>, </a:t>
            </a:r>
            <a:r>
              <a:rPr lang="zh-CN" altLang="en-US"/>
              <a:t>条件状态后验概率</a:t>
            </a:r>
            <a:r>
              <a:rPr lang="en-US" altLang="zh-CN"/>
              <a:t>P(x_t|y_{1:t},m)</a:t>
            </a:r>
            <a:r>
              <a:rPr lang="zh-CN" altLang="en-US"/>
              <a:t>和</a:t>
            </a:r>
            <a:r>
              <a:rPr lang="en-US" altLang="zh-CN"/>
              <a:t>P(y_{1:t}|m) </a:t>
            </a:r>
          </a:p>
          <a:p>
            <a:r>
              <a:rPr lang="en-US" altLang="zh-CN"/>
              <a:t>P(m)</a:t>
            </a:r>
            <a:r>
              <a:rPr lang="zh-CN" altLang="en-US"/>
              <a:t>表示各个目标方向的先验</a:t>
            </a:r>
            <a:r>
              <a:rPr lang="en-US" altLang="zh-CN"/>
              <a:t>, </a:t>
            </a:r>
            <a:r>
              <a:rPr lang="zh-CN" altLang="en-US"/>
              <a:t>然后加入</a:t>
            </a:r>
            <a:r>
              <a:rPr lang="en-US" altLang="zh-CN"/>
              <a:t>delay</a:t>
            </a:r>
            <a:r>
              <a:rPr lang="zh-CN" altLang="en-US"/>
              <a:t>的规划阶段</a:t>
            </a:r>
            <a:r>
              <a:rPr lang="en-US" altLang="zh-CN"/>
              <a:t>, </a:t>
            </a:r>
            <a:r>
              <a:rPr lang="zh-CN" altLang="en-US"/>
              <a:t>这个先验根据实际的</a:t>
            </a:r>
            <a:r>
              <a:rPr lang="en-US" altLang="zh-CN"/>
              <a:t>trial</a:t>
            </a:r>
            <a:r>
              <a:rPr lang="zh-CN" altLang="en-US"/>
              <a:t>不同方向的概率确定</a:t>
            </a:r>
            <a:r>
              <a:rPr lang="en-US" altLang="zh-CN"/>
              <a:t>.</a:t>
            </a:r>
          </a:p>
          <a:p>
            <a:r>
              <a:rPr lang="zh-CN" altLang="en-US"/>
              <a:t>如果没有给定</a:t>
            </a:r>
            <a:r>
              <a:rPr lang="en-US" altLang="zh-CN"/>
              <a:t>delay</a:t>
            </a:r>
            <a:r>
              <a:rPr lang="zh-CN" altLang="en-US"/>
              <a:t>阶段</a:t>
            </a:r>
            <a:r>
              <a:rPr lang="en-US" altLang="zh-CN"/>
              <a:t>, </a:t>
            </a:r>
            <a:r>
              <a:rPr lang="zh-CN" altLang="en-US"/>
              <a:t>则</a:t>
            </a:r>
            <a:r>
              <a:rPr lang="en-US" altLang="zh-CN"/>
              <a:t>P(m)</a:t>
            </a:r>
            <a:r>
              <a:rPr lang="zh-CN" altLang="en-US"/>
              <a:t>是均匀分布</a:t>
            </a:r>
          </a:p>
          <a:p>
            <a:endParaRPr lang="zh-CN" altLang="en-US"/>
          </a:p>
          <a:p>
            <a:r>
              <a:rPr lang="zh-CN" altLang="en-US"/>
              <a:t>右边公式是本文的递归贝叶斯解码器 </a:t>
            </a:r>
            <a:r>
              <a:rPr lang="en-US" altLang="zh-CN"/>
              <a:t>,</a:t>
            </a:r>
            <a:r>
              <a:rPr lang="zh-CN" altLang="en-US"/>
              <a:t>由轨迹模型</a:t>
            </a:r>
            <a:r>
              <a:rPr lang="en-US" altLang="zh-CN"/>
              <a:t>(</a:t>
            </a:r>
            <a:r>
              <a:rPr lang="zh-CN" altLang="en-US"/>
              <a:t>状态模型</a:t>
            </a:r>
            <a:r>
              <a:rPr lang="en-US" altLang="zh-CN"/>
              <a:t>) </a:t>
            </a:r>
            <a:r>
              <a:rPr lang="zh-CN" altLang="en-US"/>
              <a:t>和 观察模型 组成</a:t>
            </a:r>
            <a:r>
              <a:rPr lang="en-US" altLang="zh-CN"/>
              <a:t>.</a:t>
            </a:r>
          </a:p>
          <a:p>
            <a:r>
              <a:rPr lang="en-US" altLang="zh-CN"/>
              <a:t> </a:t>
            </a:r>
            <a:r>
              <a:rPr lang="zh-CN" altLang="en-US"/>
              <a:t>轨迹模型是</a:t>
            </a:r>
            <a:r>
              <a:rPr lang="en-US" altLang="zh-CN"/>
              <a:t>m</a:t>
            </a:r>
            <a:r>
              <a:rPr lang="zh-CN" altLang="en-US"/>
              <a:t>个线性高斯模型组成</a:t>
            </a:r>
          </a:p>
          <a:p>
            <a:r>
              <a:rPr lang="zh-CN" altLang="en-US"/>
              <a:t>观察模型 采样线性</a:t>
            </a:r>
            <a:r>
              <a:rPr lang="en-US" altLang="zh-CN"/>
              <a:t>-</a:t>
            </a:r>
            <a:r>
              <a:rPr lang="zh-CN" altLang="en-US"/>
              <a:t>非线性</a:t>
            </a:r>
            <a:r>
              <a:rPr lang="en-US" altLang="zh-CN"/>
              <a:t>-</a:t>
            </a:r>
            <a:r>
              <a:rPr lang="zh-CN" altLang="en-US"/>
              <a:t>泊松分布的形式表示</a:t>
            </a:r>
            <a:r>
              <a:rPr lang="en-US" altLang="zh-CN"/>
              <a:t>, </a:t>
            </a:r>
            <a:r>
              <a:rPr lang="zh-CN" altLang="en-US"/>
              <a:t>引入了</a:t>
            </a:r>
            <a:r>
              <a:rPr lang="en-US" altLang="zh-CN"/>
              <a:t>exp</a:t>
            </a:r>
            <a:r>
              <a:rPr lang="zh-CN" altLang="en-US"/>
              <a:t>的非线性操作</a:t>
            </a:r>
            <a:r>
              <a:rPr lang="en-US" altLang="zh-CN"/>
              <a:t>.</a:t>
            </a:r>
          </a:p>
          <a:p>
            <a:r>
              <a:rPr lang="zh-CN" altLang="en-US"/>
              <a:t>其中观察模型的</a:t>
            </a:r>
            <a:r>
              <a:rPr lang="en-US" altLang="zh-CN"/>
              <a:t>i</a:t>
            </a:r>
            <a:r>
              <a:rPr lang="zh-CN" altLang="en-US"/>
              <a:t>表示</a:t>
            </a:r>
            <a:r>
              <a:rPr lang="en-US" altLang="zh-CN"/>
              <a:t>i</a:t>
            </a:r>
            <a:r>
              <a:rPr lang="zh-CN" altLang="en-US"/>
              <a:t>个神经元  上三角号表示</a:t>
            </a:r>
            <a:r>
              <a:rPr lang="en-US" altLang="zh-CN"/>
              <a:t>bin</a:t>
            </a:r>
            <a:r>
              <a:rPr lang="zh-CN" altLang="en-US"/>
              <a:t>的时间间隔</a:t>
            </a:r>
            <a:r>
              <a:rPr lang="en-US" altLang="zh-CN"/>
              <a:t>,10ms.  lag_i </a:t>
            </a:r>
            <a:r>
              <a:rPr lang="zh-CN" altLang="en-US"/>
              <a:t>表示不同神经元的最佳延时 </a:t>
            </a:r>
            <a:r>
              <a:rPr lang="en-US" altLang="zh-CN"/>
              <a:t>s</a:t>
            </a:r>
            <a:r>
              <a:rPr lang="zh-CN" altLang="en-US"/>
              <a:t>表示神经发放</a:t>
            </a:r>
            <a:r>
              <a:rPr lang="en-US" altLang="zh-CN"/>
              <a:t>,</a:t>
            </a:r>
            <a:r>
              <a:rPr lang="zh-CN" altLang="en-US"/>
              <a:t>即左边公式的</a:t>
            </a:r>
            <a:r>
              <a:rPr lang="en-US" altLang="zh-CN"/>
              <a: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a:sym typeface="+mn-ea"/>
              </a:rPr>
              <a:t>求条件状态后验概率</a:t>
            </a:r>
            <a:r>
              <a:rPr lang="en-US" altLang="zh-CN">
                <a:sym typeface="+mn-ea"/>
              </a:rPr>
              <a:t>P(x_t|y_{1:t},m)</a:t>
            </a:r>
            <a:r>
              <a:rPr lang="zh-CN" altLang="en-US">
                <a:sym typeface="+mn-ea"/>
              </a:rPr>
              <a:t>和</a:t>
            </a:r>
            <a:r>
              <a:rPr lang="en-US" altLang="zh-CN">
                <a:sym typeface="+mn-ea"/>
              </a:rPr>
              <a:t>P(y_{1:t}|m) </a:t>
            </a:r>
            <a:endParaRPr lang="en-US" altLang="zh-CN"/>
          </a:p>
          <a:p>
            <a:r>
              <a:rPr lang="en-US"/>
              <a:t>1) </a:t>
            </a:r>
            <a:r>
              <a:rPr lang="zh-CN" altLang="en-US"/>
              <a:t>求条件状态后验</a:t>
            </a:r>
          </a:p>
          <a:p>
            <a:r>
              <a:rPr lang="en-US" altLang="zh-CN"/>
              <a:t>1)</a:t>
            </a:r>
            <a:r>
              <a:rPr lang="zh-CN" altLang="en-US"/>
              <a:t>中右边公式是状态空间模型中由当前观测求下一时刻的状态</a:t>
            </a:r>
            <a:r>
              <a:rPr lang="en-US" altLang="zh-CN"/>
              <a:t>, </a:t>
            </a:r>
            <a:r>
              <a:rPr lang="zh-CN" altLang="en-US"/>
              <a:t>如果</a:t>
            </a:r>
            <a:r>
              <a:rPr lang="en-US" altLang="zh-CN"/>
              <a:t>P(x_t|x_{t-1})</a:t>
            </a:r>
            <a:r>
              <a:rPr lang="zh-CN" altLang="en-US"/>
              <a:t>状态转移方程和</a:t>
            </a:r>
            <a:r>
              <a:rPr lang="en-US" altLang="zh-CN"/>
              <a:t>P(y_t|x_t)</a:t>
            </a:r>
            <a:r>
              <a:rPr lang="zh-CN" altLang="en-US"/>
              <a:t>观察方程是线性高斯模型</a:t>
            </a:r>
            <a:r>
              <a:rPr lang="en-US" altLang="zh-CN"/>
              <a:t>, </a:t>
            </a:r>
            <a:r>
              <a:rPr lang="zh-CN" altLang="en-US"/>
              <a:t>则这个递归贝叶斯模型就是标准的</a:t>
            </a:r>
            <a:r>
              <a:rPr lang="en-US" altLang="zh-CN"/>
              <a:t>kalman filter.</a:t>
            </a:r>
          </a:p>
          <a:p>
            <a:r>
              <a:rPr lang="zh-CN" altLang="en-US"/>
              <a:t>但是本文中</a:t>
            </a:r>
            <a:r>
              <a:rPr lang="en-US" altLang="zh-CN"/>
              <a:t>p(y_t|x_t) </a:t>
            </a:r>
            <a:r>
              <a:rPr lang="zh-CN" altLang="en-US"/>
              <a:t>含有</a:t>
            </a:r>
            <a:r>
              <a:rPr lang="en-US" altLang="zh-CN"/>
              <a:t>exp</a:t>
            </a:r>
            <a:r>
              <a:rPr lang="zh-CN" altLang="en-US"/>
              <a:t>指数项</a:t>
            </a:r>
            <a:r>
              <a:rPr lang="en-US" altLang="zh-CN"/>
              <a:t>,</a:t>
            </a:r>
            <a:r>
              <a:rPr lang="zh-CN" altLang="en-US"/>
              <a:t>没有闭式解</a:t>
            </a:r>
            <a:r>
              <a:rPr lang="en-US" altLang="zh-CN"/>
              <a:t>, </a:t>
            </a:r>
            <a:r>
              <a:rPr lang="zh-CN" altLang="en-US"/>
              <a:t>本文采用拉普拉斯近似求解条件状态后验</a:t>
            </a:r>
          </a:p>
          <a:p>
            <a:endParaRPr lang="zh-CN" altLang="en-US"/>
          </a:p>
          <a:p>
            <a:r>
              <a:rPr lang="en-US" altLang="zh-CN"/>
              <a:t>2) </a:t>
            </a:r>
            <a:r>
              <a:rPr lang="zh-CN" altLang="en-US"/>
              <a:t>求似然</a:t>
            </a:r>
            <a:r>
              <a:rPr lang="en-US" altLang="zh-CN"/>
              <a:t>P(y_t|m)</a:t>
            </a:r>
          </a:p>
          <a:p>
            <a:r>
              <a:rPr lang="en-US" altLang="zh-CN"/>
              <a:t>2)</a:t>
            </a:r>
            <a:r>
              <a:rPr lang="zh-CN" altLang="en-US"/>
              <a:t>中第一个公式中</a:t>
            </a:r>
            <a:r>
              <a:rPr lang="en-US" altLang="zh-CN"/>
              <a:t>P(y_t|y_{1:t-1},m)</a:t>
            </a:r>
            <a:r>
              <a:rPr lang="zh-CN" altLang="en-US"/>
              <a:t>可由第二个公式表示</a:t>
            </a:r>
            <a:r>
              <a:rPr lang="en-US" altLang="zh-CN"/>
              <a:t>, </a:t>
            </a:r>
            <a:r>
              <a:rPr lang="zh-CN" altLang="en-US"/>
              <a:t>第二个公式含有</a:t>
            </a:r>
            <a:r>
              <a:rPr lang="en-US" altLang="zh-CN"/>
              <a:t>1)</a:t>
            </a:r>
            <a:r>
              <a:rPr lang="zh-CN" altLang="en-US"/>
              <a:t>中的项</a:t>
            </a:r>
            <a:r>
              <a:rPr lang="en-US" altLang="zh-CN"/>
              <a:t>P(x_t|y_{1:t-1},m), </a:t>
            </a:r>
            <a:r>
              <a:rPr lang="zh-CN" altLang="en-US"/>
              <a:t>与</a:t>
            </a:r>
            <a:r>
              <a:rPr lang="en-US" altLang="zh-CN"/>
              <a:t>1)</a:t>
            </a:r>
            <a:r>
              <a:rPr lang="zh-CN" altLang="en-US"/>
              <a:t>类似</a:t>
            </a:r>
            <a:r>
              <a:rPr lang="en-US" altLang="zh-CN"/>
              <a:t>,</a:t>
            </a:r>
            <a:r>
              <a:rPr lang="zh-CN" altLang="en-US"/>
              <a:t>用拉普拉斯近似求解</a:t>
            </a:r>
            <a:r>
              <a:rPr lang="en-US" altLang="zh-CN"/>
              <a:t>.</a:t>
            </a:r>
          </a:p>
          <a:p>
            <a:endParaRPr lang="en-US" altLang="zh-CN"/>
          </a:p>
          <a:p>
            <a:r>
              <a:rPr lang="en-US" altLang="zh-CN"/>
              <a:t>拉普拉斯近似</a:t>
            </a:r>
            <a:r>
              <a:rPr lang="zh-CN" altLang="en-US"/>
              <a:t>是用高斯分布近似后验概率</a:t>
            </a:r>
            <a:r>
              <a:rPr lang="en-US" altLang="zh-CN"/>
              <a:t>, 后验概率分布的众数</a:t>
            </a:r>
            <a:r>
              <a:rPr lang="zh-CN" altLang="en-US"/>
              <a:t>作为拟合高斯分布的均值</a:t>
            </a:r>
            <a:r>
              <a:rPr lang="en-US" altLang="zh-CN"/>
              <a:t>, 对数后验的二阶导</a:t>
            </a:r>
            <a:r>
              <a:rPr lang="zh-CN" altLang="en-US"/>
              <a:t>数</a:t>
            </a:r>
            <a:r>
              <a:rPr lang="en-US" altLang="zh-CN"/>
              <a:t>(Hessian矩阵)</a:t>
            </a:r>
            <a:r>
              <a:rPr lang="zh-CN" altLang="en-US"/>
              <a:t>作为拟合高斯分布的协方差矩阵</a:t>
            </a:r>
            <a:r>
              <a:rPr lang="en-US" altLang="zh-CN"/>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zh-CN" altLang="en-US"/>
          </a:p>
          <a:p>
            <a:r>
              <a:rPr lang="zh-CN" altLang="en-US"/>
              <a:t>范式流程</a:t>
            </a:r>
            <a:r>
              <a:rPr lang="en-US" altLang="zh-CN"/>
              <a:t>:</a:t>
            </a:r>
          </a:p>
          <a:p>
            <a:r>
              <a:rPr lang="zh-CN" altLang="en-US"/>
              <a:t>猴子触摸了一个中心</a:t>
            </a:r>
            <a:r>
              <a:rPr lang="en-US" altLang="zh-CN"/>
              <a:t>(center)</a:t>
            </a:r>
            <a:r>
              <a:rPr lang="zh-CN" altLang="en-US"/>
              <a:t>目标，将眼睛固定在中心目标右上角的十字准线上。 </a:t>
            </a:r>
          </a:p>
          <a:p>
            <a:r>
              <a:rPr lang="zh-CN" altLang="en-US"/>
              <a:t>在中心</a:t>
            </a:r>
            <a:r>
              <a:rPr lang="en-US" altLang="zh-CN"/>
              <a:t>hold</a:t>
            </a:r>
            <a:r>
              <a:rPr lang="zh-CN" altLang="en-US"/>
              <a:t>时间为500（猴子G）或400–600 ms（猴子H，在此范围内均匀一致地选择）之后，</a:t>
            </a:r>
          </a:p>
          <a:p>
            <a:r>
              <a:rPr lang="zh-CN" altLang="en-US"/>
              <a:t>在八个可能的径向位置（30、70、110， 150、190、230、310、350°）。 </a:t>
            </a:r>
          </a:p>
          <a:p>
            <a:r>
              <a:rPr lang="zh-CN" altLang="en-US"/>
              <a:t>在伪随机选择的200、750或1,000 ms的指示延迟时间后，给出“ go”提示（由</a:t>
            </a:r>
            <a:r>
              <a:rPr lang="en-US" altLang="zh-CN"/>
              <a:t>reach</a:t>
            </a:r>
            <a:r>
              <a:rPr lang="zh-CN" altLang="en-US"/>
              <a:t>目标的扩大和中心目标的消失共同表示），并且猴子达到了目标。到达目标的保持时间250（猴子G）或200 ms（猴子H）之后，猴子获得了喂水奖励。 </a:t>
            </a:r>
          </a:p>
          <a:p>
            <a:r>
              <a:rPr lang="zh-CN" altLang="en-US"/>
              <a:t>下次试用开始于200（猴子G）或100毫秒（猴子H）之后。</a:t>
            </a:r>
          </a:p>
          <a:p>
            <a:r>
              <a:rPr lang="zh-CN" altLang="en-US"/>
              <a:t>图的最上方是任务时间线</a:t>
            </a:r>
          </a:p>
          <a:p>
            <a:r>
              <a:rPr lang="zh-CN" altLang="en-US"/>
              <a:t>中间是记录的</a:t>
            </a:r>
            <a:r>
              <a:rPr lang="en-US" altLang="zh-CN"/>
              <a:t>spike trains</a:t>
            </a:r>
          </a:p>
          <a:p>
            <a:r>
              <a:rPr lang="zh-CN" altLang="en-US"/>
              <a:t>最下方是手臂和眼睛位置的轨迹</a:t>
            </a:r>
            <a:r>
              <a:rPr lang="en-US" altLang="zh-CN"/>
              <a:t>. 蓝线和红线对应水平和垂直位置</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2024/9/21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2024/9/21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panose="020B0503020204020204" charset="-122"/>
          <a:ea typeface="Microsoft YaHei" panose="020B0503020204020204" charset="-122"/>
          <a:cs typeface="Microsoft YaHei" panose="020B0503020204020204" charset="-122"/>
        </a:defRPr>
      </a:lvl1pPr>
    </p:titleStyle>
    <p:bodyStyle>
      <a:lvl1pPr marL="228600" indent="-228600" algn="l" defTabSz="914400" rtl="0" eaLnBrk="1" latinLnBrk="0" hangingPunct="1">
        <a:lnSpc>
          <a:spcPct val="90000"/>
        </a:lnSpc>
        <a:spcBef>
          <a:spcPts val="1000"/>
        </a:spcBef>
        <a:buFont typeface="Arial" panose="020B0603030804020204"/>
        <a:buChar char="•"/>
        <a:defRPr sz="2800" kern="1200">
          <a:solidFill>
            <a:schemeClr val="tx1"/>
          </a:solidFill>
          <a:latin typeface="Microsoft YaHei" panose="020B0503020204020204" charset="-122"/>
          <a:ea typeface="Microsoft YaHei" panose="020B0503020204020204" charset="-122"/>
          <a:cs typeface="Microsoft YaHei" panose="020B0503020204020204" charset="-122"/>
        </a:defRPr>
      </a:lvl1pPr>
      <a:lvl2pPr marL="685800" indent="-228600" algn="l" defTabSz="914400" rtl="0" eaLnBrk="1" latinLnBrk="0" hangingPunct="1">
        <a:lnSpc>
          <a:spcPct val="90000"/>
        </a:lnSpc>
        <a:spcBef>
          <a:spcPts val="500"/>
        </a:spcBef>
        <a:buFont typeface="Arial" panose="020B0603030804020204"/>
        <a:buChar char="•"/>
        <a:defRPr sz="2400" kern="1200">
          <a:solidFill>
            <a:schemeClr val="tx1"/>
          </a:solidFill>
          <a:latin typeface="Microsoft YaHei" panose="020B0503020204020204" charset="-122"/>
          <a:ea typeface="Microsoft YaHei" panose="020B0503020204020204" charset="-122"/>
          <a:cs typeface="Microsoft YaHei" panose="020B0503020204020204" charset="-122"/>
        </a:defRPr>
      </a:lvl2pPr>
      <a:lvl3pPr marL="1143000" indent="-228600" algn="l" defTabSz="914400" rtl="0" eaLnBrk="1" latinLnBrk="0" hangingPunct="1">
        <a:lnSpc>
          <a:spcPct val="90000"/>
        </a:lnSpc>
        <a:spcBef>
          <a:spcPts val="500"/>
        </a:spcBef>
        <a:buFont typeface="Arial" panose="020B0603030804020204"/>
        <a:buChar char="•"/>
        <a:defRPr sz="2000" kern="1200">
          <a:solidFill>
            <a:schemeClr val="tx1"/>
          </a:solidFill>
          <a:latin typeface="Microsoft YaHei" panose="020B0503020204020204" charset="-122"/>
          <a:ea typeface="Microsoft YaHei" panose="020B0503020204020204" charset="-122"/>
          <a:cs typeface="Microsoft YaHei" panose="020B0503020204020204" charset="-122"/>
        </a:defRPr>
      </a:lvl3pPr>
      <a:lvl4pPr marL="16002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icrosoft YaHei" panose="020B0503020204020204" charset="-122"/>
          <a:ea typeface="Microsoft YaHei" panose="020B0503020204020204" charset="-122"/>
          <a:cs typeface="Microsoft YaHei" panose="020B0503020204020204" charset="-122"/>
        </a:defRPr>
      </a:lvl4pPr>
      <a:lvl5pPr marL="20574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icrosoft YaHei" panose="020B0503020204020204" charset="-122"/>
          <a:ea typeface="Microsoft YaHei" panose="020B0503020204020204" charset="-122"/>
          <a:cs typeface="Microsoft YaHei" panose="020B0503020204020204" charset="-122"/>
        </a:defRPr>
      </a:lvl5pPr>
      <a:lvl6pPr marL="25146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3030804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7572" y="3351276"/>
            <a:ext cx="11499948" cy="888683"/>
          </a:xfrm>
        </p:spPr>
        <p:txBody>
          <a:bodyPr>
            <a:noAutofit/>
          </a:bodyPr>
          <a:lstStyle/>
          <a:p>
            <a:pPr>
              <a:lnSpc>
                <a:spcPct val="150000"/>
              </a:lnSpc>
            </a:pPr>
            <a:br>
              <a:rPr lang="en-US" altLang="zh-CN" sz="4800" b="1" dirty="0">
                <a:solidFill>
                  <a:schemeClr val="accent1">
                    <a:lumMod val="75000"/>
                  </a:schemeClr>
                </a:solidFill>
              </a:rPr>
            </a:br>
            <a:r>
              <a:rPr lang="en-US" altLang="zh-CN" sz="4800" b="1" dirty="0">
                <a:solidFill>
                  <a:schemeClr val="accent1">
                    <a:lumMod val="75000"/>
                  </a:schemeClr>
                </a:solidFill>
              </a:rPr>
              <a:t>Mixture of trajectory models for neural decoding of goal-directed movements</a:t>
            </a:r>
            <a:endParaRPr lang="en-US" altLang="zh-CN" sz="3200" b="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200" dirty="0"/>
              <a:t>Goal-directed reach task and neural recordings</a:t>
            </a:r>
            <a:endParaRPr kumimoji="1" lang="zh-CN" altLang="en-US" sz="3200" dirty="0"/>
          </a:p>
        </p:txBody>
      </p:sp>
      <p:sp>
        <p:nvSpPr>
          <p:cNvPr id="3" name="内容占位符 2"/>
          <p:cNvSpPr>
            <a:spLocks noGrp="1"/>
          </p:cNvSpPr>
          <p:nvPr>
            <p:ph idx="1"/>
          </p:nvPr>
        </p:nvSpPr>
        <p:spPr>
          <a:xfrm>
            <a:off x="838200" y="1473367"/>
            <a:ext cx="4257675" cy="4870185"/>
          </a:xfrm>
        </p:spPr>
        <p:txBody>
          <a:bodyPr>
            <a:normAutofit fontScale="92500" lnSpcReduction="20000"/>
          </a:bodyPr>
          <a:lstStyle/>
          <a:p>
            <a:pPr>
              <a:lnSpc>
                <a:spcPct val="150000"/>
              </a:lnSpc>
            </a:pPr>
            <a:r>
              <a:rPr kumimoji="1" lang="en-US" altLang="zh-CN" sz="2400" dirty="0"/>
              <a:t>spatial arrangement of the 8 reach goals </a:t>
            </a:r>
          </a:p>
          <a:p>
            <a:pPr>
              <a:lnSpc>
                <a:spcPct val="150000"/>
              </a:lnSpc>
            </a:pPr>
            <a:r>
              <a:rPr kumimoji="1" lang="en-US" altLang="zh-CN" sz="2400" dirty="0"/>
              <a:t>spike histograms for one representative unit </a:t>
            </a:r>
          </a:p>
          <a:p>
            <a:pPr lvl="1">
              <a:lnSpc>
                <a:spcPct val="150000"/>
              </a:lnSpc>
            </a:pPr>
            <a:r>
              <a:rPr kumimoji="1" lang="en-US" altLang="zh-CN" sz="2000" dirty="0"/>
              <a:t>Bars below histograms indicate delay(hatched) and peri-movement (gray) activity. </a:t>
            </a:r>
          </a:p>
          <a:p>
            <a:pPr lvl="1">
              <a:lnSpc>
                <a:spcPct val="150000"/>
              </a:lnSpc>
            </a:pPr>
            <a:r>
              <a:rPr kumimoji="1" lang="en-US" altLang="zh-CN" sz="2000" dirty="0"/>
              <a:t>Dotted lines denote reach goal onset and movement onset.</a:t>
            </a:r>
            <a:endParaRPr kumimoji="1" lang="zh-CN" altLang="en-US" sz="1600" dirty="0"/>
          </a:p>
        </p:txBody>
      </p:sp>
      <p:pic>
        <p:nvPicPr>
          <p:cNvPr id="5" name="图片 4"/>
          <p:cNvPicPr>
            <a:picLocks noChangeAspect="1"/>
          </p:cNvPicPr>
          <p:nvPr/>
        </p:nvPicPr>
        <p:blipFill>
          <a:blip r:embed="rId3"/>
          <a:stretch>
            <a:fillRect/>
          </a:stretch>
        </p:blipFill>
        <p:spPr>
          <a:xfrm>
            <a:off x="5370095" y="1473367"/>
            <a:ext cx="6553200" cy="5162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838201" y="1338613"/>
            <a:ext cx="3185159" cy="3907155"/>
          </a:xfrm>
        </p:spPr>
        <p:txBody>
          <a:bodyPr>
            <a:normAutofit fontScale="92500"/>
          </a:bodyPr>
          <a:lstStyle/>
          <a:p>
            <a:pPr>
              <a:lnSpc>
                <a:spcPct val="150000"/>
              </a:lnSpc>
            </a:pPr>
            <a:r>
              <a:rPr kumimoji="1" lang="en-US" altLang="zh-CN" sz="2400" dirty="0"/>
              <a:t> Representative test trial in which the use of delay activity improved the mixture of trajectory models (MTM) decoded trajectory.</a:t>
            </a:r>
            <a:endParaRPr kumimoji="1" lang="zh-CN" altLang="en-US" sz="1600" dirty="0"/>
          </a:p>
        </p:txBody>
      </p:sp>
      <p:pic>
        <p:nvPicPr>
          <p:cNvPr id="4" name="图片 3"/>
          <p:cNvPicPr>
            <a:picLocks noChangeAspect="1"/>
          </p:cNvPicPr>
          <p:nvPr/>
        </p:nvPicPr>
        <p:blipFill>
          <a:blip r:embed="rId3"/>
          <a:stretch>
            <a:fillRect/>
          </a:stretch>
        </p:blipFill>
        <p:spPr>
          <a:xfrm>
            <a:off x="4305248" y="1148146"/>
            <a:ext cx="7534275" cy="5229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838201" y="1338613"/>
            <a:ext cx="3185159" cy="3907155"/>
          </a:xfrm>
        </p:spPr>
        <p:txBody>
          <a:bodyPr>
            <a:normAutofit fontScale="92500"/>
          </a:bodyPr>
          <a:lstStyle/>
          <a:p>
            <a:pPr>
              <a:lnSpc>
                <a:spcPct val="150000"/>
              </a:lnSpc>
            </a:pPr>
            <a:r>
              <a:rPr kumimoji="1" lang="en-US" altLang="zh-CN" sz="2400" dirty="0"/>
              <a:t>Representative test trial in which the peri-movement activity corrected an incorrect goal identification from delay activity.</a:t>
            </a:r>
            <a:endParaRPr kumimoji="1" lang="zh-CN" altLang="en-US" sz="1600" dirty="0"/>
          </a:p>
        </p:txBody>
      </p:sp>
      <p:pic>
        <p:nvPicPr>
          <p:cNvPr id="5" name="图片 4"/>
          <p:cNvPicPr>
            <a:picLocks noChangeAspect="1"/>
          </p:cNvPicPr>
          <p:nvPr/>
        </p:nvPicPr>
        <p:blipFill>
          <a:blip r:embed="rId3"/>
          <a:stretch>
            <a:fillRect/>
          </a:stretch>
        </p:blipFill>
        <p:spPr>
          <a:xfrm>
            <a:off x="4381652" y="1136784"/>
            <a:ext cx="7419975" cy="5219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1540846" y="5238550"/>
            <a:ext cx="9970968" cy="893945"/>
          </a:xfrm>
        </p:spPr>
        <p:txBody>
          <a:bodyPr>
            <a:normAutofit fontScale="85000" lnSpcReduction="20000"/>
          </a:bodyPr>
          <a:lstStyle/>
          <a:p>
            <a:pPr>
              <a:lnSpc>
                <a:spcPct val="150000"/>
              </a:lnSpc>
            </a:pPr>
            <a:r>
              <a:rPr kumimoji="1" lang="en-US" altLang="zh-CN" sz="2400" dirty="0" err="1"/>
              <a:t>E</a:t>
            </a:r>
            <a:r>
              <a:rPr kumimoji="1" lang="en-US" altLang="zh-CN" sz="2400" baseline="-25000" dirty="0" err="1"/>
              <a:t>rms</a:t>
            </a:r>
            <a:r>
              <a:rPr kumimoji="1" lang="en-US" altLang="zh-CN" sz="2400" baseline="-25000" dirty="0"/>
              <a:t> </a:t>
            </a:r>
            <a:r>
              <a:rPr kumimoji="1" lang="en-US" altLang="zh-CN" sz="2400" dirty="0"/>
              <a:t>(mean MSE) comparison for the RWM,STM, MTMM, and MTMDM decoders. A: monkey G (98units). B: monkey H (99 units).</a:t>
            </a:r>
            <a:endParaRPr kumimoji="1" lang="zh-CN" altLang="en-US" sz="1600" dirty="0"/>
          </a:p>
        </p:txBody>
      </p:sp>
      <p:pic>
        <p:nvPicPr>
          <p:cNvPr id="6" name="图片 5"/>
          <p:cNvPicPr>
            <a:picLocks noChangeAspect="1"/>
          </p:cNvPicPr>
          <p:nvPr/>
        </p:nvPicPr>
        <p:blipFill>
          <a:blip r:embed="rId3"/>
          <a:stretch>
            <a:fillRect/>
          </a:stretch>
        </p:blipFill>
        <p:spPr>
          <a:xfrm>
            <a:off x="2343150" y="1133625"/>
            <a:ext cx="7505700" cy="3705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1540846" y="5238550"/>
            <a:ext cx="9970968" cy="893945"/>
          </a:xfrm>
        </p:spPr>
        <p:txBody>
          <a:bodyPr>
            <a:normAutofit fontScale="85000" lnSpcReduction="20000"/>
          </a:bodyPr>
          <a:lstStyle/>
          <a:p>
            <a:pPr>
              <a:lnSpc>
                <a:spcPct val="150000"/>
              </a:lnSpc>
            </a:pPr>
            <a:r>
              <a:rPr kumimoji="1" lang="en-US" altLang="zh-CN" sz="2400" dirty="0"/>
              <a:t>Two-dimensional histogram of </a:t>
            </a:r>
            <a:r>
              <a:rPr kumimoji="1" lang="en-US" altLang="zh-CN" sz="2400" dirty="0" err="1"/>
              <a:t>E</a:t>
            </a:r>
            <a:r>
              <a:rPr kumimoji="1" lang="en-US" altLang="zh-CN" sz="2400" baseline="-25000" dirty="0" err="1"/>
              <a:t>rms</a:t>
            </a:r>
            <a:r>
              <a:rPr kumimoji="1" lang="en-US" altLang="zh-CN" sz="2400" baseline="-25000" dirty="0"/>
              <a:t> </a:t>
            </a:r>
            <a:r>
              <a:rPr kumimoji="1" lang="en-US" altLang="zh-CN" sz="2400" dirty="0"/>
              <a:t>differences between pairs of decoders for (A) monkey G (98 units) and (B)monkey H (99 units).</a:t>
            </a:r>
            <a:endParaRPr kumimoji="1" lang="zh-CN" altLang="en-US" sz="1600" dirty="0"/>
          </a:p>
        </p:txBody>
      </p:sp>
      <p:pic>
        <p:nvPicPr>
          <p:cNvPr id="5" name="图片 4"/>
          <p:cNvPicPr>
            <a:picLocks noChangeAspect="1"/>
          </p:cNvPicPr>
          <p:nvPr/>
        </p:nvPicPr>
        <p:blipFill>
          <a:blip r:embed="rId3"/>
          <a:stretch>
            <a:fillRect/>
          </a:stretch>
        </p:blipFill>
        <p:spPr>
          <a:xfrm>
            <a:off x="2471737" y="1364382"/>
            <a:ext cx="7248525"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327661" y="1462682"/>
            <a:ext cx="3801577" cy="3763835"/>
          </a:xfrm>
        </p:spPr>
        <p:txBody>
          <a:bodyPr>
            <a:normAutofit/>
          </a:bodyPr>
          <a:lstStyle/>
          <a:p>
            <a:pPr>
              <a:lnSpc>
                <a:spcPct val="150000"/>
              </a:lnSpc>
            </a:pPr>
            <a:r>
              <a:rPr kumimoji="1" lang="en-US" altLang="zh-CN" sz="1800" dirty="0"/>
              <a:t>Outlying test trial in which the MTM</a:t>
            </a:r>
            <a:r>
              <a:rPr kumimoji="1" lang="en-US" altLang="zh-CN" sz="1800" baseline="-25000" dirty="0"/>
              <a:t>M</a:t>
            </a:r>
            <a:r>
              <a:rPr kumimoji="1" lang="en-US" altLang="zh-CN" sz="1800" dirty="0"/>
              <a:t> decoded trajectory exhibited a snap-to-component effect.</a:t>
            </a:r>
          </a:p>
          <a:p>
            <a:pPr>
              <a:lnSpc>
                <a:spcPct val="150000"/>
              </a:lnSpc>
            </a:pPr>
            <a:r>
              <a:rPr kumimoji="1" lang="zh-CN" altLang="en-US" sz="1800" dirty="0"/>
              <a:t>MTM</a:t>
            </a:r>
            <a:r>
              <a:rPr kumimoji="1" lang="zh-CN" altLang="en-US" sz="1800" baseline="-25000" dirty="0"/>
              <a:t>M</a:t>
            </a:r>
            <a:r>
              <a:rPr kumimoji="1" lang="zh-CN" altLang="en-US" sz="1800" dirty="0"/>
              <a:t> performed worse than the STM</a:t>
            </a:r>
          </a:p>
        </p:txBody>
      </p:sp>
      <p:pic>
        <p:nvPicPr>
          <p:cNvPr id="8" name="图片 7"/>
          <p:cNvPicPr>
            <a:picLocks noChangeAspect="1"/>
          </p:cNvPicPr>
          <p:nvPr/>
        </p:nvPicPr>
        <p:blipFill>
          <a:blip r:embed="rId3"/>
          <a:stretch>
            <a:fillRect/>
          </a:stretch>
        </p:blipFill>
        <p:spPr>
          <a:xfrm>
            <a:off x="4566084" y="940217"/>
            <a:ext cx="7410450" cy="5362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327661" y="1462682"/>
            <a:ext cx="3801577" cy="3763835"/>
          </a:xfrm>
        </p:spPr>
        <p:txBody>
          <a:bodyPr>
            <a:normAutofit/>
          </a:bodyPr>
          <a:lstStyle/>
          <a:p>
            <a:pPr>
              <a:lnSpc>
                <a:spcPct val="150000"/>
              </a:lnSpc>
            </a:pPr>
            <a:r>
              <a:rPr kumimoji="1" lang="en-US" altLang="zh-CN" sz="1800" dirty="0"/>
              <a:t>Outlying test trial in which the peri-movement activity was not able to correct an incorrect reach goal identified by the delay activity. </a:t>
            </a:r>
          </a:p>
          <a:p>
            <a:pPr>
              <a:lnSpc>
                <a:spcPct val="150000"/>
              </a:lnSpc>
            </a:pPr>
            <a:r>
              <a:rPr kumimoji="1" lang="en-US" altLang="zh-CN" sz="1800" dirty="0"/>
              <a:t>MTM</a:t>
            </a:r>
            <a:r>
              <a:rPr kumimoji="1" lang="en-US" altLang="zh-CN" sz="1800" baseline="-25000" dirty="0"/>
              <a:t>DM </a:t>
            </a:r>
            <a:r>
              <a:rPr kumimoji="1" lang="en-US" altLang="zh-CN" sz="1800" dirty="0"/>
              <a:t>performed worse than the STM</a:t>
            </a:r>
          </a:p>
          <a:p>
            <a:pPr>
              <a:lnSpc>
                <a:spcPct val="150000"/>
              </a:lnSpc>
            </a:pPr>
            <a:endParaRPr kumimoji="1" lang="zh-CN" altLang="en-US" sz="1200" dirty="0"/>
          </a:p>
        </p:txBody>
      </p:sp>
      <p:pic>
        <p:nvPicPr>
          <p:cNvPr id="4" name="图片 3"/>
          <p:cNvPicPr>
            <a:picLocks noChangeAspect="1"/>
          </p:cNvPicPr>
          <p:nvPr/>
        </p:nvPicPr>
        <p:blipFill>
          <a:blip r:embed="rId3"/>
          <a:stretch>
            <a:fillRect/>
          </a:stretch>
        </p:blipFill>
        <p:spPr>
          <a:xfrm>
            <a:off x="4402455" y="743585"/>
            <a:ext cx="7506970" cy="5370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327661" y="1462682"/>
            <a:ext cx="3801577" cy="3763835"/>
          </a:xfrm>
        </p:spPr>
        <p:txBody>
          <a:bodyPr>
            <a:normAutofit/>
          </a:bodyPr>
          <a:lstStyle/>
          <a:p>
            <a:pPr>
              <a:lnSpc>
                <a:spcPct val="150000"/>
              </a:lnSpc>
            </a:pPr>
            <a:r>
              <a:rPr kumimoji="1" lang="en-US" altLang="zh-CN" sz="1800" dirty="0" err="1"/>
              <a:t>E</a:t>
            </a:r>
            <a:r>
              <a:rPr kumimoji="1" lang="en-US" altLang="zh-CN" sz="1800" baseline="-25000" dirty="0" err="1"/>
              <a:t>rms</a:t>
            </a:r>
            <a:r>
              <a:rPr kumimoji="1" lang="en-US" altLang="zh-CN" sz="1800" dirty="0"/>
              <a:t> (mean MSE) comparison of RWM (dark green), STM (light green), MTM</a:t>
            </a:r>
            <a:r>
              <a:rPr kumimoji="1" lang="en-US" altLang="zh-CN" sz="1800" baseline="-25000" dirty="0"/>
              <a:t>M</a:t>
            </a:r>
            <a:r>
              <a:rPr kumimoji="1" lang="en-US" altLang="zh-CN" sz="1800" dirty="0"/>
              <a:t> (red), and MTM</a:t>
            </a:r>
            <a:r>
              <a:rPr kumimoji="1" lang="en-US" altLang="zh-CN" sz="1800" baseline="-25000" dirty="0"/>
              <a:t>DM</a:t>
            </a:r>
            <a:r>
              <a:rPr kumimoji="1" lang="en-US" altLang="zh-CN" sz="1800" dirty="0"/>
              <a:t> (orange) decoders at different numbers of units</a:t>
            </a:r>
            <a:endParaRPr kumimoji="1" lang="zh-CN" altLang="en-US" sz="1200" dirty="0"/>
          </a:p>
        </p:txBody>
      </p:sp>
      <p:pic>
        <p:nvPicPr>
          <p:cNvPr id="5" name="图片 4"/>
          <p:cNvPicPr>
            <a:picLocks noChangeAspect="1"/>
          </p:cNvPicPr>
          <p:nvPr/>
        </p:nvPicPr>
        <p:blipFill>
          <a:blip r:embed="rId3"/>
          <a:stretch>
            <a:fillRect/>
          </a:stretch>
        </p:blipFill>
        <p:spPr>
          <a:xfrm>
            <a:off x="5226519" y="1026368"/>
            <a:ext cx="6410525" cy="50339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600" dirty="0"/>
              <a:t>Results</a:t>
            </a:r>
            <a:endParaRPr kumimoji="1" lang="zh-CN" altLang="en-US" sz="3200" dirty="0"/>
          </a:p>
        </p:txBody>
      </p:sp>
      <p:sp>
        <p:nvSpPr>
          <p:cNvPr id="3" name="内容占位符 2"/>
          <p:cNvSpPr>
            <a:spLocks noGrp="1"/>
          </p:cNvSpPr>
          <p:nvPr>
            <p:ph idx="1"/>
          </p:nvPr>
        </p:nvSpPr>
        <p:spPr>
          <a:xfrm>
            <a:off x="327661" y="1462682"/>
            <a:ext cx="3801577" cy="3763835"/>
          </a:xfrm>
        </p:spPr>
        <p:txBody>
          <a:bodyPr>
            <a:normAutofit/>
          </a:bodyPr>
          <a:lstStyle/>
          <a:p>
            <a:pPr>
              <a:lnSpc>
                <a:spcPct val="150000"/>
              </a:lnSpc>
            </a:pPr>
            <a:r>
              <a:rPr kumimoji="1" lang="en-US" altLang="zh-CN" sz="1800" dirty="0" err="1"/>
              <a:t>E</a:t>
            </a:r>
            <a:r>
              <a:rPr kumimoji="1" lang="en-US" altLang="zh-CN" sz="1800" baseline="-25000" dirty="0" err="1"/>
              <a:t>rms</a:t>
            </a:r>
            <a:r>
              <a:rPr kumimoji="1" lang="en-US" altLang="zh-CN" sz="1800" dirty="0"/>
              <a:t> (mean MSE) comparison of  unshuffled and shuffled trajectories</a:t>
            </a:r>
            <a:endParaRPr kumimoji="1" lang="zh-CN" altLang="en-US" sz="1200" dirty="0"/>
          </a:p>
        </p:txBody>
      </p:sp>
      <p:pic>
        <p:nvPicPr>
          <p:cNvPr id="4" name="图片 3"/>
          <p:cNvPicPr>
            <a:picLocks noChangeAspect="1"/>
          </p:cNvPicPr>
          <p:nvPr/>
        </p:nvPicPr>
        <p:blipFill>
          <a:blip r:embed="rId3"/>
          <a:stretch>
            <a:fillRect/>
          </a:stretch>
        </p:blipFill>
        <p:spPr>
          <a:xfrm>
            <a:off x="4129405" y="1233805"/>
            <a:ext cx="6932295" cy="4220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345" y="365125"/>
            <a:ext cx="12721590" cy="661035"/>
          </a:xfrm>
        </p:spPr>
        <p:txBody>
          <a:bodyPr>
            <a:normAutofit fontScale="90000"/>
          </a:bodyPr>
          <a:lstStyle/>
          <a:p>
            <a:pPr lvl="0"/>
            <a:r>
              <a:rPr kumimoji="1" lang="en-US" altLang="zh-CN" dirty="0"/>
              <a:t>Probabilistic decoding model for neural data</a:t>
            </a:r>
          </a:p>
        </p:txBody>
      </p:sp>
      <p:sp>
        <p:nvSpPr>
          <p:cNvPr id="3" name="内容占位符 2"/>
          <p:cNvSpPr>
            <a:spLocks noGrp="1"/>
          </p:cNvSpPr>
          <p:nvPr>
            <p:ph idx="1"/>
          </p:nvPr>
        </p:nvSpPr>
        <p:spPr>
          <a:xfrm>
            <a:off x="838200" y="1212980"/>
            <a:ext cx="11099800" cy="4963983"/>
          </a:xfrm>
        </p:spPr>
        <p:txBody>
          <a:bodyPr>
            <a:normAutofit lnSpcReduction="10000"/>
          </a:bodyPr>
          <a:lstStyle/>
          <a:p>
            <a:pPr>
              <a:lnSpc>
                <a:spcPct val="150000"/>
              </a:lnSpc>
            </a:pPr>
            <a:r>
              <a:rPr kumimoji="1" lang="en-US" altLang="zh-CN" sz="2000" b="1" dirty="0"/>
              <a:t>Probabilistic decoding techniques </a:t>
            </a:r>
            <a:r>
              <a:rPr kumimoji="1" lang="en-US" altLang="zh-CN" sz="2000" dirty="0"/>
              <a:t>have been used successfully to infer time-evolving physical state such as arm trajectory or the path of a foraging rat, from neural data.</a:t>
            </a:r>
          </a:p>
          <a:p>
            <a:pPr>
              <a:lnSpc>
                <a:spcPct val="150000"/>
              </a:lnSpc>
            </a:pPr>
            <a:r>
              <a:rPr kumimoji="1" lang="en-US" altLang="zh-CN" sz="2000" dirty="0"/>
              <a:t>A</a:t>
            </a:r>
            <a:r>
              <a:rPr kumimoji="1" lang="en-US" altLang="zh-CN" sz="2000" b="1" dirty="0"/>
              <a:t> </a:t>
            </a:r>
            <a:r>
              <a:rPr kumimoji="1" lang="en-US" altLang="zh-CN" sz="2000" dirty="0">
                <a:solidFill>
                  <a:srgbClr val="FF0000"/>
                </a:solidFill>
              </a:rPr>
              <a:t>vital</a:t>
            </a:r>
            <a:r>
              <a:rPr kumimoji="1" lang="en-US" altLang="zh-CN" sz="2000" b="1" dirty="0">
                <a:solidFill>
                  <a:srgbClr val="FF0000"/>
                </a:solidFill>
              </a:rPr>
              <a:t> </a:t>
            </a:r>
            <a:r>
              <a:rPr kumimoji="1" lang="en-US" altLang="zh-CN" sz="2000" dirty="0"/>
              <a:t>element of such decoders is the </a:t>
            </a:r>
            <a:r>
              <a:rPr kumimoji="1" lang="en-US" altLang="zh-CN" sz="2000" b="1" dirty="0">
                <a:solidFill>
                  <a:srgbClr val="FF0000"/>
                </a:solidFill>
              </a:rPr>
              <a:t>trajectory model</a:t>
            </a:r>
            <a:r>
              <a:rPr kumimoji="1" lang="en-US" altLang="zh-CN" sz="2000" dirty="0"/>
              <a:t>, expressing knowledge about the statistical regularities of the movements. </a:t>
            </a:r>
          </a:p>
          <a:p>
            <a:pPr>
              <a:lnSpc>
                <a:spcPct val="150000"/>
              </a:lnSpc>
            </a:pPr>
            <a:r>
              <a:rPr kumimoji="1" lang="en-US" altLang="zh-CN" sz="2000" b="1" dirty="0"/>
              <a:t>Problem: </a:t>
            </a:r>
            <a:r>
              <a:rPr kumimoji="1" lang="en-US" altLang="zh-CN" sz="2000" dirty="0"/>
              <a:t>trajectory model which meet  both  </a:t>
            </a:r>
            <a:r>
              <a:rPr kumimoji="1" lang="en-US" altLang="zh-CN" sz="2000" dirty="0">
                <a:solidFill>
                  <a:srgbClr val="FF0000"/>
                </a:solidFill>
              </a:rPr>
              <a:t>high accuracy</a:t>
            </a:r>
            <a:r>
              <a:rPr kumimoji="1" lang="en-US" altLang="zh-CN" sz="2000" dirty="0"/>
              <a:t> demands and  </a:t>
            </a:r>
            <a:r>
              <a:rPr kumimoji="1" lang="en-US" altLang="zh-CN" sz="2000" dirty="0">
                <a:solidFill>
                  <a:srgbClr val="FF0000"/>
                </a:solidFill>
              </a:rPr>
              <a:t>low computational </a:t>
            </a:r>
            <a:r>
              <a:rPr kumimoji="1" lang="en-US" altLang="zh-CN" sz="2000" dirty="0"/>
              <a:t>demands can be </a:t>
            </a:r>
            <a:r>
              <a:rPr kumimoji="1" lang="en-US" altLang="zh-CN" sz="2000" dirty="0">
                <a:solidFill>
                  <a:srgbClr val="FF0000"/>
                </a:solidFill>
              </a:rPr>
              <a:t>hard to construct.</a:t>
            </a:r>
            <a:endParaRPr kumimoji="1" lang="en-US" altLang="zh-CN" sz="2000" dirty="0"/>
          </a:p>
          <a:p>
            <a:pPr>
              <a:lnSpc>
                <a:spcPct val="150000"/>
              </a:lnSpc>
            </a:pPr>
            <a:r>
              <a:rPr kumimoji="1" lang="en-US" altLang="zh-CN" sz="2000" b="1" dirty="0"/>
              <a:t>Solution: </a:t>
            </a:r>
            <a:r>
              <a:rPr kumimoji="1" lang="en-US" altLang="zh-CN" sz="2000" dirty="0">
                <a:solidFill>
                  <a:srgbClr val="FF0000"/>
                </a:solidFill>
              </a:rPr>
              <a:t>combine simple </a:t>
            </a:r>
            <a:r>
              <a:rPr kumimoji="1" lang="en-US" altLang="zh-CN" sz="2000" dirty="0"/>
              <a:t>trajectory models, each accurate within a limited regime of movement, in a </a:t>
            </a:r>
            <a:r>
              <a:rPr kumimoji="1" lang="en-US" altLang="zh-CN" sz="2000" dirty="0">
                <a:solidFill>
                  <a:srgbClr val="FF0000"/>
                </a:solidFill>
              </a:rPr>
              <a:t>probabilistic mixture of trajectory models</a:t>
            </a:r>
            <a:r>
              <a:rPr kumimoji="1" lang="en-US" altLang="zh-CN" sz="2000" dirty="0"/>
              <a:t> (MTM)</a:t>
            </a:r>
          </a:p>
          <a:p>
            <a:pPr>
              <a:lnSpc>
                <a:spcPct val="150000"/>
              </a:lnSpc>
            </a:pPr>
            <a:r>
              <a:rPr kumimoji="1" lang="en-US" altLang="zh-CN" sz="2000" b="1" dirty="0"/>
              <a:t>Result: </a:t>
            </a:r>
            <a:r>
              <a:rPr kumimoji="1" lang="en-US" altLang="zh-CN" sz="2000" dirty="0"/>
              <a:t>the MTM decoder gets </a:t>
            </a:r>
            <a:r>
              <a:rPr kumimoji="1" lang="en-US" altLang="zh-CN" sz="2000" dirty="0">
                <a:solidFill>
                  <a:srgbClr val="FF0000"/>
                </a:solidFill>
              </a:rPr>
              <a:t>higher accuracy</a:t>
            </a:r>
            <a:r>
              <a:rPr kumimoji="1" lang="en-US" altLang="zh-CN" sz="2000" dirty="0"/>
              <a:t> but has </a:t>
            </a:r>
            <a:r>
              <a:rPr kumimoji="1" lang="en-US" altLang="zh-CN" sz="2000" dirty="0">
                <a:solidFill>
                  <a:srgbClr val="FF0000"/>
                </a:solidFill>
              </a:rPr>
              <a:t>almost the same running time</a:t>
            </a:r>
            <a:r>
              <a:rPr kumimoji="1" lang="en-US" altLang="zh-CN" sz="2000" dirty="0"/>
              <a:t> compared with decoders using simpler trajectory models.</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kumimoji="1" lang="en-US" altLang="zh-CN" dirty="0"/>
              <a:t>Background</a:t>
            </a:r>
          </a:p>
        </p:txBody>
      </p:sp>
      <p:sp>
        <p:nvSpPr>
          <p:cNvPr id="3" name="内容占位符 2"/>
          <p:cNvSpPr>
            <a:spLocks noGrp="1"/>
          </p:cNvSpPr>
          <p:nvPr>
            <p:ph idx="1"/>
          </p:nvPr>
        </p:nvSpPr>
        <p:spPr>
          <a:xfrm>
            <a:off x="838200" y="1212980"/>
            <a:ext cx="11099800" cy="4963983"/>
          </a:xfrm>
        </p:spPr>
        <p:txBody>
          <a:bodyPr>
            <a:normAutofit fontScale="80000"/>
          </a:bodyPr>
          <a:lstStyle/>
          <a:p>
            <a:pPr>
              <a:lnSpc>
                <a:spcPct val="150000"/>
              </a:lnSpc>
            </a:pPr>
            <a:r>
              <a:rPr kumimoji="1" lang="en-US" altLang="zh-CN" sz="2000" dirty="0"/>
              <a:t>Neural activity from motor cortical areas has been shown in a number of studies to be related to </a:t>
            </a:r>
            <a:r>
              <a:rPr kumimoji="1" lang="en-US" altLang="zh-CN" sz="2000" dirty="0">
                <a:solidFill>
                  <a:srgbClr val="FF0000"/>
                </a:solidFill>
              </a:rPr>
              <a:t>various aspects </a:t>
            </a:r>
            <a:r>
              <a:rPr kumimoji="1" lang="en-US" altLang="zh-CN" sz="2000" dirty="0"/>
              <a:t>of the corresponding arm reach, including movement direction, position, velocity, acceleration, speed, joint angular velocity , force and intended reach goal.</a:t>
            </a:r>
          </a:p>
          <a:p>
            <a:pPr>
              <a:lnSpc>
                <a:spcPct val="150000"/>
              </a:lnSpc>
            </a:pPr>
            <a:r>
              <a:rPr kumimoji="1" lang="en-US" altLang="zh-CN" sz="2000" dirty="0"/>
              <a:t>the regularities in the relationship between neural activity and aspects of the arm reach have enabled the development of direct brain-controlled prosthetic devices.</a:t>
            </a:r>
          </a:p>
          <a:p>
            <a:pPr>
              <a:lnSpc>
                <a:spcPct val="150000"/>
              </a:lnSpc>
            </a:pPr>
            <a:r>
              <a:rPr kumimoji="1" lang="en-US" altLang="zh-CN" sz="2000" dirty="0"/>
              <a:t>One of the </a:t>
            </a:r>
            <a:r>
              <a:rPr kumimoji="1" lang="en-US" altLang="zh-CN" sz="2000" dirty="0">
                <a:solidFill>
                  <a:srgbClr val="FF0000"/>
                </a:solidFill>
              </a:rPr>
              <a:t>key </a:t>
            </a:r>
            <a:r>
              <a:rPr kumimoji="1" lang="en-US" altLang="zh-CN" sz="2000" dirty="0"/>
              <a:t>components of a neural prosthetic device is its</a:t>
            </a:r>
            <a:r>
              <a:rPr kumimoji="1" lang="en-US" altLang="zh-CN" sz="2000" dirty="0">
                <a:solidFill>
                  <a:srgbClr val="FF0000"/>
                </a:solidFill>
              </a:rPr>
              <a:t> decoding algorithm</a:t>
            </a:r>
          </a:p>
          <a:p>
            <a:pPr>
              <a:lnSpc>
                <a:spcPct val="150000"/>
              </a:lnSpc>
            </a:pPr>
            <a:r>
              <a:rPr kumimoji="1" lang="en-US" altLang="zh-CN" sz="2000" dirty="0"/>
              <a:t>decoding algorithms </a:t>
            </a:r>
          </a:p>
          <a:p>
            <a:pPr lvl="1">
              <a:lnSpc>
                <a:spcPct val="150000"/>
              </a:lnSpc>
            </a:pPr>
            <a:r>
              <a:rPr kumimoji="1" lang="en-US" altLang="zh-CN" sz="2000" dirty="0"/>
              <a:t>common used </a:t>
            </a:r>
            <a:r>
              <a:rPr kumimoji="1" lang="en-US" altLang="zh-CN" sz="2000" dirty="0">
                <a:solidFill>
                  <a:srgbClr val="FF0000"/>
                </a:solidFill>
              </a:rPr>
              <a:t>linear methods</a:t>
            </a:r>
            <a:r>
              <a:rPr kumimoji="1" lang="en-US" altLang="zh-CN" sz="2000" dirty="0"/>
              <a:t> such as  population vector and linear filters</a:t>
            </a:r>
          </a:p>
          <a:p>
            <a:pPr lvl="1">
              <a:lnSpc>
                <a:spcPct val="150000"/>
              </a:lnSpc>
            </a:pPr>
            <a:r>
              <a:rPr kumimoji="1" lang="en-US" altLang="zh-CN" sz="2000" dirty="0">
                <a:solidFill>
                  <a:srgbClr val="FF0000"/>
                </a:solidFill>
              </a:rPr>
              <a:t>recursive Bayesian decodersithms </a:t>
            </a:r>
            <a:r>
              <a:rPr kumimoji="1" lang="en-US" altLang="zh-CN" sz="2000" dirty="0">
                <a:solidFill>
                  <a:schemeClr val="tx1"/>
                </a:solidFill>
              </a:rPr>
              <a:t>provide </a:t>
            </a:r>
            <a:r>
              <a:rPr kumimoji="1" lang="en-US" altLang="zh-CN" sz="2000" dirty="0">
                <a:solidFill>
                  <a:srgbClr val="FF0000"/>
                </a:solidFill>
              </a:rPr>
              <a:t>confidence regions</a:t>
            </a:r>
            <a:r>
              <a:rPr kumimoji="1" lang="en-US" altLang="zh-CN" sz="2000" dirty="0">
                <a:solidFill>
                  <a:schemeClr val="tx1"/>
                </a:solidFill>
              </a:rPr>
              <a:t> for the arm state estimates and allow </a:t>
            </a:r>
            <a:r>
              <a:rPr kumimoji="1" lang="en-US" altLang="zh-CN" sz="2000" dirty="0">
                <a:solidFill>
                  <a:srgbClr val="FF0000"/>
                </a:solidFill>
              </a:rPr>
              <a:t>nonlinear</a:t>
            </a:r>
            <a:r>
              <a:rPr kumimoji="1" lang="en-US" altLang="zh-CN" sz="2000" dirty="0">
                <a:solidFill>
                  <a:schemeClr val="tx1"/>
                </a:solidFill>
              </a:rPr>
              <a:t> relationships between the neural activity and arm state,</a:t>
            </a:r>
            <a:r>
              <a:rPr kumimoji="1" lang="en-US" altLang="zh-CN" sz="2000" dirty="0">
                <a:solidFill>
                  <a:srgbClr val="FF0000"/>
                </a:solidFill>
              </a:rPr>
              <a:t> </a:t>
            </a:r>
            <a:r>
              <a:rPr kumimoji="1" lang="en-US" altLang="zh-CN" sz="2000" dirty="0"/>
              <a:t>have been shown to provide </a:t>
            </a:r>
            <a:r>
              <a:rPr kumimoji="1" lang="en-US" altLang="zh-CN" sz="2000" dirty="0">
                <a:solidFill>
                  <a:srgbClr val="FF0000"/>
                </a:solidFill>
              </a:rPr>
              <a:t>more accurate</a:t>
            </a:r>
            <a:r>
              <a:rPr kumimoji="1" lang="en-US" altLang="zh-CN" sz="2000" dirty="0"/>
              <a:t> trajectory estimates.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kumimoji="1" lang="en-US" altLang="zh-CN" dirty="0">
                <a:sym typeface="+mn-ea"/>
              </a:rPr>
              <a:t>Recursive Bayesian decoders</a:t>
            </a:r>
            <a:endParaRPr kumimoji="1" lang="zh-CN" altLang="en-US" b="0" dirty="0"/>
          </a:p>
        </p:txBody>
      </p:sp>
      <p:sp>
        <p:nvSpPr>
          <p:cNvPr id="3" name="内容占位符 2"/>
          <p:cNvSpPr>
            <a:spLocks noGrp="1"/>
          </p:cNvSpPr>
          <p:nvPr>
            <p:ph idx="1"/>
          </p:nvPr>
        </p:nvSpPr>
        <p:spPr>
          <a:xfrm>
            <a:off x="838200" y="1212980"/>
            <a:ext cx="11099800" cy="4963983"/>
          </a:xfrm>
        </p:spPr>
        <p:txBody>
          <a:bodyPr>
            <a:normAutofit lnSpcReduction="10000"/>
          </a:bodyPr>
          <a:lstStyle/>
          <a:p>
            <a:pPr>
              <a:lnSpc>
                <a:spcPct val="150000"/>
              </a:lnSpc>
            </a:pPr>
            <a:r>
              <a:rPr kumimoji="1" lang="en-US" altLang="zh-CN" sz="2400" dirty="0"/>
              <a:t>recursive Bayesian decoders </a:t>
            </a:r>
            <a:r>
              <a:rPr kumimoji="1" lang="en-US" altLang="zh-CN" sz="2000" dirty="0"/>
              <a:t> </a:t>
            </a:r>
            <a:r>
              <a:rPr kumimoji="1" lang="en-US" altLang="zh-CN" sz="2400" dirty="0"/>
              <a:t>comprise:</a:t>
            </a:r>
            <a:endParaRPr kumimoji="1" lang="en-US" altLang="zh-CN" sz="2000" dirty="0"/>
          </a:p>
          <a:p>
            <a:pPr lvl="2">
              <a:lnSpc>
                <a:spcPct val="150000"/>
              </a:lnSpc>
            </a:pPr>
            <a:r>
              <a:rPr kumimoji="1" lang="en-US" altLang="zh-CN" sz="1800" b="1" dirty="0"/>
              <a:t>trajectory model </a:t>
            </a:r>
            <a:r>
              <a:rPr kumimoji="1" lang="en-US" altLang="zh-CN" sz="1800" dirty="0"/>
              <a:t>: describes how the arm state changes from one time step to the next</a:t>
            </a:r>
          </a:p>
          <a:p>
            <a:pPr lvl="2">
              <a:lnSpc>
                <a:spcPct val="150000"/>
              </a:lnSpc>
            </a:pPr>
            <a:r>
              <a:rPr kumimoji="1" lang="en-US" altLang="zh-CN" sz="1800" b="1" dirty="0"/>
              <a:t>observation model</a:t>
            </a:r>
            <a:r>
              <a:rPr kumimoji="1" lang="en-US" altLang="zh-CN" sz="1800" dirty="0"/>
              <a:t>:  describes how the observed neural activity relates to the time-evolving arm state</a:t>
            </a:r>
          </a:p>
          <a:p>
            <a:pPr>
              <a:lnSpc>
                <a:spcPct val="150000"/>
              </a:lnSpc>
            </a:pPr>
            <a:r>
              <a:rPr kumimoji="1" lang="en-US" altLang="zh-CN" sz="2400" dirty="0"/>
              <a:t>trajectory model :</a:t>
            </a:r>
          </a:p>
          <a:p>
            <a:pPr lvl="1">
              <a:lnSpc>
                <a:spcPct val="150000"/>
              </a:lnSpc>
            </a:pPr>
            <a:r>
              <a:rPr kumimoji="1" lang="en-US" altLang="zh-CN" sz="2000" dirty="0"/>
              <a:t>The degree to which the trajectory model reflects the kinematics of the actual reaches </a:t>
            </a:r>
            <a:r>
              <a:rPr kumimoji="1" lang="en-US" altLang="zh-CN" sz="2000" dirty="0">
                <a:solidFill>
                  <a:srgbClr val="FF0000"/>
                </a:solidFill>
              </a:rPr>
              <a:t>directly affects the accuracy</a:t>
            </a:r>
            <a:r>
              <a:rPr kumimoji="1" lang="en-US" altLang="zh-CN" sz="2000" dirty="0"/>
              <a:t> with which trajectories can be decoded from neural data.</a:t>
            </a:r>
          </a:p>
          <a:p>
            <a:pPr lvl="1">
              <a:lnSpc>
                <a:spcPct val="150000"/>
              </a:lnSpc>
            </a:pPr>
            <a:r>
              <a:rPr kumimoji="1" lang="en-US" altLang="zh-CN" sz="2000" dirty="0"/>
              <a:t>common used trajectory model such as random walk and linear gaussian model</a:t>
            </a:r>
          </a:p>
          <a:p>
            <a:pPr lvl="1">
              <a:lnSpc>
                <a:spcPct val="150000"/>
              </a:lnSpc>
            </a:pPr>
            <a:r>
              <a:rPr kumimoji="1" lang="en-US" altLang="zh-CN" sz="2000" dirty="0"/>
              <a:t> face the trade-off between accuracy demands and computational demands</a:t>
            </a:r>
          </a:p>
          <a:p>
            <a:pPr>
              <a:lnSpc>
                <a:spcPct val="150000"/>
              </a:lnSpc>
            </a:pPr>
            <a:endParaRPr kumimoji="1" lang="en-US" altLang="zh-CN" sz="2400" dirty="0"/>
          </a:p>
          <a:p>
            <a:pPr lvl="2">
              <a:lnSpc>
                <a:spcPct val="150000"/>
              </a:lnSpc>
            </a:pPr>
            <a:endParaRPr kumimoji="1" lang="en-US" altLang="zh-C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kumimoji="1" lang="en-US" altLang="zh-CN" dirty="0"/>
              <a:t>MTM</a:t>
            </a:r>
          </a:p>
        </p:txBody>
      </p:sp>
      <p:sp>
        <p:nvSpPr>
          <p:cNvPr id="3" name="内容占位符 2"/>
          <p:cNvSpPr>
            <a:spLocks noGrp="1"/>
          </p:cNvSpPr>
          <p:nvPr>
            <p:ph idx="1"/>
          </p:nvPr>
        </p:nvSpPr>
        <p:spPr>
          <a:xfrm>
            <a:off x="838200" y="1212980"/>
            <a:ext cx="11099800" cy="4963983"/>
          </a:xfrm>
        </p:spPr>
        <p:txBody>
          <a:bodyPr>
            <a:normAutofit lnSpcReduction="10000"/>
          </a:bodyPr>
          <a:lstStyle/>
          <a:p>
            <a:pPr>
              <a:lnSpc>
                <a:spcPct val="150000"/>
              </a:lnSpc>
              <a:buFont typeface="Arial" panose="020B0603030804020204" pitchFamily="34" charset="0"/>
              <a:buChar char="•"/>
            </a:pPr>
            <a:r>
              <a:rPr kumimoji="1" lang="en-US" altLang="zh-CN" sz="2400" dirty="0"/>
              <a:t>mixture of trajectory models (MTM)</a:t>
            </a:r>
          </a:p>
          <a:p>
            <a:pPr lvl="1">
              <a:lnSpc>
                <a:spcPct val="150000"/>
              </a:lnSpc>
            </a:pPr>
            <a:r>
              <a:rPr kumimoji="1" lang="en-US" altLang="zh-CN" sz="2000" dirty="0"/>
              <a:t>combine simple trajectory models, each accurate within a limited regime of movement, in a probabilistic way</a:t>
            </a:r>
          </a:p>
          <a:p>
            <a:pPr lvl="1">
              <a:lnSpc>
                <a:spcPct val="150000"/>
              </a:lnSpc>
            </a:pPr>
            <a:r>
              <a:rPr kumimoji="1" lang="en-US" altLang="zh-CN" sz="2000" dirty="0">
                <a:sym typeface="+mn-ea"/>
              </a:rPr>
              <a:t>meet  both  </a:t>
            </a:r>
            <a:r>
              <a:rPr kumimoji="1" lang="en-US" altLang="zh-CN" sz="2000" dirty="0">
                <a:solidFill>
                  <a:srgbClr val="FF0000"/>
                </a:solidFill>
                <a:sym typeface="+mn-ea"/>
              </a:rPr>
              <a:t>high accuracy</a:t>
            </a:r>
            <a:r>
              <a:rPr kumimoji="1" lang="en-US" altLang="zh-CN" sz="2000" dirty="0">
                <a:sym typeface="+mn-ea"/>
              </a:rPr>
              <a:t> demands and  </a:t>
            </a:r>
            <a:r>
              <a:rPr kumimoji="1" lang="en-US" altLang="zh-CN" sz="2000" dirty="0">
                <a:solidFill>
                  <a:srgbClr val="FF0000"/>
                </a:solidFill>
                <a:sym typeface="+mn-ea"/>
              </a:rPr>
              <a:t>low computational </a:t>
            </a:r>
            <a:r>
              <a:rPr kumimoji="1" lang="en-US" altLang="zh-CN" sz="2000" dirty="0">
                <a:sym typeface="+mn-ea"/>
              </a:rPr>
              <a:t>demands </a:t>
            </a:r>
            <a:endParaRPr kumimoji="1" lang="en-US" altLang="zh-CN" sz="2000" dirty="0"/>
          </a:p>
          <a:p>
            <a:pPr lvl="1">
              <a:lnSpc>
                <a:spcPct val="150000"/>
              </a:lnSpc>
            </a:pPr>
            <a:r>
              <a:rPr kumimoji="1" lang="en-US" altLang="zh-CN" sz="2000" dirty="0"/>
              <a:t>is suitable for </a:t>
            </a:r>
            <a:r>
              <a:rPr kumimoji="1" lang="en-US" altLang="zh-CN" sz="2000" b="1" dirty="0"/>
              <a:t>goal-directed movements </a:t>
            </a:r>
            <a:r>
              <a:rPr kumimoji="1" lang="en-US" altLang="zh-CN" sz="2000" dirty="0"/>
              <a:t>in settings with multiple goals.</a:t>
            </a:r>
          </a:p>
          <a:p>
            <a:pPr lvl="1">
              <a:lnSpc>
                <a:spcPct val="150000"/>
              </a:lnSpc>
            </a:pPr>
            <a:r>
              <a:rPr kumimoji="1" lang="en-US" altLang="zh-CN" sz="2000" dirty="0">
                <a:sym typeface="+mn-ea"/>
              </a:rPr>
              <a:t>Incorporate goal information across multiple goals to improve the accuracy of the decoded trajectory</a:t>
            </a:r>
            <a:endParaRPr kumimoji="1" lang="en-US" altLang="zh-CN" sz="2000" dirty="0"/>
          </a:p>
          <a:p>
            <a:pPr lvl="1">
              <a:lnSpc>
                <a:spcPct val="150000"/>
              </a:lnSpc>
            </a:pPr>
            <a:r>
              <a:rPr kumimoji="1" lang="en-US" altLang="zh-CN" sz="2000" dirty="0">
                <a:sym typeface="+mn-ea"/>
              </a:rPr>
              <a:t>take into account behavioral variability across reaches to the same goal.</a:t>
            </a:r>
            <a:endParaRPr kumimoji="1" lang="en-US" altLang="zh-CN" sz="2000" dirty="0"/>
          </a:p>
          <a:p>
            <a:pPr marL="0" indent="0">
              <a:lnSpc>
                <a:spcPct val="150000"/>
              </a:lnSpc>
              <a:buNone/>
            </a:pPr>
            <a:endParaRPr kumimoji="1" lang="en-US" altLang="zh-CN" sz="2000" dirty="0"/>
          </a:p>
          <a:p>
            <a:pPr lvl="1">
              <a:lnSpc>
                <a:spcPct val="150000"/>
              </a:lnSpc>
            </a:pPr>
            <a:endParaRPr kumimoji="1" lang="en-US" altLang="zh-CN" sz="2000" dirty="0"/>
          </a:p>
          <a:p>
            <a:pPr lvl="2">
              <a:lnSpc>
                <a:spcPct val="150000"/>
              </a:lnSpc>
            </a:pPr>
            <a:endParaRPr kumimoji="1" lang="en-US" altLang="zh-C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kumimoji="1" lang="en-US" altLang="zh-CN" dirty="0"/>
              <a:t>Goal-directed movements</a:t>
            </a:r>
          </a:p>
        </p:txBody>
      </p:sp>
      <p:sp>
        <p:nvSpPr>
          <p:cNvPr id="3" name="内容占位符 2"/>
          <p:cNvSpPr>
            <a:spLocks noGrp="1"/>
          </p:cNvSpPr>
          <p:nvPr>
            <p:ph idx="1"/>
          </p:nvPr>
        </p:nvSpPr>
        <p:spPr>
          <a:xfrm>
            <a:off x="838200" y="1212980"/>
            <a:ext cx="11099800" cy="4963983"/>
          </a:xfrm>
        </p:spPr>
        <p:txBody>
          <a:bodyPr>
            <a:normAutofit fontScale="70000"/>
          </a:bodyPr>
          <a:lstStyle/>
          <a:p>
            <a:pPr>
              <a:lnSpc>
                <a:spcPct val="150000"/>
              </a:lnSpc>
            </a:pPr>
            <a:r>
              <a:rPr kumimoji="1" lang="en-US" altLang="zh-CN" sz="2400" dirty="0">
                <a:sym typeface="+mn-ea"/>
              </a:rPr>
              <a:t>Goal-directed movements tasks have many applications in neuroscience fields. The utility of prosthetic systems based on goal-directed movements has fueled the development of statistical models and decoding algorithms tailored for goal-directed movements.</a:t>
            </a:r>
          </a:p>
          <a:p>
            <a:pPr>
              <a:lnSpc>
                <a:spcPct val="150000"/>
              </a:lnSpc>
            </a:pPr>
            <a:r>
              <a:rPr kumimoji="1" lang="en-US" altLang="zh-CN" sz="2400" dirty="0">
                <a:sym typeface="+mn-ea"/>
              </a:rPr>
              <a:t>goal-directed movements </a:t>
            </a:r>
            <a:r>
              <a:rPr kumimoji="1" lang="en-US" altLang="zh-CN" sz="2400" dirty="0">
                <a:solidFill>
                  <a:srgbClr val="FF0000"/>
                </a:solidFill>
                <a:sym typeface="+mn-ea"/>
              </a:rPr>
              <a:t>properites</a:t>
            </a:r>
            <a:endParaRPr kumimoji="1" lang="en-US" altLang="zh-CN" sz="2400" dirty="0"/>
          </a:p>
          <a:p>
            <a:pPr lvl="1">
              <a:lnSpc>
                <a:spcPct val="150000"/>
              </a:lnSpc>
            </a:pPr>
            <a:r>
              <a:rPr kumimoji="1" lang="en-US" altLang="zh-CN" sz="2400" dirty="0">
                <a:sym typeface="+mn-ea"/>
              </a:rPr>
              <a:t>is typically directed toward one of a number of discrete goals </a:t>
            </a:r>
            <a:endParaRPr kumimoji="1" lang="en-US" altLang="zh-CN" sz="2400" dirty="0"/>
          </a:p>
          <a:p>
            <a:pPr lvl="1">
              <a:lnSpc>
                <a:spcPct val="150000"/>
              </a:lnSpc>
            </a:pPr>
            <a:r>
              <a:rPr kumimoji="1" lang="en-US" altLang="zh-CN" sz="2400" dirty="0">
                <a:sym typeface="+mn-ea"/>
              </a:rPr>
              <a:t>repeated movements to the same goal are not identical(variability in movement speed or curvature)</a:t>
            </a:r>
            <a:endParaRPr kumimoji="1" lang="en-US" altLang="zh-CN" sz="2400" dirty="0"/>
          </a:p>
          <a:p>
            <a:pPr lvl="1">
              <a:lnSpc>
                <a:spcPct val="150000"/>
              </a:lnSpc>
            </a:pPr>
            <a:r>
              <a:rPr kumimoji="1" lang="en-US" altLang="zh-CN" sz="2400" dirty="0">
                <a:sym typeface="+mn-ea"/>
              </a:rPr>
              <a:t> the trajectories generally start at rest, proceed out to the desired goal and end at rest.</a:t>
            </a:r>
            <a:endParaRPr kumimoji="1" lang="en-US" altLang="zh-CN" sz="2400" dirty="0"/>
          </a:p>
          <a:p>
            <a:pPr>
              <a:lnSpc>
                <a:spcPct val="150000"/>
              </a:lnSpc>
            </a:pPr>
            <a:r>
              <a:rPr kumimoji="1" lang="en-US" altLang="zh-CN" sz="2400" dirty="0">
                <a:sym typeface="+mn-ea"/>
              </a:rPr>
              <a:t>peri-movement  neural activity and delay activity </a:t>
            </a:r>
            <a:endParaRPr kumimoji="1" lang="en-US" altLang="zh-CN" sz="2400" dirty="0"/>
          </a:p>
          <a:p>
            <a:pPr lvl="1">
              <a:lnSpc>
                <a:spcPct val="150000"/>
              </a:lnSpc>
            </a:pPr>
            <a:r>
              <a:rPr kumimoji="1" lang="en-US" altLang="zh-CN" sz="2400" dirty="0">
                <a:sym typeface="+mn-ea"/>
              </a:rPr>
              <a:t>peri-movement activity specifies the moment-by-moment details of the arm trajectory </a:t>
            </a:r>
            <a:endParaRPr kumimoji="1" lang="en-US" altLang="zh-CN" sz="2400" dirty="0"/>
          </a:p>
          <a:p>
            <a:pPr lvl="1">
              <a:lnSpc>
                <a:spcPct val="150000"/>
              </a:lnSpc>
            </a:pPr>
            <a:r>
              <a:rPr kumimoji="1" lang="en-US" altLang="zh-CN" sz="2400" dirty="0">
                <a:sym typeface="+mn-ea"/>
              </a:rPr>
              <a:t>delay activity has been shown to indicate the upcoming reach goal </a:t>
            </a:r>
            <a:endParaRPr kumimoji="1" lang="en-US" altLang="zh-CN" sz="2000" dirty="0"/>
          </a:p>
          <a:p>
            <a:pPr lvl="1">
              <a:lnSpc>
                <a:spcPct val="150000"/>
              </a:lnSpc>
            </a:pPr>
            <a:endParaRPr kumimoji="1" lang="en-US" altLang="zh-CN" sz="2000" dirty="0"/>
          </a:p>
          <a:p>
            <a:pPr lvl="2">
              <a:lnSpc>
                <a:spcPct val="150000"/>
              </a:lnSpc>
            </a:pPr>
            <a:endParaRPr kumimoji="1" lang="en-US" altLang="zh-C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9747885" y="3143250"/>
            <a:ext cx="2516505" cy="645160"/>
          </a:xfrm>
          <a:prstGeom prst="rect">
            <a:avLst/>
          </a:prstGeom>
          <a:noFill/>
          <a:ln>
            <a:noFill/>
          </a:ln>
        </p:spPr>
        <p:txBody>
          <a:bodyPr wrap="square" rtlCol="0" anchor="t">
            <a:spAutoFit/>
          </a:bodyPr>
          <a:lstStyle/>
          <a:p>
            <a:pPr algn="ctr"/>
            <a:r>
              <a:rPr lang="en-US" altLang="zh-C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trajectory model </a:t>
            </a:r>
          </a:p>
          <a:p>
            <a:pPr algn="ctr"/>
            <a:r>
              <a:rPr lang="en-US" altLang="zh-C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(state model) </a:t>
            </a:r>
          </a:p>
        </p:txBody>
      </p:sp>
      <p:grpSp>
        <p:nvGrpSpPr>
          <p:cNvPr id="7" name="Group 6"/>
          <p:cNvGrpSpPr/>
          <p:nvPr/>
        </p:nvGrpSpPr>
        <p:grpSpPr>
          <a:xfrm>
            <a:off x="582295" y="1844675"/>
            <a:ext cx="10617200" cy="4032250"/>
            <a:chOff x="589" y="1783"/>
            <a:chExt cx="16720" cy="6350"/>
          </a:xfrm>
        </p:grpSpPr>
        <p:pic>
          <p:nvPicPr>
            <p:cNvPr id="3" name="Picture 2"/>
            <p:cNvPicPr>
              <a:picLocks noChangeAspect="1"/>
            </p:cNvPicPr>
            <p:nvPr/>
          </p:nvPicPr>
          <p:blipFill>
            <a:blip r:embed="rId3"/>
            <a:stretch>
              <a:fillRect/>
            </a:stretch>
          </p:blipFill>
          <p:spPr>
            <a:xfrm>
              <a:off x="803" y="1783"/>
              <a:ext cx="5962" cy="1570"/>
            </a:xfrm>
            <a:prstGeom prst="rect">
              <a:avLst/>
            </a:prstGeom>
          </p:spPr>
        </p:pic>
        <p:pic>
          <p:nvPicPr>
            <p:cNvPr id="4" name="Picture 3"/>
            <p:cNvPicPr>
              <a:picLocks noChangeAspect="1"/>
            </p:cNvPicPr>
            <p:nvPr/>
          </p:nvPicPr>
          <p:blipFill>
            <a:blip r:embed="rId4"/>
            <a:stretch>
              <a:fillRect/>
            </a:stretch>
          </p:blipFill>
          <p:spPr>
            <a:xfrm>
              <a:off x="589" y="4247"/>
              <a:ext cx="7229" cy="1354"/>
            </a:xfrm>
            <a:prstGeom prst="rect">
              <a:avLst/>
            </a:prstGeom>
          </p:spPr>
        </p:pic>
        <p:sp>
          <p:nvSpPr>
            <p:cNvPr id="16" name="Rectangle 15"/>
            <p:cNvSpPr/>
            <p:nvPr/>
          </p:nvSpPr>
          <p:spPr>
            <a:xfrm>
              <a:off x="5205" y="2208"/>
              <a:ext cx="1343" cy="719"/>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99" y="4247"/>
              <a:ext cx="1809" cy="1342"/>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876" y="3057"/>
              <a:ext cx="119" cy="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38" y="3080"/>
              <a:ext cx="2526" cy="580"/>
            </a:xfrm>
            <a:prstGeom prst="rect">
              <a:avLst/>
            </a:prstGeom>
            <a:noFill/>
            <a:ln>
              <a:noFill/>
            </a:ln>
          </p:spPr>
          <p:txBody>
            <a:bodyPr wrap="square" rtlCol="0" anchor="t">
              <a:spAutoFit/>
            </a:bodyPr>
            <a:lstStyle/>
            <a:p>
              <a:pPr algn="ctr"/>
              <a:r>
                <a:rPr lang="en-US" altLang="zh-C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Bayes’rule</a:t>
              </a:r>
            </a:p>
          </p:txBody>
        </p:sp>
        <p:sp>
          <p:nvSpPr>
            <p:cNvPr id="20" name="Rectangle 19"/>
            <p:cNvSpPr/>
            <p:nvPr/>
          </p:nvSpPr>
          <p:spPr>
            <a:xfrm>
              <a:off x="5205" y="4089"/>
              <a:ext cx="2270" cy="1500"/>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35" y="4247"/>
              <a:ext cx="1313" cy="560"/>
            </a:xfrm>
            <a:prstGeom prst="rect">
              <a:avLst/>
            </a:prstGeom>
            <a:noFill/>
            <a:ln w="12700"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30"/>
            <p:cNvSpPr txBox="1"/>
            <p:nvPr/>
          </p:nvSpPr>
          <p:spPr>
            <a:xfrm>
              <a:off x="16316" y="3353"/>
              <a:ext cx="993" cy="580"/>
            </a:xfrm>
            <a:prstGeom prst="rect">
              <a:avLst/>
            </a:prstGeom>
            <a:noFill/>
          </p:spPr>
          <p:txBody>
            <a:bodyPr wrap="square" rtlCol="0">
              <a:spAutoFit/>
            </a:bodyPr>
            <a:lstStyle/>
            <a:p>
              <a:r>
                <a:rPr lang="en-US">
                  <a:latin typeface="东文宋体" charset="0"/>
                </a:rPr>
                <a:t>①</a:t>
              </a:r>
            </a:p>
          </p:txBody>
        </p:sp>
        <p:sp>
          <p:nvSpPr>
            <p:cNvPr id="32" name="Text Box 31"/>
            <p:cNvSpPr txBox="1"/>
            <p:nvPr/>
          </p:nvSpPr>
          <p:spPr>
            <a:xfrm>
              <a:off x="16070" y="5776"/>
              <a:ext cx="611" cy="580"/>
            </a:xfrm>
            <a:prstGeom prst="rect">
              <a:avLst/>
            </a:prstGeom>
            <a:noFill/>
          </p:spPr>
          <p:txBody>
            <a:bodyPr wrap="none" rtlCol="0" anchor="t">
              <a:spAutoFit/>
            </a:bodyPr>
            <a:lstStyle/>
            <a:p>
              <a:r>
                <a:rPr lang="en-US">
                  <a:latin typeface="东文宋体" charset="0"/>
                  <a:sym typeface="+mn-ea"/>
                </a:rPr>
                <a:t>②</a:t>
              </a:r>
              <a:endParaRPr lang="en-US"/>
            </a:p>
          </p:txBody>
        </p:sp>
        <p:sp>
          <p:nvSpPr>
            <p:cNvPr id="33" name="Text Box 32"/>
            <p:cNvSpPr txBox="1"/>
            <p:nvPr/>
          </p:nvSpPr>
          <p:spPr>
            <a:xfrm>
              <a:off x="803" y="6681"/>
              <a:ext cx="7429" cy="1452"/>
            </a:xfrm>
            <a:prstGeom prst="rect">
              <a:avLst/>
            </a:prstGeom>
            <a:noFill/>
          </p:spPr>
          <p:txBody>
            <a:bodyPr wrap="square" rtlCol="0">
              <a:spAutoFit/>
            </a:bodyPr>
            <a:lstStyle/>
            <a:p>
              <a:r>
                <a:rPr lang="en-US">
                  <a:latin typeface="Microsoft YaHei" panose="020B0503020204020204" charset="-122"/>
                  <a:ea typeface="Microsoft YaHei" panose="020B0503020204020204" charset="-122"/>
                  <a:cs typeface="Microsoft Himalaya" panose="01010100010101010101" charset="0"/>
                </a:rPr>
                <a:t>compute:</a:t>
              </a:r>
            </a:p>
            <a:p>
              <a:r>
                <a:rPr lang="en-US">
                  <a:latin typeface="Microsoft YaHei" panose="020B0503020204020204" charset="-122"/>
                  <a:ea typeface="Microsoft YaHei" panose="020B0503020204020204" charset="-122"/>
                  <a:cs typeface="Microsoft Himalaya" panose="01010100010101010101" charset="0"/>
                </a:rPr>
                <a:t>1)  the conditional state posteriors</a:t>
              </a:r>
            </a:p>
            <a:p>
              <a:r>
                <a:rPr lang="en-US">
                  <a:latin typeface="Microsoft YaHei" panose="020B0503020204020204" charset="-122"/>
                  <a:ea typeface="Microsoft YaHei" panose="020B0503020204020204" charset="-122"/>
                  <a:cs typeface="Microsoft Himalaya" panose="01010100010101010101" charset="0"/>
                </a:rPr>
                <a:t>2)  the likelihood term </a:t>
              </a:r>
            </a:p>
          </p:txBody>
        </p:sp>
        <p:pic>
          <p:nvPicPr>
            <p:cNvPr id="34" name="Picture 33"/>
            <p:cNvPicPr>
              <a:picLocks noChangeAspect="1"/>
            </p:cNvPicPr>
            <p:nvPr/>
          </p:nvPicPr>
          <p:blipFill>
            <a:blip r:embed="rId5"/>
            <a:stretch>
              <a:fillRect/>
            </a:stretch>
          </p:blipFill>
          <p:spPr>
            <a:xfrm>
              <a:off x="7163" y="6997"/>
              <a:ext cx="1800" cy="821"/>
            </a:xfrm>
            <a:prstGeom prst="rect">
              <a:avLst/>
            </a:prstGeom>
          </p:spPr>
        </p:pic>
        <p:pic>
          <p:nvPicPr>
            <p:cNvPr id="35" name="Picture 34"/>
            <p:cNvPicPr>
              <a:picLocks noChangeAspect="1"/>
            </p:cNvPicPr>
            <p:nvPr/>
          </p:nvPicPr>
          <p:blipFill>
            <a:blip r:embed="rId6"/>
            <a:stretch>
              <a:fillRect/>
            </a:stretch>
          </p:blipFill>
          <p:spPr>
            <a:xfrm>
              <a:off x="5012" y="7586"/>
              <a:ext cx="1426" cy="547"/>
            </a:xfrm>
            <a:prstGeom prst="rect">
              <a:avLst/>
            </a:prstGeom>
          </p:spPr>
        </p:pic>
        <p:pic>
          <p:nvPicPr>
            <p:cNvPr id="55" name="Picture 54"/>
            <p:cNvPicPr>
              <a:picLocks noChangeAspect="1"/>
            </p:cNvPicPr>
            <p:nvPr/>
          </p:nvPicPr>
          <p:blipFill>
            <a:blip r:embed="rId7"/>
            <a:stretch>
              <a:fillRect/>
            </a:stretch>
          </p:blipFill>
          <p:spPr>
            <a:xfrm>
              <a:off x="8963" y="3612"/>
              <a:ext cx="6350" cy="2490"/>
            </a:xfrm>
            <a:prstGeom prst="rect">
              <a:avLst/>
            </a:prstGeom>
          </p:spPr>
        </p:pic>
        <p:sp>
          <p:nvSpPr>
            <p:cNvPr id="56" name="Rectangle 55"/>
            <p:cNvSpPr/>
            <p:nvPr/>
          </p:nvSpPr>
          <p:spPr>
            <a:xfrm>
              <a:off x="9085" y="3353"/>
              <a:ext cx="6106" cy="1760"/>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207" y="5207"/>
              <a:ext cx="5803" cy="895"/>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p:cNvSpPr/>
          <p:nvPr/>
        </p:nvSpPr>
        <p:spPr>
          <a:xfrm>
            <a:off x="9632950" y="4145915"/>
            <a:ext cx="2516505" cy="368300"/>
          </a:xfrm>
          <a:prstGeom prst="rect">
            <a:avLst/>
          </a:prstGeom>
          <a:noFill/>
          <a:ln>
            <a:noFill/>
          </a:ln>
        </p:spPr>
        <p:txBody>
          <a:bodyPr wrap="square" rtlCol="0" anchor="t">
            <a:spAutoFit/>
          </a:bodyPr>
          <a:lstStyle/>
          <a:p>
            <a:pPr algn="ctr"/>
            <a:r>
              <a:rPr lang="en-US" altLang="zh-CN">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observation model</a:t>
            </a:r>
          </a:p>
        </p:txBody>
      </p:sp>
      <p:sp>
        <p:nvSpPr>
          <p:cNvPr id="2" name="Text Box 1"/>
          <p:cNvSpPr txBox="1"/>
          <p:nvPr/>
        </p:nvSpPr>
        <p:spPr>
          <a:xfrm>
            <a:off x="646430" y="1094740"/>
            <a:ext cx="9361170" cy="521970"/>
          </a:xfrm>
          <a:prstGeom prst="rect">
            <a:avLst/>
          </a:prstGeom>
          <a:noFill/>
        </p:spPr>
        <p:txBody>
          <a:bodyPr wrap="square" rtlCol="0">
            <a:spAutoFit/>
          </a:bodyPr>
          <a:lstStyle/>
          <a:p>
            <a:r>
              <a:rPr lang="en-US" sz="2800" b="1"/>
              <a:t>Mixture of trajectory models framework</a:t>
            </a:r>
          </a:p>
        </p:txBody>
      </p:sp>
      <p:sp>
        <p:nvSpPr>
          <p:cNvPr id="5" name="标题 1"/>
          <p:cNvSpPr>
            <a:spLocks noGrp="1"/>
          </p:cNvSpPr>
          <p:nvPr>
            <p:ph type="title"/>
          </p:nvPr>
        </p:nvSpPr>
        <p:spPr>
          <a:xfrm>
            <a:off x="577215" y="244476"/>
            <a:ext cx="10515600" cy="661242"/>
          </a:xfrm>
        </p:spPr>
        <p:txBody>
          <a:bodyPr>
            <a:normAutofit fontScale="90000"/>
          </a:bodyPr>
          <a:lstStyle/>
          <a:p>
            <a:pPr lvl="0"/>
            <a:r>
              <a:rPr kumimoji="1" lang="en-US" altLang="zh-CN" dirty="0"/>
              <a:t>Methods</a:t>
            </a:r>
          </a:p>
        </p:txBody>
      </p:sp>
      <p:sp>
        <p:nvSpPr>
          <p:cNvPr id="9" name="Text Box 8"/>
          <p:cNvSpPr txBox="1"/>
          <p:nvPr/>
        </p:nvSpPr>
        <p:spPr>
          <a:xfrm>
            <a:off x="6343015" y="2226310"/>
            <a:ext cx="3390265" cy="368300"/>
          </a:xfrm>
          <a:prstGeom prst="rect">
            <a:avLst/>
          </a:prstGeom>
          <a:noFill/>
        </p:spPr>
        <p:txBody>
          <a:bodyPr wrap="none" rtlCol="0" anchor="t">
            <a:spAutoFit/>
          </a:bodyPr>
          <a:lstStyle/>
          <a:p>
            <a:r>
              <a:rPr kumimoji="1" lang="en-US" altLang="zh-CN" b="1" dirty="0">
                <a:latin typeface="Microsoft YaHei" panose="020B0503020204020204" charset="-122"/>
                <a:ea typeface="Microsoft YaHei" panose="020B0503020204020204" charset="-122"/>
                <a:sym typeface="+mn-ea"/>
              </a:rPr>
              <a:t>Recursive Bayesian Decoder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Box 68"/>
          <p:cNvSpPr txBox="1"/>
          <p:nvPr/>
        </p:nvSpPr>
        <p:spPr>
          <a:xfrm>
            <a:off x="688975" y="247650"/>
            <a:ext cx="9361170" cy="521970"/>
          </a:xfrm>
          <a:prstGeom prst="rect">
            <a:avLst/>
          </a:prstGeom>
          <a:noFill/>
        </p:spPr>
        <p:txBody>
          <a:bodyPr wrap="square" rtlCol="0">
            <a:spAutoFit/>
          </a:bodyPr>
          <a:lstStyle/>
          <a:p>
            <a:r>
              <a:rPr lang="en-US" sz="2800" b="1"/>
              <a:t>Mixture of trajectory models framework</a:t>
            </a:r>
          </a:p>
        </p:txBody>
      </p:sp>
      <p:sp>
        <p:nvSpPr>
          <p:cNvPr id="73" name="Text Box 72"/>
          <p:cNvSpPr txBox="1"/>
          <p:nvPr/>
        </p:nvSpPr>
        <p:spPr>
          <a:xfrm>
            <a:off x="991870" y="2319020"/>
            <a:ext cx="11101705" cy="1198880"/>
          </a:xfrm>
          <a:prstGeom prst="rect">
            <a:avLst/>
          </a:prstGeom>
          <a:noFill/>
        </p:spPr>
        <p:txBody>
          <a:bodyPr wrap="square" rtlCol="0">
            <a:spAutoFit/>
          </a:bodyPr>
          <a:lstStyle/>
          <a:p>
            <a:r>
              <a:rPr lang="en-US">
                <a:latin typeface="Microsoft YaHei" panose="020B0503020204020204" charset="-122"/>
                <a:ea typeface="Microsoft YaHei" panose="020B0503020204020204" charset="-122"/>
                <a:cs typeface="Microsoft YaHei" panose="020B0503020204020204" charset="-122"/>
              </a:rPr>
              <a:t>If                 and                    are linear gaussian model,                   can be computed exactly, the model is standard kalman filter. But  the observation model   is  </a:t>
            </a:r>
            <a:r>
              <a:rPr lang="en-US">
                <a:latin typeface="Microsoft YaHei" panose="020B0503020204020204" charset="-122"/>
                <a:ea typeface="Microsoft YaHei" panose="020B0503020204020204" charset="-122"/>
                <a:cs typeface="Microsoft YaHei" panose="020B0503020204020204" charset="-122"/>
                <a:sym typeface="+mn-ea"/>
              </a:rPr>
              <a:t>②</a:t>
            </a:r>
            <a:r>
              <a:rPr lang="en-US">
                <a:latin typeface="Microsoft YaHei" panose="020B0503020204020204" charset="-122"/>
                <a:ea typeface="Microsoft YaHei" panose="020B0503020204020204" charset="-122"/>
                <a:cs typeface="Microsoft YaHei" panose="020B0503020204020204" charset="-122"/>
              </a:rPr>
              <a:t> </a:t>
            </a:r>
            <a:r>
              <a:rPr lang="en-US">
                <a:latin typeface="Microsoft YaHei" panose="020B0503020204020204" charset="-122"/>
                <a:ea typeface="Microsoft YaHei" panose="020B0503020204020204" charset="-122"/>
                <a:cs typeface="Microsoft YaHei" panose="020B0503020204020204" charset="-122"/>
                <a:sym typeface="+mn-ea"/>
              </a:rPr>
              <a:t>,has the nonlinear term exp, has no closed-form solution, so use Laplace approximation compute </a:t>
            </a:r>
            <a:endParaRPr lang="en-US">
              <a:latin typeface="Microsoft YaHei" panose="020B0503020204020204" charset="-122"/>
              <a:ea typeface="Microsoft YaHei" panose="020B0503020204020204" charset="-122"/>
              <a:cs typeface="Microsoft YaHei" panose="020B0503020204020204" charset="-122"/>
            </a:endParaRPr>
          </a:p>
          <a:p>
            <a:r>
              <a:rPr lang="en-US">
                <a:latin typeface="Microsoft YaHei" panose="020B0503020204020204" charset="-122"/>
                <a:ea typeface="Microsoft YaHei" panose="020B0503020204020204" charset="-122"/>
                <a:cs typeface="Microsoft YaHei" panose="020B0503020204020204" charset="-122"/>
              </a:rPr>
              <a:t>  </a:t>
            </a:r>
            <a:endParaRPr lang="zh-CN" altLang="en-US">
              <a:latin typeface="Microsoft YaHei" panose="020B0503020204020204" charset="-122"/>
              <a:ea typeface="Microsoft YaHei" panose="020B0503020204020204" charset="-122"/>
              <a:cs typeface="Microsoft YaHei" panose="020B0503020204020204" charset="-122"/>
            </a:endParaRPr>
          </a:p>
        </p:txBody>
      </p:sp>
      <p:pic>
        <p:nvPicPr>
          <p:cNvPr id="70" name="Picture 69"/>
          <p:cNvPicPr>
            <a:picLocks noChangeAspect="1"/>
          </p:cNvPicPr>
          <p:nvPr/>
        </p:nvPicPr>
        <p:blipFill>
          <a:blip r:embed="rId3"/>
          <a:stretch>
            <a:fillRect/>
          </a:stretch>
        </p:blipFill>
        <p:spPr>
          <a:xfrm>
            <a:off x="1140460" y="1449070"/>
            <a:ext cx="4114800" cy="868680"/>
          </a:xfrm>
          <a:prstGeom prst="rect">
            <a:avLst/>
          </a:prstGeom>
        </p:spPr>
      </p:pic>
      <p:sp>
        <p:nvSpPr>
          <p:cNvPr id="71" name="Rectangle 70"/>
          <p:cNvSpPr/>
          <p:nvPr/>
        </p:nvSpPr>
        <p:spPr>
          <a:xfrm>
            <a:off x="3350895" y="1544320"/>
            <a:ext cx="1383030" cy="281305"/>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977130" y="1825625"/>
            <a:ext cx="76263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4"/>
          <a:stretch>
            <a:fillRect/>
          </a:stretch>
        </p:blipFill>
        <p:spPr>
          <a:xfrm>
            <a:off x="1294130" y="2317115"/>
            <a:ext cx="895350" cy="307340"/>
          </a:xfrm>
          <a:prstGeom prst="rect">
            <a:avLst/>
          </a:prstGeom>
        </p:spPr>
      </p:pic>
      <p:pic>
        <p:nvPicPr>
          <p:cNvPr id="75" name="Picture 74"/>
          <p:cNvPicPr>
            <a:picLocks noChangeAspect="1"/>
          </p:cNvPicPr>
          <p:nvPr/>
        </p:nvPicPr>
        <p:blipFill>
          <a:blip r:embed="rId5"/>
          <a:stretch>
            <a:fillRect/>
          </a:stretch>
        </p:blipFill>
        <p:spPr>
          <a:xfrm>
            <a:off x="2935605" y="2308225"/>
            <a:ext cx="1097280" cy="384175"/>
          </a:xfrm>
          <a:prstGeom prst="rect">
            <a:avLst/>
          </a:prstGeom>
        </p:spPr>
      </p:pic>
      <p:pic>
        <p:nvPicPr>
          <p:cNvPr id="76" name="Picture 75"/>
          <p:cNvPicPr>
            <a:picLocks noChangeAspect="1"/>
          </p:cNvPicPr>
          <p:nvPr/>
        </p:nvPicPr>
        <p:blipFill>
          <a:blip r:embed="rId6"/>
          <a:stretch>
            <a:fillRect/>
          </a:stretch>
        </p:blipFill>
        <p:spPr>
          <a:xfrm>
            <a:off x="7055485" y="2318385"/>
            <a:ext cx="1097280" cy="374015"/>
          </a:xfrm>
          <a:prstGeom prst="rect">
            <a:avLst/>
          </a:prstGeom>
        </p:spPr>
      </p:pic>
      <p:pic>
        <p:nvPicPr>
          <p:cNvPr id="77" name="Picture 76"/>
          <p:cNvPicPr>
            <a:picLocks noChangeAspect="1"/>
          </p:cNvPicPr>
          <p:nvPr/>
        </p:nvPicPr>
        <p:blipFill>
          <a:blip r:embed="rId4"/>
          <a:stretch>
            <a:fillRect/>
          </a:stretch>
        </p:blipFill>
        <p:spPr>
          <a:xfrm>
            <a:off x="5888355" y="2624455"/>
            <a:ext cx="895350" cy="301625"/>
          </a:xfrm>
          <a:prstGeom prst="rect">
            <a:avLst/>
          </a:prstGeom>
        </p:spPr>
      </p:pic>
      <p:pic>
        <p:nvPicPr>
          <p:cNvPr id="78" name="Picture 77"/>
          <p:cNvPicPr>
            <a:picLocks noChangeAspect="1"/>
          </p:cNvPicPr>
          <p:nvPr/>
        </p:nvPicPr>
        <p:blipFill>
          <a:blip r:embed="rId6"/>
          <a:stretch>
            <a:fillRect/>
          </a:stretch>
        </p:blipFill>
        <p:spPr>
          <a:xfrm>
            <a:off x="8282940" y="2926080"/>
            <a:ext cx="1097280" cy="365760"/>
          </a:xfrm>
          <a:prstGeom prst="rect">
            <a:avLst/>
          </a:prstGeom>
        </p:spPr>
      </p:pic>
      <p:pic>
        <p:nvPicPr>
          <p:cNvPr id="79" name="Picture 78"/>
          <p:cNvPicPr>
            <a:picLocks noChangeAspect="1"/>
          </p:cNvPicPr>
          <p:nvPr/>
        </p:nvPicPr>
        <p:blipFill>
          <a:blip r:embed="rId7"/>
          <a:stretch>
            <a:fillRect/>
          </a:stretch>
        </p:blipFill>
        <p:spPr>
          <a:xfrm>
            <a:off x="5832475" y="1403350"/>
            <a:ext cx="5513705" cy="914400"/>
          </a:xfrm>
          <a:prstGeom prst="rect">
            <a:avLst/>
          </a:prstGeom>
        </p:spPr>
      </p:pic>
      <p:sp>
        <p:nvSpPr>
          <p:cNvPr id="2" name="Text Box 1"/>
          <p:cNvSpPr txBox="1"/>
          <p:nvPr/>
        </p:nvSpPr>
        <p:spPr>
          <a:xfrm>
            <a:off x="772795" y="3627120"/>
            <a:ext cx="4717415" cy="368300"/>
          </a:xfrm>
          <a:prstGeom prst="rect">
            <a:avLst/>
          </a:prstGeom>
          <a:noFill/>
        </p:spPr>
        <p:txBody>
          <a:bodyPr wrap="square" rtlCol="0">
            <a:spAutoFit/>
          </a:bodyPr>
          <a:lstStyle/>
          <a:p>
            <a:pPr indent="0">
              <a:buFont typeface="+mj-lt"/>
              <a:buNone/>
            </a:pPr>
            <a:r>
              <a:rPr lang="en-US">
                <a:latin typeface="Microsoft YaHei" panose="020B0503020204020204" charset="-122"/>
                <a:ea typeface="Microsoft YaHei" panose="020B0503020204020204" charset="-122"/>
              </a:rPr>
              <a:t>2)  compute  the likelihood term </a:t>
            </a:r>
          </a:p>
        </p:txBody>
      </p:sp>
      <p:pic>
        <p:nvPicPr>
          <p:cNvPr id="3" name="Picture 2"/>
          <p:cNvPicPr>
            <a:picLocks noChangeAspect="1"/>
          </p:cNvPicPr>
          <p:nvPr/>
        </p:nvPicPr>
        <p:blipFill>
          <a:blip r:embed="rId8"/>
          <a:stretch>
            <a:fillRect/>
          </a:stretch>
        </p:blipFill>
        <p:spPr>
          <a:xfrm>
            <a:off x="4454525" y="3648075"/>
            <a:ext cx="905510" cy="347345"/>
          </a:xfrm>
          <a:prstGeom prst="rect">
            <a:avLst/>
          </a:prstGeom>
        </p:spPr>
      </p:pic>
      <p:pic>
        <p:nvPicPr>
          <p:cNvPr id="4" name="Picture 3"/>
          <p:cNvPicPr>
            <a:picLocks noChangeAspect="1"/>
          </p:cNvPicPr>
          <p:nvPr/>
        </p:nvPicPr>
        <p:blipFill>
          <a:blip r:embed="rId9"/>
          <a:stretch>
            <a:fillRect/>
          </a:stretch>
        </p:blipFill>
        <p:spPr>
          <a:xfrm>
            <a:off x="2569210" y="4070350"/>
            <a:ext cx="3319145" cy="841375"/>
          </a:xfrm>
          <a:prstGeom prst="rect">
            <a:avLst/>
          </a:prstGeom>
        </p:spPr>
      </p:pic>
      <p:sp>
        <p:nvSpPr>
          <p:cNvPr id="5" name="Rectangle 4"/>
          <p:cNvSpPr/>
          <p:nvPr/>
        </p:nvSpPr>
        <p:spPr>
          <a:xfrm>
            <a:off x="4195445" y="4207510"/>
            <a:ext cx="1423035" cy="426720"/>
          </a:xfrm>
          <a:prstGeom prst="rect">
            <a:avLst/>
          </a:prstGeom>
          <a:noFill/>
          <a:ln w="12700"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4657725" y="4696460"/>
            <a:ext cx="76200" cy="311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0"/>
          <a:stretch>
            <a:fillRect/>
          </a:stretch>
        </p:blipFill>
        <p:spPr>
          <a:xfrm>
            <a:off x="1997710" y="5007610"/>
            <a:ext cx="4700270" cy="777240"/>
          </a:xfrm>
          <a:prstGeom prst="rect">
            <a:avLst/>
          </a:prstGeom>
        </p:spPr>
      </p:pic>
      <p:pic>
        <p:nvPicPr>
          <p:cNvPr id="8" name="Picture 7"/>
          <p:cNvPicPr>
            <a:picLocks noChangeAspect="1"/>
          </p:cNvPicPr>
          <p:nvPr/>
        </p:nvPicPr>
        <p:blipFill>
          <a:blip r:embed="rId11"/>
          <a:stretch>
            <a:fillRect/>
          </a:stretch>
        </p:blipFill>
        <p:spPr>
          <a:xfrm>
            <a:off x="1393190" y="5677535"/>
            <a:ext cx="1316990" cy="530225"/>
          </a:xfrm>
          <a:prstGeom prst="rect">
            <a:avLst/>
          </a:prstGeom>
        </p:spPr>
      </p:pic>
      <p:sp>
        <p:nvSpPr>
          <p:cNvPr id="9" name="Text Box 8"/>
          <p:cNvSpPr txBox="1"/>
          <p:nvPr/>
        </p:nvSpPr>
        <p:spPr>
          <a:xfrm>
            <a:off x="2840990" y="5677535"/>
            <a:ext cx="7209155" cy="368300"/>
          </a:xfrm>
          <a:prstGeom prst="rect">
            <a:avLst/>
          </a:prstGeom>
          <a:noFill/>
        </p:spPr>
        <p:txBody>
          <a:bodyPr wrap="square" rtlCol="0">
            <a:spAutoFit/>
          </a:bodyPr>
          <a:lstStyle/>
          <a:p>
            <a:r>
              <a:rPr lang="en-US">
                <a:latin typeface="Microsoft YaHei" panose="020B0503020204020204" charset="-122"/>
                <a:ea typeface="Microsoft YaHei" panose="020B0503020204020204" charset="-122"/>
              </a:rPr>
              <a:t>can be computed by using Laplace approximation method </a:t>
            </a:r>
          </a:p>
        </p:txBody>
      </p:sp>
      <p:sp>
        <p:nvSpPr>
          <p:cNvPr id="10" name="Text Box 9"/>
          <p:cNvSpPr txBox="1"/>
          <p:nvPr/>
        </p:nvSpPr>
        <p:spPr>
          <a:xfrm>
            <a:off x="772795" y="1049655"/>
            <a:ext cx="6466205" cy="368300"/>
          </a:xfrm>
          <a:prstGeom prst="rect">
            <a:avLst/>
          </a:prstGeom>
          <a:noFill/>
        </p:spPr>
        <p:txBody>
          <a:bodyPr wrap="square" rtlCol="0">
            <a:spAutoFit/>
          </a:bodyPr>
          <a:lstStyle/>
          <a:p>
            <a:pPr marL="342900" indent="-342900">
              <a:buFont typeface="+mj-lt"/>
              <a:buAutoNum type="arabicParenR"/>
            </a:pPr>
            <a:r>
              <a:rPr lang="en-US">
                <a:latin typeface="Microsoft YaHei" panose="020B0503020204020204" charset="-122"/>
                <a:ea typeface="Microsoft YaHei" panose="020B0503020204020204" charset="-122"/>
                <a:sym typeface="+mn-ea"/>
              </a:rPr>
              <a:t>compute the conditional state posterors</a:t>
            </a:r>
            <a:endParaRPr lang="en-US">
              <a:latin typeface="Microsoft YaHei" panose="020B0503020204020204" charset="-122"/>
              <a:ea typeface="Microsoft YaHei" panose="020B0503020204020204" charset="-122"/>
            </a:endParaRPr>
          </a:p>
        </p:txBody>
      </p:sp>
      <p:pic>
        <p:nvPicPr>
          <p:cNvPr id="11" name="Picture 10"/>
          <p:cNvPicPr>
            <a:picLocks noChangeAspect="1"/>
          </p:cNvPicPr>
          <p:nvPr/>
        </p:nvPicPr>
        <p:blipFill>
          <a:blip r:embed="rId12"/>
          <a:stretch>
            <a:fillRect/>
          </a:stretch>
        </p:blipFill>
        <p:spPr>
          <a:xfrm>
            <a:off x="5255260" y="1049655"/>
            <a:ext cx="1134110" cy="429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kumimoji="1" lang="en-US" altLang="zh-CN" sz="3200" dirty="0"/>
              <a:t>Goal-directed reach task and neural recordings</a:t>
            </a:r>
            <a:endParaRPr kumimoji="1" lang="zh-CN" altLang="en-US" sz="3200" dirty="0"/>
          </a:p>
        </p:txBody>
      </p:sp>
      <p:sp>
        <p:nvSpPr>
          <p:cNvPr id="3" name="内容占位符 2"/>
          <p:cNvSpPr>
            <a:spLocks noGrp="1"/>
          </p:cNvSpPr>
          <p:nvPr>
            <p:ph idx="1"/>
          </p:nvPr>
        </p:nvSpPr>
        <p:spPr>
          <a:xfrm>
            <a:off x="838200" y="1212980"/>
            <a:ext cx="4257675" cy="4870185"/>
          </a:xfrm>
        </p:spPr>
        <p:txBody>
          <a:bodyPr>
            <a:normAutofit fontScale="92500"/>
          </a:bodyPr>
          <a:lstStyle/>
          <a:p>
            <a:pPr marL="0" indent="0">
              <a:lnSpc>
                <a:spcPct val="150000"/>
              </a:lnSpc>
              <a:buNone/>
            </a:pPr>
            <a:r>
              <a:rPr kumimoji="1" lang="en-US" altLang="zh-CN" sz="2400" dirty="0"/>
              <a:t>A single trial of delayed reach task and neural recordings:</a:t>
            </a:r>
          </a:p>
          <a:p>
            <a:pPr lvl="1">
              <a:lnSpc>
                <a:spcPct val="150000"/>
              </a:lnSpc>
            </a:pPr>
            <a:r>
              <a:rPr kumimoji="1" lang="en-US" altLang="zh-CN" dirty="0"/>
              <a:t>task timeline(top)</a:t>
            </a:r>
          </a:p>
          <a:p>
            <a:pPr lvl="1">
              <a:lnSpc>
                <a:spcPct val="150000"/>
              </a:lnSpc>
            </a:pPr>
            <a:r>
              <a:rPr kumimoji="1" lang="en-US" altLang="zh-CN" dirty="0"/>
              <a:t>spike trains(middle)</a:t>
            </a:r>
          </a:p>
          <a:p>
            <a:pPr lvl="1">
              <a:lnSpc>
                <a:spcPct val="150000"/>
              </a:lnSpc>
            </a:pPr>
            <a:r>
              <a:rPr kumimoji="1" lang="en-US" altLang="zh-CN" dirty="0"/>
              <a:t>arm and eye position </a:t>
            </a:r>
            <a:r>
              <a:rPr kumimoji="1" lang="en-US" altLang="zh-CN" sz="2400" dirty="0"/>
              <a:t>traces (bottom).Blue and red lines correspond to horizontal and vertical position, respectively.</a:t>
            </a:r>
            <a:endParaRPr kumimoji="1" lang="zh-CN" altLang="en-US" sz="2000" dirty="0"/>
          </a:p>
        </p:txBody>
      </p:sp>
      <p:pic>
        <p:nvPicPr>
          <p:cNvPr id="4" name="图片 3"/>
          <p:cNvPicPr>
            <a:picLocks noChangeAspect="1"/>
          </p:cNvPicPr>
          <p:nvPr/>
        </p:nvPicPr>
        <p:blipFill>
          <a:blip r:embed="rId3"/>
          <a:stretch>
            <a:fillRect/>
          </a:stretch>
        </p:blipFill>
        <p:spPr>
          <a:xfrm>
            <a:off x="5095875" y="1212981"/>
            <a:ext cx="7096125" cy="38004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0</TotalTime>
  <Words>3117</Words>
  <Application>Microsoft Office PowerPoint</Application>
  <PresentationFormat>宽屏</PresentationFormat>
  <Paragraphs>210</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Times-Roman</vt:lpstr>
      <vt:lpstr>DengXian</vt:lpstr>
      <vt:lpstr>东文宋体</vt:lpstr>
      <vt:lpstr>Microsoft YaHei</vt:lpstr>
      <vt:lpstr>Arial</vt:lpstr>
      <vt:lpstr>Microsoft Himalaya</vt:lpstr>
      <vt:lpstr>Office 主题</vt:lpstr>
      <vt:lpstr> Mixture of trajectory models for neural decoding of goal-directed movements</vt:lpstr>
      <vt:lpstr>Probabilistic decoding model for neural data</vt:lpstr>
      <vt:lpstr>Background</vt:lpstr>
      <vt:lpstr>Recursive Bayesian decoders</vt:lpstr>
      <vt:lpstr>MTM</vt:lpstr>
      <vt:lpstr>Goal-directed movements</vt:lpstr>
      <vt:lpstr>Methods</vt:lpstr>
      <vt:lpstr>PowerPoint 演示文稿</vt:lpstr>
      <vt:lpstr>Goal-directed reach task and neural recordings</vt:lpstr>
      <vt:lpstr>Goal-directed reach task and neural recordings</vt:lpstr>
      <vt:lpstr>Results</vt:lpstr>
      <vt:lpstr>Results</vt:lpstr>
      <vt:lpstr>Results</vt:lpstr>
      <vt:lpstr>Results</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131</cp:revision>
  <cp:lastPrinted>2020-07-02T19:34:51Z</cp:lastPrinted>
  <dcterms:created xsi:type="dcterms:W3CDTF">2020-07-02T19:34:51Z</dcterms:created>
  <dcterms:modified xsi:type="dcterms:W3CDTF">2024-09-21T07:21:54Z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