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354" r:id="rId3"/>
    <p:sldId id="459" r:id="rId4"/>
    <p:sldId id="404" r:id="rId5"/>
    <p:sldId id="405" r:id="rId6"/>
    <p:sldId id="460" r:id="rId7"/>
    <p:sldId id="461" r:id="rId8"/>
    <p:sldId id="462" r:id="rId9"/>
    <p:sldId id="469" r:id="rId10"/>
    <p:sldId id="470" r:id="rId11"/>
    <p:sldId id="463" r:id="rId12"/>
    <p:sldId id="464" r:id="rId13"/>
    <p:sldId id="465" r:id="rId14"/>
    <p:sldId id="466" r:id="rId15"/>
    <p:sldId id="468" r:id="rId16"/>
    <p:sldId id="46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2" autoAdjust="0"/>
    <p:restoredTop sz="81342" autoAdjust="0"/>
  </p:normalViewPr>
  <p:slideViewPr>
    <p:cSldViewPr snapToGrid="0" snapToObjects="1">
      <p:cViewPr varScale="1">
        <p:scale>
          <a:sx n="110" d="100"/>
          <a:sy n="110" d="100"/>
        </p:scale>
        <p:origin x="66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93E13-6BA9-9F4B-BC46-D563558962A2}" type="datetimeFigureOut">
              <a:rPr kumimoji="1" lang="zh-CN" altLang="en-US" smtClean="0"/>
              <a:t>2021/3/1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19EBE-46F6-1B4A-B939-8F944DB13322}" type="slidenum">
              <a:rPr kumimoji="1" lang="zh-CN" altLang="en-US" smtClean="0"/>
              <a:t>‹#›</a:t>
            </a:fld>
            <a:endParaRPr kumimoji="1" lang="zh-CN" altLang="en-US"/>
          </a:p>
        </p:txBody>
      </p:sp>
    </p:spTree>
    <p:extLst>
      <p:ext uri="{BB962C8B-B14F-4D97-AF65-F5344CB8AC3E}">
        <p14:creationId xmlns:p14="http://schemas.microsoft.com/office/powerpoint/2010/main" val="1164903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FA19EBE-46F6-1B4A-B939-8F944DB13322}" type="slidenum">
              <a:rPr kumimoji="1" lang="zh-CN" altLang="en-US" smtClean="0"/>
              <a:t>1</a:t>
            </a:fld>
            <a:endParaRPr kumimoji="1" lang="zh-CN" altLang="en-US"/>
          </a:p>
        </p:txBody>
      </p:sp>
    </p:spTree>
    <p:extLst>
      <p:ext uri="{BB962C8B-B14F-4D97-AF65-F5344CB8AC3E}">
        <p14:creationId xmlns:p14="http://schemas.microsoft.com/office/powerpoint/2010/main" val="1985682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12</a:t>
            </a:fld>
            <a:endParaRPr kumimoji="1" lang="zh-CN" altLang="en-US"/>
          </a:p>
        </p:txBody>
      </p:sp>
    </p:spTree>
    <p:extLst>
      <p:ext uri="{BB962C8B-B14F-4D97-AF65-F5344CB8AC3E}">
        <p14:creationId xmlns:p14="http://schemas.microsoft.com/office/powerpoint/2010/main" val="417683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13</a:t>
            </a:fld>
            <a:endParaRPr kumimoji="1" lang="zh-CN" altLang="en-US"/>
          </a:p>
        </p:txBody>
      </p:sp>
    </p:spTree>
    <p:extLst>
      <p:ext uri="{BB962C8B-B14F-4D97-AF65-F5344CB8AC3E}">
        <p14:creationId xmlns:p14="http://schemas.microsoft.com/office/powerpoint/2010/main" val="3342989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14</a:t>
            </a:fld>
            <a:endParaRPr kumimoji="1" lang="zh-CN" altLang="en-US"/>
          </a:p>
        </p:txBody>
      </p:sp>
    </p:spTree>
    <p:extLst>
      <p:ext uri="{BB962C8B-B14F-4D97-AF65-F5344CB8AC3E}">
        <p14:creationId xmlns:p14="http://schemas.microsoft.com/office/powerpoint/2010/main" val="1871370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15</a:t>
            </a:fld>
            <a:endParaRPr kumimoji="1" lang="zh-CN" altLang="en-US"/>
          </a:p>
        </p:txBody>
      </p:sp>
    </p:spTree>
    <p:extLst>
      <p:ext uri="{BB962C8B-B14F-4D97-AF65-F5344CB8AC3E}">
        <p14:creationId xmlns:p14="http://schemas.microsoft.com/office/powerpoint/2010/main" val="3952078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16</a:t>
            </a:fld>
            <a:endParaRPr kumimoji="1" lang="zh-CN" altLang="en-US"/>
          </a:p>
        </p:txBody>
      </p:sp>
    </p:spTree>
    <p:extLst>
      <p:ext uri="{BB962C8B-B14F-4D97-AF65-F5344CB8AC3E}">
        <p14:creationId xmlns:p14="http://schemas.microsoft.com/office/powerpoint/2010/main" val="273754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神经信号仿真主要做的是什么事情</a:t>
            </a:r>
            <a:endParaRPr lang="en-US" altLang="zh-CN" dirty="0"/>
          </a:p>
          <a:p>
            <a:r>
              <a:rPr lang="zh-CN" altLang="en-US" dirty="0"/>
              <a:t>可以看出是个</a:t>
            </a:r>
            <a:r>
              <a:rPr lang="en-US" altLang="zh-CN" dirty="0"/>
              <a:t>close-loop</a:t>
            </a:r>
            <a:r>
              <a:rPr lang="zh-CN" altLang="en-US" dirty="0"/>
              <a:t>的过程，那么如果要比较几种不同的解码算法的效果的话，比较合理的比较方法就是在临床上线上做。</a:t>
            </a:r>
            <a:endParaRPr lang="en-US" altLang="zh-CN" dirty="0"/>
          </a:p>
          <a:p>
            <a:r>
              <a:rPr lang="zh-CN" altLang="en-US" dirty="0"/>
              <a:t>但是在临床上做的话</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4</a:t>
            </a:fld>
            <a:endParaRPr kumimoji="1" lang="zh-CN" altLang="en-US"/>
          </a:p>
        </p:txBody>
      </p:sp>
    </p:spTree>
    <p:extLst>
      <p:ext uri="{BB962C8B-B14F-4D97-AF65-F5344CB8AC3E}">
        <p14:creationId xmlns:p14="http://schemas.microsoft.com/office/powerpoint/2010/main" val="1078556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5</a:t>
            </a:fld>
            <a:endParaRPr kumimoji="1" lang="zh-CN" altLang="en-US"/>
          </a:p>
        </p:txBody>
      </p:sp>
    </p:spTree>
    <p:extLst>
      <p:ext uri="{BB962C8B-B14F-4D97-AF65-F5344CB8AC3E}">
        <p14:creationId xmlns:p14="http://schemas.microsoft.com/office/powerpoint/2010/main" val="4283995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6</a:t>
            </a:fld>
            <a:endParaRPr kumimoji="1" lang="zh-CN" altLang="en-US"/>
          </a:p>
        </p:txBody>
      </p:sp>
    </p:spTree>
    <p:extLst>
      <p:ext uri="{BB962C8B-B14F-4D97-AF65-F5344CB8AC3E}">
        <p14:creationId xmlns:p14="http://schemas.microsoft.com/office/powerpoint/2010/main" val="2177430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7</a:t>
            </a:fld>
            <a:endParaRPr kumimoji="1" lang="zh-CN" altLang="en-US"/>
          </a:p>
        </p:txBody>
      </p:sp>
    </p:spTree>
    <p:extLst>
      <p:ext uri="{BB962C8B-B14F-4D97-AF65-F5344CB8AC3E}">
        <p14:creationId xmlns:p14="http://schemas.microsoft.com/office/powerpoint/2010/main" val="3748178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8</a:t>
            </a:fld>
            <a:endParaRPr kumimoji="1" lang="zh-CN" altLang="en-US"/>
          </a:p>
        </p:txBody>
      </p:sp>
    </p:spTree>
    <p:extLst>
      <p:ext uri="{BB962C8B-B14F-4D97-AF65-F5344CB8AC3E}">
        <p14:creationId xmlns:p14="http://schemas.microsoft.com/office/powerpoint/2010/main" val="4067683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9</a:t>
            </a:fld>
            <a:endParaRPr kumimoji="1" lang="zh-CN" altLang="en-US"/>
          </a:p>
        </p:txBody>
      </p:sp>
    </p:spTree>
    <p:extLst>
      <p:ext uri="{BB962C8B-B14F-4D97-AF65-F5344CB8AC3E}">
        <p14:creationId xmlns:p14="http://schemas.microsoft.com/office/powerpoint/2010/main" val="3458462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10</a:t>
            </a:fld>
            <a:endParaRPr kumimoji="1" lang="zh-CN" altLang="en-US"/>
          </a:p>
        </p:txBody>
      </p:sp>
    </p:spTree>
    <p:extLst>
      <p:ext uri="{BB962C8B-B14F-4D97-AF65-F5344CB8AC3E}">
        <p14:creationId xmlns:p14="http://schemas.microsoft.com/office/powerpoint/2010/main" val="1804791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11</a:t>
            </a:fld>
            <a:endParaRPr kumimoji="1" lang="zh-CN" altLang="en-US"/>
          </a:p>
        </p:txBody>
      </p:sp>
    </p:spTree>
    <p:extLst>
      <p:ext uri="{BB962C8B-B14F-4D97-AF65-F5344CB8AC3E}">
        <p14:creationId xmlns:p14="http://schemas.microsoft.com/office/powerpoint/2010/main" val="14841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2021/3/1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208780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2021/3/1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40756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2021/3/1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65066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chemeClr val="accent1">
                    <a:lumMod val="75000"/>
                  </a:schemeClr>
                </a:solidFill>
              </a:defRPr>
            </a:lvl1pPr>
          </a:lstStyle>
          <a:p>
            <a:r>
              <a:rPr kumimoji="1" lang="zh-CN" altLang="en-US" dirty="0"/>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2021/3/1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2141404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2021/3/1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90230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2021/3/1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6122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4E1A8045-A205-C64E-9347-2EFB885CAA75}" type="datetimeFigureOut">
              <a:rPr kumimoji="1" lang="zh-CN" altLang="en-US" smtClean="0"/>
              <a:t>2021/3/1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769892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4E1A8045-A205-C64E-9347-2EFB885CAA75}" type="datetimeFigureOut">
              <a:rPr kumimoji="1" lang="zh-CN" altLang="en-US" smtClean="0"/>
              <a:t>2021/3/1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99445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1A8045-A205-C64E-9347-2EFB885CAA75}" type="datetimeFigureOut">
              <a:rPr kumimoji="1" lang="zh-CN" altLang="en-US" smtClean="0"/>
              <a:t>2021/3/1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058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2021/3/1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78176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将图片拖动到占位符，或单击添加图标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2021/3/1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58275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61242"/>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p:cNvSpPr>
            <a:spLocks noGrp="1"/>
          </p:cNvSpPr>
          <p:nvPr>
            <p:ph type="body" idx="1"/>
          </p:nvPr>
        </p:nvSpPr>
        <p:spPr>
          <a:xfrm>
            <a:off x="838200" y="1212980"/>
            <a:ext cx="10515600" cy="496398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A8045-A205-C64E-9347-2EFB885CAA75}" type="datetimeFigureOut">
              <a:rPr kumimoji="1" lang="zh-CN" altLang="en-US" smtClean="0"/>
              <a:t>2021/3/1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576350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1"/>
          </a:solidFill>
          <a:latin typeface="Microsoft YaHei" charset="-122"/>
          <a:ea typeface="Microsoft YaHei" charset="-122"/>
          <a:cs typeface="Microsoft YaHei" charset="-122"/>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6026" y="1419763"/>
            <a:ext cx="11499948" cy="2031054"/>
          </a:xfrm>
        </p:spPr>
        <p:txBody>
          <a:bodyPr>
            <a:noAutofit/>
          </a:bodyPr>
          <a:lstStyle/>
          <a:p>
            <a:pPr>
              <a:lnSpc>
                <a:spcPct val="150000"/>
              </a:lnSpc>
            </a:pPr>
            <a:br>
              <a:rPr lang="en-US" altLang="zh-CN" sz="4800" dirty="0">
                <a:solidFill>
                  <a:schemeClr val="accent1">
                    <a:lumMod val="75000"/>
                  </a:schemeClr>
                </a:solidFill>
              </a:rPr>
            </a:br>
            <a:r>
              <a:rPr lang="en-US" altLang="zh-CN" sz="4800" b="1" dirty="0">
                <a:latin typeface="Times New Roman" panose="02020603050405020304" pitchFamily="18" charset="0"/>
                <a:cs typeface="Times New Roman" panose="02020603050405020304" pitchFamily="18" charset="0"/>
              </a:rPr>
              <a:t>Dimensionality reduction for large-scale neural recordings</a:t>
            </a:r>
            <a:endParaRPr lang="en-US" altLang="zh-C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4422710"/>
            <a:ext cx="9144000" cy="1505650"/>
          </a:xfrm>
        </p:spPr>
        <p:txBody>
          <a:bodyPr>
            <a:normAutofit/>
          </a:bodyPr>
          <a:lstStyle/>
          <a:p>
            <a:r>
              <a:rPr kumimoji="1" lang="zh-CN" altLang="en-US" sz="2800" b="1" u="sng" dirty="0"/>
              <a:t>汇报人：孙华琴</a:t>
            </a:r>
            <a:endParaRPr kumimoji="1" lang="en-US" altLang="zh-CN" sz="2800" b="1" u="sng" dirty="0"/>
          </a:p>
          <a:p>
            <a:r>
              <a:rPr kumimoji="1" lang="zh-CN" altLang="en-US" sz="2800" b="1" u="sng" dirty="0"/>
              <a:t>日期：</a:t>
            </a:r>
            <a:r>
              <a:rPr kumimoji="1" lang="en-US" altLang="zh-CN" sz="2800" b="1" u="sng" dirty="0"/>
              <a:t>2021</a:t>
            </a:r>
            <a:r>
              <a:rPr kumimoji="1" lang="zh-CN" altLang="en-US" sz="2800" b="1" u="sng" dirty="0"/>
              <a:t>年</a:t>
            </a:r>
            <a:r>
              <a:rPr kumimoji="1" lang="en-US" altLang="zh-CN" sz="2800" b="1" u="sng" dirty="0"/>
              <a:t>02</a:t>
            </a:r>
            <a:r>
              <a:rPr kumimoji="1" lang="zh-CN" altLang="en-US" sz="2800" b="1" u="sng" dirty="0"/>
              <a:t>月</a:t>
            </a:r>
            <a:r>
              <a:rPr kumimoji="1" lang="en-US" altLang="zh-CN" sz="2800" b="1" u="sng" dirty="0"/>
              <a:t>05</a:t>
            </a:r>
            <a:r>
              <a:rPr kumimoji="1" lang="zh-CN" altLang="en-US" sz="2800" b="1" u="sng" dirty="0"/>
              <a:t>日</a:t>
            </a:r>
            <a:endParaRPr kumimoji="1" lang="en-US" altLang="zh-CN" sz="2800" b="1" u="sng" dirty="0"/>
          </a:p>
        </p:txBody>
      </p:sp>
    </p:spTree>
    <p:extLst>
      <p:ext uri="{BB962C8B-B14F-4D97-AF65-F5344CB8AC3E}">
        <p14:creationId xmlns:p14="http://schemas.microsoft.com/office/powerpoint/2010/main" val="151698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3042692" cy="748878"/>
          </a:xfrm>
        </p:spPr>
        <p:txBody>
          <a:bodyPr>
            <a:normAutofit fontScale="90000"/>
          </a:bodyPr>
          <a:lstStyle/>
          <a:p>
            <a:pPr lvl="0"/>
            <a:r>
              <a:rPr kumimoji="1" lang="en-US" altLang="zh-CN" dirty="0"/>
              <a:t>Scientific studies using dimensionality reduction</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940343" y="1114004"/>
            <a:ext cx="10043215" cy="34163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从前文提过的三个方面的动机来举例数据降维的作用</a:t>
            </a:r>
            <a:endParaRPr lang="en-US" altLang="zh-CN" sz="2000" dirty="0"/>
          </a:p>
          <a:p>
            <a:r>
              <a:rPr lang="en-US" altLang="zh-CN" sz="2800" b="1" dirty="0">
                <a:latin typeface="Times New Roman" panose="02020603050405020304" pitchFamily="18" charset="0"/>
                <a:cs typeface="Times New Roman" panose="02020603050405020304" pitchFamily="18" charset="0"/>
              </a:rPr>
              <a:t>Exploratory data analysis</a:t>
            </a:r>
          </a:p>
          <a:p>
            <a:pPr marL="457200" indent="-4572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一项研究考察了斑马鱼幼体在运动过程中以细胞分辨率在整个大脑中的光学记录。超过</a:t>
            </a:r>
            <a:r>
              <a:rPr lang="en-US" altLang="zh-CN" sz="2000" dirty="0">
                <a:latin typeface="Times New Roman" panose="02020603050405020304" pitchFamily="18" charset="0"/>
                <a:cs typeface="Times New Roman" panose="02020603050405020304" pitchFamily="18" charset="0"/>
              </a:rPr>
              <a:t>80000</a:t>
            </a:r>
            <a:r>
              <a:rPr lang="zh-CN" altLang="en-US" sz="2000" dirty="0">
                <a:latin typeface="Times New Roman" panose="02020603050405020304" pitchFamily="18" charset="0"/>
                <a:cs typeface="Times New Roman" panose="02020603050405020304" pitchFamily="18" charset="0"/>
              </a:rPr>
              <a:t>个神经元被记录。通过降维分析四种不同类型的神经动态过程。然后，通过将动态过程与神经结构联系起来，发现每一个动态机制都对应于不同脑区的单个神经元，这表明这些神经元可能有新的功能。因此，降维可以形成关于单个神经元响应特性的新假设。</a:t>
            </a: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C3BC3BC7-59E2-4488-A339-186FE74E0B41}"/>
              </a:ext>
            </a:extLst>
          </p:cNvPr>
          <p:cNvPicPr>
            <a:picLocks noChangeAspect="1"/>
          </p:cNvPicPr>
          <p:nvPr/>
        </p:nvPicPr>
        <p:blipFill>
          <a:blip r:embed="rId3"/>
          <a:stretch>
            <a:fillRect/>
          </a:stretch>
        </p:blipFill>
        <p:spPr>
          <a:xfrm>
            <a:off x="1082991" y="4231686"/>
            <a:ext cx="10492189" cy="2626314"/>
          </a:xfrm>
          <a:prstGeom prst="rect">
            <a:avLst/>
          </a:prstGeom>
        </p:spPr>
      </p:pic>
    </p:spTree>
    <p:extLst>
      <p:ext uri="{BB962C8B-B14F-4D97-AF65-F5344CB8AC3E}">
        <p14:creationId xmlns:p14="http://schemas.microsoft.com/office/powerpoint/2010/main" val="194271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3328" y="365126"/>
            <a:ext cx="11813498" cy="579254"/>
          </a:xfrm>
        </p:spPr>
        <p:txBody>
          <a:bodyPr>
            <a:normAutofit fontScale="90000"/>
          </a:bodyPr>
          <a:lstStyle/>
          <a:p>
            <a:pPr lvl="0"/>
            <a:r>
              <a:rPr kumimoji="1" lang="en-US" altLang="zh-CN" dirty="0"/>
              <a:t>Selecting a dimensionality reduction method</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940343" y="1114004"/>
            <a:ext cx="10043215" cy="4770537"/>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数据降维的几类常用方法</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Basic covariance methods</a:t>
            </a:r>
          </a:p>
          <a:p>
            <a:pPr marL="342900" indent="-342900">
              <a:buFont typeface="Arial" panose="020B0604020202020204" pitchFamily="34" charset="0"/>
              <a:buChar char="•"/>
            </a:pPr>
            <a:r>
              <a:rPr lang="zh-CN" altLang="en-US" sz="2000" dirty="0"/>
              <a:t>主要利用保留方差来选择隐变量</a:t>
            </a:r>
            <a:endParaRPr lang="en-US" altLang="zh-CN" sz="2000" dirty="0"/>
          </a:p>
          <a:p>
            <a:pPr marL="342900" indent="-342900">
              <a:buFont typeface="Arial" panose="020B0604020202020204" pitchFamily="34" charset="0"/>
              <a:buChar char="•"/>
            </a:pPr>
            <a:r>
              <a:rPr lang="zh-CN" altLang="en-US" sz="2000" dirty="0"/>
              <a:t>主要方法有：</a:t>
            </a:r>
            <a:endParaRPr lang="en-US" altLang="zh-CN" sz="2000" dirty="0"/>
          </a:p>
          <a:p>
            <a:pPr marL="800100" lvl="1" indent="-342900">
              <a:buFont typeface="Arial" panose="020B0604020202020204" pitchFamily="34" charset="0"/>
              <a:buChar char="•"/>
            </a:pPr>
            <a:r>
              <a:rPr lang="en-US" altLang="zh-CN" sz="2000" dirty="0"/>
              <a:t>PAC:</a:t>
            </a:r>
            <a:r>
              <a:rPr lang="zh-CN" altLang="en-US" sz="2000" dirty="0"/>
              <a:t>识别出一组有序的正交向量集合，捕捉数据中的最大方差。</a:t>
            </a:r>
            <a:endParaRPr lang="en-US" altLang="zh-CN" sz="2000" dirty="0"/>
          </a:p>
          <a:p>
            <a:pPr marL="800100" lvl="1" indent="-342900">
              <a:buFont typeface="Arial" panose="020B0604020202020204" pitchFamily="34" charset="0"/>
              <a:buChar char="•"/>
            </a:pPr>
            <a:r>
              <a:rPr lang="en-US" altLang="zh-CN" sz="2000" dirty="0"/>
              <a:t>FA:</a:t>
            </a:r>
            <a:r>
              <a:rPr lang="zh-CN" altLang="en-US" sz="2000" dirty="0"/>
              <a:t>可以被看作是</a:t>
            </a:r>
            <a:r>
              <a:rPr lang="en-US" altLang="zh-CN" sz="2000" dirty="0"/>
              <a:t>PCA</a:t>
            </a:r>
            <a:r>
              <a:rPr lang="zh-CN" altLang="en-US" sz="2000" dirty="0"/>
              <a:t>，添加了一个显式的噪声模型，该模型允许</a:t>
            </a:r>
            <a:r>
              <a:rPr lang="en-US" altLang="zh-CN" sz="2000" dirty="0"/>
              <a:t>FA</a:t>
            </a:r>
            <a:r>
              <a:rPr lang="zh-CN" altLang="en-US" sz="2000" dirty="0"/>
              <a:t>丢弃每个神经元的独立方差</a:t>
            </a:r>
            <a:endParaRPr lang="en-US" altLang="zh-CN" sz="2000" dirty="0"/>
          </a:p>
          <a:p>
            <a:r>
              <a:rPr lang="en-US" altLang="zh-CN" sz="2800" b="1" dirty="0">
                <a:latin typeface="Times New Roman" panose="02020603050405020304" pitchFamily="18" charset="0"/>
                <a:cs typeface="Times New Roman" panose="02020603050405020304" pitchFamily="18" charset="0"/>
              </a:rPr>
              <a:t>Time series methods</a:t>
            </a:r>
          </a:p>
          <a:p>
            <a:pPr marL="342900" indent="-342900">
              <a:buFont typeface="Arial" panose="020B0604020202020204" pitchFamily="34" charset="0"/>
              <a:buChar char="•"/>
            </a:pPr>
            <a:r>
              <a:rPr lang="zh-CN" altLang="en-US" sz="2000" dirty="0"/>
              <a:t>可以利用数据的序列性质来提供进一步的去噪和描述种群活动的时间动态。</a:t>
            </a:r>
            <a:endParaRPr lang="en-US" altLang="zh-CN" sz="2000" dirty="0"/>
          </a:p>
          <a:p>
            <a:pPr marL="342900" indent="-342900">
              <a:buFont typeface="Arial" panose="020B0604020202020204" pitchFamily="34" charset="0"/>
              <a:buChar char="•"/>
            </a:pPr>
            <a:r>
              <a:rPr lang="zh-CN" altLang="en-US" sz="2000" dirty="0"/>
              <a:t>主要方法：</a:t>
            </a:r>
            <a:r>
              <a:rPr lang="en-US" altLang="zh-CN" sz="2000" dirty="0"/>
              <a:t>hidden Markov models (HMM), Gaussian process factor analysis (GPFA) latent linear dynamical systems (LDS) latent nonlinear dynamical systems (NLDS) </a:t>
            </a:r>
          </a:p>
          <a:p>
            <a:pPr marL="342900" indent="-342900">
              <a:buFont typeface="Arial" panose="020B0604020202020204" pitchFamily="34" charset="0"/>
              <a:buChar char="•"/>
            </a:pPr>
            <a:r>
              <a:rPr lang="zh-CN" altLang="en-US" sz="2000" dirty="0"/>
              <a:t>需要注意：应用时需要注意每个模型的动力学假设。例如，</a:t>
            </a:r>
            <a:r>
              <a:rPr lang="en-US" altLang="zh-CN" sz="2000" dirty="0"/>
              <a:t>GPFA</a:t>
            </a:r>
            <a:r>
              <a:rPr lang="zh-CN" altLang="en-US" sz="2000" dirty="0"/>
              <a:t>中的动力学模型是平稳的，并鼓励轨迹是平滑的，而</a:t>
            </a:r>
            <a:r>
              <a:rPr lang="en-US" altLang="zh-CN" sz="2000" dirty="0"/>
              <a:t>LDS</a:t>
            </a:r>
            <a:r>
              <a:rPr lang="zh-CN" altLang="en-US" sz="2000" dirty="0"/>
              <a:t>和</a:t>
            </a:r>
            <a:r>
              <a:rPr lang="en-US" altLang="zh-CN" sz="2000" dirty="0"/>
              <a:t>NLDS</a:t>
            </a:r>
            <a:r>
              <a:rPr lang="zh-CN" altLang="en-US" sz="2000" dirty="0"/>
              <a:t>中的动力学模型通常是非平稳的，并鼓励轨迹遵循特定的动力学主题。</a:t>
            </a:r>
            <a:endParaRPr lang="en-US" altLang="zh-CN" sz="2000" b="1" dirty="0"/>
          </a:p>
        </p:txBody>
      </p:sp>
    </p:spTree>
    <p:extLst>
      <p:ext uri="{BB962C8B-B14F-4D97-AF65-F5344CB8AC3E}">
        <p14:creationId xmlns:p14="http://schemas.microsoft.com/office/powerpoint/2010/main" val="1198644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3328" y="365126"/>
            <a:ext cx="11813498" cy="579254"/>
          </a:xfrm>
        </p:spPr>
        <p:txBody>
          <a:bodyPr>
            <a:normAutofit fontScale="90000"/>
          </a:bodyPr>
          <a:lstStyle/>
          <a:p>
            <a:pPr lvl="0"/>
            <a:r>
              <a:rPr kumimoji="1" lang="en-US" altLang="zh-CN" dirty="0"/>
              <a:t>Selecting a dimensionality reduction method</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940343" y="1114004"/>
            <a:ext cx="10043215" cy="3108543"/>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数据降维的几类常用方法</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Methods with dependent variables</a:t>
            </a:r>
          </a:p>
          <a:p>
            <a:pPr marL="342900" indent="-342900">
              <a:buFont typeface="Arial" panose="020B0604020202020204" pitchFamily="34" charset="0"/>
              <a:buChar char="•"/>
            </a:pPr>
            <a:r>
              <a:rPr lang="zh-CN" altLang="en-US" sz="2000" dirty="0"/>
              <a:t>保留因变量的降维（有监督的方式）</a:t>
            </a:r>
            <a:endParaRPr lang="en-US" altLang="zh-CN" sz="2000" dirty="0"/>
          </a:p>
          <a:p>
            <a:pPr marL="342900" indent="-342900">
              <a:buFont typeface="Arial" panose="020B0604020202020204" pitchFamily="34" charset="0"/>
              <a:buChar char="•"/>
            </a:pPr>
            <a:r>
              <a:rPr lang="zh-CN" altLang="en-US" sz="2000" dirty="0"/>
              <a:t>主要方法有：</a:t>
            </a:r>
            <a:endParaRPr lang="en-US" altLang="zh-CN" sz="2000" dirty="0"/>
          </a:p>
          <a:p>
            <a:pPr marL="800100" lvl="1" indent="-342900">
              <a:buFont typeface="Arial" panose="020B0604020202020204" pitchFamily="34" charset="0"/>
              <a:buChar char="•"/>
            </a:pPr>
            <a:r>
              <a:rPr lang="en-US" altLang="zh-CN" sz="2000" dirty="0"/>
              <a:t>LDA:</a:t>
            </a:r>
            <a:r>
              <a:rPr lang="zh-CN" altLang="en-US" sz="2000" dirty="0"/>
              <a:t>使得组间方差相对于组内方差是最大</a:t>
            </a:r>
            <a:endParaRPr lang="en-US" altLang="zh-CN" sz="2000" dirty="0"/>
          </a:p>
          <a:p>
            <a:pPr marL="800100" lvl="1" indent="-342900">
              <a:buFont typeface="Arial" panose="020B0604020202020204" pitchFamily="34" charset="0"/>
              <a:buChar char="•"/>
            </a:pPr>
            <a:r>
              <a:rPr lang="en-US" altLang="zh-CN" sz="2000" dirty="0" err="1"/>
              <a:t>Demixed</a:t>
            </a:r>
            <a:r>
              <a:rPr lang="en-US" altLang="zh-CN" sz="2000" dirty="0"/>
              <a:t> dimensionality reduction :</a:t>
            </a:r>
          </a:p>
          <a:p>
            <a:pPr marL="1257300" lvl="2" indent="-342900">
              <a:buFont typeface="Arial" panose="020B0604020202020204" pitchFamily="34" charset="0"/>
              <a:buChar char="•"/>
            </a:pPr>
            <a:r>
              <a:rPr lang="en-US" altLang="zh-CN" sz="2000" dirty="0"/>
              <a:t>a variant of linear regression</a:t>
            </a:r>
          </a:p>
          <a:p>
            <a:pPr marL="1257300" lvl="2" indent="-342900">
              <a:buFont typeface="Arial" panose="020B0604020202020204" pitchFamily="34" charset="0"/>
              <a:buChar char="•"/>
            </a:pPr>
            <a:r>
              <a:rPr lang="en-US" altLang="zh-CN" sz="2000" dirty="0"/>
              <a:t>a difference of covariances approach</a:t>
            </a:r>
            <a:r>
              <a:rPr lang="zh-CN" altLang="en-US" sz="2000" dirty="0"/>
              <a:t>（使得每个因变量上的方差最大）</a:t>
            </a:r>
            <a:endParaRPr lang="en-US" altLang="zh-CN" sz="2000" dirty="0"/>
          </a:p>
          <a:p>
            <a:pPr marL="1257300" lvl="2" indent="-342900">
              <a:buFont typeface="Arial" panose="020B0604020202020204" pitchFamily="34" charset="0"/>
              <a:buChar char="•"/>
            </a:pPr>
            <a:r>
              <a:rPr lang="en-US" altLang="zh-CN" sz="2000" dirty="0"/>
              <a:t>a probabilistic extension</a:t>
            </a:r>
          </a:p>
        </p:txBody>
      </p:sp>
      <p:pic>
        <p:nvPicPr>
          <p:cNvPr id="3" name="图片 2">
            <a:extLst>
              <a:ext uri="{FF2B5EF4-FFF2-40B4-BE49-F238E27FC236}">
                <a16:creationId xmlns:a16="http://schemas.microsoft.com/office/drawing/2014/main" id="{F59E620B-01AA-45DF-96E4-0C4CA3D8BF62}"/>
              </a:ext>
            </a:extLst>
          </p:cNvPr>
          <p:cNvPicPr>
            <a:picLocks noChangeAspect="1"/>
          </p:cNvPicPr>
          <p:nvPr/>
        </p:nvPicPr>
        <p:blipFill>
          <a:blip r:embed="rId3"/>
          <a:stretch>
            <a:fillRect/>
          </a:stretch>
        </p:blipFill>
        <p:spPr>
          <a:xfrm>
            <a:off x="5961950" y="3868770"/>
            <a:ext cx="6291286" cy="2989230"/>
          </a:xfrm>
          <a:prstGeom prst="rect">
            <a:avLst/>
          </a:prstGeom>
        </p:spPr>
      </p:pic>
    </p:spTree>
    <p:extLst>
      <p:ext uri="{BB962C8B-B14F-4D97-AF65-F5344CB8AC3E}">
        <p14:creationId xmlns:p14="http://schemas.microsoft.com/office/powerpoint/2010/main" val="4010563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3328" y="365126"/>
            <a:ext cx="11813498" cy="579254"/>
          </a:xfrm>
        </p:spPr>
        <p:txBody>
          <a:bodyPr>
            <a:normAutofit fontScale="90000"/>
          </a:bodyPr>
          <a:lstStyle/>
          <a:p>
            <a:pPr lvl="0"/>
            <a:r>
              <a:rPr kumimoji="1" lang="en-US" altLang="zh-CN" dirty="0"/>
              <a:t>Selecting a dimensionality reduction method</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940343" y="1114004"/>
            <a:ext cx="10043215" cy="34163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数据降维的几类常用方法</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Nonlinear dimensionality reduction methods</a:t>
            </a:r>
          </a:p>
          <a:p>
            <a:pPr marL="342900" indent="-342900">
              <a:buFont typeface="Arial" panose="020B0604020202020204" pitchFamily="34" charset="0"/>
              <a:buChar char="•"/>
            </a:pPr>
            <a:r>
              <a:rPr lang="zh-CN" altLang="en-US" sz="2000" dirty="0"/>
              <a:t>假设观测变量和隐变量之间是非线性关系</a:t>
            </a:r>
            <a:endParaRPr lang="en-US" altLang="zh-CN" sz="2000" dirty="0"/>
          </a:p>
          <a:p>
            <a:pPr marL="342900" indent="-342900">
              <a:buFont typeface="Arial" panose="020B0604020202020204" pitchFamily="34" charset="0"/>
              <a:buChar char="•"/>
            </a:pPr>
            <a:r>
              <a:rPr lang="zh-CN" altLang="en-US" sz="2000" dirty="0"/>
              <a:t>主要方法有：</a:t>
            </a:r>
            <a:r>
              <a:rPr lang="en-US" altLang="zh-CN" sz="2000" dirty="0" err="1"/>
              <a:t>Isomap</a:t>
            </a:r>
            <a:r>
              <a:rPr lang="en-US" altLang="zh-CN" sz="2000" dirty="0"/>
              <a:t> LLE</a:t>
            </a:r>
          </a:p>
          <a:p>
            <a:pPr marL="342900" indent="-342900">
              <a:buFont typeface="Arial" panose="020B0604020202020204" pitchFamily="34" charset="0"/>
              <a:buChar char="•"/>
            </a:pPr>
            <a:r>
              <a:rPr lang="zh-CN" altLang="en-US" sz="2000" dirty="0">
                <a:highlight>
                  <a:srgbClr val="FFFF00"/>
                </a:highlight>
              </a:rPr>
              <a:t>一些非线性方法使用</a:t>
            </a:r>
            <a:r>
              <a:rPr lang="en-US" altLang="zh-CN" sz="2000" dirty="0">
                <a:highlight>
                  <a:srgbClr val="FFFF00"/>
                </a:highlight>
              </a:rPr>
              <a:t>local neighborhoods</a:t>
            </a:r>
            <a:r>
              <a:rPr lang="zh-CN" altLang="en-US" sz="2000" dirty="0">
                <a:highlight>
                  <a:srgbClr val="FFFF00"/>
                </a:highlight>
              </a:rPr>
              <a:t>来估计流形的结构。因为</a:t>
            </a:r>
            <a:r>
              <a:rPr lang="en-US" altLang="zh-CN" sz="2000" dirty="0">
                <a:highlight>
                  <a:srgbClr val="FFFF00"/>
                </a:highlight>
              </a:rPr>
              <a:t>population </a:t>
            </a:r>
            <a:r>
              <a:rPr lang="en-US" altLang="zh-CN" sz="2000" dirty="0" err="1">
                <a:highlight>
                  <a:srgbClr val="FFFF00"/>
                </a:highlight>
              </a:rPr>
              <a:t>respense</a:t>
            </a:r>
            <a:r>
              <a:rPr lang="zh-CN" altLang="en-US" sz="2000" dirty="0">
                <a:highlight>
                  <a:srgbClr val="FFFF00"/>
                </a:highlight>
              </a:rPr>
              <a:t>通常不会均匀地分布在高维空间</a:t>
            </a:r>
            <a:r>
              <a:rPr lang="en-US" altLang="zh-CN" sz="2000" dirty="0">
                <a:highlight>
                  <a:srgbClr val="FFFF00"/>
                </a:highlight>
              </a:rPr>
              <a:t>(</a:t>
            </a:r>
            <a:r>
              <a:rPr lang="zh-CN" altLang="en-US" sz="2000" dirty="0">
                <a:highlight>
                  <a:srgbClr val="FFFF00"/>
                </a:highlight>
              </a:rPr>
              <a:t>这个问题会随着神经元的数量呈指数增长</a:t>
            </a:r>
            <a:r>
              <a:rPr lang="en-US" altLang="zh-CN" sz="2000" dirty="0">
                <a:highlight>
                  <a:srgbClr val="FFFF00"/>
                </a:highlight>
              </a:rPr>
              <a:t>)</a:t>
            </a:r>
            <a:r>
              <a:rPr lang="zh-CN" altLang="en-US" sz="2000" dirty="0">
                <a:highlight>
                  <a:srgbClr val="FFFF00"/>
                </a:highlight>
              </a:rPr>
              <a:t>上，</a:t>
            </a:r>
            <a:r>
              <a:rPr lang="en-US" altLang="zh-CN" sz="2000" dirty="0">
                <a:highlight>
                  <a:srgbClr val="FFFF00"/>
                </a:highlight>
              </a:rPr>
              <a:t>local neighborhoods</a:t>
            </a:r>
            <a:r>
              <a:rPr lang="zh-CN" altLang="en-US" sz="2000" dirty="0">
                <a:highlight>
                  <a:srgbClr val="FFFF00"/>
                </a:highlight>
              </a:rPr>
              <a:t>可能只包括沿同一轨迹的时间上的相邻点。因此，轨迹之间的差异可以在低维嵌入中放大，并应据此解释。为了获得更均匀的高维空间采样，有必要大幅增加标准任务范式的丰富性和多样性</a:t>
            </a:r>
            <a:r>
              <a:rPr lang="en-US" altLang="zh-CN" sz="2000" dirty="0">
                <a:highlight>
                  <a:srgbClr val="FFFF00"/>
                </a:highlight>
              </a:rPr>
              <a:t>(</a:t>
            </a:r>
            <a:r>
              <a:rPr lang="zh-CN" altLang="en-US" sz="2000" dirty="0">
                <a:highlight>
                  <a:srgbClr val="FFFF00"/>
                </a:highlight>
              </a:rPr>
              <a:t>例如，呈现的刺激或诱发的行为</a:t>
            </a:r>
            <a:r>
              <a:rPr lang="en-US" altLang="zh-CN" sz="2000" dirty="0">
                <a:highlight>
                  <a:srgbClr val="FFFF00"/>
                </a:highlight>
              </a:rPr>
              <a:t>)</a:t>
            </a:r>
            <a:r>
              <a:rPr lang="zh-CN" altLang="en-US" sz="2000" dirty="0">
                <a:highlight>
                  <a:srgbClr val="FFFF00"/>
                </a:highlight>
              </a:rPr>
              <a:t>。</a:t>
            </a:r>
            <a:endParaRPr lang="en-US" altLang="zh-CN" sz="2000" dirty="0">
              <a:highlight>
                <a:srgbClr val="FFFF00"/>
              </a:highlight>
            </a:endParaRPr>
          </a:p>
          <a:p>
            <a:pPr marL="342900" indent="-342900">
              <a:buFont typeface="Arial" panose="020B0604020202020204" pitchFamily="34" charset="0"/>
              <a:buChar char="•"/>
            </a:pPr>
            <a:r>
              <a:rPr lang="zh-CN" altLang="en-US" sz="2000" dirty="0"/>
              <a:t>非线性降维方法在噪声存在时往往是脆弱的，这限制了它们在单</a:t>
            </a:r>
            <a:r>
              <a:rPr lang="en-US" altLang="zh-CN" sz="2000" dirty="0"/>
              <a:t>trial</a:t>
            </a:r>
            <a:r>
              <a:rPr lang="zh-CN" altLang="en-US" sz="2000" dirty="0"/>
              <a:t>中的使用。</a:t>
            </a:r>
            <a:endParaRPr lang="en-US" altLang="zh-CN" sz="2000" dirty="0"/>
          </a:p>
        </p:txBody>
      </p:sp>
    </p:spTree>
    <p:extLst>
      <p:ext uri="{BB962C8B-B14F-4D97-AF65-F5344CB8AC3E}">
        <p14:creationId xmlns:p14="http://schemas.microsoft.com/office/powerpoint/2010/main" val="206739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3328" y="365126"/>
            <a:ext cx="11813498" cy="579254"/>
          </a:xfrm>
        </p:spPr>
        <p:txBody>
          <a:bodyPr>
            <a:normAutofit fontScale="90000"/>
          </a:bodyPr>
          <a:lstStyle/>
          <a:p>
            <a:pPr lvl="0"/>
            <a:r>
              <a:rPr kumimoji="1" lang="en-US" altLang="zh-CN" dirty="0"/>
              <a:t>Practical use</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643328" y="1114004"/>
            <a:ext cx="10043215" cy="4431983"/>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在神经信号做降维实际操作时的一些建议</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Data preprocessing</a:t>
            </a:r>
          </a:p>
          <a:p>
            <a:pPr marL="342900" indent="-342900">
              <a:buFont typeface="Arial" panose="020B0604020202020204" pitchFamily="34" charset="0"/>
              <a:buChar char="•"/>
            </a:pPr>
            <a:r>
              <a:rPr lang="zh-CN" altLang="en-US" sz="2000" dirty="0"/>
              <a:t>目标：数据应该经过预处理，以确保降维的合理输入</a:t>
            </a:r>
            <a:endParaRPr lang="en-US" altLang="zh-CN" sz="2000" dirty="0"/>
          </a:p>
          <a:p>
            <a:pPr marL="342900" indent="-342900">
              <a:buFont typeface="Arial" panose="020B0604020202020204" pitchFamily="34" charset="0"/>
              <a:buChar char="•"/>
            </a:pPr>
            <a:r>
              <a:rPr lang="zh-CN" altLang="en-US" sz="2000" dirty="0"/>
              <a:t>需要注意</a:t>
            </a:r>
            <a:endParaRPr lang="en-US" altLang="zh-CN" sz="2000" dirty="0"/>
          </a:p>
          <a:p>
            <a:pPr marL="800100" lvl="1" indent="-342900">
              <a:buFont typeface="Arial" panose="020B0604020202020204" pitchFamily="34" charset="0"/>
              <a:buChar char="•"/>
            </a:pPr>
            <a:r>
              <a:rPr lang="zh-CN" altLang="en-US" sz="2000" dirty="0"/>
              <a:t>确保神经元不会因为非生物学的原因而共变，这些原因会严重地混淆降维方法（如电极之间的电交叉耦合）</a:t>
            </a:r>
            <a:endParaRPr lang="en-US" altLang="zh-CN" sz="2000" dirty="0"/>
          </a:p>
          <a:p>
            <a:pPr marL="800100" lvl="1" indent="-342900">
              <a:buFont typeface="Arial" panose="020B0604020202020204" pitchFamily="34" charset="0"/>
              <a:buChar char="•"/>
            </a:pPr>
            <a:r>
              <a:rPr lang="zh-CN" altLang="en-US" sz="2000" dirty="0"/>
              <a:t>平均放电率较低的神经元</a:t>
            </a:r>
            <a:r>
              <a:rPr lang="en-US" altLang="zh-CN" sz="2000" dirty="0"/>
              <a:t>(</a:t>
            </a:r>
            <a:r>
              <a:rPr lang="zh-CN" altLang="en-US" sz="2000" dirty="0"/>
              <a:t>例如，少于每秒一个脉冲</a:t>
            </a:r>
            <a:r>
              <a:rPr lang="en-US" altLang="zh-CN" sz="2000" dirty="0"/>
              <a:t>)</a:t>
            </a:r>
            <a:r>
              <a:rPr lang="zh-CN" altLang="en-US" sz="2000" dirty="0"/>
              <a:t>通常应该被排除，因为任何神经元的方差接近于零可能导致某些方法的数值不稳定。</a:t>
            </a:r>
            <a:endParaRPr lang="en-US" altLang="zh-CN" sz="2000" dirty="0"/>
          </a:p>
          <a:p>
            <a:pPr marL="800100" lvl="1" indent="-342900">
              <a:buFont typeface="Arial" panose="020B0604020202020204" pitchFamily="34" charset="0"/>
              <a:buChar char="•"/>
            </a:pPr>
            <a:r>
              <a:rPr lang="zh-CN" altLang="en-US" sz="2000" dirty="0"/>
              <a:t>考虑降维方法是否对数据尺度敏感。如对于</a:t>
            </a:r>
            <a:r>
              <a:rPr lang="en-US" altLang="zh-CN" sz="2000" dirty="0"/>
              <a:t>PCA</a:t>
            </a:r>
            <a:r>
              <a:rPr lang="zh-CN" altLang="en-US" sz="2000" dirty="0"/>
              <a:t>，需要进行归一化</a:t>
            </a:r>
            <a:r>
              <a:rPr lang="en-US" altLang="zh-CN" sz="2000" dirty="0"/>
              <a:t>(</a:t>
            </a:r>
            <a:r>
              <a:rPr lang="zh-CN" altLang="en-US" sz="2000" dirty="0"/>
              <a:t>即</a:t>
            </a:r>
            <a:r>
              <a:rPr lang="en-US" altLang="zh-CN" sz="2000" dirty="0"/>
              <a:t>z-score)</a:t>
            </a:r>
            <a:r>
              <a:rPr lang="zh-CN" altLang="en-US" sz="2000" dirty="0"/>
              <a:t>，因为</a:t>
            </a:r>
            <a:r>
              <a:rPr lang="en-US" altLang="zh-CN" sz="2000" dirty="0"/>
              <a:t>PCA</a:t>
            </a:r>
            <a:r>
              <a:rPr lang="zh-CN" altLang="en-US" sz="2000" dirty="0"/>
              <a:t>可以由波动最大的神经元控制，受到尺度的影响。</a:t>
            </a:r>
            <a:endParaRPr lang="en-US" altLang="zh-CN" sz="2000" dirty="0"/>
          </a:p>
          <a:p>
            <a:pPr marL="342900" indent="-342900">
              <a:buFont typeface="Arial" panose="020B0604020202020204" pitchFamily="34" charset="0"/>
              <a:buChar char="•"/>
            </a:pPr>
            <a:r>
              <a:rPr lang="zh-CN" altLang="en-US" sz="2000" dirty="0"/>
              <a:t>其他的预处理：</a:t>
            </a:r>
            <a:r>
              <a:rPr lang="en-US" altLang="zh-CN" sz="2000" dirty="0"/>
              <a:t>binned spike counts, averaging across trials and/or kernel smoothing across time</a:t>
            </a:r>
          </a:p>
          <a:p>
            <a:pPr marL="800100" lvl="1" indent="-342900">
              <a:buFont typeface="Arial" panose="020B0604020202020204" pitchFamily="34" charset="0"/>
              <a:buChar char="•"/>
            </a:pP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394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3328" y="365126"/>
            <a:ext cx="11813498" cy="579254"/>
          </a:xfrm>
        </p:spPr>
        <p:txBody>
          <a:bodyPr>
            <a:normAutofit fontScale="90000"/>
          </a:bodyPr>
          <a:lstStyle/>
          <a:p>
            <a:pPr lvl="0"/>
            <a:r>
              <a:rPr kumimoji="1" lang="en-US" altLang="zh-CN" dirty="0"/>
              <a:t>Practical use</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643328" y="1114004"/>
            <a:ext cx="11407645" cy="5816977"/>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介绍其他分析神经群体活动的方法，以及它们与降维的联系</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Estimating and interpreting dimensionality</a:t>
            </a:r>
          </a:p>
          <a:p>
            <a:pPr marL="342900" indent="-342900">
              <a:buFont typeface="Arial" panose="020B0604020202020204" pitchFamily="34" charset="0"/>
              <a:buChar char="•"/>
            </a:pPr>
            <a:r>
              <a:rPr lang="zh-CN" altLang="en-US" sz="2000" dirty="0"/>
              <a:t>目标：许多降维方法需要对低维投影的维数</a:t>
            </a:r>
            <a:r>
              <a:rPr lang="en-US" altLang="zh-CN" sz="2000" dirty="0"/>
              <a:t>(K)</a:t>
            </a:r>
            <a:r>
              <a:rPr lang="zh-CN" altLang="en-US" sz="2000" dirty="0"/>
              <a:t>进行选择。</a:t>
            </a:r>
            <a:endParaRPr lang="en-US" altLang="zh-CN" sz="2000" dirty="0"/>
          </a:p>
          <a:p>
            <a:pPr marL="342900" indent="-342900">
              <a:buFont typeface="Arial" panose="020B0604020202020204" pitchFamily="34" charset="0"/>
              <a:buChar char="•"/>
            </a:pPr>
            <a:r>
              <a:rPr lang="zh-CN" altLang="en-US" sz="2000" dirty="0"/>
              <a:t>主要方法</a:t>
            </a:r>
            <a:endParaRPr lang="en-US" altLang="zh-CN" sz="2000" dirty="0"/>
          </a:p>
          <a:p>
            <a:pPr marL="800100" lvl="1" indent="-342900">
              <a:buFont typeface="Arial" panose="020B0604020202020204" pitchFamily="34" charset="0"/>
              <a:buChar char="•"/>
            </a:pPr>
            <a:r>
              <a:rPr lang="zh-CN" altLang="en-US" sz="2000" dirty="0"/>
              <a:t>为低维投影解释的方差选择一个截止值，并选择</a:t>
            </a:r>
            <a:r>
              <a:rPr lang="en-US" altLang="zh-CN" sz="2000" dirty="0"/>
              <a:t>K</a:t>
            </a:r>
            <a:r>
              <a:rPr lang="zh-CN" altLang="en-US" sz="2000" dirty="0"/>
              <a:t>，使其超出截止值。</a:t>
            </a:r>
            <a:endParaRPr lang="en-US" altLang="zh-CN" sz="2000" dirty="0"/>
          </a:p>
          <a:p>
            <a:pPr marL="800100" lvl="1" indent="-342900">
              <a:buFont typeface="Arial" panose="020B0604020202020204" pitchFamily="34" charset="0"/>
              <a:buChar char="•"/>
            </a:pPr>
            <a:r>
              <a:rPr lang="zh-CN" altLang="en-US" sz="2000" dirty="0"/>
              <a:t>通过线性二分类器的数量来估计维度。好处：不受到估计方法的选择、包含的神经元数量、实验设置的丰富程度以及给定数据集中数据点的数量的影响</a:t>
            </a:r>
            <a:endParaRPr lang="en-US" altLang="zh-CN" sz="2000" dirty="0"/>
          </a:p>
          <a:p>
            <a:r>
              <a:rPr lang="en-US" altLang="zh-CN" sz="2800" b="1" dirty="0">
                <a:latin typeface="Times New Roman" panose="02020603050405020304" pitchFamily="18" charset="0"/>
                <a:cs typeface="Times New Roman" panose="02020603050405020304" pitchFamily="18" charset="0"/>
              </a:rPr>
              <a:t>Computational runtime</a:t>
            </a:r>
          </a:p>
          <a:p>
            <a:pPr marL="342900" indent="-342900">
              <a:buFont typeface="Arial" panose="020B0604020202020204" pitchFamily="34" charset="0"/>
              <a:buChar char="•"/>
            </a:pPr>
            <a:r>
              <a:rPr lang="zh-CN" altLang="en-US" sz="2000" dirty="0"/>
              <a:t>必要性：随着记录的神经元数量持续增长，计算效率将成为神经科学使用降维时日益重要的考虑因素。</a:t>
            </a:r>
            <a:endParaRPr lang="en-US" altLang="zh-CN" sz="2000" dirty="0"/>
          </a:p>
          <a:p>
            <a:pPr marL="342900" indent="-342900">
              <a:buFont typeface="Arial" panose="020B0604020202020204" pitchFamily="34" charset="0"/>
              <a:buChar char="•"/>
            </a:pPr>
            <a:r>
              <a:rPr lang="zh-CN" altLang="en-US" sz="2000" dirty="0"/>
              <a:t>经验法则</a:t>
            </a:r>
            <a:endParaRPr lang="en-US" altLang="zh-CN" sz="2000" dirty="0"/>
          </a:p>
          <a:p>
            <a:pPr marL="800100" lvl="1" indent="-342900">
              <a:buFont typeface="Arial" panose="020B0604020202020204" pitchFamily="34" charset="0"/>
              <a:buChar char="•"/>
            </a:pPr>
            <a:r>
              <a:rPr lang="zh-CN" altLang="en-US" sz="2000" dirty="0"/>
              <a:t>对于线性方法，有两个步骤</a:t>
            </a:r>
            <a:r>
              <a:rPr lang="en-US" altLang="zh-CN" sz="2000" dirty="0"/>
              <a:t>:</a:t>
            </a:r>
            <a:r>
              <a:rPr lang="zh-CN" altLang="en-US" sz="2000" dirty="0"/>
              <a:t>估计模型参数，然后将数据投影到低维空间</a:t>
            </a:r>
            <a:endParaRPr lang="en-US" altLang="zh-CN" sz="2000" dirty="0"/>
          </a:p>
          <a:p>
            <a:pPr marL="800100" lvl="1" indent="-342900">
              <a:buFont typeface="Arial" panose="020B0604020202020204" pitchFamily="34" charset="0"/>
              <a:buChar char="•"/>
            </a:pPr>
            <a:r>
              <a:rPr lang="zh-CN" altLang="en-US" sz="2000" dirty="0"/>
              <a:t>对于估计模型参数，只需要单个矩阵分解的方法</a:t>
            </a:r>
            <a:r>
              <a:rPr lang="en-US" altLang="zh-CN" sz="2000" dirty="0"/>
              <a:t>(</a:t>
            </a:r>
            <a:r>
              <a:rPr lang="zh-CN" altLang="en-US" sz="2000" dirty="0"/>
              <a:t>如</a:t>
            </a:r>
            <a:r>
              <a:rPr lang="en-US" altLang="zh-CN" sz="2000" dirty="0"/>
              <a:t>PCA</a:t>
            </a:r>
            <a:r>
              <a:rPr lang="zh-CN" altLang="en-US" sz="2000" dirty="0"/>
              <a:t>和</a:t>
            </a:r>
            <a:r>
              <a:rPr lang="en-US" altLang="zh-CN" sz="2000" dirty="0"/>
              <a:t>LDA)</a:t>
            </a:r>
            <a:r>
              <a:rPr lang="zh-CN" altLang="en-US" sz="2000" dirty="0"/>
              <a:t>往往比使用迭代算法</a:t>
            </a:r>
            <a:r>
              <a:rPr lang="en-US" altLang="zh-CN" sz="2000" dirty="0"/>
              <a:t>(</a:t>
            </a:r>
            <a:r>
              <a:rPr lang="zh-CN" altLang="en-US" sz="2000" dirty="0"/>
              <a:t>如</a:t>
            </a:r>
            <a:r>
              <a:rPr lang="en-US" altLang="zh-CN" sz="2000" dirty="0"/>
              <a:t>expectation-maximization)</a:t>
            </a:r>
            <a:r>
              <a:rPr lang="zh-CN" altLang="en-US" sz="2000" dirty="0"/>
              <a:t>或子空间识别方法的方法</a:t>
            </a:r>
            <a:r>
              <a:rPr lang="en-US" altLang="zh-CN" sz="2000" dirty="0"/>
              <a:t>(</a:t>
            </a:r>
            <a:r>
              <a:rPr lang="zh-CN" altLang="en-US" sz="2000" dirty="0"/>
              <a:t>如</a:t>
            </a:r>
            <a:r>
              <a:rPr lang="en-US" altLang="zh-CN" sz="2000" dirty="0"/>
              <a:t>FA, GPFA, LDS</a:t>
            </a:r>
            <a:r>
              <a:rPr lang="zh-CN" altLang="en-US" sz="2000" dirty="0"/>
              <a:t>和</a:t>
            </a:r>
            <a:r>
              <a:rPr lang="en-US" altLang="zh-CN" sz="2000" dirty="0" err="1"/>
              <a:t>nld</a:t>
            </a:r>
            <a:r>
              <a:rPr lang="en-US" altLang="zh-CN" sz="2000" dirty="0"/>
              <a:t>)</a:t>
            </a:r>
            <a:r>
              <a:rPr lang="zh-CN" altLang="en-US" sz="2000" dirty="0"/>
              <a:t>更快</a:t>
            </a:r>
            <a:endParaRPr lang="en-US" altLang="zh-CN" sz="2000" dirty="0"/>
          </a:p>
          <a:p>
            <a:pPr marL="800100" lvl="1" indent="-342900">
              <a:buFont typeface="Arial" panose="020B0604020202020204" pitchFamily="34" charset="0"/>
              <a:buChar char="•"/>
            </a:pPr>
            <a:r>
              <a:rPr lang="zh-CN" altLang="en-US" sz="2000" dirty="0"/>
              <a:t>涉及动态模型的方法</a:t>
            </a:r>
            <a:r>
              <a:rPr lang="en-US" altLang="zh-CN" sz="2000" dirty="0"/>
              <a:t>(</a:t>
            </a:r>
            <a:r>
              <a:rPr lang="zh-CN" altLang="en-US" sz="2000" dirty="0"/>
              <a:t>如</a:t>
            </a:r>
            <a:r>
              <a:rPr lang="en-US" altLang="zh-CN" sz="2000" dirty="0"/>
              <a:t>GPFA</a:t>
            </a:r>
            <a:r>
              <a:rPr lang="zh-CN" altLang="en-US" sz="2000" dirty="0"/>
              <a:t>、</a:t>
            </a:r>
            <a:r>
              <a:rPr lang="en-US" altLang="zh-CN" sz="2000" dirty="0"/>
              <a:t>LDS</a:t>
            </a:r>
            <a:r>
              <a:rPr lang="zh-CN" altLang="en-US" sz="2000" dirty="0"/>
              <a:t>和</a:t>
            </a:r>
            <a:r>
              <a:rPr lang="en-US" altLang="zh-CN" sz="2000" dirty="0" err="1"/>
              <a:t>nld</a:t>
            </a:r>
            <a:r>
              <a:rPr lang="en-US" altLang="zh-CN" sz="2000" dirty="0"/>
              <a:t>)</a:t>
            </a:r>
            <a:r>
              <a:rPr lang="zh-CN" altLang="en-US" sz="2000" dirty="0"/>
              <a:t>往往比不涉及动态模型的方法</a:t>
            </a:r>
            <a:r>
              <a:rPr lang="en-US" altLang="zh-CN" sz="2000" dirty="0"/>
              <a:t>(</a:t>
            </a:r>
            <a:r>
              <a:rPr lang="zh-CN" altLang="en-US" sz="2000" dirty="0"/>
              <a:t>如</a:t>
            </a:r>
            <a:r>
              <a:rPr lang="en-US" altLang="zh-CN" sz="2000" dirty="0"/>
              <a:t>FA)</a:t>
            </a:r>
            <a:r>
              <a:rPr lang="zh-CN" altLang="en-US" sz="2000" dirty="0"/>
              <a:t>需要更多的计算。</a:t>
            </a:r>
            <a:endParaRPr lang="en-US" altLang="zh-CN" sz="2000" dirty="0"/>
          </a:p>
          <a:p>
            <a:pPr marL="800100" lvl="1" indent="-342900">
              <a:buFont typeface="Arial" panose="020B0604020202020204" pitchFamily="34" charset="0"/>
              <a:buChar char="•"/>
            </a:pPr>
            <a:r>
              <a:rPr lang="zh-CN" altLang="en-US" sz="2000" dirty="0"/>
              <a:t>相对于估计模型参数，对于所有线性方法来说，将数据投影到低维空间的第二步往往是快速的。</a:t>
            </a:r>
          </a:p>
          <a:p>
            <a:pPr marL="800100" lvl="1" indent="-342900">
              <a:buFont typeface="Arial" panose="020B0604020202020204" pitchFamily="34" charset="0"/>
              <a:buChar char="•"/>
            </a:pP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8443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3328" y="365126"/>
            <a:ext cx="11813498" cy="579254"/>
          </a:xfrm>
        </p:spPr>
        <p:txBody>
          <a:bodyPr>
            <a:normAutofit fontScale="90000"/>
          </a:bodyPr>
          <a:lstStyle/>
          <a:p>
            <a:pPr lvl="0"/>
            <a:r>
              <a:rPr kumimoji="1" lang="en-US" altLang="zh-CN" dirty="0"/>
              <a:t>Broader connections</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643328" y="1114004"/>
            <a:ext cx="11407645" cy="4893647"/>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介绍其他分析神经群体活动的方法，以及它们与降维的联系</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generalized linear models (GLMs)</a:t>
            </a:r>
          </a:p>
          <a:p>
            <a:pPr marL="342900" indent="-342900">
              <a:buFont typeface="Arial" panose="020B0604020202020204" pitchFamily="34" charset="0"/>
              <a:buChar char="•"/>
            </a:pPr>
            <a:r>
              <a:rPr lang="zh-CN" altLang="en-US" sz="2000" dirty="0"/>
              <a:t>解释变量与群体活动之间传统的线性</a:t>
            </a:r>
            <a:r>
              <a:rPr lang="en-US" altLang="zh-CN" sz="2000" dirty="0"/>
              <a:t>-</a:t>
            </a:r>
            <a:r>
              <a:rPr lang="zh-CN" altLang="en-US" sz="2000" dirty="0"/>
              <a:t>高斯关系的推广</a:t>
            </a:r>
            <a:endParaRPr lang="en-US" altLang="zh-CN" sz="2000" dirty="0"/>
          </a:p>
          <a:p>
            <a:pPr marL="342900" indent="-342900">
              <a:buFont typeface="Arial" panose="020B0604020202020204" pitchFamily="34" charset="0"/>
              <a:buChar char="•"/>
            </a:pPr>
            <a:r>
              <a:rPr lang="zh-CN" altLang="en-US" sz="2000" dirty="0"/>
              <a:t>该方法用于相关解释变量可以被观察到，若解释变量是隐藏的，则需使用降维得到潜在解释变量。</a:t>
            </a:r>
            <a:endParaRPr lang="en-US" altLang="zh-CN" sz="2000" dirty="0"/>
          </a:p>
          <a:p>
            <a:pPr marL="342900" indent="-342900">
              <a:buFont typeface="Arial" panose="020B0604020202020204" pitchFamily="34" charset="0"/>
              <a:buChar char="•"/>
            </a:pPr>
            <a:endParaRPr lang="en-US" altLang="zh-CN" sz="2000" dirty="0"/>
          </a:p>
          <a:p>
            <a:r>
              <a:rPr lang="en-US" altLang="zh-CN" sz="2800" b="1" dirty="0">
                <a:latin typeface="Times New Roman" panose="02020603050405020304" pitchFamily="18" charset="0"/>
                <a:cs typeface="Times New Roman" panose="02020603050405020304" pitchFamily="18" charset="0"/>
              </a:rPr>
              <a:t>spike word distribution</a:t>
            </a:r>
          </a:p>
          <a:p>
            <a:pPr marL="342900" indent="-342900">
              <a:buFont typeface="Arial" panose="020B0604020202020204" pitchFamily="34" charset="0"/>
              <a:buChar char="•"/>
            </a:pPr>
            <a:r>
              <a:rPr lang="zh-CN" altLang="en-US" sz="2000" dirty="0"/>
              <a:t>离散里估计了每种可能的</a:t>
            </a:r>
            <a:r>
              <a:rPr lang="en-US" altLang="zh-CN" sz="2000" dirty="0"/>
              <a:t>spike count</a:t>
            </a:r>
            <a:r>
              <a:rPr lang="zh-CN" altLang="en-US" sz="2000" dirty="0"/>
              <a:t>的概率，可以在不同的实验条件下使用信息理论度量进行比较。</a:t>
            </a:r>
            <a:endParaRPr lang="en-US" altLang="zh-CN" sz="2000" dirty="0"/>
          </a:p>
          <a:p>
            <a:pPr marL="342900" indent="-342900">
              <a:buFont typeface="Arial" panose="020B0604020202020204" pitchFamily="34" charset="0"/>
              <a:buChar char="•"/>
            </a:pPr>
            <a:r>
              <a:rPr lang="zh-CN" altLang="en-US" sz="2000" dirty="0"/>
              <a:t>捕获了跨神经元的高阶相关性，并相对于基于二阶统计和潜在放电率假设的许多维降方法保持了峰值的精确时间。但是计算量很大，使用视情况而定</a:t>
            </a:r>
            <a:endParaRPr lang="en-US" altLang="zh-CN" sz="2000" dirty="0"/>
          </a:p>
          <a:p>
            <a:pPr marL="342900" indent="-342900">
              <a:buFont typeface="Arial" panose="020B0604020202020204" pitchFamily="34" charset="0"/>
              <a:buChar char="•"/>
            </a:pPr>
            <a:endParaRPr lang="en-US" altLang="zh-CN" sz="2000" dirty="0"/>
          </a:p>
          <a:p>
            <a:r>
              <a:rPr lang="en-US" altLang="zh-CN" sz="2800" b="1" dirty="0">
                <a:latin typeface="Times New Roman" panose="02020603050405020304" pitchFamily="18" charset="0"/>
                <a:cs typeface="Times New Roman" panose="02020603050405020304" pitchFamily="18" charset="0"/>
              </a:rPr>
              <a:t>population decoding methods</a:t>
            </a:r>
          </a:p>
          <a:p>
            <a:pPr marL="342900" indent="-342900">
              <a:buFont typeface="Arial" panose="020B0604020202020204" pitchFamily="34" charset="0"/>
              <a:buChar char="•"/>
            </a:pPr>
            <a:r>
              <a:rPr lang="zh-CN" altLang="en-US" sz="2000" dirty="0"/>
              <a:t>与降维类似，</a:t>
            </a:r>
            <a:r>
              <a:rPr lang="en-US" altLang="zh-CN" sz="2000" dirty="0"/>
              <a:t>decoding </a:t>
            </a:r>
            <a:r>
              <a:rPr lang="zh-CN" altLang="en-US" sz="2000" dirty="0"/>
              <a:t>将高维</a:t>
            </a:r>
            <a:r>
              <a:rPr lang="en-US" altLang="zh-CN" sz="2000" dirty="0"/>
              <a:t>population activity</a:t>
            </a:r>
            <a:r>
              <a:rPr lang="zh-CN" altLang="en-US" sz="2000" dirty="0"/>
              <a:t>减少到更少的变量数量</a:t>
            </a:r>
            <a:endParaRPr lang="en-US" altLang="zh-CN" sz="2000" dirty="0"/>
          </a:p>
          <a:p>
            <a:pPr marL="342900" indent="-342900">
              <a:buFont typeface="Arial" panose="020B0604020202020204" pitchFamily="34" charset="0"/>
              <a:buChar char="•"/>
            </a:pPr>
            <a:r>
              <a:rPr lang="zh-CN" altLang="en-US" sz="2000" dirty="0"/>
              <a:t>关键的区别是解码试图预测外部变量，而降维产生神经活动本身的低维表示</a:t>
            </a:r>
            <a:r>
              <a:rPr lang="en-US" altLang="zh-CN" sz="2000" dirty="0"/>
              <a:t>(</a:t>
            </a:r>
            <a:r>
              <a:rPr lang="zh-CN" altLang="en-US" sz="2000" dirty="0"/>
              <a:t>潜在变量</a:t>
            </a:r>
            <a:r>
              <a:rPr lang="en-US" altLang="zh-CN" sz="2000" dirty="0"/>
              <a:t>)</a:t>
            </a:r>
            <a:r>
              <a:rPr lang="zh-CN" altLang="en-US" sz="2000" dirty="0"/>
              <a:t>。</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3609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作者简介</a:t>
            </a:r>
          </a:p>
        </p:txBody>
      </p:sp>
      <p:sp>
        <p:nvSpPr>
          <p:cNvPr id="3" name="内容占位符 2"/>
          <p:cNvSpPr>
            <a:spLocks noGrp="1"/>
          </p:cNvSpPr>
          <p:nvPr>
            <p:ph idx="1"/>
          </p:nvPr>
        </p:nvSpPr>
        <p:spPr/>
        <p:txBody>
          <a:bodyPr>
            <a:normAutofit fontScale="92500" lnSpcReduction="20000"/>
          </a:bodyPr>
          <a:lstStyle/>
          <a:p>
            <a:pPr>
              <a:lnSpc>
                <a:spcPct val="150000"/>
              </a:lnSpc>
            </a:pPr>
            <a:r>
              <a:rPr kumimoji="1" lang="en-US" altLang="zh-CN" sz="2600" b="1" dirty="0">
                <a:latin typeface="Times New Roman" panose="02020603050405020304" pitchFamily="18" charset="0"/>
                <a:cs typeface="Times New Roman" panose="02020603050405020304" pitchFamily="18" charset="0"/>
              </a:rPr>
              <a:t>Byron M Yu</a:t>
            </a:r>
          </a:p>
          <a:p>
            <a:pPr lvl="1">
              <a:lnSpc>
                <a:spcPct val="150000"/>
              </a:lnSpc>
            </a:pPr>
            <a:r>
              <a:rPr kumimoji="1" lang="zh-CN" altLang="en-US" sz="2200" dirty="0">
                <a:latin typeface="Times New Roman" panose="02020603050405020304" pitchFamily="18" charset="0"/>
                <a:cs typeface="Times New Roman" panose="02020603050405020304" pitchFamily="18" charset="0"/>
              </a:rPr>
              <a:t>单位</a:t>
            </a:r>
            <a:endParaRPr kumimoji="1" lang="en-US" altLang="zh-CN" sz="2200" dirty="0">
              <a:latin typeface="Times New Roman" panose="02020603050405020304" pitchFamily="18" charset="0"/>
              <a:cs typeface="Times New Roman" panose="02020603050405020304" pitchFamily="18" charset="0"/>
            </a:endParaRPr>
          </a:p>
          <a:p>
            <a:pPr lvl="2">
              <a:lnSpc>
                <a:spcPct val="150000"/>
              </a:lnSpc>
            </a:pPr>
            <a:r>
              <a:rPr kumimoji="1" lang="en-US" altLang="zh-CN" sz="1800" dirty="0">
                <a:latin typeface="Times New Roman" panose="02020603050405020304" pitchFamily="18" charset="0"/>
                <a:cs typeface="Times New Roman" panose="02020603050405020304" pitchFamily="18" charset="0"/>
              </a:rPr>
              <a:t>Gerard G. Elia Career Development Professor</a:t>
            </a:r>
          </a:p>
          <a:p>
            <a:pPr lvl="2">
              <a:lnSpc>
                <a:spcPct val="150000"/>
              </a:lnSpc>
            </a:pPr>
            <a:r>
              <a:rPr kumimoji="1" lang="en-US" altLang="zh-CN" sz="1800" dirty="0">
                <a:latin typeface="Times New Roman" panose="02020603050405020304" pitchFamily="18" charset="0"/>
                <a:cs typeface="Times New Roman" panose="02020603050405020304" pitchFamily="18" charset="0"/>
              </a:rPr>
              <a:t>Electrical &amp; Computer Engineering and Biomedical Engineering</a:t>
            </a:r>
          </a:p>
          <a:p>
            <a:pPr lvl="2">
              <a:lnSpc>
                <a:spcPct val="150000"/>
              </a:lnSpc>
            </a:pPr>
            <a:r>
              <a:rPr kumimoji="1" lang="en-US" altLang="zh-CN" sz="1800" dirty="0">
                <a:latin typeface="Times New Roman" panose="02020603050405020304" pitchFamily="18" charset="0"/>
                <a:cs typeface="Times New Roman" panose="02020603050405020304" pitchFamily="18" charset="0"/>
              </a:rPr>
              <a:t>Carnegie Mellon University</a:t>
            </a:r>
          </a:p>
          <a:p>
            <a:pPr lvl="1">
              <a:lnSpc>
                <a:spcPct val="150000"/>
              </a:lnSpc>
            </a:pPr>
            <a:r>
              <a:rPr kumimoji="1" lang="zh-CN" altLang="en-US" sz="2200" dirty="0">
                <a:latin typeface="Times New Roman" panose="02020603050405020304" pitchFamily="18" charset="0"/>
                <a:cs typeface="Times New Roman" panose="02020603050405020304" pitchFamily="18" charset="0"/>
              </a:rPr>
              <a:t>研究方向：</a:t>
            </a:r>
            <a:r>
              <a:rPr kumimoji="1" lang="en-US" altLang="zh-CN" sz="2200" dirty="0">
                <a:latin typeface="Times New Roman" panose="02020603050405020304" pitchFamily="18" charset="0"/>
                <a:cs typeface="Times New Roman" panose="02020603050405020304" pitchFamily="18" charset="0"/>
              </a:rPr>
              <a:t>Center for the Neural Basis of Cognition</a:t>
            </a:r>
            <a:r>
              <a:rPr kumimoji="1" lang="zh-CN" altLang="en-US" sz="2200" dirty="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Machine Learning</a:t>
            </a:r>
            <a:r>
              <a:rPr kumimoji="1" lang="zh-CN" altLang="en-US" sz="2200" dirty="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Neuroscience Institute</a:t>
            </a:r>
            <a:r>
              <a:rPr kumimoji="1" lang="zh-CN" altLang="en-US" sz="2200" dirty="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Robotics Institute</a:t>
            </a:r>
          </a:p>
          <a:p>
            <a:pPr lvl="1">
              <a:lnSpc>
                <a:spcPct val="150000"/>
              </a:lnSpc>
            </a:pPr>
            <a:r>
              <a:rPr kumimoji="1" lang="zh-CN" altLang="en-US" sz="2200" dirty="0">
                <a:latin typeface="Times New Roman" panose="02020603050405020304" pitchFamily="18" charset="0"/>
                <a:cs typeface="Times New Roman" panose="02020603050405020304" pitchFamily="18" charset="0"/>
              </a:rPr>
              <a:t>代表作</a:t>
            </a:r>
            <a:endParaRPr kumimoji="1" lang="en-US" altLang="zh-CN" sz="2200" dirty="0">
              <a:latin typeface="Times New Roman" panose="02020603050405020304" pitchFamily="18" charset="0"/>
              <a:cs typeface="Times New Roman" panose="02020603050405020304" pitchFamily="18" charset="0"/>
            </a:endParaRPr>
          </a:p>
          <a:p>
            <a:pPr lvl="2">
              <a:lnSpc>
                <a:spcPct val="150000"/>
              </a:lnSpc>
            </a:pPr>
            <a:r>
              <a:rPr kumimoji="1" lang="en-US" altLang="zh-CN" sz="1800" dirty="0">
                <a:latin typeface="Times New Roman" panose="02020603050405020304" pitchFamily="18" charset="0"/>
                <a:cs typeface="Times New Roman" panose="02020603050405020304" pitchFamily="18" charset="0"/>
              </a:rPr>
              <a:t>July 2019: “New neural activity patterns emerge with long-term learning” published in PNAS.</a:t>
            </a:r>
          </a:p>
          <a:p>
            <a:pPr lvl="2">
              <a:lnSpc>
                <a:spcPct val="150000"/>
              </a:lnSpc>
            </a:pPr>
            <a:r>
              <a:rPr kumimoji="1" lang="en-US" altLang="zh-CN" sz="1800" dirty="0">
                <a:latin typeface="Times New Roman" panose="02020603050405020304" pitchFamily="18" charset="0"/>
                <a:cs typeface="Times New Roman" panose="02020603050405020304" pitchFamily="18" charset="0"/>
              </a:rPr>
              <a:t>Apr 2016: “Fault tolerance in the brain” (News &amp; Views) published in Nature.</a:t>
            </a:r>
          </a:p>
          <a:p>
            <a:pPr lvl="2">
              <a:lnSpc>
                <a:spcPct val="150000"/>
              </a:lnSpc>
            </a:pPr>
            <a:r>
              <a:rPr kumimoji="1" lang="en-US" altLang="zh-CN" sz="1800" dirty="0">
                <a:latin typeface="Times New Roman" panose="02020603050405020304" pitchFamily="18" charset="0"/>
                <a:cs typeface="Times New Roman" panose="02020603050405020304" pitchFamily="18" charset="0"/>
              </a:rPr>
              <a:t> "Neural constraints on learning" published as cover article in Nature.</a:t>
            </a:r>
          </a:p>
        </p:txBody>
      </p:sp>
      <p:pic>
        <p:nvPicPr>
          <p:cNvPr id="4" name="图片 3">
            <a:extLst>
              <a:ext uri="{FF2B5EF4-FFF2-40B4-BE49-F238E27FC236}">
                <a16:creationId xmlns:a16="http://schemas.microsoft.com/office/drawing/2014/main" id="{FBEB8F58-9210-4F11-A57D-497BFA4F7BA8}"/>
              </a:ext>
            </a:extLst>
          </p:cNvPr>
          <p:cNvPicPr>
            <a:picLocks noChangeAspect="1"/>
          </p:cNvPicPr>
          <p:nvPr/>
        </p:nvPicPr>
        <p:blipFill>
          <a:blip r:embed="rId2"/>
          <a:stretch>
            <a:fillRect/>
          </a:stretch>
        </p:blipFill>
        <p:spPr>
          <a:xfrm>
            <a:off x="10435439" y="17592"/>
            <a:ext cx="1666875" cy="2390775"/>
          </a:xfrm>
          <a:prstGeom prst="rect">
            <a:avLst/>
          </a:prstGeom>
        </p:spPr>
      </p:pic>
      <p:pic>
        <p:nvPicPr>
          <p:cNvPr id="5" name="图片 4">
            <a:extLst>
              <a:ext uri="{FF2B5EF4-FFF2-40B4-BE49-F238E27FC236}">
                <a16:creationId xmlns:a16="http://schemas.microsoft.com/office/drawing/2014/main" id="{1DFA2215-4FBD-417A-AE4A-45AA38884281}"/>
              </a:ext>
            </a:extLst>
          </p:cNvPr>
          <p:cNvPicPr>
            <a:picLocks noChangeAspect="1"/>
          </p:cNvPicPr>
          <p:nvPr/>
        </p:nvPicPr>
        <p:blipFill>
          <a:blip r:embed="rId3"/>
          <a:stretch>
            <a:fillRect/>
          </a:stretch>
        </p:blipFill>
        <p:spPr>
          <a:xfrm>
            <a:off x="10435439" y="4559897"/>
            <a:ext cx="1756561" cy="2390775"/>
          </a:xfrm>
          <a:prstGeom prst="rect">
            <a:avLst/>
          </a:prstGeom>
        </p:spPr>
      </p:pic>
    </p:spTree>
    <p:extLst>
      <p:ext uri="{BB962C8B-B14F-4D97-AF65-F5344CB8AC3E}">
        <p14:creationId xmlns:p14="http://schemas.microsoft.com/office/powerpoint/2010/main" val="470826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作者简介</a:t>
            </a:r>
          </a:p>
        </p:txBody>
      </p:sp>
      <p:sp>
        <p:nvSpPr>
          <p:cNvPr id="3" name="内容占位符 2"/>
          <p:cNvSpPr>
            <a:spLocks noGrp="1"/>
          </p:cNvSpPr>
          <p:nvPr>
            <p:ph idx="1"/>
          </p:nvPr>
        </p:nvSpPr>
        <p:spPr>
          <a:xfrm>
            <a:off x="838200" y="1212980"/>
            <a:ext cx="10515600" cy="5817407"/>
          </a:xfrm>
        </p:spPr>
        <p:txBody>
          <a:bodyPr>
            <a:normAutofit fontScale="85000" lnSpcReduction="10000"/>
          </a:bodyPr>
          <a:lstStyle/>
          <a:p>
            <a:pPr>
              <a:lnSpc>
                <a:spcPct val="150000"/>
              </a:lnSpc>
            </a:pPr>
            <a:r>
              <a:rPr kumimoji="1" lang="en-US" altLang="zh-CN" sz="2600" b="1" dirty="0">
                <a:latin typeface="Times New Roman" panose="02020603050405020304" pitchFamily="18" charset="0"/>
                <a:cs typeface="Times New Roman" panose="02020603050405020304" pitchFamily="18" charset="0"/>
              </a:rPr>
              <a:t>John P. Cunningham</a:t>
            </a:r>
          </a:p>
          <a:p>
            <a:pPr lvl="1">
              <a:lnSpc>
                <a:spcPct val="150000"/>
              </a:lnSpc>
            </a:pPr>
            <a:r>
              <a:rPr kumimoji="1" lang="zh-CN" altLang="en-US" sz="2200" dirty="0">
                <a:latin typeface="Times New Roman" panose="02020603050405020304" pitchFamily="18" charset="0"/>
                <a:cs typeface="Times New Roman" panose="02020603050405020304" pitchFamily="18" charset="0"/>
              </a:rPr>
              <a:t>单位</a:t>
            </a:r>
            <a:endParaRPr kumimoji="1" lang="en-US" altLang="zh-CN" sz="2200" dirty="0">
              <a:latin typeface="Times New Roman" panose="02020603050405020304" pitchFamily="18" charset="0"/>
              <a:cs typeface="Times New Roman" panose="02020603050405020304" pitchFamily="18" charset="0"/>
            </a:endParaRPr>
          </a:p>
          <a:p>
            <a:pPr lvl="2">
              <a:lnSpc>
                <a:spcPct val="150000"/>
              </a:lnSpc>
            </a:pPr>
            <a:r>
              <a:rPr kumimoji="1" lang="en-US" altLang="zh-CN" sz="1800" dirty="0">
                <a:latin typeface="Times New Roman" panose="02020603050405020304" pitchFamily="18" charset="0"/>
                <a:cs typeface="Times New Roman" panose="02020603050405020304" pitchFamily="18" charset="0"/>
              </a:rPr>
              <a:t>Associate Professor in the Department of Statistics at Columbia University</a:t>
            </a:r>
          </a:p>
          <a:p>
            <a:pPr lvl="2">
              <a:lnSpc>
                <a:spcPct val="150000"/>
              </a:lnSpc>
            </a:pPr>
            <a:r>
              <a:rPr kumimoji="1" lang="en-US" altLang="zh-CN" sz="1800" dirty="0">
                <a:latin typeface="Times New Roman" panose="02020603050405020304" pitchFamily="18" charset="0"/>
                <a:cs typeface="Times New Roman" panose="02020603050405020304" pitchFamily="18" charset="0"/>
              </a:rPr>
              <a:t>postdoc in the Machine Learning Group at the University of Cambridge</a:t>
            </a:r>
          </a:p>
          <a:p>
            <a:pPr lvl="2">
              <a:lnSpc>
                <a:spcPct val="150000"/>
              </a:lnSpc>
            </a:pPr>
            <a:r>
              <a:rPr kumimoji="1" lang="en-US" altLang="zh-CN" sz="1800" dirty="0">
                <a:latin typeface="Times New Roman" panose="02020603050405020304" pitchFamily="18" charset="0"/>
                <a:cs typeface="Times New Roman" panose="02020603050405020304" pitchFamily="18" charset="0"/>
              </a:rPr>
              <a:t>a graduate student in electrical engineering at Stanford University</a:t>
            </a:r>
          </a:p>
          <a:p>
            <a:pPr lvl="2">
              <a:lnSpc>
                <a:spcPct val="150000"/>
              </a:lnSpc>
            </a:pPr>
            <a:r>
              <a:rPr kumimoji="1" lang="en-US" altLang="zh-CN" sz="1800" dirty="0">
                <a:latin typeface="Times New Roman" panose="02020603050405020304" pitchFamily="18" charset="0"/>
                <a:cs typeface="Times New Roman" panose="02020603050405020304" pitchFamily="18" charset="0"/>
              </a:rPr>
              <a:t>undergraduate in computer science at Dartmouth College. </a:t>
            </a:r>
          </a:p>
          <a:p>
            <a:pPr lvl="1">
              <a:lnSpc>
                <a:spcPct val="150000"/>
              </a:lnSpc>
            </a:pPr>
            <a:r>
              <a:rPr kumimoji="1" lang="zh-CN" altLang="en-US" sz="2600" dirty="0">
                <a:latin typeface="Times New Roman" panose="02020603050405020304" pitchFamily="18" charset="0"/>
                <a:cs typeface="Times New Roman" panose="02020603050405020304" pitchFamily="18" charset="0"/>
              </a:rPr>
              <a:t>研究方向：</a:t>
            </a:r>
            <a:r>
              <a:rPr kumimoji="1" lang="en-US" altLang="zh-CN" sz="2600" dirty="0">
                <a:latin typeface="Times New Roman" panose="02020603050405020304" pitchFamily="18" charset="0"/>
                <a:cs typeface="Times New Roman" panose="02020603050405020304" pitchFamily="18" charset="0"/>
              </a:rPr>
              <a:t>machine learning, artificial intelligence, and computational neuroscience</a:t>
            </a:r>
          </a:p>
          <a:p>
            <a:pPr lvl="1">
              <a:lnSpc>
                <a:spcPct val="150000"/>
              </a:lnSpc>
            </a:pPr>
            <a:r>
              <a:rPr kumimoji="1" lang="zh-CN" altLang="en-US" sz="2200" dirty="0">
                <a:latin typeface="Times New Roman" panose="02020603050405020304" pitchFamily="18" charset="0"/>
                <a:cs typeface="Times New Roman" panose="02020603050405020304" pitchFamily="18" charset="0"/>
              </a:rPr>
              <a:t>代表作</a:t>
            </a:r>
            <a:endParaRPr kumimoji="1" lang="en-US" altLang="zh-CN" sz="2200" dirty="0">
              <a:latin typeface="Times New Roman" panose="02020603050405020304" pitchFamily="18" charset="0"/>
              <a:cs typeface="Times New Roman" panose="02020603050405020304" pitchFamily="18" charset="0"/>
            </a:endParaRPr>
          </a:p>
          <a:p>
            <a:pPr lvl="2">
              <a:lnSpc>
                <a:spcPct val="150000"/>
              </a:lnSpc>
            </a:pPr>
            <a:r>
              <a:rPr kumimoji="1" lang="en-US" altLang="zh-CN" sz="1800" dirty="0">
                <a:latin typeface="Times New Roman" panose="02020603050405020304" pitchFamily="18" charset="0"/>
                <a:cs typeface="Times New Roman" panose="02020603050405020304" pitchFamily="18" charset="0"/>
              </a:rPr>
              <a:t>Neural population dynamics during reaching[J]. Nature, 2012</a:t>
            </a:r>
          </a:p>
          <a:p>
            <a:pPr lvl="2">
              <a:lnSpc>
                <a:spcPct val="150000"/>
              </a:lnSpc>
            </a:pPr>
            <a:r>
              <a:rPr kumimoji="1" lang="en-US" altLang="zh-CN" sz="1800" dirty="0">
                <a:latin typeface="Times New Roman" panose="02020603050405020304" pitchFamily="18" charset="0"/>
                <a:cs typeface="Times New Roman" panose="02020603050405020304" pitchFamily="18" charset="0"/>
              </a:rPr>
              <a:t>Stimulus onset quenches neural variability: a widespread cortical phenomenon[J]. Nature neuroscience, 2010</a:t>
            </a:r>
          </a:p>
          <a:p>
            <a:pPr lvl="2">
              <a:lnSpc>
                <a:spcPct val="150000"/>
              </a:lnSpc>
            </a:pPr>
            <a:r>
              <a:rPr kumimoji="1" lang="en-US" altLang="zh-CN" sz="1800" dirty="0">
                <a:latin typeface="Times New Roman" panose="02020603050405020304" pitchFamily="18" charset="0"/>
                <a:cs typeface="Times New Roman" panose="02020603050405020304" pitchFamily="18" charset="0"/>
              </a:rPr>
              <a:t>Dimensionality reduction for large-scale neural recordings[J]. Nature neuroscience, 2014..</a:t>
            </a:r>
          </a:p>
          <a:p>
            <a:pPr lvl="1">
              <a:lnSpc>
                <a:spcPct val="150000"/>
              </a:lnSpc>
            </a:pPr>
            <a:r>
              <a:rPr kumimoji="1" lang="zh-CN" altLang="en-US" sz="2200" dirty="0">
                <a:latin typeface="Times New Roman" panose="02020603050405020304" pitchFamily="18" charset="0"/>
                <a:cs typeface="Times New Roman" panose="02020603050405020304" pitchFamily="18" charset="0"/>
              </a:rPr>
              <a:t>与</a:t>
            </a:r>
            <a:r>
              <a:rPr kumimoji="1" lang="en-US" altLang="zh-CN" sz="2200" dirty="0" err="1">
                <a:latin typeface="Times New Roman" panose="02020603050405020304" pitchFamily="18" charset="0"/>
                <a:cs typeface="Times New Roman" panose="02020603050405020304" pitchFamily="18" charset="0"/>
              </a:rPr>
              <a:t>shoney</a:t>
            </a:r>
            <a:r>
              <a:rPr kumimoji="1" lang="en-US" altLang="zh-CN" sz="2200" dirty="0">
                <a:latin typeface="Times New Roman" panose="02020603050405020304" pitchFamily="18" charset="0"/>
                <a:cs typeface="Times New Roman" panose="02020603050405020304" pitchFamily="18" charset="0"/>
              </a:rPr>
              <a:t> </a:t>
            </a:r>
            <a:r>
              <a:rPr kumimoji="1" lang="zh-CN" altLang="en-US" sz="2200" dirty="0">
                <a:latin typeface="Times New Roman" panose="02020603050405020304" pitchFamily="18" charset="0"/>
                <a:cs typeface="Times New Roman" panose="02020603050405020304" pitchFamily="18" charset="0"/>
              </a:rPr>
              <a:t>合作密切</a:t>
            </a:r>
            <a:endParaRPr kumimoji="1" lang="en-US" altLang="zh-C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75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7452"/>
            <a:ext cx="10515600" cy="661242"/>
          </a:xfrm>
        </p:spPr>
        <p:txBody>
          <a:bodyPr>
            <a:normAutofit fontScale="90000"/>
          </a:bodyPr>
          <a:lstStyle/>
          <a:p>
            <a:r>
              <a:rPr kumimoji="1" lang="en-US" altLang="zh-CN" dirty="0">
                <a:latin typeface="Times New Roman" panose="02020603050405020304" pitchFamily="18" charset="0"/>
                <a:cs typeface="Times New Roman" panose="02020603050405020304" pitchFamily="18" charset="0"/>
              </a:rPr>
              <a:t>Abstract</a:t>
            </a:r>
            <a:endParaRPr kumimoji="1" lang="zh-CN" altLang="en-US" dirty="0"/>
          </a:p>
        </p:txBody>
      </p:sp>
      <p:sp>
        <p:nvSpPr>
          <p:cNvPr id="3" name="内容占位符 2"/>
          <p:cNvSpPr>
            <a:spLocks noGrp="1"/>
          </p:cNvSpPr>
          <p:nvPr>
            <p:ph idx="1"/>
          </p:nvPr>
        </p:nvSpPr>
        <p:spPr>
          <a:xfrm>
            <a:off x="838200" y="1345537"/>
            <a:ext cx="10515600" cy="4963983"/>
          </a:xfrm>
        </p:spPr>
        <p:txBody>
          <a:bodyPr>
            <a:normAutofit/>
          </a:bodyPr>
          <a:lstStyle/>
          <a:p>
            <a:pPr>
              <a:lnSpc>
                <a:spcPct val="150000"/>
              </a:lnSpc>
            </a:pPr>
            <a:r>
              <a:rPr kumimoji="1" lang="zh-CN" altLang="en-US" sz="2600" b="1" dirty="0">
                <a:latin typeface="Times New Roman" panose="02020603050405020304" pitchFamily="18" charset="0"/>
                <a:cs typeface="Times New Roman" panose="02020603050405020304" pitchFamily="18" charset="0"/>
              </a:rPr>
              <a:t>从群体（</a:t>
            </a:r>
            <a:r>
              <a:rPr kumimoji="1" lang="en-US" altLang="zh-CN" sz="2600" b="1" dirty="0">
                <a:latin typeface="Times New Roman" panose="02020603050405020304" pitchFamily="18" charset="0"/>
                <a:cs typeface="Times New Roman" panose="02020603050405020304" pitchFamily="18" charset="0"/>
              </a:rPr>
              <a:t>population</a:t>
            </a:r>
            <a:r>
              <a:rPr kumimoji="1" lang="zh-CN" altLang="en-US" sz="2600" b="1" dirty="0">
                <a:latin typeface="Times New Roman" panose="02020603050405020304" pitchFamily="18" charset="0"/>
                <a:cs typeface="Times New Roman" panose="02020603050405020304" pitchFamily="18" charset="0"/>
              </a:rPr>
              <a:t>）层次研究神经元的原因</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zh-CN" altLang="en-US" sz="2200" dirty="0">
                <a:latin typeface="Times New Roman" panose="02020603050405020304" pitchFamily="18" charset="0"/>
                <a:cs typeface="Times New Roman" panose="02020603050405020304" pitchFamily="18" charset="0"/>
              </a:rPr>
              <a:t>大多数感觉、认知和运动功能依赖于许多神经元的相互作用。</a:t>
            </a:r>
            <a:endParaRPr kumimoji="1" lang="en-US" altLang="zh-CN" sz="22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dirty="0">
                <a:latin typeface="Times New Roman" panose="02020603050405020304" pitchFamily="18" charset="0"/>
                <a:cs typeface="Times New Roman" panose="02020603050405020304" pitchFamily="18" charset="0"/>
              </a:rPr>
              <a:t>近年来，连续或同时记录大量神经元的技术得到了快速发展和越来越多的应用。</a:t>
            </a:r>
            <a:endParaRPr kumimoji="1" lang="en-US" altLang="zh-CN" sz="2200" b="1" dirty="0">
              <a:latin typeface="Times New Roman" panose="02020603050405020304" pitchFamily="18" charset="0"/>
              <a:cs typeface="Times New Roman" panose="02020603050405020304" pitchFamily="18" charset="0"/>
            </a:endParaRPr>
          </a:p>
          <a:p>
            <a:pPr>
              <a:lnSpc>
                <a:spcPct val="150000"/>
              </a:lnSpc>
            </a:pPr>
            <a:r>
              <a:rPr kumimoji="1" lang="zh-CN" altLang="en-US" sz="2600" b="1" dirty="0">
                <a:latin typeface="Times New Roman" panose="02020603050405020304" pitchFamily="18" charset="0"/>
                <a:cs typeface="Times New Roman" panose="02020603050405020304" pitchFamily="18" charset="0"/>
              </a:rPr>
              <a:t>解释了从群体层次研究神经活动的三个动机</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en-US" altLang="zh-CN" sz="2200" dirty="0">
                <a:latin typeface="Times New Roman" panose="02020603050405020304" pitchFamily="18" charset="0"/>
                <a:cs typeface="Times New Roman" panose="02020603050405020304" pitchFamily="18" charset="0"/>
              </a:rPr>
              <a:t>single-trial hypotheses requiring statistical power</a:t>
            </a:r>
          </a:p>
          <a:p>
            <a:pPr lvl="1">
              <a:lnSpc>
                <a:spcPct val="150000"/>
              </a:lnSpc>
            </a:pPr>
            <a:r>
              <a:rPr kumimoji="1" lang="en-US" altLang="zh-CN" sz="2200" dirty="0">
                <a:latin typeface="Times New Roman" panose="02020603050405020304" pitchFamily="18" charset="0"/>
                <a:cs typeface="Times New Roman" panose="02020603050405020304" pitchFamily="18" charset="0"/>
              </a:rPr>
              <a:t>hypotheses of population response structure</a:t>
            </a:r>
          </a:p>
          <a:p>
            <a:pPr lvl="1">
              <a:lnSpc>
                <a:spcPct val="150000"/>
              </a:lnSpc>
            </a:pPr>
            <a:r>
              <a:rPr kumimoji="1" lang="en-US" altLang="zh-CN" sz="2200" dirty="0">
                <a:latin typeface="Times New Roman" panose="02020603050405020304" pitchFamily="18" charset="0"/>
                <a:cs typeface="Times New Roman" panose="02020603050405020304" pitchFamily="18" charset="0"/>
              </a:rPr>
              <a:t>exploratory analyses of large data sets</a:t>
            </a:r>
            <a:endParaRPr kumimoji="1" lang="zh-CN" altLang="en-US" sz="2200" dirty="0">
              <a:latin typeface="Times New Roman" panose="02020603050405020304" pitchFamily="18" charset="0"/>
              <a:cs typeface="Times New Roman" panose="02020603050405020304" pitchFamily="18" charset="0"/>
            </a:endParaRPr>
          </a:p>
          <a:p>
            <a:pPr>
              <a:lnSpc>
                <a:spcPct val="150000"/>
              </a:lnSpc>
            </a:pPr>
            <a:r>
              <a:rPr kumimoji="1" lang="zh-CN" altLang="en-US" sz="2600" b="1" dirty="0">
                <a:latin typeface="Times New Roman" panose="02020603050405020304" pitchFamily="18" charset="0"/>
                <a:cs typeface="Times New Roman" panose="02020603050405020304" pitchFamily="18" charset="0"/>
              </a:rPr>
              <a:t>聚焦在数据降维方面，就方法的选择和解释其输出提供了实用的建议。</a:t>
            </a:r>
            <a:endParaRPr kumimoji="1" lang="en-US" altLang="zh-CN"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16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4017052" cy="661242"/>
          </a:xfrm>
        </p:spPr>
        <p:txBody>
          <a:bodyPr>
            <a:normAutofit fontScale="90000"/>
          </a:bodyPr>
          <a:lstStyle/>
          <a:p>
            <a:pPr lvl="0"/>
            <a:r>
              <a:rPr kumimoji="1" lang="en-US" altLang="zh-CN" dirty="0"/>
              <a:t>Scientific motivation of population analyses</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940343" y="1114004"/>
            <a:ext cx="10043215" cy="236988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现在存在的问题</a:t>
            </a:r>
            <a:endParaRPr lang="en-US" altLang="zh-CN" sz="28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dirty="0"/>
              <a:t>神经活动记录技术的规模（不同</a:t>
            </a:r>
            <a:r>
              <a:rPr lang="en-US" altLang="zh-CN" sz="2000" dirty="0"/>
              <a:t>trial</a:t>
            </a:r>
            <a:r>
              <a:rPr lang="zh-CN" altLang="en-US" sz="2000" dirty="0"/>
              <a:t>、</a:t>
            </a:r>
            <a:r>
              <a:rPr lang="en-US" altLang="zh-CN" sz="2000" dirty="0"/>
              <a:t>condition</a:t>
            </a:r>
            <a:r>
              <a:rPr lang="zh-CN" altLang="en-US" sz="2000" dirty="0"/>
              <a:t>、</a:t>
            </a:r>
            <a:r>
              <a:rPr lang="en-US" altLang="zh-CN" sz="2000" dirty="0"/>
              <a:t>neuron</a:t>
            </a:r>
            <a:r>
              <a:rPr lang="zh-CN" altLang="en-US" sz="2000" dirty="0"/>
              <a:t>）和分辨率的增长给神经活动分析带来了挑战。（如图</a:t>
            </a:r>
            <a:r>
              <a:rPr lang="en-US" altLang="zh-CN" sz="2000" dirty="0"/>
              <a:t>a</a:t>
            </a:r>
            <a:r>
              <a:rPr lang="zh-CN" altLang="en-US" sz="2000" dirty="0"/>
              <a:t>）</a:t>
            </a:r>
            <a:endParaRPr lang="en-US" altLang="zh-CN" sz="2000" dirty="0"/>
          </a:p>
          <a:p>
            <a:pPr marL="342900" indent="-342900">
              <a:buFont typeface="Arial" panose="020B0604020202020204" pitchFamily="34" charset="0"/>
              <a:buChar char="•"/>
            </a:pPr>
            <a:r>
              <a:rPr lang="zh-CN" altLang="en-US" sz="2000" dirty="0"/>
              <a:t>数据分析常用的在</a:t>
            </a:r>
            <a:r>
              <a:rPr lang="en-US" altLang="zh-CN" sz="2000" dirty="0"/>
              <a:t>trial</a:t>
            </a:r>
            <a:r>
              <a:rPr lang="zh-CN" altLang="en-US" sz="2000" dirty="0"/>
              <a:t>维上取均值，在时间维上取平滑的方法也存在问题</a:t>
            </a:r>
            <a:endParaRPr lang="en-US" altLang="zh-CN" sz="2000" dirty="0"/>
          </a:p>
          <a:p>
            <a:pPr marL="800100" lvl="1" indent="-342900">
              <a:buFont typeface="Arial" panose="020B0604020202020204" pitchFamily="34" charset="0"/>
              <a:buChar char="•"/>
            </a:pPr>
            <a:r>
              <a:rPr lang="zh-CN" altLang="en-US" sz="2000" dirty="0"/>
              <a:t>在</a:t>
            </a:r>
            <a:r>
              <a:rPr lang="en-US" altLang="zh-CN" sz="2000" dirty="0"/>
              <a:t>condition</a:t>
            </a:r>
            <a:r>
              <a:rPr lang="zh-CN" altLang="en-US" sz="2000" dirty="0"/>
              <a:t>和</a:t>
            </a:r>
            <a:r>
              <a:rPr lang="en-US" altLang="zh-CN" sz="2000" dirty="0"/>
              <a:t>neuron</a:t>
            </a:r>
            <a:r>
              <a:rPr lang="zh-CN" altLang="en-US" sz="2000" dirty="0"/>
              <a:t>数量多时不能很好的减少数据规模</a:t>
            </a:r>
            <a:endParaRPr lang="en-US" altLang="zh-CN" sz="2000" dirty="0"/>
          </a:p>
          <a:p>
            <a:pPr marL="800100" lvl="1" indent="-342900">
              <a:buFont typeface="Arial" panose="020B0604020202020204" pitchFamily="34" charset="0"/>
              <a:buChar char="•"/>
            </a:pPr>
            <a:r>
              <a:rPr lang="zh-CN" altLang="en-US" sz="2000" dirty="0"/>
              <a:t>解释性较差 （如图</a:t>
            </a:r>
            <a:r>
              <a:rPr lang="en-US" altLang="zh-CN" sz="2000" dirty="0"/>
              <a:t>b</a:t>
            </a:r>
            <a:r>
              <a:rPr lang="zh-CN" altLang="en-US" sz="2000" dirty="0"/>
              <a:t>）</a:t>
            </a:r>
            <a:endParaRPr lang="en-US" altLang="zh-CN" sz="2000" dirty="0"/>
          </a:p>
          <a:p>
            <a:endParaRPr lang="en-US" altLang="zh-CN" sz="2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97D85E7-B922-43B7-9F4B-CEAB7BB92383}"/>
              </a:ext>
            </a:extLst>
          </p:cNvPr>
          <p:cNvPicPr>
            <a:picLocks noChangeAspect="1"/>
          </p:cNvPicPr>
          <p:nvPr/>
        </p:nvPicPr>
        <p:blipFill>
          <a:blip r:embed="rId3"/>
          <a:stretch>
            <a:fillRect/>
          </a:stretch>
        </p:blipFill>
        <p:spPr>
          <a:xfrm>
            <a:off x="838200" y="3644899"/>
            <a:ext cx="10982325" cy="2847975"/>
          </a:xfrm>
          <a:prstGeom prst="rect">
            <a:avLst/>
          </a:prstGeom>
        </p:spPr>
      </p:pic>
    </p:spTree>
    <p:extLst>
      <p:ext uri="{BB962C8B-B14F-4D97-AF65-F5344CB8AC3E}">
        <p14:creationId xmlns:p14="http://schemas.microsoft.com/office/powerpoint/2010/main" val="81587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4017052" cy="661242"/>
          </a:xfrm>
        </p:spPr>
        <p:txBody>
          <a:bodyPr>
            <a:normAutofit fontScale="90000"/>
          </a:bodyPr>
          <a:lstStyle/>
          <a:p>
            <a:pPr lvl="0"/>
            <a:r>
              <a:rPr kumimoji="1" lang="en-US" altLang="zh-CN" dirty="0"/>
              <a:t>Scientific motivation of population analyses</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940343" y="1114004"/>
            <a:ext cx="10043215" cy="5201424"/>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三个方面的动机</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Single-trial statistical power</a:t>
            </a:r>
          </a:p>
          <a:p>
            <a:pPr marL="342900" indent="-342900">
              <a:buFont typeface="Arial" panose="020B0604020202020204" pitchFamily="34" charset="0"/>
              <a:buChar char="•"/>
            </a:pPr>
            <a:r>
              <a:rPr lang="zh-CN" altLang="en-US" sz="2000" dirty="0"/>
              <a:t>如果神经活动不是外部可测量或可控变量的直接函数时，不同</a:t>
            </a:r>
            <a:r>
              <a:rPr lang="en-US" altLang="zh-CN" sz="2000" dirty="0"/>
              <a:t>trial</a:t>
            </a:r>
            <a:r>
              <a:rPr lang="zh-CN" altLang="en-US" sz="2000" dirty="0"/>
              <a:t>中神经反馈的时间是不同的，这时取不同</a:t>
            </a:r>
            <a:r>
              <a:rPr lang="en-US" altLang="zh-CN" sz="2000" dirty="0"/>
              <a:t>trial</a:t>
            </a:r>
            <a:r>
              <a:rPr lang="zh-CN" altLang="en-US" sz="2000" dirty="0"/>
              <a:t>下的平均会模糊数据本身的结构，故</a:t>
            </a:r>
            <a:r>
              <a:rPr lang="zh-CN" altLang="en-US" sz="2000" b="1" dirty="0"/>
              <a:t>单次实验的数据分析是必要</a:t>
            </a:r>
            <a:endParaRPr lang="en-US" altLang="zh-CN" sz="2000" b="1" dirty="0"/>
          </a:p>
          <a:p>
            <a:pPr marL="342900" indent="-342900">
              <a:buFont typeface="Arial" panose="020B0604020202020204" pitchFamily="34" charset="0"/>
              <a:buChar char="•"/>
            </a:pPr>
            <a:r>
              <a:rPr lang="zh-CN" altLang="en-US" sz="2000" dirty="0"/>
              <a:t>而在单次实验中，单个神经元的分析通常很难识别神经元内部认知过程每时每刻的波动，此时</a:t>
            </a:r>
            <a:r>
              <a:rPr lang="zh-CN" altLang="en-US" sz="2000" b="1" dirty="0"/>
              <a:t>多个神经元的同时记录分析就可以从统计意义上得到活动的特征</a:t>
            </a:r>
            <a:endParaRPr lang="en-US" altLang="zh-CN" sz="2000" b="1" dirty="0"/>
          </a:p>
          <a:p>
            <a:r>
              <a:rPr lang="en-US" altLang="zh-CN" sz="2800" b="1" dirty="0">
                <a:latin typeface="Times New Roman" panose="02020603050405020304" pitchFamily="18" charset="0"/>
                <a:cs typeface="Times New Roman" panose="02020603050405020304" pitchFamily="18" charset="0"/>
              </a:rPr>
              <a:t>Population response structure</a:t>
            </a:r>
          </a:p>
          <a:p>
            <a:pPr marL="342900" indent="-342900">
              <a:buFont typeface="Arial" panose="020B0604020202020204" pitchFamily="34" charset="0"/>
              <a:buChar char="•"/>
            </a:pPr>
            <a:r>
              <a:rPr lang="zh-CN" altLang="en-US" sz="2000" dirty="0"/>
              <a:t>在涉及神经元间协调反应的神经机制的环境中，会出现群体反馈具有较清晰的结构，但单个神经元的反应非常复杂且难以分析的情况（参考动态系统）</a:t>
            </a:r>
            <a:endParaRPr lang="en-US" altLang="zh-CN" sz="2000" dirty="0"/>
          </a:p>
          <a:p>
            <a:r>
              <a:rPr lang="en-US" altLang="zh-CN" sz="2800" b="1" dirty="0">
                <a:latin typeface="Times New Roman" panose="02020603050405020304" pitchFamily="18" charset="0"/>
                <a:cs typeface="Times New Roman" panose="02020603050405020304" pitchFamily="18" charset="0"/>
              </a:rPr>
              <a:t>Exploratory data analysis</a:t>
            </a:r>
          </a:p>
          <a:p>
            <a:pPr marL="342900" indent="-342900">
              <a:buFont typeface="Arial" panose="020B0604020202020204" pitchFamily="34" charset="0"/>
              <a:buChar char="•"/>
            </a:pPr>
            <a:r>
              <a:rPr lang="zh-CN" altLang="en-US" sz="2000" dirty="0"/>
              <a:t>在群体角度分析神经元的活动有助于</a:t>
            </a:r>
            <a:r>
              <a:rPr lang="zh-CN" altLang="en-US" sz="2000" b="1" dirty="0"/>
              <a:t>数据驱动的假设生成</a:t>
            </a:r>
            <a:endParaRPr lang="en-US" altLang="zh-CN" sz="2000" b="1" dirty="0"/>
          </a:p>
          <a:p>
            <a:pPr marL="342900" indent="-342900">
              <a:buFont typeface="Arial" panose="020B0604020202020204" pitchFamily="34" charset="0"/>
              <a:buChar char="•"/>
            </a:pPr>
            <a:r>
              <a:rPr lang="zh-CN" altLang="en-US" sz="2000" dirty="0"/>
              <a:t>与上面动机的区别是，</a:t>
            </a:r>
            <a:r>
              <a:rPr lang="en-US" altLang="zh-CN" sz="2000" dirty="0"/>
              <a:t>Population response structure</a:t>
            </a:r>
            <a:r>
              <a:rPr lang="zh-CN" altLang="en-US" sz="2000" dirty="0"/>
              <a:t>只考虑群体上存在但单个神经元上不存在的结构，但本动机涉及数据可视化从而帮助生成</a:t>
            </a:r>
            <a:r>
              <a:rPr lang="zh-CN" altLang="en-US" sz="2000" b="1" dirty="0"/>
              <a:t>关于单个神经元或群体的假设</a:t>
            </a:r>
            <a:r>
              <a:rPr lang="zh-CN" altLang="en-US" sz="2000" dirty="0"/>
              <a:t>。</a:t>
            </a:r>
            <a:endParaRPr lang="en-US" altLang="zh-CN" sz="2000" dirty="0"/>
          </a:p>
        </p:txBody>
      </p:sp>
    </p:spTree>
    <p:extLst>
      <p:ext uri="{BB962C8B-B14F-4D97-AF65-F5344CB8AC3E}">
        <p14:creationId xmlns:p14="http://schemas.microsoft.com/office/powerpoint/2010/main" val="401497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4017052" cy="661242"/>
          </a:xfrm>
        </p:spPr>
        <p:txBody>
          <a:bodyPr>
            <a:normAutofit fontScale="90000"/>
          </a:bodyPr>
          <a:lstStyle/>
          <a:p>
            <a:pPr lvl="0"/>
            <a:r>
              <a:rPr kumimoji="1" lang="en-US" altLang="zh-CN" dirty="0"/>
              <a:t>Intuition behind dimensionality reduction</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940343" y="1114004"/>
            <a:ext cx="10043215" cy="3231654"/>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定义</a:t>
            </a:r>
            <a:endParaRPr lang="en-US" altLang="zh-CN" sz="28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dirty="0"/>
              <a:t>在</a:t>
            </a:r>
            <a:r>
              <a:rPr lang="en-US" altLang="zh-CN" sz="2000" dirty="0"/>
              <a:t>D</a:t>
            </a:r>
            <a:r>
              <a:rPr lang="zh-CN" altLang="en-US" sz="2000" dirty="0"/>
              <a:t>维观测变量中找到</a:t>
            </a:r>
            <a:r>
              <a:rPr lang="en-US" altLang="zh-CN" sz="2000" dirty="0"/>
              <a:t>K</a:t>
            </a:r>
            <a:r>
              <a:rPr lang="zh-CN" altLang="en-US" sz="2000" dirty="0"/>
              <a:t>维变量（隐变量）来解释原始数据的统计特征，其中</a:t>
            </a:r>
            <a:r>
              <a:rPr lang="en-US" altLang="zh-CN" sz="2000" dirty="0"/>
              <a:t>D&gt;K </a:t>
            </a:r>
            <a:r>
              <a:rPr lang="zh-CN" altLang="en-US" sz="2000" dirty="0"/>
              <a:t>。</a:t>
            </a:r>
            <a:endParaRPr lang="en-US" altLang="zh-CN" sz="2000" dirty="0"/>
          </a:p>
          <a:p>
            <a:pPr marL="342900" indent="-342900">
              <a:buFont typeface="Arial" panose="020B0604020202020204" pitchFamily="34" charset="0"/>
              <a:buChar char="•"/>
            </a:pPr>
            <a:r>
              <a:rPr lang="zh-CN" altLang="en-US" sz="2000" dirty="0"/>
              <a:t>通常，未被隐变量捕获的数据方差都被认为是噪声</a:t>
            </a:r>
            <a:endParaRPr lang="en-US" altLang="zh-CN" sz="2000" dirty="0"/>
          </a:p>
          <a:p>
            <a:r>
              <a:rPr lang="zh-CN" altLang="en-US" sz="2800" b="1" dirty="0">
                <a:latin typeface="Times New Roman" panose="02020603050405020304" pitchFamily="18" charset="0"/>
                <a:cs typeface="Times New Roman" panose="02020603050405020304" pitchFamily="18" charset="0"/>
              </a:rPr>
              <a:t>从神经群体活动分析</a:t>
            </a:r>
            <a:endParaRPr lang="en-US" altLang="zh-CN" sz="28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b="1" dirty="0"/>
              <a:t>D</a:t>
            </a:r>
            <a:r>
              <a:rPr lang="zh-CN" altLang="en-US" sz="2000" dirty="0"/>
              <a:t>通常对应记录的</a:t>
            </a:r>
            <a:r>
              <a:rPr lang="zh-CN" altLang="en-US" sz="2000" b="1" dirty="0"/>
              <a:t>神经元数量</a:t>
            </a:r>
            <a:r>
              <a:rPr lang="zh-CN" altLang="en-US" sz="2000" dirty="0"/>
              <a:t>，由于被记录的神经元属于一个共同的潜在网络，被记录的神经元的反应可能</a:t>
            </a:r>
            <a:r>
              <a:rPr lang="zh-CN" altLang="en-US" sz="2000" b="1" dirty="0"/>
              <a:t>不是相互独立的，</a:t>
            </a:r>
            <a:r>
              <a:rPr lang="zh-CN" altLang="en-US" sz="2000" dirty="0"/>
              <a:t>故需要数量更少的隐变量来解释群体活动</a:t>
            </a:r>
            <a:endParaRPr lang="en-US" altLang="zh-CN" sz="2000" dirty="0"/>
          </a:p>
          <a:p>
            <a:pPr marL="342900" indent="-342900">
              <a:buFont typeface="Arial" panose="020B0604020202020204" pitchFamily="34" charset="0"/>
              <a:buChar char="•"/>
            </a:pPr>
            <a:r>
              <a:rPr lang="zh-CN" altLang="en-US" sz="2000" dirty="0"/>
              <a:t>从另一个角度看，每个</a:t>
            </a:r>
            <a:r>
              <a:rPr lang="en-US" altLang="zh-CN" sz="2000" dirty="0"/>
              <a:t>trial</a:t>
            </a:r>
            <a:r>
              <a:rPr lang="zh-CN" altLang="en-US" sz="2000" dirty="0"/>
              <a:t>的</a:t>
            </a:r>
            <a:r>
              <a:rPr lang="en-US" altLang="zh-CN" sz="2000" dirty="0"/>
              <a:t>D</a:t>
            </a:r>
            <a:r>
              <a:rPr lang="zh-CN" altLang="en-US" sz="2000" dirty="0"/>
              <a:t>维神经元数据可以看成是一次从</a:t>
            </a:r>
            <a:r>
              <a:rPr lang="zh-CN" altLang="en-US" sz="2000" b="1" dirty="0"/>
              <a:t>不同空间上</a:t>
            </a:r>
            <a:r>
              <a:rPr lang="zh-CN" altLang="en-US" sz="2000" dirty="0"/>
              <a:t>，对由隐变量定义的神经活动模式的，</a:t>
            </a:r>
            <a:r>
              <a:rPr lang="zh-CN" altLang="en-US" sz="2000" b="1" dirty="0"/>
              <a:t>带噪声</a:t>
            </a:r>
            <a:r>
              <a:rPr lang="zh-CN" altLang="en-US" sz="2000" dirty="0"/>
              <a:t>的采样。</a:t>
            </a:r>
            <a:endParaRPr lang="en-US" altLang="zh-CN" sz="2000" dirty="0"/>
          </a:p>
          <a:p>
            <a:r>
              <a:rPr lang="zh-CN" altLang="en-US" sz="2800" b="1" dirty="0">
                <a:latin typeface="Times New Roman" panose="02020603050405020304" pitchFamily="18" charset="0"/>
                <a:cs typeface="Times New Roman" panose="02020603050405020304" pitchFamily="18" charset="0"/>
              </a:rPr>
              <a:t>一个三维降二维的简单例子</a:t>
            </a:r>
            <a:endParaRPr lang="en-US" altLang="zh-CN" sz="20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7D320FFF-FF90-4760-9F36-E721996D59CE}"/>
              </a:ext>
            </a:extLst>
          </p:cNvPr>
          <p:cNvPicPr>
            <a:picLocks noChangeAspect="1"/>
          </p:cNvPicPr>
          <p:nvPr/>
        </p:nvPicPr>
        <p:blipFill>
          <a:blip r:embed="rId3"/>
          <a:stretch>
            <a:fillRect/>
          </a:stretch>
        </p:blipFill>
        <p:spPr>
          <a:xfrm>
            <a:off x="1158003" y="4433294"/>
            <a:ext cx="8753775" cy="2321956"/>
          </a:xfrm>
          <a:prstGeom prst="rect">
            <a:avLst/>
          </a:prstGeom>
        </p:spPr>
      </p:pic>
    </p:spTree>
    <p:extLst>
      <p:ext uri="{BB962C8B-B14F-4D97-AF65-F5344CB8AC3E}">
        <p14:creationId xmlns:p14="http://schemas.microsoft.com/office/powerpoint/2010/main" val="1227660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80366"/>
            <a:ext cx="13042692" cy="748878"/>
          </a:xfrm>
        </p:spPr>
        <p:txBody>
          <a:bodyPr>
            <a:normAutofit fontScale="90000"/>
          </a:bodyPr>
          <a:lstStyle/>
          <a:p>
            <a:pPr lvl="0"/>
            <a:r>
              <a:rPr kumimoji="1" lang="en-US" altLang="zh-CN" dirty="0"/>
              <a:t>Scientific studies using dimensionality reduction</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940343" y="1114004"/>
            <a:ext cx="10043215" cy="5570756"/>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从前文提过的三个方面的动机来举例数据降维的作用</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Single-trial statistical power</a:t>
            </a:r>
          </a:p>
          <a:p>
            <a:pPr marL="342900" indent="-342900">
              <a:buFont typeface="Arial" panose="020B0604020202020204" pitchFamily="34" charset="0"/>
              <a:buChar char="•"/>
            </a:pPr>
            <a:r>
              <a:rPr lang="zh-CN" altLang="en-US" sz="2000" dirty="0"/>
              <a:t>视觉注意力的研究，每次试验注意力变化的时间点难以保持相同，因此不能多试验叠加平均，需要分析单试验的神经群体响应。</a:t>
            </a:r>
            <a:endParaRPr lang="en-US" altLang="zh-CN" sz="2000" dirty="0"/>
          </a:p>
          <a:p>
            <a:pPr marL="342900" indent="-342900">
              <a:buFont typeface="Arial" panose="020B0604020202020204" pitchFamily="34" charset="0"/>
              <a:buChar char="•"/>
            </a:pPr>
            <a:r>
              <a:rPr lang="zh-CN" altLang="en-US" sz="2000" dirty="0"/>
              <a:t>通过降维将群体响应投影到一维注意力轴。注意力坐标轴是通过计算每个神经元在每个注意力条件下的平均响应得到中心的连线。</a:t>
            </a:r>
            <a:endParaRPr lang="en-US" altLang="zh-CN" sz="2000" dirty="0"/>
          </a:p>
          <a:p>
            <a:pPr marL="342900" indent="-342900">
              <a:buFont typeface="Arial" panose="020B0604020202020204" pitchFamily="34" charset="0"/>
              <a:buChar char="•"/>
            </a:pPr>
            <a:r>
              <a:rPr lang="zh-CN" altLang="en-US" sz="2000" dirty="0"/>
              <a:t>这项研究发现的关键在于投影，通过使用统计方法分析群体响应来估计潜在的注意力状态。</a:t>
            </a:r>
            <a:endParaRPr lang="en-US" altLang="zh-CN" sz="2000" dirty="0"/>
          </a:p>
          <a:p>
            <a:endParaRPr lang="en-US" altLang="zh-CN" sz="2000" b="1" dirty="0"/>
          </a:p>
          <a:p>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2829CD48-8487-4861-A1A0-207287AE72F2}"/>
              </a:ext>
            </a:extLst>
          </p:cNvPr>
          <p:cNvPicPr>
            <a:picLocks noChangeAspect="1"/>
          </p:cNvPicPr>
          <p:nvPr/>
        </p:nvPicPr>
        <p:blipFill>
          <a:blip r:embed="rId3"/>
          <a:stretch>
            <a:fillRect/>
          </a:stretch>
        </p:blipFill>
        <p:spPr>
          <a:xfrm>
            <a:off x="3588373" y="3813491"/>
            <a:ext cx="7753350" cy="2664143"/>
          </a:xfrm>
          <a:prstGeom prst="rect">
            <a:avLst/>
          </a:prstGeom>
        </p:spPr>
      </p:pic>
    </p:spTree>
    <p:extLst>
      <p:ext uri="{BB962C8B-B14F-4D97-AF65-F5344CB8AC3E}">
        <p14:creationId xmlns:p14="http://schemas.microsoft.com/office/powerpoint/2010/main" val="280580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3042692" cy="748878"/>
          </a:xfrm>
        </p:spPr>
        <p:txBody>
          <a:bodyPr>
            <a:normAutofit fontScale="90000"/>
          </a:bodyPr>
          <a:lstStyle/>
          <a:p>
            <a:pPr lvl="0"/>
            <a:r>
              <a:rPr kumimoji="1" lang="en-US" altLang="zh-CN" dirty="0"/>
              <a:t>Scientific studies using dimensionality reduction</a:t>
            </a:r>
            <a:endParaRPr kumimoji="1" lang="zh-CN" altLang="en-US" dirty="0"/>
          </a:p>
        </p:txBody>
      </p:sp>
      <p:sp>
        <p:nvSpPr>
          <p:cNvPr id="7" name="文本框 6">
            <a:extLst>
              <a:ext uri="{FF2B5EF4-FFF2-40B4-BE49-F238E27FC236}">
                <a16:creationId xmlns:a16="http://schemas.microsoft.com/office/drawing/2014/main" id="{C8583580-9963-4F6D-98A5-98B32DEC7BAB}"/>
              </a:ext>
            </a:extLst>
          </p:cNvPr>
          <p:cNvSpPr txBox="1"/>
          <p:nvPr/>
        </p:nvSpPr>
        <p:spPr>
          <a:xfrm>
            <a:off x="940343" y="1114004"/>
            <a:ext cx="10043215" cy="3724096"/>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从前文提过的三个方面的动机来举例数据降维的作用</a:t>
            </a:r>
            <a:endParaRPr lang="en-US" altLang="zh-CN" sz="2000" b="1" dirty="0"/>
          </a:p>
          <a:p>
            <a:r>
              <a:rPr lang="en-US" altLang="zh-CN" sz="2800" b="1" dirty="0">
                <a:latin typeface="Times New Roman" panose="02020603050405020304" pitchFamily="18" charset="0"/>
                <a:cs typeface="Times New Roman" panose="02020603050405020304" pitchFamily="18" charset="0"/>
              </a:rPr>
              <a:t>Population response structure</a:t>
            </a:r>
          </a:p>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一项研究考察了在决策任务中相关和不相关刺激信息在前额叶皮层中的表示。实验记录了</a:t>
            </a:r>
            <a:r>
              <a:rPr lang="en-US" altLang="zh-CN" sz="2000" dirty="0">
                <a:latin typeface="Times New Roman" panose="02020603050405020304" pitchFamily="18" charset="0"/>
                <a:cs typeface="Times New Roman" panose="02020603050405020304" pitchFamily="18" charset="0"/>
              </a:rPr>
              <a:t>1000</a:t>
            </a:r>
            <a:r>
              <a:rPr lang="zh-CN" altLang="en-US" sz="2000" dirty="0">
                <a:latin typeface="Times New Roman" panose="02020603050405020304" pitchFamily="18" charset="0"/>
                <a:cs typeface="Times New Roman" panose="02020603050405020304" pitchFamily="18" charset="0"/>
              </a:rPr>
              <a:t>多个神经元在不同实验条件中的活动。通过</a:t>
            </a:r>
            <a:r>
              <a:rPr lang="en-US" altLang="zh-CN" sz="2000" dirty="0" err="1">
                <a:latin typeface="Times New Roman" panose="02020603050405020304" pitchFamily="18" charset="0"/>
                <a:cs typeface="Times New Roman" panose="02020603050405020304" pitchFamily="18" charset="0"/>
              </a:rPr>
              <a:t>demixed</a:t>
            </a:r>
            <a:r>
              <a:rPr lang="zh-CN" altLang="en-US" sz="2000" dirty="0">
                <a:latin typeface="Times New Roman" panose="02020603050405020304" pitchFamily="18" charset="0"/>
                <a:cs typeface="Times New Roman" panose="02020603050405020304" pitchFamily="18" charset="0"/>
              </a:rPr>
              <a:t>降维方法将不同条件的群体平均响应投影到多个任务变量坐标轴（选择，运动，颜色，任务情境），从而通过低维表示分析群体响应的动态过程。</a:t>
            </a: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一项研究考察运动准备和执行任务在初级运动皮层中的表示。实验记录了数百个神经元在不同实验条件中的活动。通过降维，研究发现群体响应中存在的神经机制，准备阶段集中于动态过程的初始状态，当执行动作时将从初始状态展开。</a:t>
            </a: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75B2FFA9-CA46-4C03-B2EB-19B1FAEC3AAC}"/>
              </a:ext>
            </a:extLst>
          </p:cNvPr>
          <p:cNvPicPr>
            <a:picLocks noChangeAspect="1"/>
          </p:cNvPicPr>
          <p:nvPr/>
        </p:nvPicPr>
        <p:blipFill>
          <a:blip r:embed="rId3"/>
          <a:stretch>
            <a:fillRect/>
          </a:stretch>
        </p:blipFill>
        <p:spPr>
          <a:xfrm>
            <a:off x="2216467" y="4154273"/>
            <a:ext cx="8535087" cy="2671763"/>
          </a:xfrm>
          <a:prstGeom prst="rect">
            <a:avLst/>
          </a:prstGeom>
        </p:spPr>
      </p:pic>
    </p:spTree>
    <p:extLst>
      <p:ext uri="{BB962C8B-B14F-4D97-AF65-F5344CB8AC3E}">
        <p14:creationId xmlns:p14="http://schemas.microsoft.com/office/powerpoint/2010/main" val="282643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PPT Template" id="{71975EBB-976B-114F-8B6D-B8FC27F96272}" vid="{7C12C6E6-2D7D-0B45-AD19-283B07437F4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MyPPT Template</Template>
  <TotalTime>2379</TotalTime>
  <Words>2190</Words>
  <Application>Microsoft Office PowerPoint</Application>
  <PresentationFormat>宽屏</PresentationFormat>
  <Paragraphs>176</Paragraphs>
  <Slides>16</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DengXian</vt:lpstr>
      <vt:lpstr>Microsoft YaHei</vt:lpstr>
      <vt:lpstr>Arial</vt:lpstr>
      <vt:lpstr>Times New Roman</vt:lpstr>
      <vt:lpstr>Office 主题</vt:lpstr>
      <vt:lpstr> Dimensionality reduction for large-scale neural recordings</vt:lpstr>
      <vt:lpstr>作者简介</vt:lpstr>
      <vt:lpstr>作者简介</vt:lpstr>
      <vt:lpstr>Abstract</vt:lpstr>
      <vt:lpstr>Scientific motivation of population analyses</vt:lpstr>
      <vt:lpstr>Scientific motivation of population analyses</vt:lpstr>
      <vt:lpstr>Intuition behind dimensionality reduction</vt:lpstr>
      <vt:lpstr>Scientific studies using dimensionality reduction</vt:lpstr>
      <vt:lpstr>Scientific studies using dimensionality reduction</vt:lpstr>
      <vt:lpstr>Scientific studies using dimensionality reduction</vt:lpstr>
      <vt:lpstr>Selecting a dimensionality reduction method</vt:lpstr>
      <vt:lpstr>Selecting a dimensionality reduction method</vt:lpstr>
      <vt:lpstr>Selecting a dimensionality reduction method</vt:lpstr>
      <vt:lpstr>Practical use</vt:lpstr>
      <vt:lpstr>Practical use</vt:lpstr>
      <vt:lpstr>Broader connections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Qi Yu</dc:creator>
  <cp:lastModifiedBy>Liz</cp:lastModifiedBy>
  <cp:revision>203</cp:revision>
  <cp:lastPrinted>2019-10-26T05:01:47Z</cp:lastPrinted>
  <dcterms:created xsi:type="dcterms:W3CDTF">2020-06-19T06:02:24Z</dcterms:created>
  <dcterms:modified xsi:type="dcterms:W3CDTF">2021-03-01T09:09:46Z</dcterms:modified>
</cp:coreProperties>
</file>