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61" r:id="rId3"/>
    <p:sldId id="3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43" d="100"/>
          <a:sy n="43" d="100"/>
        </p:scale>
        <p:origin x="5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DA618-2D13-41CB-BA80-98CB0B50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CC7FA-358C-4E77-BE2F-6FFCBE442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48AB0-C462-4B50-A0E4-F5580EC5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2A482-1B87-4C62-89F6-9B622B5A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50A14-21E8-42B8-9DDC-6875A4B6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6D94C-B74E-4B94-A222-B250A2BF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CDF67-B309-414F-A11A-378369AB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FF5EA-FC49-497B-A316-395D6E91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E3BBA-0AB0-48A5-A47D-3FBF3432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DA693-6C5E-4666-B7FF-D34B6D65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9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E77D7-C23B-45C6-AC16-13FBD7A02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5D1AE-1AF5-428C-A77C-EB08CE6C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4C167-B205-4DA0-BA52-E595E531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251F0-0480-490D-8AF1-17686166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98685-D29B-4B12-A11E-77C6E02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4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BD358-1B73-4D72-A81C-CAD72F7D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DA85C-D5A8-477F-978B-20BEA2D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7E1BF-ABB7-44BA-BE10-FEED84D2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4C538-7331-49BF-A9C9-F8924707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27DD8-3C3F-44B2-AAB7-9C482B70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9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4EF0C-ECA8-449A-BCCE-2F19A541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CD722-B51B-41AB-AC39-5B86BEC5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13627-CC2B-4AD3-BDF3-C20568A2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67DA3-F944-4A8B-AC53-7974AD30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9F2A4-86B4-48B0-8381-3607A0B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3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8F885-D798-4325-8F98-386FCAA9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F16C7-55D4-4FB2-B46C-BAE406C63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0E066-D830-47B2-AA67-28F92337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E30B1-501A-453A-B557-55B723CE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A3293-A539-467E-BECD-5D18B6D7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CC5C6-3339-4D1E-A3F5-3F95E84D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3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C51F2-7F99-44E0-B886-6D44D46A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DB9D8-0D16-41FF-B9D2-840B480F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431BE-0B94-46DE-B686-FC3E5EA5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1B28B-832C-490D-8427-89F48717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FF6A21-C636-40C7-91D6-AE1AFFDF9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58C4A-4E2A-4C87-A45C-34325ED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19D20A-AA61-4EAD-B12F-B646A585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67DA4B-BD41-4D9C-B968-0D189D70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7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8F32A-77C1-4D5A-8BFA-A6ABDFCF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722C0-332A-4B19-A257-DAED9FEC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62B4BE-B521-4D1F-A04E-52C544B0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D6D26-6FBE-4149-91FA-FF6DDAA5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2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476F0-9D8B-4F85-8B24-987B83E3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AB015F-D5B5-4CE9-9E67-03FE13EF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7A1C9-9FF6-4AF4-8194-56A603B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4C6DA-B21F-4237-B034-E2F53B48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770ED-258A-4E3F-B540-04A8AD90C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514882-5E8D-46E9-9342-1123A941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15476-5B36-4372-893E-720708C3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59AD5-C099-42FF-ADC6-77D397C7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7CC37-F8AA-4169-84F3-D3304A85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1D69-63D6-456E-81FB-64D1A018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DFA33-4E8A-4B94-86A5-7EB80A4B7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52A3B-1519-4322-BE76-41F271187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5A2D7-7CC8-4F75-BF2A-02083F0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0FE83-0DBF-4D1A-98E3-7E7F5BCD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3AEC2-5B61-49E9-A126-05F63199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0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7D8662-E8B1-4EEC-9895-9C4EA969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73D51-B6B1-4345-9B2E-F31EF00B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A6670-347B-46F9-B3E0-FC3802705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6389-5DE1-4C4A-ABF0-22EA439E6F4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A1675-FE32-4901-9790-79445CCBC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90C6A-30EF-41E2-8BE5-651F32DB5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9977-4D91-49ED-8DB2-191C9A719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6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66403" y="6157003"/>
            <a:ext cx="1625597" cy="7146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0744199" y="6309145"/>
            <a:ext cx="6127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86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86004"/>
            <a:ext cx="8860971" cy="6914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06921" y="361859"/>
            <a:ext cx="1075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-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信号仿真总结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6500903" y="5269221"/>
            <a:ext cx="894539" cy="815225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B6C688-315B-4964-9A4A-C83F57D2FA56}"/>
              </a:ext>
            </a:extLst>
          </p:cNvPr>
          <p:cNvSpPr txBox="1"/>
          <p:nvPr/>
        </p:nvSpPr>
        <p:spPr>
          <a:xfrm>
            <a:off x="380669" y="977412"/>
            <a:ext cx="10506407" cy="509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zh-CN" altLang="en-US" sz="2133" b="1" dirty="0">
                <a:latin typeface="+mj-ea"/>
                <a:ea typeface="+mj-ea"/>
                <a:cs typeface="Times New Roman" panose="02020603050405020304" pitchFamily="18" charset="0"/>
              </a:rPr>
              <a:t>神经信号仿真模型</a:t>
            </a:r>
            <a:endParaRPr lang="en-US" altLang="zh-CN" sz="2133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Direction-only model [1]</a:t>
            </a:r>
          </a:p>
          <a:p>
            <a:pPr marL="1676358" lvl="2" indent="-457189">
              <a:buFont typeface="Wingdings" panose="05000000000000000000" pitchFamily="2" charset="2"/>
              <a:buChar char="Ø"/>
            </a:pPr>
            <a:endParaRPr lang="en-US" altLang="zh-CN" sz="2133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676358" lvl="2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[2] </a:t>
            </a:r>
          </a:p>
          <a:p>
            <a:pPr marL="1676358" lvl="2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[4]</a:t>
            </a:r>
          </a:p>
          <a:p>
            <a:pPr marL="1676358" lvl="2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[5]</a:t>
            </a:r>
            <a:r>
              <a:rPr lang="zh-CN" altLang="en-US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2133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676358" lvl="2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[6]</a:t>
            </a:r>
          </a:p>
          <a:p>
            <a:pPr marL="1676358" lvl="2" indent="-457189">
              <a:buFont typeface="Wingdings" panose="05000000000000000000" pitchFamily="2" charset="2"/>
              <a:buChar char="Ø"/>
            </a:pPr>
            <a:endParaRPr lang="en-US" altLang="zh-CN" sz="2133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Offset model[1]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endParaRPr lang="en-US" altLang="zh-CN" sz="2133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Gain-only model[1]</a:t>
            </a:r>
          </a:p>
          <a:p>
            <a:pPr marL="1676358" lvl="2" indent="-457189">
              <a:buFont typeface="Wingdings" panose="05000000000000000000" pitchFamily="2" charset="2"/>
              <a:buChar char="Ø"/>
            </a:pPr>
            <a:endParaRPr lang="en-US" altLang="zh-CN" sz="2133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676358" lvl="2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[3] </a:t>
            </a:r>
          </a:p>
          <a:p>
            <a:pPr marL="1676358" lvl="2" indent="-457189">
              <a:buFont typeface="Wingdings" panose="05000000000000000000" pitchFamily="2" charset="2"/>
              <a:buChar char="Ø"/>
            </a:pPr>
            <a:endParaRPr lang="en-US" altLang="zh-CN" sz="2133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endParaRPr lang="en-US" altLang="zh-CN" sz="2667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9C0FC2-E458-4538-92CC-FBAAAFD8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87" y="1285188"/>
            <a:ext cx="4906667" cy="4770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2B1A2B-1EC5-43A1-9B39-138B569C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91" y="4255647"/>
            <a:ext cx="5613688" cy="4487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3603F6-2480-40F5-8130-7E666863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331" y="3523911"/>
            <a:ext cx="6638208" cy="4572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29CAB9A-C951-49CB-8162-877E129B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504" y="1984487"/>
            <a:ext cx="4851649" cy="3725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A5BA45-3419-44F0-A73A-EFDD791DA1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395" b="15632"/>
          <a:stretch/>
        </p:blipFill>
        <p:spPr>
          <a:xfrm>
            <a:off x="2853155" y="4851998"/>
            <a:ext cx="4038808" cy="457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504" y="2357039"/>
            <a:ext cx="3490914" cy="29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504" y="2625689"/>
            <a:ext cx="2887133" cy="3878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3504" y="2989941"/>
            <a:ext cx="2887133" cy="43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0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66403" y="6157003"/>
            <a:ext cx="1625597" cy="7146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0744199" y="6309145"/>
            <a:ext cx="6127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86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86004"/>
            <a:ext cx="8860971" cy="6914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06921" y="361859"/>
            <a:ext cx="1075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-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信号仿真总结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6500903" y="5269221"/>
            <a:ext cx="894539" cy="815225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B6C688-315B-4964-9A4A-C83F57D2FA56}"/>
              </a:ext>
            </a:extLst>
          </p:cNvPr>
          <p:cNvSpPr txBox="1"/>
          <p:nvPr/>
        </p:nvSpPr>
        <p:spPr>
          <a:xfrm>
            <a:off x="380669" y="977413"/>
            <a:ext cx="10506407" cy="5960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zh-CN" altLang="en-US" sz="2133" b="1" dirty="0">
                <a:latin typeface="+mj-ea"/>
                <a:ea typeface="+mj-ea"/>
                <a:cs typeface="Times New Roman" panose="02020603050405020304" pitchFamily="18" charset="0"/>
              </a:rPr>
              <a:t>神经信号仿真主要变量</a:t>
            </a:r>
            <a:endParaRPr lang="en-US" altLang="zh-CN" sz="2133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lag between cortical activity and hand direction [1] 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depth [1][6]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coefficient [1]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type[1][2]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signal-to-noise ratio of neurons[2][4][5]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well-tuned neurons[2]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uniformity of their preferred directions (PDs)[1][2][4]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non-stationarity of PDs[2][5]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neurons[4]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process[4]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rate[6]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773" lvl="1" indent="-457189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133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endParaRPr lang="en-US" altLang="zh-CN" sz="2667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7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66403" y="6157003"/>
            <a:ext cx="1625597" cy="7146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0744199" y="6309145"/>
            <a:ext cx="6127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86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86004"/>
            <a:ext cx="8860971" cy="6914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06921" y="361859"/>
            <a:ext cx="10750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-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信号仿真总结</a:t>
            </a:r>
            <a:endParaRPr lang="en-US" altLang="zh-CN" sz="3200" b="1" spc="-1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200" b="1" spc="-1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6500903" y="5269221"/>
            <a:ext cx="894539" cy="815225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B6C688-315B-4964-9A4A-C83F57D2FA56}"/>
              </a:ext>
            </a:extLst>
          </p:cNvPr>
          <p:cNvSpPr txBox="1"/>
          <p:nvPr/>
        </p:nvSpPr>
        <p:spPr>
          <a:xfrm>
            <a:off x="380669" y="977412"/>
            <a:ext cx="10506407" cy="600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zh-CN" altLang="en-US" sz="2133" b="1" dirty="0">
                <a:latin typeface="+mj-ea"/>
                <a:ea typeface="+mj-ea"/>
                <a:cs typeface="Times New Roman" panose="02020603050405020304" pitchFamily="18" charset="0"/>
              </a:rPr>
              <a:t>参考文献</a:t>
            </a:r>
            <a:endParaRPr lang="en-US" altLang="zh-CN" sz="2133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[1] Yoh, Inoue, Hongwei, et al. Decoding arm speed during reaching.[J]. Nature Communications, 2018.</a:t>
            </a:r>
          </a:p>
          <a:p>
            <a:pPr lvl="1"/>
            <a:r>
              <a:rPr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Kim M K , Sohn J W , Lee B , et al. A simulation study on the effects of neuronal ensemble properties on decoding algorithms for intracortical brain–machine interfaces[J]. Biomedical Engineering Online, 2018, 17(1):28.</a:t>
            </a:r>
          </a:p>
          <a:p>
            <a:pPr lvl="1"/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[3] Kim K H , Kim S </a:t>
            </a:r>
            <a:r>
              <a:rPr lang="en-US" altLang="zh-CN" sz="2133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, Kim S J . Superiority of nonlinear mapping in decoding multiple single-unit neuronal spike trains: A simulation study[J]. Journal of Neuroscience Methods, 2006, 150(2):202-211.</a:t>
            </a:r>
          </a:p>
          <a:p>
            <a:pPr lvl="1"/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[4]</a:t>
            </a:r>
            <a:r>
              <a:rPr lang="zh-CN" altLang="en-US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Kim S P, Kim M K, Park G T. A simulation study on the generative neural ensemble decoding algorithms[C]//2010 20th International Conference on Pattern Recognition. IEEE, 2010: 3797-3800.</a:t>
            </a:r>
          </a:p>
          <a:p>
            <a:pPr lvl="1"/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[5]</a:t>
            </a:r>
            <a:r>
              <a:rPr lang="zh-CN" altLang="en-US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Kim M K, Kim S P. A simulation study on decoding algorithms for brain-machine interfaces with the non-stationary neuronal ensemble activity[C]//2016 16th International Conference on Control, Automation and Systems (ICCAS). IEEE, 2016: 1118-1121.</a:t>
            </a:r>
          </a:p>
          <a:p>
            <a:pPr lvl="1"/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[6]</a:t>
            </a:r>
            <a:r>
              <a:rPr lang="zh-CN" altLang="en-US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Koyama S, Chase S M, </a:t>
            </a:r>
            <a:r>
              <a:rPr lang="en-US" altLang="zh-CN" sz="2133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Whitford</a:t>
            </a:r>
            <a:r>
              <a:rPr lang="en-US" altLang="zh-CN" sz="2133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 S, et al. Comparison of brain–computer interface decoding algorithms in open-loop and closed-loop control[J]. Journal of computational neuroscience, 2010, 29(1-2): 73-87.</a:t>
            </a:r>
          </a:p>
        </p:txBody>
      </p:sp>
    </p:spTree>
    <p:extLst>
      <p:ext uri="{BB962C8B-B14F-4D97-AF65-F5344CB8AC3E}">
        <p14:creationId xmlns:p14="http://schemas.microsoft.com/office/powerpoint/2010/main" val="175945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huaqin</dc:creator>
  <cp:lastModifiedBy>sun huaqin</cp:lastModifiedBy>
  <cp:revision>16</cp:revision>
  <dcterms:created xsi:type="dcterms:W3CDTF">2020-04-09T18:10:15Z</dcterms:created>
  <dcterms:modified xsi:type="dcterms:W3CDTF">2020-04-11T12:11:21Z</dcterms:modified>
</cp:coreProperties>
</file>