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4" r:id="rId2"/>
    <p:sldId id="346" r:id="rId3"/>
    <p:sldId id="351" r:id="rId4"/>
    <p:sldId id="369" r:id="rId5"/>
    <p:sldId id="357" r:id="rId6"/>
    <p:sldId id="358" r:id="rId7"/>
    <p:sldId id="368" r:id="rId8"/>
    <p:sldId id="359" r:id="rId9"/>
    <p:sldId id="362" r:id="rId10"/>
    <p:sldId id="363" r:id="rId11"/>
    <p:sldId id="364" r:id="rId12"/>
    <p:sldId id="365" r:id="rId13"/>
    <p:sldId id="366" r:id="rId14"/>
    <p:sldId id="367" r:id="rId15"/>
    <p:sldId id="370" r:id="rId16"/>
    <p:sldId id="371" r:id="rId17"/>
    <p:sldId id="372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huaqin" initials="sh" lastIdx="13" clrIdx="0">
    <p:extLst>
      <p:ext uri="{19B8F6BF-5375-455C-9EA6-DF929625EA0E}">
        <p15:presenceInfo xmlns:p15="http://schemas.microsoft.com/office/powerpoint/2012/main" userId="ef8fd3972b0777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9B34"/>
    <a:srgbClr val="EBEBEB"/>
    <a:srgbClr val="FAD85D"/>
    <a:srgbClr val="6C7F90"/>
    <a:srgbClr val="6CD85D"/>
    <a:srgbClr val="444444"/>
    <a:srgbClr val="2E4860"/>
    <a:srgbClr val="232323"/>
    <a:srgbClr val="F8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86" autoAdjust="0"/>
  </p:normalViewPr>
  <p:slideViewPr>
    <p:cSldViewPr snapToGrid="0" showGuides="1">
      <p:cViewPr varScale="1">
        <p:scale>
          <a:sx n="82" d="100"/>
          <a:sy n="82" d="100"/>
        </p:scale>
        <p:origin x="844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EC0869-7D7D-4BBA-A6A4-CCDF053862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DFDBF0-4E05-44EE-A577-CF518298B9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080D9-81C7-4C79-8A1F-B20281777A0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0C8FAA-535F-4340-9B6E-8E1240D63D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22D89-F65C-4A27-B632-CF278143E4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08172-A844-4AC6-B543-8F50213E6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2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47B5B-EC43-4D54-9C89-8B03EC80951C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F055-FEEE-4B26-BCB8-3E4A9910C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56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B3EA-FFBB-45EE-9906-0781B123F609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0CA8-A3D2-496F-9238-BB3A9A79C8A8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4BE3-F491-4385-98F4-3F92D42C77E7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F56A-CA1C-4B1C-9BF2-A781EEFB6395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39E8-B34A-41CA-A9D7-9C70335BD9C2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59CD-941C-435F-B2D0-F85C7DF403A7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4FE4-65BC-48E5-B84A-A188C2EAA9D8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22EB-656B-4718-B979-807585BCE7E4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2EB2-3E31-4233-A0E3-7E63FF1B94A9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D674-A7A8-4A0C-A432-21285F54BC16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0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818E-B7DA-407A-9FB3-AC6751E455F1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2E87-1065-44A6-B94F-58C8937086C1}" type="datetime1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D196-4731-488D-BBC2-0FF6E27DC5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925" y="547683"/>
            <a:ext cx="8451056" cy="913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2924" y="4342443"/>
            <a:ext cx="5233407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5441" y="639051"/>
            <a:ext cx="8967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近期汇报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480" y="3993411"/>
            <a:ext cx="507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神经数据仿真调研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441" y="3795598"/>
            <a:ext cx="368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sz="4600" b="1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6" y="733059"/>
            <a:ext cx="8228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SNR along with PD uniformity on decoding performance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showed that AD of each decoding algorithm decreased exponentially as the SNR increased regardless of the PD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7D94BA-F3E8-4C10-B8FF-1624FF1FA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1" y="2996175"/>
            <a:ext cx="8688230" cy="20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7" y="733059"/>
            <a:ext cx="90664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PWTN and UWTN on decoding performance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KF and the OLE performed significantly better than the PVA for most cases of PWTN and UWTN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F17043-68E8-49BD-8726-7BA1D2DB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02" y="1866732"/>
            <a:ext cx="7747398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4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6" y="733059"/>
            <a:ext cx="354655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PWTN and UWTN influenced decoding performance more.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in PWTN seemingly improved performance more than an increase in UWTN.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A8DCC8-0394-4D43-A5A9-3F12B8AB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07" y="1519573"/>
            <a:ext cx="5748860" cy="34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6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7" y="733059"/>
            <a:ext cx="6139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stability of each decoder against changes in UWTN or PWTN. 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C641A5-78C1-4FC2-ABF2-E1C8F40E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091" y="1409180"/>
            <a:ext cx="6139909" cy="37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8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7" y="733059"/>
            <a:ext cx="34238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non-stationarity of PD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KF was more robust to non-stationarity of PD than the other decoders.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EBDB6A-E61A-4B2D-B3A5-1CD0E1E3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44" y="1608020"/>
            <a:ext cx="5542156" cy="3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0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7" y="733059"/>
            <a:ext cx="85311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performance of all the models exponentially increased as SNR increased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employ the KF with low SNRs or the OLE with high SNRs when the ensemble PDs cover more than 20%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other hand, when the coverage of the ensemble PDs is less than 20%, the KF appears to be the best option among the three models.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PVA relies more on the number of well-tuned neurons in an ensemble than other models.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harvesting one more well-tuned neuron may be more crucial to direction decoding than having more widespread PDs(could be used in training paradigm)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KF yielded the best performance among others, revealing its robustness to the non-stationarity of PD. </a:t>
            </a:r>
          </a:p>
        </p:txBody>
      </p:sp>
    </p:spTree>
    <p:extLst>
      <p:ext uri="{BB962C8B-B14F-4D97-AF65-F5344CB8AC3E}">
        <p14:creationId xmlns:p14="http://schemas.microsoft.com/office/powerpoint/2010/main" val="339461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854531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06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Superiority of nonlinear mapping in decoding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839934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Details of paper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Kim K H , Kim S </a:t>
            </a:r>
            <a:r>
              <a:rPr lang="en-US" altLang="zh-CN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, Kim S J . Superiority of nonlinear mapping in decoding multiple single-unit neuronal spike trains: A simulation study[J]. Journal of Neuroscience Methods, 2006, 150(2):202-211.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function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of simulation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delay elements was 10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PD’s of each unit were randomly selected by generating 30 random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CF(coding fraction)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D85215-94DB-4E39-A54F-BF74704B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58" y="2241344"/>
            <a:ext cx="3924502" cy="5080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A23944-1384-430D-98CA-5A21F9BB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120" y="3674116"/>
            <a:ext cx="4045158" cy="14796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6152CC-1320-4471-BB44-DB368E6F1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657" y="1657805"/>
            <a:ext cx="2340153" cy="17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8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854531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06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 arm speed during reaching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83993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Details of paper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Yoh, Inoue, Hongwei, et al. Decoding arm speed during reaching.[J]. Nature Communications, 2018.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function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direction-only model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model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gain-only model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of simulation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θ_Pdi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were chosen from either a uniform or a non-uniform distribution.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delay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time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behavior of Monkey 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noise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BBCDF7-FC2F-445E-AB96-3744D904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04" y="1853725"/>
            <a:ext cx="3680000" cy="357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E81879-FE14-49B6-8560-27090A45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04" y="2557900"/>
            <a:ext cx="4210266" cy="3365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D7375A-5934-494A-BD45-D7C61CBAE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875" y="2184817"/>
            <a:ext cx="4978656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1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14503"/>
            <a:ext cx="8854531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0" y="271394"/>
            <a:ext cx="806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83993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Details of paper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Kim M K , Sohn J W , Lee B , et al. A simulation study on the effects of neuronal ensemble properties on decoding algorithms for intracortical brain–machine interfaces[J]. Biomedical Engineering Online, 2018, 17(1):28.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how decoders’ performance varies with the neuronal properties on movement direction.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Neuronal properties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signal-to-noise ratio of neurons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well-tuned neurons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uniformity of their preferred directions (PDs),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non-stationarity of PDs.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filter, optimal linear estimator, and population vector algorithm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2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83993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Neuronal spike generation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tuning function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AWGN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SNR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Behavior tasks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D198D1-C48C-4D14-A2E6-C874995C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2" y="1657814"/>
            <a:ext cx="6232406" cy="6146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BF28B7-4421-48A7-A83F-7D8350E0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16" y="2349529"/>
            <a:ext cx="3314070" cy="28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8399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SNR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Data-driven estimate of SNR: error variance of turning model from the observed firing rate.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AWGN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27E559-EF95-4E3C-A1C1-D6F6C495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91" y="2480591"/>
            <a:ext cx="3847155" cy="9071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9632AE-B226-404C-8693-D192F3D8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91" y="3328133"/>
            <a:ext cx="3410515" cy="911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991DBD-510D-49BB-9FD0-9F740BC58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191" y="4163721"/>
            <a:ext cx="2114892" cy="7317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FA6035-48B0-419F-A2BF-3085512D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191" y="2043980"/>
            <a:ext cx="6232406" cy="6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8399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PD of each neuron and its uniformity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Uniformity : a percentage of whole angular space all PDs of a neuronal ensemble occupied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Bias: the central angle of uniformly distributed PDs.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601B32-DC4A-44D3-850C-8C767A60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76" y="3340950"/>
            <a:ext cx="7010621" cy="10646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954F85-6765-44AE-9EDA-20A55DEC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76" y="2271921"/>
            <a:ext cx="6821824" cy="9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2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8" y="733059"/>
            <a:ext cx="40964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Proportion of well-tuned neurons and their PD distribution 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 to w how widely the PDs of well-tuned neurons are distributed.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PWTN: proportion of well-tuned neurons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UWTN: the uniformity of well-tuned neurons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well-tuned and poorly tuned neurons were determined by controlling SNR.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poorly tuned neurons to be uniformly distributed.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0485EF-894E-459D-AB11-5F3B0EB7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17" y="807188"/>
            <a:ext cx="5058083" cy="43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3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7" y="733059"/>
            <a:ext cx="6139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Non-stationary neuronal properties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α: degree of the angular shift of a PD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λ: the displacement along the time axis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c: the displacement along the changing rate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 line: change 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line : change λ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CC41CB-226C-4132-BCFE-74B5142E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89" y="730017"/>
            <a:ext cx="3769359" cy="691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B620D5-81AB-4121-84F6-DF4B8A65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73" y="1936854"/>
            <a:ext cx="4275527" cy="32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1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7" y="733059"/>
            <a:ext cx="61399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Non-stationary neuronal properties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changing PDs over time.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λ randomly choosing α and c 1000 times.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PWTN and UWTN were fixed to be 100%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CC41CB-226C-4132-BCFE-74B5142E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774" y="849062"/>
            <a:ext cx="3769359" cy="6913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023BCE-49F0-430E-BFEF-564252838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261"/>
          <a:stretch/>
        </p:blipFill>
        <p:spPr>
          <a:xfrm>
            <a:off x="3107531" y="2469623"/>
            <a:ext cx="6036468" cy="26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4503"/>
            <a:ext cx="8936830" cy="518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5191" y="271394"/>
            <a:ext cx="771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study on the effects of neuronal ensemble</a:t>
            </a:r>
            <a:endParaRPr lang="zh-CN" altLang="en-US" sz="2400" b="1" spc="-1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弦形 9231"/>
          <p:cNvSpPr/>
          <p:nvPr/>
        </p:nvSpPr>
        <p:spPr>
          <a:xfrm rot="8057819">
            <a:off x="4875677" y="3951915"/>
            <a:ext cx="670904" cy="611419"/>
          </a:xfrm>
          <a:custGeom>
            <a:avLst/>
            <a:gdLst/>
            <a:ahLst/>
            <a:cxnLst/>
            <a:rect l="l" t="t" r="r" b="b"/>
            <a:pathLst>
              <a:path w="670904" h="611419">
                <a:moveTo>
                  <a:pt x="123563" y="545233"/>
                </a:moveTo>
                <a:cubicBezTo>
                  <a:pt x="79854" y="501751"/>
                  <a:pt x="52607" y="440061"/>
                  <a:pt x="51719" y="370006"/>
                </a:cubicBezTo>
                <a:lnTo>
                  <a:pt x="53474" y="358751"/>
                </a:lnTo>
                <a:cubicBezTo>
                  <a:pt x="89336" y="358095"/>
                  <a:pt x="124330" y="347028"/>
                  <a:pt x="156142" y="328318"/>
                </a:cubicBezTo>
                <a:lnTo>
                  <a:pt x="153681" y="325796"/>
                </a:lnTo>
                <a:cubicBezTo>
                  <a:pt x="115933" y="343920"/>
                  <a:pt x="71043" y="341166"/>
                  <a:pt x="35958" y="317262"/>
                </a:cubicBezTo>
                <a:cubicBezTo>
                  <a:pt x="14514" y="290103"/>
                  <a:pt x="2884" y="256126"/>
                  <a:pt x="467" y="219636"/>
                </a:cubicBezTo>
                <a:cubicBezTo>
                  <a:pt x="-6358" y="116605"/>
                  <a:pt x="62272" y="23729"/>
                  <a:pt x="162765" y="0"/>
                </a:cubicBezTo>
                <a:lnTo>
                  <a:pt x="303582" y="145606"/>
                </a:lnTo>
                <a:lnTo>
                  <a:pt x="379736" y="219907"/>
                </a:lnTo>
                <a:lnTo>
                  <a:pt x="333861" y="264671"/>
                </a:lnTo>
                <a:lnTo>
                  <a:pt x="288505" y="218189"/>
                </a:lnTo>
                <a:lnTo>
                  <a:pt x="278036" y="381447"/>
                </a:lnTo>
                <a:lnTo>
                  <a:pt x="441501" y="374986"/>
                </a:lnTo>
                <a:lnTo>
                  <a:pt x="396146" y="328504"/>
                </a:lnTo>
                <a:lnTo>
                  <a:pt x="443592" y="282209"/>
                </a:lnTo>
                <a:lnTo>
                  <a:pt x="543645" y="379827"/>
                </a:lnTo>
                <a:lnTo>
                  <a:pt x="543092" y="382013"/>
                </a:lnTo>
                <a:lnTo>
                  <a:pt x="670904" y="513000"/>
                </a:lnTo>
                <a:cubicBezTo>
                  <a:pt x="665947" y="529442"/>
                  <a:pt x="656461" y="544522"/>
                  <a:pt x="643368" y="557297"/>
                </a:cubicBezTo>
                <a:cubicBezTo>
                  <a:pt x="596775" y="602761"/>
                  <a:pt x="522148" y="601845"/>
                  <a:pt x="476685" y="555252"/>
                </a:cubicBezTo>
                <a:lnTo>
                  <a:pt x="462872" y="533887"/>
                </a:lnTo>
                <a:cubicBezTo>
                  <a:pt x="418526" y="580000"/>
                  <a:pt x="358630" y="608529"/>
                  <a:pt x="294185" y="611212"/>
                </a:cubicBezTo>
                <a:cubicBezTo>
                  <a:pt x="227445" y="613989"/>
                  <a:pt x="167273" y="588716"/>
                  <a:pt x="123563" y="545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8A24C9-B6F2-4D4E-8AC0-4FDD70067998}"/>
              </a:ext>
            </a:extLst>
          </p:cNvPr>
          <p:cNvSpPr txBox="1"/>
          <p:nvPr/>
        </p:nvSpPr>
        <p:spPr>
          <a:xfrm>
            <a:off x="289467" y="733059"/>
            <a:ext cx="6139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Evaluation</a:t>
            </a:r>
            <a:endParaRPr lang="zh-CN" alt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tested whether θ was significantly different from zero using Rayleigh’s z-test.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compared mean ADs between decoders using Watson’s U2 test that is known as one of the methods for evaluating directional statistics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C56017-77D4-4F97-8BCB-6304D8F3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59" y="998818"/>
            <a:ext cx="2413124" cy="590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41E449-3D7C-4806-8112-D1D7B302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59" y="1541669"/>
            <a:ext cx="2127359" cy="1073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A170AF-D109-474C-91EB-95239C28F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14" y="2425830"/>
            <a:ext cx="1886047" cy="7683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5E3870-DF87-4B39-B8C4-2D5B2B0B6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870" y="3157725"/>
            <a:ext cx="1416123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0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全屏显示(16:9)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sun huaqin</cp:lastModifiedBy>
  <cp:revision>284</cp:revision>
  <dcterms:created xsi:type="dcterms:W3CDTF">2014-04-11T02:33:39Z</dcterms:created>
  <dcterms:modified xsi:type="dcterms:W3CDTF">2020-04-10T10:35:24Z</dcterms:modified>
  <cp:category>PPTS</cp:category>
</cp:coreProperties>
</file>