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46" r:id="rId2"/>
    <p:sldId id="351" r:id="rId3"/>
    <p:sldId id="364" r:id="rId4"/>
    <p:sldId id="365" r:id="rId5"/>
    <p:sldId id="366" r:id="rId6"/>
    <p:sldId id="367" r:id="rId7"/>
    <p:sldId id="368" r:id="rId8"/>
    <p:sldId id="369" r:id="rId9"/>
    <p:sldId id="370" r:id="rId10"/>
    <p:sldId id="371" r:id="rId11"/>
    <p:sldId id="372" r:id="rId12"/>
    <p:sldId id="373" r:id="rId13"/>
    <p:sldId id="357" r:id="rId14"/>
    <p:sldId id="363" r:id="rId15"/>
    <p:sldId id="359" r:id="rId16"/>
    <p:sldId id="374" r:id="rId17"/>
    <p:sldId id="375" r:id="rId18"/>
    <p:sldId id="376" r:id="rId19"/>
    <p:sldId id="377" r:id="rId20"/>
    <p:sldId id="378" r:id="rId2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 huaqin" initials="sh" lastIdx="13" clrIdx="0">
    <p:extLst>
      <p:ext uri="{19B8F6BF-5375-455C-9EA6-DF929625EA0E}">
        <p15:presenceInfo xmlns:p15="http://schemas.microsoft.com/office/powerpoint/2012/main" userId="ef8fd3972b0777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09B34"/>
    <a:srgbClr val="EBEBEB"/>
    <a:srgbClr val="FAD85D"/>
    <a:srgbClr val="6C7F90"/>
    <a:srgbClr val="6CD85D"/>
    <a:srgbClr val="444444"/>
    <a:srgbClr val="2E4860"/>
    <a:srgbClr val="232323"/>
    <a:srgbClr val="F8C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215" autoAdjust="0"/>
  </p:normalViewPr>
  <p:slideViewPr>
    <p:cSldViewPr snapToGrid="0" showGuides="1">
      <p:cViewPr varScale="1">
        <p:scale>
          <a:sx n="82" d="100"/>
          <a:sy n="82" d="100"/>
        </p:scale>
        <p:origin x="644" y="4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0EC0869-7D7D-4BBA-A6A4-CCDF053862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DDFDBF0-4E05-44EE-A577-CF518298B93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9080D9-81C7-4C79-8A1F-B20281777A0F}" type="datetimeFigureOut">
              <a:rPr lang="zh-CN" altLang="en-US" smtClean="0"/>
              <a:t>2020/11/6</a:t>
            </a:fld>
            <a:endParaRPr lang="zh-CN" altLang="en-US"/>
          </a:p>
        </p:txBody>
      </p:sp>
      <p:sp>
        <p:nvSpPr>
          <p:cNvPr id="4" name="页脚占位符 3">
            <a:extLst>
              <a:ext uri="{FF2B5EF4-FFF2-40B4-BE49-F238E27FC236}">
                <a16:creationId xmlns:a16="http://schemas.microsoft.com/office/drawing/2014/main" id="{7C0C8FAA-535F-4340-9B6E-8E1240D63D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F022D89-F65C-4A27-B632-CF278143E4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E08172-A844-4AC6-B543-8F50213E6B38}" type="slidenum">
              <a:rPr lang="zh-CN" altLang="en-US" smtClean="0"/>
              <a:t>‹#›</a:t>
            </a:fld>
            <a:endParaRPr lang="zh-CN" altLang="en-US"/>
          </a:p>
        </p:txBody>
      </p:sp>
    </p:spTree>
    <p:extLst>
      <p:ext uri="{BB962C8B-B14F-4D97-AF65-F5344CB8AC3E}">
        <p14:creationId xmlns:p14="http://schemas.microsoft.com/office/powerpoint/2010/main" val="1489872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47B5B-EC43-4D54-9C89-8B03EC80951C}" type="datetimeFigureOut">
              <a:rPr lang="zh-CN" altLang="en-US" smtClean="0"/>
              <a:t>2020/11/6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BF055-FEEE-4B26-BCB8-3E4A9910CEE7}" type="slidenum">
              <a:rPr lang="zh-CN" altLang="en-US" smtClean="0"/>
              <a:t>‹#›</a:t>
            </a:fld>
            <a:endParaRPr lang="zh-CN" altLang="en-US"/>
          </a:p>
        </p:txBody>
      </p:sp>
    </p:spTree>
    <p:extLst>
      <p:ext uri="{BB962C8B-B14F-4D97-AF65-F5344CB8AC3E}">
        <p14:creationId xmlns:p14="http://schemas.microsoft.com/office/powerpoint/2010/main" val="42235568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report R2 skew, which is the variance explained in predicting the neural trajectory velocity from its position. A higher R2 skew indicates</a:t>
            </a:r>
          </a:p>
          <a:p>
            <a:r>
              <a:rPr lang="en-US" altLang="zh-CN" dirty="0"/>
              <a:t>hat the system is better described by rotational dynamics.</a:t>
            </a:r>
          </a:p>
          <a:p>
            <a:r>
              <a:rPr lang="en-US" altLang="zh-CN" dirty="0"/>
              <a:t> We also report R2 skew/R2 best, where R2 best is the variance explained using unconstrained least-squares [57]. This indicates how well rotational dynamics describe data relative to unconstrained linear dynamics.</a:t>
            </a:r>
            <a:endParaRPr lang="zh-CN" altLang="en-US" dirty="0"/>
          </a:p>
        </p:txBody>
      </p:sp>
      <p:sp>
        <p:nvSpPr>
          <p:cNvPr id="4" name="灯片编号占位符 3"/>
          <p:cNvSpPr>
            <a:spLocks noGrp="1"/>
          </p:cNvSpPr>
          <p:nvPr>
            <p:ph type="sldNum" sz="quarter" idx="5"/>
          </p:nvPr>
        </p:nvSpPr>
        <p:spPr/>
        <p:txBody>
          <a:bodyPr/>
          <a:lstStyle/>
          <a:p>
            <a:fld id="{692BF055-FEEE-4B26-BCB8-3E4A9910CEE7}" type="slidenum">
              <a:rPr lang="zh-CN" altLang="en-US" smtClean="0"/>
              <a:t>16</a:t>
            </a:fld>
            <a:endParaRPr lang="zh-CN" altLang="en-US"/>
          </a:p>
        </p:txBody>
      </p:sp>
    </p:spTree>
    <p:extLst>
      <p:ext uri="{BB962C8B-B14F-4D97-AF65-F5344CB8AC3E}">
        <p14:creationId xmlns:p14="http://schemas.microsoft.com/office/powerpoint/2010/main" val="1170233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dirty="0">
                <a:latin typeface="Times New Roman" panose="02020603050405020304" pitchFamily="18" charset="0"/>
                <a:cs typeface="Times New Roman" panose="02020603050405020304" pitchFamily="18" charset="0"/>
              </a:rPr>
              <a:t>trained</a:t>
            </a:r>
            <a:r>
              <a:rPr lang="en-US" altLang="zh-CN" dirty="0">
                <a:latin typeface="Times New Roman" panose="02020603050405020304" pitchFamily="18" charset="0"/>
                <a:cs typeface="Times New Roman" panose="02020603050405020304" pitchFamily="18" charset="0"/>
              </a:rPr>
              <a:t> encoding models on an </a:t>
            </a:r>
            <a:r>
              <a:rPr lang="en-US" altLang="zh-CN" b="1" dirty="0">
                <a:latin typeface="Times New Roman" panose="02020603050405020304" pitchFamily="18" charset="0"/>
                <a:cs typeface="Times New Roman" panose="02020603050405020304" pitchFamily="18" charset="0"/>
              </a:rPr>
              <a:t>open-loop center-out task</a:t>
            </a:r>
            <a:r>
              <a:rPr lang="en-US" altLang="zh-CN" dirty="0">
                <a:latin typeface="Times New Roman" panose="02020603050405020304" pitchFamily="18" charset="0"/>
                <a:cs typeface="Times New Roman" panose="02020603050405020304" pitchFamily="18" charset="0"/>
              </a:rPr>
              <a:t> performed with </a:t>
            </a:r>
            <a:r>
              <a:rPr lang="en-US" altLang="zh-CN" b="1" dirty="0">
                <a:latin typeface="Times New Roman" panose="02020603050405020304" pitchFamily="18" charset="0"/>
                <a:cs typeface="Times New Roman" panose="02020603050405020304" pitchFamily="18" charset="0"/>
              </a:rPr>
              <a:t>the native hand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dirty="0">
                <a:latin typeface="Times New Roman" panose="02020603050405020304" pitchFamily="18" charset="0"/>
                <a:cs typeface="Times New Roman" panose="02020603050405020304" pitchFamily="18" charset="0"/>
              </a:rPr>
              <a:t>tested</a:t>
            </a:r>
            <a:r>
              <a:rPr lang="en-US" altLang="zh-CN" b="0" dirty="0">
                <a:latin typeface="Times New Roman" panose="02020603050405020304" pitchFamily="18" charset="0"/>
                <a:cs typeface="Times New Roman" panose="02020603050405020304" pitchFamily="18" charset="0"/>
              </a:rPr>
              <a:t> on closed-loop BMI dataset.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latin typeface="Times New Roman" panose="02020603050405020304" pitchFamily="18" charset="0"/>
                <a:cs typeface="Times New Roman" panose="02020603050405020304" pitchFamily="18" charset="0"/>
              </a:rPr>
              <a:t>used the </a:t>
            </a:r>
            <a:r>
              <a:rPr lang="en-US" altLang="zh-CN" b="1" dirty="0">
                <a:latin typeface="Times New Roman" panose="02020603050405020304" pitchFamily="18" charset="0"/>
                <a:cs typeface="Times New Roman" panose="02020603050405020304" pitchFamily="18" charset="0"/>
              </a:rPr>
              <a:t>kinematics</a:t>
            </a:r>
            <a:r>
              <a:rPr lang="en-US" altLang="zh-CN" dirty="0">
                <a:latin typeface="Times New Roman" panose="02020603050405020304" pitchFamily="18" charset="0"/>
                <a:cs typeface="Times New Roman" panose="02020603050405020304" pitchFamily="18" charset="0"/>
              </a:rPr>
              <a:t> of the monkey’s </a:t>
            </a:r>
            <a:r>
              <a:rPr lang="en-US" altLang="zh-CN" b="1" dirty="0">
                <a:latin typeface="Times New Roman" panose="02020603050405020304" pitchFamily="18" charset="0"/>
                <a:cs typeface="Times New Roman" panose="02020603050405020304" pitchFamily="18" charset="0"/>
              </a:rPr>
              <a:t>arm</a:t>
            </a:r>
            <a:r>
              <a:rPr lang="en-US" altLang="zh-CN" dirty="0">
                <a:latin typeface="Times New Roman" panose="02020603050405020304" pitchFamily="18" charset="0"/>
                <a:cs typeface="Times New Roman" panose="02020603050405020304" pitchFamily="18" charset="0"/>
              </a:rPr>
              <a:t> to </a:t>
            </a:r>
            <a:r>
              <a:rPr lang="en-US" altLang="zh-CN" b="1" dirty="0">
                <a:latin typeface="Times New Roman" panose="02020603050405020304" pitchFamily="18" charset="0"/>
                <a:cs typeface="Times New Roman" panose="02020603050405020304" pitchFamily="18" charset="0"/>
              </a:rPr>
              <a:t>generate synthetic neural activity</a:t>
            </a:r>
            <a:r>
              <a:rPr lang="en-US" altLang="zh-CN" dirty="0">
                <a:latin typeface="Times New Roman" panose="02020603050405020304" pitchFamily="18" charset="0"/>
                <a:cs typeface="Times New Roman" panose="02020603050405020304" pitchFamily="18" charset="0"/>
              </a:rPr>
              <a:t>, and subsequently decoded this </a:t>
            </a:r>
            <a:r>
              <a:rPr lang="en-US" altLang="zh-CN" b="1" dirty="0">
                <a:latin typeface="Times New Roman" panose="02020603050405020304" pitchFamily="18" charset="0"/>
                <a:cs typeface="Times New Roman" panose="02020603050405020304" pitchFamily="18" charset="0"/>
              </a:rPr>
              <a:t>activity post-hoc using the </a:t>
            </a:r>
            <a:r>
              <a:rPr lang="en-US" altLang="zh-CN" b="1" dirty="0" err="1">
                <a:latin typeface="Times New Roman" panose="02020603050405020304" pitchFamily="18" charset="0"/>
                <a:cs typeface="Times New Roman" panose="02020603050405020304" pitchFamily="18" charset="0"/>
              </a:rPr>
              <a:t>ReFIT</a:t>
            </a:r>
            <a:r>
              <a:rPr lang="en-US" altLang="zh-CN" b="1" dirty="0">
                <a:latin typeface="Times New Roman" panose="02020603050405020304" pitchFamily="18" charset="0"/>
                <a:cs typeface="Times New Roman" panose="02020603050405020304" pitchFamily="18" charset="0"/>
              </a:rPr>
              <a:t>-KF decoder.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0" dirty="0">
                <a:latin typeface="Times New Roman" panose="02020603050405020304" pitchFamily="18" charset="0"/>
                <a:cs typeface="Times New Roman" panose="02020603050405020304" pitchFamily="18" charset="0"/>
              </a:rPr>
              <a:t>Compare position  NMSE between real and synthetic</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b="0" dirty="0">
                <a:latin typeface="Times New Roman" panose="02020603050405020304" pitchFamily="18" charset="0"/>
                <a:cs typeface="Times New Roman" panose="02020603050405020304" pitchFamily="18" charset="0"/>
              </a:rPr>
              <a:t>一个问题：该实验</a:t>
            </a:r>
            <a:r>
              <a:rPr lang="en-US" altLang="zh-CN" b="0" dirty="0">
                <a:latin typeface="Times New Roman" panose="02020603050405020304" pitchFamily="18" charset="0"/>
                <a:cs typeface="Times New Roman" panose="02020603050405020304" pitchFamily="18" charset="0"/>
              </a:rPr>
              <a:t>close-loop</a:t>
            </a:r>
            <a:r>
              <a:rPr lang="zh-CN" altLang="en-US" b="0" dirty="0">
                <a:latin typeface="Times New Roman" panose="02020603050405020304" pitchFamily="18" charset="0"/>
                <a:cs typeface="Times New Roman" panose="02020603050405020304" pitchFamily="18" charset="0"/>
              </a:rPr>
              <a:t>意图运动用的是手的数据，但瘫痪病人这边没有反应真实意图运动的数据，用当前时刻最优的运动数据不知道是不是不太合适</a:t>
            </a:r>
            <a:endParaRPr lang="zh-CN" altLang="en-US" dirty="0"/>
          </a:p>
        </p:txBody>
      </p:sp>
      <p:sp>
        <p:nvSpPr>
          <p:cNvPr id="4" name="灯片编号占位符 3"/>
          <p:cNvSpPr>
            <a:spLocks noGrp="1"/>
          </p:cNvSpPr>
          <p:nvPr>
            <p:ph type="sldNum" sz="quarter" idx="5"/>
          </p:nvPr>
        </p:nvSpPr>
        <p:spPr/>
        <p:txBody>
          <a:bodyPr/>
          <a:lstStyle/>
          <a:p>
            <a:fld id="{692BF055-FEEE-4B26-BCB8-3E4A9910CEE7}" type="slidenum">
              <a:rPr lang="zh-CN" altLang="en-US" smtClean="0"/>
              <a:t>20</a:t>
            </a:fld>
            <a:endParaRPr lang="zh-CN" altLang="en-US"/>
          </a:p>
        </p:txBody>
      </p:sp>
    </p:spTree>
    <p:extLst>
      <p:ext uri="{BB962C8B-B14F-4D97-AF65-F5344CB8AC3E}">
        <p14:creationId xmlns:p14="http://schemas.microsoft.com/office/powerpoint/2010/main" val="3112058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BF4B3EA-FFBB-45EE-9906-0781B123F609}" type="datetime1">
              <a:rPr lang="zh-CN" altLang="en-US" smtClean="0"/>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206226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5140CA8-A3D2-496F-9238-BB3A9A79C8A8}" type="datetime1">
              <a:rPr lang="zh-CN" altLang="en-US" smtClean="0"/>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3778468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BE4BE3-F491-4385-98F4-3F92D42C77E7}" type="datetime1">
              <a:rPr lang="zh-CN" altLang="en-US" smtClean="0"/>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120029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9DF56A-CA1C-4B1C-9BF2-A781EEFB6395}" type="datetime1">
              <a:rPr lang="zh-CN" altLang="en-US" smtClean="0"/>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144236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53F39E8-B34A-41CA-A9D7-9C70335BD9C2}" type="datetime1">
              <a:rPr lang="zh-CN" altLang="en-US" smtClean="0"/>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5775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25D59CD-941C-435F-B2D0-F85C7DF403A7}" type="datetime1">
              <a:rPr lang="zh-CN" altLang="en-US" smtClean="0"/>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71524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4BD4FE4-65BC-48E5-B84A-A188C2EAA9D8}" type="datetime1">
              <a:rPr lang="zh-CN" altLang="en-US" smtClean="0"/>
              <a:t>2020/11/6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111543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6E822EB-656B-4718-B979-807585BCE7E4}" type="datetime1">
              <a:rPr lang="zh-CN" altLang="en-US" smtClean="0"/>
              <a:t>2020/11/6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388142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962EB2-3E31-4233-A0E3-7E63FF1B94A9}" type="datetime1">
              <a:rPr lang="zh-CN" altLang="en-US" smtClean="0"/>
              <a:t>2020/11/6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545337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1D4D674-A7A8-4A0C-A432-21285F54BC16}" type="datetime1">
              <a:rPr lang="zh-CN" altLang="en-US" smtClean="0"/>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201920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DA8818E-B7DA-407A-9FB3-AC6751E455F1}" type="datetime1">
              <a:rPr lang="zh-CN" altLang="en-US" smtClean="0"/>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3138341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822E87-1065-44A6-B94F-58C8937086C1}" type="datetime1">
              <a:rPr lang="zh-CN" altLang="en-US" smtClean="0"/>
              <a:t>2020/11/6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2473478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2.wmf"/><Relationship Id="rId3" Type="http://schemas.openxmlformats.org/officeDocument/2006/relationships/image" Target="../media/image25.png"/><Relationship Id="rId7" Type="http://schemas.openxmlformats.org/officeDocument/2006/relationships/image" Target="../media/image19.wmf"/><Relationship Id="rId12" Type="http://schemas.openxmlformats.org/officeDocument/2006/relationships/oleObject" Target="../embeddings/oleObject14.bin"/><Relationship Id="rId17" Type="http://schemas.openxmlformats.org/officeDocument/2006/relationships/image" Target="../media/image24.wmf"/><Relationship Id="rId2" Type="http://schemas.openxmlformats.org/officeDocument/2006/relationships/slideLayout" Target="../slideLayouts/slideLayout7.xml"/><Relationship Id="rId16" Type="http://schemas.openxmlformats.org/officeDocument/2006/relationships/oleObject" Target="../embeddings/oleObject16.bin"/><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20.wmf"/><Relationship Id="rId1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7.wmf"/><Relationship Id="rId5" Type="http://schemas.openxmlformats.org/officeDocument/2006/relationships/oleObject" Target="../embeddings/oleObject18.bin"/><Relationship Id="rId10" Type="http://schemas.openxmlformats.org/officeDocument/2006/relationships/image" Target="../media/image23.wmf"/><Relationship Id="rId4" Type="http://schemas.openxmlformats.org/officeDocument/2006/relationships/image" Target="../media/image26.wmf"/><Relationship Id="rId9"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image" Target="../media/image11.png"/><Relationship Id="rId5" Type="http://schemas.openxmlformats.org/officeDocument/2006/relationships/oleObject" Target="../embeddings/oleObject7.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01</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8517729"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8588798"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Deep Learning Neural Encoders for Motor Cortex </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C8A24C9-B6F2-4D4E-8AC0-4FDD70067998}"/>
              </a:ext>
            </a:extLst>
          </p:cNvPr>
          <p:cNvSpPr txBox="1"/>
          <p:nvPr/>
        </p:nvSpPr>
        <p:spPr>
          <a:xfrm>
            <a:off x="289468" y="733059"/>
            <a:ext cx="8399342" cy="954107"/>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ea typeface="+mj-ea"/>
                <a:cs typeface="Times New Roman" panose="02020603050405020304" pitchFamily="18" charset="0"/>
              </a:rPr>
              <a:t>Details of paper</a:t>
            </a:r>
            <a:endParaRPr lang="zh-CN" altLang="en-US" sz="2000" b="1" dirty="0">
              <a:latin typeface="Times New Roman" panose="02020603050405020304" pitchFamily="18" charset="0"/>
              <a:ea typeface="+mj-ea"/>
              <a:cs typeface="Times New Roman" panose="02020603050405020304" pitchFamily="18" charset="0"/>
            </a:endParaRPr>
          </a:p>
          <a:p>
            <a:pPr marL="800100" lvl="1" indent="-342900">
              <a:buFont typeface="Wingdings" panose="05000000000000000000" pitchFamily="2" charset="2"/>
              <a:buChar char="Ø"/>
            </a:pPr>
            <a:r>
              <a:rPr lang="en-US" altLang="zh-CN" b="0" i="0" dirty="0">
                <a:solidFill>
                  <a:srgbClr val="222222"/>
                </a:solidFill>
                <a:effectLst/>
                <a:latin typeface="Arial" panose="020B0604020202020204" pitchFamily="34" charset="0"/>
              </a:rPr>
              <a:t>Liang K F, Kao J C. Deep Learning Neural Encoders for Motor Cortex[J]. IEEE Transactions on Biomedical Engineering, 2019.</a:t>
            </a:r>
            <a:endParaRPr lang="en-US" altLang="zh-CN" sz="20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80012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3452441"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3452441"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Result</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60B9384-11C8-49E9-A794-F1D8A41F5D14}"/>
              </a:ext>
            </a:extLst>
          </p:cNvPr>
          <p:cNvSpPr txBox="1"/>
          <p:nvPr/>
        </p:nvSpPr>
        <p:spPr>
          <a:xfrm>
            <a:off x="1" y="733059"/>
            <a:ext cx="4107656" cy="2862322"/>
          </a:xfrm>
          <a:prstGeom prst="rect">
            <a:avLst/>
          </a:prstGeom>
          <a:noFill/>
        </p:spPr>
        <p:txBody>
          <a:bodyPr wrap="square" rtlCol="0">
            <a:spAutoFit/>
          </a:bodyPr>
          <a:lstStyle/>
          <a:p>
            <a:pPr marL="342900" indent="-342900">
              <a:buFont typeface="Arial" panose="020B0604020202020204" pitchFamily="34" charset="0"/>
              <a:buChar char="•"/>
            </a:pPr>
            <a:r>
              <a:rPr lang="fr-FR" altLang="zh-CN" sz="2000" b="1" dirty="0">
                <a:latin typeface="Times New Roman" panose="02020603050405020304" pitchFamily="18" charset="0"/>
                <a:cs typeface="Times New Roman" panose="02020603050405020304" pitchFamily="18" charset="0"/>
              </a:rPr>
              <a:t>DL Models Better Reproduce Neural Population Motifs</a:t>
            </a:r>
            <a:endParaRPr lang="en-US" altLang="zh-CN" sz="20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DL models more closely match the dimensionality of real data</a:t>
            </a:r>
          </a:p>
          <a:p>
            <a:pPr marL="800100" lvl="1"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reflecting relatively greater variability in the neural population response compared to tuning and linear models.</a:t>
            </a:r>
          </a:p>
        </p:txBody>
      </p:sp>
      <p:pic>
        <p:nvPicPr>
          <p:cNvPr id="3" name="图片 2">
            <a:extLst>
              <a:ext uri="{FF2B5EF4-FFF2-40B4-BE49-F238E27FC236}">
                <a16:creationId xmlns:a16="http://schemas.microsoft.com/office/drawing/2014/main" id="{EFE6E917-9B2C-46DB-B0DD-776A28E87BB4}"/>
              </a:ext>
            </a:extLst>
          </p:cNvPr>
          <p:cNvPicPr>
            <a:picLocks noChangeAspect="1"/>
          </p:cNvPicPr>
          <p:nvPr/>
        </p:nvPicPr>
        <p:blipFill>
          <a:blip r:embed="rId2"/>
          <a:stretch>
            <a:fillRect/>
          </a:stretch>
        </p:blipFill>
        <p:spPr>
          <a:xfrm>
            <a:off x="4289991" y="733059"/>
            <a:ext cx="4918303" cy="3589261"/>
          </a:xfrm>
          <a:prstGeom prst="rect">
            <a:avLst/>
          </a:prstGeom>
        </p:spPr>
      </p:pic>
    </p:spTree>
    <p:extLst>
      <p:ext uri="{BB962C8B-B14F-4D97-AF65-F5344CB8AC3E}">
        <p14:creationId xmlns:p14="http://schemas.microsoft.com/office/powerpoint/2010/main" val="300654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3452441"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3452441"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Result</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60B9384-11C8-49E9-A794-F1D8A41F5D14}"/>
              </a:ext>
            </a:extLst>
          </p:cNvPr>
          <p:cNvSpPr txBox="1"/>
          <p:nvPr/>
        </p:nvSpPr>
        <p:spPr>
          <a:xfrm>
            <a:off x="0" y="733059"/>
            <a:ext cx="9422605" cy="1015663"/>
          </a:xfrm>
          <a:prstGeom prst="rect">
            <a:avLst/>
          </a:prstGeom>
          <a:noFill/>
        </p:spPr>
        <p:txBody>
          <a:bodyPr wrap="square" rtlCol="0">
            <a:spAutoFit/>
          </a:bodyPr>
          <a:lstStyle/>
          <a:p>
            <a:pPr marL="342900" indent="-342900">
              <a:buFont typeface="Arial" panose="020B0604020202020204" pitchFamily="34" charset="0"/>
              <a:buChar char="•"/>
            </a:pPr>
            <a:r>
              <a:rPr lang="fr-FR" altLang="zh-CN" sz="2000" b="1" dirty="0">
                <a:latin typeface="Times New Roman" panose="02020603050405020304" pitchFamily="18" charset="0"/>
                <a:cs typeface="Times New Roman" panose="02020603050405020304" pitchFamily="18" charset="0"/>
              </a:rPr>
              <a:t>Similarity  of  neural population trajectories</a:t>
            </a:r>
          </a:p>
          <a:p>
            <a:pPr marL="800100" lvl="1"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DL models better reproduced empirical neural population motifs.to tuning and linear models.</a:t>
            </a:r>
          </a:p>
        </p:txBody>
      </p:sp>
      <p:pic>
        <p:nvPicPr>
          <p:cNvPr id="2" name="图片 1">
            <a:extLst>
              <a:ext uri="{FF2B5EF4-FFF2-40B4-BE49-F238E27FC236}">
                <a16:creationId xmlns:a16="http://schemas.microsoft.com/office/drawing/2014/main" id="{48FF9E31-A23A-4475-8108-DCB15ED6D77E}"/>
              </a:ext>
            </a:extLst>
          </p:cNvPr>
          <p:cNvPicPr>
            <a:picLocks noChangeAspect="1"/>
          </p:cNvPicPr>
          <p:nvPr/>
        </p:nvPicPr>
        <p:blipFill>
          <a:blip r:embed="rId2"/>
          <a:stretch>
            <a:fillRect/>
          </a:stretch>
        </p:blipFill>
        <p:spPr>
          <a:xfrm>
            <a:off x="664682" y="1782308"/>
            <a:ext cx="8186737" cy="3371434"/>
          </a:xfrm>
          <a:prstGeom prst="rect">
            <a:avLst/>
          </a:prstGeom>
        </p:spPr>
      </p:pic>
    </p:spTree>
    <p:extLst>
      <p:ext uri="{BB962C8B-B14F-4D97-AF65-F5344CB8AC3E}">
        <p14:creationId xmlns:p14="http://schemas.microsoft.com/office/powerpoint/2010/main" val="1496442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3452441"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3452441"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Result</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60B9384-11C8-49E9-A794-F1D8A41F5D14}"/>
              </a:ext>
            </a:extLst>
          </p:cNvPr>
          <p:cNvSpPr txBox="1"/>
          <p:nvPr/>
        </p:nvSpPr>
        <p:spPr>
          <a:xfrm>
            <a:off x="0" y="733059"/>
            <a:ext cx="9422605" cy="1015663"/>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compare rotational dynamics in the neural population via </a:t>
            </a:r>
            <a:r>
              <a:rPr lang="en-US" altLang="zh-CN" sz="2000" b="1" dirty="0" err="1">
                <a:latin typeface="Times New Roman" panose="02020603050405020304" pitchFamily="18" charset="0"/>
                <a:cs typeface="Times New Roman" panose="02020603050405020304" pitchFamily="18" charset="0"/>
              </a:rPr>
              <a:t>jPCA</a:t>
            </a:r>
            <a:endParaRPr lang="en-US" altLang="zh-CN" sz="20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DL models better reproduced empirical neural population motifs.to tuning and linear models.</a:t>
            </a:r>
          </a:p>
        </p:txBody>
      </p:sp>
      <p:pic>
        <p:nvPicPr>
          <p:cNvPr id="3" name="图片 2">
            <a:extLst>
              <a:ext uri="{FF2B5EF4-FFF2-40B4-BE49-F238E27FC236}">
                <a16:creationId xmlns:a16="http://schemas.microsoft.com/office/drawing/2014/main" id="{F4D1971F-295D-44E6-BCD5-ED6BE732C396}"/>
              </a:ext>
            </a:extLst>
          </p:cNvPr>
          <p:cNvPicPr>
            <a:picLocks noChangeAspect="1"/>
          </p:cNvPicPr>
          <p:nvPr/>
        </p:nvPicPr>
        <p:blipFill>
          <a:blip r:embed="rId2"/>
          <a:stretch>
            <a:fillRect/>
          </a:stretch>
        </p:blipFill>
        <p:spPr>
          <a:xfrm>
            <a:off x="1154029" y="1748722"/>
            <a:ext cx="7208044" cy="3378379"/>
          </a:xfrm>
          <a:prstGeom prst="rect">
            <a:avLst/>
          </a:prstGeom>
        </p:spPr>
      </p:pic>
    </p:spTree>
    <p:extLst>
      <p:ext uri="{BB962C8B-B14F-4D97-AF65-F5344CB8AC3E}">
        <p14:creationId xmlns:p14="http://schemas.microsoft.com/office/powerpoint/2010/main" val="3861810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03</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8688810"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8753104"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Neural population dynamics during reaching</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C8A24C9-B6F2-4D4E-8AC0-4FDD70067998}"/>
              </a:ext>
            </a:extLst>
          </p:cNvPr>
          <p:cNvSpPr txBox="1"/>
          <p:nvPr/>
        </p:nvSpPr>
        <p:spPr>
          <a:xfrm>
            <a:off x="289468" y="733059"/>
            <a:ext cx="5285164" cy="2062103"/>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Rhythmic responses in different systems</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Population-level dynamics</a:t>
            </a:r>
          </a:p>
          <a:p>
            <a:pPr marL="800100" lvl="1" indent="-342900">
              <a:buFont typeface="Wingdings" panose="05000000000000000000" pitchFamily="2" charset="2"/>
              <a:buChar char="Ø"/>
            </a:pPr>
            <a:r>
              <a:rPr lang="en-US" altLang="zh-CN" dirty="0" err="1">
                <a:latin typeface="Times New Roman" panose="02020603050405020304" pitchFamily="18" charset="0"/>
                <a:cs typeface="Times New Roman" panose="02020603050405020304" pitchFamily="18" charset="0"/>
              </a:rPr>
              <a:t>jPCA</a:t>
            </a:r>
            <a:endParaRPr lang="en-US" altLang="zh-CN"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time-invariant  linear dynamical system</a:t>
            </a:r>
          </a:p>
          <a:p>
            <a:pPr marL="800100" lvl="1" indent="-34290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161ABD66-F501-48D9-8A4D-1DE2F08D5B86}"/>
              </a:ext>
            </a:extLst>
          </p:cNvPr>
          <p:cNvPicPr>
            <a:picLocks noChangeAspect="1"/>
          </p:cNvPicPr>
          <p:nvPr/>
        </p:nvPicPr>
        <p:blipFill rotWithShape="1">
          <a:blip r:embed="rId3"/>
          <a:srcRect l="36673"/>
          <a:stretch/>
        </p:blipFill>
        <p:spPr>
          <a:xfrm>
            <a:off x="5574632" y="770638"/>
            <a:ext cx="3569368" cy="4383104"/>
          </a:xfrm>
          <a:prstGeom prst="rect">
            <a:avLst/>
          </a:prstGeom>
        </p:spPr>
      </p:pic>
      <p:graphicFrame>
        <p:nvGraphicFramePr>
          <p:cNvPr id="2" name="对象 1">
            <a:extLst>
              <a:ext uri="{FF2B5EF4-FFF2-40B4-BE49-F238E27FC236}">
                <a16:creationId xmlns:a16="http://schemas.microsoft.com/office/drawing/2014/main" id="{7609CDD1-4C19-44F4-A5B7-50F5E6953214}"/>
              </a:ext>
            </a:extLst>
          </p:cNvPr>
          <p:cNvGraphicFramePr>
            <a:graphicFrameLocks noChangeAspect="1"/>
          </p:cNvGraphicFramePr>
          <p:nvPr>
            <p:extLst>
              <p:ext uri="{D42A27DB-BD31-4B8C-83A1-F6EECF244321}">
                <p14:modId xmlns:p14="http://schemas.microsoft.com/office/powerpoint/2010/main" val="688156004"/>
              </p:ext>
            </p:extLst>
          </p:nvPr>
        </p:nvGraphicFramePr>
        <p:xfrm>
          <a:off x="1129529" y="2449116"/>
          <a:ext cx="932285" cy="304006"/>
        </p:xfrm>
        <a:graphic>
          <a:graphicData uri="http://schemas.openxmlformats.org/presentationml/2006/ole">
            <mc:AlternateContent xmlns:mc="http://schemas.openxmlformats.org/markup-compatibility/2006">
              <mc:Choice xmlns:v="urn:schemas-microsoft-com:vml" Requires="v">
                <p:oleObj spid="_x0000_s2163" name="Equation" r:id="rId4" imgW="583920" imgH="190440" progId="Equation.DSMT4">
                  <p:embed/>
                </p:oleObj>
              </mc:Choice>
              <mc:Fallback>
                <p:oleObj name="Equation" r:id="rId4" imgW="583920" imgH="190440" progId="Equation.DSMT4">
                  <p:embed/>
                  <p:pic>
                    <p:nvPicPr>
                      <p:cNvPr id="0" name=""/>
                      <p:cNvPicPr/>
                      <p:nvPr/>
                    </p:nvPicPr>
                    <p:blipFill>
                      <a:blip r:embed="rId5"/>
                      <a:stretch>
                        <a:fillRect/>
                      </a:stretch>
                    </p:blipFill>
                    <p:spPr>
                      <a:xfrm>
                        <a:off x="1129529" y="2449116"/>
                        <a:ext cx="932285" cy="304006"/>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1B3B646D-6855-4085-AF90-9944360657D6}"/>
              </a:ext>
            </a:extLst>
          </p:cNvPr>
          <p:cNvGraphicFramePr>
            <a:graphicFrameLocks noChangeAspect="1"/>
          </p:cNvGraphicFramePr>
          <p:nvPr>
            <p:extLst>
              <p:ext uri="{D42A27DB-BD31-4B8C-83A1-F6EECF244321}">
                <p14:modId xmlns:p14="http://schemas.microsoft.com/office/powerpoint/2010/main" val="2412984761"/>
              </p:ext>
            </p:extLst>
          </p:nvPr>
        </p:nvGraphicFramePr>
        <p:xfrm>
          <a:off x="1091120" y="2861348"/>
          <a:ext cx="1840930" cy="380192"/>
        </p:xfrm>
        <a:graphic>
          <a:graphicData uri="http://schemas.openxmlformats.org/presentationml/2006/ole">
            <mc:AlternateContent xmlns:mc="http://schemas.openxmlformats.org/markup-compatibility/2006">
              <mc:Choice xmlns:v="urn:schemas-microsoft-com:vml" Requires="v">
                <p:oleObj spid="_x0000_s2164" name="Equation" r:id="rId6" imgW="1168200" imgH="241200" progId="Equation.DSMT4">
                  <p:embed/>
                </p:oleObj>
              </mc:Choice>
              <mc:Fallback>
                <p:oleObj name="Equation" r:id="rId6" imgW="1168200" imgH="241200" progId="Equation.DSMT4">
                  <p:embed/>
                  <p:pic>
                    <p:nvPicPr>
                      <p:cNvPr id="0" name=""/>
                      <p:cNvPicPr/>
                      <p:nvPr/>
                    </p:nvPicPr>
                    <p:blipFill>
                      <a:blip r:embed="rId7"/>
                      <a:stretch>
                        <a:fillRect/>
                      </a:stretch>
                    </p:blipFill>
                    <p:spPr>
                      <a:xfrm>
                        <a:off x="1091120" y="2861348"/>
                        <a:ext cx="1840930" cy="380192"/>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655817A0-524B-4223-A283-9A6E46B24D0D}"/>
              </a:ext>
            </a:extLst>
          </p:cNvPr>
          <p:cNvGraphicFramePr>
            <a:graphicFrameLocks noChangeAspect="1"/>
          </p:cNvGraphicFramePr>
          <p:nvPr>
            <p:extLst>
              <p:ext uri="{D42A27DB-BD31-4B8C-83A1-F6EECF244321}">
                <p14:modId xmlns:p14="http://schemas.microsoft.com/office/powerpoint/2010/main" val="3059612690"/>
              </p:ext>
            </p:extLst>
          </p:nvPr>
        </p:nvGraphicFramePr>
        <p:xfrm>
          <a:off x="1091120" y="3307726"/>
          <a:ext cx="2230058" cy="454271"/>
        </p:xfrm>
        <a:graphic>
          <a:graphicData uri="http://schemas.openxmlformats.org/presentationml/2006/ole">
            <mc:AlternateContent xmlns:mc="http://schemas.openxmlformats.org/markup-compatibility/2006">
              <mc:Choice xmlns:v="urn:schemas-microsoft-com:vml" Requires="v">
                <p:oleObj spid="_x0000_s2165" name="Equation" r:id="rId8" imgW="1371600" imgH="279360" progId="Equation.DSMT4">
                  <p:embed/>
                </p:oleObj>
              </mc:Choice>
              <mc:Fallback>
                <p:oleObj name="Equation" r:id="rId8" imgW="1371600" imgH="279360" progId="Equation.DSMT4">
                  <p:embed/>
                  <p:pic>
                    <p:nvPicPr>
                      <p:cNvPr id="0" name=""/>
                      <p:cNvPicPr/>
                      <p:nvPr/>
                    </p:nvPicPr>
                    <p:blipFill>
                      <a:blip r:embed="rId9"/>
                      <a:stretch>
                        <a:fillRect/>
                      </a:stretch>
                    </p:blipFill>
                    <p:spPr>
                      <a:xfrm>
                        <a:off x="1091120" y="3307726"/>
                        <a:ext cx="2230058" cy="454271"/>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EB1A734-8D3D-4F90-8779-CFE42889CB7A}"/>
              </a:ext>
            </a:extLst>
          </p:cNvPr>
          <p:cNvGraphicFramePr>
            <a:graphicFrameLocks noChangeAspect="1"/>
          </p:cNvGraphicFramePr>
          <p:nvPr>
            <p:extLst>
              <p:ext uri="{D42A27DB-BD31-4B8C-83A1-F6EECF244321}">
                <p14:modId xmlns:p14="http://schemas.microsoft.com/office/powerpoint/2010/main" val="3604699142"/>
              </p:ext>
            </p:extLst>
          </p:nvPr>
        </p:nvGraphicFramePr>
        <p:xfrm>
          <a:off x="1091120" y="3802693"/>
          <a:ext cx="2188760" cy="454271"/>
        </p:xfrm>
        <a:graphic>
          <a:graphicData uri="http://schemas.openxmlformats.org/presentationml/2006/ole">
            <mc:AlternateContent xmlns:mc="http://schemas.openxmlformats.org/markup-compatibility/2006">
              <mc:Choice xmlns:v="urn:schemas-microsoft-com:vml" Requires="v">
                <p:oleObj spid="_x0000_s2166" name="Equation" r:id="rId10" imgW="1346040" imgH="279360" progId="Equation.DSMT4">
                  <p:embed/>
                </p:oleObj>
              </mc:Choice>
              <mc:Fallback>
                <p:oleObj name="Equation" r:id="rId10" imgW="1346040" imgH="279360" progId="Equation.DSMT4">
                  <p:embed/>
                  <p:pic>
                    <p:nvPicPr>
                      <p:cNvPr id="0" name=""/>
                      <p:cNvPicPr/>
                      <p:nvPr/>
                    </p:nvPicPr>
                    <p:blipFill>
                      <a:blip r:embed="rId11"/>
                      <a:stretch>
                        <a:fillRect/>
                      </a:stretch>
                    </p:blipFill>
                    <p:spPr>
                      <a:xfrm>
                        <a:off x="1091120" y="3802693"/>
                        <a:ext cx="2188760" cy="454271"/>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5E6C0805-7929-486E-BEBF-C84C41B1AE5E}"/>
              </a:ext>
            </a:extLst>
          </p:cNvPr>
          <p:cNvGraphicFramePr>
            <a:graphicFrameLocks noChangeAspect="1"/>
          </p:cNvGraphicFramePr>
          <p:nvPr>
            <p:extLst>
              <p:ext uri="{D42A27DB-BD31-4B8C-83A1-F6EECF244321}">
                <p14:modId xmlns:p14="http://schemas.microsoft.com/office/powerpoint/2010/main" val="2628247146"/>
              </p:ext>
            </p:extLst>
          </p:nvPr>
        </p:nvGraphicFramePr>
        <p:xfrm>
          <a:off x="4114800" y="2471738"/>
          <a:ext cx="914400" cy="198437"/>
        </p:xfrm>
        <a:graphic>
          <a:graphicData uri="http://schemas.openxmlformats.org/presentationml/2006/ole">
            <mc:AlternateContent xmlns:mc="http://schemas.openxmlformats.org/markup-compatibility/2006">
              <mc:Choice xmlns:v="urn:schemas-microsoft-com:vml" Requires="v">
                <p:oleObj spid="_x0000_s2167" name="Equation" r:id="rId12" imgW="914400" imgH="198720" progId="Equation.DSMT4">
                  <p:embed/>
                </p:oleObj>
              </mc:Choice>
              <mc:Fallback>
                <p:oleObj name="Equation" r:id="rId12" imgW="914400" imgH="198720" progId="Equation.DSMT4">
                  <p:embed/>
                  <p:pic>
                    <p:nvPicPr>
                      <p:cNvPr id="0" name=""/>
                      <p:cNvPicPr/>
                      <p:nvPr/>
                    </p:nvPicPr>
                    <p:blipFill>
                      <a:blip r:embed="rId13"/>
                      <a:stretch>
                        <a:fillRect/>
                      </a:stretch>
                    </p:blipFill>
                    <p:spPr>
                      <a:xfrm>
                        <a:off x="4114800" y="2471738"/>
                        <a:ext cx="914400" cy="19843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A6E382A8-A1D8-4B8B-AB83-DA7CB7D0BBB3}"/>
              </a:ext>
            </a:extLst>
          </p:cNvPr>
          <p:cNvGraphicFramePr>
            <a:graphicFrameLocks noChangeAspect="1"/>
          </p:cNvGraphicFramePr>
          <p:nvPr>
            <p:extLst>
              <p:ext uri="{D42A27DB-BD31-4B8C-83A1-F6EECF244321}">
                <p14:modId xmlns:p14="http://schemas.microsoft.com/office/powerpoint/2010/main" val="3823686225"/>
              </p:ext>
            </p:extLst>
          </p:nvPr>
        </p:nvGraphicFramePr>
        <p:xfrm>
          <a:off x="1091120" y="4274561"/>
          <a:ext cx="2699435" cy="454270"/>
        </p:xfrm>
        <a:graphic>
          <a:graphicData uri="http://schemas.openxmlformats.org/presentationml/2006/ole">
            <mc:AlternateContent xmlns:mc="http://schemas.openxmlformats.org/markup-compatibility/2006">
              <mc:Choice xmlns:v="urn:schemas-microsoft-com:vml" Requires="v">
                <p:oleObj spid="_x0000_s2168" name="Equation" r:id="rId14" imgW="1955520" imgH="279360" progId="Equation.DSMT4">
                  <p:embed/>
                </p:oleObj>
              </mc:Choice>
              <mc:Fallback>
                <p:oleObj name="Equation" r:id="rId14" imgW="1955520" imgH="279360" progId="Equation.DSMT4">
                  <p:embed/>
                  <p:pic>
                    <p:nvPicPr>
                      <p:cNvPr id="0" name=""/>
                      <p:cNvPicPr/>
                      <p:nvPr/>
                    </p:nvPicPr>
                    <p:blipFill>
                      <a:blip r:embed="rId15"/>
                      <a:stretch>
                        <a:fillRect/>
                      </a:stretch>
                    </p:blipFill>
                    <p:spPr>
                      <a:xfrm>
                        <a:off x="1091120" y="4274561"/>
                        <a:ext cx="2699435" cy="45427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6B41C70F-99FE-48E7-9503-DC9CF7477153}"/>
              </a:ext>
            </a:extLst>
          </p:cNvPr>
          <p:cNvGraphicFramePr>
            <a:graphicFrameLocks noChangeAspect="1"/>
          </p:cNvGraphicFramePr>
          <p:nvPr>
            <p:extLst>
              <p:ext uri="{D42A27DB-BD31-4B8C-83A1-F6EECF244321}">
                <p14:modId xmlns:p14="http://schemas.microsoft.com/office/powerpoint/2010/main" val="3161310819"/>
              </p:ext>
            </p:extLst>
          </p:nvPr>
        </p:nvGraphicFramePr>
        <p:xfrm>
          <a:off x="1129529" y="1892478"/>
          <a:ext cx="2079836" cy="514599"/>
        </p:xfrm>
        <a:graphic>
          <a:graphicData uri="http://schemas.openxmlformats.org/presentationml/2006/ole">
            <mc:AlternateContent xmlns:mc="http://schemas.openxmlformats.org/markup-compatibility/2006">
              <mc:Choice xmlns:v="urn:schemas-microsoft-com:vml" Requires="v">
                <p:oleObj spid="_x0000_s2169" name="Equation" r:id="rId16" imgW="1231560" imgH="304560" progId="Equation.DSMT4">
                  <p:embed/>
                </p:oleObj>
              </mc:Choice>
              <mc:Fallback>
                <p:oleObj name="Equation" r:id="rId16" imgW="1231560" imgH="304560" progId="Equation.DSMT4">
                  <p:embed/>
                  <p:pic>
                    <p:nvPicPr>
                      <p:cNvPr id="2" name="对象 1">
                        <a:extLst>
                          <a:ext uri="{FF2B5EF4-FFF2-40B4-BE49-F238E27FC236}">
                            <a16:creationId xmlns:a16="http://schemas.microsoft.com/office/drawing/2014/main" id="{D97AA90B-B30F-41F7-B4F7-3BB53735353B}"/>
                          </a:ext>
                        </a:extLst>
                      </p:cNvPr>
                      <p:cNvPicPr/>
                      <p:nvPr/>
                    </p:nvPicPr>
                    <p:blipFill>
                      <a:blip r:embed="rId17"/>
                      <a:stretch>
                        <a:fillRect/>
                      </a:stretch>
                    </p:blipFill>
                    <p:spPr>
                      <a:xfrm>
                        <a:off x="1129529" y="1892478"/>
                        <a:ext cx="2079836" cy="514599"/>
                      </a:xfrm>
                      <a:prstGeom prst="rect">
                        <a:avLst/>
                      </a:prstGeom>
                    </p:spPr>
                  </p:pic>
                </p:oleObj>
              </mc:Fallback>
            </mc:AlternateContent>
          </a:graphicData>
        </a:graphic>
      </p:graphicFrame>
    </p:spTree>
    <p:extLst>
      <p:ext uri="{BB962C8B-B14F-4D97-AF65-F5344CB8AC3E}">
        <p14:creationId xmlns:p14="http://schemas.microsoft.com/office/powerpoint/2010/main" val="3725928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8517729"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C8A24C9-B6F2-4D4E-8AC0-4FDD70067998}"/>
              </a:ext>
            </a:extLst>
          </p:cNvPr>
          <p:cNvSpPr txBox="1"/>
          <p:nvPr/>
        </p:nvSpPr>
        <p:spPr>
          <a:xfrm>
            <a:off x="372329" y="789950"/>
            <a:ext cx="7489878"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ea typeface="+mj-ea"/>
                <a:cs typeface="Times New Roman" panose="02020603050405020304" pitchFamily="18" charset="0"/>
              </a:rPr>
              <a:t>Skew-symmetric matrices</a:t>
            </a:r>
          </a:p>
        </p:txBody>
      </p:sp>
      <p:graphicFrame>
        <p:nvGraphicFramePr>
          <p:cNvPr id="9" name="对象 8">
            <a:extLst>
              <a:ext uri="{FF2B5EF4-FFF2-40B4-BE49-F238E27FC236}">
                <a16:creationId xmlns:a16="http://schemas.microsoft.com/office/drawing/2014/main" id="{C9141E5A-8068-48DE-874F-C064F5F599FA}"/>
              </a:ext>
            </a:extLst>
          </p:cNvPr>
          <p:cNvGraphicFramePr>
            <a:graphicFrameLocks noChangeAspect="1"/>
          </p:cNvGraphicFramePr>
          <p:nvPr/>
        </p:nvGraphicFramePr>
        <p:xfrm>
          <a:off x="1281793" y="1190060"/>
          <a:ext cx="1822626" cy="467971"/>
        </p:xfrm>
        <a:graphic>
          <a:graphicData uri="http://schemas.openxmlformats.org/presentationml/2006/ole">
            <mc:AlternateContent xmlns:mc="http://schemas.openxmlformats.org/markup-compatibility/2006">
              <mc:Choice xmlns:v="urn:schemas-microsoft-com:vml" Requires="v">
                <p:oleObj spid="_x0000_s3138" name="Equation" r:id="rId3" imgW="939600" imgH="241200" progId="Equation.DSMT4">
                  <p:embed/>
                </p:oleObj>
              </mc:Choice>
              <mc:Fallback>
                <p:oleObj name="Equation" r:id="rId3" imgW="939600" imgH="241200" progId="Equation.DSMT4">
                  <p:embed/>
                  <p:pic>
                    <p:nvPicPr>
                      <p:cNvPr id="9" name="对象 8">
                        <a:extLst>
                          <a:ext uri="{FF2B5EF4-FFF2-40B4-BE49-F238E27FC236}">
                            <a16:creationId xmlns:a16="http://schemas.microsoft.com/office/drawing/2014/main" id="{C9141E5A-8068-48DE-874F-C064F5F599FA}"/>
                          </a:ext>
                        </a:extLst>
                      </p:cNvPr>
                      <p:cNvPicPr/>
                      <p:nvPr/>
                    </p:nvPicPr>
                    <p:blipFill>
                      <a:blip r:embed="rId4"/>
                      <a:stretch>
                        <a:fillRect/>
                      </a:stretch>
                    </p:blipFill>
                    <p:spPr>
                      <a:xfrm>
                        <a:off x="1281793" y="1190060"/>
                        <a:ext cx="1822626" cy="467971"/>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id="{C947CBA9-5D62-42F4-ABF0-64853A0AEA56}"/>
              </a:ext>
            </a:extLst>
          </p:cNvPr>
          <p:cNvSpPr txBox="1"/>
          <p:nvPr/>
        </p:nvSpPr>
        <p:spPr>
          <a:xfrm>
            <a:off x="372329" y="1590170"/>
            <a:ext cx="7489878"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ea typeface="+mj-ea"/>
                <a:cs typeface="Times New Roman" panose="02020603050405020304" pitchFamily="18" charset="0"/>
              </a:rPr>
              <a:t>Mapping to vector product</a:t>
            </a:r>
          </a:p>
        </p:txBody>
      </p:sp>
      <p:graphicFrame>
        <p:nvGraphicFramePr>
          <p:cNvPr id="2" name="对象 1">
            <a:extLst>
              <a:ext uri="{FF2B5EF4-FFF2-40B4-BE49-F238E27FC236}">
                <a16:creationId xmlns:a16="http://schemas.microsoft.com/office/drawing/2014/main" id="{7CD05462-1E5C-4B71-9EB5-4E5CB674056E}"/>
              </a:ext>
            </a:extLst>
          </p:cNvPr>
          <p:cNvGraphicFramePr>
            <a:graphicFrameLocks noChangeAspect="1"/>
          </p:cNvGraphicFramePr>
          <p:nvPr/>
        </p:nvGraphicFramePr>
        <p:xfrm>
          <a:off x="1255311" y="2037208"/>
          <a:ext cx="1846943" cy="1055396"/>
        </p:xfrm>
        <a:graphic>
          <a:graphicData uri="http://schemas.openxmlformats.org/presentationml/2006/ole">
            <mc:AlternateContent xmlns:mc="http://schemas.openxmlformats.org/markup-compatibility/2006">
              <mc:Choice xmlns:v="urn:schemas-microsoft-com:vml" Requires="v">
                <p:oleObj spid="_x0000_s3139" name="Equation" r:id="rId5" imgW="1244520" imgH="711000" progId="Equation.DSMT4">
                  <p:embed/>
                </p:oleObj>
              </mc:Choice>
              <mc:Fallback>
                <p:oleObj name="Equation" r:id="rId5" imgW="1244520" imgH="711000" progId="Equation.DSMT4">
                  <p:embed/>
                  <p:pic>
                    <p:nvPicPr>
                      <p:cNvPr id="2" name="对象 1">
                        <a:extLst>
                          <a:ext uri="{FF2B5EF4-FFF2-40B4-BE49-F238E27FC236}">
                            <a16:creationId xmlns:a16="http://schemas.microsoft.com/office/drawing/2014/main" id="{7CD05462-1E5C-4B71-9EB5-4E5CB674056E}"/>
                          </a:ext>
                        </a:extLst>
                      </p:cNvPr>
                      <p:cNvPicPr/>
                      <p:nvPr/>
                    </p:nvPicPr>
                    <p:blipFill>
                      <a:blip r:embed="rId6"/>
                      <a:stretch>
                        <a:fillRect/>
                      </a:stretch>
                    </p:blipFill>
                    <p:spPr>
                      <a:xfrm>
                        <a:off x="1255311" y="2037208"/>
                        <a:ext cx="1846943" cy="1055396"/>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A31DF385-22D3-47E0-973E-438E15FB1B7E}"/>
              </a:ext>
            </a:extLst>
          </p:cNvPr>
          <p:cNvGraphicFramePr>
            <a:graphicFrameLocks noChangeAspect="1"/>
          </p:cNvGraphicFramePr>
          <p:nvPr/>
        </p:nvGraphicFramePr>
        <p:xfrm>
          <a:off x="3681725" y="2040303"/>
          <a:ext cx="2152651" cy="1013012"/>
        </p:xfrm>
        <a:graphic>
          <a:graphicData uri="http://schemas.openxmlformats.org/presentationml/2006/ole">
            <mc:AlternateContent xmlns:mc="http://schemas.openxmlformats.org/markup-compatibility/2006">
              <mc:Choice xmlns:v="urn:schemas-microsoft-com:vml" Requires="v">
                <p:oleObj spid="_x0000_s3140" name="Equation" r:id="rId7" imgW="1511280" imgH="711000" progId="Equation.DSMT4">
                  <p:embed/>
                </p:oleObj>
              </mc:Choice>
              <mc:Fallback>
                <p:oleObj name="Equation" r:id="rId7" imgW="1511280" imgH="711000" progId="Equation.DSMT4">
                  <p:embed/>
                  <p:pic>
                    <p:nvPicPr>
                      <p:cNvPr id="14" name="对象 13">
                        <a:extLst>
                          <a:ext uri="{FF2B5EF4-FFF2-40B4-BE49-F238E27FC236}">
                            <a16:creationId xmlns:a16="http://schemas.microsoft.com/office/drawing/2014/main" id="{A31DF385-22D3-47E0-973E-438E15FB1B7E}"/>
                          </a:ext>
                        </a:extLst>
                      </p:cNvPr>
                      <p:cNvPicPr/>
                      <p:nvPr/>
                    </p:nvPicPr>
                    <p:blipFill>
                      <a:blip r:embed="rId8"/>
                      <a:stretch>
                        <a:fillRect/>
                      </a:stretch>
                    </p:blipFill>
                    <p:spPr>
                      <a:xfrm>
                        <a:off x="3681725" y="2040303"/>
                        <a:ext cx="2152651" cy="1013012"/>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6A2430B5-AC0F-4896-A806-9CFCAA46E343}"/>
              </a:ext>
            </a:extLst>
          </p:cNvPr>
          <p:cNvSpPr txBox="1"/>
          <p:nvPr/>
        </p:nvSpPr>
        <p:spPr>
          <a:xfrm>
            <a:off x="372329" y="3074729"/>
            <a:ext cx="7489878" cy="70788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ea typeface="+mj-ea"/>
                <a:cs typeface="Times New Roman" panose="02020603050405020304" pitchFamily="18" charset="0"/>
              </a:rPr>
              <a:t>PCA on skew-symmetric matrices and rotation matric</a:t>
            </a:r>
          </a:p>
          <a:p>
            <a:pPr marL="800100" lvl="1" indent="-342900">
              <a:buFont typeface="Arial" panose="020B0604020202020204" pitchFamily="34" charset="0"/>
              <a:buChar char="•"/>
            </a:pPr>
            <a:r>
              <a:rPr lang="en-US" altLang="zh-CN" sz="2000" b="1" dirty="0">
                <a:latin typeface="Times New Roman" panose="02020603050405020304" pitchFamily="18" charset="0"/>
                <a:ea typeface="+mj-ea"/>
                <a:cs typeface="Times New Roman" panose="02020603050405020304" pitchFamily="18" charset="0"/>
              </a:rPr>
              <a:t>Get complex conjugate pairs eigenvectors</a:t>
            </a:r>
          </a:p>
        </p:txBody>
      </p:sp>
      <p:sp>
        <p:nvSpPr>
          <p:cNvPr id="8" name="TextBox 6">
            <a:extLst>
              <a:ext uri="{FF2B5EF4-FFF2-40B4-BE49-F238E27FC236}">
                <a16:creationId xmlns:a16="http://schemas.microsoft.com/office/drawing/2014/main" id="{037760E0-C5DB-403A-8F73-56A3AB4AF369}"/>
              </a:ext>
            </a:extLst>
          </p:cNvPr>
          <p:cNvSpPr txBox="1"/>
          <p:nvPr/>
        </p:nvSpPr>
        <p:spPr>
          <a:xfrm>
            <a:off x="455190" y="271394"/>
            <a:ext cx="8753104"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Neural population dynamics during reaching</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graphicFrame>
        <p:nvGraphicFramePr>
          <p:cNvPr id="10" name="对象 9">
            <a:extLst>
              <a:ext uri="{FF2B5EF4-FFF2-40B4-BE49-F238E27FC236}">
                <a16:creationId xmlns:a16="http://schemas.microsoft.com/office/drawing/2014/main" id="{7E0338D8-751E-47B1-9933-57501759311E}"/>
              </a:ext>
            </a:extLst>
          </p:cNvPr>
          <p:cNvGraphicFramePr>
            <a:graphicFrameLocks noChangeAspect="1"/>
          </p:cNvGraphicFramePr>
          <p:nvPr>
            <p:extLst>
              <p:ext uri="{D42A27DB-BD31-4B8C-83A1-F6EECF244321}">
                <p14:modId xmlns:p14="http://schemas.microsoft.com/office/powerpoint/2010/main" val="184524119"/>
              </p:ext>
            </p:extLst>
          </p:nvPr>
        </p:nvGraphicFramePr>
        <p:xfrm>
          <a:off x="1255311" y="3782615"/>
          <a:ext cx="2699435" cy="454270"/>
        </p:xfrm>
        <a:graphic>
          <a:graphicData uri="http://schemas.openxmlformats.org/presentationml/2006/ole">
            <mc:AlternateContent xmlns:mc="http://schemas.openxmlformats.org/markup-compatibility/2006">
              <mc:Choice xmlns:v="urn:schemas-microsoft-com:vml" Requires="v">
                <p:oleObj spid="_x0000_s3141" name="Equation" r:id="rId9" imgW="1955520" imgH="279360" progId="Equation.DSMT4">
                  <p:embed/>
                </p:oleObj>
              </mc:Choice>
              <mc:Fallback>
                <p:oleObj name="Equation" r:id="rId9" imgW="1955520" imgH="279360" progId="Equation.DSMT4">
                  <p:embed/>
                  <p:pic>
                    <p:nvPicPr>
                      <p:cNvPr id="14" name="对象 13">
                        <a:extLst>
                          <a:ext uri="{FF2B5EF4-FFF2-40B4-BE49-F238E27FC236}">
                            <a16:creationId xmlns:a16="http://schemas.microsoft.com/office/drawing/2014/main" id="{A6E382A8-A1D8-4B8B-AB83-DA7CB7D0BBB3}"/>
                          </a:ext>
                        </a:extLst>
                      </p:cNvPr>
                      <p:cNvPicPr/>
                      <p:nvPr/>
                    </p:nvPicPr>
                    <p:blipFill>
                      <a:blip r:embed="rId10"/>
                      <a:stretch>
                        <a:fillRect/>
                      </a:stretch>
                    </p:blipFill>
                    <p:spPr>
                      <a:xfrm>
                        <a:off x="1255311" y="3782615"/>
                        <a:ext cx="2699435" cy="454270"/>
                      </a:xfrm>
                      <a:prstGeom prst="rect">
                        <a:avLst/>
                      </a:prstGeom>
                    </p:spPr>
                  </p:pic>
                </p:oleObj>
              </mc:Fallback>
            </mc:AlternateContent>
          </a:graphicData>
        </a:graphic>
      </p:graphicFrame>
    </p:spTree>
    <p:extLst>
      <p:ext uri="{BB962C8B-B14F-4D97-AF65-F5344CB8AC3E}">
        <p14:creationId xmlns:p14="http://schemas.microsoft.com/office/powerpoint/2010/main" val="1659418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01</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8688810"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8753104"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Neural population dynamics during reaching</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C8A24C9-B6F2-4D4E-8AC0-4FDD70067998}"/>
              </a:ext>
            </a:extLst>
          </p:cNvPr>
          <p:cNvSpPr txBox="1"/>
          <p:nvPr/>
        </p:nvSpPr>
        <p:spPr>
          <a:xfrm>
            <a:off x="289469" y="733059"/>
            <a:ext cx="4244204" cy="2062103"/>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err="1">
                <a:latin typeface="Times New Roman" panose="02020603050405020304" pitchFamily="18" charset="0"/>
                <a:cs typeface="Times New Roman" panose="02020603050405020304" pitchFamily="18" charset="0"/>
              </a:rPr>
              <a:t>jPCA</a:t>
            </a:r>
            <a:r>
              <a:rPr lang="en-US" altLang="zh-CN" sz="2000" b="1" dirty="0">
                <a:latin typeface="Times New Roman" panose="02020603050405020304" pitchFamily="18" charset="0"/>
                <a:cs typeface="Times New Roman" panose="02020603050405020304" pitchFamily="18" charset="0"/>
              </a:rPr>
              <a:t> Result</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rotations of the neural state are prevalent during reaching</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the neural state rotates in the same direction across conditions </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state-space rotations do not relate directly to reach curvature. </a:t>
            </a:r>
          </a:p>
        </p:txBody>
      </p:sp>
      <p:pic>
        <p:nvPicPr>
          <p:cNvPr id="2" name="图片 1">
            <a:extLst>
              <a:ext uri="{FF2B5EF4-FFF2-40B4-BE49-F238E27FC236}">
                <a16:creationId xmlns:a16="http://schemas.microsoft.com/office/drawing/2014/main" id="{EB27C051-7E8A-4ADF-904E-01C9BFFBBFF0}"/>
              </a:ext>
            </a:extLst>
          </p:cNvPr>
          <p:cNvPicPr>
            <a:picLocks noChangeAspect="1"/>
          </p:cNvPicPr>
          <p:nvPr/>
        </p:nvPicPr>
        <p:blipFill>
          <a:blip r:embed="rId2"/>
          <a:stretch>
            <a:fillRect/>
          </a:stretch>
        </p:blipFill>
        <p:spPr>
          <a:xfrm>
            <a:off x="4861984" y="1014412"/>
            <a:ext cx="4282016" cy="4129087"/>
          </a:xfrm>
          <a:prstGeom prst="rect">
            <a:avLst/>
          </a:prstGeom>
        </p:spPr>
      </p:pic>
    </p:spTree>
    <p:extLst>
      <p:ext uri="{BB962C8B-B14F-4D97-AF65-F5344CB8AC3E}">
        <p14:creationId xmlns:p14="http://schemas.microsoft.com/office/powerpoint/2010/main" val="288367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3452441"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3452441"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Result</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60B9384-11C8-49E9-A794-F1D8A41F5D14}"/>
              </a:ext>
            </a:extLst>
          </p:cNvPr>
          <p:cNvSpPr txBox="1"/>
          <p:nvPr/>
        </p:nvSpPr>
        <p:spPr>
          <a:xfrm>
            <a:off x="1" y="733059"/>
            <a:ext cx="8851106"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compare rotational dynamics in the neural population via </a:t>
            </a:r>
            <a:r>
              <a:rPr lang="en-US" altLang="zh-CN" sz="2000" b="1" dirty="0" err="1">
                <a:latin typeface="Times New Roman" panose="02020603050405020304" pitchFamily="18" charset="0"/>
                <a:cs typeface="Times New Roman" panose="02020603050405020304" pitchFamily="18" charset="0"/>
              </a:rPr>
              <a:t>jPCA</a:t>
            </a:r>
            <a:endParaRPr lang="en-US" altLang="zh-CN" sz="20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PD, PPVT and GLM activity could not  be well described by rotational dynamics</a:t>
            </a:r>
          </a:p>
          <a:p>
            <a:pPr marL="800100" lvl="1" indent="-342900">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rPr>
              <a:t>GLMh</a:t>
            </a:r>
            <a:r>
              <a:rPr lang="en-US" altLang="zh-CN" sz="2000" dirty="0">
                <a:latin typeface="Times New Roman" panose="02020603050405020304" pitchFamily="18" charset="0"/>
                <a:cs typeface="Times New Roman" panose="02020603050405020304" pitchFamily="18" charset="0"/>
              </a:rPr>
              <a:t> showed stronger rotational dynamics ,since models where neuron firing rate peaks occur at different times, with multiphasic activity, demonstrate rotational dynamics</a:t>
            </a:r>
          </a:p>
        </p:txBody>
      </p:sp>
      <p:pic>
        <p:nvPicPr>
          <p:cNvPr id="2" name="图片 1">
            <a:extLst>
              <a:ext uri="{FF2B5EF4-FFF2-40B4-BE49-F238E27FC236}">
                <a16:creationId xmlns:a16="http://schemas.microsoft.com/office/drawing/2014/main" id="{1F2F54EC-E8DC-4966-8750-A5AA0F488078}"/>
              </a:ext>
            </a:extLst>
          </p:cNvPr>
          <p:cNvPicPr>
            <a:picLocks noChangeAspect="1"/>
          </p:cNvPicPr>
          <p:nvPr/>
        </p:nvPicPr>
        <p:blipFill>
          <a:blip r:embed="rId3"/>
          <a:stretch>
            <a:fillRect/>
          </a:stretch>
        </p:blipFill>
        <p:spPr>
          <a:xfrm>
            <a:off x="0" y="2909546"/>
            <a:ext cx="9144000" cy="2233954"/>
          </a:xfrm>
          <a:prstGeom prst="rect">
            <a:avLst/>
          </a:prstGeom>
        </p:spPr>
      </p:pic>
    </p:spTree>
    <p:extLst>
      <p:ext uri="{BB962C8B-B14F-4D97-AF65-F5344CB8AC3E}">
        <p14:creationId xmlns:p14="http://schemas.microsoft.com/office/powerpoint/2010/main" val="2714412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3452441"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3452441"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Result</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60B9384-11C8-49E9-A794-F1D8A41F5D14}"/>
              </a:ext>
            </a:extLst>
          </p:cNvPr>
          <p:cNvSpPr txBox="1"/>
          <p:nvPr/>
        </p:nvSpPr>
        <p:spPr>
          <a:xfrm>
            <a:off x="1" y="733059"/>
            <a:ext cx="8851106" cy="1508105"/>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compare rotational dynamics in the neural population via </a:t>
            </a:r>
            <a:r>
              <a:rPr lang="en-US" altLang="zh-CN" sz="2000" b="1" dirty="0" err="1">
                <a:latin typeface="Times New Roman" panose="02020603050405020304" pitchFamily="18" charset="0"/>
                <a:cs typeface="Times New Roman" panose="02020603050405020304" pitchFamily="18" charset="0"/>
              </a:rPr>
              <a:t>jPCA</a:t>
            </a:r>
            <a:endParaRPr lang="en-US" altLang="zh-CN" sz="20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though the MLP model does not have internal dynamics or utilizes any historical data, we found that its generated PSTH exhibited a degree of rotational dynamics </a:t>
            </a:r>
          </a:p>
          <a:p>
            <a:pPr marL="800100" lvl="1" indent="-34290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degree of rotational dynamics in the encoding model output increased as the model was able to consider historical inputs(RNN and </a:t>
            </a:r>
            <a:r>
              <a:rPr lang="en-US" altLang="zh-CN" dirty="0" err="1">
                <a:latin typeface="Times New Roman" panose="02020603050405020304" pitchFamily="18" charset="0"/>
                <a:cs typeface="Times New Roman" panose="02020603050405020304" pitchFamily="18" charset="0"/>
              </a:rPr>
              <a:t>MLPh</a:t>
            </a:r>
            <a:r>
              <a:rPr lang="en-US" altLang="zh-CN" dirty="0">
                <a:latin typeface="Times New Roman" panose="02020603050405020304" pitchFamily="18" charset="0"/>
                <a:cs typeface="Times New Roman" panose="02020603050405020304" pitchFamily="18" charset="0"/>
              </a:rPr>
              <a:t> outperform MLP)</a:t>
            </a:r>
          </a:p>
        </p:txBody>
      </p:sp>
      <p:pic>
        <p:nvPicPr>
          <p:cNvPr id="3" name="图片 2">
            <a:extLst>
              <a:ext uri="{FF2B5EF4-FFF2-40B4-BE49-F238E27FC236}">
                <a16:creationId xmlns:a16="http://schemas.microsoft.com/office/drawing/2014/main" id="{99EB0A14-851D-410F-9F5B-65A985169E82}"/>
              </a:ext>
            </a:extLst>
          </p:cNvPr>
          <p:cNvPicPr>
            <a:picLocks noChangeAspect="1"/>
          </p:cNvPicPr>
          <p:nvPr/>
        </p:nvPicPr>
        <p:blipFill>
          <a:blip r:embed="rId2"/>
          <a:stretch>
            <a:fillRect/>
          </a:stretch>
        </p:blipFill>
        <p:spPr>
          <a:xfrm>
            <a:off x="0" y="2787640"/>
            <a:ext cx="9144000" cy="2366102"/>
          </a:xfrm>
          <a:prstGeom prst="rect">
            <a:avLst/>
          </a:prstGeom>
        </p:spPr>
      </p:pic>
    </p:spTree>
    <p:extLst>
      <p:ext uri="{BB962C8B-B14F-4D97-AF65-F5344CB8AC3E}">
        <p14:creationId xmlns:p14="http://schemas.microsoft.com/office/powerpoint/2010/main" val="356315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3452441"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3452441"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Result</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60B9384-11C8-49E9-A794-F1D8A41F5D14}"/>
              </a:ext>
            </a:extLst>
          </p:cNvPr>
          <p:cNvSpPr txBox="1"/>
          <p:nvPr/>
        </p:nvSpPr>
        <p:spPr>
          <a:xfrm>
            <a:off x="0" y="733059"/>
            <a:ext cx="9236869"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Kinematics Decoded From DL Generated Neural Activity Better Match Open-Loop Decoded Kinematics</a:t>
            </a:r>
          </a:p>
          <a:p>
            <a:pPr marL="800100" lvl="1" indent="-34290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Decoded positions from DL models have relatively better NMSE compared to tuning and linear models.</a:t>
            </a:r>
          </a:p>
        </p:txBody>
      </p:sp>
      <p:pic>
        <p:nvPicPr>
          <p:cNvPr id="2" name="图片 1">
            <a:extLst>
              <a:ext uri="{FF2B5EF4-FFF2-40B4-BE49-F238E27FC236}">
                <a16:creationId xmlns:a16="http://schemas.microsoft.com/office/drawing/2014/main" id="{112C6B4A-C472-4486-BE3C-3AC6EE81BCF7}"/>
              </a:ext>
            </a:extLst>
          </p:cNvPr>
          <p:cNvPicPr>
            <a:picLocks noChangeAspect="1"/>
          </p:cNvPicPr>
          <p:nvPr/>
        </p:nvPicPr>
        <p:blipFill>
          <a:blip r:embed="rId2"/>
          <a:stretch>
            <a:fillRect/>
          </a:stretch>
        </p:blipFill>
        <p:spPr>
          <a:xfrm>
            <a:off x="2443163" y="1602771"/>
            <a:ext cx="6700837" cy="3550971"/>
          </a:xfrm>
          <a:prstGeom prst="rect">
            <a:avLst/>
          </a:prstGeom>
        </p:spPr>
      </p:pic>
      <p:sp>
        <p:nvSpPr>
          <p:cNvPr id="9" name="文本框 8">
            <a:extLst>
              <a:ext uri="{FF2B5EF4-FFF2-40B4-BE49-F238E27FC236}">
                <a16:creationId xmlns:a16="http://schemas.microsoft.com/office/drawing/2014/main" id="{D7C1DC81-A6CF-4B6C-856E-885FBD33E9B5}"/>
              </a:ext>
            </a:extLst>
          </p:cNvPr>
          <p:cNvSpPr txBox="1"/>
          <p:nvPr/>
        </p:nvSpPr>
        <p:spPr>
          <a:xfrm>
            <a:off x="-512956" y="2112404"/>
            <a:ext cx="2956119" cy="2862322"/>
          </a:xfrm>
          <a:prstGeom prst="rect">
            <a:avLst/>
          </a:prstGeom>
          <a:noFill/>
        </p:spPr>
        <p:txBody>
          <a:bodyPr wrap="square" rtlCol="0">
            <a:spAutoFit/>
          </a:bodyPr>
          <a:lstStyle/>
          <a:p>
            <a:pPr lvl="2"/>
            <a:r>
              <a:rPr lang="en-US" altLang="zh-CN" b="1" dirty="0">
                <a:latin typeface="Times New Roman" panose="02020603050405020304" pitchFamily="18" charset="0"/>
                <a:cs typeface="Times New Roman" panose="02020603050405020304" pitchFamily="18" charset="0"/>
              </a:rPr>
              <a:t>NMSE</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MSE between positions normalized by dividing by the variance of decoded position from real neural data</a:t>
            </a:r>
          </a:p>
          <a:p>
            <a:endParaRPr lang="zh-CN" altLang="en-US" dirty="0"/>
          </a:p>
        </p:txBody>
      </p:sp>
    </p:spTree>
    <p:extLst>
      <p:ext uri="{BB962C8B-B14F-4D97-AF65-F5344CB8AC3E}">
        <p14:creationId xmlns:p14="http://schemas.microsoft.com/office/powerpoint/2010/main" val="848467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3452441"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3452441"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Result</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60B9384-11C8-49E9-A794-F1D8A41F5D14}"/>
              </a:ext>
            </a:extLst>
          </p:cNvPr>
          <p:cNvSpPr txBox="1"/>
          <p:nvPr/>
        </p:nvSpPr>
        <p:spPr>
          <a:xfrm>
            <a:off x="1" y="733059"/>
            <a:ext cx="4850606" cy="3693319"/>
          </a:xfrm>
          <a:prstGeom prst="rect">
            <a:avLst/>
          </a:prstGeom>
          <a:noFill/>
        </p:spPr>
        <p:txBody>
          <a:bodyPr wrap="square" rtlCol="0">
            <a:spAutoFit/>
          </a:bodyPr>
          <a:lstStyle/>
          <a:p>
            <a:pPr marL="342900" indent="-34290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Kinematics Decoded From DL Generated Neural Activity Better Match Open-Loop Decoded Kinematics</a:t>
            </a:r>
          </a:p>
          <a:p>
            <a:pPr marL="800100" lvl="1" indent="-34290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incorporating kinematic history is important for reproducing decoding(</a:t>
            </a:r>
            <a:r>
              <a:rPr lang="en-US" altLang="zh-CN" dirty="0" err="1">
                <a:latin typeface="Times New Roman" panose="02020603050405020304" pitchFamily="18" charset="0"/>
                <a:cs typeface="Times New Roman" panose="02020603050405020304" pitchFamily="18" charset="0"/>
              </a:rPr>
              <a:t>GLMh</a:t>
            </a:r>
            <a:r>
              <a:rPr lang="en-US" altLang="zh-CN" dirty="0">
                <a:latin typeface="Times New Roman" panose="02020603050405020304" pitchFamily="18" charset="0"/>
                <a:cs typeface="Times New Roman" panose="02020603050405020304" pitchFamily="18" charset="0"/>
              </a:rPr>
              <a:t> outperform </a:t>
            </a:r>
            <a:r>
              <a:rPr lang="en-US" altLang="zh-CN" dirty="0" err="1">
                <a:latin typeface="Times New Roman" panose="02020603050405020304" pitchFamily="18" charset="0"/>
                <a:cs typeface="Times New Roman" panose="02020603050405020304" pitchFamily="18" charset="0"/>
              </a:rPr>
              <a:t>GLM;MLPh</a:t>
            </a:r>
            <a:r>
              <a:rPr lang="en-US" altLang="zh-CN" dirty="0">
                <a:latin typeface="Times New Roman" panose="02020603050405020304" pitchFamily="18" charset="0"/>
                <a:cs typeface="Times New Roman" panose="02020603050405020304" pitchFamily="18" charset="0"/>
              </a:rPr>
              <a:t> and RNN outperform MLP)</a:t>
            </a:r>
          </a:p>
          <a:p>
            <a:pPr marL="800100" lvl="1" indent="-34290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Models incorporating kinematic history better reproduce dynamical aspects of motor cortical activity</a:t>
            </a:r>
          </a:p>
          <a:p>
            <a:pPr marL="800100" lvl="1" indent="-34290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RNN model was not always better than the </a:t>
            </a:r>
            <a:r>
              <a:rPr lang="en-US" altLang="zh-CN" dirty="0" err="1">
                <a:latin typeface="Times New Roman" panose="02020603050405020304" pitchFamily="18" charset="0"/>
                <a:cs typeface="Times New Roman" panose="02020603050405020304" pitchFamily="18" charset="0"/>
              </a:rPr>
              <a:t>MLPh</a:t>
            </a:r>
            <a:r>
              <a:rPr lang="en-US" altLang="zh-CN" dirty="0">
                <a:latin typeface="Times New Roman" panose="02020603050405020304" pitchFamily="18" charset="0"/>
                <a:cs typeface="Times New Roman" panose="02020603050405020304" pitchFamily="18" charset="0"/>
              </a:rPr>
              <a:t> model when decoding testing data.</a:t>
            </a:r>
          </a:p>
        </p:txBody>
      </p:sp>
      <p:pic>
        <p:nvPicPr>
          <p:cNvPr id="3" name="图片 2">
            <a:extLst>
              <a:ext uri="{FF2B5EF4-FFF2-40B4-BE49-F238E27FC236}">
                <a16:creationId xmlns:a16="http://schemas.microsoft.com/office/drawing/2014/main" id="{B2578A46-873E-4F32-9AED-5012194FD284}"/>
              </a:ext>
            </a:extLst>
          </p:cNvPr>
          <p:cNvPicPr>
            <a:picLocks noChangeAspect="1"/>
          </p:cNvPicPr>
          <p:nvPr/>
        </p:nvPicPr>
        <p:blipFill>
          <a:blip r:embed="rId2"/>
          <a:stretch>
            <a:fillRect/>
          </a:stretch>
        </p:blipFill>
        <p:spPr>
          <a:xfrm>
            <a:off x="4985282" y="1339470"/>
            <a:ext cx="4087282" cy="3117773"/>
          </a:xfrm>
          <a:prstGeom prst="rect">
            <a:avLst/>
          </a:prstGeom>
        </p:spPr>
      </p:pic>
    </p:spTree>
    <p:extLst>
      <p:ext uri="{BB962C8B-B14F-4D97-AF65-F5344CB8AC3E}">
        <p14:creationId xmlns:p14="http://schemas.microsoft.com/office/powerpoint/2010/main" val="3289612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8688810"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8753104"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Deep Learning Neural Encoders for Motor Cortex </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C8A24C9-B6F2-4D4E-8AC0-4FDD70067998}"/>
              </a:ext>
            </a:extLst>
          </p:cNvPr>
          <p:cNvSpPr txBox="1"/>
          <p:nvPr/>
        </p:nvSpPr>
        <p:spPr>
          <a:xfrm>
            <a:off x="289468" y="733059"/>
            <a:ext cx="8399342" cy="3508653"/>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Motivation</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Build a closed-loop experimental simulator to accelerate decoder optimization </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A key component of this simulator is the neural encoder</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Prior neural encoders do not model important features of neural population activity</a:t>
            </a:r>
          </a:p>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Method</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Deep learning neural encoders</a:t>
            </a:r>
            <a:endParaRPr lang="en-US" altLang="zh-CN" b="1" dirty="0">
              <a:latin typeface="Times New Roman" panose="02020603050405020304" pitchFamily="18" charset="0"/>
              <a:ea typeface="+mj-ea"/>
              <a:cs typeface="Times New Roman" panose="02020603050405020304" pitchFamily="18" charset="0"/>
            </a:endParaRPr>
          </a:p>
          <a:p>
            <a:pPr marL="342900" indent="-342900">
              <a:buFont typeface="Arial" panose="020B0604020202020204" pitchFamily="34" charset="0"/>
              <a:buChar char="•"/>
            </a:pPr>
            <a:r>
              <a:rPr lang="en-US" altLang="zh-CN" sz="2000" b="1" dirty="0">
                <a:latin typeface="Times New Roman" panose="02020603050405020304" pitchFamily="18" charset="0"/>
                <a:ea typeface="+mj-ea"/>
                <a:cs typeface="Times New Roman" panose="02020603050405020304" pitchFamily="18" charset="0"/>
              </a:rPr>
              <a:t>Conclusion</a:t>
            </a:r>
          </a:p>
          <a:p>
            <a:pPr marL="800100" lvl="1" indent="-342900">
              <a:buFont typeface="Wingdings" panose="05000000000000000000" pitchFamily="2" charset="2"/>
              <a:buChar char="Ø"/>
            </a:pPr>
            <a:r>
              <a:rPr lang="en-US" altLang="zh-CN" dirty="0">
                <a:latin typeface="Times New Roman" panose="02020603050405020304" pitchFamily="18" charset="0"/>
                <a:ea typeface="+mj-ea"/>
                <a:cs typeface="Times New Roman" panose="02020603050405020304" pitchFamily="18" charset="0"/>
              </a:rPr>
              <a:t>Outperform prior neural encoders in  reproducing peri-stimulus time histograms (PSTHs) and neural population dynamics</a:t>
            </a:r>
          </a:p>
          <a:p>
            <a:pPr marL="800100" lvl="1" indent="-342900">
              <a:buFont typeface="Wingdings" panose="05000000000000000000" pitchFamily="2" charset="2"/>
              <a:buChar char="Ø"/>
            </a:pPr>
            <a:r>
              <a:rPr lang="en-US" altLang="zh-CN" dirty="0">
                <a:latin typeface="Times New Roman" panose="02020603050405020304" pitchFamily="18" charset="0"/>
                <a:ea typeface="+mj-ea"/>
                <a:cs typeface="Times New Roman" panose="02020603050405020304" pitchFamily="18" charset="0"/>
              </a:rPr>
              <a:t> Better match neural decoding results in offline data and closed-loop experimental data</a:t>
            </a:r>
          </a:p>
        </p:txBody>
      </p:sp>
    </p:spTree>
    <p:extLst>
      <p:ext uri="{BB962C8B-B14F-4D97-AF65-F5344CB8AC3E}">
        <p14:creationId xmlns:p14="http://schemas.microsoft.com/office/powerpoint/2010/main" val="1287750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3452441"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3452441"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Result</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60B9384-11C8-49E9-A794-F1D8A41F5D14}"/>
              </a:ext>
            </a:extLst>
          </p:cNvPr>
          <p:cNvSpPr txBox="1"/>
          <p:nvPr/>
        </p:nvSpPr>
        <p:spPr>
          <a:xfrm>
            <a:off x="0" y="733059"/>
            <a:ext cx="8943975"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Kinematics Decoded From DL and </a:t>
            </a:r>
            <a:r>
              <a:rPr lang="en-US" altLang="zh-CN" b="1" dirty="0" err="1">
                <a:latin typeface="Times New Roman" panose="02020603050405020304" pitchFamily="18" charset="0"/>
                <a:cs typeface="Times New Roman" panose="02020603050405020304" pitchFamily="18" charset="0"/>
              </a:rPr>
              <a:t>GLMh</a:t>
            </a:r>
            <a:r>
              <a:rPr lang="en-US" altLang="zh-CN" b="1" dirty="0">
                <a:latin typeface="Times New Roman" panose="02020603050405020304" pitchFamily="18" charset="0"/>
                <a:cs typeface="Times New Roman" panose="02020603050405020304" pitchFamily="18" charset="0"/>
              </a:rPr>
              <a:t> Models Better Match Closed-Loop Decoded Kinematics</a:t>
            </a:r>
          </a:p>
          <a:p>
            <a:pPr marL="800100" lvl="1" indent="-34290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DL encoding model synthetic activity could be better decoded to produce kinematics than tuning models. </a:t>
            </a:r>
            <a:r>
              <a:rPr lang="en-US" altLang="zh-CN" dirty="0" err="1">
                <a:latin typeface="Times New Roman" panose="02020603050405020304" pitchFamily="18" charset="0"/>
                <a:cs typeface="Times New Roman" panose="02020603050405020304" pitchFamily="18" charset="0"/>
              </a:rPr>
              <a:t>GLMh</a:t>
            </a:r>
            <a:r>
              <a:rPr lang="en-US" altLang="zh-CN" dirty="0">
                <a:latin typeface="Times New Roman" panose="02020603050405020304" pitchFamily="18" charset="0"/>
                <a:cs typeface="Times New Roman" panose="02020603050405020304" pitchFamily="18" charset="0"/>
              </a:rPr>
              <a:t> model performed comparably to DL models </a:t>
            </a:r>
          </a:p>
        </p:txBody>
      </p:sp>
      <p:pic>
        <p:nvPicPr>
          <p:cNvPr id="3" name="图片 2">
            <a:extLst>
              <a:ext uri="{FF2B5EF4-FFF2-40B4-BE49-F238E27FC236}">
                <a16:creationId xmlns:a16="http://schemas.microsoft.com/office/drawing/2014/main" id="{7C7E665A-326E-46EA-9CB4-FB829BC17DD4}"/>
              </a:ext>
            </a:extLst>
          </p:cNvPr>
          <p:cNvPicPr>
            <a:picLocks noChangeAspect="1"/>
          </p:cNvPicPr>
          <p:nvPr/>
        </p:nvPicPr>
        <p:blipFill rotWithShape="1">
          <a:blip r:embed="rId3"/>
          <a:srcRect l="6849" t="4743" r="7500" b="-303"/>
          <a:stretch/>
        </p:blipFill>
        <p:spPr>
          <a:xfrm>
            <a:off x="1728216" y="2080126"/>
            <a:ext cx="7415784" cy="3060337"/>
          </a:xfrm>
          <a:prstGeom prst="rect">
            <a:avLst/>
          </a:prstGeom>
        </p:spPr>
      </p:pic>
    </p:spTree>
    <p:extLst>
      <p:ext uri="{BB962C8B-B14F-4D97-AF65-F5344CB8AC3E}">
        <p14:creationId xmlns:p14="http://schemas.microsoft.com/office/powerpoint/2010/main" val="97732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3452441"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3452441"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Method</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C8A24C9-B6F2-4D4E-8AC0-4FDD70067998}"/>
              </a:ext>
            </a:extLst>
          </p:cNvPr>
          <p:cNvSpPr txBox="1"/>
          <p:nvPr/>
        </p:nvSpPr>
        <p:spPr>
          <a:xfrm>
            <a:off x="289468" y="733059"/>
            <a:ext cx="9204576" cy="1508105"/>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Experiment</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8 direction center-out-and-back reaching</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open-loop experiments: the cursor position was the monkey’s hand position. </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closed-loop experiments: the cursor’s movements were decoded by </a:t>
            </a:r>
            <a:r>
              <a:rPr lang="en-US" altLang="zh-CN" dirty="0" err="1">
                <a:latin typeface="Times New Roman" panose="02020603050405020304" pitchFamily="18" charset="0"/>
                <a:cs typeface="Times New Roman" panose="02020603050405020304" pitchFamily="18" charset="0"/>
              </a:rPr>
              <a:t>ReFIT</a:t>
            </a:r>
            <a:r>
              <a:rPr lang="en-US" altLang="zh-CN" dirty="0">
                <a:latin typeface="Times New Roman" panose="02020603050405020304" pitchFamily="18" charset="0"/>
                <a:cs typeface="Times New Roman" panose="02020603050405020304" pitchFamily="18" charset="0"/>
              </a:rPr>
              <a:t>-KF decoder with neural spikes summed in 10 </a:t>
            </a:r>
            <a:r>
              <a:rPr lang="en-US" altLang="zh-CN" dirty="0" err="1">
                <a:latin typeface="Times New Roman" panose="02020603050405020304" pitchFamily="18" charset="0"/>
                <a:cs typeface="Times New Roman" panose="02020603050405020304" pitchFamily="18" charset="0"/>
              </a:rPr>
              <a:t>ms</a:t>
            </a:r>
            <a:r>
              <a:rPr lang="en-US" altLang="zh-CN" dirty="0">
                <a:latin typeface="Times New Roman" panose="02020603050405020304" pitchFamily="18" charset="0"/>
                <a:cs typeface="Times New Roman" panose="02020603050405020304" pitchFamily="18" charset="0"/>
              </a:rPr>
              <a:t> bins.</a:t>
            </a:r>
          </a:p>
        </p:txBody>
      </p:sp>
      <p:pic>
        <p:nvPicPr>
          <p:cNvPr id="4098" name="Picture 2" descr="Fig. 2.">
            <a:extLst>
              <a:ext uri="{FF2B5EF4-FFF2-40B4-BE49-F238E27FC236}">
                <a16:creationId xmlns:a16="http://schemas.microsoft.com/office/drawing/2014/main" id="{6446C625-2D60-4BEB-B88B-4AEFE4B0A0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1223" y="2414900"/>
            <a:ext cx="5112777" cy="262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05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3452441"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3452441"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Method</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C8A24C9-B6F2-4D4E-8AC0-4FDD70067998}"/>
              </a:ext>
            </a:extLst>
          </p:cNvPr>
          <p:cNvSpPr txBox="1"/>
          <p:nvPr/>
        </p:nvSpPr>
        <p:spPr>
          <a:xfrm>
            <a:off x="289468" y="733059"/>
            <a:ext cx="8604501" cy="4001095"/>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Comparison Metric</a:t>
            </a:r>
          </a:p>
          <a:p>
            <a:pPr marL="800100" lvl="1" indent="-342900">
              <a:buFont typeface="Wingdings" panose="05000000000000000000" pitchFamily="2" charset="2"/>
              <a:buChar char="Ø"/>
            </a:pPr>
            <a:r>
              <a:rPr lang="en-US" altLang="zh-CN" b="1" dirty="0">
                <a:latin typeface="Times New Roman" panose="02020603050405020304" pitchFamily="18" charset="0"/>
                <a:cs typeface="Times New Roman" panose="02020603050405020304" pitchFamily="18" charset="0"/>
              </a:rPr>
              <a:t>Pearson Correlation Coefficient (PCC) of PSTH</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PSTH : the average firing rate for reaches to each of eight reach conditions</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concatenated the PSTH for each of eight reach conditions into a vector. </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calculated the PCC between these vectors for real and synthetic PSTHs</a:t>
            </a:r>
          </a:p>
          <a:p>
            <a:pPr marL="800100" lvl="1" indent="-342900">
              <a:buFont typeface="Wingdings" panose="05000000000000000000" pitchFamily="2" charset="2"/>
              <a:buChar char="Ø"/>
            </a:pPr>
            <a:r>
              <a:rPr lang="en-US" altLang="zh-CN" b="1" dirty="0">
                <a:latin typeface="Times New Roman" panose="02020603050405020304" pitchFamily="18" charset="0"/>
                <a:cs typeface="Times New Roman" panose="02020603050405020304" pitchFamily="18" charset="0"/>
              </a:rPr>
              <a:t>Mean Squared Error (MSE) of Neural Trajectories</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calculated the principal components (PCs) of real neural population activity</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projected both real and synthetic neural population into the top 7 PCs</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MSE between these trajectories</a:t>
            </a:r>
          </a:p>
          <a:p>
            <a:pPr marL="800100" lvl="1" indent="-342900">
              <a:buFont typeface="Wingdings" panose="05000000000000000000" pitchFamily="2" charset="2"/>
              <a:buChar char="Ø"/>
            </a:pPr>
            <a:r>
              <a:rPr lang="en-US" altLang="zh-CN" b="1" dirty="0">
                <a:latin typeface="Times New Roman" panose="02020603050405020304" pitchFamily="18" charset="0"/>
                <a:cs typeface="Times New Roman" panose="02020603050405020304" pitchFamily="18" charset="0"/>
              </a:rPr>
              <a:t>Normalized Mean Squared Error of Decoded Position</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MSE between positions decoded from the real and synthetic neural activity</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normalized the MSE (NMSE) by dividing by the variance of decoded position from real neural data</a:t>
            </a:r>
          </a:p>
          <a:p>
            <a:pPr marL="1257300" lvl="2" indent="-34290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p:txBody>
      </p:sp>
      <p:graphicFrame>
        <p:nvGraphicFramePr>
          <p:cNvPr id="2" name="对象 1">
            <a:extLst>
              <a:ext uri="{FF2B5EF4-FFF2-40B4-BE49-F238E27FC236}">
                <a16:creationId xmlns:a16="http://schemas.microsoft.com/office/drawing/2014/main" id="{CC89DA39-1F4D-45EB-88E4-611FF81D1965}"/>
              </a:ext>
            </a:extLst>
          </p:cNvPr>
          <p:cNvGraphicFramePr>
            <a:graphicFrameLocks noChangeAspect="1"/>
          </p:cNvGraphicFramePr>
          <p:nvPr>
            <p:extLst>
              <p:ext uri="{D42A27DB-BD31-4B8C-83A1-F6EECF244321}">
                <p14:modId xmlns:p14="http://schemas.microsoft.com/office/powerpoint/2010/main" val="3088039751"/>
              </p:ext>
            </p:extLst>
          </p:nvPr>
        </p:nvGraphicFramePr>
        <p:xfrm>
          <a:off x="6642943" y="435669"/>
          <a:ext cx="2045867" cy="808831"/>
        </p:xfrm>
        <a:graphic>
          <a:graphicData uri="http://schemas.openxmlformats.org/presentationml/2006/ole">
            <mc:AlternateContent xmlns:mc="http://schemas.openxmlformats.org/markup-compatibility/2006">
              <mc:Choice xmlns:v="urn:schemas-microsoft-com:vml" Requires="v">
                <p:oleObj spid="_x0000_s5133" name="Equation" r:id="rId3" imgW="1091880" imgH="431640" progId="Equation.DSMT4">
                  <p:embed/>
                </p:oleObj>
              </mc:Choice>
              <mc:Fallback>
                <p:oleObj name="Equation" r:id="rId3" imgW="1091880" imgH="431640" progId="Equation.DSMT4">
                  <p:embed/>
                  <p:pic>
                    <p:nvPicPr>
                      <p:cNvPr id="0" name=""/>
                      <p:cNvPicPr/>
                      <p:nvPr/>
                    </p:nvPicPr>
                    <p:blipFill>
                      <a:blip r:embed="rId4"/>
                      <a:stretch>
                        <a:fillRect/>
                      </a:stretch>
                    </p:blipFill>
                    <p:spPr>
                      <a:xfrm>
                        <a:off x="6642943" y="435669"/>
                        <a:ext cx="2045867" cy="808831"/>
                      </a:xfrm>
                      <a:prstGeom prst="rect">
                        <a:avLst/>
                      </a:prstGeom>
                    </p:spPr>
                  </p:pic>
                </p:oleObj>
              </mc:Fallback>
            </mc:AlternateContent>
          </a:graphicData>
        </a:graphic>
      </p:graphicFrame>
    </p:spTree>
    <p:extLst>
      <p:ext uri="{BB962C8B-B14F-4D97-AF65-F5344CB8AC3E}">
        <p14:creationId xmlns:p14="http://schemas.microsoft.com/office/powerpoint/2010/main" val="151236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3452441"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3452441"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Method</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C8A24C9-B6F2-4D4E-8AC0-4FDD70067998}"/>
              </a:ext>
            </a:extLst>
          </p:cNvPr>
          <p:cNvSpPr txBox="1"/>
          <p:nvPr/>
        </p:nvSpPr>
        <p:spPr>
          <a:xfrm>
            <a:off x="289468" y="733059"/>
            <a:ext cx="8604501" cy="3170099"/>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Encoding Models</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Preferred Direction (PD) Model:</a:t>
            </a:r>
          </a:p>
          <a:p>
            <a:pPr lvl="2"/>
            <a:endParaRPr lang="en-US" altLang="zh-CN" dirty="0">
              <a:latin typeface="Times New Roman" panose="02020603050405020304" pitchFamily="18" charset="0"/>
              <a:cs typeface="Times New Roman" panose="02020603050405020304" pitchFamily="18" charset="0"/>
            </a:endParaRPr>
          </a:p>
          <a:p>
            <a:pPr lvl="2"/>
            <a:endParaRPr lang="en-US" altLang="zh-CN"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Poisson Process Velocity Tuning (PPVT) Model:</a:t>
            </a:r>
          </a:p>
          <a:p>
            <a:pPr lvl="2"/>
            <a:endParaRPr lang="en-US" altLang="zh-CN" dirty="0">
              <a:latin typeface="Times New Roman" panose="02020603050405020304" pitchFamily="18" charset="0"/>
              <a:cs typeface="Times New Roman" panose="02020603050405020304" pitchFamily="18" charset="0"/>
            </a:endParaRPr>
          </a:p>
          <a:p>
            <a:pPr lvl="2"/>
            <a:endParaRPr lang="en-US" altLang="zh-CN"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Generalized Linear Models (GLMs):</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Linear Gaussian GLM</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Linear Gaussian GLM with 4 bins of kinematic input history(</a:t>
            </a:r>
            <a:r>
              <a:rPr lang="en-US" altLang="zh-CN" dirty="0" err="1">
                <a:latin typeface="Times New Roman" panose="02020603050405020304" pitchFamily="18" charset="0"/>
                <a:cs typeface="Times New Roman" panose="02020603050405020304" pitchFamily="18" charset="0"/>
              </a:rPr>
              <a:t>GLMh</a:t>
            </a:r>
            <a:r>
              <a:rPr lang="en-US" altLang="zh-CN" dirty="0">
                <a:latin typeface="Times New Roman" panose="02020603050405020304" pitchFamily="18" charset="0"/>
                <a:cs typeface="Times New Roman" panose="02020603050405020304" pitchFamily="18" charset="0"/>
              </a:rPr>
              <a:t>)</a:t>
            </a:r>
          </a:p>
          <a:p>
            <a:pPr marL="1257300" lvl="2" indent="-34290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p:txBody>
      </p:sp>
      <p:graphicFrame>
        <p:nvGraphicFramePr>
          <p:cNvPr id="2" name="对象 1">
            <a:extLst>
              <a:ext uri="{FF2B5EF4-FFF2-40B4-BE49-F238E27FC236}">
                <a16:creationId xmlns:a16="http://schemas.microsoft.com/office/drawing/2014/main" id="{CC89DA39-1F4D-45EB-88E4-611FF81D1965}"/>
              </a:ext>
            </a:extLst>
          </p:cNvPr>
          <p:cNvGraphicFramePr>
            <a:graphicFrameLocks noChangeAspect="1"/>
          </p:cNvGraphicFramePr>
          <p:nvPr>
            <p:extLst>
              <p:ext uri="{D42A27DB-BD31-4B8C-83A1-F6EECF244321}">
                <p14:modId xmlns:p14="http://schemas.microsoft.com/office/powerpoint/2010/main" val="2009355094"/>
              </p:ext>
            </p:extLst>
          </p:nvPr>
        </p:nvGraphicFramePr>
        <p:xfrm>
          <a:off x="1246851" y="1424130"/>
          <a:ext cx="3421062" cy="417513"/>
        </p:xfrm>
        <a:graphic>
          <a:graphicData uri="http://schemas.openxmlformats.org/presentationml/2006/ole">
            <mc:AlternateContent xmlns:mc="http://schemas.openxmlformats.org/markup-compatibility/2006">
              <mc:Choice xmlns:v="urn:schemas-microsoft-com:vml" Requires="v">
                <p:oleObj spid="_x0000_s6187" name="Equation" r:id="rId3" imgW="2082600" imgH="253800" progId="Equation.DSMT4">
                  <p:embed/>
                </p:oleObj>
              </mc:Choice>
              <mc:Fallback>
                <p:oleObj name="Equation" r:id="rId3" imgW="2082600" imgH="253800" progId="Equation.DSMT4">
                  <p:embed/>
                  <p:pic>
                    <p:nvPicPr>
                      <p:cNvPr id="2" name="对象 1">
                        <a:extLst>
                          <a:ext uri="{FF2B5EF4-FFF2-40B4-BE49-F238E27FC236}">
                            <a16:creationId xmlns:a16="http://schemas.microsoft.com/office/drawing/2014/main" id="{CC89DA39-1F4D-45EB-88E4-611FF81D1965}"/>
                          </a:ext>
                        </a:extLst>
                      </p:cNvPr>
                      <p:cNvPicPr/>
                      <p:nvPr/>
                    </p:nvPicPr>
                    <p:blipFill>
                      <a:blip r:embed="rId4"/>
                      <a:stretch>
                        <a:fillRect/>
                      </a:stretch>
                    </p:blipFill>
                    <p:spPr>
                      <a:xfrm>
                        <a:off x="1246851" y="1424130"/>
                        <a:ext cx="3421062" cy="41751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9C6A8B8F-18F6-4B3A-BCE4-DBE8F3EC19F6}"/>
              </a:ext>
            </a:extLst>
          </p:cNvPr>
          <p:cNvGraphicFramePr>
            <a:graphicFrameLocks noChangeAspect="1"/>
          </p:cNvGraphicFramePr>
          <p:nvPr>
            <p:extLst>
              <p:ext uri="{D42A27DB-BD31-4B8C-83A1-F6EECF244321}">
                <p14:modId xmlns:p14="http://schemas.microsoft.com/office/powerpoint/2010/main" val="1894360106"/>
              </p:ext>
            </p:extLst>
          </p:nvPr>
        </p:nvGraphicFramePr>
        <p:xfrm>
          <a:off x="1246851" y="2248513"/>
          <a:ext cx="3668713" cy="415925"/>
        </p:xfrm>
        <a:graphic>
          <a:graphicData uri="http://schemas.openxmlformats.org/presentationml/2006/ole">
            <mc:AlternateContent xmlns:mc="http://schemas.openxmlformats.org/markup-compatibility/2006">
              <mc:Choice xmlns:v="urn:schemas-microsoft-com:vml" Requires="v">
                <p:oleObj spid="_x0000_s6188" name="Equation" r:id="rId5" imgW="2247840" imgH="253800" progId="Equation.DSMT4">
                  <p:embed/>
                </p:oleObj>
              </mc:Choice>
              <mc:Fallback>
                <p:oleObj name="Equation" r:id="rId5" imgW="2247840" imgH="253800" progId="Equation.DSMT4">
                  <p:embed/>
                  <p:pic>
                    <p:nvPicPr>
                      <p:cNvPr id="2" name="对象 1">
                        <a:extLst>
                          <a:ext uri="{FF2B5EF4-FFF2-40B4-BE49-F238E27FC236}">
                            <a16:creationId xmlns:a16="http://schemas.microsoft.com/office/drawing/2014/main" id="{CC89DA39-1F4D-45EB-88E4-611FF81D1965}"/>
                          </a:ext>
                        </a:extLst>
                      </p:cNvPr>
                      <p:cNvPicPr/>
                      <p:nvPr/>
                    </p:nvPicPr>
                    <p:blipFill>
                      <a:blip r:embed="rId6"/>
                      <a:stretch>
                        <a:fillRect/>
                      </a:stretch>
                    </p:blipFill>
                    <p:spPr>
                      <a:xfrm>
                        <a:off x="1246851" y="2248513"/>
                        <a:ext cx="3668713" cy="41592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93BF3B91-FFA0-41BC-95ED-12C5AC5D57F2}"/>
              </a:ext>
            </a:extLst>
          </p:cNvPr>
          <p:cNvGraphicFramePr>
            <a:graphicFrameLocks noChangeAspect="1"/>
          </p:cNvGraphicFramePr>
          <p:nvPr>
            <p:extLst>
              <p:ext uri="{D42A27DB-BD31-4B8C-83A1-F6EECF244321}">
                <p14:modId xmlns:p14="http://schemas.microsoft.com/office/powerpoint/2010/main" val="2044279294"/>
              </p:ext>
            </p:extLst>
          </p:nvPr>
        </p:nvGraphicFramePr>
        <p:xfrm>
          <a:off x="5445125" y="379413"/>
          <a:ext cx="3089275" cy="457200"/>
        </p:xfrm>
        <a:graphic>
          <a:graphicData uri="http://schemas.openxmlformats.org/presentationml/2006/ole">
            <mc:AlternateContent xmlns:mc="http://schemas.openxmlformats.org/markup-compatibility/2006">
              <mc:Choice xmlns:v="urn:schemas-microsoft-com:vml" Requires="v">
                <p:oleObj spid="_x0000_s6189" name="Equation" r:id="rId7" imgW="1892160" imgH="279360" progId="Equation.DSMT4">
                  <p:embed/>
                </p:oleObj>
              </mc:Choice>
              <mc:Fallback>
                <p:oleObj name="Equation" r:id="rId7" imgW="1892160" imgH="279360" progId="Equation.DSMT4">
                  <p:embed/>
                  <p:pic>
                    <p:nvPicPr>
                      <p:cNvPr id="2" name="对象 1">
                        <a:extLst>
                          <a:ext uri="{FF2B5EF4-FFF2-40B4-BE49-F238E27FC236}">
                            <a16:creationId xmlns:a16="http://schemas.microsoft.com/office/drawing/2014/main" id="{CC89DA39-1F4D-45EB-88E4-611FF81D1965}"/>
                          </a:ext>
                        </a:extLst>
                      </p:cNvPr>
                      <p:cNvPicPr/>
                      <p:nvPr/>
                    </p:nvPicPr>
                    <p:blipFill>
                      <a:blip r:embed="rId8"/>
                      <a:stretch>
                        <a:fillRect/>
                      </a:stretch>
                    </p:blipFill>
                    <p:spPr>
                      <a:xfrm>
                        <a:off x="5445125" y="379413"/>
                        <a:ext cx="3089275" cy="45720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760FA697-2210-4755-AC0D-849B8F9D87DB}"/>
              </a:ext>
            </a:extLst>
          </p:cNvPr>
          <p:cNvGraphicFramePr>
            <a:graphicFrameLocks noChangeAspect="1"/>
          </p:cNvGraphicFramePr>
          <p:nvPr>
            <p:extLst>
              <p:ext uri="{D42A27DB-BD31-4B8C-83A1-F6EECF244321}">
                <p14:modId xmlns:p14="http://schemas.microsoft.com/office/powerpoint/2010/main" val="3464708783"/>
              </p:ext>
            </p:extLst>
          </p:nvPr>
        </p:nvGraphicFramePr>
        <p:xfrm>
          <a:off x="5211129" y="2818310"/>
          <a:ext cx="2070807" cy="415924"/>
        </p:xfrm>
        <a:graphic>
          <a:graphicData uri="http://schemas.openxmlformats.org/presentationml/2006/ole">
            <mc:AlternateContent xmlns:mc="http://schemas.openxmlformats.org/markup-compatibility/2006">
              <mc:Choice xmlns:v="urn:schemas-microsoft-com:vml" Requires="v">
                <p:oleObj spid="_x0000_s6190" name="Equation" r:id="rId9" imgW="1143000" imgH="228600" progId="Equation.DSMT4">
                  <p:embed/>
                </p:oleObj>
              </mc:Choice>
              <mc:Fallback>
                <p:oleObj name="Equation" r:id="rId9" imgW="1143000" imgH="228600" progId="Equation.DSMT4">
                  <p:embed/>
                  <p:pic>
                    <p:nvPicPr>
                      <p:cNvPr id="8" name="对象 7">
                        <a:extLst>
                          <a:ext uri="{FF2B5EF4-FFF2-40B4-BE49-F238E27FC236}">
                            <a16:creationId xmlns:a16="http://schemas.microsoft.com/office/drawing/2014/main" id="{9C6A8B8F-18F6-4B3A-BCE4-DBE8F3EC19F6}"/>
                          </a:ext>
                        </a:extLst>
                      </p:cNvPr>
                      <p:cNvPicPr/>
                      <p:nvPr/>
                    </p:nvPicPr>
                    <p:blipFill>
                      <a:blip r:embed="rId10"/>
                      <a:stretch>
                        <a:fillRect/>
                      </a:stretch>
                    </p:blipFill>
                    <p:spPr>
                      <a:xfrm>
                        <a:off x="5211129" y="2818310"/>
                        <a:ext cx="2070807" cy="415924"/>
                      </a:xfrm>
                      <a:prstGeom prst="rect">
                        <a:avLst/>
                      </a:prstGeom>
                    </p:spPr>
                  </p:pic>
                </p:oleObj>
              </mc:Fallback>
            </mc:AlternateContent>
          </a:graphicData>
        </a:graphic>
      </p:graphicFrame>
    </p:spTree>
    <p:extLst>
      <p:ext uri="{BB962C8B-B14F-4D97-AF65-F5344CB8AC3E}">
        <p14:creationId xmlns:p14="http://schemas.microsoft.com/office/powerpoint/2010/main" val="474739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3452441"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3452441"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Method</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C8A24C9-B6F2-4D4E-8AC0-4FDD70067998}"/>
              </a:ext>
            </a:extLst>
          </p:cNvPr>
          <p:cNvSpPr txBox="1"/>
          <p:nvPr/>
        </p:nvSpPr>
        <p:spPr>
          <a:xfrm>
            <a:off x="289468" y="733059"/>
            <a:ext cx="8604501" cy="2616101"/>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Encoding Models</a:t>
            </a:r>
            <a:endParaRPr lang="en-US" altLang="zh-CN"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Multilayer Perceptron (MLP) Model</a:t>
            </a:r>
          </a:p>
          <a:p>
            <a:pPr marL="800100" lvl="1" indent="-34290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MLP With Kinematics History (</a:t>
            </a:r>
            <a:r>
              <a:rPr lang="en-US" altLang="zh-CN" dirty="0" err="1">
                <a:latin typeface="Times New Roman" panose="02020603050405020304" pitchFamily="18" charset="0"/>
                <a:cs typeface="Times New Roman" panose="02020603050405020304" pitchFamily="18" charset="0"/>
              </a:rPr>
              <a:t>MLPh</a:t>
            </a:r>
            <a:r>
              <a:rPr lang="en-US" altLang="zh-CN" dirty="0">
                <a:latin typeface="Times New Roman" panose="02020603050405020304" pitchFamily="18" charset="0"/>
                <a:cs typeface="Times New Roman" panose="02020603050405020304" pitchFamily="18" charset="0"/>
              </a:rPr>
              <a:t>) Model</a:t>
            </a:r>
          </a:p>
          <a:p>
            <a:pPr marL="800100" lvl="1" indent="-34290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RNN Model</a:t>
            </a:r>
          </a:p>
          <a:p>
            <a:pPr marL="1257300" lvl="2" indent="-34290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p:txBody>
      </p:sp>
      <p:graphicFrame>
        <p:nvGraphicFramePr>
          <p:cNvPr id="10" name="对象 9">
            <a:extLst>
              <a:ext uri="{FF2B5EF4-FFF2-40B4-BE49-F238E27FC236}">
                <a16:creationId xmlns:a16="http://schemas.microsoft.com/office/drawing/2014/main" id="{93BF3B91-FFA0-41BC-95ED-12C5AC5D57F2}"/>
              </a:ext>
            </a:extLst>
          </p:cNvPr>
          <p:cNvGraphicFramePr>
            <a:graphicFrameLocks noChangeAspect="1"/>
          </p:cNvGraphicFramePr>
          <p:nvPr>
            <p:extLst>
              <p:ext uri="{D42A27DB-BD31-4B8C-83A1-F6EECF244321}">
                <p14:modId xmlns:p14="http://schemas.microsoft.com/office/powerpoint/2010/main" val="988990121"/>
              </p:ext>
            </p:extLst>
          </p:nvPr>
        </p:nvGraphicFramePr>
        <p:xfrm>
          <a:off x="5664207" y="324677"/>
          <a:ext cx="3089275" cy="457200"/>
        </p:xfrm>
        <a:graphic>
          <a:graphicData uri="http://schemas.openxmlformats.org/presentationml/2006/ole">
            <mc:AlternateContent xmlns:mc="http://schemas.openxmlformats.org/markup-compatibility/2006">
              <mc:Choice xmlns:v="urn:schemas-microsoft-com:vml" Requires="v">
                <p:oleObj spid="_x0000_s7208" name="Equation" r:id="rId3" imgW="1892160" imgH="279360" progId="Equation.DSMT4">
                  <p:embed/>
                </p:oleObj>
              </mc:Choice>
              <mc:Fallback>
                <p:oleObj name="Equation" r:id="rId3" imgW="1892160" imgH="279360" progId="Equation.DSMT4">
                  <p:embed/>
                  <p:pic>
                    <p:nvPicPr>
                      <p:cNvPr id="10" name="对象 9">
                        <a:extLst>
                          <a:ext uri="{FF2B5EF4-FFF2-40B4-BE49-F238E27FC236}">
                            <a16:creationId xmlns:a16="http://schemas.microsoft.com/office/drawing/2014/main" id="{93BF3B91-FFA0-41BC-95ED-12C5AC5D57F2}"/>
                          </a:ext>
                        </a:extLst>
                      </p:cNvPr>
                      <p:cNvPicPr/>
                      <p:nvPr/>
                    </p:nvPicPr>
                    <p:blipFill>
                      <a:blip r:embed="rId4"/>
                      <a:stretch>
                        <a:fillRect/>
                      </a:stretch>
                    </p:blipFill>
                    <p:spPr>
                      <a:xfrm>
                        <a:off x="5664207" y="324677"/>
                        <a:ext cx="3089275" cy="45720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EB0630CF-F023-4A34-87CA-00F198200903}"/>
              </a:ext>
            </a:extLst>
          </p:cNvPr>
          <p:cNvGraphicFramePr>
            <a:graphicFrameLocks noChangeAspect="1"/>
          </p:cNvGraphicFramePr>
          <p:nvPr>
            <p:extLst>
              <p:ext uri="{D42A27DB-BD31-4B8C-83A1-F6EECF244321}">
                <p14:modId xmlns:p14="http://schemas.microsoft.com/office/powerpoint/2010/main" val="2492988919"/>
              </p:ext>
            </p:extLst>
          </p:nvPr>
        </p:nvGraphicFramePr>
        <p:xfrm>
          <a:off x="1227800" y="1357452"/>
          <a:ext cx="4145887" cy="512642"/>
        </p:xfrm>
        <a:graphic>
          <a:graphicData uri="http://schemas.openxmlformats.org/presentationml/2006/ole">
            <mc:AlternateContent xmlns:mc="http://schemas.openxmlformats.org/markup-compatibility/2006">
              <mc:Choice xmlns:v="urn:schemas-microsoft-com:vml" Requires="v">
                <p:oleObj spid="_x0000_s7209" name="Equation" r:id="rId5" imgW="2679480" imgH="330120" progId="Equation.DSMT4">
                  <p:embed/>
                </p:oleObj>
              </mc:Choice>
              <mc:Fallback>
                <p:oleObj name="Equation" r:id="rId5" imgW="2679480" imgH="330120" progId="Equation.DSMT4">
                  <p:embed/>
                  <p:pic>
                    <p:nvPicPr>
                      <p:cNvPr id="14" name="对象 13">
                        <a:extLst>
                          <a:ext uri="{FF2B5EF4-FFF2-40B4-BE49-F238E27FC236}">
                            <a16:creationId xmlns:a16="http://schemas.microsoft.com/office/drawing/2014/main" id="{EB0630CF-F023-4A34-87CA-00F198200903}"/>
                          </a:ext>
                        </a:extLst>
                      </p:cNvPr>
                      <p:cNvPicPr/>
                      <p:nvPr/>
                    </p:nvPicPr>
                    <p:blipFill>
                      <a:blip r:embed="rId6"/>
                      <a:stretch>
                        <a:fillRect/>
                      </a:stretch>
                    </p:blipFill>
                    <p:spPr>
                      <a:xfrm>
                        <a:off x="1227800" y="1357452"/>
                        <a:ext cx="4145887" cy="512642"/>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92C1C1E2-24A7-400B-BB91-329BCA198261}"/>
              </a:ext>
            </a:extLst>
          </p:cNvPr>
          <p:cNvGraphicFramePr>
            <a:graphicFrameLocks noChangeAspect="1"/>
          </p:cNvGraphicFramePr>
          <p:nvPr>
            <p:extLst>
              <p:ext uri="{D42A27DB-BD31-4B8C-83A1-F6EECF244321}">
                <p14:modId xmlns:p14="http://schemas.microsoft.com/office/powerpoint/2010/main" val="3282423139"/>
              </p:ext>
            </p:extLst>
          </p:nvPr>
        </p:nvGraphicFramePr>
        <p:xfrm>
          <a:off x="1227800" y="2125512"/>
          <a:ext cx="4655344" cy="563404"/>
        </p:xfrm>
        <a:graphic>
          <a:graphicData uri="http://schemas.openxmlformats.org/presentationml/2006/ole">
            <mc:AlternateContent xmlns:mc="http://schemas.openxmlformats.org/markup-compatibility/2006">
              <mc:Choice xmlns:v="urn:schemas-microsoft-com:vml" Requires="v">
                <p:oleObj spid="_x0000_s7210" name="Equation" r:id="rId7" imgW="2946240" imgH="355320" progId="Equation.DSMT4">
                  <p:embed/>
                </p:oleObj>
              </mc:Choice>
              <mc:Fallback>
                <p:oleObj name="Equation" r:id="rId7" imgW="2946240" imgH="355320" progId="Equation.DSMT4">
                  <p:embed/>
                  <p:pic>
                    <p:nvPicPr>
                      <p:cNvPr id="17" name="对象 16">
                        <a:extLst>
                          <a:ext uri="{FF2B5EF4-FFF2-40B4-BE49-F238E27FC236}">
                            <a16:creationId xmlns:a16="http://schemas.microsoft.com/office/drawing/2014/main" id="{92C1C1E2-24A7-400B-BB91-329BCA198261}"/>
                          </a:ext>
                        </a:extLst>
                      </p:cNvPr>
                      <p:cNvPicPr/>
                      <p:nvPr/>
                    </p:nvPicPr>
                    <p:blipFill>
                      <a:blip r:embed="rId8"/>
                      <a:stretch>
                        <a:fillRect/>
                      </a:stretch>
                    </p:blipFill>
                    <p:spPr>
                      <a:xfrm>
                        <a:off x="1227800" y="2125512"/>
                        <a:ext cx="4655344" cy="563404"/>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800631F8-F516-4380-93EA-D4D07B4A423A}"/>
              </a:ext>
            </a:extLst>
          </p:cNvPr>
          <p:cNvGraphicFramePr>
            <a:graphicFrameLocks noChangeAspect="1"/>
          </p:cNvGraphicFramePr>
          <p:nvPr>
            <p:extLst>
              <p:ext uri="{D42A27DB-BD31-4B8C-83A1-F6EECF244321}">
                <p14:modId xmlns:p14="http://schemas.microsoft.com/office/powerpoint/2010/main" val="1796453599"/>
              </p:ext>
            </p:extLst>
          </p:nvPr>
        </p:nvGraphicFramePr>
        <p:xfrm>
          <a:off x="1227800" y="3000609"/>
          <a:ext cx="4556125" cy="523875"/>
        </p:xfrm>
        <a:graphic>
          <a:graphicData uri="http://schemas.openxmlformats.org/presentationml/2006/ole">
            <mc:AlternateContent xmlns:mc="http://schemas.openxmlformats.org/markup-compatibility/2006">
              <mc:Choice xmlns:v="urn:schemas-microsoft-com:vml" Requires="v">
                <p:oleObj spid="_x0000_s7211" name="Equation" r:id="rId9" imgW="2882880" imgH="330120" progId="Equation.DSMT4">
                  <p:embed/>
                </p:oleObj>
              </mc:Choice>
              <mc:Fallback>
                <p:oleObj name="Equation" r:id="rId9" imgW="2882880" imgH="330120" progId="Equation.DSMT4">
                  <p:embed/>
                  <p:pic>
                    <p:nvPicPr>
                      <p:cNvPr id="17" name="对象 16">
                        <a:extLst>
                          <a:ext uri="{FF2B5EF4-FFF2-40B4-BE49-F238E27FC236}">
                            <a16:creationId xmlns:a16="http://schemas.microsoft.com/office/drawing/2014/main" id="{92C1C1E2-24A7-400B-BB91-329BCA198261}"/>
                          </a:ext>
                        </a:extLst>
                      </p:cNvPr>
                      <p:cNvPicPr/>
                      <p:nvPr/>
                    </p:nvPicPr>
                    <p:blipFill>
                      <a:blip r:embed="rId10"/>
                      <a:stretch>
                        <a:fillRect/>
                      </a:stretch>
                    </p:blipFill>
                    <p:spPr>
                      <a:xfrm>
                        <a:off x="1227800" y="3000609"/>
                        <a:ext cx="4556125" cy="523875"/>
                      </a:xfrm>
                      <a:prstGeom prst="rect">
                        <a:avLst/>
                      </a:prstGeom>
                    </p:spPr>
                  </p:pic>
                </p:oleObj>
              </mc:Fallback>
            </mc:AlternateContent>
          </a:graphicData>
        </a:graphic>
      </p:graphicFrame>
      <p:pic>
        <p:nvPicPr>
          <p:cNvPr id="13" name="图片 12">
            <a:extLst>
              <a:ext uri="{FF2B5EF4-FFF2-40B4-BE49-F238E27FC236}">
                <a16:creationId xmlns:a16="http://schemas.microsoft.com/office/drawing/2014/main" id="{B2FD2D5C-DA29-4436-B847-70FACB27CBF8}"/>
              </a:ext>
            </a:extLst>
          </p:cNvPr>
          <p:cNvPicPr>
            <a:picLocks noChangeAspect="1"/>
          </p:cNvPicPr>
          <p:nvPr/>
        </p:nvPicPr>
        <p:blipFill>
          <a:blip r:embed="rId11"/>
          <a:stretch>
            <a:fillRect/>
          </a:stretch>
        </p:blipFill>
        <p:spPr>
          <a:xfrm>
            <a:off x="2771775" y="3528942"/>
            <a:ext cx="6082757" cy="1573860"/>
          </a:xfrm>
          <a:prstGeom prst="rect">
            <a:avLst/>
          </a:prstGeom>
        </p:spPr>
      </p:pic>
    </p:spTree>
    <p:extLst>
      <p:ext uri="{BB962C8B-B14F-4D97-AF65-F5344CB8AC3E}">
        <p14:creationId xmlns:p14="http://schemas.microsoft.com/office/powerpoint/2010/main" val="1895952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3452441"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3452441"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Result</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24EFEE2D-5ACB-4D41-B542-45134E17198B}"/>
              </a:ext>
            </a:extLst>
          </p:cNvPr>
          <p:cNvPicPr>
            <a:picLocks noChangeAspect="1"/>
          </p:cNvPicPr>
          <p:nvPr/>
        </p:nvPicPr>
        <p:blipFill>
          <a:blip r:embed="rId2"/>
          <a:stretch>
            <a:fillRect/>
          </a:stretch>
        </p:blipFill>
        <p:spPr>
          <a:xfrm>
            <a:off x="276717" y="1546904"/>
            <a:ext cx="8434031" cy="3492732"/>
          </a:xfrm>
          <a:prstGeom prst="rect">
            <a:avLst/>
          </a:prstGeom>
        </p:spPr>
      </p:pic>
      <p:sp>
        <p:nvSpPr>
          <p:cNvPr id="8" name="文本框 7">
            <a:extLst>
              <a:ext uri="{FF2B5EF4-FFF2-40B4-BE49-F238E27FC236}">
                <a16:creationId xmlns:a16="http://schemas.microsoft.com/office/drawing/2014/main" id="{060B9384-11C8-49E9-A794-F1D8A41F5D14}"/>
              </a:ext>
            </a:extLst>
          </p:cNvPr>
          <p:cNvSpPr txBox="1"/>
          <p:nvPr/>
        </p:nvSpPr>
        <p:spPr>
          <a:xfrm>
            <a:off x="0" y="744252"/>
            <a:ext cx="8604501" cy="70788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DL Encoders Better Reproduce PSTHs</a:t>
            </a:r>
          </a:p>
          <a:p>
            <a:pPr marL="800100" lvl="1"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PCC and MSE</a:t>
            </a:r>
          </a:p>
        </p:txBody>
      </p:sp>
    </p:spTree>
    <p:extLst>
      <p:ext uri="{BB962C8B-B14F-4D97-AF65-F5344CB8AC3E}">
        <p14:creationId xmlns:p14="http://schemas.microsoft.com/office/powerpoint/2010/main" val="1644639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3452441"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3452441"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Result</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60B9384-11C8-49E9-A794-F1D8A41F5D14}"/>
              </a:ext>
            </a:extLst>
          </p:cNvPr>
          <p:cNvSpPr txBox="1"/>
          <p:nvPr/>
        </p:nvSpPr>
        <p:spPr>
          <a:xfrm>
            <a:off x="0" y="744252"/>
            <a:ext cx="7079456" cy="2339102"/>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DL Encoders Better Reproduce PSTHs</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the PSTHs have a condition-independent increase in activity followed by heterogeneous activity that may be multiphasic</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PD model achieved relatively static firing rates</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PPVT  incorporates speed modulation</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GLM models achieved constant firing rates while approaching targets</a:t>
            </a:r>
          </a:p>
          <a:p>
            <a:pPr marL="800100" lvl="1" indent="-342900">
              <a:buFont typeface="Wingdings" panose="05000000000000000000" pitchFamily="2" charset="2"/>
              <a:buChar char="Ø"/>
            </a:pPr>
            <a:r>
              <a:rPr lang="en-US" altLang="zh-CN" dirty="0" err="1">
                <a:latin typeface="Times New Roman" panose="02020603050405020304" pitchFamily="18" charset="0"/>
                <a:cs typeface="Times New Roman" panose="02020603050405020304" pitchFamily="18" charset="0"/>
              </a:rPr>
              <a:t>GLMh</a:t>
            </a:r>
            <a:r>
              <a:rPr lang="en-US" altLang="zh-CN" dirty="0">
                <a:latin typeface="Times New Roman" panose="02020603050405020304" pitchFamily="18" charset="0"/>
                <a:cs typeface="Times New Roman" panose="02020603050405020304" pitchFamily="18" charset="0"/>
              </a:rPr>
              <a:t> have multiphasic PSTHs</a:t>
            </a:r>
          </a:p>
        </p:txBody>
      </p:sp>
      <p:pic>
        <p:nvPicPr>
          <p:cNvPr id="9" name="图片 8">
            <a:extLst>
              <a:ext uri="{FF2B5EF4-FFF2-40B4-BE49-F238E27FC236}">
                <a16:creationId xmlns:a16="http://schemas.microsoft.com/office/drawing/2014/main" id="{DAEE51FC-E9BE-4CD0-A35C-6718FD702B20}"/>
              </a:ext>
            </a:extLst>
          </p:cNvPr>
          <p:cNvPicPr>
            <a:picLocks noChangeAspect="1"/>
          </p:cNvPicPr>
          <p:nvPr/>
        </p:nvPicPr>
        <p:blipFill rotWithShape="1">
          <a:blip r:embed="rId2"/>
          <a:srcRect t="10960"/>
          <a:stretch/>
        </p:blipFill>
        <p:spPr>
          <a:xfrm>
            <a:off x="0" y="3258252"/>
            <a:ext cx="9144000" cy="1879450"/>
          </a:xfrm>
          <a:prstGeom prst="rect">
            <a:avLst/>
          </a:prstGeom>
        </p:spPr>
      </p:pic>
    </p:spTree>
    <p:extLst>
      <p:ext uri="{BB962C8B-B14F-4D97-AF65-F5344CB8AC3E}">
        <p14:creationId xmlns:p14="http://schemas.microsoft.com/office/powerpoint/2010/main" val="4265601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0" y="214503"/>
            <a:ext cx="3452441" cy="5185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3452441" cy="461665"/>
          </a:xfrm>
          <a:prstGeom prst="rect">
            <a:avLst/>
          </a:prstGeom>
          <a:noFill/>
        </p:spPr>
        <p:txBody>
          <a:bodyPr wrap="square" rtlCol="0">
            <a:spAutoFit/>
          </a:bodyPr>
          <a:lstStyle/>
          <a:p>
            <a:r>
              <a:rPr lang="en-US" altLang="zh-CN" sz="2400" b="1" spc="-10" dirty="0">
                <a:solidFill>
                  <a:schemeClr val="bg1"/>
                </a:solidFill>
                <a:latin typeface="Times New Roman" panose="02020603050405020304" pitchFamily="18" charset="0"/>
                <a:cs typeface="Times New Roman" panose="02020603050405020304" pitchFamily="18" charset="0"/>
              </a:rPr>
              <a:t>Result</a:t>
            </a:r>
            <a:endParaRPr lang="zh-CN" altLang="en-US" sz="2400" b="1" spc="-10" dirty="0">
              <a:solidFill>
                <a:schemeClr val="bg1"/>
              </a:solidFill>
              <a:latin typeface="Times New Roman" panose="02020603050405020304" pitchFamily="18" charset="0"/>
              <a:cs typeface="Times New Roman" panose="02020603050405020304" pitchFamily="18" charset="0"/>
            </a:endParaRPr>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60B9384-11C8-49E9-A794-F1D8A41F5D14}"/>
              </a:ext>
            </a:extLst>
          </p:cNvPr>
          <p:cNvSpPr txBox="1"/>
          <p:nvPr/>
        </p:nvSpPr>
        <p:spPr>
          <a:xfrm>
            <a:off x="-1" y="744252"/>
            <a:ext cx="8829675" cy="1785104"/>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DL Encoders Better Reproduce PSTHs</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The MLP was capable of reproducing a condition-independent increase and qualitative motifs in the original PSTH, including the relative ordering of condition firing rates. However, it does not capture all multiphasic activity, such as the biphasic activity of the green PSTH.</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RNN achieve the best result(PCC and MSE) </a:t>
            </a:r>
          </a:p>
        </p:txBody>
      </p:sp>
      <p:pic>
        <p:nvPicPr>
          <p:cNvPr id="2" name="图片 1">
            <a:extLst>
              <a:ext uri="{FF2B5EF4-FFF2-40B4-BE49-F238E27FC236}">
                <a16:creationId xmlns:a16="http://schemas.microsoft.com/office/drawing/2014/main" id="{6020CA86-FD14-4070-9AE2-19658A1BF69E}"/>
              </a:ext>
            </a:extLst>
          </p:cNvPr>
          <p:cNvPicPr>
            <a:picLocks noChangeAspect="1"/>
          </p:cNvPicPr>
          <p:nvPr/>
        </p:nvPicPr>
        <p:blipFill>
          <a:blip r:embed="rId2"/>
          <a:stretch>
            <a:fillRect/>
          </a:stretch>
        </p:blipFill>
        <p:spPr>
          <a:xfrm>
            <a:off x="50006" y="3152140"/>
            <a:ext cx="9144000" cy="1991360"/>
          </a:xfrm>
          <a:prstGeom prst="rect">
            <a:avLst/>
          </a:prstGeom>
        </p:spPr>
      </p:pic>
    </p:spTree>
    <p:extLst>
      <p:ext uri="{BB962C8B-B14F-4D97-AF65-F5344CB8AC3E}">
        <p14:creationId xmlns:p14="http://schemas.microsoft.com/office/powerpoint/2010/main" val="1847471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宋体"/>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1045</Words>
  <Application>Microsoft Office PowerPoint</Application>
  <PresentationFormat>全屏显示(16:9)</PresentationFormat>
  <Paragraphs>142</Paragraphs>
  <Slides>20</Slides>
  <Notes>2</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27" baseType="lpstr">
      <vt:lpstr>等线</vt:lpstr>
      <vt:lpstr>Arial</vt:lpstr>
      <vt:lpstr>Times New Roman</vt:lpstr>
      <vt:lpstr>Wingdings</vt:lpstr>
      <vt:lpstr>Office 主题​​</vt:lpstr>
      <vt:lpstr>MathType 7.0 Equation</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sun huaqin</cp:lastModifiedBy>
  <cp:revision>306</cp:revision>
  <dcterms:created xsi:type="dcterms:W3CDTF">2014-04-11T02:33:39Z</dcterms:created>
  <dcterms:modified xsi:type="dcterms:W3CDTF">2020-11-06T14:26:02Z</dcterms:modified>
  <cp:category>PPTS</cp:category>
</cp:coreProperties>
</file>