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79" r:id="rId4"/>
    <p:sldId id="280" r:id="rId5"/>
    <p:sldId id="281" r:id="rId6"/>
    <p:sldId id="282" r:id="rId7"/>
    <p:sldId id="283" r:id="rId8"/>
    <p:sldId id="284" r:id="rId9"/>
    <p:sldId id="285" r:id="rId10"/>
    <p:sldId id="290" r:id="rId11"/>
    <p:sldId id="286" r:id="rId12"/>
    <p:sldId id="289" r:id="rId13"/>
    <p:sldId id="288" r:id="rId14"/>
    <p:sldId id="292" r:id="rId15"/>
    <p:sldId id="291" r:id="rId16"/>
    <p:sldId id="293" r:id="rId17"/>
    <p:sldId id="287" r:id="rId18"/>
    <p:sldId id="259" r:id="rId19"/>
    <p:sldId id="294" r:id="rId20"/>
    <p:sldId id="295" r:id="rId21"/>
    <p:sldId id="296" r:id="rId22"/>
    <p:sldId id="297" r:id="rId23"/>
    <p:sldId id="298" r:id="rId24"/>
    <p:sldId id="299" r:id="rId25"/>
    <p:sldId id="300" r:id="rId26"/>
    <p:sldId id="276"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huaqin" initials="sh" lastIdx="1" clrIdx="0">
    <p:extLst>
      <p:ext uri="{19B8F6BF-5375-455C-9EA6-DF929625EA0E}">
        <p15:presenceInfo xmlns:p15="http://schemas.microsoft.com/office/powerpoint/2012/main" userId="ef8fd3972b0777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9B34"/>
    <a:srgbClr val="EBEBEB"/>
    <a:srgbClr val="FAD85D"/>
    <a:srgbClr val="6C7F90"/>
    <a:srgbClr val="6CD85D"/>
    <a:srgbClr val="444444"/>
    <a:srgbClr val="2E4860"/>
    <a:srgbClr val="232323"/>
    <a:srgbClr val="F8C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18" autoAdjust="0"/>
  </p:normalViewPr>
  <p:slideViewPr>
    <p:cSldViewPr snapToGrid="0" showGuides="1">
      <p:cViewPr>
        <p:scale>
          <a:sx n="100" d="100"/>
          <a:sy n="100" d="100"/>
        </p:scale>
        <p:origin x="324"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20622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377846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120029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144236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5775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71524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111543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388142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54533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201920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1419EC6-A7F9-4038-B584-32C3F4D916B2}"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313834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419EC6-A7F9-4038-B584-32C3F4D916B2}" type="datetimeFigureOut">
              <a:rPr lang="zh-CN" altLang="en-US" smtClean="0"/>
              <a:pPr/>
              <a:t>2019/10/18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0C4D196-4731-488D-BBC2-0FF6E27DC5CD}" type="slidenum">
              <a:rPr lang="zh-CN" altLang="en-US" smtClean="0"/>
              <a:pPr/>
              <a:t>‹#›</a:t>
            </a:fld>
            <a:endParaRPr lang="zh-CN" altLang="en-US"/>
          </a:p>
        </p:txBody>
      </p:sp>
    </p:spTree>
    <p:extLst>
      <p:ext uri="{BB962C8B-B14F-4D97-AF65-F5344CB8AC3E}">
        <p14:creationId xmlns:p14="http://schemas.microsoft.com/office/powerpoint/2010/main" val="247347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image" Target="../media/image3.wmf"/><Relationship Id="rId9" Type="http://schemas.openxmlformats.org/officeDocument/2006/relationships/image" Target="../media/image1.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2925" y="547683"/>
            <a:ext cx="4595813" cy="71438"/>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42925" y="4342443"/>
            <a:ext cx="4595813" cy="71438"/>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8149" y="592510"/>
            <a:ext cx="9008067" cy="1446550"/>
          </a:xfrm>
          <a:prstGeom prst="rect">
            <a:avLst/>
          </a:prstGeom>
          <a:noFill/>
        </p:spPr>
        <p:txBody>
          <a:bodyPr wrap="square" rtlCol="0">
            <a:spAutoFit/>
          </a:bodyPr>
          <a:lstStyle/>
          <a:p>
            <a:r>
              <a:rPr lang="en-US" altLang="zh-CN" sz="4400" dirty="0"/>
              <a:t>Recording from the same neurons chronically in motor cortex</a:t>
            </a:r>
            <a:endParaRPr lang="zh-CN" altLang="en-US" sz="4400" dirty="0"/>
          </a:p>
        </p:txBody>
      </p:sp>
      <p:sp>
        <p:nvSpPr>
          <p:cNvPr id="7" name="TextBox 6"/>
          <p:cNvSpPr txBox="1"/>
          <p:nvPr/>
        </p:nvSpPr>
        <p:spPr>
          <a:xfrm>
            <a:off x="861041" y="3652360"/>
            <a:ext cx="4277697" cy="584775"/>
          </a:xfrm>
          <a:prstGeom prst="rect">
            <a:avLst/>
          </a:prstGeom>
          <a:noFill/>
        </p:spPr>
        <p:txBody>
          <a:bodyPr wrap="square" rtlCol="0">
            <a:spAutoFit/>
          </a:bodyPr>
          <a:lstStyle/>
          <a:p>
            <a:r>
              <a:rPr lang="en-US" altLang="zh-CN" sz="1600" b="1" spc="-10" dirty="0">
                <a:solidFill>
                  <a:srgbClr val="232323"/>
                </a:solidFill>
                <a:latin typeface="Arial" panose="020B0604020202020204" pitchFamily="34" charset="0"/>
                <a:cs typeface="Arial" panose="020B0604020202020204" pitchFamily="34" charset="0"/>
              </a:rPr>
              <a:t>A classification using four similarity features </a:t>
            </a:r>
            <a:endParaRPr lang="zh-CN" altLang="en-US" sz="1600" b="1" spc="-10" dirty="0">
              <a:solidFill>
                <a:srgbClr val="232323"/>
              </a:solidFill>
              <a:latin typeface="Arial" panose="020B0604020202020204" pitchFamily="34" charset="0"/>
              <a:cs typeface="Arial" panose="020B0604020202020204" pitchFamily="34" charset="0"/>
            </a:endParaRPr>
          </a:p>
        </p:txBody>
      </p:sp>
      <p:sp>
        <p:nvSpPr>
          <p:cNvPr id="8" name="TextBox 7"/>
          <p:cNvSpPr txBox="1"/>
          <p:nvPr/>
        </p:nvSpPr>
        <p:spPr>
          <a:xfrm>
            <a:off x="505441" y="3550062"/>
            <a:ext cx="368300" cy="800219"/>
          </a:xfrm>
          <a:prstGeom prst="rect">
            <a:avLst/>
          </a:prstGeom>
          <a:noFill/>
        </p:spPr>
        <p:txBody>
          <a:bodyPr wrap="square" rtlCol="0">
            <a:spAutoFit/>
          </a:bodyPr>
          <a:lstStyle/>
          <a:p>
            <a:r>
              <a:rPr lang="en-US" altLang="zh-CN" sz="4600" b="1" dirty="0">
                <a:solidFill>
                  <a:srgbClr val="232323"/>
                </a:solidFill>
                <a:latin typeface="Arial" panose="020B0604020202020204" pitchFamily="34" charset="0"/>
                <a:cs typeface="Arial" panose="020B0604020202020204" pitchFamily="34" charset="0"/>
              </a:rPr>
              <a:t>”</a:t>
            </a:r>
            <a:endParaRPr lang="zh-CN" altLang="en-US" sz="4600" b="1" dirty="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93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5602636"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161867"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the pairwise cross-correlograms</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3" y="952062"/>
            <a:ext cx="3345971" cy="369332"/>
          </a:xfrm>
          <a:prstGeom prst="rect">
            <a:avLst/>
          </a:prstGeom>
          <a:noFill/>
        </p:spPr>
        <p:txBody>
          <a:bodyPr wrap="square" rtlCol="0">
            <a:spAutoFit/>
          </a:bodyPr>
          <a:lstStyle/>
          <a:p>
            <a:r>
              <a:rPr lang="en-US" altLang="zh-CN" b="1" spc="-10" dirty="0">
                <a:solidFill>
                  <a:srgbClr val="2E4860"/>
                </a:solidFill>
              </a:rPr>
              <a:t>problem</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01281E0-01A0-4F96-A17D-6C74B0760475}"/>
              </a:ext>
            </a:extLst>
          </p:cNvPr>
          <p:cNvSpPr/>
          <p:nvPr/>
        </p:nvSpPr>
        <p:spPr>
          <a:xfrm>
            <a:off x="116238" y="1343418"/>
            <a:ext cx="3101883" cy="2585323"/>
          </a:xfrm>
          <a:prstGeom prst="rect">
            <a:avLst/>
          </a:prstGeom>
        </p:spPr>
        <p:txBody>
          <a:bodyPr wrap="square">
            <a:spAutoFit/>
          </a:bodyPr>
          <a:lstStyle/>
          <a:p>
            <a:r>
              <a:rPr lang="en-US" altLang="zh-CN" dirty="0">
                <a:solidFill>
                  <a:srgbClr val="231F20"/>
                </a:solidFill>
                <a:latin typeface="Times-Roman"/>
              </a:rPr>
              <a:t>For instance, two neurons sorted on channel 1 might be labeled “</a:t>
            </a:r>
            <a:r>
              <a:rPr lang="en-US" altLang="zh-CN" i="1" dirty="0">
                <a:solidFill>
                  <a:srgbClr val="231F20"/>
                </a:solidFill>
                <a:latin typeface="Times-Italic"/>
              </a:rPr>
              <a:t>unit 1a</a:t>
            </a:r>
            <a:r>
              <a:rPr lang="en-US" altLang="zh-CN" dirty="0">
                <a:solidFill>
                  <a:srgbClr val="231F20"/>
                </a:solidFill>
                <a:latin typeface="Times-Roman"/>
              </a:rPr>
              <a:t>” and “</a:t>
            </a:r>
            <a:r>
              <a:rPr lang="en-US" altLang="zh-CN" i="1" dirty="0">
                <a:solidFill>
                  <a:srgbClr val="231F20"/>
                </a:solidFill>
                <a:latin typeface="Times-Italic"/>
              </a:rPr>
              <a:t>unit 1b</a:t>
            </a:r>
            <a:r>
              <a:rPr lang="en-US" altLang="zh-CN" dirty="0">
                <a:solidFill>
                  <a:srgbClr val="231F20"/>
                </a:solidFill>
                <a:latin typeface="Times-Roman"/>
              </a:rPr>
              <a:t>.” On the next day, their labels may be </a:t>
            </a:r>
            <a:r>
              <a:rPr lang="en-US" altLang="zh-CN" dirty="0"/>
              <a:t>exchanged by the investigator doing spike sorting, or </a:t>
            </a:r>
            <a:r>
              <a:rPr lang="en-US" altLang="zh-CN" i="1" dirty="0"/>
              <a:t>unit 1a </a:t>
            </a:r>
            <a:r>
              <a:rPr lang="en-US" altLang="zh-CN" dirty="0"/>
              <a:t>may have disappeared and </a:t>
            </a:r>
            <a:r>
              <a:rPr lang="en-US" altLang="zh-CN" i="1" dirty="0"/>
              <a:t>unit 1b </a:t>
            </a:r>
            <a:r>
              <a:rPr lang="en-US" altLang="zh-CN" dirty="0"/>
              <a:t>is now labeled </a:t>
            </a:r>
            <a:r>
              <a:rPr lang="en-US" altLang="zh-CN" i="1" dirty="0"/>
              <a:t>1a</a:t>
            </a:r>
            <a:r>
              <a:rPr lang="en-US" altLang="zh-CN" dirty="0"/>
              <a:t>.</a:t>
            </a:r>
            <a:endParaRPr lang="zh-CN" altLang="en-US" dirty="0"/>
          </a:p>
        </p:txBody>
      </p:sp>
      <p:sp>
        <p:nvSpPr>
          <p:cNvPr id="3" name="矩形 2">
            <a:extLst>
              <a:ext uri="{FF2B5EF4-FFF2-40B4-BE49-F238E27FC236}">
                <a16:creationId xmlns:a16="http://schemas.microsoft.com/office/drawing/2014/main" id="{94BB688C-B7DA-4951-BE47-ADAADB4E9F37}"/>
              </a:ext>
            </a:extLst>
          </p:cNvPr>
          <p:cNvSpPr/>
          <p:nvPr/>
        </p:nvSpPr>
        <p:spPr>
          <a:xfrm>
            <a:off x="3659824" y="1557709"/>
            <a:ext cx="4572000" cy="3139321"/>
          </a:xfrm>
          <a:prstGeom prst="rect">
            <a:avLst/>
          </a:prstGeom>
        </p:spPr>
        <p:txBody>
          <a:bodyPr>
            <a:spAutoFit/>
          </a:bodyPr>
          <a:lstStyle/>
          <a:p>
            <a:r>
              <a:rPr lang="en-US" altLang="zh-CN" dirty="0">
                <a:solidFill>
                  <a:srgbClr val="231F20"/>
                </a:solidFill>
                <a:latin typeface="Times-Roman"/>
              </a:rPr>
              <a:t>Iterative procedure, making an initial assumption that, wherever the unit labels are the same between </a:t>
            </a:r>
            <a:r>
              <a:rPr lang="en-US" altLang="zh-CN" i="1" dirty="0">
                <a:solidFill>
                  <a:srgbClr val="231F20"/>
                </a:solidFill>
                <a:latin typeface="Times-Italic"/>
              </a:rPr>
              <a:t>session 1 </a:t>
            </a:r>
            <a:r>
              <a:rPr lang="en-US" altLang="zh-CN" dirty="0">
                <a:solidFill>
                  <a:srgbClr val="231F20"/>
                </a:solidFill>
                <a:latin typeface="Times-Roman"/>
              </a:rPr>
              <a:t>and </a:t>
            </a:r>
            <a:r>
              <a:rPr lang="en-US" altLang="zh-CN" i="1" dirty="0">
                <a:solidFill>
                  <a:srgbClr val="231F20"/>
                </a:solidFill>
                <a:latin typeface="Times-Italic"/>
              </a:rPr>
              <a:t>session 2</a:t>
            </a:r>
            <a:r>
              <a:rPr lang="en-US" altLang="zh-CN" dirty="0">
                <a:solidFill>
                  <a:srgbClr val="231F20"/>
                </a:solidFill>
                <a:latin typeface="Times-Roman"/>
              </a:rPr>
              <a:t>, they represent the same neuron. We then used our four-score classifier to identify which units putatively corresponded to the same neurons from session to session.</a:t>
            </a:r>
            <a:r>
              <a:rPr lang="en-US" altLang="zh-CN" dirty="0"/>
              <a:t> This set of identities was then used to relabel all the units, and classification was performed again, under the assumption that the number of labeling errors will be reduced with each iteration. </a:t>
            </a:r>
            <a:endParaRPr lang="zh-CN" altLang="en-US" dirty="0"/>
          </a:p>
        </p:txBody>
      </p:sp>
      <p:sp>
        <p:nvSpPr>
          <p:cNvPr id="16" name="TextBox 14">
            <a:extLst>
              <a:ext uri="{FF2B5EF4-FFF2-40B4-BE49-F238E27FC236}">
                <a16:creationId xmlns:a16="http://schemas.microsoft.com/office/drawing/2014/main" id="{6C94FA95-2B32-44A7-B121-21E66FB5E980}"/>
              </a:ext>
            </a:extLst>
          </p:cNvPr>
          <p:cNvSpPr txBox="1"/>
          <p:nvPr/>
        </p:nvSpPr>
        <p:spPr>
          <a:xfrm>
            <a:off x="3825857" y="967953"/>
            <a:ext cx="3345971" cy="646331"/>
          </a:xfrm>
          <a:prstGeom prst="rect">
            <a:avLst/>
          </a:prstGeom>
          <a:noFill/>
        </p:spPr>
        <p:txBody>
          <a:bodyPr wrap="square" rtlCol="0">
            <a:spAutoFit/>
          </a:bodyPr>
          <a:lstStyle/>
          <a:p>
            <a:r>
              <a:rPr lang="en-US" altLang="zh-CN" b="1" spc="-10" dirty="0">
                <a:solidFill>
                  <a:srgbClr val="2E4860"/>
                </a:solidFill>
              </a:rPr>
              <a:t>Solve</a:t>
            </a:r>
          </a:p>
          <a:p>
            <a:endParaRPr lang="zh-CN" altLang="en-US" b="1" spc="-10" dirty="0">
              <a:solidFill>
                <a:srgbClr val="2E4860"/>
              </a:solidFill>
            </a:endParaRPr>
          </a:p>
        </p:txBody>
      </p:sp>
      <p:cxnSp>
        <p:nvCxnSpPr>
          <p:cNvPr id="17" name="直接连接符 16">
            <a:extLst>
              <a:ext uri="{FF2B5EF4-FFF2-40B4-BE49-F238E27FC236}">
                <a16:creationId xmlns:a16="http://schemas.microsoft.com/office/drawing/2014/main" id="{B8651F27-FB01-4E1C-8280-6CEE593F1C9B}"/>
              </a:ext>
            </a:extLst>
          </p:cNvPr>
          <p:cNvCxnSpPr>
            <a:cxnSpLocks/>
          </p:cNvCxnSpPr>
          <p:nvPr/>
        </p:nvCxnSpPr>
        <p:spPr>
          <a:xfrm flipV="1">
            <a:off x="384718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2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830997"/>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Classifier</a:t>
            </a: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4201921-F044-4177-BDC0-5D75E08558B0}"/>
              </a:ext>
            </a:extLst>
          </p:cNvPr>
          <p:cNvSpPr/>
          <p:nvPr/>
        </p:nvSpPr>
        <p:spPr>
          <a:xfrm>
            <a:off x="0" y="905159"/>
            <a:ext cx="4572000" cy="1477328"/>
          </a:xfrm>
          <a:prstGeom prst="rect">
            <a:avLst/>
          </a:prstGeom>
        </p:spPr>
        <p:txBody>
          <a:bodyPr>
            <a:spAutoFit/>
          </a:bodyPr>
          <a:lstStyle/>
          <a:p>
            <a:r>
              <a:rPr lang="en-US" altLang="zh-CN" dirty="0">
                <a:solidFill>
                  <a:srgbClr val="231F20"/>
                </a:solidFill>
                <a:latin typeface="Times-Roman"/>
              </a:rPr>
              <a:t>All four scores were combined with a </a:t>
            </a:r>
            <a:r>
              <a:rPr lang="en-US" altLang="zh-CN" dirty="0">
                <a:solidFill>
                  <a:srgbClr val="FF0000"/>
                </a:solidFill>
                <a:latin typeface="Times-Roman"/>
              </a:rPr>
              <a:t>quadratic classifier</a:t>
            </a:r>
            <a:r>
              <a:rPr lang="en-US" altLang="zh-CN" dirty="0">
                <a:solidFill>
                  <a:srgbClr val="231F20"/>
                </a:solidFill>
                <a:latin typeface="Times-Roman"/>
              </a:rPr>
              <a:t> that computes an optimal decision boundary under the assumption that the</a:t>
            </a:r>
            <a:endParaRPr lang="en-US" altLang="zh-CN" dirty="0"/>
          </a:p>
          <a:p>
            <a:r>
              <a:rPr lang="en-US" altLang="zh-CN" dirty="0">
                <a:solidFill>
                  <a:srgbClr val="231F20"/>
                </a:solidFill>
                <a:latin typeface="Times-Roman"/>
              </a:rPr>
              <a:t>underlying data can be </a:t>
            </a:r>
            <a:r>
              <a:rPr lang="en-US" altLang="zh-CN" dirty="0">
                <a:solidFill>
                  <a:srgbClr val="FF0000"/>
                </a:solidFill>
                <a:latin typeface="Times-Roman"/>
              </a:rPr>
              <a:t>modeled as a mixture of multivariate Gaussians. </a:t>
            </a:r>
            <a:endParaRPr lang="zh-CN" altLang="en-US" dirty="0">
              <a:solidFill>
                <a:srgbClr val="FF0000"/>
              </a:solidFill>
            </a:endParaRPr>
          </a:p>
        </p:txBody>
      </p:sp>
      <p:sp>
        <p:nvSpPr>
          <p:cNvPr id="13" name="矩形 12">
            <a:extLst>
              <a:ext uri="{FF2B5EF4-FFF2-40B4-BE49-F238E27FC236}">
                <a16:creationId xmlns:a16="http://schemas.microsoft.com/office/drawing/2014/main" id="{EA52DEC1-4948-40D5-9C9F-A1CFB34A8EA8}"/>
              </a:ext>
            </a:extLst>
          </p:cNvPr>
          <p:cNvSpPr/>
          <p:nvPr/>
        </p:nvSpPr>
        <p:spPr>
          <a:xfrm>
            <a:off x="-61993" y="2382487"/>
            <a:ext cx="4572000" cy="1754326"/>
          </a:xfrm>
          <a:prstGeom prst="rect">
            <a:avLst/>
          </a:prstGeom>
        </p:spPr>
        <p:txBody>
          <a:bodyPr>
            <a:spAutoFit/>
          </a:bodyPr>
          <a:lstStyle/>
          <a:p>
            <a:r>
              <a:rPr lang="en-US" altLang="zh-CN" dirty="0">
                <a:solidFill>
                  <a:srgbClr val="231F20"/>
                </a:solidFill>
                <a:latin typeface="Times-Roman"/>
              </a:rPr>
              <a:t>a great deal of known different-neuron data (comparisons across different channels, which cannot be the same neuron).</a:t>
            </a:r>
            <a:r>
              <a:rPr lang="en-US" altLang="zh-CN" dirty="0"/>
              <a:t>we do not have any known same-neuron data. Therefore we used partially supervised expectation-maximization</a:t>
            </a:r>
            <a:endParaRPr lang="zh-CN" altLang="en-US" dirty="0"/>
          </a:p>
        </p:txBody>
      </p:sp>
      <p:sp>
        <p:nvSpPr>
          <p:cNvPr id="3" name="矩形 2">
            <a:extLst>
              <a:ext uri="{FF2B5EF4-FFF2-40B4-BE49-F238E27FC236}">
                <a16:creationId xmlns:a16="http://schemas.microsoft.com/office/drawing/2014/main" id="{C921076B-327B-471E-BD15-C33EABB2194D}"/>
              </a:ext>
            </a:extLst>
          </p:cNvPr>
          <p:cNvSpPr/>
          <p:nvPr/>
        </p:nvSpPr>
        <p:spPr>
          <a:xfrm>
            <a:off x="4510007" y="761541"/>
            <a:ext cx="4572000" cy="3970318"/>
          </a:xfrm>
          <a:prstGeom prst="rect">
            <a:avLst/>
          </a:prstGeom>
        </p:spPr>
        <p:txBody>
          <a:bodyPr>
            <a:spAutoFit/>
          </a:bodyPr>
          <a:lstStyle/>
          <a:p>
            <a:pPr marL="285750" indent="-285750">
              <a:buFont typeface="Arial" panose="020B0604020202020204" pitchFamily="34" charset="0"/>
              <a:buChar char="•"/>
            </a:pPr>
            <a:r>
              <a:rPr lang="en-US" altLang="zh-CN" dirty="0">
                <a:solidFill>
                  <a:srgbClr val="231F20"/>
                </a:solidFill>
                <a:latin typeface="Times-Roman"/>
              </a:rPr>
              <a:t>Our data set includes many points with known labels (cross-channel comparisons),</a:t>
            </a:r>
            <a:r>
              <a:rPr lang="en-US" altLang="zh-CN" dirty="0"/>
              <a:t> whereas the remainder has mixed labels (within-channel, subsequent day comparisons that might be the same neuron). </a:t>
            </a:r>
          </a:p>
          <a:p>
            <a:pPr marL="285750" indent="-285750">
              <a:buFont typeface="Arial" panose="020B0604020202020204" pitchFamily="34" charset="0"/>
              <a:buChar char="•"/>
            </a:pPr>
            <a:r>
              <a:rPr lang="en-US" altLang="zh-CN" dirty="0">
                <a:solidFill>
                  <a:srgbClr val="FF0000"/>
                </a:solidFill>
              </a:rPr>
              <a:t>Because the different-neuron data set is so large, it essentially dictates the shape of one of the Gaussians, and the other Gaussian converges very quickly onto a second cluster of points that lie away from the different-neuron distribution, putatively corresponding to the same-neuron comparisons.</a:t>
            </a:r>
            <a:endParaRPr lang="zh-CN" altLang="en-US" dirty="0">
              <a:solidFill>
                <a:srgbClr val="FF0000"/>
              </a:solidFill>
            </a:endParaRPr>
          </a:p>
        </p:txBody>
      </p:sp>
    </p:spTree>
    <p:extLst>
      <p:ext uri="{BB962C8B-B14F-4D97-AF65-F5344CB8AC3E}">
        <p14:creationId xmlns:p14="http://schemas.microsoft.com/office/powerpoint/2010/main" val="186008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6BEDCE1-8EC1-4D7E-A819-A851300BCA40}"/>
              </a:ext>
            </a:extLst>
          </p:cNvPr>
          <p:cNvSpPr/>
          <p:nvPr/>
        </p:nvSpPr>
        <p:spPr>
          <a:xfrm>
            <a:off x="46395" y="828315"/>
            <a:ext cx="7252137" cy="2585323"/>
          </a:xfrm>
          <a:prstGeom prst="rect">
            <a:avLst/>
          </a:prstGeom>
        </p:spPr>
        <p:txBody>
          <a:bodyPr wrap="square">
            <a:spAutoFit/>
          </a:bodyPr>
          <a:lstStyle/>
          <a:p>
            <a:r>
              <a:rPr lang="en-US" altLang="zh-CN" dirty="0">
                <a:solidFill>
                  <a:srgbClr val="FF0000"/>
                </a:solidFill>
              </a:rPr>
              <a:t>We tracked the same neurons across many sessions by repeatedly applying this classifier to adjacent pairs of recordings. When following neurons across many sessions, it is theoretically possible that better choices could be made by considering the entire data set at once and employing a graph-cut algorithm.</a:t>
            </a:r>
          </a:p>
          <a:p>
            <a:r>
              <a:rPr lang="en-US" altLang="zh-CN" dirty="0">
                <a:solidFill>
                  <a:srgbClr val="FF0000"/>
                </a:solidFill>
              </a:rPr>
              <a:t>We chose not to pursue this approach because the “soft” assignment</a:t>
            </a:r>
          </a:p>
          <a:p>
            <a:r>
              <a:rPr lang="en-US" altLang="zh-CN" dirty="0">
                <a:solidFill>
                  <a:srgbClr val="FF0000"/>
                </a:solidFill>
              </a:rPr>
              <a:t>(probability same/probability different) of the Gaussian model was so</a:t>
            </a:r>
          </a:p>
          <a:p>
            <a:r>
              <a:rPr lang="en-US" altLang="zh-CN" dirty="0">
                <a:solidFill>
                  <a:srgbClr val="FF0000"/>
                </a:solidFill>
              </a:rPr>
              <a:t>bimodally distributed that almost any decision procedure would pro</a:t>
            </a:r>
            <a:r>
              <a:rPr lang="en-US" altLang="zh-CN" dirty="0"/>
              <a:t>duce the same answers. </a:t>
            </a:r>
            <a:endParaRPr lang="zh-CN" altLang="en-US" dirty="0">
              <a:solidFill>
                <a:srgbClr val="FF0000"/>
              </a:solidFill>
            </a:endParaRPr>
          </a:p>
        </p:txBody>
      </p:sp>
    </p:spTree>
    <p:extLst>
      <p:ext uri="{BB962C8B-B14F-4D97-AF65-F5344CB8AC3E}">
        <p14:creationId xmlns:p14="http://schemas.microsoft.com/office/powerpoint/2010/main" val="30156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Errors</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6BEDCE1-8EC1-4D7E-A819-A851300BCA40}"/>
              </a:ext>
            </a:extLst>
          </p:cNvPr>
          <p:cNvSpPr/>
          <p:nvPr/>
        </p:nvSpPr>
        <p:spPr>
          <a:xfrm>
            <a:off x="46395" y="828315"/>
            <a:ext cx="4122649" cy="3416320"/>
          </a:xfrm>
          <a:prstGeom prst="rect">
            <a:avLst/>
          </a:prstGeom>
        </p:spPr>
        <p:txBody>
          <a:bodyPr wrap="square">
            <a:spAutoFit/>
          </a:bodyPr>
          <a:lstStyle/>
          <a:p>
            <a:pPr marL="285750" indent="-285750">
              <a:buFont typeface="Arial" panose="020B0604020202020204" pitchFamily="34" charset="0"/>
              <a:buChar char="•"/>
            </a:pPr>
            <a:r>
              <a:rPr lang="en-US" altLang="zh-CN" dirty="0"/>
              <a:t>Drop errors occur when the same neuron on two days is classified as two different neurons. </a:t>
            </a:r>
          </a:p>
          <a:p>
            <a:pPr marL="285750" indent="-285750">
              <a:buFont typeface="Arial" panose="020B0604020202020204" pitchFamily="34" charset="0"/>
              <a:buChar char="•"/>
            </a:pPr>
            <a:r>
              <a:rPr lang="en-US" altLang="zh-CN" dirty="0"/>
              <a:t>Switch errors occur when the classifier switches the labels between two neurons, but at least one of them continues between days. </a:t>
            </a:r>
          </a:p>
          <a:p>
            <a:pPr marL="285750" indent="-285750">
              <a:buFont typeface="Arial" panose="020B0604020202020204" pitchFamily="34" charset="0"/>
              <a:buChar char="•"/>
            </a:pPr>
            <a:r>
              <a:rPr lang="en-US" altLang="zh-CN" dirty="0"/>
              <a:t>Decoy errors occur when one neuron disappears at the same time another appears, and they are classified as the same neuron. </a:t>
            </a:r>
            <a:endParaRPr lang="zh-CN" altLang="en-US" dirty="0"/>
          </a:p>
        </p:txBody>
      </p:sp>
      <p:pic>
        <p:nvPicPr>
          <p:cNvPr id="7" name="图片 6">
            <a:extLst>
              <a:ext uri="{FF2B5EF4-FFF2-40B4-BE49-F238E27FC236}">
                <a16:creationId xmlns:a16="http://schemas.microsoft.com/office/drawing/2014/main" id="{26449100-67D5-4314-A234-31D32F5FC1C4}"/>
              </a:ext>
            </a:extLst>
          </p:cNvPr>
          <p:cNvPicPr>
            <a:picLocks noChangeAspect="1"/>
          </p:cNvPicPr>
          <p:nvPr/>
        </p:nvPicPr>
        <p:blipFill>
          <a:blip r:embed="rId2"/>
          <a:stretch>
            <a:fillRect/>
          </a:stretch>
        </p:blipFill>
        <p:spPr>
          <a:xfrm>
            <a:off x="4059703" y="828315"/>
            <a:ext cx="5037902" cy="3139321"/>
          </a:xfrm>
          <a:prstGeom prst="rect">
            <a:avLst/>
          </a:prstGeom>
        </p:spPr>
      </p:pic>
    </p:spTree>
    <p:extLst>
      <p:ext uri="{BB962C8B-B14F-4D97-AF65-F5344CB8AC3E}">
        <p14:creationId xmlns:p14="http://schemas.microsoft.com/office/powerpoint/2010/main" val="591831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569660"/>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Analysis</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6BEDCE1-8EC1-4D7E-A819-A851300BCA40}"/>
              </a:ext>
            </a:extLst>
          </p:cNvPr>
          <p:cNvSpPr/>
          <p:nvPr/>
        </p:nvSpPr>
        <p:spPr>
          <a:xfrm>
            <a:off x="46395" y="828315"/>
            <a:ext cx="7252137" cy="3693319"/>
          </a:xfrm>
          <a:prstGeom prst="rect">
            <a:avLst/>
          </a:prstGeom>
        </p:spPr>
        <p:txBody>
          <a:bodyPr wrap="square">
            <a:spAutoFit/>
          </a:bodyPr>
          <a:lstStyle/>
          <a:p>
            <a:r>
              <a:rPr lang="en-US" altLang="zh-CN" dirty="0"/>
              <a:t>Problem:</a:t>
            </a:r>
          </a:p>
          <a:p>
            <a:r>
              <a:rPr lang="en-US" altLang="zh-CN" dirty="0"/>
              <a:t>some neurons may be recorded for a few sessions and then become undetectable for some period of time, only to return later. Such a neuron would be given two labels, one for each period it was continuously recorded.</a:t>
            </a:r>
          </a:p>
          <a:p>
            <a:r>
              <a:rPr lang="en-US" altLang="zh-CN" dirty="0"/>
              <a:t>Method:</a:t>
            </a:r>
          </a:p>
          <a:p>
            <a:r>
              <a:rPr lang="en-US" altLang="zh-CN" dirty="0"/>
              <a:t>not to attempt to correct such situations </a:t>
            </a:r>
          </a:p>
          <a:p>
            <a:r>
              <a:rPr lang="en-US" altLang="zh-CN" dirty="0"/>
              <a:t>because the most important metric of similarity (cross-correlations) works best when there are many identical neurons present in both sessions</a:t>
            </a:r>
          </a:p>
          <a:p>
            <a:r>
              <a:rPr lang="en-US" altLang="zh-CN" dirty="0"/>
              <a:t>Also, attempting to link such segments dramatically increases the potential for errors because a long series of recordings will contain many segments of recording that could be linked together erroneously.</a:t>
            </a:r>
            <a:endParaRPr lang="zh-CN" altLang="en-US" dirty="0">
              <a:solidFill>
                <a:srgbClr val="FF0000"/>
              </a:solidFill>
            </a:endParaRPr>
          </a:p>
        </p:txBody>
      </p:sp>
    </p:spTree>
    <p:extLst>
      <p:ext uri="{BB962C8B-B14F-4D97-AF65-F5344CB8AC3E}">
        <p14:creationId xmlns:p14="http://schemas.microsoft.com/office/powerpoint/2010/main" val="380837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3756820"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1"/>
            <a:ext cx="4156075"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Preferred direction</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8" name="TextBox 14">
            <a:extLst>
              <a:ext uri="{FF2B5EF4-FFF2-40B4-BE49-F238E27FC236}">
                <a16:creationId xmlns:a16="http://schemas.microsoft.com/office/drawing/2014/main" id="{51B32893-4EC5-4854-AD51-52B2D66A6CA3}"/>
              </a:ext>
            </a:extLst>
          </p:cNvPr>
          <p:cNvSpPr txBox="1"/>
          <p:nvPr/>
        </p:nvSpPr>
        <p:spPr>
          <a:xfrm>
            <a:off x="83211" y="809125"/>
            <a:ext cx="3345971" cy="369332"/>
          </a:xfrm>
          <a:prstGeom prst="rect">
            <a:avLst/>
          </a:prstGeom>
          <a:noFill/>
        </p:spPr>
        <p:txBody>
          <a:bodyPr wrap="square" rtlCol="0">
            <a:spAutoFit/>
          </a:bodyPr>
          <a:lstStyle/>
          <a:p>
            <a:r>
              <a:rPr lang="en-US" altLang="zh-CN" b="1" spc="-10" dirty="0">
                <a:solidFill>
                  <a:srgbClr val="2E4860"/>
                </a:solidFill>
              </a:rPr>
              <a:t>model </a:t>
            </a:r>
            <a:endParaRPr lang="zh-CN" altLang="en-US" b="1" spc="-10" dirty="0">
              <a:solidFill>
                <a:srgbClr val="2E4860"/>
              </a:solidFill>
            </a:endParaRPr>
          </a:p>
        </p:txBody>
      </p:sp>
      <p:cxnSp>
        <p:nvCxnSpPr>
          <p:cNvPr id="9" name="直接连接符 8">
            <a:extLst>
              <a:ext uri="{FF2B5EF4-FFF2-40B4-BE49-F238E27FC236}">
                <a16:creationId xmlns:a16="http://schemas.microsoft.com/office/drawing/2014/main" id="{08338772-C5D6-440A-A45A-F678A95A51FF}"/>
              </a:ext>
            </a:extLst>
          </p:cNvPr>
          <p:cNvCxnSpPr>
            <a:cxnSpLocks/>
          </p:cNvCxnSpPr>
          <p:nvPr/>
        </p:nvCxnSpPr>
        <p:spPr>
          <a:xfrm flipV="1">
            <a:off x="164569" y="1230972"/>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a:extLst>
              <a:ext uri="{FF2B5EF4-FFF2-40B4-BE49-F238E27FC236}">
                <a16:creationId xmlns:a16="http://schemas.microsoft.com/office/drawing/2014/main" id="{A05D56F7-53B2-48B2-A819-0FEF962CE564}"/>
              </a:ext>
            </a:extLst>
          </p:cNvPr>
          <p:cNvGraphicFramePr>
            <a:graphicFrameLocks noChangeAspect="1"/>
          </p:cNvGraphicFramePr>
          <p:nvPr>
            <p:extLst>
              <p:ext uri="{D42A27DB-BD31-4B8C-83A1-F6EECF244321}">
                <p14:modId xmlns:p14="http://schemas.microsoft.com/office/powerpoint/2010/main" val="2233745482"/>
              </p:ext>
            </p:extLst>
          </p:nvPr>
        </p:nvGraphicFramePr>
        <p:xfrm>
          <a:off x="164569" y="1345333"/>
          <a:ext cx="2956158" cy="464190"/>
        </p:xfrm>
        <a:graphic>
          <a:graphicData uri="http://schemas.openxmlformats.org/presentationml/2006/ole">
            <mc:AlternateContent xmlns:mc="http://schemas.openxmlformats.org/markup-compatibility/2006">
              <mc:Choice xmlns:v="urn:schemas-microsoft-com:vml" Requires="v">
                <p:oleObj spid="_x0000_s3078" name="Equation" r:id="rId3" imgW="1536480" imgH="241200" progId="Equation.DSMT4">
                  <p:embed/>
                </p:oleObj>
              </mc:Choice>
              <mc:Fallback>
                <p:oleObj name="Equation" r:id="rId3" imgW="1536480" imgH="241200" progId="Equation.DSMT4">
                  <p:embed/>
                  <p:pic>
                    <p:nvPicPr>
                      <p:cNvPr id="0" name=""/>
                      <p:cNvPicPr/>
                      <p:nvPr/>
                    </p:nvPicPr>
                    <p:blipFill>
                      <a:blip r:embed="rId4"/>
                      <a:stretch>
                        <a:fillRect/>
                      </a:stretch>
                    </p:blipFill>
                    <p:spPr>
                      <a:xfrm>
                        <a:off x="164569" y="1345333"/>
                        <a:ext cx="2956158" cy="46419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3ED977-43ED-4359-B319-5D9753982589}"/>
              </a:ext>
            </a:extLst>
          </p:cNvPr>
          <p:cNvGraphicFramePr>
            <a:graphicFrameLocks noChangeAspect="1"/>
          </p:cNvGraphicFramePr>
          <p:nvPr>
            <p:extLst>
              <p:ext uri="{D42A27DB-BD31-4B8C-83A1-F6EECF244321}">
                <p14:modId xmlns:p14="http://schemas.microsoft.com/office/powerpoint/2010/main" val="3544921041"/>
              </p:ext>
            </p:extLst>
          </p:nvPr>
        </p:nvGraphicFramePr>
        <p:xfrm>
          <a:off x="669836" y="1830284"/>
          <a:ext cx="1661312" cy="464190"/>
        </p:xfrm>
        <a:graphic>
          <a:graphicData uri="http://schemas.openxmlformats.org/presentationml/2006/ole">
            <mc:AlternateContent xmlns:mc="http://schemas.openxmlformats.org/markup-compatibility/2006">
              <mc:Choice xmlns:v="urn:schemas-microsoft-com:vml" Requires="v">
                <p:oleObj spid="_x0000_s3079" name="Equation" r:id="rId5" imgW="863280" imgH="241200" progId="Equation.DSMT4">
                  <p:embed/>
                </p:oleObj>
              </mc:Choice>
              <mc:Fallback>
                <p:oleObj name="Equation" r:id="rId5" imgW="863280" imgH="241200" progId="Equation.DSMT4">
                  <p:embed/>
                  <p:pic>
                    <p:nvPicPr>
                      <p:cNvPr id="0" name=""/>
                      <p:cNvPicPr/>
                      <p:nvPr/>
                    </p:nvPicPr>
                    <p:blipFill>
                      <a:blip r:embed="rId6"/>
                      <a:stretch>
                        <a:fillRect/>
                      </a:stretch>
                    </p:blipFill>
                    <p:spPr>
                      <a:xfrm>
                        <a:off x="669836" y="1830284"/>
                        <a:ext cx="1661312" cy="464190"/>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193ED14D-6E28-48BB-AB05-78A852023D17}"/>
              </a:ext>
            </a:extLst>
          </p:cNvPr>
          <p:cNvSpPr txBox="1"/>
          <p:nvPr/>
        </p:nvSpPr>
        <p:spPr>
          <a:xfrm>
            <a:off x="164569" y="1856952"/>
            <a:ext cx="505267" cy="369332"/>
          </a:xfrm>
          <a:prstGeom prst="rect">
            <a:avLst/>
          </a:prstGeom>
          <a:noFill/>
        </p:spPr>
        <p:txBody>
          <a:bodyPr wrap="none" rtlCol="0">
            <a:spAutoFit/>
          </a:bodyPr>
          <a:lstStyle/>
          <a:p>
            <a:r>
              <a:rPr lang="en-US" altLang="zh-CN" dirty="0"/>
              <a:t>PD</a:t>
            </a:r>
            <a:endParaRPr lang="zh-CN" altLang="en-US" dirty="0"/>
          </a:p>
        </p:txBody>
      </p:sp>
    </p:spTree>
    <p:extLst>
      <p:ext uri="{BB962C8B-B14F-4D97-AF65-F5344CB8AC3E}">
        <p14:creationId xmlns:p14="http://schemas.microsoft.com/office/powerpoint/2010/main" val="411173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53244264-4620-4865-BC94-F48038B98837}"/>
              </a:ext>
            </a:extLst>
          </p:cNvPr>
          <p:cNvPicPr>
            <a:picLocks noChangeAspect="1"/>
          </p:cNvPicPr>
          <p:nvPr/>
        </p:nvPicPr>
        <p:blipFill>
          <a:blip r:embed="rId2"/>
          <a:stretch>
            <a:fillRect/>
          </a:stretch>
        </p:blipFill>
        <p:spPr>
          <a:xfrm>
            <a:off x="4682768" y="612188"/>
            <a:ext cx="4263274" cy="3632448"/>
          </a:xfrm>
          <a:prstGeom prst="rect">
            <a:avLst/>
          </a:prstGeom>
        </p:spPr>
      </p:pic>
      <p:sp>
        <p:nvSpPr>
          <p:cNvPr id="18" name="矩形 17">
            <a:extLst>
              <a:ext uri="{FF2B5EF4-FFF2-40B4-BE49-F238E27FC236}">
                <a16:creationId xmlns:a16="http://schemas.microsoft.com/office/drawing/2014/main" id="{76BEDCE1-8EC1-4D7E-A819-A851300BCA40}"/>
              </a:ext>
            </a:extLst>
          </p:cNvPr>
          <p:cNvSpPr/>
          <p:nvPr/>
        </p:nvSpPr>
        <p:spPr>
          <a:xfrm>
            <a:off x="46395" y="828315"/>
            <a:ext cx="4572000" cy="3416320"/>
          </a:xfrm>
          <a:prstGeom prst="rect">
            <a:avLst/>
          </a:prstGeom>
        </p:spPr>
        <p:txBody>
          <a:bodyPr>
            <a:spAutoFit/>
          </a:bodyPr>
          <a:lstStyle/>
          <a:p>
            <a:r>
              <a:rPr lang="en-US" altLang="zh-CN" dirty="0">
                <a:solidFill>
                  <a:srgbClr val="231F20"/>
                </a:solidFill>
                <a:latin typeface="Times-Roman"/>
              </a:rPr>
              <a:t>different neurons distribution (recordings from separate channels, green line)</a:t>
            </a:r>
          </a:p>
          <a:p>
            <a:r>
              <a:rPr lang="en-US" altLang="zh-CN" dirty="0">
                <a:solidFill>
                  <a:srgbClr val="231F20"/>
                </a:solidFill>
                <a:latin typeface="Times-Roman"/>
              </a:rPr>
              <a:t>The data points classified as same neuron are shown as a black histogram.</a:t>
            </a:r>
          </a:p>
          <a:p>
            <a:r>
              <a:rPr lang="en-US" altLang="zh-CN" dirty="0">
                <a:solidFill>
                  <a:srgbClr val="FF0000"/>
                </a:solidFill>
              </a:rPr>
              <a:t>The Gaussian computed by the expectation-maximization procedure (de</a:t>
            </a:r>
          </a:p>
          <a:p>
            <a:r>
              <a:rPr lang="en-US" altLang="zh-CN" dirty="0">
                <a:solidFill>
                  <a:srgbClr val="FF0000"/>
                </a:solidFill>
              </a:rPr>
              <a:t>scribed below) is shown in blue and tends to match the black histograms, </a:t>
            </a:r>
          </a:p>
          <a:p>
            <a:r>
              <a:rPr lang="en-US" altLang="zh-CN" dirty="0"/>
              <a:t>synthetic data distribution in red, where we repeatedly classified the data using only three scores</a:t>
            </a:r>
            <a:endParaRPr lang="zh-CN" altLang="en-US" dirty="0"/>
          </a:p>
          <a:p>
            <a:endParaRPr lang="zh-CN" altLang="en-US" dirty="0"/>
          </a:p>
        </p:txBody>
      </p:sp>
    </p:spTree>
    <p:extLst>
      <p:ext uri="{BB962C8B-B14F-4D97-AF65-F5344CB8AC3E}">
        <p14:creationId xmlns:p14="http://schemas.microsoft.com/office/powerpoint/2010/main" val="2964232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6BEDCE1-8EC1-4D7E-A819-A851300BCA40}"/>
              </a:ext>
            </a:extLst>
          </p:cNvPr>
          <p:cNvSpPr/>
          <p:nvPr/>
        </p:nvSpPr>
        <p:spPr>
          <a:xfrm>
            <a:off x="46395" y="828315"/>
            <a:ext cx="4572000" cy="1200329"/>
          </a:xfrm>
          <a:prstGeom prst="rect">
            <a:avLst/>
          </a:prstGeom>
        </p:spPr>
        <p:txBody>
          <a:bodyPr>
            <a:spAutoFit/>
          </a:bodyPr>
          <a:lstStyle/>
          <a:p>
            <a:r>
              <a:rPr lang="en-US" altLang="zh-CN" dirty="0"/>
              <a:t>The decision boundary of the</a:t>
            </a:r>
          </a:p>
          <a:p>
            <a:r>
              <a:rPr lang="en-US" altLang="zh-CN" dirty="0"/>
              <a:t>classifier is calibrated to produces a 5% error rate in the known</a:t>
            </a:r>
          </a:p>
          <a:p>
            <a:r>
              <a:rPr lang="en-US" altLang="zh-CN" dirty="0"/>
              <a:t>different-neuron distribution.</a:t>
            </a:r>
            <a:endParaRPr lang="zh-CN" altLang="en-US" dirty="0"/>
          </a:p>
        </p:txBody>
      </p:sp>
      <p:pic>
        <p:nvPicPr>
          <p:cNvPr id="3" name="图片 2">
            <a:extLst>
              <a:ext uri="{FF2B5EF4-FFF2-40B4-BE49-F238E27FC236}">
                <a16:creationId xmlns:a16="http://schemas.microsoft.com/office/drawing/2014/main" id="{F3930156-3B6D-4494-9381-0D068F3CC806}"/>
              </a:ext>
            </a:extLst>
          </p:cNvPr>
          <p:cNvPicPr>
            <a:picLocks noChangeAspect="1"/>
          </p:cNvPicPr>
          <p:nvPr/>
        </p:nvPicPr>
        <p:blipFill>
          <a:blip r:embed="rId2"/>
          <a:stretch>
            <a:fillRect/>
          </a:stretch>
        </p:blipFill>
        <p:spPr>
          <a:xfrm>
            <a:off x="4618395" y="103864"/>
            <a:ext cx="4280120" cy="4280120"/>
          </a:xfrm>
          <a:prstGeom prst="rect">
            <a:avLst/>
          </a:prstGeom>
        </p:spPr>
      </p:pic>
      <p:sp>
        <p:nvSpPr>
          <p:cNvPr id="7" name="矩形 6">
            <a:extLst>
              <a:ext uri="{FF2B5EF4-FFF2-40B4-BE49-F238E27FC236}">
                <a16:creationId xmlns:a16="http://schemas.microsoft.com/office/drawing/2014/main" id="{79ADBCCB-F648-4813-A3F0-8E8B062E5F4E}"/>
              </a:ext>
            </a:extLst>
          </p:cNvPr>
          <p:cNvSpPr/>
          <p:nvPr/>
        </p:nvSpPr>
        <p:spPr>
          <a:xfrm>
            <a:off x="107950" y="1969114"/>
            <a:ext cx="4705350" cy="3693319"/>
          </a:xfrm>
          <a:prstGeom prst="rect">
            <a:avLst/>
          </a:prstGeom>
        </p:spPr>
        <p:txBody>
          <a:bodyPr wrap="square">
            <a:spAutoFit/>
          </a:bodyPr>
          <a:lstStyle/>
          <a:p>
            <a:r>
              <a:rPr lang="en-US" altLang="zh-CN" dirty="0"/>
              <a:t>mean firing rates can indicate that two units are definitely not the same neuron,</a:t>
            </a:r>
          </a:p>
          <a:p>
            <a:r>
              <a:rPr lang="en-US" altLang="zh-CN" dirty="0"/>
              <a:t>but they can never give high confidence that they are the same.</a:t>
            </a:r>
          </a:p>
          <a:p>
            <a:r>
              <a:rPr lang="en-US" altLang="zh-CN" dirty="0"/>
              <a:t>The mean firing rate of a single neuron tends to be consistent from day to day, but the expected difference in mean rate</a:t>
            </a:r>
          </a:p>
          <a:p>
            <a:r>
              <a:rPr lang="en-US" altLang="zh-CN" dirty="0"/>
              <a:t>between two different neurons is also zero Thus, if two units on two days have a very different mean rate, then they are almost certainly different neurons; but, if they have a similar mean rate, we cannot be certain that they are the same neuron.</a:t>
            </a:r>
          </a:p>
        </p:txBody>
      </p:sp>
    </p:spTree>
    <p:extLst>
      <p:ext uri="{BB962C8B-B14F-4D97-AF65-F5344CB8AC3E}">
        <p14:creationId xmlns:p14="http://schemas.microsoft.com/office/powerpoint/2010/main" val="213537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5946567" cy="369332"/>
          </a:xfrm>
          <a:prstGeom prst="rect">
            <a:avLst/>
          </a:prstGeom>
          <a:noFill/>
        </p:spPr>
        <p:txBody>
          <a:bodyPr wrap="square" rtlCol="0">
            <a:spAutoFit/>
          </a:bodyPr>
          <a:lstStyle/>
          <a:p>
            <a:r>
              <a:rPr lang="en-US" altLang="zh-CN" b="1" spc="-10" dirty="0">
                <a:solidFill>
                  <a:srgbClr val="2E4860"/>
                </a:solidFill>
              </a:rPr>
              <a:t>Classification accuracy: knowing the ground truth </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55477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8419892" cy="2031325"/>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231F20"/>
                </a:solidFill>
                <a:latin typeface="Times-Roman"/>
              </a:rPr>
              <a:t>generate a data set where the ground truth is known by splitting each recording session in half and comparing the two halves as though they were separate sessions.</a:t>
            </a:r>
          </a:p>
          <a:p>
            <a:pPr marL="285750" indent="-285750">
              <a:buFont typeface="Arial" panose="020B0604020202020204" pitchFamily="34" charset="0"/>
              <a:buChar char="•"/>
            </a:pPr>
            <a:r>
              <a:rPr lang="en-US" altLang="zh-CN" dirty="0"/>
              <a:t>we changed the initial conditions of the iterative identification procedure by randomizing the unit labels so that the classifier was not initialized with the correct answer.</a:t>
            </a:r>
          </a:p>
          <a:p>
            <a:pPr marL="285750" indent="-285750">
              <a:buFont typeface="Arial" panose="020B0604020202020204" pitchFamily="34" charset="0"/>
              <a:buChar char="•"/>
            </a:pPr>
            <a:r>
              <a:rPr lang="en-US" altLang="zh-CN" dirty="0"/>
              <a:t>Testing our classification algorithm using split session data gave zero errors in </a:t>
            </a:r>
            <a:r>
              <a:rPr lang="en-US" altLang="zh-CN" i="1" dirty="0"/>
              <a:t>monkey C </a:t>
            </a:r>
            <a:r>
              <a:rPr lang="en-US" altLang="zh-CN" dirty="0"/>
              <a:t>and a 0.005% overall error rate in </a:t>
            </a:r>
            <a:r>
              <a:rPr lang="en-US" altLang="zh-CN" i="1" dirty="0"/>
              <a:t>monkey F</a:t>
            </a:r>
            <a:r>
              <a:rPr lang="en-US" altLang="zh-CN" dirty="0"/>
              <a:t>.</a:t>
            </a:r>
            <a:endParaRPr lang="zh-CN" altLang="en-US" dirty="0"/>
          </a:p>
        </p:txBody>
      </p:sp>
    </p:spTree>
    <p:extLst>
      <p:ext uri="{BB962C8B-B14F-4D97-AF65-F5344CB8AC3E}">
        <p14:creationId xmlns:p14="http://schemas.microsoft.com/office/powerpoint/2010/main" val="318046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Classification accuracy: without knowing the ground truth </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63224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8419892" cy="1200329"/>
          </a:xfrm>
          <a:prstGeom prst="rect">
            <a:avLst/>
          </a:prstGeom>
        </p:spPr>
        <p:txBody>
          <a:bodyPr wrap="square">
            <a:spAutoFit/>
          </a:bodyPr>
          <a:lstStyle/>
          <a:p>
            <a:pPr marL="342900" indent="-342900">
              <a:buAutoNum type="arabicParenR"/>
            </a:pPr>
            <a:r>
              <a:rPr lang="en-US" altLang="zh-CN" dirty="0"/>
              <a:t>Estimate the decoy error rate using comparisons across separate electrodes, which can’t be the same neuron. </a:t>
            </a:r>
          </a:p>
          <a:p>
            <a:pPr marL="342900" indent="-342900">
              <a:buAutoNum type="arabicParenR"/>
            </a:pPr>
            <a:r>
              <a:rPr lang="en-US" altLang="zh-CN" dirty="0"/>
              <a:t>Estimate the drop rate by modeling the data as a mixture of Gaussians</a:t>
            </a:r>
          </a:p>
          <a:p>
            <a:pPr marL="342900" indent="-342900">
              <a:buAutoNum type="arabicParenR"/>
            </a:pPr>
            <a:r>
              <a:rPr lang="en-US" altLang="zh-CN" dirty="0"/>
              <a:t> Estimate the drop rate with synthetic data.</a:t>
            </a:r>
            <a:endParaRPr lang="zh-CN" altLang="en-US" dirty="0"/>
          </a:p>
        </p:txBody>
      </p:sp>
    </p:spTree>
    <p:extLst>
      <p:ext uri="{BB962C8B-B14F-4D97-AF65-F5344CB8AC3E}">
        <p14:creationId xmlns:p14="http://schemas.microsoft.com/office/powerpoint/2010/main" val="128771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01</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3448371"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1" y="271394"/>
            <a:ext cx="3535434"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major contribution </a:t>
            </a:r>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0" name="直接连接符 9"/>
          <p:cNvCxnSpPr>
            <a:cxnSpLocks/>
          </p:cNvCxnSpPr>
          <p:nvPr/>
        </p:nvCxnSpPr>
        <p:spPr>
          <a:xfrm>
            <a:off x="455191" y="1411936"/>
            <a:ext cx="0" cy="993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9813" y="1376198"/>
            <a:ext cx="7127345" cy="1200329"/>
          </a:xfrm>
          <a:prstGeom prst="rect">
            <a:avLst/>
          </a:prstGeom>
          <a:noFill/>
        </p:spPr>
        <p:txBody>
          <a:bodyPr wrap="square" rtlCol="0">
            <a:spAutoFit/>
          </a:bodyPr>
          <a:lstStyle/>
          <a:p>
            <a:r>
              <a:rPr lang="en-US" altLang="zh-CN" sz="2400" dirty="0"/>
              <a:t>develop a method to determine whether single units in two separate recording sessions represent the same neuron.</a:t>
            </a:r>
            <a:endParaRPr lang="en-US" altLang="zh-CN" sz="2400" spc="-40" dirty="0"/>
          </a:p>
        </p:txBody>
      </p:sp>
      <p:sp>
        <p:nvSpPr>
          <p:cNvPr id="9232" name="弦形 9231"/>
          <p:cNvSpPr/>
          <p:nvPr/>
        </p:nvSpPr>
        <p:spPr>
          <a:xfrm rot="8057819">
            <a:off x="4875677" y="395191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F2E59ED6-FE45-4B32-90D4-E7836AF0CB4F}"/>
              </a:ext>
            </a:extLst>
          </p:cNvPr>
          <p:cNvCxnSpPr>
            <a:cxnSpLocks/>
          </p:cNvCxnSpPr>
          <p:nvPr/>
        </p:nvCxnSpPr>
        <p:spPr>
          <a:xfrm flipH="1">
            <a:off x="455190" y="2878145"/>
            <a:ext cx="1" cy="9059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13">
            <a:extLst>
              <a:ext uri="{FF2B5EF4-FFF2-40B4-BE49-F238E27FC236}">
                <a16:creationId xmlns:a16="http://schemas.microsoft.com/office/drawing/2014/main" id="{D16F2113-4464-4EAF-B548-8B20CFA6D5DE}"/>
              </a:ext>
            </a:extLst>
          </p:cNvPr>
          <p:cNvSpPr txBox="1"/>
          <p:nvPr/>
        </p:nvSpPr>
        <p:spPr>
          <a:xfrm>
            <a:off x="559812" y="2953113"/>
            <a:ext cx="7127345" cy="830997"/>
          </a:xfrm>
          <a:prstGeom prst="rect">
            <a:avLst/>
          </a:prstGeom>
          <a:noFill/>
        </p:spPr>
        <p:txBody>
          <a:bodyPr wrap="square" rtlCol="0">
            <a:spAutoFit/>
          </a:bodyPr>
          <a:lstStyle/>
          <a:p>
            <a:r>
              <a:rPr lang="en-US" altLang="zh-CN" sz="2400" dirty="0"/>
              <a:t>analysis the firing properties of chronically recorded neurons were stable over time.</a:t>
            </a:r>
            <a:endParaRPr lang="en-US" altLang="zh-CN" sz="2400" spc="-40" dirty="0"/>
          </a:p>
        </p:txBody>
      </p:sp>
    </p:spTree>
    <p:extLst>
      <p:ext uri="{BB962C8B-B14F-4D97-AF65-F5344CB8AC3E}">
        <p14:creationId xmlns:p14="http://schemas.microsoft.com/office/powerpoint/2010/main" val="304663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Classification accuracy: </a:t>
            </a:r>
            <a:r>
              <a:rPr lang="en-US" altLang="zh-CN" dirty="0"/>
              <a:t>decoy error rate </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63224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8419892" cy="2031325"/>
          </a:xfrm>
          <a:prstGeom prst="rect">
            <a:avLst/>
          </a:prstGeom>
        </p:spPr>
        <p:txBody>
          <a:bodyPr wrap="square">
            <a:spAutoFit/>
          </a:bodyPr>
          <a:lstStyle/>
          <a:p>
            <a:r>
              <a:rPr lang="en-US" altLang="zh-CN" dirty="0"/>
              <a:t>We use method 1 to set the classification boundary with a</a:t>
            </a:r>
          </a:p>
          <a:p>
            <a:r>
              <a:rPr lang="en-US" altLang="zh-CN" dirty="0"/>
              <a:t>target decoy error rate of 5%. Where we set the classification</a:t>
            </a:r>
          </a:p>
          <a:p>
            <a:r>
              <a:rPr lang="en-US" altLang="zh-CN" dirty="0"/>
              <a:t>boundary amounts to a tradeoff between drop errors and switch</a:t>
            </a:r>
          </a:p>
          <a:p>
            <a:r>
              <a:rPr lang="en-US" altLang="zh-CN" dirty="0"/>
              <a:t>or decoy errors. A 5% target for the decoy rate heavily favors</a:t>
            </a:r>
          </a:p>
          <a:p>
            <a:r>
              <a:rPr lang="en-US" altLang="zh-CN" dirty="0"/>
              <a:t>the drop rate, which ends up 1%. The decoy error rate in a</a:t>
            </a:r>
          </a:p>
          <a:p>
            <a:r>
              <a:rPr lang="en-US" altLang="zh-CN" dirty="0"/>
              <a:t>real data set will be the product of 5% and the rate at which the</a:t>
            </a:r>
          </a:p>
          <a:p>
            <a:r>
              <a:rPr lang="en-US" altLang="zh-CN" dirty="0"/>
              <a:t>decoy error scenario occurs (see Fig. 4), which is rare.</a:t>
            </a:r>
            <a:endParaRPr lang="zh-CN" altLang="en-US" dirty="0"/>
          </a:p>
        </p:txBody>
      </p:sp>
    </p:spTree>
    <p:extLst>
      <p:ext uri="{BB962C8B-B14F-4D97-AF65-F5344CB8AC3E}">
        <p14:creationId xmlns:p14="http://schemas.microsoft.com/office/powerpoint/2010/main" val="2588941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Classification accuracy: </a:t>
            </a:r>
            <a:r>
              <a:rPr lang="en-US" altLang="zh-CN" dirty="0"/>
              <a:t>Gaussian models </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63224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8419892" cy="1477328"/>
          </a:xfrm>
          <a:prstGeom prst="rect">
            <a:avLst/>
          </a:prstGeom>
        </p:spPr>
        <p:txBody>
          <a:bodyPr wrap="square">
            <a:spAutoFit/>
          </a:bodyPr>
          <a:lstStyle/>
          <a:p>
            <a:r>
              <a:rPr lang="en-US" altLang="zh-CN" dirty="0"/>
              <a:t>For </a:t>
            </a:r>
            <a:r>
              <a:rPr lang="en-US" altLang="zh-CN" i="1" dirty="0"/>
              <a:t>method 2</a:t>
            </a:r>
            <a:r>
              <a:rPr lang="en-US" altLang="zh-CN" dirty="0"/>
              <a:t>, we used the Gaussian models shown in Fig. 3. For every same-channel comparison classified as a negative, we estimated the probability that it was actually an unusually inconsistent single neuron using the density of the same-neuron and different-neuron Gaussians. By taking the mean of these probabilities we estimated the overall drop rate (Table 2).</a:t>
            </a:r>
            <a:endParaRPr lang="zh-CN" altLang="en-US" dirty="0"/>
          </a:p>
        </p:txBody>
      </p:sp>
      <p:pic>
        <p:nvPicPr>
          <p:cNvPr id="8" name="图片 7">
            <a:extLst>
              <a:ext uri="{FF2B5EF4-FFF2-40B4-BE49-F238E27FC236}">
                <a16:creationId xmlns:a16="http://schemas.microsoft.com/office/drawing/2014/main" id="{B628368A-8F56-4234-9EBD-CB18FC7FD652}"/>
              </a:ext>
            </a:extLst>
          </p:cNvPr>
          <p:cNvPicPr>
            <a:picLocks noChangeAspect="1"/>
          </p:cNvPicPr>
          <p:nvPr/>
        </p:nvPicPr>
        <p:blipFill>
          <a:blip r:embed="rId2"/>
          <a:stretch>
            <a:fillRect/>
          </a:stretch>
        </p:blipFill>
        <p:spPr>
          <a:xfrm>
            <a:off x="338741" y="3030632"/>
            <a:ext cx="8363380" cy="1905098"/>
          </a:xfrm>
          <a:prstGeom prst="rect">
            <a:avLst/>
          </a:prstGeom>
        </p:spPr>
      </p:pic>
    </p:spTree>
    <p:extLst>
      <p:ext uri="{BB962C8B-B14F-4D97-AF65-F5344CB8AC3E}">
        <p14:creationId xmlns:p14="http://schemas.microsoft.com/office/powerpoint/2010/main" val="225223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Classification accuracy: </a:t>
            </a:r>
            <a:r>
              <a:rPr lang="en-US" altLang="zh-CN" dirty="0"/>
              <a:t>synthetic data set</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63224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8419892" cy="1200329"/>
          </a:xfrm>
          <a:prstGeom prst="rect">
            <a:avLst/>
          </a:prstGeom>
        </p:spPr>
        <p:txBody>
          <a:bodyPr wrap="square">
            <a:spAutoFit/>
          </a:bodyPr>
          <a:lstStyle/>
          <a:p>
            <a:r>
              <a:rPr lang="en-US" altLang="zh-CN" dirty="0"/>
              <a:t>a synthetic data set as described in MATERIALS AND METHODS, applied our classifier, and calculated the drop rate</a:t>
            </a:r>
          </a:p>
          <a:p>
            <a:r>
              <a:rPr lang="en-US" altLang="zh-CN" dirty="0"/>
              <a:t>Pairwise cross-correlograms are the most important metric, followed by waveform, autocorrelation, then mean rate.</a:t>
            </a:r>
            <a:endParaRPr lang="zh-CN" altLang="en-US" dirty="0"/>
          </a:p>
        </p:txBody>
      </p:sp>
      <p:pic>
        <p:nvPicPr>
          <p:cNvPr id="7" name="图片 6">
            <a:extLst>
              <a:ext uri="{FF2B5EF4-FFF2-40B4-BE49-F238E27FC236}">
                <a16:creationId xmlns:a16="http://schemas.microsoft.com/office/drawing/2014/main" id="{C45D8476-58B1-4CBE-AA7C-41481B977338}"/>
              </a:ext>
            </a:extLst>
          </p:cNvPr>
          <p:cNvPicPr>
            <a:picLocks noChangeAspect="1"/>
          </p:cNvPicPr>
          <p:nvPr/>
        </p:nvPicPr>
        <p:blipFill>
          <a:blip r:embed="rId2"/>
          <a:stretch>
            <a:fillRect/>
          </a:stretch>
        </p:blipFill>
        <p:spPr>
          <a:xfrm>
            <a:off x="257383" y="3607950"/>
            <a:ext cx="8058564" cy="1066855"/>
          </a:xfrm>
          <a:prstGeom prst="rect">
            <a:avLst/>
          </a:prstGeom>
        </p:spPr>
      </p:pic>
    </p:spTree>
    <p:extLst>
      <p:ext uri="{BB962C8B-B14F-4D97-AF65-F5344CB8AC3E}">
        <p14:creationId xmlns:p14="http://schemas.microsoft.com/office/powerpoint/2010/main" val="246161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Classification accuracy: </a:t>
            </a:r>
            <a:r>
              <a:rPr lang="en-US" altLang="zh-CN" dirty="0"/>
              <a:t>synthetic data set</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4995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4149517" cy="2585323"/>
          </a:xfrm>
          <a:prstGeom prst="rect">
            <a:avLst/>
          </a:prstGeom>
        </p:spPr>
        <p:txBody>
          <a:bodyPr wrap="square">
            <a:spAutoFit/>
          </a:bodyPr>
          <a:lstStyle/>
          <a:p>
            <a:r>
              <a:rPr lang="en-US" altLang="zh-CN" dirty="0"/>
              <a:t>whether after </a:t>
            </a:r>
            <a:r>
              <a:rPr lang="en-US" altLang="zh-CN" i="1" dirty="0"/>
              <a:t>x </a:t>
            </a:r>
            <a:r>
              <a:rPr lang="en-US" altLang="zh-CN" dirty="0"/>
              <a:t>days a label is still correct. </a:t>
            </a:r>
          </a:p>
          <a:p>
            <a:r>
              <a:rPr lang="en-US" altLang="zh-CN" dirty="0"/>
              <a:t>False negatives (FN) :label is gone but the target neuron is still around. </a:t>
            </a:r>
          </a:p>
          <a:p>
            <a:r>
              <a:rPr lang="en-US" altLang="zh-CN" dirty="0"/>
              <a:t>False positives (FP) the label is on the wrong neuron, whether or not the original target is still present.</a:t>
            </a:r>
          </a:p>
          <a:p>
            <a:r>
              <a:rPr lang="en-US" altLang="zh-CN" dirty="0"/>
              <a:t>error rates tend to increase over longer</a:t>
            </a:r>
          </a:p>
          <a:p>
            <a:r>
              <a:rPr lang="en-US" altLang="zh-CN" dirty="0"/>
              <a:t>periods of recording.</a:t>
            </a:r>
            <a:endParaRPr lang="zh-CN" altLang="en-US" dirty="0"/>
          </a:p>
        </p:txBody>
      </p:sp>
      <p:pic>
        <p:nvPicPr>
          <p:cNvPr id="11" name="图片 10">
            <a:extLst>
              <a:ext uri="{FF2B5EF4-FFF2-40B4-BE49-F238E27FC236}">
                <a16:creationId xmlns:a16="http://schemas.microsoft.com/office/drawing/2014/main" id="{73C104EB-086E-4167-A529-A8A424FBFFBD}"/>
              </a:ext>
            </a:extLst>
          </p:cNvPr>
          <p:cNvPicPr>
            <a:picLocks noChangeAspect="1"/>
          </p:cNvPicPr>
          <p:nvPr/>
        </p:nvPicPr>
        <p:blipFill>
          <a:blip r:embed="rId2"/>
          <a:stretch>
            <a:fillRect/>
          </a:stretch>
        </p:blipFill>
        <p:spPr>
          <a:xfrm>
            <a:off x="4686300" y="1567315"/>
            <a:ext cx="4236457" cy="2624123"/>
          </a:xfrm>
          <a:prstGeom prst="rect">
            <a:avLst/>
          </a:prstGeom>
        </p:spPr>
      </p:pic>
    </p:spTree>
    <p:extLst>
      <p:ext uri="{BB962C8B-B14F-4D97-AF65-F5344CB8AC3E}">
        <p14:creationId xmlns:p14="http://schemas.microsoft.com/office/powerpoint/2010/main" val="221736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Tuning parameters</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4995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4149517" cy="1477328"/>
          </a:xfrm>
          <a:prstGeom prst="rect">
            <a:avLst/>
          </a:prstGeom>
        </p:spPr>
        <p:txBody>
          <a:bodyPr wrap="square">
            <a:spAutoFit/>
          </a:bodyPr>
          <a:lstStyle/>
          <a:p>
            <a:r>
              <a:rPr lang="en-US" altLang="zh-CN" dirty="0"/>
              <a:t>The neurons shown are the first 2 neurons from each monkey that were recorded for at least 14 days with a mean preferred direction measurement error of 5°.</a:t>
            </a:r>
            <a:endParaRPr lang="zh-CN" altLang="en-US" dirty="0"/>
          </a:p>
        </p:txBody>
      </p:sp>
      <p:pic>
        <p:nvPicPr>
          <p:cNvPr id="7" name="图片 6">
            <a:extLst>
              <a:ext uri="{FF2B5EF4-FFF2-40B4-BE49-F238E27FC236}">
                <a16:creationId xmlns:a16="http://schemas.microsoft.com/office/drawing/2014/main" id="{989171E0-34B4-420E-A0A0-F4541F3D96FA}"/>
              </a:ext>
            </a:extLst>
          </p:cNvPr>
          <p:cNvPicPr>
            <a:picLocks noChangeAspect="1"/>
          </p:cNvPicPr>
          <p:nvPr/>
        </p:nvPicPr>
        <p:blipFill>
          <a:blip r:embed="rId2"/>
          <a:stretch>
            <a:fillRect/>
          </a:stretch>
        </p:blipFill>
        <p:spPr>
          <a:xfrm>
            <a:off x="4476750" y="1694265"/>
            <a:ext cx="4275346" cy="2322244"/>
          </a:xfrm>
          <a:prstGeom prst="rect">
            <a:avLst/>
          </a:prstGeom>
        </p:spPr>
      </p:pic>
    </p:spTree>
    <p:extLst>
      <p:ext uri="{BB962C8B-B14F-4D97-AF65-F5344CB8AC3E}">
        <p14:creationId xmlns:p14="http://schemas.microsoft.com/office/powerpoint/2010/main" val="242718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03</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2380" y="215884"/>
            <a:ext cx="2283619" cy="518604"/>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66725" y="290520"/>
            <a:ext cx="1664494" cy="1200329"/>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Result</a:t>
            </a:r>
          </a:p>
          <a:p>
            <a:endParaRPr lang="en-US" altLang="zh-CN" sz="2400" b="1" spc="-10" dirty="0">
              <a:solidFill>
                <a:schemeClr val="bg1"/>
              </a:solidFill>
              <a:latin typeface="Arial" panose="020B0604020202020204" pitchFamily="34" charset="0"/>
              <a:cs typeface="Arial" panose="020B0604020202020204" pitchFamily="34" charset="0"/>
            </a:endParaRPr>
          </a:p>
          <a:p>
            <a:endParaRPr lang="zh-CN" altLang="en-US" sz="2400" b="1" spc="-10" dirty="0">
              <a:solidFill>
                <a:schemeClr val="bg1"/>
              </a:solidFill>
              <a:latin typeface="Arial" panose="020B0604020202020204" pitchFamily="34" charset="0"/>
              <a:cs typeface="Arial" panose="020B0604020202020204" pitchFamily="34" charset="0"/>
            </a:endParaRPr>
          </a:p>
        </p:txBody>
      </p:sp>
      <p:cxnSp>
        <p:nvCxnSpPr>
          <p:cNvPr id="16" name="直接连接符 15"/>
          <p:cNvCxnSpPr/>
          <p:nvPr/>
        </p:nvCxnSpPr>
        <p:spPr>
          <a:xfrm>
            <a:off x="0" y="781401"/>
            <a:ext cx="42624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4">
            <a:extLst>
              <a:ext uri="{FF2B5EF4-FFF2-40B4-BE49-F238E27FC236}">
                <a16:creationId xmlns:a16="http://schemas.microsoft.com/office/drawing/2014/main" id="{ECC31648-ED92-4B1F-972E-CAAE8E3D35C2}"/>
              </a:ext>
            </a:extLst>
          </p:cNvPr>
          <p:cNvSpPr txBox="1"/>
          <p:nvPr/>
        </p:nvSpPr>
        <p:spPr>
          <a:xfrm>
            <a:off x="257383" y="952062"/>
            <a:ext cx="7445167" cy="369332"/>
          </a:xfrm>
          <a:prstGeom prst="rect">
            <a:avLst/>
          </a:prstGeom>
          <a:noFill/>
        </p:spPr>
        <p:txBody>
          <a:bodyPr wrap="square" rtlCol="0">
            <a:spAutoFit/>
          </a:bodyPr>
          <a:lstStyle/>
          <a:p>
            <a:r>
              <a:rPr lang="en-US" altLang="zh-CN" b="1" spc="-10" dirty="0">
                <a:solidFill>
                  <a:srgbClr val="2E4860"/>
                </a:solidFill>
              </a:rPr>
              <a:t>Tuning parameters</a:t>
            </a:r>
            <a:endParaRPr lang="zh-CN" altLang="en-US" b="1" spc="-10" dirty="0">
              <a:solidFill>
                <a:srgbClr val="2E4860"/>
              </a:solidFill>
            </a:endParaRPr>
          </a:p>
        </p:txBody>
      </p:sp>
      <p:cxnSp>
        <p:nvCxnSpPr>
          <p:cNvPr id="10" name="直接连接符 9">
            <a:extLst>
              <a:ext uri="{FF2B5EF4-FFF2-40B4-BE49-F238E27FC236}">
                <a16:creationId xmlns:a16="http://schemas.microsoft.com/office/drawing/2014/main" id="{A4BF0AC8-395A-4CF0-A89C-763D0DC53A2D}"/>
              </a:ext>
            </a:extLst>
          </p:cNvPr>
          <p:cNvCxnSpPr>
            <a:cxnSpLocks/>
          </p:cNvCxnSpPr>
          <p:nvPr/>
        </p:nvCxnSpPr>
        <p:spPr>
          <a:xfrm>
            <a:off x="338741" y="1378671"/>
            <a:ext cx="49952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FD62414-76B4-40B6-AFE3-2E93D0CBF22F}"/>
              </a:ext>
            </a:extLst>
          </p:cNvPr>
          <p:cNvSpPr/>
          <p:nvPr/>
        </p:nvSpPr>
        <p:spPr>
          <a:xfrm>
            <a:off x="257383" y="1431186"/>
            <a:ext cx="4149517" cy="923330"/>
          </a:xfrm>
          <a:prstGeom prst="rect">
            <a:avLst/>
          </a:prstGeom>
        </p:spPr>
        <p:txBody>
          <a:bodyPr wrap="square">
            <a:spAutoFit/>
          </a:bodyPr>
          <a:lstStyle/>
          <a:p>
            <a:r>
              <a:rPr lang="en-US" altLang="zh-CN" i="1" dirty="0"/>
              <a:t>Hypothesis 1: the PD is static.</a:t>
            </a:r>
          </a:p>
          <a:p>
            <a:r>
              <a:rPr lang="en-US" altLang="zh-CN" i="1" dirty="0"/>
              <a:t>Hypotheses 2: the PD experiences real variation that accumulates over time.</a:t>
            </a:r>
            <a:endParaRPr lang="zh-CN" altLang="en-US" dirty="0"/>
          </a:p>
        </p:txBody>
      </p:sp>
      <p:sp>
        <p:nvSpPr>
          <p:cNvPr id="8" name="矩形 7">
            <a:extLst>
              <a:ext uri="{FF2B5EF4-FFF2-40B4-BE49-F238E27FC236}">
                <a16:creationId xmlns:a16="http://schemas.microsoft.com/office/drawing/2014/main" id="{7C384C88-4F8F-40C8-A48D-E78F796F5ECF}"/>
              </a:ext>
            </a:extLst>
          </p:cNvPr>
          <p:cNvSpPr/>
          <p:nvPr/>
        </p:nvSpPr>
        <p:spPr>
          <a:xfrm>
            <a:off x="247650" y="2300424"/>
            <a:ext cx="4324350" cy="2585323"/>
          </a:xfrm>
          <a:prstGeom prst="rect">
            <a:avLst/>
          </a:prstGeom>
        </p:spPr>
        <p:txBody>
          <a:bodyPr wrap="square">
            <a:spAutoFit/>
          </a:bodyPr>
          <a:lstStyle/>
          <a:p>
            <a:r>
              <a:rPr lang="en-US" altLang="zh-CN" dirty="0">
                <a:solidFill>
                  <a:srgbClr val="231F20"/>
                </a:solidFill>
                <a:latin typeface="Times-Roman"/>
              </a:rPr>
              <a:t>Red line :the expected average difference in PD if all change is caused by measurement error. </a:t>
            </a:r>
          </a:p>
          <a:p>
            <a:r>
              <a:rPr lang="en-US" altLang="zh-CN" dirty="0">
                <a:solidFill>
                  <a:srgbClr val="231F20"/>
                </a:solidFill>
                <a:latin typeface="Times-Roman"/>
              </a:rPr>
              <a:t>Blue line indicates a hypothetical trend assuming that the changes in PD accumulate over time (see </a:t>
            </a:r>
            <a:r>
              <a:rPr lang="en-US" altLang="zh-CN" i="1" dirty="0">
                <a:solidFill>
                  <a:srgbClr val="231F20"/>
                </a:solidFill>
                <a:latin typeface="Times-Italic"/>
              </a:rPr>
              <a:t>Preferred directions </a:t>
            </a:r>
            <a:r>
              <a:rPr lang="en-US" altLang="zh-CN" dirty="0">
                <a:solidFill>
                  <a:srgbClr val="231F20"/>
                </a:solidFill>
                <a:latin typeface="Times-Roman"/>
              </a:rPr>
              <a:t>for details). </a:t>
            </a:r>
          </a:p>
          <a:p>
            <a:r>
              <a:rPr lang="en-US" altLang="zh-CN" dirty="0">
                <a:solidFill>
                  <a:srgbClr val="231F20"/>
                </a:solidFill>
                <a:latin typeface="Times-Roman"/>
              </a:rPr>
              <a:t>Green line shows a simple nonlinear function fit to the data</a:t>
            </a:r>
            <a:endParaRPr lang="zh-CN" altLang="en-US" dirty="0"/>
          </a:p>
        </p:txBody>
      </p:sp>
      <p:pic>
        <p:nvPicPr>
          <p:cNvPr id="11" name="图片 10">
            <a:extLst>
              <a:ext uri="{FF2B5EF4-FFF2-40B4-BE49-F238E27FC236}">
                <a16:creationId xmlns:a16="http://schemas.microsoft.com/office/drawing/2014/main" id="{E7F3548C-37CE-4ADC-B834-2AD873B8192D}"/>
              </a:ext>
            </a:extLst>
          </p:cNvPr>
          <p:cNvPicPr>
            <a:picLocks noChangeAspect="1"/>
          </p:cNvPicPr>
          <p:nvPr/>
        </p:nvPicPr>
        <p:blipFill>
          <a:blip r:embed="rId2"/>
          <a:stretch>
            <a:fillRect/>
          </a:stretch>
        </p:blipFill>
        <p:spPr>
          <a:xfrm>
            <a:off x="4871245" y="1057981"/>
            <a:ext cx="4121362" cy="3981655"/>
          </a:xfrm>
          <a:prstGeom prst="rect">
            <a:avLst/>
          </a:prstGeom>
        </p:spPr>
      </p:pic>
    </p:spTree>
    <p:extLst>
      <p:ext uri="{BB962C8B-B14F-4D97-AF65-F5344CB8AC3E}">
        <p14:creationId xmlns:p14="http://schemas.microsoft.com/office/powerpoint/2010/main" val="203569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 y="579120"/>
            <a:ext cx="3840480" cy="1938992"/>
          </a:xfrm>
          <a:prstGeom prst="rect">
            <a:avLst/>
          </a:prstGeom>
          <a:noFill/>
        </p:spPr>
        <p:txBody>
          <a:bodyPr wrap="square" rtlCol="0">
            <a:spAutoFit/>
          </a:bodyPr>
          <a:lstStyle/>
          <a:p>
            <a:r>
              <a:rPr lang="en-US" altLang="zh-CN" sz="6000" b="1" dirty="0">
                <a:solidFill>
                  <a:srgbClr val="2E4860"/>
                </a:solidFill>
              </a:rPr>
              <a:t>Thank you!</a:t>
            </a:r>
            <a:endParaRPr lang="zh-CN" altLang="en-US" sz="6000" b="1" dirty="0">
              <a:solidFill>
                <a:srgbClr val="2E4860"/>
              </a:solidFill>
            </a:endParaRPr>
          </a:p>
        </p:txBody>
      </p:sp>
      <p:sp>
        <p:nvSpPr>
          <p:cNvPr id="5" name="TextBox 4"/>
          <p:cNvSpPr txBox="1"/>
          <p:nvPr/>
        </p:nvSpPr>
        <p:spPr>
          <a:xfrm>
            <a:off x="6085181" y="3707903"/>
            <a:ext cx="2156324" cy="446276"/>
          </a:xfrm>
          <a:prstGeom prst="rect">
            <a:avLst/>
          </a:prstGeom>
          <a:noFill/>
        </p:spPr>
        <p:txBody>
          <a:bodyPr wrap="square" rtlCol="0">
            <a:spAutoFit/>
          </a:bodyPr>
          <a:lstStyle/>
          <a:p>
            <a:pPr algn="ctr"/>
            <a:r>
              <a:rPr lang="en-US" altLang="zh-CN" sz="1400" b="1" dirty="0">
                <a:solidFill>
                  <a:schemeClr val="bg1"/>
                </a:solidFill>
                <a:latin typeface="Arial" panose="020B0604020202020204" pitchFamily="34" charset="0"/>
                <a:cs typeface="Arial" panose="020B0604020202020204" pitchFamily="34" charset="0"/>
              </a:rPr>
              <a:t>Go to our website!</a:t>
            </a:r>
          </a:p>
          <a:p>
            <a:pPr algn="ctr"/>
            <a:r>
              <a:rPr lang="en-US" altLang="zh-CN" sz="900" dirty="0">
                <a:solidFill>
                  <a:schemeClr val="bg1"/>
                </a:solidFill>
                <a:latin typeface="Arial" panose="020B0604020202020204" pitchFamily="34" charset="0"/>
                <a:cs typeface="Arial" panose="020B0604020202020204" pitchFamily="34" charset="0"/>
              </a:rPr>
              <a:t>(click here)</a:t>
            </a:r>
            <a:endParaRPr lang="zh-CN" altLang="en-US" sz="900" dirty="0">
              <a:solidFill>
                <a:schemeClr val="bg1"/>
              </a:solidFill>
              <a:latin typeface="Arial" panose="020B0604020202020204" pitchFamily="34" charset="0"/>
              <a:cs typeface="Arial" panose="020B0604020202020204" pitchFamily="34" charset="0"/>
            </a:endParaRPr>
          </a:p>
        </p:txBody>
      </p:sp>
      <p:cxnSp>
        <p:nvCxnSpPr>
          <p:cNvPr id="6" name="直接连接符 5"/>
          <p:cNvCxnSpPr/>
          <p:nvPr/>
        </p:nvCxnSpPr>
        <p:spPr>
          <a:xfrm>
            <a:off x="561975" y="2643188"/>
            <a:ext cx="4600575" cy="0"/>
          </a:xfrm>
          <a:prstGeom prst="line">
            <a:avLst/>
          </a:prstGeom>
          <a:ln>
            <a:solidFill>
              <a:srgbClr val="444444"/>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42925" y="547683"/>
            <a:ext cx="4595813" cy="71438"/>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2925" y="4124810"/>
            <a:ext cx="4595813" cy="71438"/>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6624638" y="1326356"/>
            <a:ext cx="1092993" cy="1090613"/>
          </a:xfrm>
          <a:prstGeom prst="line">
            <a:avLst/>
          </a:prstGeom>
          <a:ln>
            <a:solidFill>
              <a:srgbClr val="F8C937"/>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93694" y="2445154"/>
            <a:ext cx="1447800" cy="230832"/>
          </a:xfrm>
          <a:prstGeom prst="rect">
            <a:avLst/>
          </a:prstGeom>
          <a:noFill/>
        </p:spPr>
        <p:txBody>
          <a:bodyPr wrap="square" rtlCol="0">
            <a:spAutoFit/>
          </a:bodyPr>
          <a:lstStyle/>
          <a:p>
            <a:r>
              <a:rPr lang="en-US" altLang="zh-CN" sz="900" dirty="0">
                <a:solidFill>
                  <a:srgbClr val="F8C937"/>
                </a:solidFill>
                <a:latin typeface="Arial" panose="020B0604020202020204" pitchFamily="34" charset="0"/>
                <a:cs typeface="Arial" panose="020B0604020202020204" pitchFamily="34" charset="0"/>
              </a:rPr>
              <a:t>Company Logo</a:t>
            </a:r>
            <a:endParaRPr lang="zh-CN" altLang="en-US" sz="900" dirty="0">
              <a:solidFill>
                <a:srgbClr val="F8C937"/>
              </a:solidFill>
              <a:latin typeface="Arial" panose="020B0604020202020204" pitchFamily="34" charset="0"/>
              <a:cs typeface="Arial" panose="020B0604020202020204" pitchFamily="34" charset="0"/>
            </a:endParaRPr>
          </a:p>
        </p:txBody>
      </p:sp>
      <p:sp>
        <p:nvSpPr>
          <p:cNvPr id="16" name="椭圆 15"/>
          <p:cNvSpPr/>
          <p:nvPr/>
        </p:nvSpPr>
        <p:spPr>
          <a:xfrm>
            <a:off x="5745954" y="521906"/>
            <a:ext cx="2839245" cy="2839245"/>
          </a:xfrm>
          <a:prstGeom prst="ellipse">
            <a:avLst/>
          </a:prstGeom>
          <a:noFill/>
          <a:ln w="9525">
            <a:solidFill>
              <a:srgbClr val="EB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83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3448371"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1" y="271394"/>
            <a:ext cx="3535434"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method</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4" y="952062"/>
            <a:ext cx="1935042" cy="369332"/>
          </a:xfrm>
          <a:prstGeom prst="rect">
            <a:avLst/>
          </a:prstGeom>
          <a:noFill/>
        </p:spPr>
        <p:txBody>
          <a:bodyPr wrap="square" rtlCol="0">
            <a:spAutoFit/>
          </a:bodyPr>
          <a:lstStyle/>
          <a:p>
            <a:r>
              <a:rPr lang="en-US" altLang="zh-CN" b="1" spc="-10" dirty="0">
                <a:solidFill>
                  <a:srgbClr val="2E4860"/>
                </a:solidFill>
              </a:rPr>
              <a:t>Features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6">
            <a:extLst>
              <a:ext uri="{FF2B5EF4-FFF2-40B4-BE49-F238E27FC236}">
                <a16:creationId xmlns:a16="http://schemas.microsoft.com/office/drawing/2014/main" id="{A337663C-0508-461B-B86B-6BF8F474A834}"/>
              </a:ext>
            </a:extLst>
          </p:cNvPr>
          <p:cNvSpPr txBox="1"/>
          <p:nvPr/>
        </p:nvSpPr>
        <p:spPr>
          <a:xfrm>
            <a:off x="257384" y="1435949"/>
            <a:ext cx="3345972"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mean waveform shape </a:t>
            </a:r>
          </a:p>
          <a:p>
            <a:pPr marL="285750" indent="-285750">
              <a:buFont typeface="Arial" panose="020B0604020202020204" pitchFamily="34" charset="0"/>
              <a:buChar char="•"/>
            </a:pPr>
            <a:r>
              <a:rPr lang="en-US" altLang="zh-CN" dirty="0"/>
              <a:t>the autocorrelation function</a:t>
            </a:r>
          </a:p>
          <a:p>
            <a:pPr marL="285750" indent="-285750">
              <a:buFont typeface="Arial" panose="020B0604020202020204" pitchFamily="34" charset="0"/>
              <a:buChar char="•"/>
            </a:pPr>
            <a:r>
              <a:rPr lang="en-US" altLang="zh-CN" dirty="0"/>
              <a:t>the mean firing rate</a:t>
            </a:r>
          </a:p>
          <a:p>
            <a:pPr marL="285750" indent="-285750">
              <a:buFont typeface="Arial" panose="020B0604020202020204" pitchFamily="34" charset="0"/>
              <a:buChar char="•"/>
            </a:pPr>
            <a:r>
              <a:rPr lang="en-US" altLang="zh-CN" dirty="0"/>
              <a:t>the cross-correlograms</a:t>
            </a:r>
            <a:endParaRPr lang="en-US" altLang="zh-CN" sz="1000" spc="-40" dirty="0"/>
          </a:p>
        </p:txBody>
      </p:sp>
      <p:sp>
        <p:nvSpPr>
          <p:cNvPr id="30" name="TextBox 8">
            <a:extLst>
              <a:ext uri="{FF2B5EF4-FFF2-40B4-BE49-F238E27FC236}">
                <a16:creationId xmlns:a16="http://schemas.microsoft.com/office/drawing/2014/main" id="{765D2DDC-96CB-4311-9329-DD054A8048D8}"/>
              </a:ext>
            </a:extLst>
          </p:cNvPr>
          <p:cNvSpPr txBox="1"/>
          <p:nvPr/>
        </p:nvSpPr>
        <p:spPr>
          <a:xfrm>
            <a:off x="3640331" y="943229"/>
            <a:ext cx="1935042" cy="369332"/>
          </a:xfrm>
          <a:prstGeom prst="rect">
            <a:avLst/>
          </a:prstGeom>
          <a:noFill/>
        </p:spPr>
        <p:txBody>
          <a:bodyPr wrap="square" rtlCol="0">
            <a:spAutoFit/>
          </a:bodyPr>
          <a:lstStyle/>
          <a:p>
            <a:r>
              <a:rPr lang="en-US" altLang="zh-CN" b="1" spc="-20" dirty="0">
                <a:solidFill>
                  <a:srgbClr val="2E4860"/>
                </a:solidFill>
              </a:rPr>
              <a:t>Main idea </a:t>
            </a:r>
            <a:endParaRPr lang="zh-CN" altLang="en-US" b="1" spc="-20" dirty="0">
              <a:solidFill>
                <a:srgbClr val="2E4860"/>
              </a:solidFill>
            </a:endParaRPr>
          </a:p>
        </p:txBody>
      </p:sp>
      <p:cxnSp>
        <p:nvCxnSpPr>
          <p:cNvPr id="31" name="直接连接符 30">
            <a:extLst>
              <a:ext uri="{FF2B5EF4-FFF2-40B4-BE49-F238E27FC236}">
                <a16:creationId xmlns:a16="http://schemas.microsoft.com/office/drawing/2014/main" id="{CE626C9D-A448-4861-8BB4-40E45217A664}"/>
              </a:ext>
            </a:extLst>
          </p:cNvPr>
          <p:cNvCxnSpPr>
            <a:cxnSpLocks/>
          </p:cNvCxnSpPr>
          <p:nvPr/>
        </p:nvCxnSpPr>
        <p:spPr>
          <a:xfrm>
            <a:off x="3708988" y="1358156"/>
            <a:ext cx="40169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13">
            <a:extLst>
              <a:ext uri="{FF2B5EF4-FFF2-40B4-BE49-F238E27FC236}">
                <a16:creationId xmlns:a16="http://schemas.microsoft.com/office/drawing/2014/main" id="{7CDF05F4-C27A-42B1-864F-EF65FE3A6883}"/>
              </a:ext>
            </a:extLst>
          </p:cNvPr>
          <p:cNvSpPr txBox="1"/>
          <p:nvPr/>
        </p:nvSpPr>
        <p:spPr>
          <a:xfrm>
            <a:off x="3627630" y="1415434"/>
            <a:ext cx="4297171" cy="273921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When two units recorded on separate days were compared using these features, their similarity scores tended to</a:t>
            </a:r>
            <a:r>
              <a:rPr lang="en-US" altLang="zh-CN" sz="1000" dirty="0"/>
              <a:t> </a:t>
            </a:r>
            <a:r>
              <a:rPr lang="en-US" altLang="zh-CN" dirty="0"/>
              <a:t>be either high, indicating two recordings from the same neuron, or low, indicating different neurons.</a:t>
            </a:r>
          </a:p>
          <a:p>
            <a:pPr marL="285750" indent="-285750">
              <a:buFont typeface="Arial" panose="020B0604020202020204" pitchFamily="34" charset="0"/>
              <a:buChar char="•"/>
            </a:pPr>
            <a:r>
              <a:rPr lang="en-US" altLang="zh-CN" dirty="0"/>
              <a:t>Although these metrics are individually weak, together they produce a strong classifier. </a:t>
            </a:r>
          </a:p>
          <a:p>
            <a:pPr marL="171450" indent="-171450">
              <a:buFont typeface="Arial" panose="020B0604020202020204" pitchFamily="34" charset="0"/>
              <a:buChar char="•"/>
            </a:pPr>
            <a:endParaRPr lang="en-US" altLang="zh-CN" sz="1000" spc="-40" dirty="0"/>
          </a:p>
        </p:txBody>
      </p:sp>
    </p:spTree>
    <p:extLst>
      <p:ext uri="{BB962C8B-B14F-4D97-AF65-F5344CB8AC3E}">
        <p14:creationId xmlns:p14="http://schemas.microsoft.com/office/powerpoint/2010/main" val="75616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4633992"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5651141"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Tracking the same neurons</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4" y="952062"/>
            <a:ext cx="1935042" cy="646331"/>
          </a:xfrm>
          <a:prstGeom prst="rect">
            <a:avLst/>
          </a:prstGeom>
          <a:noFill/>
        </p:spPr>
        <p:txBody>
          <a:bodyPr wrap="square" rtlCol="0">
            <a:spAutoFit/>
          </a:bodyPr>
          <a:lstStyle/>
          <a:p>
            <a:r>
              <a:rPr lang="en-US" altLang="zh-CN" b="1" spc="-10" dirty="0">
                <a:solidFill>
                  <a:srgbClr val="2E4860"/>
                </a:solidFill>
              </a:rPr>
              <a:t>Problem</a:t>
            </a:r>
          </a:p>
          <a:p>
            <a:r>
              <a:rPr lang="en-US" altLang="zh-CN" b="1" spc="-10" dirty="0">
                <a:solidFill>
                  <a:srgbClr val="2E4860"/>
                </a:solidFill>
              </a:rPr>
              <a:t>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a:off x="338741" y="1378671"/>
            <a:ext cx="7999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6">
            <a:extLst>
              <a:ext uri="{FF2B5EF4-FFF2-40B4-BE49-F238E27FC236}">
                <a16:creationId xmlns:a16="http://schemas.microsoft.com/office/drawing/2014/main" id="{A337663C-0508-461B-B86B-6BF8F474A834}"/>
              </a:ext>
            </a:extLst>
          </p:cNvPr>
          <p:cNvSpPr txBox="1"/>
          <p:nvPr/>
        </p:nvSpPr>
        <p:spPr>
          <a:xfrm>
            <a:off x="257384" y="1435949"/>
            <a:ext cx="8260346" cy="646331"/>
          </a:xfrm>
          <a:prstGeom prst="rect">
            <a:avLst/>
          </a:prstGeom>
          <a:noFill/>
        </p:spPr>
        <p:txBody>
          <a:bodyPr wrap="square" rtlCol="0">
            <a:spAutoFit/>
          </a:bodyPr>
          <a:lstStyle/>
          <a:p>
            <a:r>
              <a:rPr lang="en-US" altLang="zh-CN" dirty="0"/>
              <a:t>determining whether a particular sorted unit in </a:t>
            </a:r>
            <a:r>
              <a:rPr lang="en-US" altLang="zh-CN" i="1" dirty="0"/>
              <a:t>session 1 </a:t>
            </a:r>
            <a:r>
              <a:rPr lang="en-US" altLang="zh-CN" dirty="0"/>
              <a:t>represents the same neuron as another sorted unit in </a:t>
            </a:r>
            <a:r>
              <a:rPr lang="en-US" altLang="zh-CN" i="1" dirty="0"/>
              <a:t>session 2</a:t>
            </a:r>
            <a:r>
              <a:rPr lang="en-US" altLang="zh-CN" dirty="0"/>
              <a:t>, one or more days later. </a:t>
            </a:r>
            <a:endParaRPr lang="en-US" altLang="zh-CN" sz="1000" spc="-40" dirty="0"/>
          </a:p>
        </p:txBody>
      </p:sp>
      <p:sp>
        <p:nvSpPr>
          <p:cNvPr id="15" name="弦形 9231">
            <a:extLst>
              <a:ext uri="{FF2B5EF4-FFF2-40B4-BE49-F238E27FC236}">
                <a16:creationId xmlns:a16="http://schemas.microsoft.com/office/drawing/2014/main" id="{59C8C974-DA8E-4B31-9ED6-AD905898B467}"/>
              </a:ext>
            </a:extLst>
          </p:cNvPr>
          <p:cNvSpPr/>
          <p:nvPr/>
        </p:nvSpPr>
        <p:spPr>
          <a:xfrm rot="8057819">
            <a:off x="1905057" y="3267655"/>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a:extLst>
              <a:ext uri="{FF2B5EF4-FFF2-40B4-BE49-F238E27FC236}">
                <a16:creationId xmlns:a16="http://schemas.microsoft.com/office/drawing/2014/main" id="{8CA34A6F-108B-4F78-A97E-0DE21D9481BE}"/>
              </a:ext>
            </a:extLst>
          </p:cNvPr>
          <p:cNvSpPr txBox="1"/>
          <p:nvPr/>
        </p:nvSpPr>
        <p:spPr>
          <a:xfrm>
            <a:off x="257384" y="2166345"/>
            <a:ext cx="1935042" cy="923330"/>
          </a:xfrm>
          <a:prstGeom prst="rect">
            <a:avLst/>
          </a:prstGeom>
          <a:noFill/>
        </p:spPr>
        <p:txBody>
          <a:bodyPr wrap="square" rtlCol="0">
            <a:spAutoFit/>
          </a:bodyPr>
          <a:lstStyle/>
          <a:p>
            <a:r>
              <a:rPr lang="en-US" altLang="zh-CN" b="1" spc="-10" dirty="0">
                <a:solidFill>
                  <a:srgbClr val="2E4860"/>
                </a:solidFill>
              </a:rPr>
              <a:t>Condition </a:t>
            </a:r>
          </a:p>
          <a:p>
            <a:endParaRPr lang="en-US" altLang="zh-CN" b="1" spc="-10" dirty="0">
              <a:solidFill>
                <a:srgbClr val="2E4860"/>
              </a:solidFill>
            </a:endParaRPr>
          </a:p>
          <a:p>
            <a:r>
              <a:rPr lang="en-US" altLang="zh-CN" b="1" spc="-10" dirty="0">
                <a:solidFill>
                  <a:srgbClr val="2E4860"/>
                </a:solidFill>
              </a:rPr>
              <a:t> </a:t>
            </a:r>
            <a:endParaRPr lang="zh-CN" altLang="en-US" b="1" spc="-10" dirty="0">
              <a:solidFill>
                <a:srgbClr val="2E4860"/>
              </a:solidFill>
            </a:endParaRPr>
          </a:p>
        </p:txBody>
      </p:sp>
      <p:cxnSp>
        <p:nvCxnSpPr>
          <p:cNvPr id="17" name="直接连接符 16">
            <a:extLst>
              <a:ext uri="{FF2B5EF4-FFF2-40B4-BE49-F238E27FC236}">
                <a16:creationId xmlns:a16="http://schemas.microsoft.com/office/drawing/2014/main" id="{EADC1A14-34CF-4697-967D-98AFD2A6ACA6}"/>
              </a:ext>
            </a:extLst>
          </p:cNvPr>
          <p:cNvCxnSpPr>
            <a:cxnSpLocks/>
          </p:cNvCxnSpPr>
          <p:nvPr/>
        </p:nvCxnSpPr>
        <p:spPr>
          <a:xfrm>
            <a:off x="338741" y="2592954"/>
            <a:ext cx="79993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6">
            <a:extLst>
              <a:ext uri="{FF2B5EF4-FFF2-40B4-BE49-F238E27FC236}">
                <a16:creationId xmlns:a16="http://schemas.microsoft.com/office/drawing/2014/main" id="{B2B8F28F-BA7F-4008-B338-91FDFF96885A}"/>
              </a:ext>
            </a:extLst>
          </p:cNvPr>
          <p:cNvSpPr txBox="1"/>
          <p:nvPr/>
        </p:nvSpPr>
        <p:spPr>
          <a:xfrm>
            <a:off x="257384" y="2650232"/>
            <a:ext cx="8260346" cy="646331"/>
          </a:xfrm>
          <a:prstGeom prst="rect">
            <a:avLst/>
          </a:prstGeom>
          <a:noFill/>
        </p:spPr>
        <p:txBody>
          <a:bodyPr wrap="square" rtlCol="0">
            <a:spAutoFit/>
          </a:bodyPr>
          <a:lstStyle/>
          <a:p>
            <a:r>
              <a:rPr lang="en-US" altLang="zh-CN" dirty="0"/>
              <a:t>This is because the interelectrode spacing on the Utah array is large (400 m), so it is unlikely that one neuron will be recognized on two different channels.. </a:t>
            </a:r>
            <a:endParaRPr lang="en-US" altLang="zh-CN" sz="1000" spc="-40" dirty="0"/>
          </a:p>
        </p:txBody>
      </p:sp>
    </p:spTree>
    <p:extLst>
      <p:ext uri="{BB962C8B-B14F-4D97-AF65-F5344CB8AC3E}">
        <p14:creationId xmlns:p14="http://schemas.microsoft.com/office/powerpoint/2010/main" val="297411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4486758"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1" y="271394"/>
            <a:ext cx="6100592"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The mean waveform shape</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3" y="952062"/>
            <a:ext cx="3345971" cy="369332"/>
          </a:xfrm>
          <a:prstGeom prst="rect">
            <a:avLst/>
          </a:prstGeom>
          <a:noFill/>
        </p:spPr>
        <p:txBody>
          <a:bodyPr wrap="square" rtlCol="0">
            <a:spAutoFit/>
          </a:bodyPr>
          <a:lstStyle/>
          <a:p>
            <a:r>
              <a:rPr lang="en-US" altLang="zh-CN" b="1" spc="-10" dirty="0">
                <a:solidFill>
                  <a:srgbClr val="2E4860"/>
                </a:solidFill>
              </a:rPr>
              <a:t>Similarity computer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6">
            <a:extLst>
              <a:ext uri="{FF2B5EF4-FFF2-40B4-BE49-F238E27FC236}">
                <a16:creationId xmlns:a16="http://schemas.microsoft.com/office/drawing/2014/main" id="{A337663C-0508-461B-B86B-6BF8F474A834}"/>
              </a:ext>
            </a:extLst>
          </p:cNvPr>
          <p:cNvSpPr txBox="1"/>
          <p:nvPr/>
        </p:nvSpPr>
        <p:spPr>
          <a:xfrm>
            <a:off x="257384" y="1435949"/>
            <a:ext cx="3345972"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peak value of the cross-correlogram between the average waveform shape in </a:t>
            </a:r>
            <a:r>
              <a:rPr lang="en-US" altLang="zh-CN" i="1" dirty="0"/>
              <a:t>session 1 </a:t>
            </a:r>
            <a:r>
              <a:rPr lang="en-US" altLang="zh-CN" dirty="0"/>
              <a:t>vs. </a:t>
            </a:r>
            <a:r>
              <a:rPr lang="en-US" altLang="zh-CN" i="1" dirty="0"/>
              <a:t>session 2</a:t>
            </a:r>
            <a:r>
              <a:rPr lang="en-US" altLang="zh-CN" dirty="0"/>
              <a:t>. </a:t>
            </a:r>
          </a:p>
          <a:p>
            <a:pPr marL="285750" indent="-285750">
              <a:buFont typeface="Arial" panose="020B0604020202020204" pitchFamily="34" charset="0"/>
              <a:buChar char="•"/>
            </a:pPr>
            <a:r>
              <a:rPr lang="en-US" altLang="zh-CN" dirty="0"/>
              <a:t>Fisher transformed</a:t>
            </a:r>
          </a:p>
        </p:txBody>
      </p:sp>
      <p:pic>
        <p:nvPicPr>
          <p:cNvPr id="2" name="图片 1">
            <a:extLst>
              <a:ext uri="{FF2B5EF4-FFF2-40B4-BE49-F238E27FC236}">
                <a16:creationId xmlns:a16="http://schemas.microsoft.com/office/drawing/2014/main" id="{AF8FB1EC-71C6-41B5-B749-BA111DD336FA}"/>
              </a:ext>
            </a:extLst>
          </p:cNvPr>
          <p:cNvPicPr>
            <a:picLocks noChangeAspect="1"/>
          </p:cNvPicPr>
          <p:nvPr/>
        </p:nvPicPr>
        <p:blipFill>
          <a:blip r:embed="rId3"/>
          <a:stretch>
            <a:fillRect/>
          </a:stretch>
        </p:blipFill>
        <p:spPr>
          <a:xfrm>
            <a:off x="3610204" y="1321394"/>
            <a:ext cx="5533796" cy="1943804"/>
          </a:xfrm>
          <a:prstGeom prst="rect">
            <a:avLst/>
          </a:prstGeom>
        </p:spPr>
      </p:pic>
      <p:graphicFrame>
        <p:nvGraphicFramePr>
          <p:cNvPr id="8" name="对象 7">
            <a:extLst>
              <a:ext uri="{FF2B5EF4-FFF2-40B4-BE49-F238E27FC236}">
                <a16:creationId xmlns:a16="http://schemas.microsoft.com/office/drawing/2014/main" id="{588CFCAD-E8F9-479E-8776-B259BBB333EC}"/>
              </a:ext>
            </a:extLst>
          </p:cNvPr>
          <p:cNvGraphicFramePr>
            <a:graphicFrameLocks noChangeAspect="1"/>
          </p:cNvGraphicFramePr>
          <p:nvPr>
            <p:extLst>
              <p:ext uri="{D42A27DB-BD31-4B8C-83A1-F6EECF244321}">
                <p14:modId xmlns:p14="http://schemas.microsoft.com/office/powerpoint/2010/main" val="3192447760"/>
              </p:ext>
            </p:extLst>
          </p:nvPr>
        </p:nvGraphicFramePr>
        <p:xfrm>
          <a:off x="338741" y="2970555"/>
          <a:ext cx="3682120" cy="907189"/>
        </p:xfrm>
        <a:graphic>
          <a:graphicData uri="http://schemas.openxmlformats.org/presentationml/2006/ole">
            <mc:AlternateContent xmlns:mc="http://schemas.openxmlformats.org/markup-compatibility/2006">
              <mc:Choice xmlns:v="urn:schemas-microsoft-com:vml" Requires="v">
                <p:oleObj spid="_x0000_s1036" name="Equation" r:id="rId4" imgW="1752480" imgH="431640" progId="Equation.DSMT4">
                  <p:embed/>
                </p:oleObj>
              </mc:Choice>
              <mc:Fallback>
                <p:oleObj name="Equation" r:id="rId4" imgW="1752480" imgH="431640" progId="Equation.DSMT4">
                  <p:embed/>
                  <p:pic>
                    <p:nvPicPr>
                      <p:cNvPr id="0" name=""/>
                      <p:cNvPicPr/>
                      <p:nvPr/>
                    </p:nvPicPr>
                    <p:blipFill>
                      <a:blip r:embed="rId5"/>
                      <a:stretch>
                        <a:fillRect/>
                      </a:stretch>
                    </p:blipFill>
                    <p:spPr>
                      <a:xfrm>
                        <a:off x="338741" y="2970555"/>
                        <a:ext cx="3682120" cy="907189"/>
                      </a:xfrm>
                      <a:prstGeom prst="rect">
                        <a:avLst/>
                      </a:prstGeom>
                    </p:spPr>
                  </p:pic>
                </p:oleObj>
              </mc:Fallback>
            </mc:AlternateContent>
          </a:graphicData>
        </a:graphic>
      </p:graphicFrame>
    </p:spTree>
    <p:extLst>
      <p:ext uri="{BB962C8B-B14F-4D97-AF65-F5344CB8AC3E}">
        <p14:creationId xmlns:p14="http://schemas.microsoft.com/office/powerpoint/2010/main" val="251144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4959457"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1" y="271394"/>
            <a:ext cx="6100592" cy="830997"/>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the autocorrelation function</a:t>
            </a:r>
          </a:p>
          <a:p>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3" y="952062"/>
            <a:ext cx="3345971" cy="369332"/>
          </a:xfrm>
          <a:prstGeom prst="rect">
            <a:avLst/>
          </a:prstGeom>
          <a:noFill/>
        </p:spPr>
        <p:txBody>
          <a:bodyPr wrap="square" rtlCol="0">
            <a:spAutoFit/>
          </a:bodyPr>
          <a:lstStyle/>
          <a:p>
            <a:r>
              <a:rPr lang="en-US" altLang="zh-CN" b="1" spc="-10" dirty="0">
                <a:solidFill>
                  <a:srgbClr val="2E4860"/>
                </a:solidFill>
              </a:rPr>
              <a:t>Similarity computer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6">
            <a:extLst>
              <a:ext uri="{FF2B5EF4-FFF2-40B4-BE49-F238E27FC236}">
                <a16:creationId xmlns:a16="http://schemas.microsoft.com/office/drawing/2014/main" id="{A337663C-0508-461B-B86B-6BF8F474A834}"/>
              </a:ext>
            </a:extLst>
          </p:cNvPr>
          <p:cNvSpPr txBox="1"/>
          <p:nvPr/>
        </p:nvSpPr>
        <p:spPr>
          <a:xfrm>
            <a:off x="257383" y="2089228"/>
            <a:ext cx="3305285" cy="923330"/>
          </a:xfrm>
          <a:prstGeom prst="rect">
            <a:avLst/>
          </a:prstGeom>
          <a:noFill/>
        </p:spPr>
        <p:txBody>
          <a:bodyPr wrap="square" rtlCol="0">
            <a:spAutoFit/>
          </a:bodyPr>
          <a:lstStyle/>
          <a:p>
            <a:r>
              <a:rPr lang="en-US" altLang="zh-CN" dirty="0"/>
              <a:t>estimate the autocorrelation function from 0 to 100 </a:t>
            </a:r>
            <a:r>
              <a:rPr lang="en-US" altLang="zh-CN" dirty="0" err="1"/>
              <a:t>ms</a:t>
            </a:r>
            <a:r>
              <a:rPr lang="en-US" altLang="zh-CN" dirty="0"/>
              <a:t> by</a:t>
            </a:r>
          </a:p>
          <a:p>
            <a:r>
              <a:rPr lang="en-US" altLang="zh-CN" dirty="0"/>
              <a:t>binning at 5-ms resolution</a:t>
            </a:r>
          </a:p>
        </p:txBody>
      </p:sp>
      <p:graphicFrame>
        <p:nvGraphicFramePr>
          <p:cNvPr id="8" name="对象 7">
            <a:extLst>
              <a:ext uri="{FF2B5EF4-FFF2-40B4-BE49-F238E27FC236}">
                <a16:creationId xmlns:a16="http://schemas.microsoft.com/office/drawing/2014/main" id="{50CFE1DA-2083-43C6-A926-338BBA3354CA}"/>
              </a:ext>
            </a:extLst>
          </p:cNvPr>
          <p:cNvGraphicFramePr>
            <a:graphicFrameLocks noChangeAspect="1"/>
          </p:cNvGraphicFramePr>
          <p:nvPr>
            <p:extLst>
              <p:ext uri="{D42A27DB-BD31-4B8C-83A1-F6EECF244321}">
                <p14:modId xmlns:p14="http://schemas.microsoft.com/office/powerpoint/2010/main" val="1433176541"/>
              </p:ext>
            </p:extLst>
          </p:nvPr>
        </p:nvGraphicFramePr>
        <p:xfrm>
          <a:off x="325605" y="1500893"/>
          <a:ext cx="2923652" cy="554486"/>
        </p:xfrm>
        <a:graphic>
          <a:graphicData uri="http://schemas.openxmlformats.org/presentationml/2006/ole">
            <mc:AlternateContent xmlns:mc="http://schemas.openxmlformats.org/markup-compatibility/2006">
              <mc:Choice xmlns:v="urn:schemas-microsoft-com:vml" Requires="v">
                <p:oleObj spid="_x0000_s2077" name="Equation" r:id="rId3" imgW="1473120" imgH="279360" progId="Equation.DSMT4">
                  <p:embed/>
                </p:oleObj>
              </mc:Choice>
              <mc:Fallback>
                <p:oleObj name="Equation" r:id="rId3" imgW="1473120" imgH="279360" progId="Equation.DSMT4">
                  <p:embed/>
                  <p:pic>
                    <p:nvPicPr>
                      <p:cNvPr id="0" name=""/>
                      <p:cNvPicPr/>
                      <p:nvPr/>
                    </p:nvPicPr>
                    <p:blipFill>
                      <a:blip r:embed="rId4"/>
                      <a:stretch>
                        <a:fillRect/>
                      </a:stretch>
                    </p:blipFill>
                    <p:spPr>
                      <a:xfrm>
                        <a:off x="325605" y="1500893"/>
                        <a:ext cx="2923652" cy="554486"/>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6E6C68AE-D48D-469C-9E82-07C96F7F7361}"/>
              </a:ext>
            </a:extLst>
          </p:cNvPr>
          <p:cNvPicPr>
            <a:picLocks noChangeAspect="1"/>
          </p:cNvPicPr>
          <p:nvPr/>
        </p:nvPicPr>
        <p:blipFill>
          <a:blip r:embed="rId5"/>
          <a:stretch>
            <a:fillRect/>
          </a:stretch>
        </p:blipFill>
        <p:spPr>
          <a:xfrm>
            <a:off x="3387748" y="1301085"/>
            <a:ext cx="5963168" cy="1687294"/>
          </a:xfrm>
          <a:prstGeom prst="rect">
            <a:avLst/>
          </a:prstGeom>
        </p:spPr>
      </p:pic>
      <p:graphicFrame>
        <p:nvGraphicFramePr>
          <p:cNvPr id="10" name="对象 9">
            <a:extLst>
              <a:ext uri="{FF2B5EF4-FFF2-40B4-BE49-F238E27FC236}">
                <a16:creationId xmlns:a16="http://schemas.microsoft.com/office/drawing/2014/main" id="{CCC34EC1-3459-458F-A44B-820442450A36}"/>
              </a:ext>
            </a:extLst>
          </p:cNvPr>
          <p:cNvGraphicFramePr>
            <a:graphicFrameLocks noChangeAspect="1"/>
          </p:cNvGraphicFramePr>
          <p:nvPr>
            <p:extLst>
              <p:ext uri="{D42A27DB-BD31-4B8C-83A1-F6EECF244321}">
                <p14:modId xmlns:p14="http://schemas.microsoft.com/office/powerpoint/2010/main" val="1423802683"/>
              </p:ext>
            </p:extLst>
          </p:nvPr>
        </p:nvGraphicFramePr>
        <p:xfrm>
          <a:off x="338741" y="3106621"/>
          <a:ext cx="3179403" cy="833223"/>
        </p:xfrm>
        <a:graphic>
          <a:graphicData uri="http://schemas.openxmlformats.org/presentationml/2006/ole">
            <mc:AlternateContent xmlns:mc="http://schemas.openxmlformats.org/markup-compatibility/2006">
              <mc:Choice xmlns:v="urn:schemas-microsoft-com:vml" Requires="v">
                <p:oleObj spid="_x0000_s2078" name="Equation" r:id="rId6" imgW="1841400" imgH="482400" progId="Equation.DSMT4">
                  <p:embed/>
                </p:oleObj>
              </mc:Choice>
              <mc:Fallback>
                <p:oleObj name="Equation" r:id="rId6" imgW="1841400" imgH="482400" progId="Equation.DSMT4">
                  <p:embed/>
                  <p:pic>
                    <p:nvPicPr>
                      <p:cNvPr id="0" name=""/>
                      <p:cNvPicPr/>
                      <p:nvPr/>
                    </p:nvPicPr>
                    <p:blipFill>
                      <a:blip r:embed="rId7"/>
                      <a:stretch>
                        <a:fillRect/>
                      </a:stretch>
                    </p:blipFill>
                    <p:spPr>
                      <a:xfrm>
                        <a:off x="338741" y="3106621"/>
                        <a:ext cx="3179403" cy="833223"/>
                      </a:xfrm>
                      <a:prstGeom prst="rect">
                        <a:avLst/>
                      </a:prstGeom>
                    </p:spPr>
                  </p:pic>
                </p:oleObj>
              </mc:Fallback>
            </mc:AlternateContent>
          </a:graphicData>
        </a:graphic>
      </p:graphicFrame>
      <p:sp>
        <p:nvSpPr>
          <p:cNvPr id="16" name="TextBox 16">
            <a:extLst>
              <a:ext uri="{FF2B5EF4-FFF2-40B4-BE49-F238E27FC236}">
                <a16:creationId xmlns:a16="http://schemas.microsoft.com/office/drawing/2014/main" id="{58EFC4BB-5F9A-444E-AEC8-D4AE3A832E57}"/>
              </a:ext>
            </a:extLst>
          </p:cNvPr>
          <p:cNvSpPr txBox="1"/>
          <p:nvPr/>
        </p:nvSpPr>
        <p:spPr>
          <a:xfrm>
            <a:off x="257383" y="3939844"/>
            <a:ext cx="4141218" cy="1200329"/>
          </a:xfrm>
          <a:prstGeom prst="rect">
            <a:avLst/>
          </a:prstGeom>
          <a:noFill/>
        </p:spPr>
        <p:txBody>
          <a:bodyPr wrap="square" rtlCol="0">
            <a:spAutoFit/>
          </a:bodyPr>
          <a:lstStyle/>
          <a:p>
            <a:r>
              <a:rPr lang="en-US" altLang="zh-CN" dirty="0"/>
              <a:t>To quantify the similarity of</a:t>
            </a:r>
          </a:p>
          <a:p>
            <a:r>
              <a:rPr lang="en-US" altLang="zh-CN" dirty="0"/>
              <a:t>these vectors, we take the Pearson correlation coefficient between</a:t>
            </a:r>
          </a:p>
          <a:p>
            <a:r>
              <a:rPr lang="en-US" altLang="zh-CN" dirty="0"/>
              <a:t>them.</a:t>
            </a:r>
          </a:p>
        </p:txBody>
      </p:sp>
      <p:sp>
        <p:nvSpPr>
          <p:cNvPr id="12" name="矩形 11">
            <a:extLst>
              <a:ext uri="{FF2B5EF4-FFF2-40B4-BE49-F238E27FC236}">
                <a16:creationId xmlns:a16="http://schemas.microsoft.com/office/drawing/2014/main" id="{B1BD4063-AA74-4E09-91BD-086A5EA56B0C}"/>
              </a:ext>
            </a:extLst>
          </p:cNvPr>
          <p:cNvSpPr/>
          <p:nvPr/>
        </p:nvSpPr>
        <p:spPr>
          <a:xfrm>
            <a:off x="4398601" y="3979584"/>
            <a:ext cx="4572000" cy="646331"/>
          </a:xfrm>
          <a:prstGeom prst="rect">
            <a:avLst/>
          </a:prstGeom>
        </p:spPr>
        <p:txBody>
          <a:bodyPr>
            <a:spAutoFit/>
          </a:bodyPr>
          <a:lstStyle/>
          <a:p>
            <a:r>
              <a:rPr lang="en-US" altLang="zh-CN" dirty="0">
                <a:solidFill>
                  <a:srgbClr val="231F20"/>
                </a:solidFill>
                <a:latin typeface="Times-Roman"/>
              </a:rPr>
              <a:t>Fisher transform to make the distribution more</a:t>
            </a:r>
            <a:endParaRPr lang="en-US" altLang="zh-CN" dirty="0"/>
          </a:p>
          <a:p>
            <a:r>
              <a:rPr lang="en-US" altLang="zh-CN" dirty="0">
                <a:solidFill>
                  <a:srgbClr val="231F20"/>
                </a:solidFill>
                <a:latin typeface="Times-Roman"/>
              </a:rPr>
              <a:t>normal. </a:t>
            </a:r>
            <a:endParaRPr lang="zh-CN" altLang="en-US" dirty="0"/>
          </a:p>
        </p:txBody>
      </p:sp>
      <p:graphicFrame>
        <p:nvGraphicFramePr>
          <p:cNvPr id="18" name="对象 17">
            <a:extLst>
              <a:ext uri="{FF2B5EF4-FFF2-40B4-BE49-F238E27FC236}">
                <a16:creationId xmlns:a16="http://schemas.microsoft.com/office/drawing/2014/main" id="{A6C851C1-BC69-4110-A17C-64D2B95B65AF}"/>
              </a:ext>
            </a:extLst>
          </p:cNvPr>
          <p:cNvGraphicFramePr>
            <a:graphicFrameLocks noChangeAspect="1"/>
          </p:cNvGraphicFramePr>
          <p:nvPr>
            <p:extLst>
              <p:ext uri="{D42A27DB-BD31-4B8C-83A1-F6EECF244321}">
                <p14:modId xmlns:p14="http://schemas.microsoft.com/office/powerpoint/2010/main" val="1730856760"/>
              </p:ext>
            </p:extLst>
          </p:nvPr>
        </p:nvGraphicFramePr>
        <p:xfrm>
          <a:off x="4434454" y="3106621"/>
          <a:ext cx="3682120" cy="907189"/>
        </p:xfrm>
        <a:graphic>
          <a:graphicData uri="http://schemas.openxmlformats.org/presentationml/2006/ole">
            <mc:AlternateContent xmlns:mc="http://schemas.openxmlformats.org/markup-compatibility/2006">
              <mc:Choice xmlns:v="urn:schemas-microsoft-com:vml" Requires="v">
                <p:oleObj spid="_x0000_s2079" name="Equation" r:id="rId8" imgW="1752480" imgH="431640" progId="Equation.DSMT4">
                  <p:embed/>
                </p:oleObj>
              </mc:Choice>
              <mc:Fallback>
                <p:oleObj name="Equation" r:id="rId8" imgW="1752480" imgH="431640" progId="Equation.DSMT4">
                  <p:embed/>
                  <p:pic>
                    <p:nvPicPr>
                      <p:cNvPr id="8" name="对象 7">
                        <a:extLst>
                          <a:ext uri="{FF2B5EF4-FFF2-40B4-BE49-F238E27FC236}">
                            <a16:creationId xmlns:a16="http://schemas.microsoft.com/office/drawing/2014/main" id="{588CFCAD-E8F9-479E-8776-B259BBB333EC}"/>
                          </a:ext>
                        </a:extLst>
                      </p:cNvPr>
                      <p:cNvPicPr/>
                      <p:nvPr/>
                    </p:nvPicPr>
                    <p:blipFill>
                      <a:blip r:embed="rId9"/>
                      <a:stretch>
                        <a:fillRect/>
                      </a:stretch>
                    </p:blipFill>
                    <p:spPr>
                      <a:xfrm>
                        <a:off x="4434454" y="3106621"/>
                        <a:ext cx="3682120" cy="907189"/>
                      </a:xfrm>
                      <a:prstGeom prst="rect">
                        <a:avLst/>
                      </a:prstGeom>
                    </p:spPr>
                  </p:pic>
                </p:oleObj>
              </mc:Fallback>
            </mc:AlternateContent>
          </a:graphicData>
        </a:graphic>
      </p:graphicFrame>
    </p:spTree>
    <p:extLst>
      <p:ext uri="{BB962C8B-B14F-4D97-AF65-F5344CB8AC3E}">
        <p14:creationId xmlns:p14="http://schemas.microsoft.com/office/powerpoint/2010/main" val="3971560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4959457"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1" y="271394"/>
            <a:ext cx="6100592" cy="830997"/>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The mean firing rates</a:t>
            </a:r>
          </a:p>
          <a:p>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3" y="952062"/>
            <a:ext cx="3345971" cy="369332"/>
          </a:xfrm>
          <a:prstGeom prst="rect">
            <a:avLst/>
          </a:prstGeom>
          <a:noFill/>
        </p:spPr>
        <p:txBody>
          <a:bodyPr wrap="square" rtlCol="0">
            <a:spAutoFit/>
          </a:bodyPr>
          <a:lstStyle/>
          <a:p>
            <a:r>
              <a:rPr lang="en-US" altLang="zh-CN" b="1" spc="-10" dirty="0">
                <a:solidFill>
                  <a:srgbClr val="2E4860"/>
                </a:solidFill>
              </a:rPr>
              <a:t>Similarity computer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4263519-862E-4E4B-ADFC-A46748C98F2E}"/>
              </a:ext>
            </a:extLst>
          </p:cNvPr>
          <p:cNvPicPr>
            <a:picLocks noChangeAspect="1"/>
          </p:cNvPicPr>
          <p:nvPr/>
        </p:nvPicPr>
        <p:blipFill>
          <a:blip r:embed="rId2"/>
          <a:stretch>
            <a:fillRect/>
          </a:stretch>
        </p:blipFill>
        <p:spPr>
          <a:xfrm>
            <a:off x="3967600" y="1714468"/>
            <a:ext cx="5176366" cy="716286"/>
          </a:xfrm>
          <a:prstGeom prst="rect">
            <a:avLst/>
          </a:prstGeom>
        </p:spPr>
      </p:pic>
      <p:sp>
        <p:nvSpPr>
          <p:cNvPr id="3" name="矩形 2">
            <a:extLst>
              <a:ext uri="{FF2B5EF4-FFF2-40B4-BE49-F238E27FC236}">
                <a16:creationId xmlns:a16="http://schemas.microsoft.com/office/drawing/2014/main" id="{2E3CA6E0-74D1-4D37-BFF5-BBDD3FB06BCA}"/>
              </a:ext>
            </a:extLst>
          </p:cNvPr>
          <p:cNvSpPr/>
          <p:nvPr/>
        </p:nvSpPr>
        <p:spPr>
          <a:xfrm>
            <a:off x="257383" y="1582321"/>
            <a:ext cx="4572000" cy="1477328"/>
          </a:xfrm>
          <a:prstGeom prst="rect">
            <a:avLst/>
          </a:prstGeom>
        </p:spPr>
        <p:txBody>
          <a:bodyPr>
            <a:spAutoFit/>
          </a:bodyPr>
          <a:lstStyle/>
          <a:p>
            <a:r>
              <a:rPr lang="en-US" altLang="zh-CN" dirty="0"/>
              <a:t>the difference between the log of the mean rates.</a:t>
            </a:r>
          </a:p>
          <a:p>
            <a:endParaRPr lang="en-US" altLang="zh-CN" dirty="0"/>
          </a:p>
          <a:p>
            <a:r>
              <a:rPr lang="en-US" altLang="zh-CN" dirty="0"/>
              <a:t>mean firing rates follow an approximately log-normal distribution.</a:t>
            </a:r>
            <a:endParaRPr lang="zh-CN" altLang="en-US" dirty="0"/>
          </a:p>
        </p:txBody>
      </p:sp>
    </p:spTree>
    <p:extLst>
      <p:ext uri="{BB962C8B-B14F-4D97-AF65-F5344CB8AC3E}">
        <p14:creationId xmlns:p14="http://schemas.microsoft.com/office/powerpoint/2010/main" val="10555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5602636"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161867"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the pairwise cross-correlograms</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3" y="952062"/>
            <a:ext cx="3345971" cy="369332"/>
          </a:xfrm>
          <a:prstGeom prst="rect">
            <a:avLst/>
          </a:prstGeom>
          <a:noFill/>
        </p:spPr>
        <p:txBody>
          <a:bodyPr wrap="square" rtlCol="0">
            <a:spAutoFit/>
          </a:bodyPr>
          <a:lstStyle/>
          <a:p>
            <a:r>
              <a:rPr lang="en-US" altLang="zh-CN" b="1" spc="-10" dirty="0">
                <a:solidFill>
                  <a:srgbClr val="2E4860"/>
                </a:solidFill>
              </a:rPr>
              <a:t>Similarity computer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21AB3AB-8DB0-42A7-B3E2-385D3EA241BC}"/>
              </a:ext>
            </a:extLst>
          </p:cNvPr>
          <p:cNvPicPr>
            <a:picLocks noChangeAspect="1"/>
          </p:cNvPicPr>
          <p:nvPr/>
        </p:nvPicPr>
        <p:blipFill>
          <a:blip r:embed="rId2"/>
          <a:stretch>
            <a:fillRect/>
          </a:stretch>
        </p:blipFill>
        <p:spPr>
          <a:xfrm>
            <a:off x="5024495" y="826931"/>
            <a:ext cx="4119506" cy="3790822"/>
          </a:xfrm>
          <a:prstGeom prst="rect">
            <a:avLst/>
          </a:prstGeom>
        </p:spPr>
      </p:pic>
      <p:pic>
        <p:nvPicPr>
          <p:cNvPr id="3" name="图片 2">
            <a:extLst>
              <a:ext uri="{FF2B5EF4-FFF2-40B4-BE49-F238E27FC236}">
                <a16:creationId xmlns:a16="http://schemas.microsoft.com/office/drawing/2014/main" id="{C9FFE514-C869-438A-BD79-A85C76C89B5F}"/>
              </a:ext>
            </a:extLst>
          </p:cNvPr>
          <p:cNvPicPr>
            <a:picLocks noChangeAspect="1"/>
          </p:cNvPicPr>
          <p:nvPr/>
        </p:nvPicPr>
        <p:blipFill>
          <a:blip r:embed="rId3"/>
          <a:stretch>
            <a:fillRect/>
          </a:stretch>
        </p:blipFill>
        <p:spPr>
          <a:xfrm>
            <a:off x="269857" y="1526362"/>
            <a:ext cx="4847460" cy="2572628"/>
          </a:xfrm>
          <a:prstGeom prst="rect">
            <a:avLst/>
          </a:prstGeom>
        </p:spPr>
      </p:pic>
    </p:spTree>
    <p:extLst>
      <p:ext uri="{BB962C8B-B14F-4D97-AF65-F5344CB8AC3E}">
        <p14:creationId xmlns:p14="http://schemas.microsoft.com/office/powerpoint/2010/main" val="34527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24802" y="4617752"/>
            <a:ext cx="1219198" cy="535990"/>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058149" y="4731859"/>
            <a:ext cx="459581" cy="307777"/>
          </a:xfrm>
          <a:prstGeom prst="rect">
            <a:avLst/>
          </a:prstGeom>
          <a:noFill/>
        </p:spPr>
        <p:txBody>
          <a:bodyPr wrap="square" rtlCol="0">
            <a:spAutoFit/>
          </a:bodyPr>
          <a:lstStyle/>
          <a:p>
            <a:r>
              <a:rPr lang="en-US" altLang="zh-CN" sz="1400" b="1" dirty="0">
                <a:solidFill>
                  <a:schemeClr val="bg1"/>
                </a:solidFill>
                <a:latin typeface="Arial" panose="020B0604020202020204" pitchFamily="34" charset="0"/>
                <a:cs typeface="Arial" panose="020B0604020202020204" pitchFamily="34" charset="0"/>
              </a:rPr>
              <a:t>02</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6" name="矩形 5"/>
          <p:cNvSpPr/>
          <p:nvPr/>
        </p:nvSpPr>
        <p:spPr>
          <a:xfrm>
            <a:off x="1" y="214503"/>
            <a:ext cx="5602636" cy="5185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5190" y="271394"/>
            <a:ext cx="8161867" cy="461665"/>
          </a:xfrm>
          <a:prstGeom prst="rect">
            <a:avLst/>
          </a:prstGeom>
          <a:noFill/>
        </p:spPr>
        <p:txBody>
          <a:bodyPr wrap="square" rtlCol="0">
            <a:spAutoFit/>
          </a:bodyPr>
          <a:lstStyle/>
          <a:p>
            <a:r>
              <a:rPr lang="en-US" altLang="zh-CN" sz="2400" b="1" spc="-10" dirty="0">
                <a:solidFill>
                  <a:schemeClr val="bg1"/>
                </a:solidFill>
                <a:latin typeface="Arial" panose="020B0604020202020204" pitchFamily="34" charset="0"/>
                <a:cs typeface="Arial" panose="020B0604020202020204" pitchFamily="34" charset="0"/>
              </a:rPr>
              <a:t>the pairwise cross-correlograms</a:t>
            </a:r>
            <a:endParaRPr lang="zh-CN" altLang="en-US" sz="2400" b="1" spc="-10" dirty="0">
              <a:solidFill>
                <a:schemeClr val="bg1"/>
              </a:solidFill>
              <a:latin typeface="Arial" panose="020B0604020202020204" pitchFamily="34" charset="0"/>
              <a:cs typeface="Arial" panose="020B0604020202020204" pitchFamily="34" charset="0"/>
            </a:endParaRPr>
          </a:p>
        </p:txBody>
      </p:sp>
      <p:sp>
        <p:nvSpPr>
          <p:cNvPr id="9232" name="弦形 9231"/>
          <p:cNvSpPr/>
          <p:nvPr/>
        </p:nvSpPr>
        <p:spPr>
          <a:xfrm rot="8057819">
            <a:off x="1905057" y="2053372"/>
            <a:ext cx="670904" cy="611419"/>
          </a:xfrm>
          <a:custGeom>
            <a:avLst/>
            <a:gdLst/>
            <a:ahLst/>
            <a:cxnLst/>
            <a:rect l="l" t="t" r="r" b="b"/>
            <a:pathLst>
              <a:path w="670904" h="611419">
                <a:moveTo>
                  <a:pt x="123563" y="545233"/>
                </a:moveTo>
                <a:cubicBezTo>
                  <a:pt x="79854" y="501751"/>
                  <a:pt x="52607" y="440061"/>
                  <a:pt x="51719" y="370006"/>
                </a:cubicBezTo>
                <a:lnTo>
                  <a:pt x="53474" y="358751"/>
                </a:lnTo>
                <a:cubicBezTo>
                  <a:pt x="89336" y="358095"/>
                  <a:pt x="124330" y="347028"/>
                  <a:pt x="156142" y="328318"/>
                </a:cubicBezTo>
                <a:lnTo>
                  <a:pt x="153681" y="325796"/>
                </a:lnTo>
                <a:cubicBezTo>
                  <a:pt x="115933" y="343920"/>
                  <a:pt x="71043" y="341166"/>
                  <a:pt x="35958" y="317262"/>
                </a:cubicBezTo>
                <a:cubicBezTo>
                  <a:pt x="14514" y="290103"/>
                  <a:pt x="2884" y="256126"/>
                  <a:pt x="467" y="219636"/>
                </a:cubicBezTo>
                <a:cubicBezTo>
                  <a:pt x="-6358" y="116605"/>
                  <a:pt x="62272" y="23729"/>
                  <a:pt x="162765" y="0"/>
                </a:cubicBezTo>
                <a:lnTo>
                  <a:pt x="303582" y="145606"/>
                </a:lnTo>
                <a:lnTo>
                  <a:pt x="379736" y="219907"/>
                </a:lnTo>
                <a:lnTo>
                  <a:pt x="333861" y="264671"/>
                </a:lnTo>
                <a:lnTo>
                  <a:pt x="288505" y="218189"/>
                </a:lnTo>
                <a:lnTo>
                  <a:pt x="278036" y="381447"/>
                </a:lnTo>
                <a:lnTo>
                  <a:pt x="441501" y="374986"/>
                </a:lnTo>
                <a:lnTo>
                  <a:pt x="396146" y="328504"/>
                </a:lnTo>
                <a:lnTo>
                  <a:pt x="443592" y="282209"/>
                </a:lnTo>
                <a:lnTo>
                  <a:pt x="543645" y="379827"/>
                </a:lnTo>
                <a:lnTo>
                  <a:pt x="543092" y="382013"/>
                </a:lnTo>
                <a:lnTo>
                  <a:pt x="670904" y="513000"/>
                </a:lnTo>
                <a:cubicBezTo>
                  <a:pt x="665947" y="529442"/>
                  <a:pt x="656461" y="544522"/>
                  <a:pt x="643368" y="557297"/>
                </a:cubicBezTo>
                <a:cubicBezTo>
                  <a:pt x="596775" y="602761"/>
                  <a:pt x="522148" y="601845"/>
                  <a:pt x="476685" y="555252"/>
                </a:cubicBezTo>
                <a:lnTo>
                  <a:pt x="462872" y="533887"/>
                </a:lnTo>
                <a:cubicBezTo>
                  <a:pt x="418526" y="580000"/>
                  <a:pt x="358630" y="608529"/>
                  <a:pt x="294185" y="611212"/>
                </a:cubicBezTo>
                <a:cubicBezTo>
                  <a:pt x="227445" y="613989"/>
                  <a:pt x="167273" y="588716"/>
                  <a:pt x="123563" y="54523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4">
            <a:extLst>
              <a:ext uri="{FF2B5EF4-FFF2-40B4-BE49-F238E27FC236}">
                <a16:creationId xmlns:a16="http://schemas.microsoft.com/office/drawing/2014/main" id="{97BD23F5-6E9A-4D9C-8048-3E091A3C5576}"/>
              </a:ext>
            </a:extLst>
          </p:cNvPr>
          <p:cNvSpPr txBox="1"/>
          <p:nvPr/>
        </p:nvSpPr>
        <p:spPr>
          <a:xfrm>
            <a:off x="257383" y="952062"/>
            <a:ext cx="3345971" cy="369332"/>
          </a:xfrm>
          <a:prstGeom prst="rect">
            <a:avLst/>
          </a:prstGeom>
          <a:noFill/>
        </p:spPr>
        <p:txBody>
          <a:bodyPr wrap="square" rtlCol="0">
            <a:spAutoFit/>
          </a:bodyPr>
          <a:lstStyle/>
          <a:p>
            <a:r>
              <a:rPr lang="en-US" altLang="zh-CN" b="1" spc="-10" dirty="0">
                <a:solidFill>
                  <a:srgbClr val="2E4860"/>
                </a:solidFill>
              </a:rPr>
              <a:t>Similarity computer </a:t>
            </a:r>
            <a:endParaRPr lang="zh-CN" altLang="en-US" b="1" spc="-10" dirty="0">
              <a:solidFill>
                <a:srgbClr val="2E4860"/>
              </a:solidFill>
            </a:endParaRPr>
          </a:p>
        </p:txBody>
      </p:sp>
      <p:cxnSp>
        <p:nvCxnSpPr>
          <p:cNvPr id="25" name="直接连接符 24">
            <a:extLst>
              <a:ext uri="{FF2B5EF4-FFF2-40B4-BE49-F238E27FC236}">
                <a16:creationId xmlns:a16="http://schemas.microsoft.com/office/drawing/2014/main" id="{E6373CEA-0771-4640-82EA-055C62760F16}"/>
              </a:ext>
            </a:extLst>
          </p:cNvPr>
          <p:cNvCxnSpPr>
            <a:cxnSpLocks/>
          </p:cNvCxnSpPr>
          <p:nvPr/>
        </p:nvCxnSpPr>
        <p:spPr>
          <a:xfrm flipV="1">
            <a:off x="338741" y="1373909"/>
            <a:ext cx="3101883" cy="476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5A4F25B-8BB3-4E25-BF8B-2219E250BA8B}"/>
              </a:ext>
            </a:extLst>
          </p:cNvPr>
          <p:cNvSpPr/>
          <p:nvPr/>
        </p:nvSpPr>
        <p:spPr>
          <a:xfrm>
            <a:off x="257383" y="1481918"/>
            <a:ext cx="3933878" cy="1754326"/>
          </a:xfrm>
          <a:prstGeom prst="rect">
            <a:avLst/>
          </a:prstGeom>
        </p:spPr>
        <p:txBody>
          <a:bodyPr wrap="square">
            <a:spAutoFit/>
          </a:bodyPr>
          <a:lstStyle/>
          <a:p>
            <a:r>
              <a:rPr lang="en-US" altLang="zh-CN" dirty="0">
                <a:solidFill>
                  <a:srgbClr val="231F20"/>
                </a:solidFill>
                <a:latin typeface="Times-Roman"/>
              </a:rPr>
              <a:t>computed for a range of 0.5 s at 100-ms</a:t>
            </a:r>
            <a:endParaRPr lang="en-US" altLang="zh-CN" dirty="0"/>
          </a:p>
          <a:p>
            <a:r>
              <a:rPr lang="en-US" altLang="zh-CN" dirty="0">
                <a:solidFill>
                  <a:srgbClr val="231F20"/>
                </a:solidFill>
                <a:latin typeface="Times-Roman"/>
              </a:rPr>
              <a:t>resolution. </a:t>
            </a:r>
          </a:p>
          <a:p>
            <a:r>
              <a:rPr lang="en-US" altLang="zh-CN" dirty="0">
                <a:solidFill>
                  <a:srgbClr val="231F20"/>
                </a:solidFill>
                <a:latin typeface="Times-Roman"/>
              </a:rPr>
              <a:t>There are consistent features of the cross-correlograms, which tended to be</a:t>
            </a:r>
            <a:endParaRPr lang="en-US" altLang="zh-CN" dirty="0"/>
          </a:p>
          <a:p>
            <a:r>
              <a:rPr lang="en-US" altLang="zh-CN" dirty="0">
                <a:solidFill>
                  <a:srgbClr val="231F20"/>
                </a:solidFill>
                <a:latin typeface="Times-Roman"/>
              </a:rPr>
              <a:t>positive and negative triangular bumps with lags near zero. </a:t>
            </a:r>
            <a:endParaRPr lang="zh-CN" altLang="en-US" dirty="0"/>
          </a:p>
        </p:txBody>
      </p:sp>
      <p:pic>
        <p:nvPicPr>
          <p:cNvPr id="12" name="图片 11">
            <a:extLst>
              <a:ext uri="{FF2B5EF4-FFF2-40B4-BE49-F238E27FC236}">
                <a16:creationId xmlns:a16="http://schemas.microsoft.com/office/drawing/2014/main" id="{03D80B56-3591-4920-8410-D5D6ACAAD091}"/>
              </a:ext>
            </a:extLst>
          </p:cNvPr>
          <p:cNvPicPr>
            <a:picLocks noChangeAspect="1"/>
          </p:cNvPicPr>
          <p:nvPr/>
        </p:nvPicPr>
        <p:blipFill>
          <a:blip r:embed="rId2"/>
          <a:stretch>
            <a:fillRect/>
          </a:stretch>
        </p:blipFill>
        <p:spPr>
          <a:xfrm>
            <a:off x="4952740" y="665525"/>
            <a:ext cx="4119506" cy="3790822"/>
          </a:xfrm>
          <a:prstGeom prst="rect">
            <a:avLst/>
          </a:prstGeom>
        </p:spPr>
      </p:pic>
      <p:sp>
        <p:nvSpPr>
          <p:cNvPr id="9" name="矩形 8">
            <a:extLst>
              <a:ext uri="{FF2B5EF4-FFF2-40B4-BE49-F238E27FC236}">
                <a16:creationId xmlns:a16="http://schemas.microsoft.com/office/drawing/2014/main" id="{00E9A75C-8AE4-4415-AF8D-23700B9851ED}"/>
              </a:ext>
            </a:extLst>
          </p:cNvPr>
          <p:cNvSpPr/>
          <p:nvPr/>
        </p:nvSpPr>
        <p:spPr>
          <a:xfrm>
            <a:off x="257383" y="3263362"/>
            <a:ext cx="2063385" cy="369332"/>
          </a:xfrm>
          <a:prstGeom prst="rect">
            <a:avLst/>
          </a:prstGeom>
        </p:spPr>
        <p:txBody>
          <a:bodyPr wrap="none">
            <a:spAutoFit/>
          </a:bodyPr>
          <a:lstStyle/>
          <a:p>
            <a:r>
              <a:rPr lang="en-US" altLang="zh-CN" dirty="0">
                <a:solidFill>
                  <a:srgbClr val="231F20"/>
                </a:solidFill>
                <a:latin typeface="Times-Roman"/>
              </a:rPr>
              <a:t>Pearson correlations</a:t>
            </a:r>
            <a:endParaRPr lang="zh-CN" altLang="en-US" dirty="0"/>
          </a:p>
        </p:txBody>
      </p:sp>
      <p:sp>
        <p:nvSpPr>
          <p:cNvPr id="10" name="矩形 9">
            <a:extLst>
              <a:ext uri="{FF2B5EF4-FFF2-40B4-BE49-F238E27FC236}">
                <a16:creationId xmlns:a16="http://schemas.microsoft.com/office/drawing/2014/main" id="{A981ED72-AEFC-4A6D-995F-6CA820D108A4}"/>
              </a:ext>
            </a:extLst>
          </p:cNvPr>
          <p:cNvSpPr/>
          <p:nvPr/>
        </p:nvSpPr>
        <p:spPr>
          <a:xfrm>
            <a:off x="229432" y="3669600"/>
            <a:ext cx="4572000" cy="646331"/>
          </a:xfrm>
          <a:prstGeom prst="rect">
            <a:avLst/>
          </a:prstGeom>
        </p:spPr>
        <p:txBody>
          <a:bodyPr>
            <a:spAutoFit/>
          </a:bodyPr>
          <a:lstStyle/>
          <a:p>
            <a:r>
              <a:rPr lang="en-US" altLang="zh-CN" dirty="0">
                <a:solidFill>
                  <a:srgbClr val="231F20"/>
                </a:solidFill>
                <a:latin typeface="Times-Roman"/>
              </a:rPr>
              <a:t>Fisher transform those numbers</a:t>
            </a:r>
            <a:endParaRPr lang="en-US" altLang="zh-CN" dirty="0"/>
          </a:p>
          <a:p>
            <a:r>
              <a:rPr lang="en-US" altLang="zh-CN" dirty="0">
                <a:solidFill>
                  <a:srgbClr val="231F20"/>
                </a:solidFill>
                <a:latin typeface="Times-Roman"/>
              </a:rPr>
              <a:t>and take the mean,</a:t>
            </a:r>
            <a:endParaRPr lang="zh-CN" altLang="en-US" dirty="0"/>
          </a:p>
        </p:txBody>
      </p:sp>
      <p:sp>
        <p:nvSpPr>
          <p:cNvPr id="11" name="文本框 10">
            <a:extLst>
              <a:ext uri="{FF2B5EF4-FFF2-40B4-BE49-F238E27FC236}">
                <a16:creationId xmlns:a16="http://schemas.microsoft.com/office/drawing/2014/main" id="{C80D1617-D9F1-4F15-B775-6D02D9E9A002}"/>
              </a:ext>
            </a:extLst>
          </p:cNvPr>
          <p:cNvSpPr txBox="1"/>
          <p:nvPr/>
        </p:nvSpPr>
        <p:spPr>
          <a:xfrm>
            <a:off x="257383" y="4456347"/>
            <a:ext cx="3987729" cy="646331"/>
          </a:xfrm>
          <a:prstGeom prst="rect">
            <a:avLst/>
          </a:prstGeom>
          <a:noFill/>
        </p:spPr>
        <p:txBody>
          <a:bodyPr wrap="square" rtlCol="0">
            <a:spAutoFit/>
          </a:bodyPr>
          <a:lstStyle/>
          <a:p>
            <a:r>
              <a:rPr lang="en-US" altLang="zh-CN" dirty="0"/>
              <a:t>Problem: the reference neuron should be the same </a:t>
            </a:r>
            <a:endParaRPr lang="zh-CN" altLang="en-US" dirty="0"/>
          </a:p>
        </p:txBody>
      </p:sp>
    </p:spTree>
    <p:extLst>
      <p:ext uri="{BB962C8B-B14F-4D97-AF65-F5344CB8AC3E}">
        <p14:creationId xmlns:p14="http://schemas.microsoft.com/office/powerpoint/2010/main" val="2746944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1657</Words>
  <Application>Microsoft Office PowerPoint</Application>
  <PresentationFormat>全屏显示(16:9)</PresentationFormat>
  <Paragraphs>169</Paragraphs>
  <Slides>26</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2" baseType="lpstr">
      <vt:lpstr>Times-Italic</vt:lpstr>
      <vt:lpstr>Times-Roman</vt:lpstr>
      <vt:lpstr>Arial</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sun huaqin</cp:lastModifiedBy>
  <cp:revision>98</cp:revision>
  <dcterms:created xsi:type="dcterms:W3CDTF">2014-04-11T02:33:39Z</dcterms:created>
  <dcterms:modified xsi:type="dcterms:W3CDTF">2019-10-17T18:20:04Z</dcterms:modified>
  <cp:category>PPTS</cp:category>
</cp:coreProperties>
</file>