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53" r:id="rId3"/>
    <p:sldId id="354" r:id="rId4"/>
    <p:sldId id="363" r:id="rId5"/>
    <p:sldId id="378" r:id="rId6"/>
    <p:sldId id="366" r:id="rId7"/>
    <p:sldId id="368" r:id="rId8"/>
    <p:sldId id="367" r:id="rId9"/>
    <p:sldId id="365" r:id="rId10"/>
    <p:sldId id="369" r:id="rId11"/>
    <p:sldId id="370" r:id="rId12"/>
    <p:sldId id="371" r:id="rId13"/>
    <p:sldId id="372" r:id="rId14"/>
    <p:sldId id="377" r:id="rId15"/>
    <p:sldId id="379" r:id="rId16"/>
    <p:sldId id="375" r:id="rId17"/>
    <p:sldId id="374" r:id="rId18"/>
    <p:sldId id="373" r:id="rId19"/>
    <p:sldId id="376" r:id="rId20"/>
    <p:sldId id="394" r:id="rId21"/>
    <p:sldId id="395" r:id="rId22"/>
    <p:sldId id="396" r:id="rId23"/>
    <p:sldId id="397" r:id="rId24"/>
    <p:sldId id="382" r:id="rId25"/>
    <p:sldId id="383" r:id="rId26"/>
    <p:sldId id="384" r:id="rId27"/>
    <p:sldId id="385" r:id="rId28"/>
    <p:sldId id="386" r:id="rId29"/>
    <p:sldId id="387" r:id="rId30"/>
    <p:sldId id="388" r:id="rId31"/>
    <p:sldId id="389" r:id="rId32"/>
    <p:sldId id="391" r:id="rId33"/>
    <p:sldId id="392" r:id="rId34"/>
    <p:sldId id="390" r:id="rId35"/>
    <p:sldId id="393"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huaqin" initials="sh" lastIdx="1" clrIdx="0">
    <p:extLst>
      <p:ext uri="{19B8F6BF-5375-455C-9EA6-DF929625EA0E}">
        <p15:presenceInfo xmlns:p15="http://schemas.microsoft.com/office/powerpoint/2012/main" userId="ef8fd3972b0777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3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139"/>
  </p:normalViewPr>
  <p:slideViewPr>
    <p:cSldViewPr snapToGrid="0" snapToObjects="1">
      <p:cViewPr varScale="1">
        <p:scale>
          <a:sx n="44" d="100"/>
          <a:sy n="44" d="100"/>
        </p:scale>
        <p:origin x="52" y="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9T14:10:14.325" idx="1">
    <p:pos x="2195" y="2048"/>
    <p:text>AdaBoost 的思想应用于迁移学习中</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24.wmf"/><Relationship Id="rId4"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4.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24.w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93E13-6BA9-9F4B-BC46-D563558962A2}" type="datetimeFigureOut">
              <a:rPr kumimoji="1" lang="zh-CN" altLang="en-US" smtClean="0"/>
              <a:t>2020/8/6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9EBE-46F6-1B4A-B939-8F944DB13322}" type="slidenum">
              <a:rPr kumimoji="1" lang="zh-CN" altLang="en-US" smtClean="0"/>
              <a:t>‹#›</a:t>
            </a:fld>
            <a:endParaRPr kumimoji="1" lang="zh-CN" altLang="en-US"/>
          </a:p>
        </p:txBody>
      </p:sp>
    </p:spTree>
    <p:extLst>
      <p:ext uri="{BB962C8B-B14F-4D97-AF65-F5344CB8AC3E}">
        <p14:creationId xmlns:p14="http://schemas.microsoft.com/office/powerpoint/2010/main" val="116490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FA19EBE-46F6-1B4A-B939-8F944DB13322}" type="slidenum">
              <a:rPr kumimoji="1" lang="zh-CN" altLang="en-US" smtClean="0"/>
              <a:t>1</a:t>
            </a:fld>
            <a:endParaRPr kumimoji="1" lang="zh-CN" altLang="en-US"/>
          </a:p>
        </p:txBody>
      </p:sp>
    </p:spTree>
    <p:extLst>
      <p:ext uri="{BB962C8B-B14F-4D97-AF65-F5344CB8AC3E}">
        <p14:creationId xmlns:p14="http://schemas.microsoft.com/office/powerpoint/2010/main" val="198568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26</a:t>
            </a:fld>
            <a:endParaRPr kumimoji="1" lang="zh-CN" altLang="en-US"/>
          </a:p>
        </p:txBody>
      </p:sp>
    </p:spTree>
    <p:extLst>
      <p:ext uri="{BB962C8B-B14F-4D97-AF65-F5344CB8AC3E}">
        <p14:creationId xmlns:p14="http://schemas.microsoft.com/office/powerpoint/2010/main" val="1200515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27</a:t>
            </a:fld>
            <a:endParaRPr kumimoji="1" lang="zh-CN" altLang="en-US"/>
          </a:p>
        </p:txBody>
      </p:sp>
    </p:spTree>
    <p:extLst>
      <p:ext uri="{BB962C8B-B14F-4D97-AF65-F5344CB8AC3E}">
        <p14:creationId xmlns:p14="http://schemas.microsoft.com/office/powerpoint/2010/main" val="163825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28</a:t>
            </a:fld>
            <a:endParaRPr kumimoji="1" lang="zh-CN" altLang="en-US"/>
          </a:p>
        </p:txBody>
      </p:sp>
    </p:spTree>
    <p:extLst>
      <p:ext uri="{BB962C8B-B14F-4D97-AF65-F5344CB8AC3E}">
        <p14:creationId xmlns:p14="http://schemas.microsoft.com/office/powerpoint/2010/main" val="2780389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29</a:t>
            </a:fld>
            <a:endParaRPr kumimoji="1" lang="zh-CN" altLang="en-US"/>
          </a:p>
        </p:txBody>
      </p:sp>
    </p:spTree>
    <p:extLst>
      <p:ext uri="{BB962C8B-B14F-4D97-AF65-F5344CB8AC3E}">
        <p14:creationId xmlns:p14="http://schemas.microsoft.com/office/powerpoint/2010/main" val="2928664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30</a:t>
            </a:fld>
            <a:endParaRPr kumimoji="1" lang="zh-CN" altLang="en-US"/>
          </a:p>
        </p:txBody>
      </p:sp>
    </p:spTree>
    <p:extLst>
      <p:ext uri="{BB962C8B-B14F-4D97-AF65-F5344CB8AC3E}">
        <p14:creationId xmlns:p14="http://schemas.microsoft.com/office/powerpoint/2010/main" val="3595904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31</a:t>
            </a:fld>
            <a:endParaRPr kumimoji="1" lang="zh-CN" altLang="en-US"/>
          </a:p>
        </p:txBody>
      </p:sp>
    </p:spTree>
    <p:extLst>
      <p:ext uri="{BB962C8B-B14F-4D97-AF65-F5344CB8AC3E}">
        <p14:creationId xmlns:p14="http://schemas.microsoft.com/office/powerpoint/2010/main" val="598727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32</a:t>
            </a:fld>
            <a:endParaRPr kumimoji="1" lang="zh-CN" altLang="en-US"/>
          </a:p>
        </p:txBody>
      </p:sp>
    </p:spTree>
    <p:extLst>
      <p:ext uri="{BB962C8B-B14F-4D97-AF65-F5344CB8AC3E}">
        <p14:creationId xmlns:p14="http://schemas.microsoft.com/office/powerpoint/2010/main" val="1824123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33</a:t>
            </a:fld>
            <a:endParaRPr kumimoji="1" lang="zh-CN" altLang="en-US"/>
          </a:p>
        </p:txBody>
      </p:sp>
    </p:spTree>
    <p:extLst>
      <p:ext uri="{BB962C8B-B14F-4D97-AF65-F5344CB8AC3E}">
        <p14:creationId xmlns:p14="http://schemas.microsoft.com/office/powerpoint/2010/main" val="1522562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34</a:t>
            </a:fld>
            <a:endParaRPr kumimoji="1" lang="zh-CN" altLang="en-US"/>
          </a:p>
        </p:txBody>
      </p:sp>
    </p:spTree>
    <p:extLst>
      <p:ext uri="{BB962C8B-B14F-4D97-AF65-F5344CB8AC3E}">
        <p14:creationId xmlns:p14="http://schemas.microsoft.com/office/powerpoint/2010/main" val="22629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35</a:t>
            </a:fld>
            <a:endParaRPr kumimoji="1" lang="zh-CN" altLang="en-US"/>
          </a:p>
        </p:txBody>
      </p:sp>
    </p:spTree>
    <p:extLst>
      <p:ext uri="{BB962C8B-B14F-4D97-AF65-F5344CB8AC3E}">
        <p14:creationId xmlns:p14="http://schemas.microsoft.com/office/powerpoint/2010/main" val="73350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18</a:t>
            </a:fld>
            <a:endParaRPr kumimoji="1" lang="zh-CN" altLang="en-US"/>
          </a:p>
        </p:txBody>
      </p:sp>
    </p:spTree>
    <p:extLst>
      <p:ext uri="{BB962C8B-B14F-4D97-AF65-F5344CB8AC3E}">
        <p14:creationId xmlns:p14="http://schemas.microsoft.com/office/powerpoint/2010/main" val="344429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19</a:t>
            </a:fld>
            <a:endParaRPr kumimoji="1" lang="zh-CN" altLang="en-US"/>
          </a:p>
        </p:txBody>
      </p:sp>
    </p:spTree>
    <p:extLst>
      <p:ext uri="{BB962C8B-B14F-4D97-AF65-F5344CB8AC3E}">
        <p14:creationId xmlns:p14="http://schemas.microsoft.com/office/powerpoint/2010/main" val="146844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20</a:t>
            </a:fld>
            <a:endParaRPr kumimoji="1" lang="zh-CN" altLang="en-US"/>
          </a:p>
        </p:txBody>
      </p:sp>
    </p:spTree>
    <p:extLst>
      <p:ext uri="{BB962C8B-B14F-4D97-AF65-F5344CB8AC3E}">
        <p14:creationId xmlns:p14="http://schemas.microsoft.com/office/powerpoint/2010/main" val="402933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21</a:t>
            </a:fld>
            <a:endParaRPr kumimoji="1" lang="zh-CN" altLang="en-US"/>
          </a:p>
        </p:txBody>
      </p:sp>
    </p:spTree>
    <p:extLst>
      <p:ext uri="{BB962C8B-B14F-4D97-AF65-F5344CB8AC3E}">
        <p14:creationId xmlns:p14="http://schemas.microsoft.com/office/powerpoint/2010/main" val="220118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22</a:t>
            </a:fld>
            <a:endParaRPr kumimoji="1" lang="zh-CN" altLang="en-US"/>
          </a:p>
        </p:txBody>
      </p:sp>
    </p:spTree>
    <p:extLst>
      <p:ext uri="{BB962C8B-B14F-4D97-AF65-F5344CB8AC3E}">
        <p14:creationId xmlns:p14="http://schemas.microsoft.com/office/powerpoint/2010/main" val="59568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23</a:t>
            </a:fld>
            <a:endParaRPr kumimoji="1" lang="zh-CN" altLang="en-US"/>
          </a:p>
        </p:txBody>
      </p:sp>
    </p:spTree>
    <p:extLst>
      <p:ext uri="{BB962C8B-B14F-4D97-AF65-F5344CB8AC3E}">
        <p14:creationId xmlns:p14="http://schemas.microsoft.com/office/powerpoint/2010/main" val="377807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24</a:t>
            </a:fld>
            <a:endParaRPr kumimoji="1" lang="zh-CN" altLang="en-US"/>
          </a:p>
        </p:txBody>
      </p:sp>
    </p:spTree>
    <p:extLst>
      <p:ext uri="{BB962C8B-B14F-4D97-AF65-F5344CB8AC3E}">
        <p14:creationId xmlns:p14="http://schemas.microsoft.com/office/powerpoint/2010/main" val="3909951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25</a:t>
            </a:fld>
            <a:endParaRPr kumimoji="1" lang="zh-CN" altLang="en-US"/>
          </a:p>
        </p:txBody>
      </p:sp>
    </p:spTree>
    <p:extLst>
      <p:ext uri="{BB962C8B-B14F-4D97-AF65-F5344CB8AC3E}">
        <p14:creationId xmlns:p14="http://schemas.microsoft.com/office/powerpoint/2010/main" val="361530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0878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4075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5066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chemeClr val="accent1">
                    <a:lumMod val="75000"/>
                  </a:schemeClr>
                </a:solidFill>
              </a:defRPr>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14140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0230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122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76989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9445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058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78176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2020/8/6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8275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61242"/>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212980"/>
            <a:ext cx="10515600" cy="496398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A8045-A205-C64E-9347-2EFB885CAA75}" type="datetimeFigureOut">
              <a:rPr kumimoji="1" lang="zh-CN" altLang="en-US" smtClean="0"/>
              <a:t>2020/8/6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76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8.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image" Target="../media/image15.wmf"/><Relationship Id="rId4" Type="http://schemas.openxmlformats.org/officeDocument/2006/relationships/oleObject" Target="../embeddings/oleObject10.bin"/><Relationship Id="rId9" Type="http://schemas.openxmlformats.org/officeDocument/2006/relationships/image" Target="../media/image17.wmf"/></Relationships>
</file>

<file path=ppt/slides/_rels/slide16.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image" Target="../media/image25.png"/><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6.bin"/><Relationship Id="rId1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6.png"/><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2.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image" Target="../media/image28.png"/><Relationship Id="rId5" Type="http://schemas.openxmlformats.org/officeDocument/2006/relationships/image" Target="../media/image21.wmf"/><Relationship Id="rId10" Type="http://schemas.openxmlformats.org/officeDocument/2006/relationships/image" Target="../media/image27.png"/><Relationship Id="rId4" Type="http://schemas.openxmlformats.org/officeDocument/2006/relationships/oleObject" Target="../embeddings/oleObject20.bin"/><Relationship Id="rId9" Type="http://schemas.openxmlformats.org/officeDocument/2006/relationships/image" Target="../media/image24.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3.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image" Target="../media/image31.wmf"/><Relationship Id="rId5" Type="http://schemas.openxmlformats.org/officeDocument/2006/relationships/image" Target="../media/image24.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5.wmf"/><Relationship Id="rId3" Type="http://schemas.openxmlformats.org/officeDocument/2006/relationships/notesSlide" Target="../notesSlides/notesSlide6.xml"/><Relationship Id="rId7" Type="http://schemas.openxmlformats.org/officeDocument/2006/relationships/image" Target="../media/image32.w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34.wmf"/><Relationship Id="rId5" Type="http://schemas.openxmlformats.org/officeDocument/2006/relationships/image" Target="../media/image24.wmf"/><Relationship Id="rId10" Type="http://schemas.openxmlformats.org/officeDocument/2006/relationships/oleObject" Target="../embeddings/oleObject29.bin"/><Relationship Id="rId4" Type="http://schemas.openxmlformats.org/officeDocument/2006/relationships/oleObject" Target="../embeddings/oleObject23.bin"/><Relationship Id="rId9" Type="http://schemas.openxmlformats.org/officeDocument/2006/relationships/image" Target="../media/image33.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png"/><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1.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2.bin"/><Relationship Id="rId11" Type="http://schemas.openxmlformats.org/officeDocument/2006/relationships/image" Target="../media/image40.wmf"/><Relationship Id="rId5" Type="http://schemas.openxmlformats.org/officeDocument/2006/relationships/image" Target="../media/image24.wmf"/><Relationship Id="rId10" Type="http://schemas.openxmlformats.org/officeDocument/2006/relationships/oleObject" Target="../embeddings/oleObject34.bin"/><Relationship Id="rId4" Type="http://schemas.openxmlformats.org/officeDocument/2006/relationships/oleObject" Target="../embeddings/oleObject23.bin"/><Relationship Id="rId9" Type="http://schemas.openxmlformats.org/officeDocument/2006/relationships/image" Target="../media/image39.wmf"/></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12.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5.bin"/><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13.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6.bin"/><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14.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7.bin"/><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4.png"/><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8.bin"/><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17.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9.bin"/><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notesSlide" Target="../notesSlides/notesSlide18.xml"/><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9.png"/><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9.png"/><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1692" y="1577086"/>
            <a:ext cx="11499948" cy="888683"/>
          </a:xfrm>
        </p:spPr>
        <p:txBody>
          <a:bodyPr>
            <a:noAutofit/>
          </a:bodyPr>
          <a:lstStyle/>
          <a:p>
            <a:pPr>
              <a:lnSpc>
                <a:spcPct val="150000"/>
              </a:lnSpc>
            </a:pPr>
            <a:br>
              <a:rPr lang="en-US" altLang="zh-CN" sz="4800" b="1" dirty="0">
                <a:solidFill>
                  <a:schemeClr val="accent1">
                    <a:lumMod val="75000"/>
                  </a:schemeClr>
                </a:solidFill>
              </a:rPr>
            </a:br>
            <a:r>
              <a:rPr lang="zh-CN" altLang="en-US" sz="3600" b="1" dirty="0">
                <a:solidFill>
                  <a:schemeClr val="accent1">
                    <a:lumMod val="75000"/>
                  </a:schemeClr>
                </a:solidFill>
              </a:rPr>
              <a:t>迁移学习</a:t>
            </a:r>
            <a:endParaRPr lang="en-US" altLang="zh-CN" sz="3200" b="1" dirty="0">
              <a:solidFill>
                <a:schemeClr val="accent1">
                  <a:lumMod val="75000"/>
                </a:schemeClr>
              </a:solidFill>
            </a:endParaRPr>
          </a:p>
        </p:txBody>
      </p:sp>
      <p:sp>
        <p:nvSpPr>
          <p:cNvPr id="3" name="副标题 2"/>
          <p:cNvSpPr>
            <a:spLocks noGrp="1"/>
          </p:cNvSpPr>
          <p:nvPr>
            <p:ph type="subTitle" idx="1"/>
          </p:nvPr>
        </p:nvSpPr>
        <p:spPr>
          <a:xfrm>
            <a:off x="1524000" y="4422710"/>
            <a:ext cx="9144000" cy="1505650"/>
          </a:xfrm>
        </p:spPr>
        <p:txBody>
          <a:bodyPr>
            <a:normAutofit/>
          </a:bodyPr>
          <a:lstStyle/>
          <a:p>
            <a:r>
              <a:rPr kumimoji="1" lang="zh-CN" altLang="en-US" sz="2800" b="1" u="sng" dirty="0"/>
              <a:t>汇报人：孙华琴</a:t>
            </a:r>
            <a:endParaRPr kumimoji="1" lang="en-US" altLang="zh-CN" sz="2800" b="1" u="sng" dirty="0"/>
          </a:p>
          <a:p>
            <a:r>
              <a:rPr kumimoji="1" lang="zh-CN" altLang="en-US" sz="2800" b="1" u="sng" dirty="0"/>
              <a:t>日期：</a:t>
            </a:r>
            <a:r>
              <a:rPr kumimoji="1" lang="en-US" altLang="zh-CN" sz="2800" b="1" u="sng" dirty="0"/>
              <a:t>2020</a:t>
            </a:r>
            <a:r>
              <a:rPr kumimoji="1" lang="zh-CN" altLang="en-US" sz="2800" b="1" u="sng" dirty="0"/>
              <a:t>年</a:t>
            </a:r>
            <a:r>
              <a:rPr kumimoji="1" lang="en-US" altLang="zh-CN" sz="2800" b="1" u="sng" dirty="0"/>
              <a:t>8</a:t>
            </a:r>
            <a:r>
              <a:rPr kumimoji="1" lang="zh-CN" altLang="en-US" sz="2800" b="1" u="sng" dirty="0"/>
              <a:t>月</a:t>
            </a:r>
            <a:r>
              <a:rPr kumimoji="1" lang="en-US" altLang="zh-CN" sz="2800" b="1" u="sng" dirty="0"/>
              <a:t>3</a:t>
            </a:r>
            <a:r>
              <a:rPr kumimoji="1" lang="zh-CN" altLang="en-US" sz="2800" b="1" u="sng" dirty="0"/>
              <a:t>日</a:t>
            </a:r>
            <a:endParaRPr kumimoji="1" lang="en-US" altLang="zh-CN" sz="2800" b="1" u="sng" dirty="0"/>
          </a:p>
        </p:txBody>
      </p:sp>
    </p:spTree>
    <p:extLst>
      <p:ext uri="{BB962C8B-B14F-4D97-AF65-F5344CB8AC3E}">
        <p14:creationId xmlns:p14="http://schemas.microsoft.com/office/powerpoint/2010/main" val="15169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迁移学习的基本方法</a:t>
            </a:r>
          </a:p>
        </p:txBody>
      </p:sp>
      <p:sp>
        <p:nvSpPr>
          <p:cNvPr id="3" name="内容占位符 2"/>
          <p:cNvSpPr>
            <a:spLocks noGrp="1"/>
          </p:cNvSpPr>
          <p:nvPr>
            <p:ph idx="1"/>
          </p:nvPr>
        </p:nvSpPr>
        <p:spPr>
          <a:xfrm>
            <a:off x="838200" y="1075096"/>
            <a:ext cx="10934700" cy="5417778"/>
          </a:xfrm>
        </p:spPr>
        <p:txBody>
          <a:bodyPr>
            <a:normAutofit fontScale="85000" lnSpcReduction="20000"/>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基于实例的迁移学习方法</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假设：</a:t>
            </a:r>
            <a:r>
              <a:rPr kumimoji="1" lang="zh-CN" altLang="en-US" sz="2200" dirty="0">
                <a:latin typeface="Times New Roman" panose="02020603050405020304" pitchFamily="18" charset="0"/>
                <a:cs typeface="Times New Roman" panose="02020603050405020304" pitchFamily="18" charset="0"/>
              </a:rPr>
              <a:t>源域中的一些数据和目标域会共享很多共同的特征</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方法：</a:t>
            </a:r>
            <a:r>
              <a:rPr kumimoji="1" lang="zh-CN" altLang="en-US" sz="2200" dirty="0">
                <a:latin typeface="Times New Roman" panose="02020603050405020304" pitchFamily="18" charset="0"/>
                <a:cs typeface="Times New Roman" panose="02020603050405020304" pitchFamily="18" charset="0"/>
              </a:rPr>
              <a:t>对源域进行</a:t>
            </a:r>
            <a:r>
              <a:rPr kumimoji="1" lang="en-US" altLang="zh-CN" sz="2200" dirty="0">
                <a:latin typeface="Times New Roman" panose="02020603050405020304" pitchFamily="18" charset="0"/>
                <a:cs typeface="Times New Roman" panose="02020603050405020304" pitchFamily="18" charset="0"/>
              </a:rPr>
              <a:t>instance reweighting</a:t>
            </a:r>
            <a:r>
              <a:rPr kumimoji="1" lang="zh-CN" altLang="en-US" sz="2200" dirty="0">
                <a:latin typeface="Times New Roman" panose="02020603050405020304" pitchFamily="18" charset="0"/>
                <a:cs typeface="Times New Roman" panose="02020603050405020304" pitchFamily="18" charset="0"/>
              </a:rPr>
              <a:t>，筛选出与目标域数据相似度高的数据，然后进行训练学习。权重的确定是通过估计源域与目标域分布比值。</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代表工作</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err="1">
                <a:latin typeface="Times New Roman" panose="02020603050405020304" pitchFamily="18" charset="0"/>
                <a:cs typeface="Times New Roman" panose="02020603050405020304" pitchFamily="18" charset="0"/>
              </a:rPr>
              <a:t>TrAdaBoost</a:t>
            </a:r>
            <a:r>
              <a:rPr kumimoji="1" lang="en-US" altLang="zh-CN" sz="1800" dirty="0">
                <a:latin typeface="Times New Roman" panose="02020603050405020304" pitchFamily="18" charset="0"/>
                <a:cs typeface="Times New Roman" panose="02020603050405020304" pitchFamily="18" charset="0"/>
              </a:rPr>
              <a:t> [Dai, ICML-07]</a:t>
            </a:r>
          </a:p>
          <a:p>
            <a:pPr lvl="2">
              <a:lnSpc>
                <a:spcPct val="150000"/>
              </a:lnSpc>
            </a:pPr>
            <a:r>
              <a:rPr kumimoji="1" lang="en-US" altLang="zh-CN" sz="1800" dirty="0">
                <a:latin typeface="Times New Roman" panose="02020603050405020304" pitchFamily="18" charset="0"/>
                <a:cs typeface="Times New Roman" panose="02020603050405020304" pitchFamily="18" charset="0"/>
              </a:rPr>
              <a:t>Kernel Mean Matching (KMM) [</a:t>
            </a:r>
            <a:r>
              <a:rPr kumimoji="1" lang="en-US" altLang="zh-CN" sz="1800" dirty="0" err="1">
                <a:latin typeface="Times New Roman" panose="02020603050405020304" pitchFamily="18" charset="0"/>
                <a:cs typeface="Times New Roman" panose="02020603050405020304" pitchFamily="18" charset="0"/>
              </a:rPr>
              <a:t>Smola</a:t>
            </a:r>
            <a:r>
              <a:rPr kumimoji="1" lang="en-US" altLang="zh-CN" sz="1800" dirty="0">
                <a:latin typeface="Times New Roman" panose="02020603050405020304" pitchFamily="18" charset="0"/>
                <a:cs typeface="Times New Roman" panose="02020603050405020304" pitchFamily="18" charset="0"/>
              </a:rPr>
              <a:t>, ICML-08]</a:t>
            </a:r>
          </a:p>
          <a:p>
            <a:pPr lvl="2">
              <a:lnSpc>
                <a:spcPct val="150000"/>
              </a:lnSpc>
            </a:pPr>
            <a:r>
              <a:rPr kumimoji="1" lang="en-US" altLang="zh-CN" sz="1800" dirty="0">
                <a:latin typeface="Times New Roman" panose="02020603050405020304" pitchFamily="18" charset="0"/>
                <a:cs typeface="Times New Roman" panose="02020603050405020304" pitchFamily="18" charset="0"/>
              </a:rPr>
              <a:t>Transitive Transfer Learning (TTL) [Tan et al., 2015]</a:t>
            </a:r>
          </a:p>
          <a:p>
            <a:pPr lvl="2">
              <a:lnSpc>
                <a:spcPct val="150000"/>
              </a:lnSpc>
            </a:pPr>
            <a:r>
              <a:rPr kumimoji="1" lang="en-US" altLang="zh-CN" sz="1800" dirty="0">
                <a:latin typeface="Times New Roman" panose="02020603050405020304" pitchFamily="18" charset="0"/>
                <a:cs typeface="Times New Roman" panose="02020603050405020304" pitchFamily="18" charset="0"/>
              </a:rPr>
              <a:t>Distant Domain Transfer </a:t>
            </a:r>
            <a:r>
              <a:rPr kumimoji="1" lang="en-US" altLang="zh-CN" sz="1800" dirty="0" err="1">
                <a:latin typeface="Times New Roman" panose="02020603050405020304" pitchFamily="18" charset="0"/>
                <a:cs typeface="Times New Roman" panose="02020603050405020304" pitchFamily="18" charset="0"/>
              </a:rPr>
              <a:t>Learningc</a:t>
            </a:r>
            <a:r>
              <a:rPr kumimoji="1" lang="en-US" altLang="zh-CN" sz="1800" dirty="0">
                <a:latin typeface="Times New Roman" panose="02020603050405020304" pitchFamily="18" charset="0"/>
                <a:cs typeface="Times New Roman" panose="02020603050405020304" pitchFamily="18" charset="0"/>
              </a:rPr>
              <a:t> (DDTL) [Tan et al., 2017]</a:t>
            </a:r>
          </a:p>
          <a:p>
            <a:pPr lvl="1">
              <a:lnSpc>
                <a:spcPct val="150000"/>
              </a:lnSpc>
            </a:pPr>
            <a:r>
              <a:rPr kumimoji="1" lang="zh-CN" altLang="en-US" sz="2200" b="1" dirty="0">
                <a:latin typeface="Times New Roman" panose="02020603050405020304" pitchFamily="18" charset="0"/>
                <a:cs typeface="Times New Roman" panose="02020603050405020304" pitchFamily="18" charset="0"/>
              </a:rPr>
              <a:t>优点：</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理论支撑充分，</a:t>
            </a:r>
            <a:r>
              <a:rPr kumimoji="1" lang="en-US" altLang="zh-CN" sz="1800" dirty="0">
                <a:latin typeface="Times New Roman" panose="02020603050405020304" pitchFamily="18" charset="0"/>
                <a:cs typeface="Times New Roman" panose="02020603050405020304" pitchFamily="18" charset="0"/>
              </a:rPr>
              <a:t>PAC</a:t>
            </a:r>
            <a:r>
              <a:rPr kumimoji="1" lang="zh-CN" altLang="en-US" sz="1800" dirty="0">
                <a:latin typeface="Times New Roman" panose="02020603050405020304" pitchFamily="18" charset="0"/>
                <a:cs typeface="Times New Roman" panose="02020603050405020304" pitchFamily="18" charset="0"/>
              </a:rPr>
              <a:t>可学</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缺点：</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只在分布差异较小时有效</a:t>
            </a:r>
            <a:endParaRPr kumimoji="1" lang="en-US" altLang="zh-CN" sz="1800" dirty="0">
              <a:latin typeface="Times New Roman" panose="02020603050405020304" pitchFamily="18" charset="0"/>
              <a:cs typeface="Times New Roman" panose="02020603050405020304" pitchFamily="18" charset="0"/>
            </a:endParaRPr>
          </a:p>
          <a:p>
            <a:pPr lvl="2">
              <a:lnSpc>
                <a:spcPct val="150000"/>
              </a:lnSpc>
            </a:pPr>
            <a:endParaRPr kumimoji="1" lang="en-US" altLang="zh-CN"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3A19A70-E843-45C5-A5D2-C2D0A9AD60C2}"/>
              </a:ext>
            </a:extLst>
          </p:cNvPr>
          <p:cNvPicPr>
            <a:picLocks noChangeAspect="1"/>
          </p:cNvPicPr>
          <p:nvPr/>
        </p:nvPicPr>
        <p:blipFill>
          <a:blip r:embed="rId2"/>
          <a:stretch>
            <a:fillRect/>
          </a:stretch>
        </p:blipFill>
        <p:spPr>
          <a:xfrm>
            <a:off x="8229600" y="3696816"/>
            <a:ext cx="3329940" cy="2710652"/>
          </a:xfrm>
          <a:prstGeom prst="rect">
            <a:avLst/>
          </a:prstGeom>
        </p:spPr>
      </p:pic>
    </p:spTree>
    <p:extLst>
      <p:ext uri="{BB962C8B-B14F-4D97-AF65-F5344CB8AC3E}">
        <p14:creationId xmlns:p14="http://schemas.microsoft.com/office/powerpoint/2010/main" val="281956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迁移学习的基本方法</a:t>
            </a:r>
          </a:p>
        </p:txBody>
      </p:sp>
      <p:sp>
        <p:nvSpPr>
          <p:cNvPr id="3" name="内容占位符 2"/>
          <p:cNvSpPr>
            <a:spLocks noGrp="1"/>
          </p:cNvSpPr>
          <p:nvPr>
            <p:ph idx="1"/>
          </p:nvPr>
        </p:nvSpPr>
        <p:spPr>
          <a:xfrm>
            <a:off x="838200" y="1075096"/>
            <a:ext cx="10934700" cy="5417778"/>
          </a:xfrm>
        </p:spPr>
        <p:txBody>
          <a:bodyPr>
            <a:normAutofit fontScale="92500" lnSpcReduction="20000"/>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基于特征的迁移学习方法</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假设：</a:t>
            </a:r>
            <a:r>
              <a:rPr kumimoji="1" lang="zh-CN" altLang="en-US" sz="2200" dirty="0">
                <a:latin typeface="Times New Roman" panose="02020603050405020304" pitchFamily="18" charset="0"/>
                <a:cs typeface="Times New Roman" panose="02020603050405020304" pitchFamily="18" charset="0"/>
              </a:rPr>
              <a:t>源域和目标域仅仅有一些交叉特征</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方法：</a:t>
            </a:r>
            <a:r>
              <a:rPr kumimoji="1" lang="zh-CN" altLang="en-US" sz="2200" dirty="0">
                <a:latin typeface="Times New Roman" panose="02020603050405020304" pitchFamily="18" charset="0"/>
                <a:cs typeface="Times New Roman" panose="02020603050405020304" pitchFamily="18" charset="0"/>
              </a:rPr>
              <a:t>通过特征变换将源域和目标域的数据特征变换到统一的特征空间中</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代表工作</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Transfer component analysis (TCA) [Pan, TKDE-11]</a:t>
            </a:r>
          </a:p>
          <a:p>
            <a:pPr lvl="2">
              <a:lnSpc>
                <a:spcPct val="150000"/>
              </a:lnSpc>
            </a:pPr>
            <a:r>
              <a:rPr kumimoji="1" lang="en-US" altLang="zh-CN" sz="1800" dirty="0">
                <a:latin typeface="Times New Roman" panose="02020603050405020304" pitchFamily="18" charset="0"/>
                <a:cs typeface="Times New Roman" panose="02020603050405020304" pitchFamily="18" charset="0"/>
              </a:rPr>
              <a:t>Spectral Feature Alignment (SFA) [Pan, WWW-10]</a:t>
            </a:r>
          </a:p>
          <a:p>
            <a:pPr lvl="2">
              <a:lnSpc>
                <a:spcPct val="150000"/>
              </a:lnSpc>
            </a:pPr>
            <a:r>
              <a:rPr kumimoji="1" lang="en-US" altLang="zh-CN" sz="1800" dirty="0">
                <a:latin typeface="Times New Roman" panose="02020603050405020304" pitchFamily="18" charset="0"/>
                <a:cs typeface="Times New Roman" panose="02020603050405020304" pitchFamily="18" charset="0"/>
              </a:rPr>
              <a:t>Geodesic flow kernel (GFK) [</a:t>
            </a:r>
            <a:r>
              <a:rPr kumimoji="1" lang="en-US" altLang="zh-CN" sz="1800" dirty="0" err="1">
                <a:latin typeface="Times New Roman" panose="02020603050405020304" pitchFamily="18" charset="0"/>
                <a:cs typeface="Times New Roman" panose="02020603050405020304" pitchFamily="18" charset="0"/>
              </a:rPr>
              <a:t>Duan</a:t>
            </a:r>
            <a:r>
              <a:rPr kumimoji="1" lang="en-US" altLang="zh-CN" sz="1800" dirty="0">
                <a:latin typeface="Times New Roman" panose="02020603050405020304" pitchFamily="18" charset="0"/>
                <a:cs typeface="Times New Roman" panose="02020603050405020304" pitchFamily="18" charset="0"/>
              </a:rPr>
              <a:t>, CVPR-12]</a:t>
            </a:r>
          </a:p>
          <a:p>
            <a:pPr lvl="2">
              <a:lnSpc>
                <a:spcPct val="150000"/>
              </a:lnSpc>
            </a:pPr>
            <a:r>
              <a:rPr kumimoji="1" lang="en-US" altLang="zh-CN" sz="1800" dirty="0">
                <a:latin typeface="Times New Roman" panose="02020603050405020304" pitchFamily="18" charset="0"/>
                <a:cs typeface="Times New Roman" panose="02020603050405020304" pitchFamily="18" charset="0"/>
              </a:rPr>
              <a:t>Transfer kernel learning (TKL) [Long, TKDE-15]</a:t>
            </a:r>
          </a:p>
          <a:p>
            <a:pPr lvl="1">
              <a:lnSpc>
                <a:spcPct val="150000"/>
              </a:lnSpc>
            </a:pPr>
            <a:r>
              <a:rPr kumimoji="1" lang="zh-CN" altLang="en-US" sz="2200" b="1" dirty="0">
                <a:latin typeface="Times New Roman" panose="02020603050405020304" pitchFamily="18" charset="0"/>
                <a:cs typeface="Times New Roman" panose="02020603050405020304" pitchFamily="18" charset="0"/>
              </a:rPr>
              <a:t>优点：</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效果较好</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缺点：</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容易过适配</a:t>
            </a:r>
            <a:endParaRPr kumimoji="1" lang="en-US" altLang="zh-CN" sz="1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119E9D2-6817-4AB2-9568-B345766EA329}"/>
              </a:ext>
            </a:extLst>
          </p:cNvPr>
          <p:cNvPicPr>
            <a:picLocks noChangeAspect="1"/>
          </p:cNvPicPr>
          <p:nvPr/>
        </p:nvPicPr>
        <p:blipFill>
          <a:blip r:embed="rId2"/>
          <a:stretch>
            <a:fillRect/>
          </a:stretch>
        </p:blipFill>
        <p:spPr>
          <a:xfrm>
            <a:off x="7691120" y="3592289"/>
            <a:ext cx="3949700" cy="2809145"/>
          </a:xfrm>
          <a:prstGeom prst="rect">
            <a:avLst/>
          </a:prstGeom>
        </p:spPr>
      </p:pic>
    </p:spTree>
    <p:extLst>
      <p:ext uri="{BB962C8B-B14F-4D97-AF65-F5344CB8AC3E}">
        <p14:creationId xmlns:p14="http://schemas.microsoft.com/office/powerpoint/2010/main" val="45438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迁移学习的基本方法</a:t>
            </a:r>
          </a:p>
        </p:txBody>
      </p:sp>
      <p:sp>
        <p:nvSpPr>
          <p:cNvPr id="3" name="内容占位符 2"/>
          <p:cNvSpPr>
            <a:spLocks noGrp="1"/>
          </p:cNvSpPr>
          <p:nvPr>
            <p:ph idx="1"/>
          </p:nvPr>
        </p:nvSpPr>
        <p:spPr>
          <a:xfrm>
            <a:off x="838200" y="1075096"/>
            <a:ext cx="10934700" cy="5417778"/>
          </a:xfrm>
        </p:spPr>
        <p:txBody>
          <a:bodyPr>
            <a:normAutofit fontScale="92500" lnSpcReduction="20000"/>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基于模型的迁移学习方法</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假设：</a:t>
            </a:r>
            <a:r>
              <a:rPr kumimoji="1" lang="zh-CN" altLang="en-US" sz="2200" dirty="0">
                <a:latin typeface="Times New Roman" panose="02020603050405020304" pitchFamily="18" charset="0"/>
                <a:cs typeface="Times New Roman" panose="02020603050405020304" pitchFamily="18" charset="0"/>
              </a:rPr>
              <a:t>源域和目标域可以共享一些模型参数</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方法：</a:t>
            </a:r>
            <a:r>
              <a:rPr kumimoji="1" lang="zh-CN" altLang="en-US" sz="2200" dirty="0">
                <a:latin typeface="Times New Roman" panose="02020603050405020304" pitchFamily="18" charset="0"/>
                <a:cs typeface="Times New Roman" panose="02020603050405020304" pitchFamily="18" charset="0"/>
              </a:rPr>
              <a:t>由源域学习到的模型运用到目标域上，再根据目标域学习新的模型</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代表工作</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err="1">
                <a:latin typeface="Times New Roman" panose="02020603050405020304" pitchFamily="18" charset="0"/>
                <a:cs typeface="Times New Roman" panose="02020603050405020304" pitchFamily="18" charset="0"/>
              </a:rPr>
              <a:t>TransEMDT</a:t>
            </a:r>
            <a:r>
              <a:rPr kumimoji="1" lang="en-US" altLang="zh-CN" sz="1800" dirty="0">
                <a:latin typeface="Times New Roman" panose="02020603050405020304" pitchFamily="18" charset="0"/>
                <a:cs typeface="Times New Roman" panose="02020603050405020304" pitchFamily="18" charset="0"/>
              </a:rPr>
              <a:t> [Zhao, IJCAI-11]</a:t>
            </a:r>
          </a:p>
          <a:p>
            <a:pPr lvl="2">
              <a:lnSpc>
                <a:spcPct val="150000"/>
              </a:lnSpc>
            </a:pPr>
            <a:r>
              <a:rPr kumimoji="1" lang="en-US" altLang="zh-CN" sz="1800" dirty="0">
                <a:latin typeface="Times New Roman" panose="02020603050405020304" pitchFamily="18" charset="0"/>
                <a:cs typeface="Times New Roman" panose="02020603050405020304" pitchFamily="18" charset="0"/>
              </a:rPr>
              <a:t>TRCNN [</a:t>
            </a:r>
            <a:r>
              <a:rPr kumimoji="1" lang="en-US" altLang="zh-CN" sz="1800" dirty="0" err="1">
                <a:latin typeface="Times New Roman" panose="02020603050405020304" pitchFamily="18" charset="0"/>
                <a:cs typeface="Times New Roman" panose="02020603050405020304" pitchFamily="18" charset="0"/>
              </a:rPr>
              <a:t>Oquab</a:t>
            </a:r>
            <a:r>
              <a:rPr kumimoji="1" lang="en-US" altLang="zh-CN" sz="1800" dirty="0">
                <a:latin typeface="Times New Roman" panose="02020603050405020304" pitchFamily="18" charset="0"/>
                <a:cs typeface="Times New Roman" panose="02020603050405020304" pitchFamily="18" charset="0"/>
              </a:rPr>
              <a:t>, CVPR-14]</a:t>
            </a:r>
          </a:p>
          <a:p>
            <a:pPr lvl="2">
              <a:lnSpc>
                <a:spcPct val="150000"/>
              </a:lnSpc>
            </a:pPr>
            <a:r>
              <a:rPr kumimoji="1" lang="en-US" altLang="zh-CN" sz="1800" dirty="0" err="1">
                <a:latin typeface="Times New Roman" panose="02020603050405020304" pitchFamily="18" charset="0"/>
                <a:cs typeface="Times New Roman" panose="02020603050405020304" pitchFamily="18" charset="0"/>
              </a:rPr>
              <a:t>TaskTrAdaBoost</a:t>
            </a:r>
            <a:r>
              <a:rPr kumimoji="1" lang="en-US" altLang="zh-CN" sz="1800" dirty="0">
                <a:latin typeface="Times New Roman" panose="02020603050405020304" pitchFamily="18" charset="0"/>
                <a:cs typeface="Times New Roman" panose="02020603050405020304" pitchFamily="18" charset="0"/>
              </a:rPr>
              <a:t> [Yao, CVPR-10]</a:t>
            </a:r>
          </a:p>
          <a:p>
            <a:pPr lvl="2">
              <a:lnSpc>
                <a:spcPct val="150000"/>
              </a:lnSpc>
            </a:pPr>
            <a:r>
              <a:rPr kumimoji="1" lang="en-US" altLang="zh-CN" sz="1800" dirty="0">
                <a:latin typeface="Times New Roman" panose="02020603050405020304" pitchFamily="18" charset="0"/>
                <a:cs typeface="Times New Roman" panose="02020603050405020304" pitchFamily="18" charset="0"/>
              </a:rPr>
              <a:t>Transfer kernel learning (TKL) [Long, TKDE-15]</a:t>
            </a:r>
          </a:p>
          <a:p>
            <a:pPr lvl="1">
              <a:lnSpc>
                <a:spcPct val="150000"/>
              </a:lnSpc>
            </a:pPr>
            <a:r>
              <a:rPr kumimoji="1" lang="zh-CN" altLang="en-US" sz="2200" b="1" dirty="0">
                <a:latin typeface="Times New Roman" panose="02020603050405020304" pitchFamily="18" charset="0"/>
                <a:cs typeface="Times New Roman" panose="02020603050405020304" pitchFamily="18" charset="0"/>
              </a:rPr>
              <a:t>优点：</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利用模型的相似性复用</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缺点：</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模型的参数不易收敛</a:t>
            </a:r>
            <a:endParaRPr kumimoji="1" lang="en-US" altLang="zh-C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23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迁移学习的基本方法</a:t>
            </a:r>
          </a:p>
        </p:txBody>
      </p:sp>
      <p:sp>
        <p:nvSpPr>
          <p:cNvPr id="3" name="内容占位符 2"/>
          <p:cNvSpPr>
            <a:spLocks noGrp="1"/>
          </p:cNvSpPr>
          <p:nvPr>
            <p:ph idx="1"/>
          </p:nvPr>
        </p:nvSpPr>
        <p:spPr>
          <a:xfrm>
            <a:off x="838200" y="1026368"/>
            <a:ext cx="11262360" cy="5417778"/>
          </a:xfrm>
        </p:spPr>
        <p:txBody>
          <a:bodyPr>
            <a:normAutofit/>
          </a:bodyPr>
          <a:lstStyle/>
          <a:p>
            <a:pPr>
              <a:lnSpc>
                <a:spcPct val="150000"/>
              </a:lnSpc>
            </a:pPr>
            <a:r>
              <a:rPr kumimoji="1" lang="zh-CN" altLang="en-US" sz="2400" b="1" dirty="0">
                <a:latin typeface="Times New Roman" panose="02020603050405020304" pitchFamily="18" charset="0"/>
                <a:cs typeface="Times New Roman" panose="02020603050405020304" pitchFamily="18" charset="0"/>
              </a:rPr>
              <a:t>基于关系的迁移学习方法</a:t>
            </a:r>
            <a:endParaRPr kumimoji="1" lang="en-US" altLang="zh-CN" sz="2400" b="1" dirty="0">
              <a:latin typeface="Times New Roman" panose="02020603050405020304" pitchFamily="18" charset="0"/>
              <a:cs typeface="Times New Roman" panose="02020603050405020304" pitchFamily="18" charset="0"/>
            </a:endParaRPr>
          </a:p>
          <a:p>
            <a:pPr lvl="1">
              <a:lnSpc>
                <a:spcPct val="150000"/>
              </a:lnSpc>
            </a:pPr>
            <a:r>
              <a:rPr kumimoji="1" lang="zh-CN" altLang="en-US" sz="2000" b="1" dirty="0">
                <a:latin typeface="Times New Roman" panose="02020603050405020304" pitchFamily="18" charset="0"/>
                <a:cs typeface="Times New Roman" panose="02020603050405020304" pitchFamily="18" charset="0"/>
              </a:rPr>
              <a:t>假设：</a:t>
            </a:r>
            <a:r>
              <a:rPr kumimoji="1" lang="zh-CN" altLang="en-US" sz="2000" dirty="0">
                <a:latin typeface="Times New Roman" panose="02020603050405020304" pitchFamily="18" charset="0"/>
                <a:cs typeface="Times New Roman" panose="02020603050405020304" pitchFamily="18" charset="0"/>
              </a:rPr>
              <a:t>如果两个域是相似的，那么它们会共享某种相似关系</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重点关注样本间的关系</a:t>
            </a: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r>
              <a:rPr kumimoji="1" lang="zh-CN" altLang="en-US" sz="2000" b="1" dirty="0">
                <a:latin typeface="Times New Roman" panose="02020603050405020304" pitchFamily="18" charset="0"/>
                <a:cs typeface="Times New Roman" panose="02020603050405020304" pitchFamily="18" charset="0"/>
              </a:rPr>
              <a:t>方法：</a:t>
            </a:r>
            <a:r>
              <a:rPr kumimoji="1" lang="zh-CN" altLang="en-US" sz="2000" dirty="0">
                <a:latin typeface="Times New Roman" panose="02020603050405020304" pitchFamily="18" charset="0"/>
                <a:cs typeface="Times New Roman" panose="02020603050405020304" pitchFamily="18" charset="0"/>
              </a:rPr>
              <a:t>利用源域学习逻辑关系网络，再应用于目标域上</a:t>
            </a: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r>
              <a:rPr kumimoji="1" lang="zh-CN" altLang="en-US" sz="2000" b="1" dirty="0">
                <a:latin typeface="Times New Roman" panose="02020603050405020304" pitchFamily="18" charset="0"/>
                <a:cs typeface="Times New Roman" panose="02020603050405020304" pitchFamily="18" charset="0"/>
              </a:rPr>
              <a:t>代表工作</a:t>
            </a:r>
            <a:endParaRPr kumimoji="1" lang="en-US" altLang="zh-CN" sz="2000" b="1" dirty="0">
              <a:latin typeface="Times New Roman" panose="02020603050405020304" pitchFamily="18" charset="0"/>
              <a:cs typeface="Times New Roman" panose="02020603050405020304" pitchFamily="18" charset="0"/>
            </a:endParaRPr>
          </a:p>
          <a:p>
            <a:pPr lvl="2">
              <a:lnSpc>
                <a:spcPct val="150000"/>
              </a:lnSpc>
            </a:pPr>
            <a:r>
              <a:rPr kumimoji="1" lang="en-US" altLang="zh-CN" sz="1600" dirty="0">
                <a:latin typeface="Times New Roman" panose="02020603050405020304" pitchFamily="18" charset="0"/>
                <a:cs typeface="Times New Roman" panose="02020603050405020304" pitchFamily="18" charset="0"/>
              </a:rPr>
              <a:t>Predicate mapping and revising [</a:t>
            </a:r>
            <a:r>
              <a:rPr kumimoji="1" lang="en-US" altLang="zh-CN" sz="1600" dirty="0" err="1">
                <a:latin typeface="Times New Roman" panose="02020603050405020304" pitchFamily="18" charset="0"/>
                <a:cs typeface="Times New Roman" panose="02020603050405020304" pitchFamily="18" charset="0"/>
              </a:rPr>
              <a:t>Mihalkova</a:t>
            </a:r>
            <a:r>
              <a:rPr kumimoji="1" lang="en-US" altLang="zh-CN" sz="1600" dirty="0">
                <a:latin typeface="Times New Roman" panose="02020603050405020304" pitchFamily="18" charset="0"/>
                <a:cs typeface="Times New Roman" panose="02020603050405020304" pitchFamily="18" charset="0"/>
              </a:rPr>
              <a:t>, AAAI-07]</a:t>
            </a:r>
          </a:p>
          <a:p>
            <a:pPr lvl="2">
              <a:lnSpc>
                <a:spcPct val="150000"/>
              </a:lnSpc>
            </a:pPr>
            <a:r>
              <a:rPr kumimoji="1" lang="en-US" altLang="zh-CN" sz="1600" dirty="0">
                <a:latin typeface="Times New Roman" panose="02020603050405020304" pitchFamily="18" charset="0"/>
                <a:cs typeface="Times New Roman" panose="02020603050405020304" pitchFamily="18" charset="0"/>
              </a:rPr>
              <a:t>Second-order Markov Logic [Davis, ICML-09]</a:t>
            </a:r>
          </a:p>
        </p:txBody>
      </p:sp>
      <p:pic>
        <p:nvPicPr>
          <p:cNvPr id="4" name="图片 3">
            <a:extLst>
              <a:ext uri="{FF2B5EF4-FFF2-40B4-BE49-F238E27FC236}">
                <a16:creationId xmlns:a16="http://schemas.microsoft.com/office/drawing/2014/main" id="{2C1C456E-F0E8-4DB2-BE4C-D841D426A4B5}"/>
              </a:ext>
            </a:extLst>
          </p:cNvPr>
          <p:cNvPicPr>
            <a:picLocks noChangeAspect="1"/>
          </p:cNvPicPr>
          <p:nvPr/>
        </p:nvPicPr>
        <p:blipFill>
          <a:blip r:embed="rId2"/>
          <a:stretch>
            <a:fillRect/>
          </a:stretch>
        </p:blipFill>
        <p:spPr>
          <a:xfrm>
            <a:off x="5004435" y="2888932"/>
            <a:ext cx="7096125" cy="3762375"/>
          </a:xfrm>
          <a:prstGeom prst="rect">
            <a:avLst/>
          </a:prstGeom>
        </p:spPr>
      </p:pic>
    </p:spTree>
    <p:extLst>
      <p:ext uri="{BB962C8B-B14F-4D97-AF65-F5344CB8AC3E}">
        <p14:creationId xmlns:p14="http://schemas.microsoft.com/office/powerpoint/2010/main" val="314649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迁移学习研究现状</a:t>
            </a:r>
          </a:p>
        </p:txBody>
      </p:sp>
      <p:sp>
        <p:nvSpPr>
          <p:cNvPr id="3" name="内容占位符 2"/>
          <p:cNvSpPr>
            <a:spLocks noGrp="1"/>
          </p:cNvSpPr>
          <p:nvPr>
            <p:ph idx="1"/>
          </p:nvPr>
        </p:nvSpPr>
        <p:spPr>
          <a:xfrm>
            <a:off x="838200" y="1026368"/>
            <a:ext cx="11262360" cy="5417778"/>
          </a:xfrm>
        </p:spPr>
        <p:txBody>
          <a:bodyPr>
            <a:normAutofit/>
          </a:bodyPr>
          <a:lstStyle/>
          <a:p>
            <a:pPr>
              <a:lnSpc>
                <a:spcPct val="150000"/>
              </a:lnSpc>
            </a:pPr>
            <a:r>
              <a:rPr kumimoji="1" lang="zh-CN" altLang="en-US" sz="2400" b="1" dirty="0">
                <a:latin typeface="Times New Roman" panose="02020603050405020304" pitchFamily="18" charset="0"/>
                <a:cs typeface="Times New Roman" panose="02020603050405020304" pitchFamily="18" charset="0"/>
              </a:rPr>
              <a:t>迁移学习的主要研究领域</a:t>
            </a:r>
            <a:endParaRPr kumimoji="1" lang="en-US" altLang="zh-CN" sz="2400" b="1" dirty="0">
              <a:latin typeface="Times New Roman" panose="02020603050405020304" pitchFamily="18" charset="0"/>
              <a:cs typeface="Times New Roman" panose="02020603050405020304" pitchFamily="18" charset="0"/>
            </a:endParaRPr>
          </a:p>
          <a:p>
            <a:pPr lvl="1">
              <a:lnSpc>
                <a:spcPct val="150000"/>
              </a:lnSpc>
            </a:pPr>
            <a:r>
              <a:rPr kumimoji="1" lang="zh-CN" altLang="en-US" sz="2000" b="1" dirty="0">
                <a:latin typeface="Times New Roman" panose="02020603050405020304" pitchFamily="18" charset="0"/>
                <a:cs typeface="Times New Roman" panose="02020603050405020304" pitchFamily="18" charset="0"/>
              </a:rPr>
              <a:t>域适配问题</a:t>
            </a:r>
            <a:endParaRPr kumimoji="1" lang="en-US" altLang="zh-CN" sz="2000" b="1" dirty="0">
              <a:latin typeface="Times New Roman" panose="02020603050405020304" pitchFamily="18" charset="0"/>
              <a:cs typeface="Times New Roman" panose="02020603050405020304" pitchFamily="18" charset="0"/>
            </a:endParaRPr>
          </a:p>
          <a:p>
            <a:pPr lvl="2">
              <a:lnSpc>
                <a:spcPct val="150000"/>
              </a:lnSpc>
            </a:pPr>
            <a:r>
              <a:rPr kumimoji="1" lang="zh-CN" altLang="en-US" sz="1600" dirty="0">
                <a:latin typeface="Times New Roman" panose="02020603050405020304" pitchFamily="18" charset="0"/>
                <a:cs typeface="Times New Roman" panose="02020603050405020304" pitchFamily="18" charset="0"/>
              </a:rPr>
              <a:t>数据分布自适应的方法</a:t>
            </a:r>
          </a:p>
          <a:p>
            <a:pPr lvl="3">
              <a:lnSpc>
                <a:spcPct val="150000"/>
              </a:lnSpc>
            </a:pPr>
            <a:r>
              <a:rPr kumimoji="1" lang="zh-CN" altLang="en-US" sz="1400" dirty="0">
                <a:latin typeface="Times New Roman" panose="02020603050405020304" pitchFamily="18" charset="0"/>
                <a:cs typeface="Times New Roman" panose="02020603050405020304" pitchFamily="18" charset="0"/>
              </a:rPr>
              <a:t>根据对数据分布不同的假设（边缘分布和条件分布）构建不同的迁移方法</a:t>
            </a:r>
          </a:p>
          <a:p>
            <a:pPr lvl="2">
              <a:lnSpc>
                <a:spcPct val="150000"/>
              </a:lnSpc>
            </a:pPr>
            <a:r>
              <a:rPr kumimoji="1" lang="zh-CN" altLang="en-US" sz="1600" dirty="0">
                <a:latin typeface="Times New Roman" panose="02020603050405020304" pitchFamily="18" charset="0"/>
                <a:cs typeface="Times New Roman" panose="02020603050405020304" pitchFamily="18" charset="0"/>
              </a:rPr>
              <a:t>特征选择</a:t>
            </a:r>
          </a:p>
          <a:p>
            <a:pPr lvl="2">
              <a:lnSpc>
                <a:spcPct val="150000"/>
              </a:lnSpc>
            </a:pPr>
            <a:r>
              <a:rPr kumimoji="1" lang="zh-CN" altLang="en-US" sz="1600" dirty="0">
                <a:latin typeface="Times New Roman" panose="02020603050405020304" pitchFamily="18" charset="0"/>
                <a:cs typeface="Times New Roman" panose="02020603050405020304" pitchFamily="18" charset="0"/>
              </a:rPr>
              <a:t>子空间学习</a:t>
            </a:r>
            <a:endParaRPr kumimoji="1" lang="en-US" altLang="zh-CN" sz="1600" dirty="0">
              <a:latin typeface="Times New Roman" panose="02020603050405020304" pitchFamily="18" charset="0"/>
              <a:cs typeface="Times New Roman" panose="02020603050405020304" pitchFamily="18" charset="0"/>
            </a:endParaRPr>
          </a:p>
          <a:p>
            <a:pPr lvl="1">
              <a:lnSpc>
                <a:spcPct val="150000"/>
              </a:lnSpc>
            </a:pPr>
            <a:r>
              <a:rPr kumimoji="1" lang="zh-CN" altLang="en-US" sz="2000" b="1" dirty="0">
                <a:latin typeface="Times New Roman" panose="02020603050405020304" pitchFamily="18" charset="0"/>
                <a:cs typeface="Times New Roman" panose="02020603050405020304" pitchFamily="18" charset="0"/>
              </a:rPr>
              <a:t>深度迁移学习</a:t>
            </a:r>
            <a:endParaRPr kumimoji="1" lang="en-US" altLang="zh-CN" sz="2000" b="1" dirty="0">
              <a:latin typeface="Times New Roman" panose="02020603050405020304" pitchFamily="18" charset="0"/>
              <a:cs typeface="Times New Roman" panose="02020603050405020304" pitchFamily="18" charset="0"/>
            </a:endParaRPr>
          </a:p>
          <a:p>
            <a:pPr marL="457200" lvl="1" indent="0">
              <a:lnSpc>
                <a:spcPct val="150000"/>
              </a:lnSpc>
              <a:buNone/>
            </a:pPr>
            <a:endParaRPr kumimoji="1"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475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域适配问题</a:t>
            </a:r>
          </a:p>
        </p:txBody>
      </p:sp>
      <p:sp>
        <p:nvSpPr>
          <p:cNvPr id="3" name="内容占位符 2"/>
          <p:cNvSpPr>
            <a:spLocks noGrp="1"/>
          </p:cNvSpPr>
          <p:nvPr>
            <p:ph idx="1"/>
          </p:nvPr>
        </p:nvSpPr>
        <p:spPr>
          <a:xfrm>
            <a:off x="838200" y="1026368"/>
            <a:ext cx="11262360" cy="5417778"/>
          </a:xfrm>
        </p:spPr>
        <p:txBody>
          <a:bodyPr>
            <a:normAutofit/>
          </a:bodyPr>
          <a:lstStyle/>
          <a:p>
            <a:pPr>
              <a:lnSpc>
                <a:spcPct val="150000"/>
              </a:lnSpc>
            </a:pPr>
            <a:r>
              <a:rPr kumimoji="1" lang="zh-CN" altLang="en-US" sz="2400" b="1" dirty="0">
                <a:latin typeface="Times New Roman" panose="02020603050405020304" pitchFamily="18" charset="0"/>
                <a:cs typeface="Times New Roman" panose="02020603050405020304" pitchFamily="18" charset="0"/>
              </a:rPr>
              <a:t>数据分布自适应的方法</a:t>
            </a:r>
            <a:endParaRPr kumimoji="1" lang="en-US" altLang="zh-CN" sz="2400" b="1" dirty="0">
              <a:latin typeface="Times New Roman" panose="02020603050405020304" pitchFamily="18" charset="0"/>
              <a:cs typeface="Times New Roman" panose="02020603050405020304" pitchFamily="18" charset="0"/>
            </a:endParaRPr>
          </a:p>
          <a:p>
            <a:pPr lvl="1">
              <a:lnSpc>
                <a:spcPct val="150000"/>
              </a:lnSpc>
            </a:pPr>
            <a:r>
              <a:rPr kumimoji="1" lang="zh-CN" altLang="en-US" sz="2000" dirty="0">
                <a:latin typeface="Times New Roman" panose="02020603050405020304" pitchFamily="18" charset="0"/>
                <a:cs typeface="Times New Roman" panose="02020603050405020304" pitchFamily="18" charset="0"/>
              </a:rPr>
              <a:t>边缘分布自适应</a:t>
            </a: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r>
              <a:rPr kumimoji="1" lang="zh-CN" altLang="en-US" sz="2000" dirty="0">
                <a:latin typeface="Times New Roman" panose="02020603050405020304" pitchFamily="18" charset="0"/>
                <a:cs typeface="Times New Roman" panose="02020603050405020304" pitchFamily="18" charset="0"/>
              </a:rPr>
              <a:t>条件分布自适应</a:t>
            </a: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r>
              <a:rPr kumimoji="1" lang="zh-CN" altLang="en-US" sz="2000" dirty="0">
                <a:latin typeface="Times New Roman" panose="02020603050405020304" pitchFamily="18" charset="0"/>
                <a:cs typeface="Times New Roman" panose="02020603050405020304" pitchFamily="18" charset="0"/>
              </a:rPr>
              <a:t>联合分布自适应</a:t>
            </a: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r>
              <a:rPr kumimoji="1" lang="zh-CN" altLang="en-US" sz="2000" dirty="0">
                <a:latin typeface="Times New Roman" panose="02020603050405020304" pitchFamily="18" charset="0"/>
                <a:cs typeface="Times New Roman" panose="02020603050405020304" pitchFamily="18" charset="0"/>
              </a:rPr>
              <a:t>动态分布自适应</a:t>
            </a:r>
            <a:endParaRPr kumimoji="1" lang="en-US" altLang="zh-CN"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D8CF450-B19C-4616-82DD-B2A7872E83A5}"/>
              </a:ext>
            </a:extLst>
          </p:cNvPr>
          <p:cNvPicPr>
            <a:picLocks noChangeAspect="1"/>
          </p:cNvPicPr>
          <p:nvPr/>
        </p:nvPicPr>
        <p:blipFill>
          <a:blip r:embed="rId3"/>
          <a:stretch>
            <a:fillRect/>
          </a:stretch>
        </p:blipFill>
        <p:spPr>
          <a:xfrm>
            <a:off x="4176395" y="3889277"/>
            <a:ext cx="7477125" cy="2562225"/>
          </a:xfrm>
          <a:prstGeom prst="rect">
            <a:avLst/>
          </a:prstGeom>
        </p:spPr>
      </p:pic>
      <p:graphicFrame>
        <p:nvGraphicFramePr>
          <p:cNvPr id="6" name="对象 5">
            <a:extLst>
              <a:ext uri="{FF2B5EF4-FFF2-40B4-BE49-F238E27FC236}">
                <a16:creationId xmlns:a16="http://schemas.microsoft.com/office/drawing/2014/main" id="{FB117C33-E6D0-4E2B-893C-312B58D73A9B}"/>
              </a:ext>
            </a:extLst>
          </p:cNvPr>
          <p:cNvGraphicFramePr>
            <a:graphicFrameLocks noChangeAspect="1"/>
          </p:cNvGraphicFramePr>
          <p:nvPr/>
        </p:nvGraphicFramePr>
        <p:xfrm>
          <a:off x="3923896" y="1687610"/>
          <a:ext cx="4344208" cy="500380"/>
        </p:xfrm>
        <a:graphic>
          <a:graphicData uri="http://schemas.openxmlformats.org/presentationml/2006/ole">
            <mc:AlternateContent xmlns:mc="http://schemas.openxmlformats.org/markup-compatibility/2006">
              <mc:Choice xmlns:v="urn:schemas-microsoft-com:vml" Requires="v">
                <p:oleObj spid="_x0000_s8254" name="Equation" r:id="rId4" imgW="2425680" imgH="279360" progId="Equation.DSMT4">
                  <p:embed/>
                </p:oleObj>
              </mc:Choice>
              <mc:Fallback>
                <p:oleObj name="Equation" r:id="rId4" imgW="2425680" imgH="279360" progId="Equation.DSMT4">
                  <p:embed/>
                  <p:pic>
                    <p:nvPicPr>
                      <p:cNvPr id="6" name="对象 5">
                        <a:extLst>
                          <a:ext uri="{FF2B5EF4-FFF2-40B4-BE49-F238E27FC236}">
                            <a16:creationId xmlns:a16="http://schemas.microsoft.com/office/drawing/2014/main" id="{FB117C33-E6D0-4E2B-893C-312B58D73A9B}"/>
                          </a:ext>
                        </a:extLst>
                      </p:cNvPr>
                      <p:cNvPicPr/>
                      <p:nvPr/>
                    </p:nvPicPr>
                    <p:blipFill>
                      <a:blip r:embed="rId5"/>
                      <a:stretch>
                        <a:fillRect/>
                      </a:stretch>
                    </p:blipFill>
                    <p:spPr>
                      <a:xfrm>
                        <a:off x="3923896" y="1687610"/>
                        <a:ext cx="4344208" cy="50038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2661CEB-0826-4B50-99E3-F8B532B560D5}"/>
              </a:ext>
            </a:extLst>
          </p:cNvPr>
          <p:cNvGraphicFramePr>
            <a:graphicFrameLocks noChangeAspect="1"/>
          </p:cNvGraphicFramePr>
          <p:nvPr/>
        </p:nvGraphicFramePr>
        <p:xfrm>
          <a:off x="3923896" y="2187990"/>
          <a:ext cx="5072033" cy="500380"/>
        </p:xfrm>
        <a:graphic>
          <a:graphicData uri="http://schemas.openxmlformats.org/presentationml/2006/ole">
            <mc:AlternateContent xmlns:mc="http://schemas.openxmlformats.org/markup-compatibility/2006">
              <mc:Choice xmlns:v="urn:schemas-microsoft-com:vml" Requires="v">
                <p:oleObj spid="_x0000_s8255" name="Equation" r:id="rId6" imgW="2831760" imgH="279360" progId="Equation.DSMT4">
                  <p:embed/>
                </p:oleObj>
              </mc:Choice>
              <mc:Fallback>
                <p:oleObj name="Equation" r:id="rId6" imgW="2831760" imgH="279360" progId="Equation.DSMT4">
                  <p:embed/>
                  <p:pic>
                    <p:nvPicPr>
                      <p:cNvPr id="7" name="对象 6">
                        <a:extLst>
                          <a:ext uri="{FF2B5EF4-FFF2-40B4-BE49-F238E27FC236}">
                            <a16:creationId xmlns:a16="http://schemas.microsoft.com/office/drawing/2014/main" id="{C2661CEB-0826-4B50-99E3-F8B532B560D5}"/>
                          </a:ext>
                        </a:extLst>
                      </p:cNvPr>
                      <p:cNvPicPr/>
                      <p:nvPr/>
                    </p:nvPicPr>
                    <p:blipFill>
                      <a:blip r:embed="rId7"/>
                      <a:stretch>
                        <a:fillRect/>
                      </a:stretch>
                    </p:blipFill>
                    <p:spPr>
                      <a:xfrm>
                        <a:off x="3923896" y="2187990"/>
                        <a:ext cx="5072033" cy="50038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C8C2F3E4-CA7E-4B7C-9D1B-942FDE67774C}"/>
              </a:ext>
            </a:extLst>
          </p:cNvPr>
          <p:cNvGraphicFramePr>
            <a:graphicFrameLocks noChangeAspect="1"/>
          </p:cNvGraphicFramePr>
          <p:nvPr/>
        </p:nvGraphicFramePr>
        <p:xfrm>
          <a:off x="3923896" y="2718533"/>
          <a:ext cx="7096298" cy="500380"/>
        </p:xfrm>
        <a:graphic>
          <a:graphicData uri="http://schemas.openxmlformats.org/presentationml/2006/ole">
            <mc:AlternateContent xmlns:mc="http://schemas.openxmlformats.org/markup-compatibility/2006">
              <mc:Choice xmlns:v="urn:schemas-microsoft-com:vml" Requires="v">
                <p:oleObj spid="_x0000_s8256" name="Equation" r:id="rId8" imgW="3962160" imgH="279360" progId="Equation.DSMT4">
                  <p:embed/>
                </p:oleObj>
              </mc:Choice>
              <mc:Fallback>
                <p:oleObj name="Equation" r:id="rId8" imgW="3962160" imgH="279360" progId="Equation.DSMT4">
                  <p:embed/>
                  <p:pic>
                    <p:nvPicPr>
                      <p:cNvPr id="8" name="对象 7">
                        <a:extLst>
                          <a:ext uri="{FF2B5EF4-FFF2-40B4-BE49-F238E27FC236}">
                            <a16:creationId xmlns:a16="http://schemas.microsoft.com/office/drawing/2014/main" id="{C8C2F3E4-CA7E-4B7C-9D1B-942FDE67774C}"/>
                          </a:ext>
                        </a:extLst>
                      </p:cNvPr>
                      <p:cNvPicPr/>
                      <p:nvPr/>
                    </p:nvPicPr>
                    <p:blipFill>
                      <a:blip r:embed="rId9"/>
                      <a:stretch>
                        <a:fillRect/>
                      </a:stretch>
                    </p:blipFill>
                    <p:spPr>
                      <a:xfrm>
                        <a:off x="3923896" y="2718533"/>
                        <a:ext cx="7096298" cy="500380"/>
                      </a:xfrm>
                      <a:prstGeom prst="rect">
                        <a:avLst/>
                      </a:prstGeom>
                    </p:spPr>
                  </p:pic>
                </p:oleObj>
              </mc:Fallback>
            </mc:AlternateContent>
          </a:graphicData>
        </a:graphic>
      </p:graphicFrame>
    </p:spTree>
    <p:extLst>
      <p:ext uri="{BB962C8B-B14F-4D97-AF65-F5344CB8AC3E}">
        <p14:creationId xmlns:p14="http://schemas.microsoft.com/office/powerpoint/2010/main" val="1133465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域适配问题</a:t>
            </a:r>
            <a:r>
              <a:rPr kumimoji="1" lang="en-US" altLang="zh-CN" dirty="0"/>
              <a:t>(</a:t>
            </a:r>
            <a:r>
              <a:rPr kumimoji="1" lang="zh-CN" altLang="en-US" dirty="0"/>
              <a:t>边缘分布自适应）</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Transfer Component Analysis(TCA)</a:t>
            </a:r>
          </a:p>
          <a:p>
            <a:pPr lvl="1">
              <a:lnSpc>
                <a:spcPct val="150000"/>
              </a:lnSpc>
            </a:pPr>
            <a:r>
              <a:rPr kumimoji="1" lang="zh-CN" altLang="en-US" sz="2200" b="1" dirty="0">
                <a:latin typeface="Times New Roman" panose="02020603050405020304" pitchFamily="18" charset="0"/>
                <a:cs typeface="Times New Roman" panose="02020603050405020304" pitchFamily="18" charset="0"/>
              </a:rPr>
              <a:t>假设：</a:t>
            </a:r>
            <a:r>
              <a:rPr kumimoji="1" lang="zh-CN" altLang="en-US" sz="2200" dirty="0">
                <a:latin typeface="Times New Roman" panose="02020603050405020304" pitchFamily="18" charset="0"/>
                <a:cs typeface="Times New Roman" panose="02020603050405020304" pitchFamily="18" charset="0"/>
              </a:rPr>
              <a:t>域之间的边缘分布不同</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方法：</a:t>
            </a:r>
            <a:r>
              <a:rPr kumimoji="1" lang="zh-CN" altLang="en-US" sz="2200" dirty="0">
                <a:latin typeface="Times New Roman" panose="02020603050405020304" pitchFamily="18" charset="0"/>
                <a:cs typeface="Times New Roman" panose="02020603050405020304" pitchFamily="18" charset="0"/>
              </a:rPr>
              <a:t>寻找特征映射     通过缩小域之间的边缘分布距离，从而缩小域之间的条件分布距离</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距离度量：</a:t>
            </a:r>
            <a:r>
              <a:rPr kumimoji="1" lang="en-US" altLang="zh-CN" sz="2200" dirty="0">
                <a:latin typeface="Times New Roman" panose="02020603050405020304" pitchFamily="18" charset="0"/>
                <a:cs typeface="Times New Roman" panose="02020603050405020304" pitchFamily="18" charset="0"/>
              </a:rPr>
              <a:t>maximum mean discrepancy</a:t>
            </a:r>
            <a:r>
              <a:rPr kumimoji="1" lang="zh-CN" altLang="en-US" sz="2200" dirty="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 MMD</a:t>
            </a:r>
            <a:r>
              <a:rPr kumimoji="1" lang="zh-CN" altLang="en-US"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marL="457200" lvl="1" indent="0">
              <a:lnSpc>
                <a:spcPct val="150000"/>
              </a:lnSpc>
              <a:buNone/>
            </a:pP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dirty="0">
                <a:latin typeface="Times New Roman" panose="02020603050405020304" pitchFamily="18" charset="0"/>
                <a:cs typeface="Times New Roman" panose="02020603050405020304" pitchFamily="18" charset="0"/>
              </a:rPr>
              <a:t>平方展开后可以引入核函数和降维得到优化目标</a:t>
            </a:r>
            <a:endParaRPr kumimoji="1" lang="en-US" altLang="zh-CN" sz="2200" dirty="0">
              <a:latin typeface="Times New Roman" panose="02020603050405020304" pitchFamily="18" charset="0"/>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BC3DD7C7-B9B5-4B6D-891A-21BFE1372716}"/>
              </a:ext>
            </a:extLst>
          </p:cNvPr>
          <p:cNvGraphicFramePr>
            <a:graphicFrameLocks noChangeAspect="1"/>
          </p:cNvGraphicFramePr>
          <p:nvPr/>
        </p:nvGraphicFramePr>
        <p:xfrm>
          <a:off x="5358384" y="1833957"/>
          <a:ext cx="1613916" cy="436194"/>
        </p:xfrm>
        <a:graphic>
          <a:graphicData uri="http://schemas.openxmlformats.org/presentationml/2006/ole">
            <mc:AlternateContent xmlns:mc="http://schemas.openxmlformats.org/markup-compatibility/2006">
              <mc:Choice xmlns:v="urn:schemas-microsoft-com:vml" Requires="v">
                <p:oleObj spid="_x0000_s5248" name="Equation" r:id="rId3" imgW="939600" imgH="253800" progId="Equation.DSMT4">
                  <p:embed/>
                </p:oleObj>
              </mc:Choice>
              <mc:Fallback>
                <p:oleObj name="Equation" r:id="rId3" imgW="939600" imgH="253800" progId="Equation.DSMT4">
                  <p:embed/>
                  <p:pic>
                    <p:nvPicPr>
                      <p:cNvPr id="5" name="对象 4">
                        <a:extLst>
                          <a:ext uri="{FF2B5EF4-FFF2-40B4-BE49-F238E27FC236}">
                            <a16:creationId xmlns:a16="http://schemas.microsoft.com/office/drawing/2014/main" id="{BC3DD7C7-B9B5-4B6D-891A-21BFE1372716}"/>
                          </a:ext>
                        </a:extLst>
                      </p:cNvPr>
                      <p:cNvPicPr/>
                      <p:nvPr/>
                    </p:nvPicPr>
                    <p:blipFill>
                      <a:blip r:embed="rId4"/>
                      <a:stretch>
                        <a:fillRect/>
                      </a:stretch>
                    </p:blipFill>
                    <p:spPr>
                      <a:xfrm>
                        <a:off x="5358384" y="1833957"/>
                        <a:ext cx="1613916" cy="43619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6FFF67C-79B3-4956-85E4-8F75F294FEE0}"/>
              </a:ext>
            </a:extLst>
          </p:cNvPr>
          <p:cNvGraphicFramePr>
            <a:graphicFrameLocks noChangeAspect="1"/>
          </p:cNvGraphicFramePr>
          <p:nvPr/>
        </p:nvGraphicFramePr>
        <p:xfrm>
          <a:off x="5836920" y="2887839"/>
          <a:ext cx="2270760" cy="462562"/>
        </p:xfrm>
        <a:graphic>
          <a:graphicData uri="http://schemas.openxmlformats.org/presentationml/2006/ole">
            <mc:AlternateContent xmlns:mc="http://schemas.openxmlformats.org/markup-compatibility/2006">
              <mc:Choice xmlns:v="urn:schemas-microsoft-com:vml" Requires="v">
                <p:oleObj spid="_x0000_s5249" name="Equation" r:id="rId5" imgW="1371600" imgH="279360" progId="Equation.DSMT4">
                  <p:embed/>
                </p:oleObj>
              </mc:Choice>
              <mc:Fallback>
                <p:oleObj name="Equation" r:id="rId5" imgW="1371600" imgH="279360" progId="Equation.DSMT4">
                  <p:embed/>
                  <p:pic>
                    <p:nvPicPr>
                      <p:cNvPr id="6" name="对象 5">
                        <a:extLst>
                          <a:ext uri="{FF2B5EF4-FFF2-40B4-BE49-F238E27FC236}">
                            <a16:creationId xmlns:a16="http://schemas.microsoft.com/office/drawing/2014/main" id="{46FFF67C-79B3-4956-85E4-8F75F294FEE0}"/>
                          </a:ext>
                        </a:extLst>
                      </p:cNvPr>
                      <p:cNvPicPr/>
                      <p:nvPr/>
                    </p:nvPicPr>
                    <p:blipFill>
                      <a:blip r:embed="rId6"/>
                      <a:stretch>
                        <a:fillRect/>
                      </a:stretch>
                    </p:blipFill>
                    <p:spPr>
                      <a:xfrm>
                        <a:off x="5836920" y="2887839"/>
                        <a:ext cx="2270760" cy="46256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AFF3EA7A-7F49-4D73-A795-4ECF1425C4C8}"/>
              </a:ext>
            </a:extLst>
          </p:cNvPr>
          <p:cNvGraphicFramePr>
            <a:graphicFrameLocks noChangeAspect="1"/>
          </p:cNvGraphicFramePr>
          <p:nvPr/>
        </p:nvGraphicFramePr>
        <p:xfrm>
          <a:off x="8865472" y="2887839"/>
          <a:ext cx="2708038" cy="436194"/>
        </p:xfrm>
        <a:graphic>
          <a:graphicData uri="http://schemas.openxmlformats.org/presentationml/2006/ole">
            <mc:AlternateContent xmlns:mc="http://schemas.openxmlformats.org/markup-compatibility/2006">
              <mc:Choice xmlns:v="urn:schemas-microsoft-com:vml" Requires="v">
                <p:oleObj spid="_x0000_s5250" name="Equation" r:id="rId7" imgW="1892160" imgH="304560" progId="Equation.DSMT4">
                  <p:embed/>
                </p:oleObj>
              </mc:Choice>
              <mc:Fallback>
                <p:oleObj name="Equation" r:id="rId7" imgW="1892160" imgH="304560" progId="Equation.DSMT4">
                  <p:embed/>
                  <p:pic>
                    <p:nvPicPr>
                      <p:cNvPr id="7" name="对象 6">
                        <a:extLst>
                          <a:ext uri="{FF2B5EF4-FFF2-40B4-BE49-F238E27FC236}">
                            <a16:creationId xmlns:a16="http://schemas.microsoft.com/office/drawing/2014/main" id="{AFF3EA7A-7F49-4D73-A795-4ECF1425C4C8}"/>
                          </a:ext>
                        </a:extLst>
                      </p:cNvPr>
                      <p:cNvPicPr/>
                      <p:nvPr/>
                    </p:nvPicPr>
                    <p:blipFill>
                      <a:blip r:embed="rId8"/>
                      <a:stretch>
                        <a:fillRect/>
                      </a:stretch>
                    </p:blipFill>
                    <p:spPr>
                      <a:xfrm>
                        <a:off x="8865472" y="2887839"/>
                        <a:ext cx="2708038" cy="436194"/>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2631013-854F-47E9-A8D9-33842E194007}"/>
              </a:ext>
            </a:extLst>
          </p:cNvPr>
          <p:cNvGraphicFramePr>
            <a:graphicFrameLocks noChangeAspect="1"/>
          </p:cNvGraphicFramePr>
          <p:nvPr>
            <p:extLst>
              <p:ext uri="{D42A27DB-BD31-4B8C-83A1-F6EECF244321}">
                <p14:modId xmlns:p14="http://schemas.microsoft.com/office/powerpoint/2010/main" val="2479368820"/>
              </p:ext>
            </p:extLst>
          </p:nvPr>
        </p:nvGraphicFramePr>
        <p:xfrm>
          <a:off x="3057901" y="3878921"/>
          <a:ext cx="4366931" cy="695144"/>
        </p:xfrm>
        <a:graphic>
          <a:graphicData uri="http://schemas.openxmlformats.org/presentationml/2006/ole">
            <mc:AlternateContent xmlns:mc="http://schemas.openxmlformats.org/markup-compatibility/2006">
              <mc:Choice xmlns:v="urn:schemas-microsoft-com:vml" Requires="v">
                <p:oleObj spid="_x0000_s5251" name="Equation" r:id="rId9" imgW="3111480" imgH="495000" progId="Equation.DSMT4">
                  <p:embed/>
                </p:oleObj>
              </mc:Choice>
              <mc:Fallback>
                <p:oleObj name="Equation" r:id="rId9" imgW="3111480" imgH="495000" progId="Equation.DSMT4">
                  <p:embed/>
                  <p:pic>
                    <p:nvPicPr>
                      <p:cNvPr id="8" name="对象 7">
                        <a:extLst>
                          <a:ext uri="{FF2B5EF4-FFF2-40B4-BE49-F238E27FC236}">
                            <a16:creationId xmlns:a16="http://schemas.microsoft.com/office/drawing/2014/main" id="{32631013-854F-47E9-A8D9-33842E194007}"/>
                          </a:ext>
                        </a:extLst>
                      </p:cNvPr>
                      <p:cNvPicPr/>
                      <p:nvPr/>
                    </p:nvPicPr>
                    <p:blipFill>
                      <a:blip r:embed="rId10"/>
                      <a:stretch>
                        <a:fillRect/>
                      </a:stretch>
                    </p:blipFill>
                    <p:spPr>
                      <a:xfrm>
                        <a:off x="3057901" y="3878921"/>
                        <a:ext cx="4366931" cy="695144"/>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1336FA23-37A9-4EC6-A267-1B6E8D051D93}"/>
              </a:ext>
            </a:extLst>
          </p:cNvPr>
          <p:cNvGraphicFramePr>
            <a:graphicFrameLocks noChangeAspect="1"/>
          </p:cNvGraphicFramePr>
          <p:nvPr/>
        </p:nvGraphicFramePr>
        <p:xfrm>
          <a:off x="4178300" y="2371711"/>
          <a:ext cx="322580" cy="516128"/>
        </p:xfrm>
        <a:graphic>
          <a:graphicData uri="http://schemas.openxmlformats.org/presentationml/2006/ole">
            <mc:AlternateContent xmlns:mc="http://schemas.openxmlformats.org/markup-compatibility/2006">
              <mc:Choice xmlns:v="urn:schemas-microsoft-com:vml" Requires="v">
                <p:oleObj spid="_x0000_s5252" name="Equation" r:id="rId11" imgW="126720" imgH="203040" progId="Equation.DSMT4">
                  <p:embed/>
                </p:oleObj>
              </mc:Choice>
              <mc:Fallback>
                <p:oleObj name="Equation" r:id="rId11" imgW="126720" imgH="203040" progId="Equation.DSMT4">
                  <p:embed/>
                  <p:pic>
                    <p:nvPicPr>
                      <p:cNvPr id="10" name="对象 9">
                        <a:extLst>
                          <a:ext uri="{FF2B5EF4-FFF2-40B4-BE49-F238E27FC236}">
                            <a16:creationId xmlns:a16="http://schemas.microsoft.com/office/drawing/2014/main" id="{1336FA23-37A9-4EC6-A267-1B6E8D051D93}"/>
                          </a:ext>
                        </a:extLst>
                      </p:cNvPr>
                      <p:cNvPicPr/>
                      <p:nvPr/>
                    </p:nvPicPr>
                    <p:blipFill>
                      <a:blip r:embed="rId12"/>
                      <a:stretch>
                        <a:fillRect/>
                      </a:stretch>
                    </p:blipFill>
                    <p:spPr>
                      <a:xfrm>
                        <a:off x="4178300" y="2371711"/>
                        <a:ext cx="322580" cy="5161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5253" name="Equation" r:id="rId13" imgW="114120" imgH="177480" progId="Equation.DSMT4">
                  <p:embed/>
                </p:oleObj>
              </mc:Choice>
              <mc:Fallback>
                <p:oleObj name="Equation" r:id="rId13"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14"/>
                      <a:stretch>
                        <a:fillRect/>
                      </a:stretch>
                    </p:blipFill>
                    <p:spPr>
                      <a:xfrm>
                        <a:off x="6038850" y="3338513"/>
                        <a:ext cx="114300" cy="177800"/>
                      </a:xfrm>
                      <a:prstGeom prst="rect">
                        <a:avLst/>
                      </a:prstGeom>
                    </p:spPr>
                  </p:pic>
                </p:oleObj>
              </mc:Fallback>
            </mc:AlternateContent>
          </a:graphicData>
        </a:graphic>
      </p:graphicFrame>
      <p:pic>
        <p:nvPicPr>
          <p:cNvPr id="14" name="图片 13">
            <a:extLst>
              <a:ext uri="{FF2B5EF4-FFF2-40B4-BE49-F238E27FC236}">
                <a16:creationId xmlns:a16="http://schemas.microsoft.com/office/drawing/2014/main" id="{43AB2325-CA53-453A-A7F7-2E2C2ABC91E5}"/>
              </a:ext>
            </a:extLst>
          </p:cNvPr>
          <p:cNvPicPr>
            <a:picLocks noChangeAspect="1"/>
          </p:cNvPicPr>
          <p:nvPr/>
        </p:nvPicPr>
        <p:blipFill>
          <a:blip r:embed="rId15"/>
          <a:stretch>
            <a:fillRect/>
          </a:stretch>
        </p:blipFill>
        <p:spPr>
          <a:xfrm>
            <a:off x="2882436" y="5037390"/>
            <a:ext cx="4951895" cy="1257274"/>
          </a:xfrm>
          <a:prstGeom prst="rect">
            <a:avLst/>
          </a:prstGeom>
        </p:spPr>
      </p:pic>
    </p:spTree>
    <p:extLst>
      <p:ext uri="{BB962C8B-B14F-4D97-AF65-F5344CB8AC3E}">
        <p14:creationId xmlns:p14="http://schemas.microsoft.com/office/powerpoint/2010/main" val="262251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域适配问题</a:t>
            </a:r>
            <a:r>
              <a:rPr kumimoji="1" lang="en-US" altLang="zh-CN" dirty="0"/>
              <a:t>(</a:t>
            </a:r>
            <a:r>
              <a:rPr kumimoji="1" lang="zh-CN" altLang="en-US" dirty="0"/>
              <a:t>边缘分布自适应）</a:t>
            </a:r>
          </a:p>
        </p:txBody>
      </p:sp>
      <p:sp>
        <p:nvSpPr>
          <p:cNvPr id="3" name="内容占位符 2"/>
          <p:cNvSpPr>
            <a:spLocks noGrp="1"/>
          </p:cNvSpPr>
          <p:nvPr>
            <p:ph idx="1"/>
          </p:nvPr>
        </p:nvSpPr>
        <p:spPr>
          <a:xfrm>
            <a:off x="838200" y="1075096"/>
            <a:ext cx="10934700" cy="5417778"/>
          </a:xfrm>
        </p:spPr>
        <p:txBody>
          <a:bodyPr>
            <a:normAutofit lnSpcReduction="10000"/>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Transfer Component Analysis(TCA)</a:t>
            </a:r>
          </a:p>
          <a:p>
            <a:pPr lvl="1">
              <a:lnSpc>
                <a:spcPct val="150000"/>
              </a:lnSpc>
            </a:pPr>
            <a:r>
              <a:rPr kumimoji="1" lang="zh-CN" altLang="en-US" sz="2200" b="1" dirty="0">
                <a:latin typeface="Times New Roman" panose="02020603050405020304" pitchFamily="18" charset="0"/>
                <a:cs typeface="Times New Roman" panose="02020603050405020304" pitchFamily="18" charset="0"/>
              </a:rPr>
              <a:t>分布结果</a:t>
            </a: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后续扩展</a:t>
            </a:r>
            <a:r>
              <a:rPr kumimoji="1" lang="en-US" altLang="zh-CN" sz="2200" b="1" dirty="0">
                <a:latin typeface="Times New Roman" panose="02020603050405020304" pitchFamily="18" charset="0"/>
                <a:cs typeface="Times New Roman" panose="02020603050405020304" pitchFamily="18" charset="0"/>
              </a:rPr>
              <a:t>:</a:t>
            </a:r>
          </a:p>
          <a:p>
            <a:pPr lvl="2">
              <a:lnSpc>
                <a:spcPct val="150000"/>
              </a:lnSpc>
            </a:pPr>
            <a:r>
              <a:rPr kumimoji="1" lang="en-US" altLang="zh-CN" sz="1800" b="1" dirty="0">
                <a:latin typeface="Times New Roman" panose="02020603050405020304" pitchFamily="18" charset="0"/>
                <a:cs typeface="Times New Roman" panose="02020603050405020304" pitchFamily="18" charset="0"/>
              </a:rPr>
              <a:t>ACA ,DTMKL,TJM,DDC,DAN,DME,CME</a:t>
            </a:r>
            <a:r>
              <a:rPr kumimoji="1" lang="zh-CN" altLang="en-US" sz="1800" b="1" dirty="0">
                <a:latin typeface="Times New Roman" panose="02020603050405020304" pitchFamily="18" charset="0"/>
                <a:cs typeface="Times New Roman" panose="02020603050405020304" pitchFamily="18" charset="0"/>
              </a:rPr>
              <a:t>等</a:t>
            </a:r>
            <a:endParaRPr kumimoji="1" lang="en-US" altLang="zh-CN" sz="1800" b="1"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5638800" y="3328988"/>
          <a:ext cx="914400" cy="198437"/>
        </p:xfrm>
        <a:graphic>
          <a:graphicData uri="http://schemas.openxmlformats.org/presentationml/2006/ole">
            <mc:AlternateContent xmlns:mc="http://schemas.openxmlformats.org/markup-compatibility/2006">
              <mc:Choice xmlns:v="urn:schemas-microsoft-com:vml" Requires="v">
                <p:oleObj spid="_x0000_s3094" name="Equation" r:id="rId3" imgW="914400" imgH="198720" progId="Equation.DSMT4">
                  <p:embed/>
                </p:oleObj>
              </mc:Choice>
              <mc:Fallback>
                <p:oleObj name="Equation" r:id="rId3" imgW="914400" imgH="19872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4"/>
                      <a:stretch>
                        <a:fillRect/>
                      </a:stretch>
                    </p:blipFill>
                    <p:spPr>
                      <a:xfrm>
                        <a:off x="5638800" y="3328988"/>
                        <a:ext cx="914400" cy="198437"/>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8B79EB37-15B4-4731-ADE3-5BFED081D967}"/>
              </a:ext>
            </a:extLst>
          </p:cNvPr>
          <p:cNvPicPr>
            <a:picLocks noChangeAspect="1"/>
          </p:cNvPicPr>
          <p:nvPr/>
        </p:nvPicPr>
        <p:blipFill>
          <a:blip r:embed="rId5"/>
          <a:stretch>
            <a:fillRect/>
          </a:stretch>
        </p:blipFill>
        <p:spPr>
          <a:xfrm>
            <a:off x="1452881" y="2194421"/>
            <a:ext cx="9448799" cy="3179127"/>
          </a:xfrm>
          <a:prstGeom prst="rect">
            <a:avLst/>
          </a:prstGeom>
        </p:spPr>
      </p:pic>
    </p:spTree>
    <p:extLst>
      <p:ext uri="{BB962C8B-B14F-4D97-AF65-F5344CB8AC3E}">
        <p14:creationId xmlns:p14="http://schemas.microsoft.com/office/powerpoint/2010/main" val="387998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域适配问题（条件分布自适应）</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Stratified Transfer Learning(STL)</a:t>
            </a:r>
          </a:p>
          <a:p>
            <a:pPr lvl="1">
              <a:lnSpc>
                <a:spcPct val="150000"/>
              </a:lnSpc>
            </a:pPr>
            <a:r>
              <a:rPr kumimoji="1" lang="zh-CN" altLang="en-US" sz="2200" b="1" dirty="0">
                <a:latin typeface="Times New Roman" panose="02020603050405020304" pitchFamily="18" charset="0"/>
                <a:cs typeface="Times New Roman" panose="02020603050405020304" pitchFamily="18" charset="0"/>
              </a:rPr>
              <a:t>假设：</a:t>
            </a:r>
            <a:r>
              <a:rPr kumimoji="1" lang="zh-CN" altLang="en-US" sz="2200" dirty="0">
                <a:latin typeface="Times New Roman" panose="02020603050405020304" pitchFamily="18" charset="0"/>
                <a:cs typeface="Times New Roman" panose="02020603050405020304" pitchFamily="18" charset="0"/>
              </a:rPr>
              <a:t>域之间的条件分布不同</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方法：</a:t>
            </a:r>
            <a:r>
              <a:rPr kumimoji="1" lang="zh-CN" altLang="en-US" sz="2200" dirty="0">
                <a:latin typeface="Times New Roman" panose="02020603050405020304" pitchFamily="18" charset="0"/>
                <a:cs typeface="Times New Roman" panose="02020603050405020304" pitchFamily="18" charset="0"/>
              </a:rPr>
              <a:t>寻找特征映射     通过缩小域之间的条件分布距离</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提出类内迁移的思想</a:t>
            </a:r>
            <a:endParaRPr kumimoji="1" lang="en-US" altLang="zh-CN" sz="2200" b="1" dirty="0">
              <a:latin typeface="Times New Roman" panose="02020603050405020304" pitchFamily="18" charset="0"/>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AFF3EA7A-7F49-4D73-A795-4ECF1425C4C8}"/>
              </a:ext>
            </a:extLst>
          </p:cNvPr>
          <p:cNvGraphicFramePr>
            <a:graphicFrameLocks noChangeAspect="1"/>
          </p:cNvGraphicFramePr>
          <p:nvPr>
            <p:extLst>
              <p:ext uri="{D42A27DB-BD31-4B8C-83A1-F6EECF244321}">
                <p14:modId xmlns:p14="http://schemas.microsoft.com/office/powerpoint/2010/main" val="3019007194"/>
              </p:ext>
            </p:extLst>
          </p:nvPr>
        </p:nvGraphicFramePr>
        <p:xfrm>
          <a:off x="8645762" y="2411678"/>
          <a:ext cx="2708038" cy="436194"/>
        </p:xfrm>
        <a:graphic>
          <a:graphicData uri="http://schemas.openxmlformats.org/presentationml/2006/ole">
            <mc:AlternateContent xmlns:mc="http://schemas.openxmlformats.org/markup-compatibility/2006">
              <mc:Choice xmlns:v="urn:schemas-microsoft-com:vml" Requires="v">
                <p:oleObj spid="_x0000_s2155" name="Equation" r:id="rId4" imgW="1892160" imgH="304560" progId="Equation.DSMT4">
                  <p:embed/>
                </p:oleObj>
              </mc:Choice>
              <mc:Fallback>
                <p:oleObj name="Equation" r:id="rId4" imgW="1892160" imgH="304560" progId="Equation.DSMT4">
                  <p:embed/>
                  <p:pic>
                    <p:nvPicPr>
                      <p:cNvPr id="0" name=""/>
                      <p:cNvPicPr/>
                      <p:nvPr/>
                    </p:nvPicPr>
                    <p:blipFill>
                      <a:blip r:embed="rId5"/>
                      <a:stretch>
                        <a:fillRect/>
                      </a:stretch>
                    </p:blipFill>
                    <p:spPr>
                      <a:xfrm>
                        <a:off x="8645762" y="2411678"/>
                        <a:ext cx="2708038" cy="436194"/>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1336FA23-37A9-4EC6-A267-1B6E8D051D93}"/>
              </a:ext>
            </a:extLst>
          </p:cNvPr>
          <p:cNvGraphicFramePr>
            <a:graphicFrameLocks noChangeAspect="1"/>
          </p:cNvGraphicFramePr>
          <p:nvPr>
            <p:extLst>
              <p:ext uri="{D42A27DB-BD31-4B8C-83A1-F6EECF244321}">
                <p14:modId xmlns:p14="http://schemas.microsoft.com/office/powerpoint/2010/main" val="1077524414"/>
              </p:ext>
            </p:extLst>
          </p:nvPr>
        </p:nvGraphicFramePr>
        <p:xfrm>
          <a:off x="4178300" y="2371711"/>
          <a:ext cx="322580" cy="516128"/>
        </p:xfrm>
        <a:graphic>
          <a:graphicData uri="http://schemas.openxmlformats.org/presentationml/2006/ole">
            <mc:AlternateContent xmlns:mc="http://schemas.openxmlformats.org/markup-compatibility/2006">
              <mc:Choice xmlns:v="urn:schemas-microsoft-com:vml" Requires="v">
                <p:oleObj spid="_x0000_s2156" name="Equation" r:id="rId6" imgW="126720" imgH="203040" progId="Equation.DSMT4">
                  <p:embed/>
                </p:oleObj>
              </mc:Choice>
              <mc:Fallback>
                <p:oleObj name="Equation" r:id="rId6" imgW="126720" imgH="203040" progId="Equation.DSMT4">
                  <p:embed/>
                  <p:pic>
                    <p:nvPicPr>
                      <p:cNvPr id="0" name=""/>
                      <p:cNvPicPr/>
                      <p:nvPr/>
                    </p:nvPicPr>
                    <p:blipFill>
                      <a:blip r:embed="rId7"/>
                      <a:stretch>
                        <a:fillRect/>
                      </a:stretch>
                    </p:blipFill>
                    <p:spPr>
                      <a:xfrm>
                        <a:off x="4178300" y="2371711"/>
                        <a:ext cx="322580" cy="5161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extLst>
              <p:ext uri="{D42A27DB-BD31-4B8C-83A1-F6EECF244321}">
                <p14:modId xmlns:p14="http://schemas.microsoft.com/office/powerpoint/2010/main" val="3614659636"/>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157" name="Equation" r:id="rId8" imgW="114120" imgH="177480" progId="Equation.DSMT4">
                  <p:embed/>
                </p:oleObj>
              </mc:Choice>
              <mc:Fallback>
                <p:oleObj name="Equation" r:id="rId8" imgW="114120" imgH="177480" progId="Equation.DSMT4">
                  <p:embed/>
                  <p:pic>
                    <p:nvPicPr>
                      <p:cNvPr id="0" name=""/>
                      <p:cNvPicPr/>
                      <p:nvPr/>
                    </p:nvPicPr>
                    <p:blipFill>
                      <a:blip r:embed="rId9"/>
                      <a:stretch>
                        <a:fillRect/>
                      </a:stretch>
                    </p:blipFill>
                    <p:spPr>
                      <a:xfrm>
                        <a:off x="6038850" y="3338513"/>
                        <a:ext cx="114300" cy="177800"/>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5766D86A-D8E7-4DDF-854C-35BEE81854A3}"/>
              </a:ext>
            </a:extLst>
          </p:cNvPr>
          <p:cNvPicPr>
            <a:picLocks noChangeAspect="1"/>
          </p:cNvPicPr>
          <p:nvPr/>
        </p:nvPicPr>
        <p:blipFill>
          <a:blip r:embed="rId10"/>
          <a:stretch>
            <a:fillRect/>
          </a:stretch>
        </p:blipFill>
        <p:spPr>
          <a:xfrm>
            <a:off x="419100" y="4184454"/>
            <a:ext cx="6010275" cy="1293573"/>
          </a:xfrm>
          <a:prstGeom prst="rect">
            <a:avLst/>
          </a:prstGeom>
        </p:spPr>
      </p:pic>
      <p:pic>
        <p:nvPicPr>
          <p:cNvPr id="16" name="图片 15">
            <a:extLst>
              <a:ext uri="{FF2B5EF4-FFF2-40B4-BE49-F238E27FC236}">
                <a16:creationId xmlns:a16="http://schemas.microsoft.com/office/drawing/2014/main" id="{6DE87B3C-6A46-4654-B548-56AA68509C8F}"/>
              </a:ext>
            </a:extLst>
          </p:cNvPr>
          <p:cNvPicPr>
            <a:picLocks noChangeAspect="1"/>
          </p:cNvPicPr>
          <p:nvPr/>
        </p:nvPicPr>
        <p:blipFill>
          <a:blip r:embed="rId11"/>
          <a:stretch>
            <a:fillRect/>
          </a:stretch>
        </p:blipFill>
        <p:spPr>
          <a:xfrm>
            <a:off x="6181725" y="3181350"/>
            <a:ext cx="6010275" cy="3676650"/>
          </a:xfrm>
          <a:prstGeom prst="rect">
            <a:avLst/>
          </a:prstGeom>
        </p:spPr>
      </p:pic>
    </p:spTree>
    <p:extLst>
      <p:ext uri="{BB962C8B-B14F-4D97-AF65-F5344CB8AC3E}">
        <p14:creationId xmlns:p14="http://schemas.microsoft.com/office/powerpoint/2010/main" val="377651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域适配问题（联合分布自适应）</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Joint distribution adaption(JDA)</a:t>
            </a:r>
          </a:p>
          <a:p>
            <a:pPr lvl="1">
              <a:lnSpc>
                <a:spcPct val="150000"/>
              </a:lnSpc>
            </a:pPr>
            <a:r>
              <a:rPr kumimoji="1" lang="zh-CN" altLang="en-US" sz="2200" b="1" dirty="0">
                <a:latin typeface="Times New Roman" panose="02020603050405020304" pitchFamily="18" charset="0"/>
                <a:cs typeface="Times New Roman" panose="02020603050405020304" pitchFamily="18" charset="0"/>
              </a:rPr>
              <a:t>假设：</a:t>
            </a:r>
            <a:r>
              <a:rPr kumimoji="1" lang="zh-CN" altLang="en-US" sz="2200" dirty="0">
                <a:latin typeface="Times New Roman" panose="02020603050405020304" pitchFamily="18" charset="0"/>
                <a:cs typeface="Times New Roman" panose="02020603050405020304" pitchFamily="18" charset="0"/>
              </a:rPr>
              <a:t>域之间的条件分布和边缘分布均不同</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方法：</a:t>
            </a:r>
            <a:r>
              <a:rPr kumimoji="1" lang="zh-CN" altLang="en-US" sz="2200" dirty="0">
                <a:latin typeface="Times New Roman" panose="02020603050405020304" pitchFamily="18" charset="0"/>
                <a:cs typeface="Times New Roman" panose="02020603050405020304" pitchFamily="18" charset="0"/>
              </a:rPr>
              <a:t>同时拉近边缘分布和条件分布</a:t>
            </a:r>
            <a:r>
              <a:rPr kumimoji="1" lang="en-US" altLang="zh-CN" sz="2200" dirty="0">
                <a:latin typeface="Times New Roman" panose="02020603050405020304" pitchFamily="18" charset="0"/>
                <a:cs typeface="Times New Roman" panose="02020603050405020304" pitchFamily="18" charset="0"/>
              </a:rPr>
              <a:t>(TCA+STL)</a:t>
            </a:r>
          </a:p>
          <a:p>
            <a:pPr lvl="1">
              <a:lnSpc>
                <a:spcPct val="150000"/>
              </a:lnSpc>
            </a:pPr>
            <a:r>
              <a:rPr kumimoji="1" lang="zh-CN" altLang="en-US" sz="2200" b="1" dirty="0">
                <a:latin typeface="Times New Roman" panose="02020603050405020304" pitchFamily="18" charset="0"/>
                <a:cs typeface="Times New Roman" panose="02020603050405020304" pitchFamily="18" charset="0"/>
              </a:rPr>
              <a:t>优化目标：</a:t>
            </a:r>
            <a:br>
              <a:rPr kumimoji="1" lang="en-US" altLang="zh-CN" sz="2200" b="1" dirty="0">
                <a:latin typeface="Times New Roman" panose="02020603050405020304" pitchFamily="18" charset="0"/>
                <a:cs typeface="Times New Roman" panose="02020603050405020304" pitchFamily="18" charset="0"/>
              </a:rPr>
            </a:br>
            <a:endParaRPr kumimoji="1" lang="en-US" altLang="zh-CN" sz="2200" b="1" dirty="0">
              <a:latin typeface="Times New Roman" panose="02020603050405020304" pitchFamily="18" charset="0"/>
              <a:cs typeface="Times New Roman" panose="02020603050405020304" pitchFamily="18" charset="0"/>
            </a:endParaRPr>
          </a:p>
          <a:p>
            <a:pPr marL="457200" lvl="1" indent="0">
              <a:lnSpc>
                <a:spcPct val="150000"/>
              </a:lnSpc>
              <a:buNone/>
            </a:pPr>
            <a:endParaRPr kumimoji="1" lang="en-US" altLang="zh-CN" sz="2200" b="1" dirty="0">
              <a:latin typeface="Times New Roman" panose="02020603050405020304" pitchFamily="18" charset="0"/>
              <a:cs typeface="Times New Roman" panose="02020603050405020304" pitchFamily="18" charset="0"/>
            </a:endParaRPr>
          </a:p>
          <a:p>
            <a:pPr>
              <a:lnSpc>
                <a:spcPct val="150000"/>
              </a:lnSpc>
            </a:pPr>
            <a:r>
              <a:rPr kumimoji="1" lang="en-US" altLang="zh-CN" sz="2600" b="1" dirty="0">
                <a:latin typeface="Times New Roman" panose="02020603050405020304" pitchFamily="18" charset="0"/>
                <a:cs typeface="Times New Roman" panose="02020603050405020304" pitchFamily="18" charset="0"/>
              </a:rPr>
              <a:t>Balanced distribution adaption(BDA)</a:t>
            </a:r>
          </a:p>
          <a:p>
            <a:pPr lvl="1">
              <a:lnSpc>
                <a:spcPct val="150000"/>
              </a:lnSpc>
            </a:pPr>
            <a:r>
              <a:rPr kumimoji="1" lang="zh-CN" altLang="en-US" sz="2200" b="1" dirty="0">
                <a:latin typeface="Times New Roman" panose="02020603050405020304" pitchFamily="18" charset="0"/>
                <a:cs typeface="Times New Roman" panose="02020603050405020304" pitchFamily="18" charset="0"/>
              </a:rPr>
              <a:t>方法：</a:t>
            </a:r>
            <a:r>
              <a:rPr kumimoji="1" lang="zh-CN" altLang="en-US" sz="2200" dirty="0">
                <a:latin typeface="Times New Roman" panose="02020603050405020304" pitchFamily="18" charset="0"/>
                <a:cs typeface="Times New Roman" panose="02020603050405020304" pitchFamily="18" charset="0"/>
              </a:rPr>
              <a:t>动态调整两个分布的权重</a:t>
            </a:r>
            <a:endParaRPr kumimoji="1" lang="en-US" altLang="zh-CN" sz="22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6232"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48DB39E9-0087-418E-AE9E-7F4BCD3D4633}"/>
              </a:ext>
            </a:extLst>
          </p:cNvPr>
          <p:cNvGraphicFramePr>
            <a:graphicFrameLocks noChangeAspect="1"/>
          </p:cNvGraphicFramePr>
          <p:nvPr>
            <p:extLst>
              <p:ext uri="{D42A27DB-BD31-4B8C-83A1-F6EECF244321}">
                <p14:modId xmlns:p14="http://schemas.microsoft.com/office/powerpoint/2010/main" val="870929976"/>
              </p:ext>
            </p:extLst>
          </p:nvPr>
        </p:nvGraphicFramePr>
        <p:xfrm>
          <a:off x="3151351" y="2866390"/>
          <a:ext cx="5428769" cy="649923"/>
        </p:xfrm>
        <a:graphic>
          <a:graphicData uri="http://schemas.openxmlformats.org/presentationml/2006/ole">
            <mc:AlternateContent xmlns:mc="http://schemas.openxmlformats.org/markup-compatibility/2006">
              <mc:Choice xmlns:v="urn:schemas-microsoft-com:vml" Requires="v">
                <p:oleObj spid="_x0000_s6233" name="Equation" r:id="rId6" imgW="3606480" imgH="431640" progId="Equation.DSMT4">
                  <p:embed/>
                </p:oleObj>
              </mc:Choice>
              <mc:Fallback>
                <p:oleObj name="Equation" r:id="rId6" imgW="3606480" imgH="431640" progId="Equation.DSMT4">
                  <p:embed/>
                  <p:pic>
                    <p:nvPicPr>
                      <p:cNvPr id="0" name=""/>
                      <p:cNvPicPr/>
                      <p:nvPr/>
                    </p:nvPicPr>
                    <p:blipFill>
                      <a:blip r:embed="rId7"/>
                      <a:stretch>
                        <a:fillRect/>
                      </a:stretch>
                    </p:blipFill>
                    <p:spPr>
                      <a:xfrm>
                        <a:off x="3151351" y="2866390"/>
                        <a:ext cx="5428769" cy="649923"/>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BEDC450-0F6C-4760-B259-BB59C21CAD05}"/>
              </a:ext>
            </a:extLst>
          </p:cNvPr>
          <p:cNvGraphicFramePr>
            <a:graphicFrameLocks noChangeAspect="1"/>
          </p:cNvGraphicFramePr>
          <p:nvPr>
            <p:extLst>
              <p:ext uri="{D42A27DB-BD31-4B8C-83A1-F6EECF244321}">
                <p14:modId xmlns:p14="http://schemas.microsoft.com/office/powerpoint/2010/main" val="1522120169"/>
              </p:ext>
            </p:extLst>
          </p:nvPr>
        </p:nvGraphicFramePr>
        <p:xfrm>
          <a:off x="2062480" y="3565041"/>
          <a:ext cx="2884393" cy="931881"/>
        </p:xfrm>
        <a:graphic>
          <a:graphicData uri="http://schemas.openxmlformats.org/presentationml/2006/ole">
            <mc:AlternateContent xmlns:mc="http://schemas.openxmlformats.org/markup-compatibility/2006">
              <mc:Choice xmlns:v="urn:schemas-microsoft-com:vml" Requires="v">
                <p:oleObj spid="_x0000_s6234" name="Equation" r:id="rId8" imgW="1650960" imgH="533160" progId="Equation.DSMT4">
                  <p:embed/>
                </p:oleObj>
              </mc:Choice>
              <mc:Fallback>
                <p:oleObj name="Equation" r:id="rId8" imgW="1650960" imgH="533160" progId="Equation.DSMT4">
                  <p:embed/>
                  <p:pic>
                    <p:nvPicPr>
                      <p:cNvPr id="0" name=""/>
                      <p:cNvPicPr/>
                      <p:nvPr/>
                    </p:nvPicPr>
                    <p:blipFill>
                      <a:blip r:embed="rId9"/>
                      <a:stretch>
                        <a:fillRect/>
                      </a:stretch>
                    </p:blipFill>
                    <p:spPr>
                      <a:xfrm>
                        <a:off x="2062480" y="3565041"/>
                        <a:ext cx="2884393" cy="931881"/>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6BB0B48-7CB7-4F6F-B6F8-1A2FA1CAA8AA}"/>
              </a:ext>
            </a:extLst>
          </p:cNvPr>
          <p:cNvGraphicFramePr>
            <a:graphicFrameLocks noChangeAspect="1"/>
          </p:cNvGraphicFramePr>
          <p:nvPr>
            <p:extLst>
              <p:ext uri="{D42A27DB-BD31-4B8C-83A1-F6EECF244321}">
                <p14:modId xmlns:p14="http://schemas.microsoft.com/office/powerpoint/2010/main" val="1669434120"/>
              </p:ext>
            </p:extLst>
          </p:nvPr>
        </p:nvGraphicFramePr>
        <p:xfrm>
          <a:off x="5243646" y="3565041"/>
          <a:ext cx="3454361" cy="873517"/>
        </p:xfrm>
        <a:graphic>
          <a:graphicData uri="http://schemas.openxmlformats.org/presentationml/2006/ole">
            <mc:AlternateContent xmlns:mc="http://schemas.openxmlformats.org/markup-compatibility/2006">
              <mc:Choice xmlns:v="urn:schemas-microsoft-com:vml" Requires="v">
                <p:oleObj spid="_x0000_s6235" name="Equation" r:id="rId10" imgW="2209680" imgH="558720" progId="Equation.DSMT4">
                  <p:embed/>
                </p:oleObj>
              </mc:Choice>
              <mc:Fallback>
                <p:oleObj name="Equation" r:id="rId10" imgW="2209680" imgH="558720" progId="Equation.DSMT4">
                  <p:embed/>
                  <p:pic>
                    <p:nvPicPr>
                      <p:cNvPr id="0" name=""/>
                      <p:cNvPicPr/>
                      <p:nvPr/>
                    </p:nvPicPr>
                    <p:blipFill>
                      <a:blip r:embed="rId11"/>
                      <a:stretch>
                        <a:fillRect/>
                      </a:stretch>
                    </p:blipFill>
                    <p:spPr>
                      <a:xfrm>
                        <a:off x="5243646" y="3565041"/>
                        <a:ext cx="3454361" cy="873517"/>
                      </a:xfrm>
                      <a:prstGeom prst="rect">
                        <a:avLst/>
                      </a:prstGeom>
                    </p:spPr>
                  </p:pic>
                </p:oleObj>
              </mc:Fallback>
            </mc:AlternateContent>
          </a:graphicData>
        </a:graphic>
      </p:graphicFrame>
    </p:spTree>
    <p:extLst>
      <p:ext uri="{BB962C8B-B14F-4D97-AF65-F5344CB8AC3E}">
        <p14:creationId xmlns:p14="http://schemas.microsoft.com/office/powerpoint/2010/main" val="407013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b="1" dirty="0">
                <a:solidFill>
                  <a:schemeClr val="accent1">
                    <a:lumMod val="75000"/>
                  </a:schemeClr>
                </a:solidFill>
              </a:rPr>
              <a:t>讨论提纲</a:t>
            </a:r>
          </a:p>
        </p:txBody>
      </p:sp>
      <p:sp>
        <p:nvSpPr>
          <p:cNvPr id="4" name="矩形 3"/>
          <p:cNvSpPr/>
          <p:nvPr/>
        </p:nvSpPr>
        <p:spPr>
          <a:xfrm>
            <a:off x="2041994" y="1731513"/>
            <a:ext cx="4929208" cy="495300"/>
          </a:xfrm>
          <a:prstGeom prst="rect">
            <a:avLst/>
          </a:prstGeom>
          <a:solidFill>
            <a:srgbClr val="BFD1DE"/>
          </a:solidFill>
          <a:ln>
            <a:solidFill>
              <a:srgbClr val="00009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C00000"/>
              </a:solidFill>
              <a:effectLst/>
              <a:uLnTx/>
              <a:uFillTx/>
              <a:latin typeface="Times New Roman"/>
              <a:ea typeface="黑体"/>
              <a:cs typeface="Times New Roman"/>
            </a:endParaRPr>
          </a:p>
        </p:txBody>
      </p:sp>
      <p:sp>
        <p:nvSpPr>
          <p:cNvPr id="5" name="矩形 4"/>
          <p:cNvSpPr/>
          <p:nvPr/>
        </p:nvSpPr>
        <p:spPr>
          <a:xfrm>
            <a:off x="2041993" y="1628326"/>
            <a:ext cx="7867117" cy="636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200" b="1" kern="0" dirty="0">
                <a:solidFill>
                  <a:schemeClr val="tx1"/>
                </a:solidFill>
                <a:latin typeface="Times New Roman"/>
                <a:ea typeface="黑体"/>
                <a:cs typeface="Times New Roman"/>
              </a:rPr>
              <a:t>基本概念</a:t>
            </a:r>
            <a:endParaRPr kumimoji="0" lang="zh-CN" altLang="en-US" sz="3200" b="1" i="0" u="none" strike="noStrike" kern="0" cap="none" spc="0" normalizeH="0" baseline="0" noProof="0" dirty="0">
              <a:ln>
                <a:noFill/>
              </a:ln>
              <a:solidFill>
                <a:schemeClr val="tx1"/>
              </a:solidFill>
              <a:effectLst/>
              <a:uLnTx/>
              <a:uFillTx/>
              <a:latin typeface="Times New Roman"/>
              <a:ea typeface="黑体"/>
              <a:cs typeface="Times New Roman"/>
            </a:endParaRPr>
          </a:p>
        </p:txBody>
      </p:sp>
      <p:sp>
        <p:nvSpPr>
          <p:cNvPr id="6" name="矩形 5"/>
          <p:cNvSpPr/>
          <p:nvPr/>
        </p:nvSpPr>
        <p:spPr>
          <a:xfrm>
            <a:off x="1408581" y="1628326"/>
            <a:ext cx="633412" cy="6445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chemeClr val="bg1"/>
                </a:solidFill>
                <a:effectLst/>
                <a:uLnTx/>
                <a:uFillTx/>
                <a:latin typeface="Times New Roman"/>
                <a:ea typeface="黑体"/>
                <a:cs typeface="Times New Roman"/>
              </a:rPr>
              <a:t>1</a:t>
            </a:r>
            <a:endParaRPr kumimoji="0" lang="zh-CN" altLang="en-US" sz="3200" b="1" i="0" u="none" strike="noStrike" kern="0" cap="none" spc="0" normalizeH="0" baseline="0" noProof="0" dirty="0">
              <a:ln>
                <a:noFill/>
              </a:ln>
              <a:solidFill>
                <a:schemeClr val="bg1"/>
              </a:solidFill>
              <a:effectLst/>
              <a:uLnTx/>
              <a:uFillTx/>
              <a:latin typeface="Times New Roman"/>
              <a:ea typeface="黑体"/>
              <a:cs typeface="Times New Roman"/>
            </a:endParaRPr>
          </a:p>
        </p:txBody>
      </p:sp>
      <p:sp>
        <p:nvSpPr>
          <p:cNvPr id="7" name="矩形 6"/>
          <p:cNvSpPr/>
          <p:nvPr/>
        </p:nvSpPr>
        <p:spPr>
          <a:xfrm>
            <a:off x="1408581" y="2782913"/>
            <a:ext cx="633412" cy="6334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chemeClr val="bg1"/>
                </a:solidFill>
                <a:effectLst/>
                <a:uLnTx/>
                <a:uFillTx/>
                <a:latin typeface="Times New Roman"/>
                <a:ea typeface="黑体"/>
                <a:cs typeface="Times New Roman"/>
              </a:rPr>
              <a:t>2</a:t>
            </a:r>
            <a:endParaRPr kumimoji="0" lang="zh-CN" altLang="en-US" sz="3200" b="1" i="0" u="none" strike="noStrike" kern="0" cap="none" spc="0" normalizeH="0" baseline="0" noProof="0" dirty="0">
              <a:ln>
                <a:noFill/>
              </a:ln>
              <a:solidFill>
                <a:schemeClr val="bg1"/>
              </a:solidFill>
              <a:effectLst/>
              <a:uLnTx/>
              <a:uFillTx/>
              <a:latin typeface="Times New Roman"/>
              <a:ea typeface="黑体"/>
              <a:cs typeface="Times New Roman"/>
            </a:endParaRPr>
          </a:p>
        </p:txBody>
      </p:sp>
      <p:sp>
        <p:nvSpPr>
          <p:cNvPr id="8" name="矩形 7"/>
          <p:cNvSpPr/>
          <p:nvPr/>
        </p:nvSpPr>
        <p:spPr>
          <a:xfrm>
            <a:off x="2041993" y="3930923"/>
            <a:ext cx="7867117" cy="6302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DengXian" charset="-122"/>
                <a:ea typeface="DengXian" charset="-122"/>
              </a:defRPr>
            </a:lvl1pPr>
            <a:lvl2pPr marL="742950" indent="-285750">
              <a:defRPr kumimoji="1" sz="2400">
                <a:solidFill>
                  <a:schemeClr val="tx1"/>
                </a:solidFill>
                <a:latin typeface="DengXian" charset="-122"/>
                <a:ea typeface="DengXian" charset="-122"/>
              </a:defRPr>
            </a:lvl2pPr>
            <a:lvl3pPr marL="1143000" indent="-228600">
              <a:defRPr kumimoji="1" sz="2400">
                <a:solidFill>
                  <a:schemeClr val="tx1"/>
                </a:solidFill>
                <a:latin typeface="DengXian" charset="-122"/>
                <a:ea typeface="DengXian" charset="-122"/>
              </a:defRPr>
            </a:lvl3pPr>
            <a:lvl4pPr marL="1600200" indent="-228600">
              <a:defRPr kumimoji="1" sz="2400">
                <a:solidFill>
                  <a:schemeClr val="tx1"/>
                </a:solidFill>
                <a:latin typeface="DengXian" charset="-122"/>
                <a:ea typeface="DengXian" charset="-122"/>
              </a:defRPr>
            </a:lvl4pPr>
            <a:lvl5pPr marL="2057400" indent="-228600">
              <a:defRPr kumimoji="1" sz="2400">
                <a:solidFill>
                  <a:schemeClr val="tx1"/>
                </a:solidFill>
                <a:latin typeface="DengXian" charset="-122"/>
                <a:ea typeface="DengXian" charset="-122"/>
              </a:defRPr>
            </a:lvl5pPr>
            <a:lvl6pPr marL="2514600" indent="-228600" eaLnBrk="0" fontAlgn="base" hangingPunct="0">
              <a:spcBef>
                <a:spcPct val="0"/>
              </a:spcBef>
              <a:spcAft>
                <a:spcPct val="0"/>
              </a:spcAft>
              <a:defRPr kumimoji="1" sz="2400">
                <a:solidFill>
                  <a:schemeClr val="tx1"/>
                </a:solidFill>
                <a:latin typeface="DengXian" charset="-122"/>
                <a:ea typeface="DengXian" charset="-122"/>
              </a:defRPr>
            </a:lvl6pPr>
            <a:lvl7pPr marL="2971800" indent="-228600" eaLnBrk="0" fontAlgn="base" hangingPunct="0">
              <a:spcBef>
                <a:spcPct val="0"/>
              </a:spcBef>
              <a:spcAft>
                <a:spcPct val="0"/>
              </a:spcAft>
              <a:defRPr kumimoji="1" sz="2400">
                <a:solidFill>
                  <a:schemeClr val="tx1"/>
                </a:solidFill>
                <a:latin typeface="DengXian" charset="-122"/>
                <a:ea typeface="DengXian" charset="-122"/>
              </a:defRPr>
            </a:lvl7pPr>
            <a:lvl8pPr marL="3429000" indent="-228600" eaLnBrk="0" fontAlgn="base" hangingPunct="0">
              <a:spcBef>
                <a:spcPct val="0"/>
              </a:spcBef>
              <a:spcAft>
                <a:spcPct val="0"/>
              </a:spcAft>
              <a:defRPr kumimoji="1" sz="2400">
                <a:solidFill>
                  <a:schemeClr val="tx1"/>
                </a:solidFill>
                <a:latin typeface="DengXian" charset="-122"/>
                <a:ea typeface="DengXian" charset="-122"/>
              </a:defRPr>
            </a:lvl8pPr>
            <a:lvl9pPr marL="3886200" indent="-228600" eaLnBrk="0" fontAlgn="base" hangingPunct="0">
              <a:spcBef>
                <a:spcPct val="0"/>
              </a:spcBef>
              <a:spcAft>
                <a:spcPct val="0"/>
              </a:spcAft>
              <a:defRPr kumimoji="1" sz="2400">
                <a:solidFill>
                  <a:schemeClr val="tx1"/>
                </a:solidFill>
                <a:latin typeface="DengXian" charset="-122"/>
                <a:ea typeface="DengXian"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chemeClr val="tx1"/>
                </a:solidFill>
                <a:effectLst/>
                <a:uLnTx/>
                <a:uFillTx/>
                <a:latin typeface="Times New Roman"/>
                <a:ea typeface="黑体"/>
                <a:cs typeface="Times New Roman"/>
              </a:rPr>
              <a:t>研究热点</a:t>
            </a:r>
          </a:p>
        </p:txBody>
      </p:sp>
      <p:sp>
        <p:nvSpPr>
          <p:cNvPr id="9" name="矩形 8"/>
          <p:cNvSpPr/>
          <p:nvPr/>
        </p:nvSpPr>
        <p:spPr>
          <a:xfrm>
            <a:off x="1408581" y="3927748"/>
            <a:ext cx="633412" cy="6334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chemeClr val="bg1"/>
                </a:solidFill>
                <a:effectLst/>
                <a:uLnTx/>
                <a:uFillTx/>
                <a:latin typeface="Times New Roman"/>
                <a:ea typeface="黑体"/>
                <a:cs typeface="Times New Roman"/>
              </a:rPr>
              <a:t>3</a:t>
            </a:r>
            <a:endParaRPr kumimoji="0" lang="zh-CN" altLang="en-US" sz="3200" b="1" i="0" u="none" strike="noStrike" kern="0" cap="none" spc="0" normalizeH="0" baseline="0" noProof="0" dirty="0">
              <a:ln>
                <a:noFill/>
              </a:ln>
              <a:solidFill>
                <a:schemeClr val="bg1"/>
              </a:solidFill>
              <a:effectLst/>
              <a:uLnTx/>
              <a:uFillTx/>
              <a:latin typeface="Times New Roman"/>
              <a:ea typeface="黑体"/>
              <a:cs typeface="Times New Roman"/>
            </a:endParaRPr>
          </a:p>
        </p:txBody>
      </p:sp>
      <p:sp>
        <p:nvSpPr>
          <p:cNvPr id="10" name="矩形 9"/>
          <p:cNvSpPr/>
          <p:nvPr/>
        </p:nvSpPr>
        <p:spPr>
          <a:xfrm>
            <a:off x="2041993" y="2781326"/>
            <a:ext cx="7867117" cy="635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DengXian" charset="-122"/>
                <a:ea typeface="DengXian" charset="-122"/>
              </a:defRPr>
            </a:lvl1pPr>
            <a:lvl2pPr marL="742950" indent="-285750">
              <a:defRPr kumimoji="1" sz="2400">
                <a:solidFill>
                  <a:schemeClr val="tx1"/>
                </a:solidFill>
                <a:latin typeface="DengXian" charset="-122"/>
                <a:ea typeface="DengXian" charset="-122"/>
              </a:defRPr>
            </a:lvl2pPr>
            <a:lvl3pPr marL="1143000" indent="-228600">
              <a:defRPr kumimoji="1" sz="2400">
                <a:solidFill>
                  <a:schemeClr val="tx1"/>
                </a:solidFill>
                <a:latin typeface="DengXian" charset="-122"/>
                <a:ea typeface="DengXian" charset="-122"/>
              </a:defRPr>
            </a:lvl3pPr>
            <a:lvl4pPr marL="1600200" indent="-228600">
              <a:defRPr kumimoji="1" sz="2400">
                <a:solidFill>
                  <a:schemeClr val="tx1"/>
                </a:solidFill>
                <a:latin typeface="DengXian" charset="-122"/>
                <a:ea typeface="DengXian" charset="-122"/>
              </a:defRPr>
            </a:lvl4pPr>
            <a:lvl5pPr marL="2057400" indent="-228600">
              <a:defRPr kumimoji="1" sz="2400">
                <a:solidFill>
                  <a:schemeClr val="tx1"/>
                </a:solidFill>
                <a:latin typeface="DengXian" charset="-122"/>
                <a:ea typeface="DengXian" charset="-122"/>
              </a:defRPr>
            </a:lvl5pPr>
            <a:lvl6pPr marL="2514600" indent="-228600" eaLnBrk="0" fontAlgn="base" hangingPunct="0">
              <a:spcBef>
                <a:spcPct val="0"/>
              </a:spcBef>
              <a:spcAft>
                <a:spcPct val="0"/>
              </a:spcAft>
              <a:defRPr kumimoji="1" sz="2400">
                <a:solidFill>
                  <a:schemeClr val="tx1"/>
                </a:solidFill>
                <a:latin typeface="DengXian" charset="-122"/>
                <a:ea typeface="DengXian" charset="-122"/>
              </a:defRPr>
            </a:lvl6pPr>
            <a:lvl7pPr marL="2971800" indent="-228600" eaLnBrk="0" fontAlgn="base" hangingPunct="0">
              <a:spcBef>
                <a:spcPct val="0"/>
              </a:spcBef>
              <a:spcAft>
                <a:spcPct val="0"/>
              </a:spcAft>
              <a:defRPr kumimoji="1" sz="2400">
                <a:solidFill>
                  <a:schemeClr val="tx1"/>
                </a:solidFill>
                <a:latin typeface="DengXian" charset="-122"/>
                <a:ea typeface="DengXian" charset="-122"/>
              </a:defRPr>
            </a:lvl7pPr>
            <a:lvl8pPr marL="3429000" indent="-228600" eaLnBrk="0" fontAlgn="base" hangingPunct="0">
              <a:spcBef>
                <a:spcPct val="0"/>
              </a:spcBef>
              <a:spcAft>
                <a:spcPct val="0"/>
              </a:spcAft>
              <a:defRPr kumimoji="1" sz="2400">
                <a:solidFill>
                  <a:schemeClr val="tx1"/>
                </a:solidFill>
                <a:latin typeface="DengXian" charset="-122"/>
                <a:ea typeface="DengXian" charset="-122"/>
              </a:defRPr>
            </a:lvl8pPr>
            <a:lvl9pPr marL="3886200" indent="-228600" eaLnBrk="0" fontAlgn="base" hangingPunct="0">
              <a:spcBef>
                <a:spcPct val="0"/>
              </a:spcBef>
              <a:spcAft>
                <a:spcPct val="0"/>
              </a:spcAft>
              <a:defRPr kumimoji="1" sz="2400">
                <a:solidFill>
                  <a:schemeClr val="tx1"/>
                </a:solidFill>
                <a:latin typeface="DengXian" charset="-122"/>
                <a:ea typeface="DengXian"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1" kern="0" dirty="0">
                <a:latin typeface="Times New Roman"/>
                <a:ea typeface="黑体"/>
                <a:cs typeface="Times New Roman"/>
              </a:rPr>
              <a:t>分类方法</a:t>
            </a:r>
            <a:endParaRPr kumimoji="0" lang="zh-CN" altLang="en-US" sz="3200" b="1" i="0" u="none" strike="noStrike" kern="0" cap="none" spc="0" normalizeH="0" baseline="0" noProof="0" dirty="0">
              <a:ln>
                <a:noFill/>
              </a:ln>
              <a:solidFill>
                <a:schemeClr val="tx1"/>
              </a:solidFill>
              <a:effectLst/>
              <a:uLnTx/>
              <a:uFillTx/>
              <a:latin typeface="Times New Roman"/>
              <a:ea typeface="黑体"/>
              <a:cs typeface="Times New Roman"/>
            </a:endParaRPr>
          </a:p>
        </p:txBody>
      </p:sp>
    </p:spTree>
    <p:extLst>
      <p:ext uri="{BB962C8B-B14F-4D97-AF65-F5344CB8AC3E}">
        <p14:creationId xmlns:p14="http://schemas.microsoft.com/office/powerpoint/2010/main" val="1310855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域适配问题（特征选择）</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特征选择法</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假设：</a:t>
            </a:r>
            <a:r>
              <a:rPr kumimoji="1" lang="zh-CN" altLang="en-US" sz="2200" dirty="0">
                <a:latin typeface="Times New Roman" panose="02020603050405020304" pitchFamily="18" charset="0"/>
                <a:cs typeface="Times New Roman" panose="02020603050405020304" pitchFamily="18" charset="0"/>
              </a:rPr>
              <a:t>源域和目标域中均含有一部分公共的特征，在这部分公共的特征上，源领域和目标领域的数据分布是一致的。</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方法：</a:t>
            </a:r>
            <a:r>
              <a:rPr kumimoji="1" lang="zh-CN" altLang="en-US" sz="2200" dirty="0">
                <a:latin typeface="Times New Roman" panose="02020603050405020304" pitchFamily="18" charset="0"/>
                <a:cs typeface="Times New Roman" panose="02020603050405020304" pitchFamily="18" charset="0"/>
              </a:rPr>
              <a:t>通过机器学习方法，选择出这部分共享的特征，依据这些特征构建模型。</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代表方法</a:t>
            </a:r>
            <a:r>
              <a:rPr kumimoji="1" lang="zh-CN" altLang="en-US" sz="2200" dirty="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 SCL </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(Structural Correspondence Learning)</a:t>
            </a:r>
            <a:br>
              <a:rPr kumimoji="1" lang="en-US" altLang="zh-CN" sz="2200" dirty="0">
                <a:latin typeface="Times New Roman" panose="02020603050405020304" pitchFamily="18" charset="0"/>
                <a:cs typeface="Times New Roman" panose="02020603050405020304" pitchFamily="18" charset="0"/>
              </a:rPr>
            </a:br>
            <a:endParaRPr kumimoji="1" lang="en-US" altLang="zh-CN" sz="2200" dirty="0">
              <a:latin typeface="Times New Roman" panose="02020603050405020304" pitchFamily="18" charset="0"/>
              <a:cs typeface="Times New Roman" panose="02020603050405020304" pitchFamily="18" charset="0"/>
            </a:endParaRPr>
          </a:p>
          <a:p>
            <a:pPr marL="457200" lvl="1" indent="0">
              <a:lnSpc>
                <a:spcPct val="150000"/>
              </a:lnSpc>
              <a:buNone/>
            </a:pPr>
            <a:endParaRPr kumimoji="1" lang="en-US" altLang="zh-CN" sz="2200" b="1"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2536"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144457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域适配问题（子空间选择）</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特征选择法</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假设：</a:t>
            </a:r>
            <a:r>
              <a:rPr kumimoji="1" lang="zh-CN" altLang="en-US" sz="2200" dirty="0">
                <a:latin typeface="Times New Roman" panose="02020603050405020304" pitchFamily="18" charset="0"/>
                <a:cs typeface="Times New Roman" panose="02020603050405020304" pitchFamily="18" charset="0"/>
              </a:rPr>
              <a:t>源域和目标数据在变换后的子空间中有相似的分布。</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分类（根据特征变换的形式分为）：</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基于 统计特征变换 的统计特征对其方法</a:t>
            </a:r>
            <a:endParaRPr kumimoji="1" lang="en-US" altLang="zh-CN" sz="1800"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基于 流形变换 的 流形学习方法</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br>
              <a:rPr kumimoji="1" lang="en-US" altLang="zh-CN" sz="2200" dirty="0">
                <a:latin typeface="Times New Roman" panose="02020603050405020304" pitchFamily="18" charset="0"/>
                <a:cs typeface="Times New Roman" panose="02020603050405020304" pitchFamily="18" charset="0"/>
              </a:rPr>
            </a:br>
            <a:endParaRPr kumimoji="1" lang="en-US" altLang="zh-CN" sz="2200" dirty="0">
              <a:latin typeface="Times New Roman" panose="02020603050405020304" pitchFamily="18" charset="0"/>
              <a:cs typeface="Times New Roman" panose="02020603050405020304" pitchFamily="18" charset="0"/>
            </a:endParaRPr>
          </a:p>
          <a:p>
            <a:pPr marL="457200" lvl="1" indent="0">
              <a:lnSpc>
                <a:spcPct val="150000"/>
              </a:lnSpc>
              <a:buNone/>
            </a:pPr>
            <a:endParaRPr kumimoji="1" lang="en-US" altLang="zh-CN" sz="2200" b="1"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3560"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349058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域适配问题（子空间选择）</a:t>
            </a:r>
          </a:p>
        </p:txBody>
      </p:sp>
      <p:sp>
        <p:nvSpPr>
          <p:cNvPr id="3" name="内容占位符 2"/>
          <p:cNvSpPr>
            <a:spLocks noGrp="1"/>
          </p:cNvSpPr>
          <p:nvPr>
            <p:ph idx="1"/>
          </p:nvPr>
        </p:nvSpPr>
        <p:spPr>
          <a:xfrm>
            <a:off x="838200" y="1075096"/>
            <a:ext cx="10932459" cy="5397422"/>
          </a:xfrm>
        </p:spPr>
        <p:txBody>
          <a:bodyPr>
            <a:normAutofit fontScale="85000" lnSpcReduction="20000"/>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统计特征对齐</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主要思想：</a:t>
            </a:r>
            <a:r>
              <a:rPr kumimoji="1" lang="zh-CN" altLang="en-US" sz="2200" dirty="0">
                <a:latin typeface="Times New Roman" panose="02020603050405020304" pitchFamily="18" charset="0"/>
                <a:cs typeface="Times New Roman" panose="02020603050405020304" pitchFamily="18" charset="0"/>
              </a:rPr>
              <a:t>将数据的统计特征进行变换对齐，后利用传统机器学习的方法构建分类器训练。</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代表方法：</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SA</a:t>
            </a:r>
            <a:r>
              <a:rPr kumimoji="1" lang="zh-CN" altLang="en-US" sz="1800" dirty="0">
                <a:latin typeface="Times New Roman" panose="02020603050405020304" pitchFamily="18" charset="0"/>
                <a:cs typeface="Times New Roman" panose="02020603050405020304" pitchFamily="18" charset="0"/>
              </a:rPr>
              <a:t>（</a:t>
            </a:r>
            <a:r>
              <a:rPr kumimoji="1" lang="en-US" altLang="zh-CN" sz="1800" dirty="0">
                <a:latin typeface="Times New Roman" panose="02020603050405020304" pitchFamily="18" charset="0"/>
                <a:cs typeface="Times New Roman" panose="02020603050405020304" pitchFamily="18" charset="0"/>
              </a:rPr>
              <a:t>Subspace Alignment</a:t>
            </a:r>
            <a:r>
              <a:rPr kumimoji="1" lang="zh-CN" altLang="en-US" sz="1800" dirty="0">
                <a:latin typeface="Times New Roman" panose="02020603050405020304" pitchFamily="18" charset="0"/>
                <a:cs typeface="Times New Roman" panose="02020603050405020304" pitchFamily="18" charset="0"/>
              </a:rPr>
              <a:t>）</a:t>
            </a:r>
            <a:r>
              <a:rPr kumimoji="1" lang="en-US" altLang="zh-CN" sz="1800" dirty="0">
                <a:latin typeface="Times New Roman" panose="02020603050405020304" pitchFamily="18" charset="0"/>
                <a:cs typeface="Times New Roman" panose="02020603050405020304" pitchFamily="18" charset="0"/>
              </a:rPr>
              <a:t>(2013)</a:t>
            </a:r>
          </a:p>
          <a:p>
            <a:pPr lvl="3">
              <a:lnSpc>
                <a:spcPct val="150000"/>
              </a:lnSpc>
            </a:pPr>
            <a:r>
              <a:rPr kumimoji="1" lang="zh-CN" altLang="en-US" sz="1600" dirty="0">
                <a:latin typeface="Times New Roman" panose="02020603050405020304" pitchFamily="18" charset="0"/>
                <a:cs typeface="Times New Roman" panose="02020603050405020304" pitchFamily="18" charset="0"/>
              </a:rPr>
              <a:t>主要思想： 寻找线性变换</a:t>
            </a:r>
            <a:r>
              <a:rPr kumimoji="1" lang="en-US" altLang="zh-CN" sz="1600" dirty="0">
                <a:latin typeface="Times New Roman" panose="02020603050405020304" pitchFamily="18" charset="0"/>
                <a:cs typeface="Times New Roman" panose="02020603050405020304" pitchFamily="18" charset="0"/>
              </a:rPr>
              <a:t>M</a:t>
            </a:r>
            <a:r>
              <a:rPr kumimoji="1" lang="zh-CN" altLang="en-US" sz="1600" dirty="0">
                <a:latin typeface="Times New Roman" panose="02020603050405020304" pitchFamily="18" charset="0"/>
                <a:cs typeface="Times New Roman" panose="02020603050405020304" pitchFamily="18" charset="0"/>
              </a:rPr>
              <a:t>使得不同域的数据对齐</a:t>
            </a:r>
            <a:endParaRPr kumimoji="1" lang="en-US" altLang="zh-CN" sz="1600" dirty="0">
              <a:latin typeface="Times New Roman" panose="02020603050405020304" pitchFamily="18" charset="0"/>
              <a:cs typeface="Times New Roman" panose="02020603050405020304" pitchFamily="18" charset="0"/>
            </a:endParaRPr>
          </a:p>
          <a:p>
            <a:pPr lvl="3">
              <a:lnSpc>
                <a:spcPct val="150000"/>
              </a:lnSpc>
            </a:pPr>
            <a:r>
              <a:rPr kumimoji="1" lang="zh-CN" altLang="en-US" sz="1600" dirty="0">
                <a:latin typeface="Times New Roman" panose="02020603050405020304" pitchFamily="18" charset="0"/>
                <a:cs typeface="Times New Roman" panose="02020603050405020304" pitchFamily="18" charset="0"/>
              </a:rPr>
              <a:t>优化目标：</a:t>
            </a:r>
            <a:endParaRPr kumimoji="1" lang="en-US" altLang="zh-CN" sz="1600" dirty="0">
              <a:latin typeface="Times New Roman" panose="02020603050405020304" pitchFamily="18" charset="0"/>
              <a:cs typeface="Times New Roman" panose="02020603050405020304" pitchFamily="18" charset="0"/>
            </a:endParaRPr>
          </a:p>
          <a:p>
            <a:pPr lvl="2">
              <a:lnSpc>
                <a:spcPct val="150000"/>
              </a:lnSpc>
            </a:pPr>
            <a:r>
              <a:rPr kumimoji="1" lang="fr-FR" altLang="zh-CN" sz="1800" dirty="0">
                <a:latin typeface="Times New Roman" panose="02020603050405020304" pitchFamily="18" charset="0"/>
                <a:cs typeface="Times New Roman" panose="02020603050405020304" pitchFamily="18" charset="0"/>
              </a:rPr>
              <a:t>SDA(subspace Distribution Alignment)(2015)</a:t>
            </a:r>
          </a:p>
          <a:p>
            <a:pPr lvl="3">
              <a:lnSpc>
                <a:spcPct val="150000"/>
              </a:lnSpc>
            </a:pPr>
            <a:r>
              <a:rPr kumimoji="1" lang="zh-CN" altLang="en-US" sz="1600" dirty="0">
                <a:latin typeface="Times New Roman" panose="02020603050405020304" pitchFamily="18" charset="0"/>
                <a:cs typeface="Times New Roman" panose="02020603050405020304" pitchFamily="18" charset="0"/>
              </a:rPr>
              <a:t>主要思想：子空间变换的基础上</a:t>
            </a:r>
            <a:r>
              <a:rPr kumimoji="1" lang="en-US" altLang="zh-CN" sz="1600" dirty="0">
                <a:latin typeface="Times New Roman" panose="02020603050405020304" pitchFamily="18" charset="0"/>
                <a:cs typeface="Times New Roman" panose="02020603050405020304" pitchFamily="18" charset="0"/>
              </a:rPr>
              <a:t>T,</a:t>
            </a:r>
            <a:r>
              <a:rPr kumimoji="1" lang="zh-CN" altLang="en-US" sz="1600" dirty="0">
                <a:latin typeface="Times New Roman" panose="02020603050405020304" pitchFamily="18" charset="0"/>
                <a:cs typeface="Times New Roman" panose="02020603050405020304" pitchFamily="18" charset="0"/>
              </a:rPr>
              <a:t>加入概率分布自适应变换</a:t>
            </a:r>
            <a:r>
              <a:rPr kumimoji="1" lang="en-US" altLang="zh-CN" sz="1600" dirty="0">
                <a:latin typeface="Times New Roman" panose="02020603050405020304" pitchFamily="18" charset="0"/>
                <a:cs typeface="Times New Roman" panose="02020603050405020304" pitchFamily="18" charset="0"/>
              </a:rPr>
              <a:t>A</a:t>
            </a:r>
          </a:p>
          <a:p>
            <a:pPr lvl="3">
              <a:lnSpc>
                <a:spcPct val="150000"/>
              </a:lnSpc>
            </a:pPr>
            <a:r>
              <a:rPr kumimoji="1" lang="zh-CN" altLang="en-US" sz="1600" dirty="0">
                <a:latin typeface="Times New Roman" panose="02020603050405020304" pitchFamily="18" charset="0"/>
                <a:cs typeface="Times New Roman" panose="02020603050405020304" pitchFamily="18" charset="0"/>
              </a:rPr>
              <a:t>优化目标：</a:t>
            </a:r>
            <a:endParaRPr kumimoji="1" lang="en-US" altLang="zh-CN" sz="1600" dirty="0">
              <a:latin typeface="Times New Roman" panose="02020603050405020304" pitchFamily="18" charset="0"/>
              <a:cs typeface="Times New Roman" panose="02020603050405020304" pitchFamily="18" charset="0"/>
            </a:endParaRPr>
          </a:p>
          <a:p>
            <a:pPr lvl="2">
              <a:lnSpc>
                <a:spcPct val="150000"/>
              </a:lnSpc>
            </a:pPr>
            <a:r>
              <a:rPr kumimoji="1" lang="en-US" altLang="zh-CN" sz="1800" dirty="0">
                <a:latin typeface="Times New Roman" panose="02020603050405020304" pitchFamily="18" charset="0"/>
                <a:cs typeface="Times New Roman" panose="02020603050405020304" pitchFamily="18" charset="0"/>
              </a:rPr>
              <a:t>CORAL</a:t>
            </a:r>
            <a:r>
              <a:rPr kumimoji="1" lang="zh-CN" altLang="en-US" sz="1800" dirty="0">
                <a:latin typeface="Times New Roman" panose="02020603050405020304" pitchFamily="18" charset="0"/>
                <a:cs typeface="Times New Roman" panose="02020603050405020304" pitchFamily="18" charset="0"/>
              </a:rPr>
              <a:t>（</a:t>
            </a:r>
            <a:r>
              <a:rPr kumimoji="1" lang="en-US" altLang="zh-CN" sz="1800" dirty="0" err="1">
                <a:latin typeface="Times New Roman" panose="02020603050405020304" pitchFamily="18" charset="0"/>
                <a:cs typeface="Times New Roman" panose="02020603050405020304" pitchFamily="18" charset="0"/>
              </a:rPr>
              <a:t>CORrelation</a:t>
            </a:r>
            <a:r>
              <a:rPr kumimoji="1" lang="en-US" altLang="zh-CN" sz="1800" dirty="0">
                <a:latin typeface="Times New Roman" panose="02020603050405020304" pitchFamily="18" charset="0"/>
                <a:cs typeface="Times New Roman" panose="02020603050405020304" pitchFamily="18" charset="0"/>
              </a:rPr>
              <a:t> Alignment</a:t>
            </a:r>
            <a:r>
              <a:rPr kumimoji="1" lang="zh-CN" altLang="en-US" sz="1800" dirty="0">
                <a:latin typeface="Times New Roman" panose="02020603050405020304" pitchFamily="18" charset="0"/>
                <a:cs typeface="Times New Roman" panose="02020603050405020304" pitchFamily="18" charset="0"/>
              </a:rPr>
              <a:t>）</a:t>
            </a:r>
            <a:endParaRPr kumimoji="1" lang="en-US" altLang="zh-CN" sz="1800" dirty="0">
              <a:latin typeface="Times New Roman" panose="02020603050405020304" pitchFamily="18" charset="0"/>
              <a:cs typeface="Times New Roman" panose="02020603050405020304" pitchFamily="18" charset="0"/>
            </a:endParaRPr>
          </a:p>
          <a:p>
            <a:pPr lvl="3">
              <a:lnSpc>
                <a:spcPct val="150000"/>
              </a:lnSpc>
            </a:pPr>
            <a:r>
              <a:rPr kumimoji="1" lang="zh-CN" altLang="en-US" sz="1600" dirty="0">
                <a:latin typeface="Times New Roman" panose="02020603050405020304" pitchFamily="18" charset="0"/>
                <a:cs typeface="Times New Roman" panose="02020603050405020304" pitchFamily="18" charset="0"/>
              </a:rPr>
              <a:t>主要思想：对领域的二阶特征对齐</a:t>
            </a:r>
            <a:endParaRPr kumimoji="1" lang="en-US" altLang="zh-CN" sz="1600" dirty="0">
              <a:latin typeface="Times New Roman" panose="02020603050405020304" pitchFamily="18" charset="0"/>
              <a:cs typeface="Times New Roman" panose="02020603050405020304" pitchFamily="18" charset="0"/>
            </a:endParaRPr>
          </a:p>
          <a:p>
            <a:pPr lvl="3">
              <a:lnSpc>
                <a:spcPct val="150000"/>
              </a:lnSpc>
            </a:pPr>
            <a:r>
              <a:rPr kumimoji="1" lang="zh-CN" altLang="en-US" sz="1600" dirty="0">
                <a:latin typeface="Times New Roman" panose="02020603050405020304" pitchFamily="18" charset="0"/>
                <a:cs typeface="Times New Roman" panose="02020603050405020304" pitchFamily="18" charset="0"/>
              </a:rPr>
              <a:t>优化目标：</a:t>
            </a:r>
            <a:endParaRPr kumimoji="1" lang="en-US" altLang="zh-CN" sz="1600" dirty="0">
              <a:latin typeface="Times New Roman" panose="02020603050405020304" pitchFamily="18" charset="0"/>
              <a:cs typeface="Times New Roman" panose="02020603050405020304" pitchFamily="18" charset="0"/>
            </a:endParaRPr>
          </a:p>
          <a:p>
            <a:pPr lvl="1">
              <a:lnSpc>
                <a:spcPct val="150000"/>
              </a:lnSpc>
            </a:pPr>
            <a:br>
              <a:rPr kumimoji="1" lang="en-US" altLang="zh-CN" sz="2200" dirty="0">
                <a:latin typeface="Times New Roman" panose="02020603050405020304" pitchFamily="18" charset="0"/>
                <a:cs typeface="Times New Roman" panose="02020603050405020304" pitchFamily="18" charset="0"/>
              </a:rPr>
            </a:br>
            <a:endParaRPr kumimoji="1" lang="en-US" altLang="zh-CN" sz="2200" dirty="0">
              <a:latin typeface="Times New Roman" panose="02020603050405020304" pitchFamily="18" charset="0"/>
              <a:cs typeface="Times New Roman" panose="02020603050405020304" pitchFamily="18" charset="0"/>
            </a:endParaRPr>
          </a:p>
          <a:p>
            <a:pPr marL="457200" lvl="1" indent="0">
              <a:lnSpc>
                <a:spcPct val="150000"/>
              </a:lnSpc>
              <a:buNone/>
            </a:pPr>
            <a:endParaRPr kumimoji="1" lang="en-US" altLang="zh-CN" sz="2200" b="1"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4611"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107C503D-721A-4646-901D-C51B70B92201}"/>
              </a:ext>
            </a:extLst>
          </p:cNvPr>
          <p:cNvGraphicFramePr>
            <a:graphicFrameLocks noChangeAspect="1"/>
          </p:cNvGraphicFramePr>
          <p:nvPr>
            <p:extLst>
              <p:ext uri="{D42A27DB-BD31-4B8C-83A1-F6EECF244321}">
                <p14:modId xmlns:p14="http://schemas.microsoft.com/office/powerpoint/2010/main" val="1224456314"/>
              </p:ext>
            </p:extLst>
          </p:nvPr>
        </p:nvGraphicFramePr>
        <p:xfrm>
          <a:off x="3487271" y="3198813"/>
          <a:ext cx="1333500" cy="279400"/>
        </p:xfrm>
        <a:graphic>
          <a:graphicData uri="http://schemas.openxmlformats.org/presentationml/2006/ole">
            <mc:AlternateContent xmlns:mc="http://schemas.openxmlformats.org/markup-compatibility/2006">
              <mc:Choice xmlns:v="urn:schemas-microsoft-com:vml" Requires="v">
                <p:oleObj spid="_x0000_s24612" name="Equation" r:id="rId6" imgW="1333440" imgH="279360" progId="Equation.DSMT4">
                  <p:embed/>
                </p:oleObj>
              </mc:Choice>
              <mc:Fallback>
                <p:oleObj name="Equation" r:id="rId6" imgW="1333440" imgH="279360" progId="Equation.DSMT4">
                  <p:embed/>
                  <p:pic>
                    <p:nvPicPr>
                      <p:cNvPr id="0" name=""/>
                      <p:cNvPicPr/>
                      <p:nvPr/>
                    </p:nvPicPr>
                    <p:blipFill>
                      <a:blip r:embed="rId7"/>
                      <a:stretch>
                        <a:fillRect/>
                      </a:stretch>
                    </p:blipFill>
                    <p:spPr>
                      <a:xfrm>
                        <a:off x="3487271" y="3198813"/>
                        <a:ext cx="1333500" cy="2794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7F1F19A-8F71-436E-A6FB-FB95EAFB52D0}"/>
              </a:ext>
            </a:extLst>
          </p:cNvPr>
          <p:cNvGraphicFramePr>
            <a:graphicFrameLocks noChangeAspect="1"/>
          </p:cNvGraphicFramePr>
          <p:nvPr>
            <p:extLst>
              <p:ext uri="{D42A27DB-BD31-4B8C-83A1-F6EECF244321}">
                <p14:modId xmlns:p14="http://schemas.microsoft.com/office/powerpoint/2010/main" val="809655110"/>
              </p:ext>
            </p:extLst>
          </p:nvPr>
        </p:nvGraphicFramePr>
        <p:xfrm>
          <a:off x="3445809" y="4263090"/>
          <a:ext cx="901700" cy="241300"/>
        </p:xfrm>
        <a:graphic>
          <a:graphicData uri="http://schemas.openxmlformats.org/presentationml/2006/ole">
            <mc:AlternateContent xmlns:mc="http://schemas.openxmlformats.org/markup-compatibility/2006">
              <mc:Choice xmlns:v="urn:schemas-microsoft-com:vml" Requires="v">
                <p:oleObj spid="_x0000_s24613" name="Equation" r:id="rId8" imgW="901440" imgH="241200" progId="Equation.DSMT4">
                  <p:embed/>
                </p:oleObj>
              </mc:Choice>
              <mc:Fallback>
                <p:oleObj name="Equation" r:id="rId8" imgW="901440" imgH="241200" progId="Equation.DSMT4">
                  <p:embed/>
                  <p:pic>
                    <p:nvPicPr>
                      <p:cNvPr id="0" name=""/>
                      <p:cNvPicPr/>
                      <p:nvPr/>
                    </p:nvPicPr>
                    <p:blipFill>
                      <a:blip r:embed="rId9"/>
                      <a:stretch>
                        <a:fillRect/>
                      </a:stretch>
                    </p:blipFill>
                    <p:spPr>
                      <a:xfrm>
                        <a:off x="3445809" y="4263090"/>
                        <a:ext cx="901700" cy="2413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253F5B1-4758-4BBD-A1FC-E863D9612F9F}"/>
              </a:ext>
            </a:extLst>
          </p:cNvPr>
          <p:cNvGraphicFramePr>
            <a:graphicFrameLocks noChangeAspect="1"/>
          </p:cNvGraphicFramePr>
          <p:nvPr>
            <p:extLst>
              <p:ext uri="{D42A27DB-BD31-4B8C-83A1-F6EECF244321}">
                <p14:modId xmlns:p14="http://schemas.microsoft.com/office/powerpoint/2010/main" val="3851027439"/>
              </p:ext>
            </p:extLst>
          </p:nvPr>
        </p:nvGraphicFramePr>
        <p:xfrm>
          <a:off x="3487271" y="5263029"/>
          <a:ext cx="1308100" cy="330200"/>
        </p:xfrm>
        <a:graphic>
          <a:graphicData uri="http://schemas.openxmlformats.org/presentationml/2006/ole">
            <mc:AlternateContent xmlns:mc="http://schemas.openxmlformats.org/markup-compatibility/2006">
              <mc:Choice xmlns:v="urn:schemas-microsoft-com:vml" Requires="v">
                <p:oleObj spid="_x0000_s24614" name="Equation" r:id="rId10" imgW="1307880" imgH="330120" progId="Equation.DSMT4">
                  <p:embed/>
                </p:oleObj>
              </mc:Choice>
              <mc:Fallback>
                <p:oleObj name="Equation" r:id="rId10" imgW="1307880" imgH="330120" progId="Equation.DSMT4">
                  <p:embed/>
                  <p:pic>
                    <p:nvPicPr>
                      <p:cNvPr id="0" name=""/>
                      <p:cNvPicPr/>
                      <p:nvPr/>
                    </p:nvPicPr>
                    <p:blipFill>
                      <a:blip r:embed="rId11"/>
                      <a:stretch>
                        <a:fillRect/>
                      </a:stretch>
                    </p:blipFill>
                    <p:spPr>
                      <a:xfrm>
                        <a:off x="3487271" y="5263029"/>
                        <a:ext cx="1308100" cy="3302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AA4A414-A6AC-4146-A6F0-616203C183C0}"/>
              </a:ext>
            </a:extLst>
          </p:cNvPr>
          <p:cNvGraphicFramePr>
            <a:graphicFrameLocks noChangeAspect="1"/>
          </p:cNvGraphicFramePr>
          <p:nvPr>
            <p:extLst>
              <p:ext uri="{D42A27DB-BD31-4B8C-83A1-F6EECF244321}">
                <p14:modId xmlns:p14="http://schemas.microsoft.com/office/powerpoint/2010/main" val="3351892697"/>
              </p:ext>
            </p:extLst>
          </p:nvPr>
        </p:nvGraphicFramePr>
        <p:xfrm>
          <a:off x="5199903" y="5231279"/>
          <a:ext cx="1460500" cy="393700"/>
        </p:xfrm>
        <a:graphic>
          <a:graphicData uri="http://schemas.openxmlformats.org/presentationml/2006/ole">
            <mc:AlternateContent xmlns:mc="http://schemas.openxmlformats.org/markup-compatibility/2006">
              <mc:Choice xmlns:v="urn:schemas-microsoft-com:vml" Requires="v">
                <p:oleObj spid="_x0000_s24615" name="Equation" r:id="rId12" imgW="1460160" imgH="393480" progId="Equation.DSMT4">
                  <p:embed/>
                </p:oleObj>
              </mc:Choice>
              <mc:Fallback>
                <p:oleObj name="Equation" r:id="rId12" imgW="1460160" imgH="393480" progId="Equation.DSMT4">
                  <p:embed/>
                  <p:pic>
                    <p:nvPicPr>
                      <p:cNvPr id="0" name=""/>
                      <p:cNvPicPr/>
                      <p:nvPr/>
                    </p:nvPicPr>
                    <p:blipFill>
                      <a:blip r:embed="rId13"/>
                      <a:stretch>
                        <a:fillRect/>
                      </a:stretch>
                    </p:blipFill>
                    <p:spPr>
                      <a:xfrm>
                        <a:off x="5199903" y="5231279"/>
                        <a:ext cx="1460500" cy="393700"/>
                      </a:xfrm>
                      <a:prstGeom prst="rect">
                        <a:avLst/>
                      </a:prstGeom>
                    </p:spPr>
                  </p:pic>
                </p:oleObj>
              </mc:Fallback>
            </mc:AlternateContent>
          </a:graphicData>
        </a:graphic>
      </p:graphicFrame>
    </p:spTree>
    <p:extLst>
      <p:ext uri="{BB962C8B-B14F-4D97-AF65-F5344CB8AC3E}">
        <p14:creationId xmlns:p14="http://schemas.microsoft.com/office/powerpoint/2010/main" val="354452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域适配问题（子空间选择）</a:t>
            </a:r>
          </a:p>
        </p:txBody>
      </p:sp>
      <p:sp>
        <p:nvSpPr>
          <p:cNvPr id="3" name="内容占位符 2"/>
          <p:cNvSpPr>
            <a:spLocks noGrp="1"/>
          </p:cNvSpPr>
          <p:nvPr>
            <p:ph idx="1"/>
          </p:nvPr>
        </p:nvSpPr>
        <p:spPr>
          <a:xfrm>
            <a:off x="838200" y="1075096"/>
            <a:ext cx="10932459" cy="5603610"/>
          </a:xfrm>
        </p:spPr>
        <p:txBody>
          <a:bodyPr>
            <a:normAutofit fontScale="77500" lnSpcReduction="20000"/>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流形学习</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主要思想：</a:t>
            </a:r>
            <a:r>
              <a:rPr kumimoji="1" lang="zh-CN" altLang="en-US" sz="2200" dirty="0">
                <a:latin typeface="Times New Roman" panose="02020603050405020304" pitchFamily="18" charset="0"/>
                <a:cs typeface="Times New Roman" panose="02020603050405020304" pitchFamily="18" charset="0"/>
              </a:rPr>
              <a:t>现有的数据是从高维空间中采样出来的，故具有高维空间中的低维流形结构。</a:t>
            </a:r>
            <a:r>
              <a:rPr kumimoji="1" lang="zh-CN" altLang="en-US" sz="2100" dirty="0">
                <a:latin typeface="Times New Roman" panose="02020603050405020304" pitchFamily="18" charset="0"/>
                <a:cs typeface="Times New Roman" panose="02020603050405020304" pitchFamily="18" charset="0"/>
              </a:rPr>
              <a:t>在流形空间中的特征通常都有着很好的几何性质，可以避免特征扭曲，因此通常将原始空间下的特征变换到流形空间中，后利用分类器训练。</a:t>
            </a:r>
            <a:endParaRPr kumimoji="1" lang="en-US" altLang="zh-CN" sz="2200" dirty="0">
              <a:latin typeface="Times New Roman" panose="02020603050405020304" pitchFamily="18" charset="0"/>
              <a:cs typeface="Times New Roman" panose="02020603050405020304" pitchFamily="18" charset="0"/>
            </a:endParaRPr>
          </a:p>
          <a:p>
            <a:pPr lvl="1">
              <a:lnSpc>
                <a:spcPct val="150000"/>
              </a:lnSpc>
            </a:pPr>
            <a:r>
              <a:rPr kumimoji="1" lang="zh-CN" altLang="en-US" sz="2200" b="1" dirty="0">
                <a:latin typeface="Times New Roman" panose="02020603050405020304" pitchFamily="18" charset="0"/>
                <a:cs typeface="Times New Roman" panose="02020603050405020304" pitchFamily="18" charset="0"/>
              </a:rPr>
              <a:t>代表方法：</a:t>
            </a:r>
            <a:endParaRPr kumimoji="1" lang="en-US" altLang="zh-CN" sz="2200" b="1" dirty="0">
              <a:latin typeface="Times New Roman" panose="02020603050405020304" pitchFamily="18" charset="0"/>
              <a:cs typeface="Times New Roman" panose="02020603050405020304" pitchFamily="18" charset="0"/>
            </a:endParaRPr>
          </a:p>
          <a:p>
            <a:pPr lvl="2">
              <a:lnSpc>
                <a:spcPct val="150000"/>
              </a:lnSpc>
            </a:pPr>
            <a:r>
              <a:rPr kumimoji="1" lang="en-US" altLang="zh-CN" sz="2200" dirty="0">
                <a:latin typeface="Times New Roman" panose="02020603050405020304" pitchFamily="18" charset="0"/>
                <a:cs typeface="Times New Roman" panose="02020603050405020304" pitchFamily="18" charset="0"/>
              </a:rPr>
              <a:t>SGF</a:t>
            </a:r>
          </a:p>
          <a:p>
            <a:pPr lvl="3">
              <a:lnSpc>
                <a:spcPct val="150000"/>
              </a:lnSpc>
            </a:pPr>
            <a:r>
              <a:rPr kumimoji="1" lang="zh-CN" altLang="en-US" sz="2200" dirty="0">
                <a:latin typeface="Times New Roman" panose="02020603050405020304" pitchFamily="18" charset="0"/>
                <a:cs typeface="Times New Roman" panose="02020603050405020304" pitchFamily="18" charset="0"/>
              </a:rPr>
              <a:t>主要思想：将源域与目标域看成高维空间中的两个点，在两者的测地线上去</a:t>
            </a:r>
            <a:r>
              <a:rPr kumimoji="1" lang="en-US" altLang="zh-CN" sz="2200" dirty="0">
                <a:latin typeface="Times New Roman" panose="02020603050405020304" pitchFamily="18" charset="0"/>
                <a:cs typeface="Times New Roman" panose="02020603050405020304" pitchFamily="18" charset="0"/>
              </a:rPr>
              <a:t>d</a:t>
            </a:r>
            <a:r>
              <a:rPr kumimoji="1" lang="zh-CN" altLang="en-US" sz="2200" dirty="0">
                <a:latin typeface="Times New Roman" panose="02020603050405020304" pitchFamily="18" charset="0"/>
                <a:cs typeface="Times New Roman" panose="02020603050405020304" pitchFamily="18" charset="0"/>
              </a:rPr>
              <a:t>个中间点依次连接，那么只要找到相邻两点的合理变换，即可完成域迁移</a:t>
            </a:r>
            <a:endParaRPr kumimoji="1" lang="en-US" altLang="zh-CN" sz="2200" dirty="0">
              <a:latin typeface="Times New Roman" panose="02020603050405020304" pitchFamily="18" charset="0"/>
              <a:cs typeface="Times New Roman" panose="02020603050405020304" pitchFamily="18" charset="0"/>
            </a:endParaRPr>
          </a:p>
          <a:p>
            <a:pPr lvl="3">
              <a:lnSpc>
                <a:spcPct val="150000"/>
              </a:lnSpc>
            </a:pPr>
            <a:r>
              <a:rPr kumimoji="1" lang="zh-CN" altLang="en-US" sz="2200" dirty="0">
                <a:latin typeface="Times New Roman" panose="02020603050405020304" pitchFamily="18" charset="0"/>
                <a:cs typeface="Times New Roman" panose="02020603050405020304" pitchFamily="18" charset="0"/>
              </a:rPr>
              <a:t>不足：</a:t>
            </a:r>
            <a:r>
              <a:rPr kumimoji="1" lang="en-US" altLang="zh-CN" sz="2200" dirty="0">
                <a:latin typeface="Times New Roman" panose="02020603050405020304" pitchFamily="18" charset="0"/>
                <a:cs typeface="Times New Roman" panose="02020603050405020304" pitchFamily="18" charset="0"/>
              </a:rPr>
              <a:t>d</a:t>
            </a:r>
            <a:r>
              <a:rPr kumimoji="1" lang="zh-CN" altLang="en-US" sz="2200" dirty="0">
                <a:latin typeface="Times New Roman" panose="02020603050405020304" pitchFamily="18" charset="0"/>
                <a:cs typeface="Times New Roman" panose="02020603050405020304" pitchFamily="18" charset="0"/>
              </a:rPr>
              <a:t>无法确定</a:t>
            </a:r>
            <a:endParaRPr kumimoji="1" lang="en-US" altLang="zh-CN" sz="2200" dirty="0">
              <a:latin typeface="Times New Roman" panose="02020603050405020304" pitchFamily="18" charset="0"/>
              <a:cs typeface="Times New Roman" panose="02020603050405020304" pitchFamily="18" charset="0"/>
            </a:endParaRPr>
          </a:p>
          <a:p>
            <a:pPr lvl="2">
              <a:lnSpc>
                <a:spcPct val="150000"/>
              </a:lnSpc>
            </a:pPr>
            <a:r>
              <a:rPr kumimoji="1" lang="fr-FR" altLang="zh-CN" sz="2200" dirty="0">
                <a:latin typeface="Times New Roman" panose="02020603050405020304" pitchFamily="18" charset="0"/>
                <a:cs typeface="Times New Roman" panose="02020603050405020304" pitchFamily="18" charset="0"/>
              </a:rPr>
              <a:t>GFK(Geodesic Flow Kernel)</a:t>
            </a:r>
          </a:p>
          <a:p>
            <a:pPr lvl="3">
              <a:lnSpc>
                <a:spcPct val="150000"/>
              </a:lnSpc>
            </a:pPr>
            <a:r>
              <a:rPr kumimoji="1" lang="zh-CN" altLang="en-US" sz="2200" dirty="0">
                <a:latin typeface="Times New Roman" panose="02020603050405020304" pitchFamily="18" charset="0"/>
                <a:cs typeface="Times New Roman" panose="02020603050405020304" pitchFamily="18" charset="0"/>
              </a:rPr>
              <a:t>主要思想：</a:t>
            </a:r>
            <a:endParaRPr kumimoji="1" lang="en-US" altLang="zh-CN" sz="2200" dirty="0">
              <a:latin typeface="Times New Roman" panose="02020603050405020304" pitchFamily="18" charset="0"/>
              <a:cs typeface="Times New Roman" panose="02020603050405020304" pitchFamily="18" charset="0"/>
            </a:endParaRPr>
          </a:p>
          <a:p>
            <a:pPr lvl="4">
              <a:lnSpc>
                <a:spcPct val="150000"/>
              </a:lnSpc>
            </a:pPr>
            <a:r>
              <a:rPr kumimoji="1" lang="zh-CN" altLang="en-US" sz="2200" dirty="0">
                <a:latin typeface="Times New Roman" panose="02020603050405020304" pitchFamily="18" charset="0"/>
                <a:cs typeface="Times New Roman" panose="02020603050405020304" pitchFamily="18" charset="0"/>
              </a:rPr>
              <a:t>提出一种核学习的方法，利用路径上的无穷个点的积分，确定</a:t>
            </a:r>
            <a:r>
              <a:rPr kumimoji="1" lang="en-US" altLang="zh-CN" sz="2200" dirty="0">
                <a:latin typeface="Times New Roman" panose="02020603050405020304" pitchFamily="18" charset="0"/>
                <a:cs typeface="Times New Roman" panose="02020603050405020304" pitchFamily="18" charset="0"/>
              </a:rPr>
              <a:t>d</a:t>
            </a:r>
            <a:r>
              <a:rPr kumimoji="1" lang="zh-CN" altLang="en-US"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lvl="4">
              <a:lnSpc>
                <a:spcPct val="150000"/>
              </a:lnSpc>
            </a:pPr>
            <a:r>
              <a:rPr kumimoji="1" lang="zh-CN" altLang="en-US" sz="2200" dirty="0">
                <a:latin typeface="Times New Roman" panose="02020603050405020304" pitchFamily="18" charset="0"/>
                <a:cs typeface="Times New Roman" panose="02020603050405020304" pitchFamily="18" charset="0"/>
              </a:rPr>
              <a:t>当有多个源域的时候，我们如何决定使用哪个源域跟目标域进行迁移？</a:t>
            </a:r>
            <a:r>
              <a:rPr kumimoji="1" lang="en-US" altLang="zh-CN" sz="2200" dirty="0">
                <a:latin typeface="Times New Roman" panose="02020603050405020304" pitchFamily="18" charset="0"/>
                <a:cs typeface="Times New Roman" panose="02020603050405020304" pitchFamily="18" charset="0"/>
              </a:rPr>
              <a:t>GFK </a:t>
            </a:r>
            <a:r>
              <a:rPr kumimoji="1" lang="zh-CN" altLang="en-US" sz="2200" dirty="0">
                <a:latin typeface="Times New Roman" panose="02020603050405020304" pitchFamily="18" charset="0"/>
                <a:cs typeface="Times New Roman" panose="02020603050405020304" pitchFamily="18" charset="0"/>
              </a:rPr>
              <a:t>通过提出 </a:t>
            </a:r>
            <a:r>
              <a:rPr kumimoji="1" lang="en-US" altLang="zh-CN" sz="2200" dirty="0">
                <a:latin typeface="Times New Roman" panose="02020603050405020304" pitchFamily="18" charset="0"/>
                <a:cs typeface="Times New Roman" panose="02020603050405020304" pitchFamily="18" charset="0"/>
              </a:rPr>
              <a:t>Rank of Domain </a:t>
            </a:r>
            <a:r>
              <a:rPr kumimoji="1" lang="zh-CN" altLang="en-US" sz="2200" dirty="0">
                <a:latin typeface="Times New Roman" panose="02020603050405020304" pitchFamily="18" charset="0"/>
                <a:cs typeface="Times New Roman" panose="02020603050405020304" pitchFamily="18" charset="0"/>
              </a:rPr>
              <a:t>度量，度量出跟目标域最近的源域</a:t>
            </a:r>
            <a:endParaRPr kumimoji="1" lang="en-US" altLang="zh-CN" sz="2200" b="1" dirty="0">
              <a:latin typeface="Times New Roman" panose="02020603050405020304" pitchFamily="18" charset="0"/>
              <a:cs typeface="Times New Roman" panose="02020603050405020304" pitchFamily="18" charset="0"/>
            </a:endParaRPr>
          </a:p>
          <a:p>
            <a:pPr lvl="3">
              <a:lnSpc>
                <a:spcPct val="150000"/>
              </a:lnSpc>
            </a:pPr>
            <a:endParaRPr kumimoji="1" lang="en-US" altLang="zh-CN" sz="2200" b="1"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5612"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F95D4237-F566-4AF4-87EE-45B2A3213DC8}"/>
              </a:ext>
            </a:extLst>
          </p:cNvPr>
          <p:cNvPicPr>
            <a:picLocks noChangeAspect="1"/>
          </p:cNvPicPr>
          <p:nvPr/>
        </p:nvPicPr>
        <p:blipFill>
          <a:blip r:embed="rId6"/>
          <a:stretch>
            <a:fillRect/>
          </a:stretch>
        </p:blipFill>
        <p:spPr>
          <a:xfrm>
            <a:off x="8399932" y="3873369"/>
            <a:ext cx="3127446" cy="1584854"/>
          </a:xfrm>
          <a:prstGeom prst="rect">
            <a:avLst/>
          </a:prstGeom>
        </p:spPr>
      </p:pic>
    </p:spTree>
    <p:extLst>
      <p:ext uri="{BB962C8B-B14F-4D97-AF65-F5344CB8AC3E}">
        <p14:creationId xmlns:p14="http://schemas.microsoft.com/office/powerpoint/2010/main" val="631919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深度迁移学习</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主要思路</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en-US" altLang="zh-CN" sz="1800" b="1" dirty="0">
                <a:latin typeface="Times New Roman" panose="02020603050405020304" pitchFamily="18" charset="0"/>
                <a:cs typeface="Times New Roman" panose="02020603050405020304" pitchFamily="18" charset="0"/>
              </a:rPr>
              <a:t>Finetune</a:t>
            </a:r>
          </a:p>
          <a:p>
            <a:pPr lvl="2">
              <a:lnSpc>
                <a:spcPct val="150000"/>
              </a:lnSpc>
            </a:pPr>
            <a:r>
              <a:rPr kumimoji="1" lang="zh-CN" altLang="en-US" sz="1800" dirty="0">
                <a:latin typeface="Times New Roman" panose="02020603050405020304" pitchFamily="18" charset="0"/>
                <a:cs typeface="Times New Roman" panose="02020603050405020304" pitchFamily="18" charset="0"/>
              </a:rPr>
              <a:t>在已训练好模型的基础上，根据目标域的数据特点重新训练（一般适用于监督迁移学习）</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r>
              <a:rPr kumimoji="1" lang="zh-CN" altLang="en-US" sz="1800" b="1" dirty="0">
                <a:latin typeface="Times New Roman" panose="02020603050405020304" pitchFamily="18" charset="0"/>
                <a:cs typeface="Times New Roman" panose="02020603050405020304" pitchFamily="18" charset="0"/>
              </a:rPr>
              <a:t>深度网络自适应</a:t>
            </a:r>
            <a:endParaRPr kumimoji="1" lang="en-US" altLang="zh-CN" sz="1800" b="1"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针对源域和目标域上数据分布的不一致性，开发出自适应层。故不用的方法之间的区别主要是</a:t>
            </a:r>
            <a:r>
              <a:rPr kumimoji="1" lang="en-US" altLang="zh-CN" sz="1800" dirty="0">
                <a:latin typeface="Times New Roman" panose="02020603050405020304" pitchFamily="18" charset="0"/>
                <a:cs typeface="Times New Roman" panose="02020603050405020304" pitchFamily="18" charset="0"/>
              </a:rPr>
              <a:t>1</a:t>
            </a:r>
            <a:r>
              <a:rPr kumimoji="1" lang="zh-CN" altLang="en-US" sz="1800" dirty="0">
                <a:latin typeface="Times New Roman" panose="02020603050405020304" pitchFamily="18" charset="0"/>
                <a:cs typeface="Times New Roman" panose="02020603050405020304" pitchFamily="18" charset="0"/>
              </a:rPr>
              <a:t>）什么层可以自适应，</a:t>
            </a:r>
            <a:r>
              <a:rPr kumimoji="1" lang="en-US" altLang="zh-CN" sz="1800" dirty="0">
                <a:latin typeface="Times New Roman" panose="02020603050405020304" pitchFamily="18" charset="0"/>
                <a:cs typeface="Times New Roman" panose="02020603050405020304" pitchFamily="18" charset="0"/>
              </a:rPr>
              <a:t>2</a:t>
            </a:r>
            <a:r>
              <a:rPr kumimoji="1" lang="zh-CN" altLang="en-US" sz="1800" dirty="0">
                <a:latin typeface="Times New Roman" panose="02020603050405020304" pitchFamily="18" charset="0"/>
                <a:cs typeface="Times New Roman" panose="02020603050405020304" pitchFamily="18" charset="0"/>
              </a:rPr>
              <a:t>）什么样的自适应方法（度量准则）</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r>
              <a:rPr kumimoji="1" lang="zh-CN" altLang="en-US" sz="1800" b="1" dirty="0">
                <a:latin typeface="Times New Roman" panose="02020603050405020304" pitchFamily="18" charset="0"/>
                <a:cs typeface="Times New Roman" panose="02020603050405020304" pitchFamily="18" charset="0"/>
              </a:rPr>
              <a:t>深度对抗网络迁移</a:t>
            </a:r>
            <a:endParaRPr kumimoji="1" lang="en-US" altLang="zh-CN" sz="1800" b="1" dirty="0">
              <a:latin typeface="Times New Roman" panose="02020603050405020304" pitchFamily="18" charset="0"/>
              <a:cs typeface="Times New Roman" panose="02020603050405020304" pitchFamily="18" charset="0"/>
            </a:endParaRPr>
          </a:p>
          <a:p>
            <a:pPr lvl="2">
              <a:lnSpc>
                <a:spcPct val="150000"/>
              </a:lnSpc>
            </a:pPr>
            <a:r>
              <a:rPr kumimoji="1" lang="zh-CN" altLang="en-US" sz="1800" dirty="0">
                <a:latin typeface="Times New Roman" panose="02020603050405020304" pitchFamily="18" charset="0"/>
                <a:cs typeface="Times New Roman" panose="02020603050405020304" pitchFamily="18" charset="0"/>
              </a:rPr>
              <a:t>基于对抗神经网路思路的迁移学习</a:t>
            </a: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0255"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318052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Finetune</a:t>
            </a:r>
            <a:endParaRPr kumimoji="1" lang="zh-CN" altLang="en-US" dirty="0"/>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假设</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源域和目标域服从相同的分布</a:t>
            </a:r>
            <a:endParaRPr kumimoji="1" lang="en-US" altLang="zh-CN" sz="1800" dirty="0">
              <a:latin typeface="Times New Roman" panose="02020603050405020304" pitchFamily="18" charset="0"/>
              <a:cs typeface="Times New Roman" panose="02020603050405020304" pitchFamily="18" charset="0"/>
            </a:endParaRPr>
          </a:p>
          <a:p>
            <a:pPr>
              <a:lnSpc>
                <a:spcPct val="150000"/>
              </a:lnSpc>
            </a:pPr>
            <a:r>
              <a:rPr kumimoji="1" lang="zh-CN" altLang="en-US" sz="2200" b="1" dirty="0">
                <a:latin typeface="Times New Roman" panose="02020603050405020304" pitchFamily="18" charset="0"/>
                <a:cs typeface="Times New Roman" panose="02020603050405020304" pitchFamily="18" charset="0"/>
              </a:rPr>
              <a:t>方法：</a:t>
            </a: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取已经训练好的别的模型，根据自己数据集的特点进行再训练</a:t>
            </a:r>
            <a:endParaRPr kumimoji="1" lang="en-US" altLang="zh-CN" sz="1800" dirty="0">
              <a:latin typeface="Times New Roman" panose="02020603050405020304" pitchFamily="18" charset="0"/>
              <a:cs typeface="Times New Roman" panose="02020603050405020304" pitchFamily="18" charset="0"/>
            </a:endParaRPr>
          </a:p>
          <a:p>
            <a:pPr>
              <a:lnSpc>
                <a:spcPct val="150000"/>
              </a:lnSpc>
            </a:pPr>
            <a:r>
              <a:rPr kumimoji="1" lang="zh-CN" altLang="en-US" sz="2200" b="1" dirty="0">
                <a:latin typeface="Times New Roman" panose="02020603050405020304" pitchFamily="18" charset="0"/>
                <a:cs typeface="Times New Roman" panose="02020603050405020304" pitchFamily="18" charset="0"/>
              </a:rPr>
              <a:t>优势：</a:t>
            </a: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不需要针对新任务从头开始训练网络，节省了时间成本；</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隐式的增加训练数据，使得模型更鲁棒、泛化能力更好</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 实现简单</a:t>
            </a: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1278"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1788884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深度网络自适应</a:t>
            </a:r>
          </a:p>
        </p:txBody>
      </p:sp>
      <p:sp>
        <p:nvSpPr>
          <p:cNvPr id="3" name="内容占位符 2"/>
          <p:cNvSpPr>
            <a:spLocks noGrp="1"/>
          </p:cNvSpPr>
          <p:nvPr>
            <p:ph idx="1"/>
          </p:nvPr>
        </p:nvSpPr>
        <p:spPr>
          <a:xfrm>
            <a:off x="838200" y="1075096"/>
            <a:ext cx="10934700" cy="5417778"/>
          </a:xfrm>
        </p:spPr>
        <p:txBody>
          <a:bodyPr>
            <a:normAutofit fontScale="85000" lnSpcReduction="10000"/>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假设</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针对源域和目标域上数据分布的不一致性，在网络中加入自适应层。</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故不用的方法之间的区别主要是：</a:t>
            </a:r>
            <a:endParaRPr kumimoji="1" lang="en-US" altLang="zh-CN" sz="1800" dirty="0">
              <a:latin typeface="Times New Roman" panose="02020603050405020304" pitchFamily="18" charset="0"/>
              <a:cs typeface="Times New Roman" panose="02020603050405020304" pitchFamily="18" charset="0"/>
            </a:endParaRPr>
          </a:p>
          <a:p>
            <a:pPr lvl="2">
              <a:lnSpc>
                <a:spcPct val="150000"/>
              </a:lnSpc>
            </a:pPr>
            <a:r>
              <a:rPr kumimoji="1" lang="zh-CN" altLang="en-US" sz="1400" dirty="0">
                <a:latin typeface="Times New Roman" panose="02020603050405020304" pitchFamily="18" charset="0"/>
                <a:cs typeface="Times New Roman" panose="02020603050405020304" pitchFamily="18" charset="0"/>
              </a:rPr>
              <a:t>什么层可以自适应</a:t>
            </a:r>
            <a:endParaRPr kumimoji="1" lang="en-US" altLang="zh-CN" sz="1400" dirty="0">
              <a:latin typeface="Times New Roman" panose="02020603050405020304" pitchFamily="18" charset="0"/>
              <a:cs typeface="Times New Roman" panose="02020603050405020304" pitchFamily="18" charset="0"/>
            </a:endParaRPr>
          </a:p>
          <a:p>
            <a:pPr lvl="2">
              <a:lnSpc>
                <a:spcPct val="150000"/>
              </a:lnSpc>
            </a:pPr>
            <a:r>
              <a:rPr kumimoji="1" lang="zh-CN" altLang="en-US" sz="1400" dirty="0">
                <a:latin typeface="Times New Roman" panose="02020603050405020304" pitchFamily="18" charset="0"/>
                <a:cs typeface="Times New Roman" panose="02020603050405020304" pitchFamily="18" charset="0"/>
              </a:rPr>
              <a:t>什么样的自适应方法（度量准则）</a:t>
            </a:r>
            <a:endParaRPr kumimoji="1" lang="en-US" altLang="zh-CN" sz="1400" dirty="0">
              <a:latin typeface="Times New Roman" panose="02020603050405020304" pitchFamily="18" charset="0"/>
              <a:cs typeface="Times New Roman" panose="02020603050405020304" pitchFamily="18" charset="0"/>
            </a:endParaRPr>
          </a:p>
          <a:p>
            <a:pPr>
              <a:lnSpc>
                <a:spcPct val="150000"/>
              </a:lnSpc>
            </a:pPr>
            <a:r>
              <a:rPr kumimoji="1" lang="zh-CN" altLang="en-US" sz="2200" b="1" dirty="0">
                <a:latin typeface="Times New Roman" panose="02020603050405020304" pitchFamily="18" charset="0"/>
                <a:cs typeface="Times New Roman" panose="02020603050405020304" pitchFamily="18" charset="0"/>
              </a:rPr>
              <a:t>损失函数：</a:t>
            </a: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r>
              <a:rPr kumimoji="1" lang="en-US" altLang="zh-CN" sz="1800" dirty="0">
                <a:latin typeface="Times New Roman" panose="02020603050405020304" pitchFamily="18" charset="0"/>
                <a:cs typeface="Times New Roman" panose="02020603050405020304" pitchFamily="18" charset="0"/>
              </a:rPr>
              <a:t> </a:t>
            </a:r>
          </a:p>
          <a:p>
            <a:pPr>
              <a:lnSpc>
                <a:spcPct val="150000"/>
              </a:lnSpc>
            </a:pPr>
            <a:r>
              <a:rPr kumimoji="1" lang="zh-CN" altLang="en-US" sz="2200" b="1" dirty="0">
                <a:latin typeface="Times New Roman" panose="02020603050405020304" pitchFamily="18" charset="0"/>
                <a:cs typeface="Times New Roman" panose="02020603050405020304" pitchFamily="18" charset="0"/>
              </a:rPr>
              <a:t>代表方法：</a:t>
            </a: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r>
              <a:rPr kumimoji="1" lang="fr-FR" altLang="zh-CN" sz="1800" dirty="0">
                <a:latin typeface="Times New Roman" panose="02020603050405020304" pitchFamily="18" charset="0"/>
                <a:cs typeface="Times New Roman" panose="02020603050405020304" pitchFamily="18" charset="0"/>
              </a:rPr>
              <a:t>DDC(Deep Domain Confusion)</a:t>
            </a:r>
            <a:r>
              <a:rPr kumimoji="1" lang="zh-CN" altLang="fr-FR" sz="1800" dirty="0">
                <a:latin typeface="Times New Roman" panose="02020603050405020304" pitchFamily="18" charset="0"/>
                <a:cs typeface="Times New Roman" panose="02020603050405020304" pitchFamily="18" charset="0"/>
              </a:rPr>
              <a:t>：</a:t>
            </a:r>
            <a:r>
              <a:rPr kumimoji="1" lang="fr-FR" altLang="zh-CN" sz="1800" dirty="0">
                <a:latin typeface="Times New Roman" panose="02020603050405020304" pitchFamily="18" charset="0"/>
                <a:cs typeface="Times New Roman" panose="02020603050405020304" pitchFamily="18" charset="0"/>
              </a:rPr>
              <a:t>(2014)</a:t>
            </a:r>
          </a:p>
          <a:p>
            <a:pPr lvl="1">
              <a:lnSpc>
                <a:spcPct val="150000"/>
              </a:lnSpc>
            </a:pPr>
            <a:r>
              <a:rPr kumimoji="1" lang="en-US" altLang="zh-CN" sz="1800" dirty="0">
                <a:latin typeface="Times New Roman" panose="02020603050405020304" pitchFamily="18" charset="0"/>
                <a:cs typeface="Times New Roman" panose="02020603050405020304" pitchFamily="18" charset="0"/>
              </a:rPr>
              <a:t>DAN(Deep Adaptation Networks):(2015)</a:t>
            </a:r>
          </a:p>
          <a:p>
            <a:pPr lvl="1">
              <a:lnSpc>
                <a:spcPct val="150000"/>
              </a:lnSpc>
            </a:pPr>
            <a:r>
              <a:rPr kumimoji="1" lang="en-US" altLang="zh-CN" sz="1800" dirty="0">
                <a:latin typeface="Times New Roman" panose="02020603050405020304" pitchFamily="18" charset="0"/>
                <a:cs typeface="Times New Roman" panose="02020603050405020304" pitchFamily="18" charset="0"/>
              </a:rPr>
              <a:t>joint CNN architecture for domain and task transfer</a:t>
            </a:r>
            <a:r>
              <a:rPr kumimoji="1" lang="zh-CN" altLang="en-US" sz="1800" dirty="0">
                <a:latin typeface="Times New Roman" panose="02020603050405020304" pitchFamily="18" charset="0"/>
                <a:cs typeface="Times New Roman" panose="02020603050405020304" pitchFamily="18" charset="0"/>
              </a:rPr>
              <a:t>：</a:t>
            </a:r>
            <a:r>
              <a:rPr kumimoji="1" lang="en-US" altLang="zh-CN" sz="1800" dirty="0">
                <a:latin typeface="Times New Roman" panose="02020603050405020304" pitchFamily="18" charset="0"/>
                <a:cs typeface="Times New Roman" panose="02020603050405020304" pitchFamily="18" charset="0"/>
              </a:rPr>
              <a:t>2015</a:t>
            </a:r>
          </a:p>
          <a:p>
            <a:pPr lvl="1">
              <a:lnSpc>
                <a:spcPct val="150000"/>
              </a:lnSpc>
            </a:pPr>
            <a:r>
              <a:rPr kumimoji="1" lang="en-US" altLang="zh-CN" sz="1800" dirty="0">
                <a:latin typeface="Times New Roman" panose="02020603050405020304" pitchFamily="18" charset="0"/>
                <a:cs typeface="Times New Roman" panose="02020603050405020304" pitchFamily="18" charset="0"/>
              </a:rPr>
              <a:t>JAN (Joint Adaptation Network):2017</a:t>
            </a:r>
          </a:p>
          <a:p>
            <a:pPr lvl="1">
              <a:lnSpc>
                <a:spcPct val="150000"/>
              </a:lnSpc>
            </a:pPr>
            <a:r>
              <a:rPr kumimoji="1" lang="en-US" altLang="zh-CN" sz="1800" dirty="0" err="1">
                <a:latin typeface="Times New Roman" panose="02020603050405020304" pitchFamily="18" charset="0"/>
                <a:cs typeface="Times New Roman" panose="02020603050405020304" pitchFamily="18" charset="0"/>
              </a:rPr>
              <a:t>AdaBN</a:t>
            </a:r>
            <a:r>
              <a:rPr kumimoji="1" lang="en-US" altLang="zh-CN" sz="1800" dirty="0">
                <a:latin typeface="Times New Roman" panose="02020603050405020304" pitchFamily="18" charset="0"/>
                <a:cs typeface="Times New Roman" panose="02020603050405020304" pitchFamily="18" charset="0"/>
              </a:rPr>
              <a:t>(Adaptive Batch Normalization):2018</a:t>
            </a: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2317"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53FA6E60-7960-43DD-A23F-95B9285174DB}"/>
              </a:ext>
            </a:extLst>
          </p:cNvPr>
          <p:cNvGraphicFramePr>
            <a:graphicFrameLocks noChangeAspect="1"/>
          </p:cNvGraphicFramePr>
          <p:nvPr>
            <p:extLst>
              <p:ext uri="{D42A27DB-BD31-4B8C-83A1-F6EECF244321}">
                <p14:modId xmlns:p14="http://schemas.microsoft.com/office/powerpoint/2010/main" val="655600635"/>
              </p:ext>
            </p:extLst>
          </p:nvPr>
        </p:nvGraphicFramePr>
        <p:xfrm>
          <a:off x="1752597" y="3570326"/>
          <a:ext cx="2991226" cy="427318"/>
        </p:xfrm>
        <a:graphic>
          <a:graphicData uri="http://schemas.openxmlformats.org/presentationml/2006/ole">
            <mc:AlternateContent xmlns:mc="http://schemas.openxmlformats.org/markup-compatibility/2006">
              <mc:Choice xmlns:v="urn:schemas-microsoft-com:vml" Requires="v">
                <p:oleObj spid="_x0000_s12318" name="Equation" r:id="rId6" imgW="1777680" imgH="253800" progId="Equation.DSMT4">
                  <p:embed/>
                </p:oleObj>
              </mc:Choice>
              <mc:Fallback>
                <p:oleObj name="Equation" r:id="rId6" imgW="1777680" imgH="253800" progId="Equation.DSMT4">
                  <p:embed/>
                  <p:pic>
                    <p:nvPicPr>
                      <p:cNvPr id="0" name=""/>
                      <p:cNvPicPr/>
                      <p:nvPr/>
                    </p:nvPicPr>
                    <p:blipFill>
                      <a:blip r:embed="rId7"/>
                      <a:stretch>
                        <a:fillRect/>
                      </a:stretch>
                    </p:blipFill>
                    <p:spPr>
                      <a:xfrm>
                        <a:off x="1752597" y="3570326"/>
                        <a:ext cx="2991226" cy="427318"/>
                      </a:xfrm>
                      <a:prstGeom prst="rect">
                        <a:avLst/>
                      </a:prstGeom>
                    </p:spPr>
                  </p:pic>
                </p:oleObj>
              </mc:Fallback>
            </mc:AlternateContent>
          </a:graphicData>
        </a:graphic>
      </p:graphicFrame>
    </p:spTree>
    <p:extLst>
      <p:ext uri="{BB962C8B-B14F-4D97-AF65-F5344CB8AC3E}">
        <p14:creationId xmlns:p14="http://schemas.microsoft.com/office/powerpoint/2010/main" val="2319791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深度网络自适应</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DDC(Deep Domain Confusion)</a:t>
            </a:r>
          </a:p>
          <a:p>
            <a:pPr lvl="1">
              <a:lnSpc>
                <a:spcPct val="150000"/>
              </a:lnSpc>
            </a:pPr>
            <a:r>
              <a:rPr kumimoji="1" lang="zh-CN" altLang="en-US" sz="1400" dirty="0">
                <a:latin typeface="Times New Roman" panose="02020603050405020304" pitchFamily="18" charset="0"/>
                <a:cs typeface="Times New Roman" panose="02020603050405020304" pitchFamily="18" charset="0"/>
              </a:rPr>
              <a:t>方法：固定</a:t>
            </a:r>
            <a:r>
              <a:rPr kumimoji="1" lang="en-US" altLang="zh-CN" sz="1400" dirty="0" err="1">
                <a:latin typeface="Times New Roman" panose="02020603050405020304" pitchFamily="18" charset="0"/>
                <a:cs typeface="Times New Roman" panose="02020603050405020304" pitchFamily="18" charset="0"/>
              </a:rPr>
              <a:t>AlexNet</a:t>
            </a:r>
            <a:r>
              <a:rPr kumimoji="1" lang="zh-CN" altLang="en-US" sz="1400" dirty="0">
                <a:latin typeface="Times New Roman" panose="02020603050405020304" pitchFamily="18" charset="0"/>
                <a:cs typeface="Times New Roman" panose="02020603050405020304" pitchFamily="18" charset="0"/>
              </a:rPr>
              <a:t>前</a:t>
            </a:r>
            <a:r>
              <a:rPr kumimoji="1" lang="en-US" altLang="zh-CN" sz="1400" dirty="0">
                <a:latin typeface="Times New Roman" panose="02020603050405020304" pitchFamily="18" charset="0"/>
                <a:cs typeface="Times New Roman" panose="02020603050405020304" pitchFamily="18" charset="0"/>
              </a:rPr>
              <a:t>7</a:t>
            </a:r>
            <a:r>
              <a:rPr kumimoji="1" lang="zh-CN" altLang="en-US" sz="1400" dirty="0">
                <a:latin typeface="Times New Roman" panose="02020603050405020304" pitchFamily="18" charset="0"/>
                <a:cs typeface="Times New Roman" panose="02020603050405020304" pitchFamily="18" charset="0"/>
              </a:rPr>
              <a:t>层，在第 </a:t>
            </a:r>
            <a:r>
              <a:rPr kumimoji="1" lang="en-US" altLang="zh-CN" sz="1400" dirty="0">
                <a:latin typeface="Times New Roman" panose="02020603050405020304" pitchFamily="18" charset="0"/>
                <a:cs typeface="Times New Roman" panose="02020603050405020304" pitchFamily="18" charset="0"/>
              </a:rPr>
              <a:t>8 </a:t>
            </a:r>
            <a:r>
              <a:rPr kumimoji="1" lang="zh-CN" altLang="en-US" sz="1400" dirty="0">
                <a:latin typeface="Times New Roman" panose="02020603050405020304" pitchFamily="18" charset="0"/>
                <a:cs typeface="Times New Roman" panose="02020603050405020304" pitchFamily="18" charset="0"/>
              </a:rPr>
              <a:t>层 </a:t>
            </a:r>
            <a:r>
              <a:rPr kumimoji="1" lang="en-US" altLang="zh-CN" sz="1400" dirty="0">
                <a:latin typeface="Times New Roman" panose="02020603050405020304" pitchFamily="18" charset="0"/>
                <a:cs typeface="Times New Roman" panose="02020603050405020304" pitchFamily="18" charset="0"/>
              </a:rPr>
              <a:t>(</a:t>
            </a:r>
            <a:r>
              <a:rPr kumimoji="1" lang="zh-CN" altLang="en-US" sz="1400" dirty="0">
                <a:latin typeface="Times New Roman" panose="02020603050405020304" pitchFamily="18" charset="0"/>
                <a:cs typeface="Times New Roman" panose="02020603050405020304" pitchFamily="18" charset="0"/>
              </a:rPr>
              <a:t>分类器前一层</a:t>
            </a:r>
            <a:r>
              <a:rPr kumimoji="1" lang="en-US" altLang="zh-CN" sz="1400" dirty="0">
                <a:latin typeface="Times New Roman" panose="02020603050405020304" pitchFamily="18" charset="0"/>
                <a:cs typeface="Times New Roman" panose="02020603050405020304" pitchFamily="18" charset="0"/>
              </a:rPr>
              <a:t>) </a:t>
            </a:r>
            <a:r>
              <a:rPr kumimoji="1" lang="zh-CN" altLang="en-US" sz="1400" dirty="0">
                <a:latin typeface="Times New Roman" panose="02020603050405020304" pitchFamily="18" charset="0"/>
                <a:cs typeface="Times New Roman" panose="02020603050405020304" pitchFamily="18" charset="0"/>
              </a:rPr>
              <a:t>上加入了 </a:t>
            </a:r>
            <a:r>
              <a:rPr kumimoji="1" lang="en-US" altLang="zh-CN" sz="1400" dirty="0">
                <a:latin typeface="Times New Roman" panose="02020603050405020304" pitchFamily="18" charset="0"/>
                <a:cs typeface="Times New Roman" panose="02020603050405020304" pitchFamily="18" charset="0"/>
              </a:rPr>
              <a:t>MMD </a:t>
            </a:r>
            <a:r>
              <a:rPr kumimoji="1" lang="zh-CN" altLang="en-US" sz="1400" dirty="0">
                <a:latin typeface="Times New Roman" panose="02020603050405020304" pitchFamily="18" charset="0"/>
                <a:cs typeface="Times New Roman" panose="02020603050405020304" pitchFamily="18" charset="0"/>
              </a:rPr>
              <a:t>准则。</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损失函数：</a:t>
            </a:r>
            <a:endParaRPr kumimoji="1" lang="en-US" altLang="zh-CN" sz="1400" dirty="0">
              <a:latin typeface="Times New Roman" panose="02020603050405020304" pitchFamily="18" charset="0"/>
              <a:cs typeface="Times New Roman" panose="02020603050405020304" pitchFamily="18" charset="0"/>
            </a:endParaRPr>
          </a:p>
          <a:p>
            <a:pPr>
              <a:lnSpc>
                <a:spcPct val="150000"/>
              </a:lnSpc>
            </a:pPr>
            <a:r>
              <a:rPr kumimoji="1" lang="en-US" altLang="zh-CN" sz="1800" dirty="0">
                <a:latin typeface="Times New Roman" panose="02020603050405020304" pitchFamily="18" charset="0"/>
                <a:cs typeface="Times New Roman" panose="02020603050405020304" pitchFamily="18" charset="0"/>
              </a:rPr>
              <a:t>DAN(Deep Adaptation Networks):(2015)</a:t>
            </a:r>
          </a:p>
          <a:p>
            <a:pPr lvl="1">
              <a:lnSpc>
                <a:spcPct val="150000"/>
              </a:lnSpc>
            </a:pPr>
            <a:r>
              <a:rPr kumimoji="1" lang="zh-CN" altLang="en-US" sz="1400" dirty="0">
                <a:latin typeface="Times New Roman" panose="02020603050405020304" pitchFamily="18" charset="0"/>
                <a:cs typeface="Times New Roman" panose="02020603050405020304" pitchFamily="18" charset="0"/>
              </a:rPr>
              <a:t>方法：在</a:t>
            </a:r>
            <a:r>
              <a:rPr kumimoji="1" lang="en-US" altLang="zh-CN" sz="1400" dirty="0" err="1">
                <a:latin typeface="Times New Roman" panose="02020603050405020304" pitchFamily="18" charset="0"/>
                <a:cs typeface="Times New Roman" panose="02020603050405020304" pitchFamily="18" charset="0"/>
              </a:rPr>
              <a:t>AlexNet</a:t>
            </a:r>
            <a:r>
              <a:rPr kumimoji="1" lang="zh-CN" altLang="en-US" sz="1400" dirty="0">
                <a:latin typeface="Times New Roman" panose="02020603050405020304" pitchFamily="18" charset="0"/>
                <a:cs typeface="Times New Roman" panose="02020603050405020304" pitchFamily="18" charset="0"/>
              </a:rPr>
              <a:t>的后三层找中加入三个自适应层，并在每层总采用表征能力更好的多核</a:t>
            </a:r>
            <a:r>
              <a:rPr kumimoji="1" lang="en-US" altLang="zh-CN" sz="1400" dirty="0">
                <a:latin typeface="Times New Roman" panose="02020603050405020304" pitchFamily="18" charset="0"/>
                <a:cs typeface="Times New Roman" panose="02020603050405020304" pitchFamily="18" charset="0"/>
              </a:rPr>
              <a:t>MMD</a:t>
            </a:r>
            <a:r>
              <a:rPr kumimoji="1" lang="zh-CN" altLang="en-US" sz="1400" dirty="0">
                <a:latin typeface="Times New Roman" panose="02020603050405020304" pitchFamily="18" charset="0"/>
                <a:cs typeface="Times New Roman" panose="02020603050405020304" pitchFamily="18" charset="0"/>
              </a:rPr>
              <a:t>度量</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损失函数：</a:t>
            </a:r>
            <a:endParaRPr kumimoji="1" lang="en-US" altLang="zh-CN" sz="1400" dirty="0">
              <a:latin typeface="Times New Roman" panose="02020603050405020304" pitchFamily="18" charset="0"/>
              <a:cs typeface="Times New Roman" panose="02020603050405020304" pitchFamily="18" charset="0"/>
            </a:endParaRPr>
          </a:p>
          <a:p>
            <a:pPr>
              <a:lnSpc>
                <a:spcPct val="150000"/>
              </a:lnSpc>
            </a:pPr>
            <a:r>
              <a:rPr kumimoji="1" lang="en-US" altLang="zh-CN" sz="1800" dirty="0">
                <a:latin typeface="Times New Roman" panose="02020603050405020304" pitchFamily="18" charset="0"/>
                <a:cs typeface="Times New Roman" panose="02020603050405020304" pitchFamily="18" charset="0"/>
              </a:rPr>
              <a:t>joint CNN architecture for domain and task transfer</a:t>
            </a:r>
            <a:r>
              <a:rPr kumimoji="1" lang="zh-CN" altLang="en-US" sz="1800" dirty="0">
                <a:latin typeface="Times New Roman" panose="02020603050405020304" pitchFamily="18" charset="0"/>
                <a:cs typeface="Times New Roman" panose="02020603050405020304" pitchFamily="18" charset="0"/>
              </a:rPr>
              <a:t>：</a:t>
            </a:r>
            <a:r>
              <a:rPr kumimoji="1" lang="en-US" altLang="zh-CN" sz="1800" dirty="0">
                <a:latin typeface="Times New Roman" panose="02020603050405020304" pitchFamily="18" charset="0"/>
                <a:cs typeface="Times New Roman" panose="02020603050405020304" pitchFamily="18" charset="0"/>
              </a:rPr>
              <a:t>2015</a:t>
            </a:r>
          </a:p>
          <a:p>
            <a:pPr lvl="1">
              <a:lnSpc>
                <a:spcPct val="150000"/>
              </a:lnSpc>
            </a:pPr>
            <a:r>
              <a:rPr kumimoji="1" lang="zh-CN" altLang="en-US" sz="1400" dirty="0">
                <a:latin typeface="Times New Roman" panose="02020603050405020304" pitchFamily="18" charset="0"/>
                <a:cs typeface="Times New Roman" panose="02020603050405020304" pitchFamily="18" charset="0"/>
              </a:rPr>
              <a:t>方法：在迁移</a:t>
            </a:r>
            <a:r>
              <a:rPr kumimoji="1" lang="en-US" altLang="zh-CN" sz="1400" dirty="0">
                <a:latin typeface="Times New Roman" panose="02020603050405020304" pitchFamily="18" charset="0"/>
                <a:cs typeface="Times New Roman" panose="02020603050405020304" pitchFamily="18" charset="0"/>
              </a:rPr>
              <a:t>domain</a:t>
            </a:r>
            <a:r>
              <a:rPr kumimoji="1" lang="zh-CN" altLang="en-US" sz="1400" dirty="0">
                <a:latin typeface="Times New Roman" panose="02020603050405020304" pitchFamily="18" charset="0"/>
                <a:cs typeface="Times New Roman" panose="02020603050405020304" pitchFamily="18" charset="0"/>
              </a:rPr>
              <a:t>的同时，利用</a:t>
            </a:r>
            <a:r>
              <a:rPr kumimoji="1" lang="en-US" altLang="zh-CN" sz="1400" dirty="0">
                <a:latin typeface="Times New Roman" panose="02020603050405020304" pitchFamily="18" charset="0"/>
                <a:cs typeface="Times New Roman" panose="02020603050405020304" pitchFamily="18" charset="0"/>
              </a:rPr>
              <a:t>class</a:t>
            </a:r>
            <a:r>
              <a:rPr kumimoji="1" lang="zh-CN" altLang="en-US" sz="1400" dirty="0">
                <a:latin typeface="Times New Roman" panose="02020603050405020304" pitchFamily="18" charset="0"/>
                <a:cs typeface="Times New Roman" panose="02020603050405020304" pitchFamily="18" charset="0"/>
              </a:rPr>
              <a:t>之间的相似度，同时约束条件概率分布。</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损失函数：</a:t>
            </a:r>
            <a:endParaRPr kumimoji="1" lang="en-US" altLang="zh-CN" sz="1400" dirty="0">
              <a:latin typeface="Times New Roman" panose="02020603050405020304" pitchFamily="18" charset="0"/>
              <a:cs typeface="Times New Roman" panose="02020603050405020304" pitchFamily="18" charset="0"/>
            </a:endParaRPr>
          </a:p>
          <a:p>
            <a:pPr>
              <a:lnSpc>
                <a:spcPct val="150000"/>
              </a:lnSpc>
            </a:pPr>
            <a:r>
              <a:rPr kumimoji="1" lang="en-US" altLang="zh-CN" sz="1800" dirty="0" err="1">
                <a:latin typeface="Times New Roman" panose="02020603050405020304" pitchFamily="18" charset="0"/>
                <a:cs typeface="Times New Roman" panose="02020603050405020304" pitchFamily="18" charset="0"/>
              </a:rPr>
              <a:t>AdaBN</a:t>
            </a:r>
            <a:r>
              <a:rPr kumimoji="1" lang="en-US" altLang="zh-CN" sz="1800" dirty="0">
                <a:latin typeface="Times New Roman" panose="02020603050405020304" pitchFamily="18" charset="0"/>
                <a:cs typeface="Times New Roman" panose="02020603050405020304" pitchFamily="18" charset="0"/>
              </a:rPr>
              <a:t>(Adaptive Batch Normalization)2018</a:t>
            </a:r>
          </a:p>
          <a:p>
            <a:pPr lvl="1">
              <a:lnSpc>
                <a:spcPct val="150000"/>
              </a:lnSpc>
            </a:pPr>
            <a:r>
              <a:rPr kumimoji="1" lang="zh-CN" altLang="en-US" sz="1400" dirty="0">
                <a:latin typeface="Times New Roman" panose="02020603050405020304" pitchFamily="18" charset="0"/>
                <a:cs typeface="Times New Roman" panose="02020603050405020304" pitchFamily="18" charset="0"/>
              </a:rPr>
              <a:t>方法：在归一化层加入统计特征的适配</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3363"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EACB03AC-0355-42AD-8D48-D1A6E17F95BF}"/>
              </a:ext>
            </a:extLst>
          </p:cNvPr>
          <p:cNvGraphicFramePr>
            <a:graphicFrameLocks noChangeAspect="1"/>
          </p:cNvGraphicFramePr>
          <p:nvPr>
            <p:extLst>
              <p:ext uri="{D42A27DB-BD31-4B8C-83A1-F6EECF244321}">
                <p14:modId xmlns:p14="http://schemas.microsoft.com/office/powerpoint/2010/main" val="3952633703"/>
              </p:ext>
            </p:extLst>
          </p:nvPr>
        </p:nvGraphicFramePr>
        <p:xfrm>
          <a:off x="2488692" y="2194560"/>
          <a:ext cx="2510028" cy="309880"/>
        </p:xfrm>
        <a:graphic>
          <a:graphicData uri="http://schemas.openxmlformats.org/presentationml/2006/ole">
            <mc:AlternateContent xmlns:mc="http://schemas.openxmlformats.org/markup-compatibility/2006">
              <mc:Choice xmlns:v="urn:schemas-microsoft-com:vml" Requires="v">
                <p:oleObj spid="_x0000_s13364" name="Equation" r:id="rId6" imgW="2057400" imgH="253800" progId="Equation.DSMT4">
                  <p:embed/>
                </p:oleObj>
              </mc:Choice>
              <mc:Fallback>
                <p:oleObj name="Equation" r:id="rId6" imgW="2057400" imgH="253800" progId="Equation.DSMT4">
                  <p:embed/>
                  <p:pic>
                    <p:nvPicPr>
                      <p:cNvPr id="0" name=""/>
                      <p:cNvPicPr/>
                      <p:nvPr/>
                    </p:nvPicPr>
                    <p:blipFill>
                      <a:blip r:embed="rId7"/>
                      <a:stretch>
                        <a:fillRect/>
                      </a:stretch>
                    </p:blipFill>
                    <p:spPr>
                      <a:xfrm>
                        <a:off x="2488692" y="2194560"/>
                        <a:ext cx="2510028" cy="30988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95432B61-1A54-4702-982E-48DAEF538246}"/>
              </a:ext>
            </a:extLst>
          </p:cNvPr>
          <p:cNvGraphicFramePr>
            <a:graphicFrameLocks noChangeAspect="1"/>
          </p:cNvGraphicFramePr>
          <p:nvPr>
            <p:extLst>
              <p:ext uri="{D42A27DB-BD31-4B8C-83A1-F6EECF244321}">
                <p14:modId xmlns:p14="http://schemas.microsoft.com/office/powerpoint/2010/main" val="224647847"/>
              </p:ext>
            </p:extLst>
          </p:nvPr>
        </p:nvGraphicFramePr>
        <p:xfrm>
          <a:off x="2542540" y="3429000"/>
          <a:ext cx="2692400" cy="469900"/>
        </p:xfrm>
        <a:graphic>
          <a:graphicData uri="http://schemas.openxmlformats.org/presentationml/2006/ole">
            <mc:AlternateContent xmlns:mc="http://schemas.openxmlformats.org/markup-compatibility/2006">
              <mc:Choice xmlns:v="urn:schemas-microsoft-com:vml" Requires="v">
                <p:oleObj spid="_x0000_s13365" name="Equation" r:id="rId8" imgW="2692080" imgH="469800" progId="Equation.DSMT4">
                  <p:embed/>
                </p:oleObj>
              </mc:Choice>
              <mc:Fallback>
                <p:oleObj name="Equation" r:id="rId8" imgW="2692080" imgH="469800" progId="Equation.DSMT4">
                  <p:embed/>
                  <p:pic>
                    <p:nvPicPr>
                      <p:cNvPr id="0" name=""/>
                      <p:cNvPicPr/>
                      <p:nvPr/>
                    </p:nvPicPr>
                    <p:blipFill>
                      <a:blip r:embed="rId9"/>
                      <a:stretch>
                        <a:fillRect/>
                      </a:stretch>
                    </p:blipFill>
                    <p:spPr>
                      <a:xfrm>
                        <a:off x="2542540" y="3429000"/>
                        <a:ext cx="2692400" cy="4699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CC3653E-7054-4DD9-8717-12F3635B563D}"/>
              </a:ext>
            </a:extLst>
          </p:cNvPr>
          <p:cNvGraphicFramePr>
            <a:graphicFrameLocks noChangeAspect="1"/>
          </p:cNvGraphicFramePr>
          <p:nvPr>
            <p:extLst>
              <p:ext uri="{D42A27DB-BD31-4B8C-83A1-F6EECF244321}">
                <p14:modId xmlns:p14="http://schemas.microsoft.com/office/powerpoint/2010/main" val="615470318"/>
              </p:ext>
            </p:extLst>
          </p:nvPr>
        </p:nvGraphicFramePr>
        <p:xfrm>
          <a:off x="2542540" y="4864893"/>
          <a:ext cx="6388100" cy="279400"/>
        </p:xfrm>
        <a:graphic>
          <a:graphicData uri="http://schemas.openxmlformats.org/presentationml/2006/ole">
            <mc:AlternateContent xmlns:mc="http://schemas.openxmlformats.org/markup-compatibility/2006">
              <mc:Choice xmlns:v="urn:schemas-microsoft-com:vml" Requires="v">
                <p:oleObj spid="_x0000_s13366" name="Equation" r:id="rId10" imgW="6387840" imgH="279360" progId="Equation.DSMT4">
                  <p:embed/>
                </p:oleObj>
              </mc:Choice>
              <mc:Fallback>
                <p:oleObj name="Equation" r:id="rId10" imgW="6387840" imgH="279360" progId="Equation.DSMT4">
                  <p:embed/>
                  <p:pic>
                    <p:nvPicPr>
                      <p:cNvPr id="0" name=""/>
                      <p:cNvPicPr/>
                      <p:nvPr/>
                    </p:nvPicPr>
                    <p:blipFill>
                      <a:blip r:embed="rId11"/>
                      <a:stretch>
                        <a:fillRect/>
                      </a:stretch>
                    </p:blipFill>
                    <p:spPr>
                      <a:xfrm>
                        <a:off x="2542540" y="4864893"/>
                        <a:ext cx="6388100" cy="279400"/>
                      </a:xfrm>
                      <a:prstGeom prst="rect">
                        <a:avLst/>
                      </a:prstGeom>
                    </p:spPr>
                  </p:pic>
                </p:oleObj>
              </mc:Fallback>
            </mc:AlternateContent>
          </a:graphicData>
        </a:graphic>
      </p:graphicFrame>
    </p:spTree>
    <p:extLst>
      <p:ext uri="{BB962C8B-B14F-4D97-AF65-F5344CB8AC3E}">
        <p14:creationId xmlns:p14="http://schemas.microsoft.com/office/powerpoint/2010/main" val="543931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深度网络自适应</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DDC(Deep Domain Confusion)</a:t>
            </a:r>
          </a:p>
          <a:p>
            <a:pPr lvl="1">
              <a:lnSpc>
                <a:spcPct val="150000"/>
              </a:lnSpc>
            </a:pPr>
            <a:r>
              <a:rPr kumimoji="1" lang="zh-CN" altLang="en-US" sz="1400" dirty="0">
                <a:latin typeface="Times New Roman" panose="02020603050405020304" pitchFamily="18" charset="0"/>
                <a:cs typeface="Times New Roman" panose="02020603050405020304" pitchFamily="18" charset="0"/>
              </a:rPr>
              <a:t>方法：固定</a:t>
            </a:r>
            <a:r>
              <a:rPr kumimoji="1" lang="en-US" altLang="zh-CN" sz="1400" dirty="0" err="1">
                <a:latin typeface="Times New Roman" panose="02020603050405020304" pitchFamily="18" charset="0"/>
                <a:cs typeface="Times New Roman" panose="02020603050405020304" pitchFamily="18" charset="0"/>
              </a:rPr>
              <a:t>AlexNet</a:t>
            </a:r>
            <a:r>
              <a:rPr kumimoji="1" lang="zh-CN" altLang="en-US" sz="1400" dirty="0">
                <a:latin typeface="Times New Roman" panose="02020603050405020304" pitchFamily="18" charset="0"/>
                <a:cs typeface="Times New Roman" panose="02020603050405020304" pitchFamily="18" charset="0"/>
              </a:rPr>
              <a:t>前</a:t>
            </a:r>
            <a:r>
              <a:rPr kumimoji="1" lang="en-US" altLang="zh-CN" sz="1400" dirty="0">
                <a:latin typeface="Times New Roman" panose="02020603050405020304" pitchFamily="18" charset="0"/>
                <a:cs typeface="Times New Roman" panose="02020603050405020304" pitchFamily="18" charset="0"/>
              </a:rPr>
              <a:t>7</a:t>
            </a:r>
            <a:r>
              <a:rPr kumimoji="1" lang="zh-CN" altLang="en-US" sz="1400" dirty="0">
                <a:latin typeface="Times New Roman" panose="02020603050405020304" pitchFamily="18" charset="0"/>
                <a:cs typeface="Times New Roman" panose="02020603050405020304" pitchFamily="18" charset="0"/>
              </a:rPr>
              <a:t>层，在第 </a:t>
            </a:r>
            <a:r>
              <a:rPr kumimoji="1" lang="en-US" altLang="zh-CN" sz="1400" dirty="0">
                <a:latin typeface="Times New Roman" panose="02020603050405020304" pitchFamily="18" charset="0"/>
                <a:cs typeface="Times New Roman" panose="02020603050405020304" pitchFamily="18" charset="0"/>
              </a:rPr>
              <a:t>8 </a:t>
            </a:r>
            <a:r>
              <a:rPr kumimoji="1" lang="zh-CN" altLang="en-US" sz="1400" dirty="0">
                <a:latin typeface="Times New Roman" panose="02020603050405020304" pitchFamily="18" charset="0"/>
                <a:cs typeface="Times New Roman" panose="02020603050405020304" pitchFamily="18" charset="0"/>
              </a:rPr>
              <a:t>层 </a:t>
            </a:r>
            <a:r>
              <a:rPr kumimoji="1" lang="en-US" altLang="zh-CN" sz="1400" dirty="0">
                <a:latin typeface="Times New Roman" panose="02020603050405020304" pitchFamily="18" charset="0"/>
                <a:cs typeface="Times New Roman" panose="02020603050405020304" pitchFamily="18" charset="0"/>
              </a:rPr>
              <a:t>(</a:t>
            </a:r>
            <a:r>
              <a:rPr kumimoji="1" lang="zh-CN" altLang="en-US" sz="1400" dirty="0">
                <a:latin typeface="Times New Roman" panose="02020603050405020304" pitchFamily="18" charset="0"/>
                <a:cs typeface="Times New Roman" panose="02020603050405020304" pitchFamily="18" charset="0"/>
              </a:rPr>
              <a:t>分类器前一层</a:t>
            </a:r>
            <a:r>
              <a:rPr kumimoji="1" lang="en-US" altLang="zh-CN" sz="1400" dirty="0">
                <a:latin typeface="Times New Roman" panose="02020603050405020304" pitchFamily="18" charset="0"/>
                <a:cs typeface="Times New Roman" panose="02020603050405020304" pitchFamily="18" charset="0"/>
              </a:rPr>
              <a:t>) </a:t>
            </a:r>
            <a:r>
              <a:rPr kumimoji="1" lang="zh-CN" altLang="en-US" sz="1400" dirty="0">
                <a:latin typeface="Times New Roman" panose="02020603050405020304" pitchFamily="18" charset="0"/>
                <a:cs typeface="Times New Roman" panose="02020603050405020304" pitchFamily="18" charset="0"/>
              </a:rPr>
              <a:t>上加入了 </a:t>
            </a:r>
            <a:r>
              <a:rPr kumimoji="1" lang="en-US" altLang="zh-CN" sz="1400" dirty="0">
                <a:latin typeface="Times New Roman" panose="02020603050405020304" pitchFamily="18" charset="0"/>
                <a:cs typeface="Times New Roman" panose="02020603050405020304" pitchFamily="18" charset="0"/>
              </a:rPr>
              <a:t>MMD </a:t>
            </a:r>
            <a:r>
              <a:rPr kumimoji="1" lang="zh-CN" altLang="en-US" sz="1400" dirty="0">
                <a:latin typeface="Times New Roman" panose="02020603050405020304" pitchFamily="18" charset="0"/>
                <a:cs typeface="Times New Roman" panose="02020603050405020304" pitchFamily="18" charset="0"/>
              </a:rPr>
              <a:t>准则。</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损失函数：</a:t>
            </a:r>
            <a:endParaRPr kumimoji="1" lang="en-US" altLang="zh-CN" sz="1400" dirty="0">
              <a:latin typeface="Times New Roman" panose="02020603050405020304" pitchFamily="18" charset="0"/>
              <a:cs typeface="Times New Roman" panose="02020603050405020304" pitchFamily="18" charset="0"/>
            </a:endParaRPr>
          </a:p>
          <a:p>
            <a:pPr>
              <a:lnSpc>
                <a:spcPct val="150000"/>
              </a:lnSpc>
            </a:pP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6407"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EACB03AC-0355-42AD-8D48-D1A6E17F95BF}"/>
              </a:ext>
            </a:extLst>
          </p:cNvPr>
          <p:cNvGraphicFramePr>
            <a:graphicFrameLocks noChangeAspect="1"/>
          </p:cNvGraphicFramePr>
          <p:nvPr/>
        </p:nvGraphicFramePr>
        <p:xfrm>
          <a:off x="2488692" y="2194560"/>
          <a:ext cx="2510028" cy="309880"/>
        </p:xfrm>
        <a:graphic>
          <a:graphicData uri="http://schemas.openxmlformats.org/presentationml/2006/ole">
            <mc:AlternateContent xmlns:mc="http://schemas.openxmlformats.org/markup-compatibility/2006">
              <mc:Choice xmlns:v="urn:schemas-microsoft-com:vml" Requires="v">
                <p:oleObj spid="_x0000_s16408" name="Equation" r:id="rId6" imgW="2057400" imgH="253800" progId="Equation.DSMT4">
                  <p:embed/>
                </p:oleObj>
              </mc:Choice>
              <mc:Fallback>
                <p:oleObj name="Equation" r:id="rId6" imgW="2057400" imgH="253800" progId="Equation.DSMT4">
                  <p:embed/>
                  <p:pic>
                    <p:nvPicPr>
                      <p:cNvPr id="5" name="对象 4">
                        <a:extLst>
                          <a:ext uri="{FF2B5EF4-FFF2-40B4-BE49-F238E27FC236}">
                            <a16:creationId xmlns:a16="http://schemas.microsoft.com/office/drawing/2014/main" id="{EACB03AC-0355-42AD-8D48-D1A6E17F95BF}"/>
                          </a:ext>
                        </a:extLst>
                      </p:cNvPr>
                      <p:cNvPicPr/>
                      <p:nvPr/>
                    </p:nvPicPr>
                    <p:blipFill>
                      <a:blip r:embed="rId7"/>
                      <a:stretch>
                        <a:fillRect/>
                      </a:stretch>
                    </p:blipFill>
                    <p:spPr>
                      <a:xfrm>
                        <a:off x="2488692" y="2194560"/>
                        <a:ext cx="2510028" cy="309880"/>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8FCB88D8-F312-47AF-87C5-E3F13DA95954}"/>
              </a:ext>
            </a:extLst>
          </p:cNvPr>
          <p:cNvPicPr>
            <a:picLocks noChangeAspect="1"/>
          </p:cNvPicPr>
          <p:nvPr/>
        </p:nvPicPr>
        <p:blipFill>
          <a:blip r:embed="rId8"/>
          <a:stretch>
            <a:fillRect/>
          </a:stretch>
        </p:blipFill>
        <p:spPr>
          <a:xfrm>
            <a:off x="6900862" y="2349500"/>
            <a:ext cx="4124325" cy="4349025"/>
          </a:xfrm>
          <a:prstGeom prst="rect">
            <a:avLst/>
          </a:prstGeom>
        </p:spPr>
      </p:pic>
    </p:spTree>
    <p:extLst>
      <p:ext uri="{BB962C8B-B14F-4D97-AF65-F5344CB8AC3E}">
        <p14:creationId xmlns:p14="http://schemas.microsoft.com/office/powerpoint/2010/main" val="1000912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深度网络自适应</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1800" dirty="0">
                <a:latin typeface="Times New Roman" panose="02020603050405020304" pitchFamily="18" charset="0"/>
                <a:cs typeface="Times New Roman" panose="02020603050405020304" pitchFamily="18" charset="0"/>
              </a:rPr>
              <a:t>DAN(Deep Adaptation Networks):(2015)</a:t>
            </a:r>
          </a:p>
          <a:p>
            <a:pPr lvl="1">
              <a:lnSpc>
                <a:spcPct val="150000"/>
              </a:lnSpc>
            </a:pPr>
            <a:r>
              <a:rPr kumimoji="1" lang="zh-CN" altLang="en-US" sz="1400" dirty="0">
                <a:latin typeface="Times New Roman" panose="02020603050405020304" pitchFamily="18" charset="0"/>
                <a:cs typeface="Times New Roman" panose="02020603050405020304" pitchFamily="18" charset="0"/>
              </a:rPr>
              <a:t>方法：在</a:t>
            </a:r>
            <a:r>
              <a:rPr kumimoji="1" lang="en-US" altLang="zh-CN" sz="1400" dirty="0" err="1">
                <a:latin typeface="Times New Roman" panose="02020603050405020304" pitchFamily="18" charset="0"/>
                <a:cs typeface="Times New Roman" panose="02020603050405020304" pitchFamily="18" charset="0"/>
              </a:rPr>
              <a:t>AlexNet</a:t>
            </a:r>
            <a:r>
              <a:rPr kumimoji="1" lang="zh-CN" altLang="en-US" sz="1400" dirty="0">
                <a:latin typeface="Times New Roman" panose="02020603050405020304" pitchFamily="18" charset="0"/>
                <a:cs typeface="Times New Roman" panose="02020603050405020304" pitchFamily="18" charset="0"/>
              </a:rPr>
              <a:t>的后三层找中加入三个自适应层，并在每层总采用表征能力更好的多核</a:t>
            </a:r>
            <a:r>
              <a:rPr kumimoji="1" lang="en-US" altLang="zh-CN" sz="1400" dirty="0">
                <a:latin typeface="Times New Roman" panose="02020603050405020304" pitchFamily="18" charset="0"/>
                <a:cs typeface="Times New Roman" panose="02020603050405020304" pitchFamily="18" charset="0"/>
              </a:rPr>
              <a:t>MMD</a:t>
            </a:r>
            <a:r>
              <a:rPr kumimoji="1" lang="zh-CN" altLang="en-US" sz="1400" dirty="0">
                <a:latin typeface="Times New Roman" panose="02020603050405020304" pitchFamily="18" charset="0"/>
                <a:cs typeface="Times New Roman" panose="02020603050405020304" pitchFamily="18" charset="0"/>
              </a:rPr>
              <a:t>度量</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损失函数：</a:t>
            </a:r>
            <a:endParaRPr kumimoji="1" lang="en-US" altLang="zh-CN" sz="1400" dirty="0">
              <a:latin typeface="Times New Roman" panose="02020603050405020304" pitchFamily="18" charset="0"/>
              <a:cs typeface="Times New Roman" panose="02020603050405020304" pitchFamily="18" charset="0"/>
            </a:endParaRPr>
          </a:p>
          <a:p>
            <a:pPr>
              <a:lnSpc>
                <a:spcPct val="150000"/>
              </a:lnSpc>
            </a:pP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5383"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EACB03AC-0355-42AD-8D48-D1A6E17F95BF}"/>
              </a:ext>
            </a:extLst>
          </p:cNvPr>
          <p:cNvGraphicFramePr>
            <a:graphicFrameLocks noChangeAspect="1"/>
          </p:cNvGraphicFramePr>
          <p:nvPr>
            <p:extLst>
              <p:ext uri="{D42A27DB-BD31-4B8C-83A1-F6EECF244321}">
                <p14:modId xmlns:p14="http://schemas.microsoft.com/office/powerpoint/2010/main" val="2526014132"/>
              </p:ext>
            </p:extLst>
          </p:nvPr>
        </p:nvGraphicFramePr>
        <p:xfrm>
          <a:off x="2488692" y="2039620"/>
          <a:ext cx="2510028" cy="309880"/>
        </p:xfrm>
        <a:graphic>
          <a:graphicData uri="http://schemas.openxmlformats.org/presentationml/2006/ole">
            <mc:AlternateContent xmlns:mc="http://schemas.openxmlformats.org/markup-compatibility/2006">
              <mc:Choice xmlns:v="urn:schemas-microsoft-com:vml" Requires="v">
                <p:oleObj spid="_x0000_s15384" name="Equation" r:id="rId6" imgW="2057400" imgH="253800" progId="Equation.DSMT4">
                  <p:embed/>
                </p:oleObj>
              </mc:Choice>
              <mc:Fallback>
                <p:oleObj name="Equation" r:id="rId6" imgW="2057400" imgH="253800" progId="Equation.DSMT4">
                  <p:embed/>
                  <p:pic>
                    <p:nvPicPr>
                      <p:cNvPr id="5" name="对象 4">
                        <a:extLst>
                          <a:ext uri="{FF2B5EF4-FFF2-40B4-BE49-F238E27FC236}">
                            <a16:creationId xmlns:a16="http://schemas.microsoft.com/office/drawing/2014/main" id="{EACB03AC-0355-42AD-8D48-D1A6E17F95BF}"/>
                          </a:ext>
                        </a:extLst>
                      </p:cNvPr>
                      <p:cNvPicPr/>
                      <p:nvPr/>
                    </p:nvPicPr>
                    <p:blipFill>
                      <a:blip r:embed="rId7"/>
                      <a:stretch>
                        <a:fillRect/>
                      </a:stretch>
                    </p:blipFill>
                    <p:spPr>
                      <a:xfrm>
                        <a:off x="2488692" y="2039620"/>
                        <a:ext cx="2510028" cy="309880"/>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25446782-B60F-4FC8-8878-E137D6F288A1}"/>
              </a:ext>
            </a:extLst>
          </p:cNvPr>
          <p:cNvPicPr>
            <a:picLocks noChangeAspect="1"/>
          </p:cNvPicPr>
          <p:nvPr/>
        </p:nvPicPr>
        <p:blipFill>
          <a:blip r:embed="rId8"/>
          <a:stretch>
            <a:fillRect/>
          </a:stretch>
        </p:blipFill>
        <p:spPr>
          <a:xfrm>
            <a:off x="1295400" y="2525354"/>
            <a:ext cx="8458200" cy="2876550"/>
          </a:xfrm>
          <a:prstGeom prst="rect">
            <a:avLst/>
          </a:prstGeom>
        </p:spPr>
      </p:pic>
    </p:spTree>
    <p:extLst>
      <p:ext uri="{BB962C8B-B14F-4D97-AF65-F5344CB8AC3E}">
        <p14:creationId xmlns:p14="http://schemas.microsoft.com/office/powerpoint/2010/main" val="264112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703" y="176324"/>
            <a:ext cx="10515600" cy="661242"/>
          </a:xfrm>
        </p:spPr>
        <p:txBody>
          <a:bodyPr>
            <a:normAutofit fontScale="90000"/>
          </a:bodyPr>
          <a:lstStyle/>
          <a:p>
            <a:r>
              <a:rPr kumimoji="1" lang="zh-CN" altLang="en-US" dirty="0"/>
              <a:t>迁移学习</a:t>
            </a:r>
          </a:p>
        </p:txBody>
      </p:sp>
      <p:sp>
        <p:nvSpPr>
          <p:cNvPr id="3" name="内容占位符 2"/>
          <p:cNvSpPr>
            <a:spLocks noGrp="1"/>
          </p:cNvSpPr>
          <p:nvPr>
            <p:ph idx="1"/>
          </p:nvPr>
        </p:nvSpPr>
        <p:spPr>
          <a:xfrm>
            <a:off x="566703" y="845980"/>
            <a:ext cx="11384280" cy="5986104"/>
          </a:xfrm>
        </p:spPr>
        <p:txBody>
          <a:bodyPr>
            <a:normAutofit/>
          </a:bodyPr>
          <a:lstStyle/>
          <a:p>
            <a:pPr>
              <a:lnSpc>
                <a:spcPct val="150000"/>
              </a:lnSpc>
            </a:pPr>
            <a:r>
              <a:rPr kumimoji="1" lang="zh-CN" altLang="en-US" sz="2000" b="1" dirty="0">
                <a:latin typeface="Times New Roman" panose="02020603050405020304" pitchFamily="18" charset="0"/>
                <a:cs typeface="Times New Roman" panose="02020603050405020304" pitchFamily="18" charset="0"/>
              </a:rPr>
              <a:t>定义</a:t>
            </a:r>
            <a:endParaRPr kumimoji="1" lang="en-US" altLang="zh-CN" sz="2000" b="1" dirty="0">
              <a:latin typeface="Times New Roman" panose="02020603050405020304" pitchFamily="18" charset="0"/>
              <a:cs typeface="Times New Roman" panose="02020603050405020304" pitchFamily="18" charset="0"/>
            </a:endParaRPr>
          </a:p>
          <a:p>
            <a:pPr lvl="1">
              <a:lnSpc>
                <a:spcPct val="150000"/>
              </a:lnSpc>
            </a:pPr>
            <a:r>
              <a:rPr kumimoji="1" lang="zh-CN" altLang="en-US" sz="1700" dirty="0">
                <a:latin typeface="Times New Roman" panose="02020603050405020304" pitchFamily="18" charset="0"/>
                <a:cs typeface="Times New Roman" panose="02020603050405020304" pitchFamily="18" charset="0"/>
              </a:rPr>
              <a:t>利用数据、任务、或模型之间的相似性，将在旧领域学习过的模型，应用于新领域的一种学习过程。</a:t>
            </a:r>
          </a:p>
          <a:p>
            <a:pPr>
              <a:lnSpc>
                <a:spcPct val="150000"/>
              </a:lnSpc>
            </a:pPr>
            <a:r>
              <a:rPr kumimoji="1" lang="zh-CN" altLang="en-US" sz="1800" b="1" dirty="0">
                <a:latin typeface="Times New Roman" panose="02020603050405020304" pitchFamily="18" charset="0"/>
                <a:cs typeface="Times New Roman" panose="02020603050405020304" pitchFamily="18" charset="0"/>
              </a:rPr>
              <a:t>形式化定义</a:t>
            </a:r>
            <a:endParaRPr kumimoji="1" lang="en-US" altLang="zh-CN" sz="1800" b="1" dirty="0">
              <a:latin typeface="Times New Roman" panose="02020603050405020304" pitchFamily="18" charset="0"/>
              <a:cs typeface="Times New Roman" panose="02020603050405020304" pitchFamily="18" charset="0"/>
            </a:endParaRPr>
          </a:p>
          <a:p>
            <a:pPr lvl="1">
              <a:lnSpc>
                <a:spcPct val="150000"/>
              </a:lnSpc>
            </a:pPr>
            <a:r>
              <a:rPr kumimoji="1" lang="zh-CN" altLang="en-US" sz="1800" b="1" dirty="0">
                <a:latin typeface="Times New Roman" panose="02020603050405020304" pitchFamily="18" charset="0"/>
                <a:cs typeface="Times New Roman" panose="02020603050405020304" pitchFamily="18" charset="0"/>
              </a:rPr>
              <a:t>概念</a:t>
            </a:r>
            <a:endParaRPr kumimoji="1" lang="en-US" altLang="zh-CN" sz="1800" b="1" dirty="0">
              <a:latin typeface="Times New Roman" panose="02020603050405020304" pitchFamily="18" charset="0"/>
              <a:cs typeface="Times New Roman" panose="02020603050405020304" pitchFamily="18" charset="0"/>
            </a:endParaRPr>
          </a:p>
          <a:p>
            <a:pPr lvl="2">
              <a:lnSpc>
                <a:spcPct val="150000"/>
              </a:lnSpc>
            </a:pPr>
            <a:r>
              <a:rPr lang="en-US" altLang="zh-CN" sz="1800" b="1" dirty="0">
                <a:solidFill>
                  <a:srgbClr val="000000"/>
                </a:solidFill>
                <a:effectLst/>
                <a:latin typeface="Arial" panose="020B0604020202020204" pitchFamily="34" charset="0"/>
              </a:rPr>
              <a:t>Domain (</a:t>
            </a:r>
            <a:r>
              <a:rPr lang="zh-CN" altLang="en-US" sz="1800" b="1" dirty="0">
                <a:solidFill>
                  <a:srgbClr val="000000"/>
                </a:solidFill>
                <a:effectLst/>
                <a:latin typeface="微软雅黑" panose="020B0503020204020204" pitchFamily="34" charset="-122"/>
                <a:ea typeface="微软雅黑" panose="020B0503020204020204" pitchFamily="34" charset="-122"/>
              </a:rPr>
              <a:t>域</a:t>
            </a:r>
            <a:r>
              <a:rPr lang="en-US" altLang="zh-CN" sz="1800" b="1" dirty="0">
                <a:solidFill>
                  <a:srgbClr val="000000"/>
                </a:solidFill>
                <a:effectLst/>
                <a:latin typeface="Arial" panose="020B0604020202020204" pitchFamily="34" charset="0"/>
              </a:rPr>
              <a:t>)</a:t>
            </a:r>
            <a:r>
              <a:rPr lang="zh-CN" altLang="en-US" sz="1800" dirty="0">
                <a:solidFill>
                  <a:srgbClr val="000000"/>
                </a:solidFill>
                <a:effectLst/>
                <a:latin typeface="微软雅黑" panose="020B0503020204020204" pitchFamily="34" charset="-122"/>
                <a:ea typeface="微软雅黑" panose="020B0503020204020204" pitchFamily="34" charset="-122"/>
              </a:rPr>
              <a:t>：</a:t>
            </a:r>
            <a:r>
              <a:rPr kumimoji="1" lang="zh-CN" altLang="en-US" sz="1700" dirty="0">
                <a:latin typeface="Times New Roman" panose="02020603050405020304" pitchFamily="18" charset="0"/>
                <a:cs typeface="Times New Roman" panose="02020603050405020304" pitchFamily="18" charset="0"/>
              </a:rPr>
              <a:t>由数据特征和特征分布组成，是学习的主体 </a:t>
            </a:r>
            <a:endParaRPr kumimoji="1" lang="en-US" altLang="zh-CN" sz="1700" dirty="0">
              <a:latin typeface="Times New Roman" panose="02020603050405020304" pitchFamily="18" charset="0"/>
              <a:cs typeface="Times New Roman" panose="02020603050405020304" pitchFamily="18" charset="0"/>
            </a:endParaRPr>
          </a:p>
          <a:p>
            <a:pPr lvl="3">
              <a:lnSpc>
                <a:spcPct val="150000"/>
              </a:lnSpc>
            </a:pPr>
            <a:r>
              <a:rPr kumimoji="1" lang="en-US" altLang="zh-CN" sz="1700" b="1" dirty="0">
                <a:latin typeface="Times New Roman" panose="02020603050405020304" pitchFamily="18" charset="0"/>
                <a:cs typeface="Times New Roman" panose="02020603050405020304" pitchFamily="18" charset="0"/>
              </a:rPr>
              <a:t>Source domain (</a:t>
            </a:r>
            <a:r>
              <a:rPr kumimoji="1" lang="zh-CN" altLang="en-US" sz="1700" b="1" dirty="0">
                <a:latin typeface="Times New Roman" panose="02020603050405020304" pitchFamily="18" charset="0"/>
                <a:cs typeface="Times New Roman" panose="02020603050405020304" pitchFamily="18" charset="0"/>
              </a:rPr>
              <a:t>源域</a:t>
            </a:r>
            <a:r>
              <a:rPr kumimoji="1" lang="en-US" altLang="zh-CN" sz="1700" b="1" dirty="0">
                <a:latin typeface="Times New Roman" panose="02020603050405020304" pitchFamily="18" charset="0"/>
                <a:cs typeface="Times New Roman" panose="02020603050405020304" pitchFamily="18" charset="0"/>
              </a:rPr>
              <a:t>)</a:t>
            </a:r>
            <a:r>
              <a:rPr kumimoji="1" lang="zh-CN" altLang="en-US" sz="1700" dirty="0">
                <a:latin typeface="Times New Roman" panose="02020603050405020304" pitchFamily="18" charset="0"/>
                <a:cs typeface="Times New Roman" panose="02020603050405020304" pitchFamily="18" charset="0"/>
              </a:rPr>
              <a:t>：已有知识的域 </a:t>
            </a:r>
            <a:endParaRPr kumimoji="1" lang="en-US" altLang="zh-CN" sz="1700" dirty="0">
              <a:latin typeface="Times New Roman" panose="02020603050405020304" pitchFamily="18" charset="0"/>
              <a:cs typeface="Times New Roman" panose="02020603050405020304" pitchFamily="18" charset="0"/>
            </a:endParaRPr>
          </a:p>
          <a:p>
            <a:pPr lvl="3">
              <a:lnSpc>
                <a:spcPct val="150000"/>
              </a:lnSpc>
            </a:pPr>
            <a:r>
              <a:rPr kumimoji="1" lang="en-US" altLang="zh-CN" sz="1700" b="1" dirty="0">
                <a:latin typeface="Times New Roman" panose="02020603050405020304" pitchFamily="18" charset="0"/>
                <a:cs typeface="Times New Roman" panose="02020603050405020304" pitchFamily="18" charset="0"/>
              </a:rPr>
              <a:t>Target domain (</a:t>
            </a:r>
            <a:r>
              <a:rPr kumimoji="1" lang="zh-CN" altLang="en-US" sz="1700" b="1" dirty="0">
                <a:latin typeface="Times New Roman" panose="02020603050405020304" pitchFamily="18" charset="0"/>
                <a:cs typeface="Times New Roman" panose="02020603050405020304" pitchFamily="18" charset="0"/>
              </a:rPr>
              <a:t>目标域</a:t>
            </a:r>
            <a:r>
              <a:rPr kumimoji="1" lang="en-US" altLang="zh-CN" sz="1700" b="1" dirty="0">
                <a:latin typeface="Times New Roman" panose="02020603050405020304" pitchFamily="18" charset="0"/>
                <a:cs typeface="Times New Roman" panose="02020603050405020304" pitchFamily="18" charset="0"/>
              </a:rPr>
              <a:t>)</a:t>
            </a:r>
            <a:r>
              <a:rPr kumimoji="1" lang="zh-CN" altLang="en-US" sz="1700" dirty="0">
                <a:latin typeface="Times New Roman" panose="02020603050405020304" pitchFamily="18" charset="0"/>
                <a:cs typeface="Times New Roman" panose="02020603050405020304" pitchFamily="18" charset="0"/>
              </a:rPr>
              <a:t>：要进行学习的域 </a:t>
            </a:r>
            <a:endParaRPr kumimoji="1" lang="en-US" altLang="zh-CN" sz="1700" dirty="0">
              <a:latin typeface="Times New Roman" panose="02020603050405020304" pitchFamily="18" charset="0"/>
              <a:cs typeface="Times New Roman" panose="02020603050405020304" pitchFamily="18" charset="0"/>
            </a:endParaRPr>
          </a:p>
          <a:p>
            <a:pPr lvl="2">
              <a:lnSpc>
                <a:spcPct val="150000"/>
              </a:lnSpc>
            </a:pPr>
            <a:r>
              <a:rPr lang="en-US" altLang="zh-CN" b="1" dirty="0">
                <a:solidFill>
                  <a:srgbClr val="000000"/>
                </a:solidFill>
                <a:effectLst/>
                <a:latin typeface="Arial" panose="020B0604020202020204" pitchFamily="34" charset="0"/>
              </a:rPr>
              <a:t>Task (</a:t>
            </a:r>
            <a:r>
              <a:rPr lang="zh-CN" altLang="en-US" b="1" dirty="0">
                <a:solidFill>
                  <a:srgbClr val="000000"/>
                </a:solidFill>
                <a:effectLst/>
                <a:latin typeface="微软雅黑" panose="020B0503020204020204" pitchFamily="34" charset="-122"/>
                <a:ea typeface="微软雅黑" panose="020B0503020204020204" pitchFamily="34" charset="-122"/>
              </a:rPr>
              <a:t>任务</a:t>
            </a:r>
            <a:r>
              <a:rPr lang="en-US" altLang="zh-CN" b="1" dirty="0">
                <a:solidFill>
                  <a:srgbClr val="000000"/>
                </a:solidFill>
                <a:effectLst/>
                <a:latin typeface="Arial" panose="020B0604020202020204" pitchFamily="34" charset="0"/>
              </a:rPr>
              <a:t>)</a:t>
            </a:r>
            <a:r>
              <a:rPr lang="zh-CN" altLang="en-US" dirty="0">
                <a:solidFill>
                  <a:srgbClr val="000000"/>
                </a:solidFill>
                <a:effectLst/>
                <a:latin typeface="微软雅黑" panose="020B0503020204020204" pitchFamily="34" charset="-122"/>
                <a:ea typeface="微软雅黑" panose="020B0503020204020204" pitchFamily="34" charset="-122"/>
              </a:rPr>
              <a:t>：</a:t>
            </a:r>
            <a:r>
              <a:rPr kumimoji="1" lang="zh-CN" altLang="en-US" sz="1700" dirty="0">
                <a:latin typeface="Times New Roman" panose="02020603050405020304" pitchFamily="18" charset="0"/>
                <a:cs typeface="Times New Roman" panose="02020603050405020304" pitchFamily="18" charset="0"/>
              </a:rPr>
              <a:t>由目标函数和学习结果组成，是学习的结果</a:t>
            </a:r>
            <a:endParaRPr kumimoji="1" lang="en-US" altLang="zh-CN" sz="1700" dirty="0">
              <a:latin typeface="Times New Roman" panose="02020603050405020304" pitchFamily="18" charset="0"/>
              <a:cs typeface="Times New Roman" panose="02020603050405020304" pitchFamily="18" charset="0"/>
            </a:endParaRPr>
          </a:p>
          <a:p>
            <a:pPr lvl="1">
              <a:lnSpc>
                <a:spcPct val="150000"/>
              </a:lnSpc>
            </a:pPr>
            <a:r>
              <a:rPr kumimoji="1" lang="zh-CN" altLang="en-US" sz="1800" b="1" dirty="0">
                <a:latin typeface="Times New Roman" panose="02020603050405020304" pitchFamily="18" charset="0"/>
                <a:cs typeface="Times New Roman" panose="02020603050405020304" pitchFamily="18" charset="0"/>
              </a:rPr>
              <a:t>定义</a:t>
            </a:r>
            <a:endParaRPr kumimoji="1" lang="en-US" altLang="zh-CN" sz="1800" b="1" dirty="0">
              <a:latin typeface="Times New Roman" panose="02020603050405020304" pitchFamily="18" charset="0"/>
              <a:cs typeface="Times New Roman" panose="02020603050405020304" pitchFamily="18" charset="0"/>
            </a:endParaRPr>
          </a:p>
          <a:p>
            <a:pPr lvl="2">
              <a:lnSpc>
                <a:spcPct val="150000"/>
              </a:lnSpc>
            </a:pPr>
            <a:r>
              <a:rPr kumimoji="1" lang="zh-CN" altLang="en-US" sz="1700" b="1" dirty="0">
                <a:latin typeface="Times New Roman" panose="02020603050405020304" pitchFamily="18" charset="0"/>
                <a:cs typeface="Times New Roman" panose="02020603050405020304" pitchFamily="18" charset="0"/>
              </a:rPr>
              <a:t>条件</a:t>
            </a:r>
            <a:r>
              <a:rPr kumimoji="1" lang="zh-CN" altLang="en-US" sz="1700" dirty="0">
                <a:latin typeface="Times New Roman" panose="02020603050405020304" pitchFamily="18" charset="0"/>
                <a:cs typeface="Times New Roman" panose="02020603050405020304" pitchFamily="18" charset="0"/>
              </a:rPr>
              <a:t>：给定一个源域     和源域上的学习任务   ，目标域     和目标域上的学习任务</a:t>
            </a:r>
            <a:endParaRPr kumimoji="1" lang="en-US" altLang="zh-CN" sz="1700" dirty="0">
              <a:latin typeface="Times New Roman" panose="02020603050405020304" pitchFamily="18" charset="0"/>
              <a:cs typeface="Times New Roman" panose="02020603050405020304" pitchFamily="18" charset="0"/>
            </a:endParaRPr>
          </a:p>
          <a:p>
            <a:pPr lvl="2">
              <a:lnSpc>
                <a:spcPct val="150000"/>
              </a:lnSpc>
            </a:pPr>
            <a:r>
              <a:rPr kumimoji="1" lang="zh-CN" altLang="en-US" sz="1700" b="1" dirty="0">
                <a:latin typeface="Times New Roman" panose="02020603050405020304" pitchFamily="18" charset="0"/>
                <a:cs typeface="Times New Roman" panose="02020603050405020304" pitchFamily="18" charset="0"/>
              </a:rPr>
              <a:t>目标</a:t>
            </a:r>
            <a:r>
              <a:rPr kumimoji="1" lang="zh-CN" altLang="en-US" sz="1700" dirty="0">
                <a:latin typeface="Times New Roman" panose="02020603050405020304" pitchFamily="18" charset="0"/>
                <a:cs typeface="Times New Roman" panose="02020603050405020304" pitchFamily="18" charset="0"/>
              </a:rPr>
              <a:t>：利用    和    学习在目标域上的预测函数          </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effectLst/>
              <a:latin typeface="微软雅黑" panose="020B0503020204020204" pitchFamily="34" charset="-122"/>
              <a:ea typeface="微软雅黑" panose="020B0503020204020204" pitchFamily="34" charset="-122"/>
            </a:endParaRPr>
          </a:p>
          <a:p>
            <a:pPr lvl="2">
              <a:lnSpc>
                <a:spcPct val="150000"/>
              </a:lnSpc>
            </a:pPr>
            <a:r>
              <a:rPr kumimoji="1" lang="zh-CN" altLang="en-US" sz="1700" b="1" dirty="0">
                <a:latin typeface="Times New Roman" panose="02020603050405020304" pitchFamily="18" charset="0"/>
                <a:cs typeface="Times New Roman" panose="02020603050405020304" pitchFamily="18" charset="0"/>
              </a:rPr>
              <a:t>条件</a:t>
            </a:r>
            <a:r>
              <a:rPr kumimoji="1" lang="zh-CN" altLang="en-US" sz="1700" dirty="0">
                <a:latin typeface="Times New Roman" panose="02020603050405020304" pitchFamily="18" charset="0"/>
                <a:cs typeface="Times New Roman" panose="02020603050405020304" pitchFamily="18" charset="0"/>
              </a:rPr>
              <a:t>：                 或   </a:t>
            </a:r>
            <a:endParaRPr kumimoji="1" lang="en-US" altLang="zh-CN" sz="1700" dirty="0">
              <a:latin typeface="Times New Roman" panose="02020603050405020304" pitchFamily="18" charset="0"/>
              <a:cs typeface="Times New Roman" panose="02020603050405020304" pitchFamily="18" charset="0"/>
            </a:endParaRPr>
          </a:p>
          <a:p>
            <a:pPr lvl="2">
              <a:lnSpc>
                <a:spcPct val="150000"/>
              </a:lnSpc>
            </a:pPr>
            <a:endParaRPr kumimoji="1" lang="en-US" altLang="zh-CN" sz="1400" b="1" dirty="0">
              <a:latin typeface="Times New Roman" panose="02020603050405020304" pitchFamily="18" charset="0"/>
              <a:cs typeface="Times New Roman" panose="02020603050405020304" pitchFamily="18" charset="0"/>
            </a:endParaRPr>
          </a:p>
          <a:p>
            <a:pPr lvl="2">
              <a:lnSpc>
                <a:spcPct val="150000"/>
              </a:lnSpc>
            </a:pPr>
            <a:endParaRPr kumimoji="1" lang="en-US" altLang="zh-CN" sz="1400" b="1" dirty="0">
              <a:latin typeface="Times New Roman" panose="02020603050405020304" pitchFamily="18" charset="0"/>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D87750E5-99AB-47E0-A481-2740EF1C0150}"/>
              </a:ext>
            </a:extLst>
          </p:cNvPr>
          <p:cNvGraphicFramePr>
            <a:graphicFrameLocks noChangeAspect="1"/>
          </p:cNvGraphicFramePr>
          <p:nvPr>
            <p:extLst>
              <p:ext uri="{D42A27DB-BD31-4B8C-83A1-F6EECF244321}">
                <p14:modId xmlns:p14="http://schemas.microsoft.com/office/powerpoint/2010/main" val="306275381"/>
              </p:ext>
            </p:extLst>
          </p:nvPr>
        </p:nvGraphicFramePr>
        <p:xfrm>
          <a:off x="3743185" y="5306558"/>
          <a:ext cx="336550" cy="356347"/>
        </p:xfrm>
        <a:graphic>
          <a:graphicData uri="http://schemas.openxmlformats.org/presentationml/2006/ole">
            <mc:AlternateContent xmlns:mc="http://schemas.openxmlformats.org/markup-compatibility/2006">
              <mc:Choice xmlns:v="urn:schemas-microsoft-com:vml" Requires="v">
                <p:oleObj spid="_x0000_s7364" name="Equation" r:id="rId3" imgW="215640" imgH="228600" progId="Equation.DSMT4">
                  <p:embed/>
                </p:oleObj>
              </mc:Choice>
              <mc:Fallback>
                <p:oleObj name="Equation" r:id="rId3" imgW="215640" imgH="228600" progId="Equation.DSMT4">
                  <p:embed/>
                  <p:pic>
                    <p:nvPicPr>
                      <p:cNvPr id="0" name=""/>
                      <p:cNvPicPr/>
                      <p:nvPr/>
                    </p:nvPicPr>
                    <p:blipFill>
                      <a:blip r:embed="rId4"/>
                      <a:stretch>
                        <a:fillRect/>
                      </a:stretch>
                    </p:blipFill>
                    <p:spPr>
                      <a:xfrm>
                        <a:off x="3743185" y="5306558"/>
                        <a:ext cx="336550" cy="35634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46D4D9B-300E-49F7-80D8-33471FDFC3D7}"/>
              </a:ext>
            </a:extLst>
          </p:cNvPr>
          <p:cNvGraphicFramePr>
            <a:graphicFrameLocks noChangeAspect="1"/>
          </p:cNvGraphicFramePr>
          <p:nvPr>
            <p:extLst>
              <p:ext uri="{D42A27DB-BD31-4B8C-83A1-F6EECF244321}">
                <p14:modId xmlns:p14="http://schemas.microsoft.com/office/powerpoint/2010/main" val="1260797083"/>
              </p:ext>
            </p:extLst>
          </p:nvPr>
        </p:nvGraphicFramePr>
        <p:xfrm>
          <a:off x="5939086" y="5306558"/>
          <a:ext cx="377491" cy="398463"/>
        </p:xfrm>
        <a:graphic>
          <a:graphicData uri="http://schemas.openxmlformats.org/presentationml/2006/ole">
            <mc:AlternateContent xmlns:mc="http://schemas.openxmlformats.org/markup-compatibility/2006">
              <mc:Choice xmlns:v="urn:schemas-microsoft-com:vml" Requires="v">
                <p:oleObj spid="_x0000_s7365" name="Equation" r:id="rId5" imgW="228600" imgH="241200" progId="Equation.DSMT4">
                  <p:embed/>
                </p:oleObj>
              </mc:Choice>
              <mc:Fallback>
                <p:oleObj name="Equation" r:id="rId5" imgW="228600" imgH="241200" progId="Equation.DSMT4">
                  <p:embed/>
                  <p:pic>
                    <p:nvPicPr>
                      <p:cNvPr id="0" name=""/>
                      <p:cNvPicPr/>
                      <p:nvPr/>
                    </p:nvPicPr>
                    <p:blipFill>
                      <a:blip r:embed="rId6"/>
                      <a:stretch>
                        <a:fillRect/>
                      </a:stretch>
                    </p:blipFill>
                    <p:spPr>
                      <a:xfrm>
                        <a:off x="5939086" y="5306558"/>
                        <a:ext cx="377491" cy="3984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C91E7B4-0C7C-4846-9AA1-ACB64244B3C9}"/>
              </a:ext>
            </a:extLst>
          </p:cNvPr>
          <p:cNvGraphicFramePr>
            <a:graphicFrameLocks noChangeAspect="1"/>
          </p:cNvGraphicFramePr>
          <p:nvPr>
            <p:extLst>
              <p:ext uri="{D42A27DB-BD31-4B8C-83A1-F6EECF244321}">
                <p14:modId xmlns:p14="http://schemas.microsoft.com/office/powerpoint/2010/main" val="1401993664"/>
              </p:ext>
            </p:extLst>
          </p:nvPr>
        </p:nvGraphicFramePr>
        <p:xfrm>
          <a:off x="2827726" y="5799009"/>
          <a:ext cx="336550" cy="356347"/>
        </p:xfrm>
        <a:graphic>
          <a:graphicData uri="http://schemas.openxmlformats.org/presentationml/2006/ole">
            <mc:AlternateContent xmlns:mc="http://schemas.openxmlformats.org/markup-compatibility/2006">
              <mc:Choice xmlns:v="urn:schemas-microsoft-com:vml" Requires="v">
                <p:oleObj spid="_x0000_s7366" name="Equation" r:id="rId7" imgW="215640" imgH="228600" progId="Equation.DSMT4">
                  <p:embed/>
                </p:oleObj>
              </mc:Choice>
              <mc:Fallback>
                <p:oleObj name="Equation" r:id="rId7" imgW="215640" imgH="228600" progId="Equation.DSMT4">
                  <p:embed/>
                  <p:pic>
                    <p:nvPicPr>
                      <p:cNvPr id="5" name="对象 4">
                        <a:extLst>
                          <a:ext uri="{FF2B5EF4-FFF2-40B4-BE49-F238E27FC236}">
                            <a16:creationId xmlns:a16="http://schemas.microsoft.com/office/drawing/2014/main" id="{D87750E5-99AB-47E0-A481-2740EF1C0150}"/>
                          </a:ext>
                        </a:extLst>
                      </p:cNvPr>
                      <p:cNvPicPr/>
                      <p:nvPr/>
                    </p:nvPicPr>
                    <p:blipFill>
                      <a:blip r:embed="rId8"/>
                      <a:stretch>
                        <a:fillRect/>
                      </a:stretch>
                    </p:blipFill>
                    <p:spPr>
                      <a:xfrm>
                        <a:off x="2827726" y="5799009"/>
                        <a:ext cx="336550" cy="356347"/>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48E7040-C390-48A0-A2F1-B69C438CC84D}"/>
              </a:ext>
            </a:extLst>
          </p:cNvPr>
          <p:cNvGraphicFramePr>
            <a:graphicFrameLocks noChangeAspect="1"/>
          </p:cNvGraphicFramePr>
          <p:nvPr>
            <p:extLst>
              <p:ext uri="{D42A27DB-BD31-4B8C-83A1-F6EECF244321}">
                <p14:modId xmlns:p14="http://schemas.microsoft.com/office/powerpoint/2010/main" val="1294921146"/>
              </p:ext>
            </p:extLst>
          </p:nvPr>
        </p:nvGraphicFramePr>
        <p:xfrm>
          <a:off x="3318069" y="5799009"/>
          <a:ext cx="377491" cy="398463"/>
        </p:xfrm>
        <a:graphic>
          <a:graphicData uri="http://schemas.openxmlformats.org/presentationml/2006/ole">
            <mc:AlternateContent xmlns:mc="http://schemas.openxmlformats.org/markup-compatibility/2006">
              <mc:Choice xmlns:v="urn:schemas-microsoft-com:vml" Requires="v">
                <p:oleObj spid="_x0000_s7367" name="Equation" r:id="rId9" imgW="228600" imgH="241200" progId="Equation.DSMT4">
                  <p:embed/>
                </p:oleObj>
              </mc:Choice>
              <mc:Fallback>
                <p:oleObj name="Equation" r:id="rId9" imgW="228600" imgH="241200" progId="Equation.DSMT4">
                  <p:embed/>
                  <p:pic>
                    <p:nvPicPr>
                      <p:cNvPr id="6" name="对象 5">
                        <a:extLst>
                          <a:ext uri="{FF2B5EF4-FFF2-40B4-BE49-F238E27FC236}">
                            <a16:creationId xmlns:a16="http://schemas.microsoft.com/office/drawing/2014/main" id="{146D4D9B-300E-49F7-80D8-33471FDFC3D7}"/>
                          </a:ext>
                        </a:extLst>
                      </p:cNvPr>
                      <p:cNvPicPr/>
                      <p:nvPr/>
                    </p:nvPicPr>
                    <p:blipFill>
                      <a:blip r:embed="rId10"/>
                      <a:stretch>
                        <a:fillRect/>
                      </a:stretch>
                    </p:blipFill>
                    <p:spPr>
                      <a:xfrm>
                        <a:off x="3318069" y="5799009"/>
                        <a:ext cx="377491" cy="3984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E72F0F9-EF11-41D5-80CF-20722133A03A}"/>
              </a:ext>
            </a:extLst>
          </p:cNvPr>
          <p:cNvGraphicFramePr>
            <a:graphicFrameLocks noChangeAspect="1"/>
          </p:cNvGraphicFramePr>
          <p:nvPr>
            <p:extLst>
              <p:ext uri="{D42A27DB-BD31-4B8C-83A1-F6EECF244321}">
                <p14:modId xmlns:p14="http://schemas.microsoft.com/office/powerpoint/2010/main" val="3000245086"/>
              </p:ext>
            </p:extLst>
          </p:nvPr>
        </p:nvGraphicFramePr>
        <p:xfrm>
          <a:off x="6095302" y="5802101"/>
          <a:ext cx="442550" cy="307861"/>
        </p:xfrm>
        <a:graphic>
          <a:graphicData uri="http://schemas.openxmlformats.org/presentationml/2006/ole">
            <mc:AlternateContent xmlns:mc="http://schemas.openxmlformats.org/markup-compatibility/2006">
              <mc:Choice xmlns:v="urn:schemas-microsoft-com:vml" Requires="v">
                <p:oleObj spid="_x0000_s7368" name="Equation" r:id="rId11" imgW="291960" imgH="203040" progId="Equation.DSMT4">
                  <p:embed/>
                </p:oleObj>
              </mc:Choice>
              <mc:Fallback>
                <p:oleObj name="Equation" r:id="rId11" imgW="291960" imgH="203040" progId="Equation.DSMT4">
                  <p:embed/>
                  <p:pic>
                    <p:nvPicPr>
                      <p:cNvPr id="0" name=""/>
                      <p:cNvPicPr/>
                      <p:nvPr/>
                    </p:nvPicPr>
                    <p:blipFill>
                      <a:blip r:embed="rId12"/>
                      <a:stretch>
                        <a:fillRect/>
                      </a:stretch>
                    </p:blipFill>
                    <p:spPr>
                      <a:xfrm>
                        <a:off x="6095302" y="5802101"/>
                        <a:ext cx="442550" cy="307861"/>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C68829C5-D428-46DF-A95D-2F76DB020B62}"/>
              </a:ext>
            </a:extLst>
          </p:cNvPr>
          <p:cNvGraphicFramePr>
            <a:graphicFrameLocks noChangeAspect="1"/>
          </p:cNvGraphicFramePr>
          <p:nvPr>
            <p:extLst>
              <p:ext uri="{D42A27DB-BD31-4B8C-83A1-F6EECF244321}">
                <p14:modId xmlns:p14="http://schemas.microsoft.com/office/powerpoint/2010/main" val="3477724688"/>
              </p:ext>
            </p:extLst>
          </p:nvPr>
        </p:nvGraphicFramePr>
        <p:xfrm>
          <a:off x="2477034" y="6263758"/>
          <a:ext cx="1073506" cy="339002"/>
        </p:xfrm>
        <a:graphic>
          <a:graphicData uri="http://schemas.openxmlformats.org/presentationml/2006/ole">
            <mc:AlternateContent xmlns:mc="http://schemas.openxmlformats.org/markup-compatibility/2006">
              <mc:Choice xmlns:v="urn:schemas-microsoft-com:vml" Requires="v">
                <p:oleObj spid="_x0000_s7369" name="Equation" r:id="rId13" imgW="723600" imgH="228600" progId="Equation.DSMT4">
                  <p:embed/>
                </p:oleObj>
              </mc:Choice>
              <mc:Fallback>
                <p:oleObj name="Equation" r:id="rId13" imgW="723600" imgH="228600" progId="Equation.DSMT4">
                  <p:embed/>
                  <p:pic>
                    <p:nvPicPr>
                      <p:cNvPr id="0" name=""/>
                      <p:cNvPicPr/>
                      <p:nvPr/>
                    </p:nvPicPr>
                    <p:blipFill>
                      <a:blip r:embed="rId14"/>
                      <a:stretch>
                        <a:fillRect/>
                      </a:stretch>
                    </p:blipFill>
                    <p:spPr>
                      <a:xfrm>
                        <a:off x="2477034" y="6263758"/>
                        <a:ext cx="1073506" cy="33900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D58C7078-65D8-4954-BC86-BA3A26822499}"/>
              </a:ext>
            </a:extLst>
          </p:cNvPr>
          <p:cNvGraphicFramePr>
            <a:graphicFrameLocks noChangeAspect="1"/>
          </p:cNvGraphicFramePr>
          <p:nvPr>
            <p:extLst>
              <p:ext uri="{D42A27DB-BD31-4B8C-83A1-F6EECF244321}">
                <p14:modId xmlns:p14="http://schemas.microsoft.com/office/powerpoint/2010/main" val="1534961339"/>
              </p:ext>
            </p:extLst>
          </p:nvPr>
        </p:nvGraphicFramePr>
        <p:xfrm>
          <a:off x="3695560" y="6263758"/>
          <a:ext cx="753338" cy="339002"/>
        </p:xfrm>
        <a:graphic>
          <a:graphicData uri="http://schemas.openxmlformats.org/presentationml/2006/ole">
            <mc:AlternateContent xmlns:mc="http://schemas.openxmlformats.org/markup-compatibility/2006">
              <mc:Choice xmlns:v="urn:schemas-microsoft-com:vml" Requires="v">
                <p:oleObj spid="_x0000_s7370" name="Equation" r:id="rId15" imgW="507960" imgH="228600" progId="Equation.DSMT4">
                  <p:embed/>
                </p:oleObj>
              </mc:Choice>
              <mc:Fallback>
                <p:oleObj name="Equation" r:id="rId15" imgW="507960" imgH="228600" progId="Equation.DSMT4">
                  <p:embed/>
                  <p:pic>
                    <p:nvPicPr>
                      <p:cNvPr id="0" name=""/>
                      <p:cNvPicPr/>
                      <p:nvPr/>
                    </p:nvPicPr>
                    <p:blipFill>
                      <a:blip r:embed="rId16"/>
                      <a:stretch>
                        <a:fillRect/>
                      </a:stretch>
                    </p:blipFill>
                    <p:spPr>
                      <a:xfrm>
                        <a:off x="3695560" y="6263758"/>
                        <a:ext cx="753338" cy="339002"/>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0547158C-76DC-4401-8908-2BDAADCD99FF}"/>
              </a:ext>
            </a:extLst>
          </p:cNvPr>
          <p:cNvGraphicFramePr>
            <a:graphicFrameLocks noChangeAspect="1"/>
          </p:cNvGraphicFramePr>
          <p:nvPr>
            <p:extLst>
              <p:ext uri="{D42A27DB-BD31-4B8C-83A1-F6EECF244321}">
                <p14:modId xmlns:p14="http://schemas.microsoft.com/office/powerpoint/2010/main" val="862374439"/>
              </p:ext>
            </p:extLst>
          </p:nvPr>
        </p:nvGraphicFramePr>
        <p:xfrm>
          <a:off x="6994385" y="5297312"/>
          <a:ext cx="336550" cy="356347"/>
        </p:xfrm>
        <a:graphic>
          <a:graphicData uri="http://schemas.openxmlformats.org/presentationml/2006/ole">
            <mc:AlternateContent xmlns:mc="http://schemas.openxmlformats.org/markup-compatibility/2006">
              <mc:Choice xmlns:v="urn:schemas-microsoft-com:vml" Requires="v">
                <p:oleObj spid="_x0000_s7371" name="Equation" r:id="rId17" imgW="215640" imgH="228600" progId="Equation.DSMT4">
                  <p:embed/>
                </p:oleObj>
              </mc:Choice>
              <mc:Fallback>
                <p:oleObj name="Equation" r:id="rId17" imgW="215640" imgH="228600" progId="Equation.DSMT4">
                  <p:embed/>
                  <p:pic>
                    <p:nvPicPr>
                      <p:cNvPr id="5" name="对象 4">
                        <a:extLst>
                          <a:ext uri="{FF2B5EF4-FFF2-40B4-BE49-F238E27FC236}">
                            <a16:creationId xmlns:a16="http://schemas.microsoft.com/office/drawing/2014/main" id="{D87750E5-99AB-47E0-A481-2740EF1C0150}"/>
                          </a:ext>
                        </a:extLst>
                      </p:cNvPr>
                      <p:cNvPicPr/>
                      <p:nvPr/>
                    </p:nvPicPr>
                    <p:blipFill>
                      <a:blip r:embed="rId18"/>
                      <a:stretch>
                        <a:fillRect/>
                      </a:stretch>
                    </p:blipFill>
                    <p:spPr>
                      <a:xfrm>
                        <a:off x="6994385" y="5297312"/>
                        <a:ext cx="336550" cy="356347"/>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A0F283ED-7D73-4350-93B1-0001B6131E85}"/>
              </a:ext>
            </a:extLst>
          </p:cNvPr>
          <p:cNvGraphicFramePr>
            <a:graphicFrameLocks noChangeAspect="1"/>
          </p:cNvGraphicFramePr>
          <p:nvPr>
            <p:extLst>
              <p:ext uri="{D42A27DB-BD31-4B8C-83A1-F6EECF244321}">
                <p14:modId xmlns:p14="http://schemas.microsoft.com/office/powerpoint/2010/main" val="4109884865"/>
              </p:ext>
            </p:extLst>
          </p:nvPr>
        </p:nvGraphicFramePr>
        <p:xfrm>
          <a:off x="9483056" y="5316022"/>
          <a:ext cx="314325" cy="377825"/>
        </p:xfrm>
        <a:graphic>
          <a:graphicData uri="http://schemas.openxmlformats.org/presentationml/2006/ole">
            <mc:AlternateContent xmlns:mc="http://schemas.openxmlformats.org/markup-compatibility/2006">
              <mc:Choice xmlns:v="urn:schemas-microsoft-com:vml" Requires="v">
                <p:oleObj spid="_x0000_s7372" name="Equation" r:id="rId19" imgW="190440" imgH="228600" progId="Equation.DSMT4">
                  <p:embed/>
                </p:oleObj>
              </mc:Choice>
              <mc:Fallback>
                <p:oleObj name="Equation" r:id="rId19" imgW="190440" imgH="228600" progId="Equation.DSMT4">
                  <p:embed/>
                  <p:pic>
                    <p:nvPicPr>
                      <p:cNvPr id="6" name="对象 5">
                        <a:extLst>
                          <a:ext uri="{FF2B5EF4-FFF2-40B4-BE49-F238E27FC236}">
                            <a16:creationId xmlns:a16="http://schemas.microsoft.com/office/drawing/2014/main" id="{146D4D9B-300E-49F7-80D8-33471FDFC3D7}"/>
                          </a:ext>
                        </a:extLst>
                      </p:cNvPr>
                      <p:cNvPicPr/>
                      <p:nvPr/>
                    </p:nvPicPr>
                    <p:blipFill>
                      <a:blip r:embed="rId20"/>
                      <a:stretch>
                        <a:fillRect/>
                      </a:stretch>
                    </p:blipFill>
                    <p:spPr>
                      <a:xfrm>
                        <a:off x="9483056" y="5316022"/>
                        <a:ext cx="314325" cy="377825"/>
                      </a:xfrm>
                      <a:prstGeom prst="rect">
                        <a:avLst/>
                      </a:prstGeom>
                    </p:spPr>
                  </p:pic>
                </p:oleObj>
              </mc:Fallback>
            </mc:AlternateContent>
          </a:graphicData>
        </a:graphic>
      </p:graphicFrame>
    </p:spTree>
    <p:extLst>
      <p:ext uri="{BB962C8B-B14F-4D97-AF65-F5344CB8AC3E}">
        <p14:creationId xmlns:p14="http://schemas.microsoft.com/office/powerpoint/2010/main" val="470826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深度网络自适应</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1800" dirty="0">
                <a:latin typeface="Times New Roman" panose="02020603050405020304" pitchFamily="18" charset="0"/>
                <a:cs typeface="Times New Roman" panose="02020603050405020304" pitchFamily="18" charset="0"/>
              </a:rPr>
              <a:t>joint CNN architecture for domain and task transfer</a:t>
            </a:r>
            <a:r>
              <a:rPr kumimoji="1" lang="zh-CN" altLang="en-US" sz="1800" dirty="0">
                <a:latin typeface="Times New Roman" panose="02020603050405020304" pitchFamily="18" charset="0"/>
                <a:cs typeface="Times New Roman" panose="02020603050405020304" pitchFamily="18" charset="0"/>
              </a:rPr>
              <a:t>：</a:t>
            </a:r>
            <a:r>
              <a:rPr kumimoji="1" lang="en-US" altLang="zh-CN" sz="1800" dirty="0">
                <a:latin typeface="Times New Roman" panose="02020603050405020304" pitchFamily="18" charset="0"/>
                <a:cs typeface="Times New Roman" panose="02020603050405020304" pitchFamily="18" charset="0"/>
              </a:rPr>
              <a:t>2015</a:t>
            </a:r>
          </a:p>
          <a:p>
            <a:pPr lvl="1">
              <a:lnSpc>
                <a:spcPct val="150000"/>
              </a:lnSpc>
            </a:pPr>
            <a:r>
              <a:rPr kumimoji="1" lang="zh-CN" altLang="en-US" sz="1400" dirty="0">
                <a:latin typeface="Times New Roman" panose="02020603050405020304" pitchFamily="18" charset="0"/>
                <a:cs typeface="Times New Roman" panose="02020603050405020304" pitchFamily="18" charset="0"/>
              </a:rPr>
              <a:t>方法：在迁移</a:t>
            </a:r>
            <a:r>
              <a:rPr kumimoji="1" lang="en-US" altLang="zh-CN" sz="1400" dirty="0">
                <a:latin typeface="Times New Roman" panose="02020603050405020304" pitchFamily="18" charset="0"/>
                <a:cs typeface="Times New Roman" panose="02020603050405020304" pitchFamily="18" charset="0"/>
              </a:rPr>
              <a:t>domain</a:t>
            </a:r>
            <a:r>
              <a:rPr kumimoji="1" lang="zh-CN" altLang="en-US" sz="1400" dirty="0">
                <a:latin typeface="Times New Roman" panose="02020603050405020304" pitchFamily="18" charset="0"/>
                <a:cs typeface="Times New Roman" panose="02020603050405020304" pitchFamily="18" charset="0"/>
              </a:rPr>
              <a:t>的同时，利用</a:t>
            </a:r>
            <a:r>
              <a:rPr kumimoji="1" lang="en-US" altLang="zh-CN" sz="1400" dirty="0">
                <a:latin typeface="Times New Roman" panose="02020603050405020304" pitchFamily="18" charset="0"/>
                <a:cs typeface="Times New Roman" panose="02020603050405020304" pitchFamily="18" charset="0"/>
              </a:rPr>
              <a:t>class</a:t>
            </a:r>
            <a:r>
              <a:rPr kumimoji="1" lang="zh-CN" altLang="en-US" sz="1400" dirty="0">
                <a:latin typeface="Times New Roman" panose="02020603050405020304" pitchFamily="18" charset="0"/>
                <a:cs typeface="Times New Roman" panose="02020603050405020304" pitchFamily="18" charset="0"/>
              </a:rPr>
              <a:t>之间的相似度，同时约束条件概率分布。</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损失函数：</a:t>
            </a:r>
            <a:endParaRPr kumimoji="1" lang="en-US" altLang="zh-CN" sz="1400" dirty="0">
              <a:latin typeface="Times New Roman" panose="02020603050405020304" pitchFamily="18" charset="0"/>
              <a:cs typeface="Times New Roman" panose="02020603050405020304" pitchFamily="18" charset="0"/>
            </a:endParaRPr>
          </a:p>
          <a:p>
            <a:pPr>
              <a:lnSpc>
                <a:spcPct val="150000"/>
              </a:lnSpc>
            </a:pP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4359"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CC3653E-7054-4DD9-8717-12F3635B563D}"/>
              </a:ext>
            </a:extLst>
          </p:cNvPr>
          <p:cNvGraphicFramePr>
            <a:graphicFrameLocks noChangeAspect="1"/>
          </p:cNvGraphicFramePr>
          <p:nvPr>
            <p:extLst>
              <p:ext uri="{D42A27DB-BD31-4B8C-83A1-F6EECF244321}">
                <p14:modId xmlns:p14="http://schemas.microsoft.com/office/powerpoint/2010/main" val="309036220"/>
              </p:ext>
            </p:extLst>
          </p:nvPr>
        </p:nvGraphicFramePr>
        <p:xfrm>
          <a:off x="2542540" y="2066690"/>
          <a:ext cx="6388100" cy="279400"/>
        </p:xfrm>
        <a:graphic>
          <a:graphicData uri="http://schemas.openxmlformats.org/presentationml/2006/ole">
            <mc:AlternateContent xmlns:mc="http://schemas.openxmlformats.org/markup-compatibility/2006">
              <mc:Choice xmlns:v="urn:schemas-microsoft-com:vml" Requires="v">
                <p:oleObj spid="_x0000_s14360" name="Equation" r:id="rId6" imgW="6387840" imgH="279360" progId="Equation.DSMT4">
                  <p:embed/>
                </p:oleObj>
              </mc:Choice>
              <mc:Fallback>
                <p:oleObj name="Equation" r:id="rId6" imgW="6387840" imgH="279360" progId="Equation.DSMT4">
                  <p:embed/>
                  <p:pic>
                    <p:nvPicPr>
                      <p:cNvPr id="8" name="对象 7">
                        <a:extLst>
                          <a:ext uri="{FF2B5EF4-FFF2-40B4-BE49-F238E27FC236}">
                            <a16:creationId xmlns:a16="http://schemas.microsoft.com/office/drawing/2014/main" id="{2CC3653E-7054-4DD9-8717-12F3635B563D}"/>
                          </a:ext>
                        </a:extLst>
                      </p:cNvPr>
                      <p:cNvPicPr/>
                      <p:nvPr/>
                    </p:nvPicPr>
                    <p:blipFill>
                      <a:blip r:embed="rId7"/>
                      <a:stretch>
                        <a:fillRect/>
                      </a:stretch>
                    </p:blipFill>
                    <p:spPr>
                      <a:xfrm>
                        <a:off x="2542540" y="2066690"/>
                        <a:ext cx="6388100" cy="279400"/>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1D62A407-9160-4E22-A3EE-D45F900F9E9A}"/>
              </a:ext>
            </a:extLst>
          </p:cNvPr>
          <p:cNvPicPr>
            <a:picLocks noChangeAspect="1"/>
          </p:cNvPicPr>
          <p:nvPr/>
        </p:nvPicPr>
        <p:blipFill>
          <a:blip r:embed="rId8"/>
          <a:stretch>
            <a:fillRect/>
          </a:stretch>
        </p:blipFill>
        <p:spPr>
          <a:xfrm>
            <a:off x="1314450" y="2510154"/>
            <a:ext cx="8639175" cy="3371624"/>
          </a:xfrm>
          <a:prstGeom prst="rect">
            <a:avLst/>
          </a:prstGeom>
        </p:spPr>
      </p:pic>
    </p:spTree>
    <p:extLst>
      <p:ext uri="{BB962C8B-B14F-4D97-AF65-F5344CB8AC3E}">
        <p14:creationId xmlns:p14="http://schemas.microsoft.com/office/powerpoint/2010/main" val="171059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深度网络自适应</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1800" dirty="0" err="1">
                <a:latin typeface="Times New Roman" panose="02020603050405020304" pitchFamily="18" charset="0"/>
                <a:cs typeface="Times New Roman" panose="02020603050405020304" pitchFamily="18" charset="0"/>
              </a:rPr>
              <a:t>AdaBN</a:t>
            </a:r>
            <a:r>
              <a:rPr kumimoji="1" lang="en-US" altLang="zh-CN" sz="1800">
                <a:latin typeface="Times New Roman" panose="02020603050405020304" pitchFamily="18" charset="0"/>
                <a:cs typeface="Times New Roman" panose="02020603050405020304" pitchFamily="18" charset="0"/>
              </a:rPr>
              <a:t>(Adaptive Batch Normalization)2018</a:t>
            </a: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方法：在归一化层加入统计特征的适配</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不增加额外参数，但效果较好</a:t>
            </a:r>
          </a:p>
          <a:p>
            <a:pPr>
              <a:lnSpc>
                <a:spcPct val="150000"/>
              </a:lnSpc>
            </a:pPr>
            <a:endParaRPr kumimoji="1" lang="en-US" altLang="zh-CN" sz="18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7421"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6BD511EA-41CF-4998-913B-5BCCE4E830D0}"/>
              </a:ext>
            </a:extLst>
          </p:cNvPr>
          <p:cNvPicPr>
            <a:picLocks noChangeAspect="1"/>
          </p:cNvPicPr>
          <p:nvPr/>
        </p:nvPicPr>
        <p:blipFill>
          <a:blip r:embed="rId6"/>
          <a:stretch>
            <a:fillRect/>
          </a:stretch>
        </p:blipFill>
        <p:spPr>
          <a:xfrm>
            <a:off x="1789887" y="2493846"/>
            <a:ext cx="6315888" cy="3989503"/>
          </a:xfrm>
          <a:prstGeom prst="rect">
            <a:avLst/>
          </a:prstGeom>
        </p:spPr>
      </p:pic>
    </p:spTree>
    <p:extLst>
      <p:ext uri="{BB962C8B-B14F-4D97-AF65-F5344CB8AC3E}">
        <p14:creationId xmlns:p14="http://schemas.microsoft.com/office/powerpoint/2010/main" val="845926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深度对抗网络迁移</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基本思路</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在</a:t>
            </a:r>
            <a:r>
              <a:rPr kumimoji="1" lang="en-US" altLang="zh-CN" sz="1800" dirty="0">
                <a:latin typeface="Times New Roman" panose="02020603050405020304" pitchFamily="18" charset="0"/>
                <a:cs typeface="Times New Roman" panose="02020603050405020304" pitchFamily="18" charset="0"/>
              </a:rPr>
              <a:t>GAN</a:t>
            </a:r>
            <a:r>
              <a:rPr kumimoji="1" lang="zh-CN" altLang="en-US" sz="1800" dirty="0">
                <a:latin typeface="Times New Roman" panose="02020603050405020304" pitchFamily="18" charset="0"/>
                <a:cs typeface="Times New Roman" panose="02020603050405020304" pitchFamily="18" charset="0"/>
              </a:rPr>
              <a:t>结构中，将目标域的数据当成生成的样本，那么此时生成器的作用相当于提取特征，而对抗学习的过程相当于不断的学习领域数据的特征使得判别器无法对两个领域进行判别。通常用 </a:t>
            </a:r>
            <a:r>
              <a:rPr kumimoji="1" lang="en-US" altLang="zh-CN" sz="1800" dirty="0" err="1">
                <a:latin typeface="Times New Roman" panose="02020603050405020304" pitchFamily="18" charset="0"/>
                <a:cs typeface="Times New Roman" panose="02020603050405020304" pitchFamily="18" charset="0"/>
              </a:rPr>
              <a:t>G_f</a:t>
            </a:r>
            <a:r>
              <a:rPr kumimoji="1" lang="en-US" altLang="zh-CN" sz="1800" dirty="0">
                <a:latin typeface="Times New Roman" panose="02020603050405020304" pitchFamily="18" charset="0"/>
                <a:cs typeface="Times New Roman" panose="02020603050405020304" pitchFamily="18" charset="0"/>
              </a:rPr>
              <a:t> </a:t>
            </a:r>
            <a:r>
              <a:rPr kumimoji="1" lang="zh-CN" altLang="en-US" sz="1800" dirty="0">
                <a:latin typeface="Times New Roman" panose="02020603050405020304" pitchFamily="18" charset="0"/>
                <a:cs typeface="Times New Roman" panose="02020603050405020304" pitchFamily="18" charset="0"/>
              </a:rPr>
              <a:t>来表示特征提取器， 用 </a:t>
            </a:r>
            <a:r>
              <a:rPr kumimoji="1" lang="en-US" altLang="zh-CN" sz="1800" dirty="0">
                <a:latin typeface="Times New Roman" panose="02020603050405020304" pitchFamily="18" charset="0"/>
                <a:cs typeface="Times New Roman" panose="02020603050405020304" pitchFamily="18" charset="0"/>
              </a:rPr>
              <a:t>G_{d} </a:t>
            </a:r>
            <a:r>
              <a:rPr kumimoji="1" lang="zh-CN" altLang="en-US" sz="1800" dirty="0">
                <a:latin typeface="Times New Roman" panose="02020603050405020304" pitchFamily="18" charset="0"/>
                <a:cs typeface="Times New Roman" panose="02020603050405020304" pitchFamily="18" charset="0"/>
              </a:rPr>
              <a:t>来表示判别器。</a:t>
            </a:r>
            <a:endParaRPr kumimoji="1" lang="en-US" altLang="zh-CN" sz="1800" dirty="0">
              <a:latin typeface="Times New Roman" panose="02020603050405020304" pitchFamily="18" charset="0"/>
              <a:cs typeface="Times New Roman" panose="02020603050405020304" pitchFamily="18" charset="0"/>
            </a:endParaRPr>
          </a:p>
          <a:p>
            <a:pPr>
              <a:lnSpc>
                <a:spcPct val="150000"/>
              </a:lnSpc>
            </a:pPr>
            <a:r>
              <a:rPr kumimoji="1" lang="zh-CN" altLang="en-US" sz="2600" b="1" dirty="0">
                <a:latin typeface="Times New Roman" panose="02020603050405020304" pitchFamily="18" charset="0"/>
                <a:cs typeface="Times New Roman" panose="02020603050405020304" pitchFamily="18" charset="0"/>
              </a:rPr>
              <a:t>损失函数：</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en-US" altLang="zh-CN" sz="1800" dirty="0">
                <a:latin typeface="Times New Roman" panose="02020603050405020304" pitchFamily="18" charset="0"/>
                <a:cs typeface="Times New Roman" panose="02020603050405020304" pitchFamily="18" charset="0"/>
              </a:rPr>
              <a:t> </a:t>
            </a:r>
          </a:p>
          <a:p>
            <a:pPr>
              <a:lnSpc>
                <a:spcPct val="150000"/>
              </a:lnSpc>
            </a:pPr>
            <a:r>
              <a:rPr kumimoji="1" lang="zh-CN" altLang="en-US" sz="2200" b="1" dirty="0">
                <a:latin typeface="Times New Roman" panose="02020603050405020304" pitchFamily="18" charset="0"/>
                <a:cs typeface="Times New Roman" panose="02020603050405020304" pitchFamily="18" charset="0"/>
              </a:rPr>
              <a:t>代表方法：</a:t>
            </a:r>
            <a:endParaRPr kumimoji="1" lang="en-US" altLang="zh-CN" sz="2200" b="1" dirty="0">
              <a:latin typeface="Times New Roman" panose="02020603050405020304" pitchFamily="18" charset="0"/>
              <a:cs typeface="Times New Roman" panose="02020603050405020304" pitchFamily="18" charset="0"/>
            </a:endParaRPr>
          </a:p>
          <a:p>
            <a:pPr lvl="1">
              <a:lnSpc>
                <a:spcPct val="150000"/>
              </a:lnSpc>
            </a:pPr>
            <a:r>
              <a:rPr kumimoji="1" lang="en-US" altLang="zh-CN" sz="1800" dirty="0">
                <a:latin typeface="Times New Roman" panose="02020603050405020304" pitchFamily="18" charset="0"/>
                <a:cs typeface="Times New Roman" panose="02020603050405020304" pitchFamily="18" charset="0"/>
              </a:rPr>
              <a:t>DANN(Domain-Adversarial Neural Network)2016</a:t>
            </a:r>
          </a:p>
          <a:p>
            <a:pPr lvl="1">
              <a:lnSpc>
                <a:spcPct val="150000"/>
              </a:lnSpc>
            </a:pPr>
            <a:r>
              <a:rPr kumimoji="1" lang="en-US" altLang="zh-CN" sz="1800" dirty="0">
                <a:latin typeface="Times New Roman" panose="02020603050405020304" pitchFamily="18" charset="0"/>
                <a:cs typeface="Times New Roman" panose="02020603050405020304" pitchFamily="18" charset="0"/>
              </a:rPr>
              <a:t>DSN(domain separation networks)2016</a:t>
            </a: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8456"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9438337-B740-4234-A8EB-CF4415513D2D}"/>
              </a:ext>
            </a:extLst>
          </p:cNvPr>
          <p:cNvGraphicFramePr>
            <a:graphicFrameLocks noChangeAspect="1"/>
          </p:cNvGraphicFramePr>
          <p:nvPr>
            <p:extLst>
              <p:ext uri="{D42A27DB-BD31-4B8C-83A1-F6EECF244321}">
                <p14:modId xmlns:p14="http://schemas.microsoft.com/office/powerpoint/2010/main" val="3680305802"/>
              </p:ext>
            </p:extLst>
          </p:nvPr>
        </p:nvGraphicFramePr>
        <p:xfrm>
          <a:off x="1733550" y="3856103"/>
          <a:ext cx="2616201" cy="373743"/>
        </p:xfrm>
        <a:graphic>
          <a:graphicData uri="http://schemas.openxmlformats.org/presentationml/2006/ole">
            <mc:AlternateContent xmlns:mc="http://schemas.openxmlformats.org/markup-compatibility/2006">
              <mc:Choice xmlns:v="urn:schemas-microsoft-com:vml" Requires="v">
                <p:oleObj spid="_x0000_s18457" name="Equation" r:id="rId6" imgW="1777680" imgH="253800" progId="Equation.DSMT4">
                  <p:embed/>
                </p:oleObj>
              </mc:Choice>
              <mc:Fallback>
                <p:oleObj name="Equation" r:id="rId6" imgW="1777680" imgH="253800" progId="Equation.DSMT4">
                  <p:embed/>
                  <p:pic>
                    <p:nvPicPr>
                      <p:cNvPr id="0" name=""/>
                      <p:cNvPicPr/>
                      <p:nvPr/>
                    </p:nvPicPr>
                    <p:blipFill>
                      <a:blip r:embed="rId7"/>
                      <a:stretch>
                        <a:fillRect/>
                      </a:stretch>
                    </p:blipFill>
                    <p:spPr>
                      <a:xfrm>
                        <a:off x="1733550" y="3856103"/>
                        <a:ext cx="2616201" cy="373743"/>
                      </a:xfrm>
                      <a:prstGeom prst="rect">
                        <a:avLst/>
                      </a:prstGeom>
                    </p:spPr>
                  </p:pic>
                </p:oleObj>
              </mc:Fallback>
            </mc:AlternateContent>
          </a:graphicData>
        </a:graphic>
      </p:graphicFrame>
    </p:spTree>
    <p:extLst>
      <p:ext uri="{BB962C8B-B14F-4D97-AF65-F5344CB8AC3E}">
        <p14:creationId xmlns:p14="http://schemas.microsoft.com/office/powerpoint/2010/main" val="876163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深度对抗网络迁移</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DANN(Domain-Adversarial Neural Network)</a:t>
            </a:r>
          </a:p>
          <a:p>
            <a:pPr lvl="1">
              <a:lnSpc>
                <a:spcPct val="150000"/>
              </a:lnSpc>
            </a:pPr>
            <a:r>
              <a:rPr kumimoji="1" lang="zh-CN" altLang="en-US" sz="1400" dirty="0">
                <a:latin typeface="Times New Roman" panose="02020603050405020304" pitchFamily="18" charset="0"/>
                <a:cs typeface="Times New Roman" panose="02020603050405020304" pitchFamily="18" charset="0"/>
              </a:rPr>
              <a:t>主要思想：在最大化源域分类精度的同时，使得判别器无法判断特征来源。故网络的</a:t>
            </a:r>
            <a:r>
              <a:rPr kumimoji="1" lang="en-US" altLang="zh-CN" sz="1400" dirty="0">
                <a:latin typeface="Times New Roman" panose="02020603050405020304" pitchFamily="18" charset="0"/>
                <a:cs typeface="Times New Roman" panose="02020603050405020304" pitchFamily="18" charset="0"/>
              </a:rPr>
              <a:t>loss</a:t>
            </a:r>
            <a:r>
              <a:rPr kumimoji="1" lang="zh-CN" altLang="en-US" sz="1400" dirty="0">
                <a:latin typeface="Times New Roman" panose="02020603050405020304" pitchFamily="18" charset="0"/>
                <a:cs typeface="Times New Roman" panose="02020603050405020304" pitchFamily="18" charset="0"/>
              </a:rPr>
              <a:t>由类别</a:t>
            </a:r>
            <a:r>
              <a:rPr kumimoji="1" lang="en-US" altLang="zh-CN" sz="1400" dirty="0">
                <a:latin typeface="Times New Roman" panose="02020603050405020304" pitchFamily="18" charset="0"/>
                <a:cs typeface="Times New Roman" panose="02020603050405020304" pitchFamily="18" charset="0"/>
              </a:rPr>
              <a:t>loss</a:t>
            </a:r>
            <a:r>
              <a:rPr kumimoji="1" lang="zh-CN" altLang="en-US" sz="1400" dirty="0">
                <a:latin typeface="Times New Roman" panose="02020603050405020304" pitchFamily="18" charset="0"/>
                <a:cs typeface="Times New Roman" panose="02020603050405020304" pitchFamily="18" charset="0"/>
              </a:rPr>
              <a:t>和域分类</a:t>
            </a:r>
            <a:r>
              <a:rPr kumimoji="1" lang="en-US" altLang="zh-CN" sz="1400" dirty="0">
                <a:latin typeface="Times New Roman" panose="02020603050405020304" pitchFamily="18" charset="0"/>
                <a:cs typeface="Times New Roman" panose="02020603050405020304" pitchFamily="18" charset="0"/>
              </a:rPr>
              <a:t>loss</a:t>
            </a:r>
            <a:r>
              <a:rPr kumimoji="1" lang="zh-CN" altLang="en-US" sz="1400" dirty="0">
                <a:latin typeface="Times New Roman" panose="02020603050405020304" pitchFamily="18" charset="0"/>
                <a:cs typeface="Times New Roman" panose="02020603050405020304" pitchFamily="18" charset="0"/>
              </a:rPr>
              <a:t>两个部分组成</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损失函数：</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主要流程：对源域和目标域进行特征提取，将源域的特征送入分类器中产生类别预测损失，将源域和目标域的特征送入域分类器中产生域分类损失</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0502"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0A1EE0DA-BC3B-4F84-9225-F0E7F855DC5D}"/>
              </a:ext>
            </a:extLst>
          </p:cNvPr>
          <p:cNvGraphicFramePr>
            <a:graphicFrameLocks noChangeAspect="1"/>
          </p:cNvGraphicFramePr>
          <p:nvPr/>
        </p:nvGraphicFramePr>
        <p:xfrm>
          <a:off x="2501900" y="2285449"/>
          <a:ext cx="4368800" cy="685800"/>
        </p:xfrm>
        <a:graphic>
          <a:graphicData uri="http://schemas.openxmlformats.org/presentationml/2006/ole">
            <mc:AlternateContent xmlns:mc="http://schemas.openxmlformats.org/markup-compatibility/2006">
              <mc:Choice xmlns:v="urn:schemas-microsoft-com:vml" Requires="v">
                <p:oleObj spid="_x0000_s20503" name="Equation" r:id="rId6" imgW="4368600" imgH="685800" progId="Equation.DSMT4">
                  <p:embed/>
                </p:oleObj>
              </mc:Choice>
              <mc:Fallback>
                <p:oleObj name="Equation" r:id="rId6" imgW="4368600" imgH="685800" progId="Equation.DSMT4">
                  <p:embed/>
                  <p:pic>
                    <p:nvPicPr>
                      <p:cNvPr id="4" name="对象 3">
                        <a:extLst>
                          <a:ext uri="{FF2B5EF4-FFF2-40B4-BE49-F238E27FC236}">
                            <a16:creationId xmlns:a16="http://schemas.microsoft.com/office/drawing/2014/main" id="{0A1EE0DA-BC3B-4F84-9225-F0E7F855DC5D}"/>
                          </a:ext>
                        </a:extLst>
                      </p:cNvPr>
                      <p:cNvPicPr/>
                      <p:nvPr/>
                    </p:nvPicPr>
                    <p:blipFill>
                      <a:blip r:embed="rId7"/>
                      <a:stretch>
                        <a:fillRect/>
                      </a:stretch>
                    </p:blipFill>
                    <p:spPr>
                      <a:xfrm>
                        <a:off x="2501900" y="2285449"/>
                        <a:ext cx="4368800" cy="685800"/>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9BD01274-C989-4AF4-ACCD-E044E0021C0A}"/>
              </a:ext>
            </a:extLst>
          </p:cNvPr>
          <p:cNvPicPr>
            <a:picLocks noChangeAspect="1"/>
          </p:cNvPicPr>
          <p:nvPr/>
        </p:nvPicPr>
        <p:blipFill>
          <a:blip r:embed="rId8"/>
          <a:stretch>
            <a:fillRect/>
          </a:stretch>
        </p:blipFill>
        <p:spPr>
          <a:xfrm>
            <a:off x="3519487" y="3537743"/>
            <a:ext cx="7153275" cy="2933700"/>
          </a:xfrm>
          <a:prstGeom prst="rect">
            <a:avLst/>
          </a:prstGeom>
        </p:spPr>
      </p:pic>
    </p:spTree>
    <p:extLst>
      <p:ext uri="{BB962C8B-B14F-4D97-AF65-F5344CB8AC3E}">
        <p14:creationId xmlns:p14="http://schemas.microsoft.com/office/powerpoint/2010/main" val="1317637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深度对抗网络迁移</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DSN(domain separation networks)</a:t>
            </a:r>
          </a:p>
          <a:p>
            <a:pPr lvl="1">
              <a:lnSpc>
                <a:spcPct val="150000"/>
              </a:lnSpc>
            </a:pPr>
            <a:r>
              <a:rPr kumimoji="1" lang="zh-CN" altLang="en-US" sz="1400" dirty="0">
                <a:latin typeface="Times New Roman" panose="02020603050405020304" pitchFamily="18" charset="0"/>
                <a:cs typeface="Times New Roman" panose="02020603050405020304" pitchFamily="18" charset="0"/>
              </a:rPr>
              <a:t>主要思想：源域和目标域都是由共有部分和私有部分组成的，公共部分可以学习公共的特征，私有部分用来保持各个领域独立的特性。如果迁移时同时对私有部分进行迁移会造成负迁移。故</a:t>
            </a:r>
            <a:r>
              <a:rPr kumimoji="1" lang="en-US" altLang="zh-CN" sz="1400" dirty="0">
                <a:latin typeface="Times New Roman" panose="02020603050405020304" pitchFamily="18" charset="0"/>
                <a:cs typeface="Times New Roman" panose="02020603050405020304" pitchFamily="18" charset="0"/>
              </a:rPr>
              <a:t>DSN</a:t>
            </a:r>
            <a:r>
              <a:rPr kumimoji="1" lang="zh-CN" altLang="en-US" sz="1400" dirty="0">
                <a:latin typeface="Times New Roman" panose="02020603050405020304" pitchFamily="18" charset="0"/>
                <a:cs typeface="Times New Roman" panose="02020603050405020304" pitchFamily="18" charset="0"/>
              </a:rPr>
              <a:t>的主要工作是提取不同域之间的共有特征并进行迁移。在最大化源域分类精度的同时，使得判别器无法判断特征来源。故网络的</a:t>
            </a:r>
            <a:r>
              <a:rPr kumimoji="1" lang="en-US" altLang="zh-CN" sz="1400" dirty="0">
                <a:latin typeface="Times New Roman" panose="02020603050405020304" pitchFamily="18" charset="0"/>
                <a:cs typeface="Times New Roman" panose="02020603050405020304" pitchFamily="18" charset="0"/>
              </a:rPr>
              <a:t>loss</a:t>
            </a:r>
            <a:r>
              <a:rPr kumimoji="1" lang="zh-CN" altLang="en-US" sz="1400" dirty="0">
                <a:latin typeface="Times New Roman" panose="02020603050405020304" pitchFamily="18" charset="0"/>
                <a:cs typeface="Times New Roman" panose="02020603050405020304" pitchFamily="18" charset="0"/>
              </a:rPr>
              <a:t>由类别</a:t>
            </a:r>
            <a:r>
              <a:rPr kumimoji="1" lang="en-US" altLang="zh-CN" sz="1400" dirty="0">
                <a:latin typeface="Times New Roman" panose="02020603050405020304" pitchFamily="18" charset="0"/>
                <a:cs typeface="Times New Roman" panose="02020603050405020304" pitchFamily="18" charset="0"/>
              </a:rPr>
              <a:t>loss</a:t>
            </a:r>
            <a:r>
              <a:rPr kumimoji="1" lang="zh-CN" altLang="en-US" sz="1400" dirty="0">
                <a:latin typeface="Times New Roman" panose="02020603050405020304" pitchFamily="18" charset="0"/>
                <a:cs typeface="Times New Roman" panose="02020603050405020304" pitchFamily="18" charset="0"/>
              </a:rPr>
              <a:t>和域分类</a:t>
            </a:r>
            <a:r>
              <a:rPr kumimoji="1" lang="en-US" altLang="zh-CN" sz="1400" dirty="0">
                <a:latin typeface="Times New Roman" panose="02020603050405020304" pitchFamily="18" charset="0"/>
                <a:cs typeface="Times New Roman" panose="02020603050405020304" pitchFamily="18" charset="0"/>
              </a:rPr>
              <a:t>loss</a:t>
            </a:r>
            <a:r>
              <a:rPr kumimoji="1" lang="zh-CN" altLang="en-US" sz="1400" dirty="0">
                <a:latin typeface="Times New Roman" panose="02020603050405020304" pitchFamily="18" charset="0"/>
                <a:cs typeface="Times New Roman" panose="02020603050405020304" pitchFamily="18" charset="0"/>
              </a:rPr>
              <a:t>两个部分组成</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损失函数：</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9482"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9AB8638D-1C53-4698-8FBA-B9E41854EF8A}"/>
              </a:ext>
            </a:extLst>
          </p:cNvPr>
          <p:cNvPicPr>
            <a:picLocks noChangeAspect="1"/>
          </p:cNvPicPr>
          <p:nvPr/>
        </p:nvPicPr>
        <p:blipFill>
          <a:blip r:embed="rId6"/>
          <a:stretch>
            <a:fillRect/>
          </a:stretch>
        </p:blipFill>
        <p:spPr>
          <a:xfrm>
            <a:off x="4210050" y="3338513"/>
            <a:ext cx="7562850" cy="3300422"/>
          </a:xfrm>
          <a:prstGeom prst="rect">
            <a:avLst/>
          </a:prstGeom>
        </p:spPr>
      </p:pic>
      <p:graphicFrame>
        <p:nvGraphicFramePr>
          <p:cNvPr id="10" name="对象 9">
            <a:extLst>
              <a:ext uri="{FF2B5EF4-FFF2-40B4-BE49-F238E27FC236}">
                <a16:creationId xmlns:a16="http://schemas.microsoft.com/office/drawing/2014/main" id="{C2A77AF1-5116-46FD-9A8D-92D6F0C96D63}"/>
              </a:ext>
            </a:extLst>
          </p:cNvPr>
          <p:cNvGraphicFramePr>
            <a:graphicFrameLocks noChangeAspect="1"/>
          </p:cNvGraphicFramePr>
          <p:nvPr>
            <p:extLst>
              <p:ext uri="{D42A27DB-BD31-4B8C-83A1-F6EECF244321}">
                <p14:modId xmlns:p14="http://schemas.microsoft.com/office/powerpoint/2010/main" val="458867669"/>
              </p:ext>
            </p:extLst>
          </p:nvPr>
        </p:nvGraphicFramePr>
        <p:xfrm>
          <a:off x="2466068" y="2786062"/>
          <a:ext cx="3956957" cy="406390"/>
        </p:xfrm>
        <a:graphic>
          <a:graphicData uri="http://schemas.openxmlformats.org/presentationml/2006/ole">
            <mc:AlternateContent xmlns:mc="http://schemas.openxmlformats.org/markup-compatibility/2006">
              <mc:Choice xmlns:v="urn:schemas-microsoft-com:vml" Requires="v">
                <p:oleObj spid="_x0000_s19483" name="Equation" r:id="rId7" imgW="2349360" imgH="241200" progId="Equation.DSMT4">
                  <p:embed/>
                </p:oleObj>
              </mc:Choice>
              <mc:Fallback>
                <p:oleObj name="Equation" r:id="rId7" imgW="2349360" imgH="241200" progId="Equation.DSMT4">
                  <p:embed/>
                  <p:pic>
                    <p:nvPicPr>
                      <p:cNvPr id="0" name=""/>
                      <p:cNvPicPr/>
                      <p:nvPr/>
                    </p:nvPicPr>
                    <p:blipFill>
                      <a:blip r:embed="rId8"/>
                      <a:stretch>
                        <a:fillRect/>
                      </a:stretch>
                    </p:blipFill>
                    <p:spPr>
                      <a:xfrm>
                        <a:off x="2466068" y="2786062"/>
                        <a:ext cx="3956957" cy="406390"/>
                      </a:xfrm>
                      <a:prstGeom prst="rect">
                        <a:avLst/>
                      </a:prstGeom>
                    </p:spPr>
                  </p:pic>
                </p:oleObj>
              </mc:Fallback>
            </mc:AlternateContent>
          </a:graphicData>
        </a:graphic>
      </p:graphicFrame>
    </p:spTree>
    <p:extLst>
      <p:ext uri="{BB962C8B-B14F-4D97-AF65-F5344CB8AC3E}">
        <p14:creationId xmlns:p14="http://schemas.microsoft.com/office/powerpoint/2010/main" val="2726681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深度对抗网络迁移</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en-US" altLang="zh-CN" sz="2600" b="1" dirty="0">
                <a:latin typeface="Times New Roman" panose="02020603050405020304" pitchFamily="18" charset="0"/>
                <a:cs typeface="Times New Roman" panose="02020603050405020304" pitchFamily="18" charset="0"/>
              </a:rPr>
              <a:t>DSN(domain separation networks)</a:t>
            </a:r>
          </a:p>
          <a:p>
            <a:pPr lvl="1">
              <a:lnSpc>
                <a:spcPct val="150000"/>
              </a:lnSpc>
            </a:pPr>
            <a:r>
              <a:rPr kumimoji="1" lang="zh-CN" altLang="en-US" sz="1400" dirty="0">
                <a:latin typeface="Times New Roman" panose="02020603050405020304" pitchFamily="18" charset="0"/>
                <a:cs typeface="Times New Roman" panose="02020603050405020304" pitchFamily="18" charset="0"/>
              </a:rPr>
              <a:t>需要使得域的共有部分和私有部分分开：故给每个域分别训练私有解码器和共有解码器，用 </a:t>
            </a:r>
            <a:r>
              <a:rPr kumimoji="1" lang="en-US" altLang="zh-CN" sz="1400" dirty="0">
                <a:latin typeface="Times New Roman" panose="02020603050405020304" pitchFamily="18" charset="0"/>
                <a:cs typeface="Times New Roman" panose="02020603050405020304" pitchFamily="18" charset="0"/>
              </a:rPr>
              <a:t>\ell_{\text {difference}}</a:t>
            </a:r>
            <a:r>
              <a:rPr kumimoji="1" lang="zh-CN" altLang="en-US" sz="1400" dirty="0">
                <a:latin typeface="Times New Roman" panose="02020603050405020304" pitchFamily="18" charset="0"/>
                <a:cs typeface="Times New Roman" panose="02020603050405020304" pitchFamily="18" charset="0"/>
              </a:rPr>
              <a:t>表示提取出的公共特征和私有特征的相似度</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 需要使得两个域的共有部分相似度大，故用</a:t>
            </a:r>
            <a:r>
              <a:rPr kumimoji="1" lang="en-US" altLang="zh-CN" sz="1400" dirty="0">
                <a:latin typeface="Times New Roman" panose="02020603050405020304" pitchFamily="18" charset="0"/>
                <a:cs typeface="Times New Roman" panose="02020603050405020304" pitchFamily="18" charset="0"/>
              </a:rPr>
              <a:t>\ell_{\text {similarity}}</a:t>
            </a:r>
            <a:r>
              <a:rPr kumimoji="1" lang="zh-CN" altLang="en-US" sz="1400" dirty="0">
                <a:latin typeface="Times New Roman" panose="02020603050405020304" pitchFamily="18" charset="0"/>
                <a:cs typeface="Times New Roman" panose="02020603050405020304" pitchFamily="18" charset="0"/>
              </a:rPr>
              <a:t>表示两个域共有特征的相似度</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 需要保证特征的完整性和有效性（避免 的情况）：故构造了编码器，用重构损失</a:t>
            </a:r>
            <a:r>
              <a:rPr kumimoji="1" lang="en-US" altLang="zh-CN" sz="1400" dirty="0">
                <a:latin typeface="Times New Roman" panose="02020603050405020304" pitchFamily="18" charset="0"/>
                <a:cs typeface="Times New Roman" panose="02020603050405020304" pitchFamily="18" charset="0"/>
              </a:rPr>
              <a:t>\ell_{\text {recon}}</a:t>
            </a:r>
            <a:r>
              <a:rPr kumimoji="1" lang="zh-CN" altLang="en-US" sz="1400" dirty="0">
                <a:latin typeface="Times New Roman" panose="02020603050405020304" pitchFamily="18" charset="0"/>
                <a:cs typeface="Times New Roman" panose="02020603050405020304" pitchFamily="18" charset="0"/>
              </a:rPr>
              <a:t>约束</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400" dirty="0">
                <a:latin typeface="Times New Roman" panose="02020603050405020304" pitchFamily="18" charset="0"/>
                <a:cs typeface="Times New Roman" panose="02020603050405020304" pitchFamily="18" charset="0"/>
              </a:rPr>
              <a:t>最终目标是在目标域上的分类器，故根据公共特征，基于源域的打标数据构造分类器即可。</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0E0A721F-A6F0-4B3B-9A98-929E5844F8D9}"/>
              </a:ext>
            </a:extLst>
          </p:cNvPr>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1516" name="Equation" r:id="rId4" imgW="114120" imgH="177480" progId="Equation.DSMT4">
                  <p:embed/>
                </p:oleObj>
              </mc:Choice>
              <mc:Fallback>
                <p:oleObj name="Equation" r:id="rId4" imgW="114120" imgH="177480" progId="Equation.DSMT4">
                  <p:embed/>
                  <p:pic>
                    <p:nvPicPr>
                      <p:cNvPr id="11" name="对象 10">
                        <a:extLst>
                          <a:ext uri="{FF2B5EF4-FFF2-40B4-BE49-F238E27FC236}">
                            <a16:creationId xmlns:a16="http://schemas.microsoft.com/office/drawing/2014/main" id="{0E0A721F-A6F0-4B3B-9A98-929E5844F8D9}"/>
                          </a:ext>
                        </a:extLst>
                      </p:cNvPr>
                      <p:cNvPicPr/>
                      <p:nvPr/>
                    </p:nvPicPr>
                    <p:blipFill>
                      <a:blip r:embed="rId5"/>
                      <a:stretch>
                        <a:fillRect/>
                      </a:stretch>
                    </p:blipFill>
                    <p:spPr>
                      <a:xfrm>
                        <a:off x="6038850" y="3338513"/>
                        <a:ext cx="114300" cy="177800"/>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9AB8638D-1C53-4698-8FBA-B9E41854EF8A}"/>
              </a:ext>
            </a:extLst>
          </p:cNvPr>
          <p:cNvPicPr>
            <a:picLocks noChangeAspect="1"/>
          </p:cNvPicPr>
          <p:nvPr/>
        </p:nvPicPr>
        <p:blipFill>
          <a:blip r:embed="rId6"/>
          <a:stretch>
            <a:fillRect/>
          </a:stretch>
        </p:blipFill>
        <p:spPr>
          <a:xfrm>
            <a:off x="4857750" y="3621169"/>
            <a:ext cx="6915150" cy="3017766"/>
          </a:xfrm>
          <a:prstGeom prst="rect">
            <a:avLst/>
          </a:prstGeom>
        </p:spPr>
      </p:pic>
    </p:spTree>
    <p:extLst>
      <p:ext uri="{BB962C8B-B14F-4D97-AF65-F5344CB8AC3E}">
        <p14:creationId xmlns:p14="http://schemas.microsoft.com/office/powerpoint/2010/main" val="146091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与传统概念的区别</a:t>
            </a:r>
          </a:p>
        </p:txBody>
      </p:sp>
      <p:sp>
        <p:nvSpPr>
          <p:cNvPr id="3" name="内容占位符 2"/>
          <p:cNvSpPr>
            <a:spLocks noGrp="1"/>
          </p:cNvSpPr>
          <p:nvPr>
            <p:ph idx="1"/>
          </p:nvPr>
        </p:nvSpPr>
        <p:spPr>
          <a:xfrm>
            <a:off x="838200" y="1075096"/>
            <a:ext cx="10515600" cy="4963983"/>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与传统机器学习的比较</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b="1" dirty="0">
              <a:latin typeface="Times New Roman" panose="02020603050405020304" pitchFamily="18" charset="0"/>
              <a:cs typeface="Times New Roman" panose="02020603050405020304" pitchFamily="18" charset="0"/>
            </a:endParaRPr>
          </a:p>
          <a:p>
            <a:pPr lvl="1">
              <a:lnSpc>
                <a:spcPct val="150000"/>
              </a:lnSpc>
            </a:pPr>
            <a:endParaRPr kumimoji="1" lang="en-US" altLang="zh-CN" sz="1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B009BBF-F6BC-48FD-AC0F-81D9694947F6}"/>
              </a:ext>
            </a:extLst>
          </p:cNvPr>
          <p:cNvPicPr>
            <a:picLocks noChangeAspect="1"/>
          </p:cNvPicPr>
          <p:nvPr/>
        </p:nvPicPr>
        <p:blipFill>
          <a:blip r:embed="rId2"/>
          <a:stretch>
            <a:fillRect/>
          </a:stretch>
        </p:blipFill>
        <p:spPr>
          <a:xfrm>
            <a:off x="1210903" y="1667573"/>
            <a:ext cx="8048038" cy="4825301"/>
          </a:xfrm>
          <a:prstGeom prst="rect">
            <a:avLst/>
          </a:prstGeom>
        </p:spPr>
      </p:pic>
    </p:spTree>
    <p:extLst>
      <p:ext uri="{BB962C8B-B14F-4D97-AF65-F5344CB8AC3E}">
        <p14:creationId xmlns:p14="http://schemas.microsoft.com/office/powerpoint/2010/main" val="58304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迁移学习</a:t>
            </a:r>
          </a:p>
        </p:txBody>
      </p:sp>
      <p:sp>
        <p:nvSpPr>
          <p:cNvPr id="3" name="内容占位符 2"/>
          <p:cNvSpPr>
            <a:spLocks noGrp="1"/>
          </p:cNvSpPr>
          <p:nvPr>
            <p:ph idx="1"/>
          </p:nvPr>
        </p:nvSpPr>
        <p:spPr>
          <a:xfrm>
            <a:off x="838200" y="1075096"/>
            <a:ext cx="10515600" cy="4963983"/>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目的</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dirty="0">
                <a:latin typeface="Times New Roman" panose="02020603050405020304" pitchFamily="18" charset="0"/>
                <a:cs typeface="Times New Roman" panose="02020603050405020304" pitchFamily="18" charset="0"/>
              </a:rPr>
              <a:t>大数据与少标注之间的矛盾</a:t>
            </a:r>
            <a:r>
              <a:rPr kumimoji="1" lang="zh-CN" altLang="en-US" sz="2000" dirty="0">
                <a:latin typeface="Times New Roman" panose="02020603050405020304" pitchFamily="18" charset="0"/>
                <a:cs typeface="Times New Roman" panose="02020603050405020304" pitchFamily="18" charset="0"/>
              </a:rPr>
              <a:t>。迁移数据标注</a:t>
            </a: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r>
              <a:rPr kumimoji="1" lang="zh-CN" altLang="en-US" dirty="0">
                <a:latin typeface="Times New Roman" panose="02020603050405020304" pitchFamily="18" charset="0"/>
                <a:cs typeface="Times New Roman" panose="02020603050405020304" pitchFamily="18" charset="0"/>
              </a:rPr>
              <a:t>大数据与弱计算之间的矛盾。</a:t>
            </a:r>
            <a:r>
              <a:rPr kumimoji="1" lang="zh-CN" altLang="en-US" sz="2000" dirty="0">
                <a:latin typeface="Times New Roman" panose="02020603050405020304" pitchFamily="18" charset="0"/>
                <a:cs typeface="Times New Roman" panose="02020603050405020304" pitchFamily="18" charset="0"/>
              </a:rPr>
              <a:t>模型迁移</a:t>
            </a:r>
            <a:r>
              <a:rPr kumimoji="1" lang="en-US" altLang="zh-CN" sz="2000" dirty="0">
                <a:latin typeface="Times New Roman" panose="02020603050405020304" pitchFamily="18" charset="0"/>
                <a:cs typeface="Times New Roman" panose="02020603050405020304" pitchFamily="18" charset="0"/>
              </a:rPr>
              <a:t>fine tuning</a:t>
            </a:r>
          </a:p>
          <a:p>
            <a:pPr lvl="1">
              <a:lnSpc>
                <a:spcPct val="150000"/>
              </a:lnSpc>
            </a:pPr>
            <a:r>
              <a:rPr kumimoji="1" lang="zh-CN" altLang="en-US" dirty="0">
                <a:latin typeface="Times New Roman" panose="02020603050405020304" pitchFamily="18" charset="0"/>
                <a:cs typeface="Times New Roman" panose="02020603050405020304" pitchFamily="18" charset="0"/>
              </a:rPr>
              <a:t>普适化模型与个性化需求之间的矛盾。</a:t>
            </a:r>
            <a:r>
              <a:rPr kumimoji="1" lang="zh-CN" altLang="en-US" sz="2000" dirty="0">
                <a:latin typeface="Times New Roman" panose="02020603050405020304" pitchFamily="18" charset="0"/>
                <a:cs typeface="Times New Roman" panose="02020603050405020304" pitchFamily="18" charset="0"/>
              </a:rPr>
              <a:t>（高泛化性的通用模型作为基础的个性化模型定制） </a:t>
            </a: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r>
              <a:rPr kumimoji="1" lang="zh-CN" altLang="en-US" dirty="0">
                <a:latin typeface="Times New Roman" panose="02020603050405020304" pitchFamily="18" charset="0"/>
                <a:cs typeface="Times New Roman" panose="02020603050405020304" pitchFamily="18" charset="0"/>
              </a:rPr>
              <a:t>特定应用的需求。</a:t>
            </a:r>
            <a:r>
              <a:rPr kumimoji="1" lang="zh-CN" altLang="en-US" sz="2000" dirty="0">
                <a:latin typeface="Times New Roman" panose="02020603050405020304" pitchFamily="18" charset="0"/>
                <a:cs typeface="Times New Roman" panose="02020603050405020304" pitchFamily="18" charset="0"/>
              </a:rPr>
              <a:t>（如推荐系统的冷启动问题）相似领域知识迁移</a:t>
            </a:r>
            <a:endParaRPr kumimoji="1"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04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分类</a:t>
            </a:r>
          </a:p>
        </p:txBody>
      </p:sp>
      <p:pic>
        <p:nvPicPr>
          <p:cNvPr id="4" name="图片 3">
            <a:extLst>
              <a:ext uri="{FF2B5EF4-FFF2-40B4-BE49-F238E27FC236}">
                <a16:creationId xmlns:a16="http://schemas.microsoft.com/office/drawing/2014/main" id="{203D08E8-51B5-4BD1-995E-CDBCFDA38D25}"/>
              </a:ext>
            </a:extLst>
          </p:cNvPr>
          <p:cNvPicPr>
            <a:picLocks noChangeAspect="1"/>
          </p:cNvPicPr>
          <p:nvPr/>
        </p:nvPicPr>
        <p:blipFill>
          <a:blip r:embed="rId2"/>
          <a:stretch>
            <a:fillRect/>
          </a:stretch>
        </p:blipFill>
        <p:spPr>
          <a:xfrm>
            <a:off x="1361440" y="1397184"/>
            <a:ext cx="9301600" cy="4232410"/>
          </a:xfrm>
          <a:prstGeom prst="rect">
            <a:avLst/>
          </a:prstGeom>
        </p:spPr>
      </p:pic>
    </p:spTree>
    <p:extLst>
      <p:ext uri="{BB962C8B-B14F-4D97-AF65-F5344CB8AC3E}">
        <p14:creationId xmlns:p14="http://schemas.microsoft.com/office/powerpoint/2010/main" val="599353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分类</a:t>
            </a:r>
          </a:p>
        </p:txBody>
      </p:sp>
      <p:sp>
        <p:nvSpPr>
          <p:cNvPr id="3" name="内容占位符 2"/>
          <p:cNvSpPr>
            <a:spLocks noGrp="1"/>
          </p:cNvSpPr>
          <p:nvPr>
            <p:ph idx="1"/>
          </p:nvPr>
        </p:nvSpPr>
        <p:spPr>
          <a:xfrm>
            <a:off x="838200" y="1075096"/>
            <a:ext cx="10934700" cy="5417778"/>
          </a:xfrm>
        </p:spPr>
        <p:txBody>
          <a:bodyPr>
            <a:normAutofit lnSpcReduction="10000"/>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按目标域标签分</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200" dirty="0">
                <a:latin typeface="Times New Roman" panose="02020603050405020304" pitchFamily="18" charset="0"/>
                <a:cs typeface="Times New Roman" panose="02020603050405020304" pitchFamily="18" charset="0"/>
              </a:rPr>
              <a:t>监督，半监督，无监督</a:t>
            </a:r>
            <a:endParaRPr kumimoji="1" lang="en-US" altLang="zh-CN" sz="2200" dirty="0">
              <a:latin typeface="Times New Roman" panose="02020603050405020304" pitchFamily="18" charset="0"/>
              <a:cs typeface="Times New Roman" panose="02020603050405020304" pitchFamily="18" charset="0"/>
            </a:endParaRPr>
          </a:p>
          <a:p>
            <a:pPr>
              <a:lnSpc>
                <a:spcPct val="150000"/>
              </a:lnSpc>
            </a:pPr>
            <a:r>
              <a:rPr kumimoji="1" lang="zh-CN" altLang="en-US" sz="2600" b="1" dirty="0">
                <a:latin typeface="Times New Roman" panose="02020603050405020304" pitchFamily="18" charset="0"/>
                <a:cs typeface="Times New Roman" panose="02020603050405020304" pitchFamily="18" charset="0"/>
              </a:rPr>
              <a:t>按学习方法分类</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000" dirty="0">
                <a:latin typeface="Times New Roman" panose="02020603050405020304" pitchFamily="18" charset="0"/>
                <a:cs typeface="Times New Roman" panose="02020603050405020304" pitchFamily="18" charset="0"/>
              </a:rPr>
              <a:t>基于样本的迁移学习方法</a:t>
            </a:r>
            <a:endParaRPr kumimoji="1" lang="en-US" altLang="zh-CN" sz="2000" dirty="0">
              <a:latin typeface="Times New Roman" panose="02020603050405020304" pitchFamily="18" charset="0"/>
              <a:cs typeface="Times New Roman" panose="02020603050405020304" pitchFamily="18" charset="0"/>
            </a:endParaRPr>
          </a:p>
          <a:p>
            <a:pPr lvl="2">
              <a:lnSpc>
                <a:spcPct val="150000"/>
              </a:lnSpc>
            </a:pPr>
            <a:r>
              <a:rPr kumimoji="1" lang="zh-CN" altLang="en-US" sz="1600" dirty="0">
                <a:latin typeface="Times New Roman" panose="02020603050405020304" pitchFamily="18" charset="0"/>
                <a:cs typeface="Times New Roman" panose="02020603050405020304" pitchFamily="18" charset="0"/>
              </a:rPr>
              <a:t>权重重用，对源域和目标域的样例进行迁移</a:t>
            </a:r>
            <a:endParaRPr kumimoji="1" lang="en-US" altLang="zh-CN" sz="1600" dirty="0">
              <a:latin typeface="Times New Roman" panose="02020603050405020304" pitchFamily="18" charset="0"/>
              <a:cs typeface="Times New Roman" panose="02020603050405020304" pitchFamily="18" charset="0"/>
            </a:endParaRPr>
          </a:p>
          <a:p>
            <a:pPr lvl="1">
              <a:lnSpc>
                <a:spcPct val="150000"/>
              </a:lnSpc>
            </a:pPr>
            <a:r>
              <a:rPr kumimoji="1" lang="zh-CN" altLang="en-US" sz="2000" dirty="0">
                <a:latin typeface="Times New Roman" panose="02020603050405020304" pitchFamily="18" charset="0"/>
                <a:cs typeface="Times New Roman" panose="02020603050405020304" pitchFamily="18" charset="0"/>
              </a:rPr>
              <a:t>基于特征的迁移学习方法</a:t>
            </a:r>
            <a:endParaRPr kumimoji="1" lang="en-US" altLang="zh-CN" sz="2000" dirty="0">
              <a:latin typeface="Times New Roman" panose="02020603050405020304" pitchFamily="18" charset="0"/>
              <a:cs typeface="Times New Roman" panose="02020603050405020304" pitchFamily="18" charset="0"/>
            </a:endParaRPr>
          </a:p>
          <a:p>
            <a:pPr lvl="2">
              <a:lnSpc>
                <a:spcPct val="150000"/>
              </a:lnSpc>
            </a:pPr>
            <a:r>
              <a:rPr kumimoji="1" lang="zh-CN" altLang="en-US" sz="1600" dirty="0">
                <a:latin typeface="Times New Roman" panose="02020603050405020304" pitchFamily="18" charset="0"/>
                <a:cs typeface="Times New Roman" panose="02020603050405020304" pitchFamily="18" charset="0"/>
              </a:rPr>
              <a:t>变换特征空间</a:t>
            </a:r>
            <a:endParaRPr kumimoji="1" lang="en-US" altLang="zh-CN" sz="1600" dirty="0">
              <a:latin typeface="Times New Roman" panose="02020603050405020304" pitchFamily="18" charset="0"/>
              <a:cs typeface="Times New Roman" panose="02020603050405020304" pitchFamily="18" charset="0"/>
            </a:endParaRPr>
          </a:p>
          <a:p>
            <a:pPr lvl="1">
              <a:lnSpc>
                <a:spcPct val="150000"/>
              </a:lnSpc>
            </a:pPr>
            <a:r>
              <a:rPr kumimoji="1" lang="zh-CN" altLang="en-US" sz="2000" dirty="0">
                <a:latin typeface="Times New Roman" panose="02020603050405020304" pitchFamily="18" charset="0"/>
                <a:cs typeface="Times New Roman" panose="02020603050405020304" pitchFamily="18" charset="0"/>
              </a:rPr>
              <a:t>基于模型的迁移学习方法</a:t>
            </a:r>
            <a:endParaRPr kumimoji="1" lang="en-US" altLang="zh-CN" sz="2000" dirty="0">
              <a:latin typeface="Times New Roman" panose="02020603050405020304" pitchFamily="18" charset="0"/>
              <a:cs typeface="Times New Roman" panose="02020603050405020304" pitchFamily="18" charset="0"/>
            </a:endParaRPr>
          </a:p>
          <a:p>
            <a:pPr lvl="2">
              <a:lnSpc>
                <a:spcPct val="150000"/>
              </a:lnSpc>
            </a:pPr>
            <a:r>
              <a:rPr kumimoji="1" lang="zh-CN" altLang="en-US" sz="1600" dirty="0">
                <a:latin typeface="Times New Roman" panose="02020603050405020304" pitchFamily="18" charset="0"/>
                <a:cs typeface="Times New Roman" panose="02020603050405020304" pitchFamily="18" charset="0"/>
              </a:rPr>
              <a:t>构建参数共享的模型，如神经网络中的</a:t>
            </a:r>
            <a:r>
              <a:rPr kumimoji="1" lang="en-US" altLang="zh-CN" sz="1600" dirty="0">
                <a:latin typeface="Times New Roman" panose="02020603050405020304" pitchFamily="18" charset="0"/>
                <a:cs typeface="Times New Roman" panose="02020603050405020304" pitchFamily="18" charset="0"/>
              </a:rPr>
              <a:t>finetune</a:t>
            </a:r>
          </a:p>
          <a:p>
            <a:pPr lvl="1">
              <a:lnSpc>
                <a:spcPct val="150000"/>
              </a:lnSpc>
            </a:pPr>
            <a:r>
              <a:rPr kumimoji="1" lang="zh-CN" altLang="en-US" sz="2000" dirty="0">
                <a:latin typeface="Times New Roman" panose="02020603050405020304" pitchFamily="18" charset="0"/>
                <a:cs typeface="Times New Roman" panose="02020603050405020304" pitchFamily="18" charset="0"/>
              </a:rPr>
              <a:t>基于关系的迁移学习方法</a:t>
            </a:r>
            <a:endParaRPr kumimoji="1" lang="en-US" altLang="zh-CN" sz="2000" dirty="0">
              <a:latin typeface="Times New Roman" panose="02020603050405020304" pitchFamily="18" charset="0"/>
              <a:cs typeface="Times New Roman" panose="02020603050405020304" pitchFamily="18" charset="0"/>
            </a:endParaRPr>
          </a:p>
          <a:p>
            <a:pPr lvl="2">
              <a:lnSpc>
                <a:spcPct val="150000"/>
              </a:lnSpc>
            </a:pPr>
            <a:r>
              <a:rPr kumimoji="1" lang="zh-CN" altLang="en-US" sz="1600" dirty="0">
                <a:latin typeface="Times New Roman" panose="02020603050405020304" pitchFamily="18" charset="0"/>
                <a:cs typeface="Times New Roman" panose="02020603050405020304" pitchFamily="18" charset="0"/>
              </a:rPr>
              <a:t>说挖掘和利用关系进行类比迁移。比如老师上课、学生听课就可以类比为公司开会的场景。</a:t>
            </a:r>
            <a:endParaRPr kumimoji="1"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35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分类</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按特征分类</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2000" dirty="0">
                <a:latin typeface="Times New Roman" panose="02020603050405020304" pitchFamily="18" charset="0"/>
                <a:cs typeface="Times New Roman" panose="02020603050405020304" pitchFamily="18" charset="0"/>
              </a:rPr>
              <a:t>同构迁移学习 </a:t>
            </a:r>
            <a:r>
              <a:rPr kumimoji="1" lang="en-US" altLang="zh-CN" sz="2000" dirty="0">
                <a:latin typeface="Times New Roman" panose="02020603050405020304" pitchFamily="18" charset="0"/>
                <a:cs typeface="Times New Roman" panose="02020603050405020304" pitchFamily="18" charset="0"/>
              </a:rPr>
              <a:t>(Homogeneous Transfer Learning)</a:t>
            </a:r>
          </a:p>
          <a:p>
            <a:pPr lvl="2">
              <a:lnSpc>
                <a:spcPct val="150000"/>
              </a:lnSpc>
            </a:pPr>
            <a:r>
              <a:rPr kumimoji="1" lang="zh-CN" altLang="en-US" sz="1600" dirty="0">
                <a:latin typeface="Times New Roman" panose="02020603050405020304" pitchFamily="18" charset="0"/>
                <a:cs typeface="Times New Roman" panose="02020603050405020304" pitchFamily="18" charset="0"/>
              </a:rPr>
              <a:t>特征语义和维度都相同</a:t>
            </a:r>
            <a:endParaRPr kumimoji="1" lang="en-US" altLang="zh-CN" sz="1600" dirty="0">
              <a:latin typeface="Times New Roman" panose="02020603050405020304" pitchFamily="18" charset="0"/>
              <a:cs typeface="Times New Roman" panose="02020603050405020304" pitchFamily="18" charset="0"/>
            </a:endParaRPr>
          </a:p>
          <a:p>
            <a:pPr lvl="1">
              <a:lnSpc>
                <a:spcPct val="150000"/>
              </a:lnSpc>
            </a:pPr>
            <a:r>
              <a:rPr kumimoji="1" lang="zh-CN" altLang="en-US" sz="2000" dirty="0">
                <a:latin typeface="Times New Roman" panose="02020603050405020304" pitchFamily="18" charset="0"/>
                <a:cs typeface="Times New Roman" panose="02020603050405020304" pitchFamily="18" charset="0"/>
              </a:rPr>
              <a:t>异构迁移学习 </a:t>
            </a:r>
            <a:r>
              <a:rPr kumimoji="1" lang="en-US" altLang="zh-CN" sz="2000" dirty="0">
                <a:latin typeface="Times New Roman" panose="02020603050405020304" pitchFamily="18" charset="0"/>
                <a:cs typeface="Times New Roman" panose="02020603050405020304" pitchFamily="18" charset="0"/>
              </a:rPr>
              <a:t>(Heterogeneous Transfer Learning)</a:t>
            </a:r>
          </a:p>
          <a:p>
            <a:pPr>
              <a:lnSpc>
                <a:spcPct val="150000"/>
              </a:lnSpc>
            </a:pPr>
            <a:r>
              <a:rPr kumimoji="1" lang="zh-CN" altLang="en-US" sz="2600" b="1" dirty="0">
                <a:latin typeface="Times New Roman" panose="02020603050405020304" pitchFamily="18" charset="0"/>
                <a:cs typeface="Times New Roman" panose="02020603050405020304" pitchFamily="18" charset="0"/>
              </a:rPr>
              <a:t>按离线与在线形式分</a:t>
            </a:r>
            <a:endParaRPr kumimoji="1" lang="en-US" altLang="zh-CN" sz="2600" b="1"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离线迁移学习 </a:t>
            </a:r>
            <a:r>
              <a:rPr kumimoji="1" lang="en-US" altLang="zh-CN" sz="1800" dirty="0">
                <a:latin typeface="Times New Roman" panose="02020603050405020304" pitchFamily="18" charset="0"/>
                <a:cs typeface="Times New Roman" panose="02020603050405020304" pitchFamily="18" charset="0"/>
              </a:rPr>
              <a:t>(Offline Transfer Learning)</a:t>
            </a:r>
          </a:p>
          <a:p>
            <a:pPr lvl="1">
              <a:lnSpc>
                <a:spcPct val="150000"/>
              </a:lnSpc>
            </a:pPr>
            <a:r>
              <a:rPr kumimoji="1" lang="zh-CN" altLang="en-US" sz="1800" dirty="0">
                <a:latin typeface="Times New Roman" panose="02020603050405020304" pitchFamily="18" charset="0"/>
                <a:cs typeface="Times New Roman" panose="02020603050405020304" pitchFamily="18" charset="0"/>
              </a:rPr>
              <a:t>在线迁移学习 </a:t>
            </a:r>
            <a:r>
              <a:rPr kumimoji="1" lang="en-US" altLang="zh-CN" sz="1800" dirty="0">
                <a:latin typeface="Times New Roman" panose="02020603050405020304" pitchFamily="18" charset="0"/>
                <a:cs typeface="Times New Roman" panose="02020603050405020304" pitchFamily="18" charset="0"/>
              </a:rPr>
              <a:t>(Online Transfer Learning)</a:t>
            </a:r>
            <a:r>
              <a:rPr kumimoji="1" lang="zh-CN" altLang="en-US" sz="1800" dirty="0">
                <a:latin typeface="Times New Roman" panose="02020603050405020304" pitchFamily="18" charset="0"/>
                <a:cs typeface="Times New Roman" panose="02020603050405020304" pitchFamily="18" charset="0"/>
              </a:rPr>
              <a:t>随着数据的动态加入，迁移学习算法也可以不断地更新</a:t>
            </a:r>
            <a:endParaRPr kumimoji="1" lang="en-US" altLang="zh-C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53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迁移学习分类</a:t>
            </a:r>
          </a:p>
        </p:txBody>
      </p:sp>
      <p:sp>
        <p:nvSpPr>
          <p:cNvPr id="3" name="内容占位符 2"/>
          <p:cNvSpPr>
            <a:spLocks noGrp="1"/>
          </p:cNvSpPr>
          <p:nvPr>
            <p:ph idx="1"/>
          </p:nvPr>
        </p:nvSpPr>
        <p:spPr>
          <a:xfrm>
            <a:off x="838200" y="1075096"/>
            <a:ext cx="10934700" cy="5417778"/>
          </a:xfrm>
        </p:spPr>
        <p:txBody>
          <a:bodyPr>
            <a:normAutofit/>
          </a:bodyPr>
          <a:lstStyle/>
          <a:p>
            <a:pPr>
              <a:lnSpc>
                <a:spcPct val="150000"/>
              </a:lnSpc>
            </a:pPr>
            <a:r>
              <a:rPr kumimoji="1" lang="zh-CN" altLang="en-US" sz="2600" b="1" dirty="0">
                <a:latin typeface="Times New Roman" panose="02020603050405020304" pitchFamily="18" charset="0"/>
                <a:cs typeface="Times New Roman" panose="02020603050405020304" pitchFamily="18" charset="0"/>
              </a:rPr>
              <a:t>按学习方法分类 </a:t>
            </a:r>
            <a:r>
              <a:rPr lang="en-US" altLang="zh-CN" sz="2000" dirty="0">
                <a:effectLst/>
                <a:latin typeface="LMRoman10-Regular"/>
              </a:rPr>
              <a:t>A survey on transfer learning [Pan and Yang, 2010]</a:t>
            </a:r>
            <a:endParaRPr kumimoji="1" lang="en-US" altLang="zh-CN" b="1"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基于样本的迁移学习方法</a:t>
            </a:r>
            <a:endParaRPr kumimoji="1" lang="en-US" altLang="zh-CN" sz="1800" dirty="0">
              <a:latin typeface="Times New Roman" panose="02020603050405020304" pitchFamily="18" charset="0"/>
              <a:cs typeface="Times New Roman" panose="02020603050405020304" pitchFamily="18" charset="0"/>
            </a:endParaRPr>
          </a:p>
          <a:p>
            <a:pPr lvl="2">
              <a:lnSpc>
                <a:spcPct val="150000"/>
              </a:lnSpc>
            </a:pPr>
            <a:r>
              <a:rPr kumimoji="1" lang="zh-CN" altLang="en-US" sz="1400" dirty="0">
                <a:latin typeface="Times New Roman" panose="02020603050405020304" pitchFamily="18" charset="0"/>
                <a:cs typeface="Times New Roman" panose="02020603050405020304" pitchFamily="18" charset="0"/>
              </a:rPr>
              <a:t>权重重用，对源域和目标域的样例进行迁移。</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基于特征的迁移学习方法</a:t>
            </a:r>
            <a:endParaRPr kumimoji="1" lang="en-US" altLang="zh-CN" sz="1800" dirty="0">
              <a:latin typeface="Times New Roman" panose="02020603050405020304" pitchFamily="18" charset="0"/>
              <a:cs typeface="Times New Roman" panose="02020603050405020304" pitchFamily="18" charset="0"/>
            </a:endParaRPr>
          </a:p>
          <a:p>
            <a:pPr lvl="2">
              <a:lnSpc>
                <a:spcPct val="150000"/>
              </a:lnSpc>
            </a:pPr>
            <a:r>
              <a:rPr kumimoji="1" lang="zh-CN" altLang="en-US" sz="1400" dirty="0">
                <a:latin typeface="Times New Roman" panose="02020603050405020304" pitchFamily="18" charset="0"/>
                <a:cs typeface="Times New Roman" panose="02020603050405020304" pitchFamily="18" charset="0"/>
              </a:rPr>
              <a:t>变换特征空间，</a:t>
            </a:r>
            <a:endParaRPr kumimoji="1" lang="en-US" altLang="zh-CN" sz="1400" dirty="0">
              <a:latin typeface="Times New Roman" panose="02020603050405020304" pitchFamily="18" charset="0"/>
              <a:cs typeface="Times New Roman" panose="02020603050405020304" pitchFamily="18" charset="0"/>
            </a:endParaRPr>
          </a:p>
          <a:p>
            <a:pPr lvl="1">
              <a:lnSpc>
                <a:spcPct val="150000"/>
              </a:lnSpc>
            </a:pPr>
            <a:r>
              <a:rPr kumimoji="1" lang="zh-CN" altLang="en-US" sz="1800" dirty="0">
                <a:latin typeface="Times New Roman" panose="02020603050405020304" pitchFamily="18" charset="0"/>
                <a:cs typeface="Times New Roman" panose="02020603050405020304" pitchFamily="18" charset="0"/>
              </a:rPr>
              <a:t>基于模型的迁移学习方法</a:t>
            </a:r>
            <a:endParaRPr kumimoji="1" lang="en-US" altLang="zh-CN" sz="1800" dirty="0">
              <a:latin typeface="Times New Roman" panose="02020603050405020304" pitchFamily="18" charset="0"/>
              <a:cs typeface="Times New Roman" panose="02020603050405020304" pitchFamily="18" charset="0"/>
            </a:endParaRPr>
          </a:p>
          <a:p>
            <a:pPr lvl="2">
              <a:lnSpc>
                <a:spcPct val="150000"/>
              </a:lnSpc>
            </a:pPr>
            <a:r>
              <a:rPr kumimoji="1" lang="zh-CN" altLang="en-US" sz="1400" dirty="0">
                <a:latin typeface="Times New Roman" panose="02020603050405020304" pitchFamily="18" charset="0"/>
                <a:cs typeface="Times New Roman" panose="02020603050405020304" pitchFamily="18" charset="0"/>
              </a:rPr>
              <a:t>构建参数共享的模型。如神经网络中的</a:t>
            </a:r>
            <a:r>
              <a:rPr kumimoji="1" lang="en-US" altLang="zh-CN" sz="1400" dirty="0">
                <a:latin typeface="Times New Roman" panose="02020603050405020304" pitchFamily="18" charset="0"/>
                <a:cs typeface="Times New Roman" panose="02020603050405020304" pitchFamily="18" charset="0"/>
              </a:rPr>
              <a:t>finetune</a:t>
            </a:r>
          </a:p>
          <a:p>
            <a:pPr lvl="1">
              <a:lnSpc>
                <a:spcPct val="150000"/>
              </a:lnSpc>
            </a:pPr>
            <a:r>
              <a:rPr kumimoji="1" lang="zh-CN" altLang="en-US" sz="1800" dirty="0">
                <a:latin typeface="Times New Roman" panose="02020603050405020304" pitchFamily="18" charset="0"/>
                <a:cs typeface="Times New Roman" panose="02020603050405020304" pitchFamily="18" charset="0"/>
              </a:rPr>
              <a:t>基于关系的迁移学习方法</a:t>
            </a:r>
            <a:endParaRPr kumimoji="1" lang="en-US" altLang="zh-CN" sz="1800" dirty="0">
              <a:latin typeface="Times New Roman" panose="02020603050405020304" pitchFamily="18" charset="0"/>
              <a:cs typeface="Times New Roman" panose="02020603050405020304" pitchFamily="18" charset="0"/>
            </a:endParaRPr>
          </a:p>
          <a:p>
            <a:pPr lvl="2">
              <a:lnSpc>
                <a:spcPct val="150000"/>
              </a:lnSpc>
            </a:pPr>
            <a:r>
              <a:rPr kumimoji="1" lang="zh-CN" altLang="en-US" sz="1400" dirty="0">
                <a:latin typeface="Times New Roman" panose="02020603050405020304" pitchFamily="18" charset="0"/>
                <a:cs typeface="Times New Roman" panose="02020603050405020304" pitchFamily="18" charset="0"/>
              </a:rPr>
              <a:t>说挖掘和利用关系进行类比迁移。比如老师上课、学生听课就可以类比为公司开会的场景。</a:t>
            </a:r>
            <a:endParaRPr kumimoji="1"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7526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PPT Template" id="{71975EBB-976B-114F-8B6D-B8FC27F96272}" vid="{7C12C6E6-2D7D-0B45-AD19-283B07437F4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MyPPT Template</Template>
  <TotalTime>0</TotalTime>
  <Words>2512</Words>
  <Application>Microsoft Office PowerPoint</Application>
  <PresentationFormat>宽屏</PresentationFormat>
  <Paragraphs>292</Paragraphs>
  <Slides>35</Slides>
  <Notes>19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4" baseType="lpstr">
      <vt:lpstr>LMRoman10-Regular</vt:lpstr>
      <vt:lpstr>DengXian</vt:lpstr>
      <vt:lpstr>Microsoft YaHei</vt:lpstr>
      <vt:lpstr>Microsoft YaHei</vt:lpstr>
      <vt:lpstr>Arial</vt:lpstr>
      <vt:lpstr>Times New Roman</vt:lpstr>
      <vt:lpstr>Office 主题</vt:lpstr>
      <vt:lpstr>MathType 7.0 Equation</vt:lpstr>
      <vt:lpstr>Equation</vt:lpstr>
      <vt:lpstr> 迁移学习</vt:lpstr>
      <vt:lpstr>讨论提纲</vt:lpstr>
      <vt:lpstr>迁移学习</vt:lpstr>
      <vt:lpstr>与传统概念的区别</vt:lpstr>
      <vt:lpstr>迁移学习</vt:lpstr>
      <vt:lpstr>分类</vt:lpstr>
      <vt:lpstr>分类</vt:lpstr>
      <vt:lpstr>分类</vt:lpstr>
      <vt:lpstr>迁移学习分类</vt:lpstr>
      <vt:lpstr>迁移学习的基本方法</vt:lpstr>
      <vt:lpstr>迁移学习的基本方法</vt:lpstr>
      <vt:lpstr>迁移学习的基本方法</vt:lpstr>
      <vt:lpstr>迁移学习的基本方法</vt:lpstr>
      <vt:lpstr>迁移学习研究现状</vt:lpstr>
      <vt:lpstr>域适配问题</vt:lpstr>
      <vt:lpstr>域适配问题(边缘分布自适应）</vt:lpstr>
      <vt:lpstr>域适配问题(边缘分布自适应）</vt:lpstr>
      <vt:lpstr>域适配问题（条件分布自适应）</vt:lpstr>
      <vt:lpstr>域适配问题（联合分布自适应）</vt:lpstr>
      <vt:lpstr>域适配问题（特征选择）</vt:lpstr>
      <vt:lpstr>域适配问题（子空间选择）</vt:lpstr>
      <vt:lpstr>域适配问题（子空间选择）</vt:lpstr>
      <vt:lpstr>域适配问题（子空间选择）</vt:lpstr>
      <vt:lpstr>深度迁移学习</vt:lpstr>
      <vt:lpstr>Finetune</vt:lpstr>
      <vt:lpstr>深度网络自适应</vt:lpstr>
      <vt:lpstr>深度网络自适应</vt:lpstr>
      <vt:lpstr>深度网络自适应</vt:lpstr>
      <vt:lpstr>深度网络自适应</vt:lpstr>
      <vt:lpstr>深度网络自适应</vt:lpstr>
      <vt:lpstr>深度网络自适应</vt:lpstr>
      <vt:lpstr>深度对抗网络迁移</vt:lpstr>
      <vt:lpstr>深度对抗网络迁移</vt:lpstr>
      <vt:lpstr>深度对抗网络迁移</vt:lpstr>
      <vt:lpstr>深度对抗网络迁移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Qi Yu</dc:creator>
  <cp:lastModifiedBy>sun huaqin</cp:lastModifiedBy>
  <cp:revision>116</cp:revision>
  <cp:lastPrinted>2019-10-26T05:01:47Z</cp:lastPrinted>
  <dcterms:created xsi:type="dcterms:W3CDTF">2020-06-19T06:02:24Z</dcterms:created>
  <dcterms:modified xsi:type="dcterms:W3CDTF">2020-08-07T04:28:38Z</dcterms:modified>
</cp:coreProperties>
</file>