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166" r:id="rId2"/>
    <p:sldId id="2167" r:id="rId3"/>
    <p:sldId id="2169" r:id="rId4"/>
    <p:sldId id="2168" r:id="rId5"/>
    <p:sldId id="2171" r:id="rId6"/>
    <p:sldId id="2170" r:id="rId7"/>
    <p:sldId id="2093" r:id="rId8"/>
    <p:sldId id="2095" r:id="rId9"/>
    <p:sldId id="2163" r:id="rId10"/>
    <p:sldId id="2161" r:id="rId11"/>
    <p:sldId id="2165" r:id="rId12"/>
    <p:sldId id="2176" r:id="rId13"/>
    <p:sldId id="2164" r:id="rId14"/>
    <p:sldId id="2175" r:id="rId15"/>
    <p:sldId id="2172" r:id="rId16"/>
    <p:sldId id="2177" r:id="rId17"/>
    <p:sldId id="2174" r:id="rId18"/>
    <p:sldId id="2173" r:id="rId19"/>
    <p:sldId id="2178" r:id="rId20"/>
    <p:sldId id="2107" r:id="rId21"/>
    <p:sldId id="20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1" autoAdjust="0"/>
    <p:restoredTop sz="78966" autoAdjust="0"/>
  </p:normalViewPr>
  <p:slideViewPr>
    <p:cSldViewPr snapToGrid="0">
      <p:cViewPr varScale="1">
        <p:scale>
          <a:sx n="86" d="100"/>
          <a:sy n="86" d="100"/>
        </p:scale>
        <p:origin x="1854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5563-E772-4DD8-A2A2-34D634D5447D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0D457-077A-4AD0-B701-1990F9EE1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02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NimbusRomNo9L-Medi"/>
              </a:rPr>
              <a:t>The neural tokenizer</a:t>
            </a:r>
            <a:r>
              <a:rPr lang="zh-CN" altLang="en-US" sz="3200" dirty="0">
                <a:latin typeface="NimbusRomNo9L-Medi"/>
              </a:rPr>
              <a:t>： </a:t>
            </a:r>
            <a:r>
              <a:rPr lang="zh-CN" altLang="en-US" sz="3200" dirty="0"/>
              <a:t>以每次发放的事件为单位编码神经序号和时间戳（避免</a:t>
            </a:r>
            <a:r>
              <a:rPr lang="en-US" altLang="zh-CN" sz="3200" dirty="0"/>
              <a:t>binning</a:t>
            </a:r>
            <a:r>
              <a:rPr lang="zh-CN" altLang="en-US" sz="3200" dirty="0"/>
              <a:t>的参数选择以及稀疏发放带来的浪费）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Compressing the input sequence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：将较长的原始序列表征压缩到较短的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latent tokens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 in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800" dirty="0">
              <a:latin typeface="STFangsong" charset="-122"/>
              <a:ea typeface="STFangsong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8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NimbusRomNo9L-Medi"/>
              </a:rPr>
              <a:t>The neural tokenizer</a:t>
            </a:r>
            <a:r>
              <a:rPr lang="zh-CN" altLang="en-US" sz="3200" dirty="0">
                <a:latin typeface="NimbusRomNo9L-Medi"/>
              </a:rPr>
              <a:t>： </a:t>
            </a:r>
            <a:r>
              <a:rPr lang="zh-CN" altLang="en-US" sz="3200" dirty="0"/>
              <a:t>以每次发放的事件为单位编码神经序号和时间戳（避免</a:t>
            </a:r>
            <a:r>
              <a:rPr lang="en-US" altLang="zh-CN" sz="3200" dirty="0"/>
              <a:t>binning</a:t>
            </a:r>
            <a:r>
              <a:rPr lang="zh-CN" altLang="en-US" sz="3200" dirty="0"/>
              <a:t>的参数选择以及稀疏发放带来的浪费）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Compressing the input sequence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：将较长的原始序列表征压缩到较短的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latent tokens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 in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800" dirty="0">
              <a:latin typeface="STFangsong" charset="-122"/>
              <a:ea typeface="STFangsong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7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NimbusRomNo9L-Medi"/>
              </a:rPr>
              <a:t>The neural tokenizer</a:t>
            </a:r>
            <a:r>
              <a:rPr lang="zh-CN" altLang="en-US" sz="3200" dirty="0">
                <a:latin typeface="NimbusRomNo9L-Medi"/>
              </a:rPr>
              <a:t>： </a:t>
            </a:r>
            <a:r>
              <a:rPr lang="zh-CN" altLang="en-US" sz="3200" dirty="0"/>
              <a:t>以每次发放的事件为单位编码神经序号和时间戳（避免</a:t>
            </a:r>
            <a:r>
              <a:rPr lang="en-US" altLang="zh-CN" sz="3200" dirty="0"/>
              <a:t>binning</a:t>
            </a:r>
            <a:r>
              <a:rPr lang="zh-CN" altLang="en-US" sz="3200" dirty="0"/>
              <a:t>的参数选择以及稀疏发放带来的浪费）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Compressing the input sequence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：将较长的原始序列表征压缩到较短的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latent tokens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 in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800" dirty="0">
              <a:latin typeface="STFangsong" charset="-122"/>
              <a:ea typeface="STFangsong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61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4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9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Data Transformer 2: Multi-context Pretraining for Neural Spiking Activity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0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51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47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19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9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37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1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8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8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1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69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5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0C80-32E4-4056-A931-89C44E0BD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F90BA-A71D-4769-873C-87555F3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BA0B-4882-443A-B178-0B2B17A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A28B-6384-4D14-983C-6BC5BEF2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CF467-73D5-4CBF-A2EA-1E6C8987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393D-A113-4A5A-8D85-EE1D76C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54279-7AA1-4F9B-A454-D1D859600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2AF3-54F8-425D-A4E7-15A9D450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0AD86-2EAE-445E-B5E1-54E415D9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C23B1-4CD7-40CD-9998-9149548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1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B2D10F-E618-48FC-96AB-EEF8A8F00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E706F6-9289-4D61-A818-B6309A22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CEFF8-DCF5-4969-972A-69DF5105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C0F8A-DCF6-4C69-ADAC-79F51B1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C8BB-352C-45F4-BDB8-5B81A620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4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03382" y="6232973"/>
            <a:ext cx="2743200" cy="34176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1AAC388E-FA9E-4A2C-95EA-1F6B3A07935A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3" name="Group 74"/>
          <p:cNvGrpSpPr>
            <a:grpSpLocks noChangeAspect="1"/>
          </p:cNvGrpSpPr>
          <p:nvPr userDrawn="1"/>
        </p:nvGrpSpPr>
        <p:grpSpPr bwMode="auto">
          <a:xfrm>
            <a:off x="9873198" y="224064"/>
            <a:ext cx="1873384" cy="521122"/>
            <a:chOff x="954" y="660"/>
            <a:chExt cx="1269" cy="353"/>
          </a:xfrm>
          <a:solidFill>
            <a:schemeClr val="tx2"/>
          </a:solidFill>
        </p:grpSpPr>
        <p:sp>
          <p:nvSpPr>
            <p:cNvPr id="5" name="Freeform 75"/>
            <p:cNvSpPr/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Freeform 76"/>
            <p:cNvSpPr/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" name="Freeform 77"/>
            <p:cNvSpPr/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78"/>
            <p:cNvSpPr/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79"/>
            <p:cNvSpPr/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80"/>
            <p:cNvSpPr/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81"/>
            <p:cNvSpPr/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82"/>
            <p:cNvSpPr/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83"/>
            <p:cNvSpPr/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84"/>
            <p:cNvSpPr/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85"/>
            <p:cNvSpPr/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86"/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87"/>
            <p:cNvSpPr/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88"/>
            <p:cNvSpPr/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89"/>
            <p:cNvSpPr/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90"/>
            <p:cNvSpPr/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91"/>
            <p:cNvSpPr/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92"/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93"/>
            <p:cNvSpPr/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94"/>
            <p:cNvSpPr/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95"/>
            <p:cNvSpPr/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96"/>
            <p:cNvSpPr/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97"/>
            <p:cNvSpPr/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98"/>
            <p:cNvSpPr/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99"/>
            <p:cNvSpPr/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100"/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101"/>
            <p:cNvSpPr/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102"/>
            <p:cNvSpPr/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103"/>
            <p:cNvSpPr/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104"/>
            <p:cNvSpPr/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105"/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06"/>
            <p:cNvSpPr/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07"/>
            <p:cNvSpPr/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08"/>
            <p:cNvSpPr/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09"/>
            <p:cNvSpPr/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0"/>
            <p:cNvSpPr/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1"/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2"/>
            <p:cNvSpPr/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13"/>
            <p:cNvSpPr/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14"/>
            <p:cNvSpPr/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15"/>
            <p:cNvSpPr/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16"/>
            <p:cNvSpPr/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17"/>
            <p:cNvSpPr/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18"/>
            <p:cNvSpPr/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19"/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120"/>
            <p:cNvSpPr/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121"/>
            <p:cNvSpPr/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122"/>
            <p:cNvSpPr/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123"/>
            <p:cNvSpPr/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124"/>
            <p:cNvSpPr/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125"/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126"/>
            <p:cNvSpPr/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127"/>
            <p:cNvSpPr/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128"/>
            <p:cNvSpPr/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129"/>
            <p:cNvSpPr/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130"/>
            <p:cNvSpPr/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131"/>
            <p:cNvSpPr/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132"/>
            <p:cNvSpPr/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133"/>
            <p:cNvSpPr/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34"/>
            <p:cNvSpPr/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35"/>
            <p:cNvSpPr/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36"/>
            <p:cNvSpPr/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37"/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38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39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40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41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4" name="组合 73"/>
          <p:cNvGrpSpPr/>
          <p:nvPr userDrawn="1"/>
        </p:nvGrpSpPr>
        <p:grpSpPr>
          <a:xfrm>
            <a:off x="445418" y="5902169"/>
            <a:ext cx="637411" cy="612930"/>
            <a:chOff x="1717634" y="914982"/>
            <a:chExt cx="637411" cy="612930"/>
          </a:xfrm>
          <a:solidFill>
            <a:schemeClr val="tx2"/>
          </a:solidFill>
        </p:grpSpPr>
        <p:sp>
          <p:nvSpPr>
            <p:cNvPr id="75" name="Freeform 6"/>
            <p:cNvSpPr/>
            <p:nvPr/>
          </p:nvSpPr>
          <p:spPr bwMode="auto">
            <a:xfrm>
              <a:off x="1717634" y="914982"/>
              <a:ext cx="315186" cy="288564"/>
            </a:xfrm>
            <a:custGeom>
              <a:avLst/>
              <a:gdLst>
                <a:gd name="T0" fmla="*/ 106 w 385"/>
                <a:gd name="T1" fmla="*/ 0 h 352"/>
                <a:gd name="T2" fmla="*/ 155 w 385"/>
                <a:gd name="T3" fmla="*/ 33 h 352"/>
                <a:gd name="T4" fmla="*/ 195 w 385"/>
                <a:gd name="T5" fmla="*/ 44 h 352"/>
                <a:gd name="T6" fmla="*/ 299 w 385"/>
                <a:gd name="T7" fmla="*/ 187 h 352"/>
                <a:gd name="T8" fmla="*/ 291 w 385"/>
                <a:gd name="T9" fmla="*/ 223 h 352"/>
                <a:gd name="T10" fmla="*/ 300 w 385"/>
                <a:gd name="T11" fmla="*/ 259 h 352"/>
                <a:gd name="T12" fmla="*/ 337 w 385"/>
                <a:gd name="T13" fmla="*/ 252 h 352"/>
                <a:gd name="T14" fmla="*/ 352 w 385"/>
                <a:gd name="T15" fmla="*/ 218 h 352"/>
                <a:gd name="T16" fmla="*/ 379 w 385"/>
                <a:gd name="T17" fmla="*/ 225 h 352"/>
                <a:gd name="T18" fmla="*/ 349 w 385"/>
                <a:gd name="T19" fmla="*/ 300 h 352"/>
                <a:gd name="T20" fmla="*/ 302 w 385"/>
                <a:gd name="T21" fmla="*/ 301 h 352"/>
                <a:gd name="T22" fmla="*/ 267 w 385"/>
                <a:gd name="T23" fmla="*/ 314 h 352"/>
                <a:gd name="T24" fmla="*/ 180 w 385"/>
                <a:gd name="T25" fmla="*/ 331 h 352"/>
                <a:gd name="T26" fmla="*/ 183 w 385"/>
                <a:gd name="T27" fmla="*/ 327 h 352"/>
                <a:gd name="T28" fmla="*/ 177 w 385"/>
                <a:gd name="T29" fmla="*/ 272 h 352"/>
                <a:gd name="T30" fmla="*/ 169 w 385"/>
                <a:gd name="T31" fmla="*/ 242 h 352"/>
                <a:gd name="T32" fmla="*/ 200 w 385"/>
                <a:gd name="T33" fmla="*/ 232 h 352"/>
                <a:gd name="T34" fmla="*/ 246 w 385"/>
                <a:gd name="T35" fmla="*/ 207 h 352"/>
                <a:gd name="T36" fmla="*/ 241 w 385"/>
                <a:gd name="T37" fmla="*/ 136 h 352"/>
                <a:gd name="T38" fmla="*/ 186 w 385"/>
                <a:gd name="T39" fmla="*/ 93 h 352"/>
                <a:gd name="T40" fmla="*/ 152 w 385"/>
                <a:gd name="T41" fmla="*/ 163 h 352"/>
                <a:gd name="T42" fmla="*/ 152 w 385"/>
                <a:gd name="T43" fmla="*/ 184 h 352"/>
                <a:gd name="T44" fmla="*/ 152 w 385"/>
                <a:gd name="T45" fmla="*/ 219 h 352"/>
                <a:gd name="T46" fmla="*/ 119 w 385"/>
                <a:gd name="T47" fmla="*/ 228 h 352"/>
                <a:gd name="T48" fmla="*/ 82 w 385"/>
                <a:gd name="T49" fmla="*/ 253 h 352"/>
                <a:gd name="T50" fmla="*/ 77 w 385"/>
                <a:gd name="T51" fmla="*/ 318 h 352"/>
                <a:gd name="T52" fmla="*/ 63 w 385"/>
                <a:gd name="T53" fmla="*/ 339 h 352"/>
                <a:gd name="T54" fmla="*/ 33 w 385"/>
                <a:gd name="T55" fmla="*/ 342 h 352"/>
                <a:gd name="T56" fmla="*/ 28 w 385"/>
                <a:gd name="T57" fmla="*/ 316 h 352"/>
                <a:gd name="T58" fmla="*/ 32 w 385"/>
                <a:gd name="T59" fmla="*/ 215 h 352"/>
                <a:gd name="T60" fmla="*/ 47 w 385"/>
                <a:gd name="T61" fmla="*/ 182 h 352"/>
                <a:gd name="T62" fmla="*/ 34 w 385"/>
                <a:gd name="T63" fmla="*/ 133 h 352"/>
                <a:gd name="T64" fmla="*/ 24 w 385"/>
                <a:gd name="T65" fmla="*/ 131 h 352"/>
                <a:gd name="T66" fmla="*/ 7 w 385"/>
                <a:gd name="T67" fmla="*/ 110 h 352"/>
                <a:gd name="T68" fmla="*/ 34 w 385"/>
                <a:gd name="T69" fmla="*/ 94 h 352"/>
                <a:gd name="T70" fmla="*/ 77 w 385"/>
                <a:gd name="T71" fmla="*/ 116 h 352"/>
                <a:gd name="T72" fmla="*/ 129 w 385"/>
                <a:gd name="T73" fmla="*/ 127 h 352"/>
                <a:gd name="T74" fmla="*/ 126 w 385"/>
                <a:gd name="T75" fmla="*/ 69 h 352"/>
                <a:gd name="T76" fmla="*/ 88 w 385"/>
                <a:gd name="T77" fmla="*/ 47 h 352"/>
                <a:gd name="T78" fmla="*/ 74 w 385"/>
                <a:gd name="T79" fmla="*/ 0 h 352"/>
                <a:gd name="T80" fmla="*/ 106 w 385"/>
                <a:gd name="T8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5" h="352">
                  <a:moveTo>
                    <a:pt x="106" y="0"/>
                  </a:moveTo>
                  <a:cubicBezTo>
                    <a:pt x="122" y="11"/>
                    <a:pt x="138" y="24"/>
                    <a:pt x="155" y="33"/>
                  </a:cubicBezTo>
                  <a:cubicBezTo>
                    <a:pt x="167" y="39"/>
                    <a:pt x="181" y="42"/>
                    <a:pt x="195" y="44"/>
                  </a:cubicBezTo>
                  <a:cubicBezTo>
                    <a:pt x="275" y="55"/>
                    <a:pt x="312" y="107"/>
                    <a:pt x="299" y="187"/>
                  </a:cubicBezTo>
                  <a:cubicBezTo>
                    <a:pt x="297" y="199"/>
                    <a:pt x="291" y="211"/>
                    <a:pt x="291" y="223"/>
                  </a:cubicBezTo>
                  <a:cubicBezTo>
                    <a:pt x="292" y="235"/>
                    <a:pt x="294" y="249"/>
                    <a:pt x="300" y="259"/>
                  </a:cubicBezTo>
                  <a:cubicBezTo>
                    <a:pt x="313" y="276"/>
                    <a:pt x="329" y="272"/>
                    <a:pt x="337" y="252"/>
                  </a:cubicBezTo>
                  <a:cubicBezTo>
                    <a:pt x="341" y="240"/>
                    <a:pt x="344" y="228"/>
                    <a:pt x="352" y="218"/>
                  </a:cubicBezTo>
                  <a:cubicBezTo>
                    <a:pt x="363" y="205"/>
                    <a:pt x="374" y="208"/>
                    <a:pt x="379" y="225"/>
                  </a:cubicBezTo>
                  <a:cubicBezTo>
                    <a:pt x="385" y="248"/>
                    <a:pt x="371" y="291"/>
                    <a:pt x="349" y="300"/>
                  </a:cubicBezTo>
                  <a:cubicBezTo>
                    <a:pt x="335" y="306"/>
                    <a:pt x="317" y="303"/>
                    <a:pt x="302" y="301"/>
                  </a:cubicBezTo>
                  <a:cubicBezTo>
                    <a:pt x="287" y="300"/>
                    <a:pt x="276" y="300"/>
                    <a:pt x="267" y="314"/>
                  </a:cubicBezTo>
                  <a:cubicBezTo>
                    <a:pt x="248" y="345"/>
                    <a:pt x="214" y="352"/>
                    <a:pt x="180" y="331"/>
                  </a:cubicBezTo>
                  <a:cubicBezTo>
                    <a:pt x="181" y="330"/>
                    <a:pt x="182" y="328"/>
                    <a:pt x="183" y="327"/>
                  </a:cubicBezTo>
                  <a:cubicBezTo>
                    <a:pt x="210" y="304"/>
                    <a:pt x="209" y="289"/>
                    <a:pt x="177" y="272"/>
                  </a:cubicBezTo>
                  <a:cubicBezTo>
                    <a:pt x="163" y="264"/>
                    <a:pt x="161" y="255"/>
                    <a:pt x="169" y="242"/>
                  </a:cubicBezTo>
                  <a:cubicBezTo>
                    <a:pt x="177" y="229"/>
                    <a:pt x="184" y="221"/>
                    <a:pt x="200" y="232"/>
                  </a:cubicBezTo>
                  <a:cubicBezTo>
                    <a:pt x="229" y="251"/>
                    <a:pt x="245" y="242"/>
                    <a:pt x="246" y="207"/>
                  </a:cubicBezTo>
                  <a:cubicBezTo>
                    <a:pt x="247" y="183"/>
                    <a:pt x="246" y="159"/>
                    <a:pt x="241" y="136"/>
                  </a:cubicBezTo>
                  <a:cubicBezTo>
                    <a:pt x="235" y="108"/>
                    <a:pt x="212" y="91"/>
                    <a:pt x="186" y="93"/>
                  </a:cubicBezTo>
                  <a:cubicBezTo>
                    <a:pt x="190" y="123"/>
                    <a:pt x="173" y="144"/>
                    <a:pt x="152" y="163"/>
                  </a:cubicBezTo>
                  <a:cubicBezTo>
                    <a:pt x="145" y="170"/>
                    <a:pt x="143" y="177"/>
                    <a:pt x="152" y="184"/>
                  </a:cubicBezTo>
                  <a:cubicBezTo>
                    <a:pt x="164" y="195"/>
                    <a:pt x="159" y="208"/>
                    <a:pt x="152" y="219"/>
                  </a:cubicBezTo>
                  <a:cubicBezTo>
                    <a:pt x="144" y="229"/>
                    <a:pt x="134" y="235"/>
                    <a:pt x="119" y="228"/>
                  </a:cubicBezTo>
                  <a:cubicBezTo>
                    <a:pt x="92" y="216"/>
                    <a:pt x="84" y="222"/>
                    <a:pt x="82" y="253"/>
                  </a:cubicBezTo>
                  <a:cubicBezTo>
                    <a:pt x="80" y="275"/>
                    <a:pt x="80" y="297"/>
                    <a:pt x="77" y="318"/>
                  </a:cubicBezTo>
                  <a:cubicBezTo>
                    <a:pt x="76" y="326"/>
                    <a:pt x="70" y="336"/>
                    <a:pt x="63" y="339"/>
                  </a:cubicBezTo>
                  <a:cubicBezTo>
                    <a:pt x="54" y="343"/>
                    <a:pt x="42" y="345"/>
                    <a:pt x="33" y="342"/>
                  </a:cubicBezTo>
                  <a:cubicBezTo>
                    <a:pt x="28" y="340"/>
                    <a:pt x="25" y="323"/>
                    <a:pt x="28" y="316"/>
                  </a:cubicBezTo>
                  <a:cubicBezTo>
                    <a:pt x="40" y="282"/>
                    <a:pt x="42" y="250"/>
                    <a:pt x="32" y="215"/>
                  </a:cubicBezTo>
                  <a:cubicBezTo>
                    <a:pt x="29" y="206"/>
                    <a:pt x="39" y="191"/>
                    <a:pt x="47" y="182"/>
                  </a:cubicBezTo>
                  <a:cubicBezTo>
                    <a:pt x="69" y="156"/>
                    <a:pt x="67" y="145"/>
                    <a:pt x="34" y="133"/>
                  </a:cubicBezTo>
                  <a:cubicBezTo>
                    <a:pt x="31" y="132"/>
                    <a:pt x="27" y="132"/>
                    <a:pt x="24" y="131"/>
                  </a:cubicBezTo>
                  <a:cubicBezTo>
                    <a:pt x="15" y="126"/>
                    <a:pt x="0" y="124"/>
                    <a:pt x="7" y="110"/>
                  </a:cubicBezTo>
                  <a:cubicBezTo>
                    <a:pt x="12" y="102"/>
                    <a:pt x="26" y="92"/>
                    <a:pt x="34" y="94"/>
                  </a:cubicBezTo>
                  <a:cubicBezTo>
                    <a:pt x="49" y="97"/>
                    <a:pt x="66" y="105"/>
                    <a:pt x="77" y="116"/>
                  </a:cubicBezTo>
                  <a:cubicBezTo>
                    <a:pt x="96" y="136"/>
                    <a:pt x="114" y="141"/>
                    <a:pt x="129" y="127"/>
                  </a:cubicBezTo>
                  <a:cubicBezTo>
                    <a:pt x="146" y="111"/>
                    <a:pt x="145" y="85"/>
                    <a:pt x="126" y="69"/>
                  </a:cubicBezTo>
                  <a:cubicBezTo>
                    <a:pt x="115" y="60"/>
                    <a:pt x="102" y="52"/>
                    <a:pt x="88" y="47"/>
                  </a:cubicBezTo>
                  <a:cubicBezTo>
                    <a:pt x="59" y="34"/>
                    <a:pt x="56" y="27"/>
                    <a:pt x="74" y="0"/>
                  </a:cubicBezTo>
                  <a:cubicBezTo>
                    <a:pt x="85" y="0"/>
                    <a:pt x="95" y="0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"/>
            <p:cNvSpPr>
              <a:spLocks noEditPoints="1"/>
            </p:cNvSpPr>
            <p:nvPr/>
          </p:nvSpPr>
          <p:spPr bwMode="auto">
            <a:xfrm>
              <a:off x="1722531" y="1236288"/>
              <a:ext cx="216958" cy="291624"/>
            </a:xfrm>
            <a:custGeom>
              <a:avLst/>
              <a:gdLst>
                <a:gd name="T0" fmla="*/ 20 w 265"/>
                <a:gd name="T1" fmla="*/ 356 h 356"/>
                <a:gd name="T2" fmla="*/ 2 w 265"/>
                <a:gd name="T3" fmla="*/ 340 h 356"/>
                <a:gd name="T4" fmla="*/ 45 w 265"/>
                <a:gd name="T5" fmla="*/ 263 h 356"/>
                <a:gd name="T6" fmla="*/ 73 w 265"/>
                <a:gd name="T7" fmla="*/ 232 h 356"/>
                <a:gd name="T8" fmla="*/ 117 w 265"/>
                <a:gd name="T9" fmla="*/ 227 h 356"/>
                <a:gd name="T10" fmla="*/ 114 w 265"/>
                <a:gd name="T11" fmla="*/ 180 h 356"/>
                <a:gd name="T12" fmla="*/ 68 w 265"/>
                <a:gd name="T13" fmla="*/ 186 h 356"/>
                <a:gd name="T14" fmla="*/ 0 w 265"/>
                <a:gd name="T15" fmla="*/ 134 h 356"/>
                <a:gd name="T16" fmla="*/ 1 w 265"/>
                <a:gd name="T17" fmla="*/ 52 h 356"/>
                <a:gd name="T18" fmla="*/ 11 w 265"/>
                <a:gd name="T19" fmla="*/ 29 h 356"/>
                <a:gd name="T20" fmla="*/ 32 w 265"/>
                <a:gd name="T21" fmla="*/ 35 h 356"/>
                <a:gd name="T22" fmla="*/ 39 w 265"/>
                <a:gd name="T23" fmla="*/ 114 h 356"/>
                <a:gd name="T24" fmla="*/ 67 w 265"/>
                <a:gd name="T25" fmla="*/ 150 h 356"/>
                <a:gd name="T26" fmla="*/ 116 w 265"/>
                <a:gd name="T27" fmla="*/ 138 h 356"/>
                <a:gd name="T28" fmla="*/ 106 w 265"/>
                <a:gd name="T29" fmla="*/ 108 h 356"/>
                <a:gd name="T30" fmla="*/ 64 w 265"/>
                <a:gd name="T31" fmla="*/ 58 h 356"/>
                <a:gd name="T32" fmla="*/ 120 w 265"/>
                <a:gd name="T33" fmla="*/ 4 h 356"/>
                <a:gd name="T34" fmla="*/ 187 w 265"/>
                <a:gd name="T35" fmla="*/ 80 h 356"/>
                <a:gd name="T36" fmla="*/ 167 w 265"/>
                <a:gd name="T37" fmla="*/ 102 h 356"/>
                <a:gd name="T38" fmla="*/ 153 w 265"/>
                <a:gd name="T39" fmla="*/ 129 h 356"/>
                <a:gd name="T40" fmla="*/ 179 w 265"/>
                <a:gd name="T41" fmla="*/ 148 h 356"/>
                <a:gd name="T42" fmla="*/ 227 w 265"/>
                <a:gd name="T43" fmla="*/ 105 h 356"/>
                <a:gd name="T44" fmla="*/ 232 w 265"/>
                <a:gd name="T45" fmla="*/ 54 h 356"/>
                <a:gd name="T46" fmla="*/ 231 w 265"/>
                <a:gd name="T47" fmla="*/ 40 h 356"/>
                <a:gd name="T48" fmla="*/ 245 w 265"/>
                <a:gd name="T49" fmla="*/ 26 h 356"/>
                <a:gd name="T50" fmla="*/ 260 w 265"/>
                <a:gd name="T51" fmla="*/ 38 h 356"/>
                <a:gd name="T52" fmla="*/ 263 w 265"/>
                <a:gd name="T53" fmla="*/ 128 h 356"/>
                <a:gd name="T54" fmla="*/ 200 w 265"/>
                <a:gd name="T55" fmla="*/ 176 h 356"/>
                <a:gd name="T56" fmla="*/ 188 w 265"/>
                <a:gd name="T57" fmla="*/ 176 h 356"/>
                <a:gd name="T58" fmla="*/ 156 w 265"/>
                <a:gd name="T59" fmla="*/ 209 h 356"/>
                <a:gd name="T60" fmla="*/ 179 w 265"/>
                <a:gd name="T61" fmla="*/ 231 h 356"/>
                <a:gd name="T62" fmla="*/ 191 w 265"/>
                <a:gd name="T63" fmla="*/ 228 h 356"/>
                <a:gd name="T64" fmla="*/ 225 w 265"/>
                <a:gd name="T65" fmla="*/ 262 h 356"/>
                <a:gd name="T66" fmla="*/ 226 w 265"/>
                <a:gd name="T67" fmla="*/ 298 h 356"/>
                <a:gd name="T68" fmla="*/ 227 w 265"/>
                <a:gd name="T69" fmla="*/ 325 h 356"/>
                <a:gd name="T70" fmla="*/ 208 w 265"/>
                <a:gd name="T71" fmla="*/ 347 h 356"/>
                <a:gd name="T72" fmla="*/ 192 w 265"/>
                <a:gd name="T73" fmla="*/ 330 h 356"/>
                <a:gd name="T74" fmla="*/ 187 w 265"/>
                <a:gd name="T75" fmla="*/ 279 h 356"/>
                <a:gd name="T76" fmla="*/ 175 w 265"/>
                <a:gd name="T77" fmla="*/ 261 h 356"/>
                <a:gd name="T78" fmla="*/ 164 w 265"/>
                <a:gd name="T79" fmla="*/ 279 h 356"/>
                <a:gd name="T80" fmla="*/ 160 w 265"/>
                <a:gd name="T81" fmla="*/ 334 h 356"/>
                <a:gd name="T82" fmla="*/ 137 w 265"/>
                <a:gd name="T83" fmla="*/ 347 h 356"/>
                <a:gd name="T84" fmla="*/ 116 w 265"/>
                <a:gd name="T85" fmla="*/ 334 h 356"/>
                <a:gd name="T86" fmla="*/ 112 w 265"/>
                <a:gd name="T87" fmla="*/ 278 h 356"/>
                <a:gd name="T88" fmla="*/ 98 w 265"/>
                <a:gd name="T89" fmla="*/ 264 h 356"/>
                <a:gd name="T90" fmla="*/ 88 w 265"/>
                <a:gd name="T91" fmla="*/ 278 h 356"/>
                <a:gd name="T92" fmla="*/ 36 w 265"/>
                <a:gd name="T93" fmla="*/ 356 h 356"/>
                <a:gd name="T94" fmla="*/ 20 w 265"/>
                <a:gd name="T95" fmla="*/ 356 h 356"/>
                <a:gd name="T96" fmla="*/ 152 w 265"/>
                <a:gd name="T97" fmla="*/ 62 h 356"/>
                <a:gd name="T98" fmla="*/ 131 w 265"/>
                <a:gd name="T99" fmla="*/ 32 h 356"/>
                <a:gd name="T100" fmla="*/ 102 w 265"/>
                <a:gd name="T101" fmla="*/ 53 h 356"/>
                <a:gd name="T102" fmla="*/ 129 w 265"/>
                <a:gd name="T103" fmla="*/ 79 h 356"/>
                <a:gd name="T104" fmla="*/ 152 w 265"/>
                <a:gd name="T105" fmla="*/ 6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5" h="356">
                  <a:moveTo>
                    <a:pt x="20" y="356"/>
                  </a:moveTo>
                  <a:cubicBezTo>
                    <a:pt x="15" y="352"/>
                    <a:pt x="10" y="347"/>
                    <a:pt x="2" y="340"/>
                  </a:cubicBezTo>
                  <a:cubicBezTo>
                    <a:pt x="43" y="327"/>
                    <a:pt x="46" y="296"/>
                    <a:pt x="45" y="263"/>
                  </a:cubicBezTo>
                  <a:cubicBezTo>
                    <a:pt x="43" y="234"/>
                    <a:pt x="44" y="234"/>
                    <a:pt x="73" y="232"/>
                  </a:cubicBezTo>
                  <a:cubicBezTo>
                    <a:pt x="87" y="231"/>
                    <a:pt x="100" y="229"/>
                    <a:pt x="117" y="227"/>
                  </a:cubicBezTo>
                  <a:cubicBezTo>
                    <a:pt x="116" y="212"/>
                    <a:pt x="115" y="196"/>
                    <a:pt x="114" y="180"/>
                  </a:cubicBezTo>
                  <a:cubicBezTo>
                    <a:pt x="96" y="182"/>
                    <a:pt x="82" y="184"/>
                    <a:pt x="68" y="186"/>
                  </a:cubicBezTo>
                  <a:cubicBezTo>
                    <a:pt x="37" y="191"/>
                    <a:pt x="1" y="177"/>
                    <a:pt x="0" y="134"/>
                  </a:cubicBezTo>
                  <a:cubicBezTo>
                    <a:pt x="0" y="106"/>
                    <a:pt x="0" y="79"/>
                    <a:pt x="1" y="52"/>
                  </a:cubicBezTo>
                  <a:cubicBezTo>
                    <a:pt x="1" y="44"/>
                    <a:pt x="5" y="35"/>
                    <a:pt x="11" y="29"/>
                  </a:cubicBezTo>
                  <a:cubicBezTo>
                    <a:pt x="18" y="20"/>
                    <a:pt x="30" y="23"/>
                    <a:pt x="32" y="35"/>
                  </a:cubicBezTo>
                  <a:cubicBezTo>
                    <a:pt x="35" y="61"/>
                    <a:pt x="38" y="88"/>
                    <a:pt x="39" y="114"/>
                  </a:cubicBezTo>
                  <a:cubicBezTo>
                    <a:pt x="40" y="134"/>
                    <a:pt x="49" y="145"/>
                    <a:pt x="67" y="150"/>
                  </a:cubicBezTo>
                  <a:cubicBezTo>
                    <a:pt x="86" y="156"/>
                    <a:pt x="103" y="153"/>
                    <a:pt x="116" y="138"/>
                  </a:cubicBezTo>
                  <a:cubicBezTo>
                    <a:pt x="125" y="127"/>
                    <a:pt x="120" y="112"/>
                    <a:pt x="106" y="108"/>
                  </a:cubicBezTo>
                  <a:cubicBezTo>
                    <a:pt x="71" y="97"/>
                    <a:pt x="62" y="86"/>
                    <a:pt x="64" y="58"/>
                  </a:cubicBezTo>
                  <a:cubicBezTo>
                    <a:pt x="67" y="30"/>
                    <a:pt x="91" y="7"/>
                    <a:pt x="120" y="4"/>
                  </a:cubicBezTo>
                  <a:cubicBezTo>
                    <a:pt x="173" y="0"/>
                    <a:pt x="205" y="34"/>
                    <a:pt x="187" y="80"/>
                  </a:cubicBezTo>
                  <a:cubicBezTo>
                    <a:pt x="184" y="89"/>
                    <a:pt x="175" y="99"/>
                    <a:pt x="167" y="102"/>
                  </a:cubicBezTo>
                  <a:cubicBezTo>
                    <a:pt x="152" y="107"/>
                    <a:pt x="147" y="118"/>
                    <a:pt x="153" y="129"/>
                  </a:cubicBezTo>
                  <a:cubicBezTo>
                    <a:pt x="157" y="138"/>
                    <a:pt x="169" y="146"/>
                    <a:pt x="179" y="148"/>
                  </a:cubicBezTo>
                  <a:cubicBezTo>
                    <a:pt x="198" y="151"/>
                    <a:pt x="221" y="130"/>
                    <a:pt x="227" y="105"/>
                  </a:cubicBezTo>
                  <a:cubicBezTo>
                    <a:pt x="231" y="89"/>
                    <a:pt x="231" y="71"/>
                    <a:pt x="232" y="54"/>
                  </a:cubicBezTo>
                  <a:cubicBezTo>
                    <a:pt x="232" y="49"/>
                    <a:pt x="230" y="44"/>
                    <a:pt x="231" y="40"/>
                  </a:cubicBezTo>
                  <a:cubicBezTo>
                    <a:pt x="235" y="34"/>
                    <a:pt x="240" y="26"/>
                    <a:pt x="245" y="26"/>
                  </a:cubicBezTo>
                  <a:cubicBezTo>
                    <a:pt x="250" y="25"/>
                    <a:pt x="260" y="33"/>
                    <a:pt x="260" y="38"/>
                  </a:cubicBezTo>
                  <a:cubicBezTo>
                    <a:pt x="263" y="68"/>
                    <a:pt x="265" y="98"/>
                    <a:pt x="263" y="128"/>
                  </a:cubicBezTo>
                  <a:cubicBezTo>
                    <a:pt x="261" y="155"/>
                    <a:pt x="234" y="173"/>
                    <a:pt x="200" y="176"/>
                  </a:cubicBezTo>
                  <a:cubicBezTo>
                    <a:pt x="196" y="176"/>
                    <a:pt x="192" y="176"/>
                    <a:pt x="188" y="176"/>
                  </a:cubicBezTo>
                  <a:cubicBezTo>
                    <a:pt x="155" y="176"/>
                    <a:pt x="156" y="176"/>
                    <a:pt x="156" y="209"/>
                  </a:cubicBezTo>
                  <a:cubicBezTo>
                    <a:pt x="156" y="227"/>
                    <a:pt x="166" y="230"/>
                    <a:pt x="179" y="231"/>
                  </a:cubicBezTo>
                  <a:cubicBezTo>
                    <a:pt x="183" y="231"/>
                    <a:pt x="187" y="229"/>
                    <a:pt x="191" y="228"/>
                  </a:cubicBezTo>
                  <a:cubicBezTo>
                    <a:pt x="224" y="226"/>
                    <a:pt x="227" y="229"/>
                    <a:pt x="225" y="262"/>
                  </a:cubicBezTo>
                  <a:cubicBezTo>
                    <a:pt x="224" y="274"/>
                    <a:pt x="225" y="286"/>
                    <a:pt x="226" y="298"/>
                  </a:cubicBezTo>
                  <a:cubicBezTo>
                    <a:pt x="226" y="307"/>
                    <a:pt x="230" y="317"/>
                    <a:pt x="227" y="325"/>
                  </a:cubicBezTo>
                  <a:cubicBezTo>
                    <a:pt x="223" y="334"/>
                    <a:pt x="214" y="340"/>
                    <a:pt x="208" y="347"/>
                  </a:cubicBezTo>
                  <a:cubicBezTo>
                    <a:pt x="202" y="342"/>
                    <a:pt x="193" y="337"/>
                    <a:pt x="192" y="330"/>
                  </a:cubicBezTo>
                  <a:cubicBezTo>
                    <a:pt x="189" y="314"/>
                    <a:pt x="190" y="296"/>
                    <a:pt x="187" y="279"/>
                  </a:cubicBezTo>
                  <a:cubicBezTo>
                    <a:pt x="186" y="272"/>
                    <a:pt x="180" y="262"/>
                    <a:pt x="175" y="261"/>
                  </a:cubicBezTo>
                  <a:cubicBezTo>
                    <a:pt x="162" y="258"/>
                    <a:pt x="164" y="270"/>
                    <a:pt x="164" y="279"/>
                  </a:cubicBezTo>
                  <a:cubicBezTo>
                    <a:pt x="162" y="297"/>
                    <a:pt x="160" y="316"/>
                    <a:pt x="160" y="334"/>
                  </a:cubicBezTo>
                  <a:cubicBezTo>
                    <a:pt x="159" y="352"/>
                    <a:pt x="146" y="347"/>
                    <a:pt x="137" y="347"/>
                  </a:cubicBezTo>
                  <a:cubicBezTo>
                    <a:pt x="127" y="348"/>
                    <a:pt x="116" y="350"/>
                    <a:pt x="116" y="334"/>
                  </a:cubicBezTo>
                  <a:cubicBezTo>
                    <a:pt x="116" y="315"/>
                    <a:pt x="115" y="296"/>
                    <a:pt x="112" y="278"/>
                  </a:cubicBezTo>
                  <a:cubicBezTo>
                    <a:pt x="111" y="273"/>
                    <a:pt x="103" y="269"/>
                    <a:pt x="98" y="264"/>
                  </a:cubicBezTo>
                  <a:cubicBezTo>
                    <a:pt x="95" y="269"/>
                    <a:pt x="88" y="273"/>
                    <a:pt x="88" y="278"/>
                  </a:cubicBezTo>
                  <a:cubicBezTo>
                    <a:pt x="84" y="313"/>
                    <a:pt x="71" y="342"/>
                    <a:pt x="36" y="356"/>
                  </a:cubicBezTo>
                  <a:cubicBezTo>
                    <a:pt x="31" y="356"/>
                    <a:pt x="25" y="356"/>
                    <a:pt x="20" y="356"/>
                  </a:cubicBezTo>
                  <a:close/>
                  <a:moveTo>
                    <a:pt x="152" y="62"/>
                  </a:moveTo>
                  <a:cubicBezTo>
                    <a:pt x="148" y="45"/>
                    <a:pt x="150" y="32"/>
                    <a:pt x="131" y="32"/>
                  </a:cubicBezTo>
                  <a:cubicBezTo>
                    <a:pt x="117" y="32"/>
                    <a:pt x="105" y="39"/>
                    <a:pt x="102" y="53"/>
                  </a:cubicBezTo>
                  <a:cubicBezTo>
                    <a:pt x="99" y="64"/>
                    <a:pt x="116" y="82"/>
                    <a:pt x="129" y="79"/>
                  </a:cubicBezTo>
                  <a:cubicBezTo>
                    <a:pt x="137" y="77"/>
                    <a:pt x="144" y="68"/>
                    <a:pt x="152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8"/>
            <p:cNvSpPr/>
            <p:nvPr/>
          </p:nvSpPr>
          <p:spPr bwMode="auto">
            <a:xfrm>
              <a:off x="2056383" y="1243632"/>
              <a:ext cx="287340" cy="271121"/>
            </a:xfrm>
            <a:custGeom>
              <a:avLst/>
              <a:gdLst>
                <a:gd name="T0" fmla="*/ 52 w 351"/>
                <a:gd name="T1" fmla="*/ 170 h 331"/>
                <a:gd name="T2" fmla="*/ 56 w 351"/>
                <a:gd name="T3" fmla="*/ 115 h 331"/>
                <a:gd name="T4" fmla="*/ 51 w 351"/>
                <a:gd name="T5" fmla="*/ 13 h 331"/>
                <a:gd name="T6" fmla="*/ 66 w 351"/>
                <a:gd name="T7" fmla="*/ 1 h 331"/>
                <a:gd name="T8" fmla="*/ 83 w 351"/>
                <a:gd name="T9" fmla="*/ 19 h 331"/>
                <a:gd name="T10" fmla="*/ 84 w 351"/>
                <a:gd name="T11" fmla="*/ 79 h 331"/>
                <a:gd name="T12" fmla="*/ 127 w 351"/>
                <a:gd name="T13" fmla="*/ 112 h 331"/>
                <a:gd name="T14" fmla="*/ 144 w 351"/>
                <a:gd name="T15" fmla="*/ 81 h 331"/>
                <a:gd name="T16" fmla="*/ 135 w 351"/>
                <a:gd name="T17" fmla="*/ 61 h 331"/>
                <a:gd name="T18" fmla="*/ 142 w 351"/>
                <a:gd name="T19" fmla="*/ 29 h 331"/>
                <a:gd name="T20" fmla="*/ 175 w 351"/>
                <a:gd name="T21" fmla="*/ 28 h 331"/>
                <a:gd name="T22" fmla="*/ 188 w 351"/>
                <a:gd name="T23" fmla="*/ 55 h 331"/>
                <a:gd name="T24" fmla="*/ 182 w 351"/>
                <a:gd name="T25" fmla="*/ 80 h 331"/>
                <a:gd name="T26" fmla="*/ 193 w 351"/>
                <a:gd name="T27" fmla="*/ 111 h 331"/>
                <a:gd name="T28" fmla="*/ 233 w 351"/>
                <a:gd name="T29" fmla="*/ 93 h 331"/>
                <a:gd name="T30" fmla="*/ 232 w 351"/>
                <a:gd name="T31" fmla="*/ 27 h 331"/>
                <a:gd name="T32" fmla="*/ 234 w 351"/>
                <a:gd name="T33" fmla="*/ 7 h 331"/>
                <a:gd name="T34" fmla="*/ 255 w 351"/>
                <a:gd name="T35" fmla="*/ 4 h 331"/>
                <a:gd name="T36" fmla="*/ 313 w 351"/>
                <a:gd name="T37" fmla="*/ 16 h 331"/>
                <a:gd name="T38" fmla="*/ 331 w 351"/>
                <a:gd name="T39" fmla="*/ 34 h 331"/>
                <a:gd name="T40" fmla="*/ 309 w 351"/>
                <a:gd name="T41" fmla="*/ 45 h 331"/>
                <a:gd name="T42" fmla="*/ 279 w 351"/>
                <a:gd name="T43" fmla="*/ 70 h 331"/>
                <a:gd name="T44" fmla="*/ 275 w 351"/>
                <a:gd name="T45" fmla="*/ 139 h 331"/>
                <a:gd name="T46" fmla="*/ 236 w 351"/>
                <a:gd name="T47" fmla="*/ 175 h 331"/>
                <a:gd name="T48" fmla="*/ 211 w 351"/>
                <a:gd name="T49" fmla="*/ 173 h 331"/>
                <a:gd name="T50" fmla="*/ 190 w 351"/>
                <a:gd name="T51" fmla="*/ 180 h 331"/>
                <a:gd name="T52" fmla="*/ 197 w 351"/>
                <a:gd name="T53" fmla="*/ 208 h 331"/>
                <a:gd name="T54" fmla="*/ 287 w 351"/>
                <a:gd name="T55" fmla="*/ 212 h 331"/>
                <a:gd name="T56" fmla="*/ 300 w 351"/>
                <a:gd name="T57" fmla="*/ 192 h 331"/>
                <a:gd name="T58" fmla="*/ 305 w 351"/>
                <a:gd name="T59" fmla="*/ 165 h 331"/>
                <a:gd name="T60" fmla="*/ 321 w 351"/>
                <a:gd name="T61" fmla="*/ 150 h 331"/>
                <a:gd name="T62" fmla="*/ 339 w 351"/>
                <a:gd name="T63" fmla="*/ 166 h 331"/>
                <a:gd name="T64" fmla="*/ 331 w 351"/>
                <a:gd name="T65" fmla="*/ 231 h 331"/>
                <a:gd name="T66" fmla="*/ 285 w 351"/>
                <a:gd name="T67" fmla="*/ 258 h 331"/>
                <a:gd name="T68" fmla="*/ 154 w 351"/>
                <a:gd name="T69" fmla="*/ 250 h 331"/>
                <a:gd name="T70" fmla="*/ 137 w 351"/>
                <a:gd name="T71" fmla="*/ 251 h 331"/>
                <a:gd name="T72" fmla="*/ 125 w 351"/>
                <a:gd name="T73" fmla="*/ 270 h 331"/>
                <a:gd name="T74" fmla="*/ 140 w 351"/>
                <a:gd name="T75" fmla="*/ 286 h 331"/>
                <a:gd name="T76" fmla="*/ 315 w 351"/>
                <a:gd name="T77" fmla="*/ 289 h 331"/>
                <a:gd name="T78" fmla="*/ 333 w 351"/>
                <a:gd name="T79" fmla="*/ 288 h 331"/>
                <a:gd name="T80" fmla="*/ 350 w 351"/>
                <a:gd name="T81" fmla="*/ 304 h 331"/>
                <a:gd name="T82" fmla="*/ 343 w 351"/>
                <a:gd name="T83" fmla="*/ 324 h 331"/>
                <a:gd name="T84" fmla="*/ 317 w 351"/>
                <a:gd name="T85" fmla="*/ 330 h 331"/>
                <a:gd name="T86" fmla="*/ 45 w 351"/>
                <a:gd name="T87" fmla="*/ 331 h 331"/>
                <a:gd name="T88" fmla="*/ 3 w 351"/>
                <a:gd name="T89" fmla="*/ 295 h 331"/>
                <a:gd name="T90" fmla="*/ 6 w 351"/>
                <a:gd name="T91" fmla="*/ 221 h 331"/>
                <a:gd name="T92" fmla="*/ 29 w 351"/>
                <a:gd name="T93" fmla="*/ 204 h 331"/>
                <a:gd name="T94" fmla="*/ 39 w 351"/>
                <a:gd name="T95" fmla="*/ 225 h 331"/>
                <a:gd name="T96" fmla="*/ 47 w 351"/>
                <a:gd name="T97" fmla="*/ 268 h 331"/>
                <a:gd name="T98" fmla="*/ 65 w 351"/>
                <a:gd name="T99" fmla="*/ 283 h 331"/>
                <a:gd name="T100" fmla="*/ 70 w 351"/>
                <a:gd name="T101" fmla="*/ 263 h 331"/>
                <a:gd name="T102" fmla="*/ 68 w 351"/>
                <a:gd name="T103" fmla="*/ 243 h 331"/>
                <a:gd name="T104" fmla="*/ 104 w 351"/>
                <a:gd name="T105" fmla="*/ 210 h 331"/>
                <a:gd name="T106" fmla="*/ 123 w 351"/>
                <a:gd name="T107" fmla="*/ 208 h 331"/>
                <a:gd name="T108" fmla="*/ 135 w 351"/>
                <a:gd name="T109" fmla="*/ 187 h 331"/>
                <a:gd name="T110" fmla="*/ 118 w 351"/>
                <a:gd name="T111" fmla="*/ 172 h 331"/>
                <a:gd name="T112" fmla="*/ 79 w 351"/>
                <a:gd name="T113" fmla="*/ 176 h 331"/>
                <a:gd name="T114" fmla="*/ 57 w 351"/>
                <a:gd name="T115" fmla="*/ 175 h 331"/>
                <a:gd name="T116" fmla="*/ 52 w 351"/>
                <a:gd name="T117" fmla="*/ 1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1" h="331">
                  <a:moveTo>
                    <a:pt x="52" y="170"/>
                  </a:moveTo>
                  <a:cubicBezTo>
                    <a:pt x="80" y="151"/>
                    <a:pt x="66" y="134"/>
                    <a:pt x="56" y="115"/>
                  </a:cubicBezTo>
                  <a:cubicBezTo>
                    <a:pt x="38" y="83"/>
                    <a:pt x="42" y="47"/>
                    <a:pt x="51" y="13"/>
                  </a:cubicBezTo>
                  <a:cubicBezTo>
                    <a:pt x="52" y="8"/>
                    <a:pt x="63" y="0"/>
                    <a:pt x="66" y="1"/>
                  </a:cubicBezTo>
                  <a:cubicBezTo>
                    <a:pt x="73" y="5"/>
                    <a:pt x="82" y="12"/>
                    <a:pt x="83" y="19"/>
                  </a:cubicBezTo>
                  <a:cubicBezTo>
                    <a:pt x="85" y="39"/>
                    <a:pt x="83" y="59"/>
                    <a:pt x="84" y="79"/>
                  </a:cubicBezTo>
                  <a:cubicBezTo>
                    <a:pt x="85" y="105"/>
                    <a:pt x="103" y="118"/>
                    <a:pt x="127" y="112"/>
                  </a:cubicBezTo>
                  <a:cubicBezTo>
                    <a:pt x="144" y="107"/>
                    <a:pt x="150" y="97"/>
                    <a:pt x="144" y="81"/>
                  </a:cubicBezTo>
                  <a:cubicBezTo>
                    <a:pt x="141" y="74"/>
                    <a:pt x="135" y="68"/>
                    <a:pt x="135" y="61"/>
                  </a:cubicBezTo>
                  <a:cubicBezTo>
                    <a:pt x="135" y="50"/>
                    <a:pt x="136" y="35"/>
                    <a:pt x="142" y="29"/>
                  </a:cubicBezTo>
                  <a:cubicBezTo>
                    <a:pt x="149" y="24"/>
                    <a:pt x="166" y="23"/>
                    <a:pt x="175" y="28"/>
                  </a:cubicBezTo>
                  <a:cubicBezTo>
                    <a:pt x="182" y="31"/>
                    <a:pt x="186" y="45"/>
                    <a:pt x="188" y="55"/>
                  </a:cubicBezTo>
                  <a:cubicBezTo>
                    <a:pt x="189" y="63"/>
                    <a:pt x="184" y="72"/>
                    <a:pt x="182" y="80"/>
                  </a:cubicBezTo>
                  <a:cubicBezTo>
                    <a:pt x="178" y="93"/>
                    <a:pt x="176" y="106"/>
                    <a:pt x="193" y="111"/>
                  </a:cubicBezTo>
                  <a:cubicBezTo>
                    <a:pt x="212" y="116"/>
                    <a:pt x="231" y="109"/>
                    <a:pt x="233" y="93"/>
                  </a:cubicBezTo>
                  <a:cubicBezTo>
                    <a:pt x="235" y="71"/>
                    <a:pt x="232" y="49"/>
                    <a:pt x="232" y="27"/>
                  </a:cubicBezTo>
                  <a:cubicBezTo>
                    <a:pt x="232" y="20"/>
                    <a:pt x="230" y="10"/>
                    <a:pt x="234" y="7"/>
                  </a:cubicBezTo>
                  <a:cubicBezTo>
                    <a:pt x="239" y="3"/>
                    <a:pt x="248" y="3"/>
                    <a:pt x="255" y="4"/>
                  </a:cubicBezTo>
                  <a:cubicBezTo>
                    <a:pt x="275" y="7"/>
                    <a:pt x="294" y="10"/>
                    <a:pt x="313" y="16"/>
                  </a:cubicBezTo>
                  <a:cubicBezTo>
                    <a:pt x="320" y="18"/>
                    <a:pt x="331" y="27"/>
                    <a:pt x="331" y="34"/>
                  </a:cubicBezTo>
                  <a:cubicBezTo>
                    <a:pt x="332" y="47"/>
                    <a:pt x="321" y="47"/>
                    <a:pt x="309" y="45"/>
                  </a:cubicBezTo>
                  <a:cubicBezTo>
                    <a:pt x="285" y="40"/>
                    <a:pt x="280" y="45"/>
                    <a:pt x="279" y="70"/>
                  </a:cubicBezTo>
                  <a:cubicBezTo>
                    <a:pt x="279" y="93"/>
                    <a:pt x="278" y="116"/>
                    <a:pt x="275" y="139"/>
                  </a:cubicBezTo>
                  <a:cubicBezTo>
                    <a:pt x="273" y="168"/>
                    <a:pt x="264" y="175"/>
                    <a:pt x="236" y="175"/>
                  </a:cubicBezTo>
                  <a:cubicBezTo>
                    <a:pt x="228" y="174"/>
                    <a:pt x="219" y="172"/>
                    <a:pt x="211" y="173"/>
                  </a:cubicBezTo>
                  <a:cubicBezTo>
                    <a:pt x="203" y="173"/>
                    <a:pt x="190" y="177"/>
                    <a:pt x="190" y="180"/>
                  </a:cubicBezTo>
                  <a:cubicBezTo>
                    <a:pt x="189" y="190"/>
                    <a:pt x="191" y="204"/>
                    <a:pt x="197" y="208"/>
                  </a:cubicBezTo>
                  <a:cubicBezTo>
                    <a:pt x="225" y="226"/>
                    <a:pt x="257" y="223"/>
                    <a:pt x="287" y="212"/>
                  </a:cubicBezTo>
                  <a:cubicBezTo>
                    <a:pt x="293" y="210"/>
                    <a:pt x="297" y="199"/>
                    <a:pt x="300" y="192"/>
                  </a:cubicBezTo>
                  <a:cubicBezTo>
                    <a:pt x="303" y="183"/>
                    <a:pt x="301" y="173"/>
                    <a:pt x="305" y="165"/>
                  </a:cubicBezTo>
                  <a:cubicBezTo>
                    <a:pt x="307" y="158"/>
                    <a:pt x="317" y="149"/>
                    <a:pt x="321" y="150"/>
                  </a:cubicBezTo>
                  <a:cubicBezTo>
                    <a:pt x="328" y="152"/>
                    <a:pt x="339" y="161"/>
                    <a:pt x="339" y="166"/>
                  </a:cubicBezTo>
                  <a:cubicBezTo>
                    <a:pt x="338" y="188"/>
                    <a:pt x="336" y="210"/>
                    <a:pt x="331" y="231"/>
                  </a:cubicBezTo>
                  <a:cubicBezTo>
                    <a:pt x="325" y="253"/>
                    <a:pt x="305" y="259"/>
                    <a:pt x="285" y="258"/>
                  </a:cubicBezTo>
                  <a:cubicBezTo>
                    <a:pt x="242" y="257"/>
                    <a:pt x="198" y="253"/>
                    <a:pt x="154" y="250"/>
                  </a:cubicBezTo>
                  <a:cubicBezTo>
                    <a:pt x="149" y="249"/>
                    <a:pt x="141" y="248"/>
                    <a:pt x="137" y="251"/>
                  </a:cubicBezTo>
                  <a:cubicBezTo>
                    <a:pt x="131" y="256"/>
                    <a:pt x="124" y="264"/>
                    <a:pt x="125" y="270"/>
                  </a:cubicBezTo>
                  <a:cubicBezTo>
                    <a:pt x="125" y="276"/>
                    <a:pt x="134" y="286"/>
                    <a:pt x="140" y="286"/>
                  </a:cubicBezTo>
                  <a:cubicBezTo>
                    <a:pt x="198" y="288"/>
                    <a:pt x="257" y="288"/>
                    <a:pt x="315" y="289"/>
                  </a:cubicBezTo>
                  <a:cubicBezTo>
                    <a:pt x="321" y="289"/>
                    <a:pt x="328" y="286"/>
                    <a:pt x="333" y="288"/>
                  </a:cubicBezTo>
                  <a:cubicBezTo>
                    <a:pt x="340" y="291"/>
                    <a:pt x="348" y="297"/>
                    <a:pt x="350" y="304"/>
                  </a:cubicBezTo>
                  <a:cubicBezTo>
                    <a:pt x="351" y="309"/>
                    <a:pt x="348" y="320"/>
                    <a:pt x="343" y="324"/>
                  </a:cubicBezTo>
                  <a:cubicBezTo>
                    <a:pt x="336" y="329"/>
                    <a:pt x="326" y="330"/>
                    <a:pt x="317" y="330"/>
                  </a:cubicBezTo>
                  <a:cubicBezTo>
                    <a:pt x="227" y="331"/>
                    <a:pt x="136" y="331"/>
                    <a:pt x="45" y="331"/>
                  </a:cubicBezTo>
                  <a:cubicBezTo>
                    <a:pt x="16" y="331"/>
                    <a:pt x="7" y="325"/>
                    <a:pt x="3" y="295"/>
                  </a:cubicBezTo>
                  <a:cubicBezTo>
                    <a:pt x="0" y="271"/>
                    <a:pt x="3" y="245"/>
                    <a:pt x="6" y="221"/>
                  </a:cubicBezTo>
                  <a:cubicBezTo>
                    <a:pt x="7" y="214"/>
                    <a:pt x="21" y="209"/>
                    <a:pt x="29" y="204"/>
                  </a:cubicBezTo>
                  <a:cubicBezTo>
                    <a:pt x="33" y="211"/>
                    <a:pt x="38" y="218"/>
                    <a:pt x="39" y="225"/>
                  </a:cubicBezTo>
                  <a:cubicBezTo>
                    <a:pt x="43" y="240"/>
                    <a:pt x="42" y="255"/>
                    <a:pt x="47" y="268"/>
                  </a:cubicBezTo>
                  <a:cubicBezTo>
                    <a:pt x="49" y="274"/>
                    <a:pt x="59" y="278"/>
                    <a:pt x="65" y="283"/>
                  </a:cubicBezTo>
                  <a:cubicBezTo>
                    <a:pt x="67" y="276"/>
                    <a:pt x="70" y="270"/>
                    <a:pt x="70" y="263"/>
                  </a:cubicBezTo>
                  <a:cubicBezTo>
                    <a:pt x="71" y="257"/>
                    <a:pt x="68" y="250"/>
                    <a:pt x="68" y="243"/>
                  </a:cubicBezTo>
                  <a:cubicBezTo>
                    <a:pt x="67" y="210"/>
                    <a:pt x="71" y="207"/>
                    <a:pt x="104" y="210"/>
                  </a:cubicBezTo>
                  <a:cubicBezTo>
                    <a:pt x="110" y="211"/>
                    <a:pt x="118" y="211"/>
                    <a:pt x="123" y="208"/>
                  </a:cubicBezTo>
                  <a:cubicBezTo>
                    <a:pt x="129" y="203"/>
                    <a:pt x="136" y="194"/>
                    <a:pt x="135" y="187"/>
                  </a:cubicBezTo>
                  <a:cubicBezTo>
                    <a:pt x="134" y="181"/>
                    <a:pt x="125" y="172"/>
                    <a:pt x="118" y="172"/>
                  </a:cubicBezTo>
                  <a:cubicBezTo>
                    <a:pt x="105" y="170"/>
                    <a:pt x="92" y="175"/>
                    <a:pt x="79" y="176"/>
                  </a:cubicBezTo>
                  <a:cubicBezTo>
                    <a:pt x="72" y="176"/>
                    <a:pt x="64" y="175"/>
                    <a:pt x="57" y="175"/>
                  </a:cubicBezTo>
                  <a:cubicBezTo>
                    <a:pt x="56" y="173"/>
                    <a:pt x="54" y="171"/>
                    <a:pt x="52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9"/>
            <p:cNvSpPr/>
            <p:nvPr/>
          </p:nvSpPr>
          <p:spPr bwMode="auto">
            <a:xfrm>
              <a:off x="2057301" y="922326"/>
              <a:ext cx="297744" cy="283668"/>
            </a:xfrm>
            <a:custGeom>
              <a:avLst/>
              <a:gdLst>
                <a:gd name="T0" fmla="*/ 80 w 364"/>
                <a:gd name="T1" fmla="*/ 151 h 346"/>
                <a:gd name="T2" fmla="*/ 165 w 364"/>
                <a:gd name="T3" fmla="*/ 250 h 346"/>
                <a:gd name="T4" fmla="*/ 245 w 364"/>
                <a:gd name="T5" fmla="*/ 256 h 346"/>
                <a:gd name="T6" fmla="*/ 267 w 364"/>
                <a:gd name="T7" fmla="*/ 211 h 346"/>
                <a:gd name="T8" fmla="*/ 249 w 364"/>
                <a:gd name="T9" fmla="*/ 203 h 346"/>
                <a:gd name="T10" fmla="*/ 139 w 364"/>
                <a:gd name="T11" fmla="*/ 170 h 346"/>
                <a:gd name="T12" fmla="*/ 108 w 364"/>
                <a:gd name="T13" fmla="*/ 136 h 346"/>
                <a:gd name="T14" fmla="*/ 118 w 364"/>
                <a:gd name="T15" fmla="*/ 109 h 346"/>
                <a:gd name="T16" fmla="*/ 138 w 364"/>
                <a:gd name="T17" fmla="*/ 107 h 346"/>
                <a:gd name="T18" fmla="*/ 191 w 364"/>
                <a:gd name="T19" fmla="*/ 73 h 346"/>
                <a:gd name="T20" fmla="*/ 241 w 364"/>
                <a:gd name="T21" fmla="*/ 6 h 346"/>
                <a:gd name="T22" fmla="*/ 243 w 364"/>
                <a:gd name="T23" fmla="*/ 35 h 346"/>
                <a:gd name="T24" fmla="*/ 191 w 364"/>
                <a:gd name="T25" fmla="*/ 109 h 346"/>
                <a:gd name="T26" fmla="*/ 170 w 364"/>
                <a:gd name="T27" fmla="*/ 124 h 346"/>
                <a:gd name="T28" fmla="*/ 209 w 364"/>
                <a:gd name="T29" fmla="*/ 135 h 346"/>
                <a:gd name="T30" fmla="*/ 259 w 364"/>
                <a:gd name="T31" fmla="*/ 59 h 346"/>
                <a:gd name="T32" fmla="*/ 268 w 364"/>
                <a:gd name="T33" fmla="*/ 29 h 346"/>
                <a:gd name="T34" fmla="*/ 306 w 364"/>
                <a:gd name="T35" fmla="*/ 9 h 346"/>
                <a:gd name="T36" fmla="*/ 295 w 364"/>
                <a:gd name="T37" fmla="*/ 59 h 346"/>
                <a:gd name="T38" fmla="*/ 255 w 364"/>
                <a:gd name="T39" fmla="*/ 134 h 346"/>
                <a:gd name="T40" fmla="*/ 251 w 364"/>
                <a:gd name="T41" fmla="*/ 162 h 346"/>
                <a:gd name="T42" fmla="*/ 283 w 364"/>
                <a:gd name="T43" fmla="*/ 153 h 346"/>
                <a:gd name="T44" fmla="*/ 319 w 364"/>
                <a:gd name="T45" fmla="*/ 61 h 346"/>
                <a:gd name="T46" fmla="*/ 323 w 364"/>
                <a:gd name="T47" fmla="*/ 14 h 346"/>
                <a:gd name="T48" fmla="*/ 335 w 364"/>
                <a:gd name="T49" fmla="*/ 0 h 346"/>
                <a:gd name="T50" fmla="*/ 357 w 364"/>
                <a:gd name="T51" fmla="*/ 9 h 346"/>
                <a:gd name="T52" fmla="*/ 364 w 364"/>
                <a:gd name="T53" fmla="*/ 49 h 346"/>
                <a:gd name="T54" fmla="*/ 318 w 364"/>
                <a:gd name="T55" fmla="*/ 173 h 346"/>
                <a:gd name="T56" fmla="*/ 326 w 364"/>
                <a:gd name="T57" fmla="*/ 257 h 346"/>
                <a:gd name="T58" fmla="*/ 317 w 364"/>
                <a:gd name="T59" fmla="*/ 289 h 346"/>
                <a:gd name="T60" fmla="*/ 266 w 364"/>
                <a:gd name="T61" fmla="*/ 292 h 346"/>
                <a:gd name="T62" fmla="*/ 221 w 364"/>
                <a:gd name="T63" fmla="*/ 319 h 346"/>
                <a:gd name="T64" fmla="*/ 190 w 364"/>
                <a:gd name="T65" fmla="*/ 342 h 346"/>
                <a:gd name="T66" fmla="*/ 165 w 364"/>
                <a:gd name="T67" fmla="*/ 325 h 346"/>
                <a:gd name="T68" fmla="*/ 152 w 364"/>
                <a:gd name="T69" fmla="*/ 298 h 346"/>
                <a:gd name="T70" fmla="*/ 97 w 364"/>
                <a:gd name="T71" fmla="*/ 295 h 346"/>
                <a:gd name="T72" fmla="*/ 77 w 364"/>
                <a:gd name="T73" fmla="*/ 317 h 346"/>
                <a:gd name="T74" fmla="*/ 16 w 364"/>
                <a:gd name="T75" fmla="*/ 334 h 346"/>
                <a:gd name="T76" fmla="*/ 14 w 364"/>
                <a:gd name="T77" fmla="*/ 315 h 346"/>
                <a:gd name="T78" fmla="*/ 64 w 364"/>
                <a:gd name="T79" fmla="*/ 284 h 346"/>
                <a:gd name="T80" fmla="*/ 72 w 364"/>
                <a:gd name="T81" fmla="*/ 237 h 346"/>
                <a:gd name="T82" fmla="*/ 46 w 364"/>
                <a:gd name="T83" fmla="*/ 233 h 346"/>
                <a:gd name="T84" fmla="*/ 16 w 364"/>
                <a:gd name="T85" fmla="*/ 252 h 346"/>
                <a:gd name="T86" fmla="*/ 0 w 364"/>
                <a:gd name="T87" fmla="*/ 250 h 346"/>
                <a:gd name="T88" fmla="*/ 3 w 364"/>
                <a:gd name="T89" fmla="*/ 234 h 346"/>
                <a:gd name="T90" fmla="*/ 10 w 364"/>
                <a:gd name="T91" fmla="*/ 227 h 346"/>
                <a:gd name="T92" fmla="*/ 68 w 364"/>
                <a:gd name="T93" fmla="*/ 168 h 346"/>
                <a:gd name="T94" fmla="*/ 80 w 364"/>
                <a:gd name="T95" fmla="*/ 15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4" h="346">
                  <a:moveTo>
                    <a:pt x="80" y="151"/>
                  </a:moveTo>
                  <a:cubicBezTo>
                    <a:pt x="92" y="203"/>
                    <a:pt x="125" y="230"/>
                    <a:pt x="165" y="250"/>
                  </a:cubicBezTo>
                  <a:cubicBezTo>
                    <a:pt x="190" y="262"/>
                    <a:pt x="217" y="268"/>
                    <a:pt x="245" y="256"/>
                  </a:cubicBezTo>
                  <a:cubicBezTo>
                    <a:pt x="264" y="247"/>
                    <a:pt x="274" y="229"/>
                    <a:pt x="267" y="211"/>
                  </a:cubicBezTo>
                  <a:cubicBezTo>
                    <a:pt x="265" y="206"/>
                    <a:pt x="255" y="203"/>
                    <a:pt x="249" y="203"/>
                  </a:cubicBezTo>
                  <a:cubicBezTo>
                    <a:pt x="210" y="200"/>
                    <a:pt x="171" y="194"/>
                    <a:pt x="139" y="170"/>
                  </a:cubicBezTo>
                  <a:cubicBezTo>
                    <a:pt x="127" y="161"/>
                    <a:pt x="117" y="148"/>
                    <a:pt x="108" y="136"/>
                  </a:cubicBezTo>
                  <a:cubicBezTo>
                    <a:pt x="98" y="123"/>
                    <a:pt x="105" y="114"/>
                    <a:pt x="118" y="109"/>
                  </a:cubicBezTo>
                  <a:cubicBezTo>
                    <a:pt x="125" y="107"/>
                    <a:pt x="132" y="108"/>
                    <a:pt x="138" y="107"/>
                  </a:cubicBezTo>
                  <a:cubicBezTo>
                    <a:pt x="162" y="106"/>
                    <a:pt x="181" y="97"/>
                    <a:pt x="191" y="73"/>
                  </a:cubicBezTo>
                  <a:cubicBezTo>
                    <a:pt x="202" y="49"/>
                    <a:pt x="214" y="26"/>
                    <a:pt x="241" y="6"/>
                  </a:cubicBezTo>
                  <a:cubicBezTo>
                    <a:pt x="242" y="19"/>
                    <a:pt x="245" y="27"/>
                    <a:pt x="243" y="35"/>
                  </a:cubicBezTo>
                  <a:cubicBezTo>
                    <a:pt x="236" y="66"/>
                    <a:pt x="218" y="91"/>
                    <a:pt x="191" y="109"/>
                  </a:cubicBezTo>
                  <a:cubicBezTo>
                    <a:pt x="184" y="114"/>
                    <a:pt x="177" y="119"/>
                    <a:pt x="170" y="124"/>
                  </a:cubicBezTo>
                  <a:cubicBezTo>
                    <a:pt x="181" y="141"/>
                    <a:pt x="193" y="144"/>
                    <a:pt x="209" y="135"/>
                  </a:cubicBezTo>
                  <a:cubicBezTo>
                    <a:pt x="239" y="119"/>
                    <a:pt x="250" y="90"/>
                    <a:pt x="259" y="59"/>
                  </a:cubicBezTo>
                  <a:cubicBezTo>
                    <a:pt x="262" y="49"/>
                    <a:pt x="264" y="39"/>
                    <a:pt x="268" y="29"/>
                  </a:cubicBezTo>
                  <a:cubicBezTo>
                    <a:pt x="274" y="16"/>
                    <a:pt x="282" y="5"/>
                    <a:pt x="306" y="9"/>
                  </a:cubicBezTo>
                  <a:cubicBezTo>
                    <a:pt x="302" y="26"/>
                    <a:pt x="302" y="44"/>
                    <a:pt x="295" y="59"/>
                  </a:cubicBezTo>
                  <a:cubicBezTo>
                    <a:pt x="284" y="85"/>
                    <a:pt x="267" y="109"/>
                    <a:pt x="255" y="134"/>
                  </a:cubicBezTo>
                  <a:cubicBezTo>
                    <a:pt x="251" y="142"/>
                    <a:pt x="252" y="153"/>
                    <a:pt x="251" y="162"/>
                  </a:cubicBezTo>
                  <a:cubicBezTo>
                    <a:pt x="262" y="159"/>
                    <a:pt x="275" y="160"/>
                    <a:pt x="283" y="153"/>
                  </a:cubicBezTo>
                  <a:cubicBezTo>
                    <a:pt x="309" y="129"/>
                    <a:pt x="317" y="96"/>
                    <a:pt x="319" y="61"/>
                  </a:cubicBezTo>
                  <a:cubicBezTo>
                    <a:pt x="320" y="46"/>
                    <a:pt x="321" y="30"/>
                    <a:pt x="323" y="14"/>
                  </a:cubicBezTo>
                  <a:cubicBezTo>
                    <a:pt x="324" y="9"/>
                    <a:pt x="331" y="0"/>
                    <a:pt x="335" y="0"/>
                  </a:cubicBezTo>
                  <a:cubicBezTo>
                    <a:pt x="343" y="0"/>
                    <a:pt x="354" y="4"/>
                    <a:pt x="357" y="9"/>
                  </a:cubicBezTo>
                  <a:cubicBezTo>
                    <a:pt x="362" y="21"/>
                    <a:pt x="364" y="36"/>
                    <a:pt x="364" y="49"/>
                  </a:cubicBezTo>
                  <a:cubicBezTo>
                    <a:pt x="364" y="96"/>
                    <a:pt x="346" y="136"/>
                    <a:pt x="318" y="173"/>
                  </a:cubicBezTo>
                  <a:cubicBezTo>
                    <a:pt x="304" y="193"/>
                    <a:pt x="309" y="240"/>
                    <a:pt x="326" y="257"/>
                  </a:cubicBezTo>
                  <a:cubicBezTo>
                    <a:pt x="339" y="269"/>
                    <a:pt x="335" y="286"/>
                    <a:pt x="317" y="289"/>
                  </a:cubicBezTo>
                  <a:cubicBezTo>
                    <a:pt x="300" y="293"/>
                    <a:pt x="283" y="294"/>
                    <a:pt x="266" y="292"/>
                  </a:cubicBezTo>
                  <a:cubicBezTo>
                    <a:pt x="236" y="288"/>
                    <a:pt x="232" y="291"/>
                    <a:pt x="221" y="319"/>
                  </a:cubicBezTo>
                  <a:cubicBezTo>
                    <a:pt x="217" y="329"/>
                    <a:pt x="202" y="337"/>
                    <a:pt x="190" y="342"/>
                  </a:cubicBezTo>
                  <a:cubicBezTo>
                    <a:pt x="178" y="346"/>
                    <a:pt x="169" y="337"/>
                    <a:pt x="165" y="325"/>
                  </a:cubicBezTo>
                  <a:cubicBezTo>
                    <a:pt x="161" y="315"/>
                    <a:pt x="157" y="306"/>
                    <a:pt x="152" y="298"/>
                  </a:cubicBezTo>
                  <a:cubicBezTo>
                    <a:pt x="137" y="278"/>
                    <a:pt x="114" y="277"/>
                    <a:pt x="97" y="295"/>
                  </a:cubicBezTo>
                  <a:cubicBezTo>
                    <a:pt x="90" y="302"/>
                    <a:pt x="83" y="309"/>
                    <a:pt x="77" y="317"/>
                  </a:cubicBezTo>
                  <a:cubicBezTo>
                    <a:pt x="60" y="335"/>
                    <a:pt x="38" y="337"/>
                    <a:pt x="16" y="334"/>
                  </a:cubicBezTo>
                  <a:cubicBezTo>
                    <a:pt x="2" y="332"/>
                    <a:pt x="6" y="321"/>
                    <a:pt x="14" y="315"/>
                  </a:cubicBezTo>
                  <a:cubicBezTo>
                    <a:pt x="30" y="304"/>
                    <a:pt x="47" y="294"/>
                    <a:pt x="64" y="284"/>
                  </a:cubicBezTo>
                  <a:cubicBezTo>
                    <a:pt x="85" y="272"/>
                    <a:pt x="88" y="256"/>
                    <a:pt x="72" y="237"/>
                  </a:cubicBezTo>
                  <a:cubicBezTo>
                    <a:pt x="64" y="228"/>
                    <a:pt x="56" y="227"/>
                    <a:pt x="46" y="233"/>
                  </a:cubicBezTo>
                  <a:cubicBezTo>
                    <a:pt x="36" y="240"/>
                    <a:pt x="27" y="247"/>
                    <a:pt x="16" y="252"/>
                  </a:cubicBezTo>
                  <a:cubicBezTo>
                    <a:pt x="12" y="254"/>
                    <a:pt x="6" y="251"/>
                    <a:pt x="0" y="250"/>
                  </a:cubicBezTo>
                  <a:cubicBezTo>
                    <a:pt x="1" y="245"/>
                    <a:pt x="1" y="239"/>
                    <a:pt x="3" y="234"/>
                  </a:cubicBezTo>
                  <a:cubicBezTo>
                    <a:pt x="4" y="231"/>
                    <a:pt x="8" y="230"/>
                    <a:pt x="10" y="227"/>
                  </a:cubicBezTo>
                  <a:cubicBezTo>
                    <a:pt x="30" y="208"/>
                    <a:pt x="49" y="188"/>
                    <a:pt x="68" y="168"/>
                  </a:cubicBezTo>
                  <a:cubicBezTo>
                    <a:pt x="71" y="164"/>
                    <a:pt x="74" y="160"/>
                    <a:pt x="8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0"/>
            <p:cNvSpPr/>
            <p:nvPr/>
          </p:nvSpPr>
          <p:spPr bwMode="auto">
            <a:xfrm>
              <a:off x="1949281" y="1249141"/>
              <a:ext cx="74359" cy="268979"/>
            </a:xfrm>
            <a:custGeom>
              <a:avLst/>
              <a:gdLst>
                <a:gd name="T0" fmla="*/ 91 w 91"/>
                <a:gd name="T1" fmla="*/ 1 h 328"/>
                <a:gd name="T2" fmla="*/ 91 w 91"/>
                <a:gd name="T3" fmla="*/ 103 h 328"/>
                <a:gd name="T4" fmla="*/ 73 w 91"/>
                <a:gd name="T5" fmla="*/ 147 h 328"/>
                <a:gd name="T6" fmla="*/ 52 w 91"/>
                <a:gd name="T7" fmla="*/ 239 h 328"/>
                <a:gd name="T8" fmla="*/ 73 w 91"/>
                <a:gd name="T9" fmla="*/ 304 h 328"/>
                <a:gd name="T10" fmla="*/ 76 w 91"/>
                <a:gd name="T11" fmla="*/ 327 h 328"/>
                <a:gd name="T12" fmla="*/ 25 w 91"/>
                <a:gd name="T13" fmla="*/ 326 h 328"/>
                <a:gd name="T14" fmla="*/ 3 w 91"/>
                <a:gd name="T15" fmla="*/ 299 h 328"/>
                <a:gd name="T16" fmla="*/ 13 w 91"/>
                <a:gd name="T17" fmla="*/ 179 h 328"/>
                <a:gd name="T18" fmla="*/ 36 w 91"/>
                <a:gd name="T19" fmla="*/ 143 h 328"/>
                <a:gd name="T20" fmla="*/ 55 w 91"/>
                <a:gd name="T21" fmla="*/ 57 h 328"/>
                <a:gd name="T22" fmla="*/ 42 w 91"/>
                <a:gd name="T23" fmla="*/ 48 h 328"/>
                <a:gd name="T24" fmla="*/ 13 w 91"/>
                <a:gd name="T25" fmla="*/ 44 h 328"/>
                <a:gd name="T26" fmla="*/ 0 w 91"/>
                <a:gd name="T27" fmla="*/ 33 h 328"/>
                <a:gd name="T28" fmla="*/ 9 w 91"/>
                <a:gd name="T29" fmla="*/ 18 h 328"/>
                <a:gd name="T30" fmla="*/ 79 w 91"/>
                <a:gd name="T31" fmla="*/ 0 h 328"/>
                <a:gd name="T32" fmla="*/ 91 w 91"/>
                <a:gd name="T33" fmla="*/ 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328">
                  <a:moveTo>
                    <a:pt x="91" y="1"/>
                  </a:moveTo>
                  <a:cubicBezTo>
                    <a:pt x="91" y="37"/>
                    <a:pt x="90" y="70"/>
                    <a:pt x="91" y="103"/>
                  </a:cubicBezTo>
                  <a:cubicBezTo>
                    <a:pt x="91" y="120"/>
                    <a:pt x="88" y="136"/>
                    <a:pt x="73" y="147"/>
                  </a:cubicBezTo>
                  <a:cubicBezTo>
                    <a:pt x="43" y="172"/>
                    <a:pt x="44" y="205"/>
                    <a:pt x="52" y="239"/>
                  </a:cubicBezTo>
                  <a:cubicBezTo>
                    <a:pt x="57" y="261"/>
                    <a:pt x="66" y="282"/>
                    <a:pt x="73" y="304"/>
                  </a:cubicBezTo>
                  <a:cubicBezTo>
                    <a:pt x="75" y="311"/>
                    <a:pt x="75" y="318"/>
                    <a:pt x="76" y="327"/>
                  </a:cubicBezTo>
                  <a:cubicBezTo>
                    <a:pt x="57" y="327"/>
                    <a:pt x="41" y="328"/>
                    <a:pt x="25" y="326"/>
                  </a:cubicBezTo>
                  <a:cubicBezTo>
                    <a:pt x="10" y="325"/>
                    <a:pt x="2" y="317"/>
                    <a:pt x="3" y="299"/>
                  </a:cubicBezTo>
                  <a:cubicBezTo>
                    <a:pt x="7" y="259"/>
                    <a:pt x="7" y="219"/>
                    <a:pt x="13" y="179"/>
                  </a:cubicBezTo>
                  <a:cubicBezTo>
                    <a:pt x="15" y="166"/>
                    <a:pt x="26" y="153"/>
                    <a:pt x="36" y="143"/>
                  </a:cubicBezTo>
                  <a:cubicBezTo>
                    <a:pt x="60" y="118"/>
                    <a:pt x="58" y="88"/>
                    <a:pt x="55" y="57"/>
                  </a:cubicBezTo>
                  <a:cubicBezTo>
                    <a:pt x="55" y="54"/>
                    <a:pt x="47" y="49"/>
                    <a:pt x="42" y="48"/>
                  </a:cubicBezTo>
                  <a:cubicBezTo>
                    <a:pt x="33" y="46"/>
                    <a:pt x="22" y="46"/>
                    <a:pt x="13" y="44"/>
                  </a:cubicBezTo>
                  <a:cubicBezTo>
                    <a:pt x="8" y="42"/>
                    <a:pt x="1" y="37"/>
                    <a:pt x="0" y="33"/>
                  </a:cubicBezTo>
                  <a:cubicBezTo>
                    <a:pt x="0" y="28"/>
                    <a:pt x="5" y="19"/>
                    <a:pt x="9" y="18"/>
                  </a:cubicBezTo>
                  <a:cubicBezTo>
                    <a:pt x="32" y="11"/>
                    <a:pt x="56" y="6"/>
                    <a:pt x="79" y="0"/>
                  </a:cubicBezTo>
                  <a:cubicBezTo>
                    <a:pt x="82" y="0"/>
                    <a:pt x="86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1"/>
            <p:cNvSpPr/>
            <p:nvPr/>
          </p:nvSpPr>
          <p:spPr bwMode="auto">
            <a:xfrm>
              <a:off x="2041695" y="922326"/>
              <a:ext cx="153921" cy="155757"/>
            </a:xfrm>
            <a:custGeom>
              <a:avLst/>
              <a:gdLst>
                <a:gd name="T0" fmla="*/ 6 w 188"/>
                <a:gd name="T1" fmla="*/ 14 h 190"/>
                <a:gd name="T2" fmla="*/ 63 w 188"/>
                <a:gd name="T3" fmla="*/ 21 h 190"/>
                <a:gd name="T4" fmla="*/ 142 w 188"/>
                <a:gd name="T5" fmla="*/ 37 h 190"/>
                <a:gd name="T6" fmla="*/ 174 w 188"/>
                <a:gd name="T7" fmla="*/ 16 h 190"/>
                <a:gd name="T8" fmla="*/ 182 w 188"/>
                <a:gd name="T9" fmla="*/ 40 h 190"/>
                <a:gd name="T10" fmla="*/ 120 w 188"/>
                <a:gd name="T11" fmla="*/ 79 h 190"/>
                <a:gd name="T12" fmla="*/ 81 w 188"/>
                <a:gd name="T13" fmla="*/ 109 h 190"/>
                <a:gd name="T14" fmla="*/ 45 w 188"/>
                <a:gd name="T15" fmla="*/ 169 h 190"/>
                <a:gd name="T16" fmla="*/ 12 w 188"/>
                <a:gd name="T17" fmla="*/ 174 h 190"/>
                <a:gd name="T18" fmla="*/ 18 w 188"/>
                <a:gd name="T19" fmla="*/ 140 h 190"/>
                <a:gd name="T20" fmla="*/ 39 w 188"/>
                <a:gd name="T21" fmla="*/ 118 h 190"/>
                <a:gd name="T22" fmla="*/ 41 w 188"/>
                <a:gd name="T23" fmla="*/ 56 h 190"/>
                <a:gd name="T24" fmla="*/ 6 w 188"/>
                <a:gd name="T25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90">
                  <a:moveTo>
                    <a:pt x="6" y="14"/>
                  </a:moveTo>
                  <a:cubicBezTo>
                    <a:pt x="29" y="0"/>
                    <a:pt x="50" y="4"/>
                    <a:pt x="63" y="21"/>
                  </a:cubicBezTo>
                  <a:cubicBezTo>
                    <a:pt x="87" y="55"/>
                    <a:pt x="107" y="59"/>
                    <a:pt x="142" y="37"/>
                  </a:cubicBezTo>
                  <a:cubicBezTo>
                    <a:pt x="153" y="31"/>
                    <a:pt x="163" y="23"/>
                    <a:pt x="174" y="16"/>
                  </a:cubicBezTo>
                  <a:cubicBezTo>
                    <a:pt x="187" y="21"/>
                    <a:pt x="188" y="29"/>
                    <a:pt x="182" y="40"/>
                  </a:cubicBezTo>
                  <a:cubicBezTo>
                    <a:pt x="168" y="64"/>
                    <a:pt x="147" y="78"/>
                    <a:pt x="120" y="79"/>
                  </a:cubicBezTo>
                  <a:cubicBezTo>
                    <a:pt x="99" y="79"/>
                    <a:pt x="89" y="88"/>
                    <a:pt x="81" y="109"/>
                  </a:cubicBezTo>
                  <a:cubicBezTo>
                    <a:pt x="74" y="131"/>
                    <a:pt x="59" y="150"/>
                    <a:pt x="45" y="169"/>
                  </a:cubicBezTo>
                  <a:cubicBezTo>
                    <a:pt x="38" y="178"/>
                    <a:pt x="25" y="190"/>
                    <a:pt x="12" y="174"/>
                  </a:cubicBezTo>
                  <a:cubicBezTo>
                    <a:pt x="0" y="161"/>
                    <a:pt x="8" y="150"/>
                    <a:pt x="18" y="140"/>
                  </a:cubicBezTo>
                  <a:cubicBezTo>
                    <a:pt x="26" y="133"/>
                    <a:pt x="33" y="126"/>
                    <a:pt x="39" y="118"/>
                  </a:cubicBezTo>
                  <a:cubicBezTo>
                    <a:pt x="58" y="94"/>
                    <a:pt x="59" y="81"/>
                    <a:pt x="41" y="56"/>
                  </a:cubicBezTo>
                  <a:cubicBezTo>
                    <a:pt x="31" y="41"/>
                    <a:pt x="18" y="29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" name="标题 1"/>
          <p:cNvSpPr>
            <a:spLocks noGrp="1"/>
          </p:cNvSpPr>
          <p:nvPr>
            <p:ph type="title"/>
          </p:nvPr>
        </p:nvSpPr>
        <p:spPr>
          <a:xfrm>
            <a:off x="445418" y="136108"/>
            <a:ext cx="5291803" cy="60107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algn="ctr">
              <a:defRPr sz="3200" b="1"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84" name="直接连接符 83" hidden="1"/>
          <p:cNvCxnSpPr/>
          <p:nvPr userDrawn="1"/>
        </p:nvCxnSpPr>
        <p:spPr>
          <a:xfrm rot="5400000">
            <a:off x="702289" y="507839"/>
            <a:ext cx="40445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 hidden="1"/>
          <p:cNvSpPr/>
          <p:nvPr userDrawn="1"/>
        </p:nvSpPr>
        <p:spPr>
          <a:xfrm>
            <a:off x="869887" y="-22274"/>
            <a:ext cx="236852" cy="808281"/>
          </a:xfrm>
          <a:prstGeom prst="rect">
            <a:avLst/>
          </a:pr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3"/>
          </p:nvPr>
        </p:nvSpPr>
        <p:spPr>
          <a:xfrm>
            <a:off x="445418" y="782778"/>
            <a:ext cx="5014430" cy="601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/>
                </a:solidFill>
                <a:latin typeface="方正准雅宋简体" panose="02000000000000000000" pitchFamily="2" charset="-122"/>
                <a:ea typeface="方正准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2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D8F6C-2643-4F12-A53F-05EB780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4EFD-2996-4E5A-9357-235593B5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3985E-9202-4B72-BEEC-2293631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541AC-EE20-4C22-B5DC-FE006DAF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44F2A-BAAE-4CF6-8114-A4D36ED3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60EE-0BC4-41D5-9002-45E664BB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0A04B-51FF-4C30-A804-E98740B0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A7A63-E03F-4E26-86DA-252F95C0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DF00F-EC87-4FF5-B777-01B5B3D3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B12EC-A591-4594-A3A5-A3ED4100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3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3C55-81A1-48C0-9CF3-FB01F87D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AAA56-E60C-48B6-B1F2-52293DF0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36E12-D492-4FE9-A0C9-88789A14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424E5-E439-436F-87C6-D54A2090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96A1B-82AE-45D4-9CFA-F8A4FCF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D129A-E20B-4F9C-8D23-1C889FDB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EFBB8-EB05-4616-99A7-3A7A8D07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CA12C-E297-4BB2-AB6C-0D12B629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E4376-09FD-4125-B494-AA0FEA6D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F90315-2B10-4CE7-9BA4-8D2BB6257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8BEDE0-0021-4263-AF37-279A1EA8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D89339-A6D7-40AC-9DB7-A9559F64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759553-0495-4B9E-BC66-3A2DF570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8E1C6-FDDF-492C-8560-F8A9D4C5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4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EAAEA-37B7-4AD8-A267-1C3CF28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2D0A9C-EF45-470D-9F4C-B03B0FBB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465C8-37A2-4411-A72F-9847B075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B1AAB-FAD1-4270-8FEE-FD8B94F0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4C0F5-1740-4772-BD49-32AFAE2C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95A05-113A-4FFA-9533-B696830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8F0C8-67A8-4F7C-889A-96EC3A27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60B67-F4BF-4DE4-983F-AE0B026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BF03B-0D70-4A39-BA30-6F434E8F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A59B3-E283-4B10-8A1B-FC3FDC28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C3A99-41D7-4615-BA92-B0533C5D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59985-94CE-478B-81CC-E631F47C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8E12E-C49C-472D-88F1-57BDAEA3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F2801-E8A4-4C4C-94D3-3E501B51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4A8EF-593E-4582-9FA1-27FCB64C8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C217A-B563-4566-A793-A4A1B04E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D0B96-B260-4944-979E-83AADA45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D1C8B-47D3-4DFC-BADA-04CF49B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F132F-C8E1-4567-AD22-D2740789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4FEF4A-36E6-47EB-80C3-7775C83D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68E5D-330A-4361-AA87-A49F4374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6B985-D739-4266-A155-4F3841AB5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D88D-FCD5-4507-87E1-6D793F62AE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7645-BC1E-4DD1-B270-2BD55F279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2398-EE21-4335-B409-F8508AA3D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2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NERDS LAB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BE1DC0-8082-4C66-AABE-E03ADEF7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85" y="1248496"/>
            <a:ext cx="9111136" cy="43610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C85EFE3-B198-45CA-9297-BA6E07535EB3}"/>
              </a:ext>
            </a:extLst>
          </p:cNvPr>
          <p:cNvSpPr/>
          <p:nvPr/>
        </p:nvSpPr>
        <p:spPr>
          <a:xfrm>
            <a:off x="1587625" y="5805737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https://dyerlab.gatech.edu/research/</a:t>
            </a:r>
          </a:p>
        </p:txBody>
      </p:sp>
    </p:spTree>
    <p:extLst>
      <p:ext uri="{BB962C8B-B14F-4D97-AF65-F5344CB8AC3E}">
        <p14:creationId xmlns:p14="http://schemas.microsoft.com/office/powerpoint/2010/main" val="204625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61F50D-BC7F-4E1A-BA56-6F1C83365128}"/>
              </a:ext>
            </a:extLst>
          </p:cNvPr>
          <p:cNvSpPr/>
          <p:nvPr/>
        </p:nvSpPr>
        <p:spPr>
          <a:xfrm>
            <a:off x="1727200" y="1561870"/>
            <a:ext cx="4430861" cy="2269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B9A23E-07A0-453E-848E-544D97ABC13A}"/>
              </a:ext>
            </a:extLst>
          </p:cNvPr>
          <p:cNvGrpSpPr/>
          <p:nvPr/>
        </p:nvGrpSpPr>
        <p:grpSpPr>
          <a:xfrm>
            <a:off x="1239114" y="1088216"/>
            <a:ext cx="9837893" cy="5368925"/>
            <a:chOff x="1485900" y="1288271"/>
            <a:chExt cx="9837893" cy="53689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C79ADF0-26FD-4136-8343-C1320850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1438405"/>
              <a:ext cx="9837893" cy="497803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5E465E-5324-44F7-8646-AAFD54AC2152}"/>
                </a:ext>
              </a:extLst>
            </p:cNvPr>
            <p:cNvSpPr/>
            <p:nvPr/>
          </p:nvSpPr>
          <p:spPr>
            <a:xfrm>
              <a:off x="2773097" y="1288271"/>
              <a:ext cx="23641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NimbusRomNo9L-Medi"/>
                </a:rPr>
                <a:t>The neural tokenizer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01A9DC-C9B2-4FEF-9615-4A699E089DE3}"/>
                </a:ext>
              </a:extLst>
            </p:cNvPr>
            <p:cNvSpPr/>
            <p:nvPr/>
          </p:nvSpPr>
          <p:spPr>
            <a:xfrm>
              <a:off x="1617186" y="6257086"/>
              <a:ext cx="44308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Compressing the input sequence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056383-9826-488A-B66D-1074404A4C07}"/>
                </a:ext>
              </a:extLst>
            </p:cNvPr>
            <p:cNvSpPr/>
            <p:nvPr/>
          </p:nvSpPr>
          <p:spPr>
            <a:xfrm>
              <a:off x="1713095" y="3992808"/>
              <a:ext cx="3722506" cy="226997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6A59CAD-8A7F-4771-B7A0-C1A5544CE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62" y="743200"/>
            <a:ext cx="3722506" cy="3500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A489EB-B818-4280-B4FF-52BF643A7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373" y="6424499"/>
            <a:ext cx="2206662" cy="3527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A6711-38E8-4864-8F79-10E5842CB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724" y="6031948"/>
            <a:ext cx="4794825" cy="8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61F50D-BC7F-4E1A-BA56-6F1C83365128}"/>
              </a:ext>
            </a:extLst>
          </p:cNvPr>
          <p:cNvSpPr/>
          <p:nvPr/>
        </p:nvSpPr>
        <p:spPr>
          <a:xfrm>
            <a:off x="1727200" y="1561870"/>
            <a:ext cx="4430861" cy="2269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B9A23E-07A0-453E-848E-544D97ABC13A}"/>
              </a:ext>
            </a:extLst>
          </p:cNvPr>
          <p:cNvGrpSpPr/>
          <p:nvPr/>
        </p:nvGrpSpPr>
        <p:grpSpPr>
          <a:xfrm>
            <a:off x="1239114" y="1088216"/>
            <a:ext cx="9837893" cy="5368925"/>
            <a:chOff x="1485900" y="1288271"/>
            <a:chExt cx="9837893" cy="53689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C79ADF0-26FD-4136-8343-C1320850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1438405"/>
              <a:ext cx="9837893" cy="497803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5E465E-5324-44F7-8646-AAFD54AC2152}"/>
                </a:ext>
              </a:extLst>
            </p:cNvPr>
            <p:cNvSpPr/>
            <p:nvPr/>
          </p:nvSpPr>
          <p:spPr>
            <a:xfrm>
              <a:off x="2773097" y="1288271"/>
              <a:ext cx="23641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NimbusRomNo9L-Medi"/>
                </a:rPr>
                <a:t>The neural tokenizer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01A9DC-C9B2-4FEF-9615-4A699E089DE3}"/>
                </a:ext>
              </a:extLst>
            </p:cNvPr>
            <p:cNvSpPr/>
            <p:nvPr/>
          </p:nvSpPr>
          <p:spPr>
            <a:xfrm>
              <a:off x="1617186" y="6257086"/>
              <a:ext cx="44308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Compressing the input sequence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056383-9826-488A-B66D-1074404A4C07}"/>
                </a:ext>
              </a:extLst>
            </p:cNvPr>
            <p:cNvSpPr/>
            <p:nvPr/>
          </p:nvSpPr>
          <p:spPr>
            <a:xfrm>
              <a:off x="1713095" y="3992808"/>
              <a:ext cx="3722506" cy="226997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6A59CAD-8A7F-4771-B7A0-C1A5544CE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62" y="743200"/>
            <a:ext cx="3722506" cy="3500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A1B34-72ED-4DC3-A69E-FFD0D73A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14" y="3654191"/>
            <a:ext cx="10093693" cy="2932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A489EB-B818-4280-B4FF-52BF643A7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114" y="4022909"/>
            <a:ext cx="2206662" cy="3527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A6711-38E8-4864-8F79-10E5842CB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132" y="5905785"/>
            <a:ext cx="3190574" cy="5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61F50D-BC7F-4E1A-BA56-6F1C83365128}"/>
              </a:ext>
            </a:extLst>
          </p:cNvPr>
          <p:cNvSpPr/>
          <p:nvPr/>
        </p:nvSpPr>
        <p:spPr>
          <a:xfrm>
            <a:off x="1727200" y="1561870"/>
            <a:ext cx="4430861" cy="2269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B9A23E-07A0-453E-848E-544D97ABC13A}"/>
              </a:ext>
            </a:extLst>
          </p:cNvPr>
          <p:cNvGrpSpPr/>
          <p:nvPr/>
        </p:nvGrpSpPr>
        <p:grpSpPr>
          <a:xfrm>
            <a:off x="1239114" y="1088216"/>
            <a:ext cx="9837893" cy="5368925"/>
            <a:chOff x="1485900" y="1288271"/>
            <a:chExt cx="9837893" cy="53689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C79ADF0-26FD-4136-8343-C1320850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1438405"/>
              <a:ext cx="9837893" cy="497803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5E465E-5324-44F7-8646-AAFD54AC2152}"/>
                </a:ext>
              </a:extLst>
            </p:cNvPr>
            <p:cNvSpPr/>
            <p:nvPr/>
          </p:nvSpPr>
          <p:spPr>
            <a:xfrm>
              <a:off x="2773097" y="1288271"/>
              <a:ext cx="23641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NimbusRomNo9L-Medi"/>
                </a:rPr>
                <a:t>The neural tokenizer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01A9DC-C9B2-4FEF-9615-4A699E089DE3}"/>
                </a:ext>
              </a:extLst>
            </p:cNvPr>
            <p:cNvSpPr/>
            <p:nvPr/>
          </p:nvSpPr>
          <p:spPr>
            <a:xfrm>
              <a:off x="1617186" y="6257086"/>
              <a:ext cx="44308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Compressing the input sequence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056383-9826-488A-B66D-1074404A4C07}"/>
                </a:ext>
              </a:extLst>
            </p:cNvPr>
            <p:cNvSpPr/>
            <p:nvPr/>
          </p:nvSpPr>
          <p:spPr>
            <a:xfrm>
              <a:off x="1713095" y="3992808"/>
              <a:ext cx="3722506" cy="226997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DA489EB-B818-4280-B4FF-52BF643A7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14" y="4022909"/>
            <a:ext cx="2206662" cy="3527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A6711-38E8-4864-8F79-10E5842CB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132" y="5905785"/>
            <a:ext cx="3190574" cy="5423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7FCD96-F3EC-4E56-A773-605A5C014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64" y="3770928"/>
            <a:ext cx="11029950" cy="3133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EA5D85-AF68-4CB4-BCDA-C2F12535A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061" y="5696240"/>
            <a:ext cx="5357145" cy="11351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226D71-3CEE-40CF-8D58-71D5B6168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355" y="629655"/>
            <a:ext cx="8333678" cy="52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BD99B7-C0B0-4F4D-A261-D69F911D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71" y="1116625"/>
            <a:ext cx="8801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1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04891D-1366-4CCB-97E8-ACD1D743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79" y="1291576"/>
            <a:ext cx="9141792" cy="50805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CA4AC4-6A70-4F55-BEAD-AB7CA14CD778}"/>
              </a:ext>
            </a:extLst>
          </p:cNvPr>
          <p:cNvSpPr txBox="1"/>
          <p:nvPr/>
        </p:nvSpPr>
        <p:spPr>
          <a:xfrm>
            <a:off x="1081668" y="129157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</a:t>
            </a:r>
            <a:r>
              <a:rPr lang="en-US" altLang="zh-CN" dirty="0"/>
              <a:t>session</a:t>
            </a:r>
            <a:r>
              <a:rPr lang="zh-CN" altLang="en-US" dirty="0"/>
              <a:t>优于单</a:t>
            </a:r>
            <a:r>
              <a:rPr lang="en-US" altLang="zh-CN" dirty="0"/>
              <a:t>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40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NeurIPS23-Poster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D4B05-2595-446C-8B7F-C02A1BBB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22" y="1223356"/>
            <a:ext cx="10077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9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E0FF67B-B0BD-4960-8B80-BCCEB432C089}"/>
              </a:ext>
            </a:extLst>
          </p:cNvPr>
          <p:cNvSpPr txBox="1">
            <a:spLocks/>
          </p:cNvSpPr>
          <p:nvPr/>
        </p:nvSpPr>
        <p:spPr>
          <a:xfrm>
            <a:off x="465438" y="1221958"/>
            <a:ext cx="10858355" cy="4474281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5010" lvl="2">
              <a:lnSpc>
                <a:spcPct val="160000"/>
              </a:lnSpc>
            </a:pPr>
            <a:endParaRPr kumimoji="1" lang="en-US" altLang="zh-CN" sz="1800" dirty="0">
              <a:latin typeface="STFangsong" charset="-122"/>
              <a:ea typeface="STFangsong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377BA7-2A0A-4749-B1D0-51E27D248BA2}"/>
              </a:ext>
            </a:extLst>
          </p:cNvPr>
          <p:cNvSpPr txBox="1">
            <a:spLocks/>
          </p:cNvSpPr>
          <p:nvPr/>
        </p:nvSpPr>
        <p:spPr>
          <a:xfrm>
            <a:off x="593607" y="1221957"/>
            <a:ext cx="11048663" cy="5254679"/>
          </a:xfrm>
          <a:prstGeom prst="rect">
            <a:avLst/>
          </a:prstGeom>
        </p:spPr>
        <p:txBody>
          <a:bodyPr vert="horz" lIns="135005" tIns="67502" rIns="135005" bIns="67502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目标：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解决脑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机接口（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BCIs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）中神经群体尖峰活动建模的问题，特别是如何提高模型对新实验环境的适应性和深度神经网络（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）的有效性。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Data Transformer 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NDT2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），这是一个时空变换器模型，它通过大规模无监督预训练来学习跨不同实验环境的神经数据表征。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主要贡献：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多上下文预训练：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NDT2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在多个会话、受试者和任务的数据上进行预训练，以学习通用的特征表示。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时空注意力机制：模型利用注意力机制来关注神经活动中的关键时空特征。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学习上下文嵌入：模型使用已知的元数据（如会话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、受试者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）来学习上下文嵌入，以适应不同的实验条件。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不对称编码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解码架构：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NDT2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采用先编码未掩码令牌，再解码掩码令牌的架构，提高了模型的记忆效率。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主要结果：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在猴子的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Target Task (RTT)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数据集上的预训练效果评估、预训练数据量和类型的影响分析、实时光标控制实验等。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在无监督和监督任务上都取得了性能提升，特别是在新实验会话中的快速适应能力。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2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48A03D-DD31-491D-8A91-2A0A9C66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8" y="1116625"/>
            <a:ext cx="9925050" cy="4124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AF3F35-10BA-4EFD-ACD1-EA964F5EE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83" y="5533287"/>
            <a:ext cx="9510861" cy="88315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5A1173F-237F-4A3C-8123-8A1FC6FE9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668" y="111165"/>
            <a:ext cx="8965812" cy="8592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2ED414-E96E-463E-9BF1-A7C21C9AB32C}"/>
              </a:ext>
            </a:extLst>
          </p:cNvPr>
          <p:cNvSpPr/>
          <p:nvPr/>
        </p:nvSpPr>
        <p:spPr>
          <a:xfrm>
            <a:off x="9105155" y="132409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多上下文预训练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84FE65-41F5-452A-8752-F15AEF16037E}"/>
              </a:ext>
            </a:extLst>
          </p:cNvPr>
          <p:cNvSpPr/>
          <p:nvPr/>
        </p:nvSpPr>
        <p:spPr>
          <a:xfrm>
            <a:off x="1917294" y="118513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时空注意力机制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112B67-A2E9-4CFA-A34A-29ABF96A31DA}"/>
              </a:ext>
            </a:extLst>
          </p:cNvPr>
          <p:cNvSpPr/>
          <p:nvPr/>
        </p:nvSpPr>
        <p:spPr>
          <a:xfrm>
            <a:off x="5938033" y="109326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学习上下文嵌入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867CA6-CE05-4D7C-9088-A77C22897B26}"/>
              </a:ext>
            </a:extLst>
          </p:cNvPr>
          <p:cNvSpPr/>
          <p:nvPr/>
        </p:nvSpPr>
        <p:spPr>
          <a:xfrm>
            <a:off x="6391313" y="5095749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不对称编码</a:t>
            </a:r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解码架构</a:t>
            </a:r>
          </a:p>
        </p:txBody>
      </p:sp>
    </p:spTree>
    <p:extLst>
      <p:ext uri="{BB962C8B-B14F-4D97-AF65-F5344CB8AC3E}">
        <p14:creationId xmlns:p14="http://schemas.microsoft.com/office/powerpoint/2010/main" val="388290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42FB4E-E8AE-42FE-91AF-BD92F836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54" y="1416598"/>
            <a:ext cx="8181975" cy="48304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4A8A80-AC0F-47DB-9AB2-62870A9FD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07" y="1292379"/>
            <a:ext cx="2914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9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8B2C5-0A1F-4A1A-A854-000F8327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27" y="1292117"/>
            <a:ext cx="8955823" cy="50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3DBBF1-3A76-4E90-996C-777F76C5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26" y="1197537"/>
            <a:ext cx="7123218" cy="51737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NERDS LAB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5EFE3-B198-45CA-9297-BA6E07535EB3}"/>
              </a:ext>
            </a:extLst>
          </p:cNvPr>
          <p:cNvSpPr/>
          <p:nvPr/>
        </p:nvSpPr>
        <p:spPr>
          <a:xfrm>
            <a:off x="1343182" y="6416438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https://dyerlab.gatech.edu/research/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CDC54-5E90-4E08-B3C8-6A5F0B180A06}"/>
              </a:ext>
            </a:extLst>
          </p:cNvPr>
          <p:cNvSpPr txBox="1"/>
          <p:nvPr/>
        </p:nvSpPr>
        <p:spPr>
          <a:xfrm>
            <a:off x="1054481" y="1725922"/>
            <a:ext cx="3698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主要方向</a:t>
            </a:r>
            <a:endParaRPr lang="en-US" altLang="zh-CN" b="1" dirty="0"/>
          </a:p>
          <a:p>
            <a:r>
              <a:rPr lang="en-US" altLang="zh-CN" b="1" dirty="0"/>
              <a:t>Machine Learning </a:t>
            </a:r>
            <a:r>
              <a:rPr lang="en-US" altLang="zh-CN" dirty="0"/>
              <a:t>– Representation learning, Learning on graphs, Domain adaptation and transfer, Time-series and sequence modeling</a:t>
            </a:r>
          </a:p>
          <a:p>
            <a:r>
              <a:rPr lang="en-US" altLang="zh-CN" b="1" dirty="0"/>
              <a:t>Neuroscience</a:t>
            </a:r>
            <a:r>
              <a:rPr lang="en-US" altLang="zh-CN" dirty="0"/>
              <a:t> – Modeling neural computation and complex behavior, Neural alignment, Tools for understanding cell types and connections</a:t>
            </a:r>
          </a:p>
          <a:p>
            <a:r>
              <a:rPr lang="en-US" altLang="zh-CN" b="1" dirty="0" err="1"/>
              <a:t>NeuroAI</a:t>
            </a:r>
            <a:r>
              <a:rPr lang="en-US" altLang="zh-CN" dirty="0"/>
              <a:t> – New AI tools for brain decoding, Building neuro-inspired AI systems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6C8A0-48C9-4DE9-B548-99300B4907F5}"/>
              </a:ext>
            </a:extLst>
          </p:cNvPr>
          <p:cNvSpPr/>
          <p:nvPr/>
        </p:nvSpPr>
        <p:spPr>
          <a:xfrm>
            <a:off x="971991" y="1284326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23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篇</a:t>
            </a:r>
            <a:r>
              <a:rPr lang="en-US" altLang="zh-CN" dirty="0" err="1"/>
              <a:t>NeurIPS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篇</a:t>
            </a:r>
            <a:r>
              <a:rPr lang="en-US" altLang="zh-CN" dirty="0"/>
              <a:t>ICML</a:t>
            </a:r>
          </a:p>
        </p:txBody>
      </p:sp>
    </p:spTree>
    <p:extLst>
      <p:ext uri="{BB962C8B-B14F-4D97-AF65-F5344CB8AC3E}">
        <p14:creationId xmlns:p14="http://schemas.microsoft.com/office/powerpoint/2010/main" val="363404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NDT-method</a:t>
            </a:r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E0FF67B-B0BD-4960-8B80-BCCEB432C089}"/>
              </a:ext>
            </a:extLst>
          </p:cNvPr>
          <p:cNvSpPr txBox="1">
            <a:spLocks/>
          </p:cNvSpPr>
          <p:nvPr/>
        </p:nvSpPr>
        <p:spPr>
          <a:xfrm>
            <a:off x="2199278" y="1191859"/>
            <a:ext cx="9475065" cy="4474281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5010" lvl="2">
              <a:lnSpc>
                <a:spcPct val="160000"/>
              </a:lnSpc>
            </a:pPr>
            <a:endParaRPr kumimoji="1" lang="en-US" altLang="zh-CN" sz="1600" dirty="0">
              <a:latin typeface="STFangsong" charset="-122"/>
              <a:ea typeface="STFangsong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377BA7-2A0A-4749-B1D0-51E27D248BA2}"/>
              </a:ext>
            </a:extLst>
          </p:cNvPr>
          <p:cNvSpPr txBox="1">
            <a:spLocks/>
          </p:cNvSpPr>
          <p:nvPr/>
        </p:nvSpPr>
        <p:spPr>
          <a:xfrm>
            <a:off x="966883" y="1267094"/>
            <a:ext cx="3050314" cy="5030964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en-US" altLang="zh-CN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97EC1-EB5F-4E3F-A888-9375B8D82F90}"/>
              </a:ext>
            </a:extLst>
          </p:cNvPr>
          <p:cNvSpPr txBox="1"/>
          <p:nvPr/>
        </p:nvSpPr>
        <p:spPr>
          <a:xfrm>
            <a:off x="7720708" y="1676131"/>
            <a:ext cx="3507093" cy="62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en-US" altLang="zh-CN" sz="1600" b="1" dirty="0" err="1"/>
              <a:t>Tansformer</a:t>
            </a:r>
            <a:r>
              <a:rPr kumimoji="1" lang="zh-CN" altLang="en-US" sz="1600" b="1" dirty="0"/>
              <a:t>代替</a:t>
            </a:r>
            <a:r>
              <a:rPr kumimoji="1" lang="en-US" altLang="zh-CN" sz="1600" b="1" dirty="0" err="1"/>
              <a:t>nn</a:t>
            </a:r>
            <a:r>
              <a:rPr kumimoji="1" lang="zh-CN" altLang="en-US" sz="1600" b="1" dirty="0"/>
              <a:t>的时序建模方式，使得具有平行效果</a:t>
            </a:r>
            <a:endParaRPr kumimoji="1" lang="en-US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9DD8C-37BD-4A73-9702-447CF9A26055}"/>
              </a:ext>
            </a:extLst>
          </p:cNvPr>
          <p:cNvSpPr/>
          <p:nvPr/>
        </p:nvSpPr>
        <p:spPr>
          <a:xfrm>
            <a:off x="966883" y="6406882"/>
            <a:ext cx="11114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Ye J, </a:t>
            </a:r>
            <a:r>
              <a:rPr lang="en-US" altLang="zh-CN" sz="1200" dirty="0" err="1"/>
              <a:t>Pandarinath</a:t>
            </a:r>
            <a:r>
              <a:rPr lang="en-US" altLang="zh-CN" sz="1200" dirty="0"/>
              <a:t> C. Representation learning for neural population activity with Neural Data Transformers[J].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arXiv:2108.01210, 2021.</a:t>
            </a:r>
            <a:endParaRPr lang="zh-CN" altLang="en-US" sz="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031663-9FB3-4171-9A00-BCD3A2061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76" y="1514463"/>
            <a:ext cx="6475844" cy="16122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8455FB-1770-4233-ADE8-A27A2AF7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9" y="3449282"/>
            <a:ext cx="5868353" cy="27667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7D9F52-DEE0-4119-8517-A692EFF3B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805" y="3002426"/>
            <a:ext cx="2977767" cy="33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8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STNDT-method</a:t>
            </a:r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E0FF67B-B0BD-4960-8B80-BCCEB432C089}"/>
              </a:ext>
            </a:extLst>
          </p:cNvPr>
          <p:cNvSpPr txBox="1">
            <a:spLocks/>
          </p:cNvSpPr>
          <p:nvPr/>
        </p:nvSpPr>
        <p:spPr>
          <a:xfrm>
            <a:off x="2199278" y="1191859"/>
            <a:ext cx="9475065" cy="4474281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5010" lvl="2">
              <a:lnSpc>
                <a:spcPct val="160000"/>
              </a:lnSpc>
            </a:pPr>
            <a:endParaRPr kumimoji="1" lang="en-US" altLang="zh-CN" sz="1600" dirty="0">
              <a:latin typeface="STFangsong" charset="-122"/>
              <a:ea typeface="STFangsong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377BA7-2A0A-4749-B1D0-51E27D248BA2}"/>
              </a:ext>
            </a:extLst>
          </p:cNvPr>
          <p:cNvSpPr txBox="1">
            <a:spLocks/>
          </p:cNvSpPr>
          <p:nvPr/>
        </p:nvSpPr>
        <p:spPr>
          <a:xfrm>
            <a:off x="966883" y="1267094"/>
            <a:ext cx="3050314" cy="5030964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en-US" altLang="zh-CN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97EC1-EB5F-4E3F-A888-9375B8D82F90}"/>
              </a:ext>
            </a:extLst>
          </p:cNvPr>
          <p:cNvSpPr txBox="1"/>
          <p:nvPr/>
        </p:nvSpPr>
        <p:spPr>
          <a:xfrm>
            <a:off x="1005640" y="3931636"/>
            <a:ext cx="4549396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1600" b="1" dirty="0"/>
              <a:t>在基于</a:t>
            </a:r>
            <a:r>
              <a:rPr kumimoji="1" lang="en-US" altLang="zh-CN" sz="1600" b="1" dirty="0"/>
              <a:t>NDT</a:t>
            </a:r>
            <a:r>
              <a:rPr kumimoji="1" lang="zh-CN" altLang="en-US" sz="1600" b="1" dirty="0"/>
              <a:t>很好的建模神经群体的时间演化的基础上，建模</a:t>
            </a:r>
            <a:r>
              <a:rPr kumimoji="1" lang="en-US" altLang="zh-CN" sz="1600" b="1" dirty="0"/>
              <a:t>neurons</a:t>
            </a:r>
            <a:r>
              <a:rPr kumimoji="1" lang="zh-CN" altLang="en-US" sz="1600" b="1" dirty="0"/>
              <a:t>之间的关系；</a:t>
            </a:r>
            <a:endParaRPr kumimoji="1" lang="en-US" altLang="zh-CN" sz="1600" b="1" dirty="0"/>
          </a:p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1600" b="1" dirty="0"/>
              <a:t>此外提出了对比学习的</a:t>
            </a:r>
            <a:r>
              <a:rPr kumimoji="1" lang="en-US" altLang="zh-CN" sz="1600" b="1" dirty="0"/>
              <a:t>loss</a:t>
            </a:r>
            <a:r>
              <a:rPr kumimoji="1" lang="zh-CN" altLang="en-US" sz="1600" b="1" dirty="0"/>
              <a:t>来进一步提升性能</a:t>
            </a:r>
            <a:endParaRPr kumimoji="1" lang="en-US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9DD8C-37BD-4A73-9702-447CF9A26055}"/>
              </a:ext>
            </a:extLst>
          </p:cNvPr>
          <p:cNvSpPr/>
          <p:nvPr/>
        </p:nvSpPr>
        <p:spPr>
          <a:xfrm>
            <a:off x="966883" y="6406882"/>
            <a:ext cx="111144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Le T, </a:t>
            </a:r>
            <a:r>
              <a:rPr lang="en-US" altLang="zh-CN" sz="1100" dirty="0" err="1"/>
              <a:t>Shlizerman</a:t>
            </a:r>
            <a:r>
              <a:rPr lang="en-US" altLang="zh-CN" sz="1100" dirty="0"/>
              <a:t> E. STNDT: Modeling Neural Population Activity with Spatiotemporal Transformers[J]. Advances in Neural Information Processing Systems, 2022, 35: 17926-17939.</a:t>
            </a:r>
            <a:endParaRPr lang="zh-CN" altLang="en-US" sz="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8E876E-A4FE-4289-B217-F4A0E8F679B2}"/>
              </a:ext>
            </a:extLst>
          </p:cNvPr>
          <p:cNvGrpSpPr/>
          <p:nvPr/>
        </p:nvGrpSpPr>
        <p:grpSpPr>
          <a:xfrm>
            <a:off x="970523" y="1267094"/>
            <a:ext cx="4588837" cy="2121945"/>
            <a:chOff x="1026872" y="1354307"/>
            <a:chExt cx="4274560" cy="192391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64F475F-1E36-4BCA-81F6-9659B22AC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872" y="1643355"/>
              <a:ext cx="4274560" cy="163487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6420D72-2229-45D9-89A7-765EBA549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046" y="1354307"/>
              <a:ext cx="3992212" cy="291402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E5BC3DF-DEC4-426A-B0FF-F8F2737EA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85" y="895062"/>
            <a:ext cx="5366158" cy="26978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378526-00D4-4FCE-840E-C393D55D2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248" y="3766531"/>
            <a:ext cx="4757112" cy="24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NERDS LAB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5EFE3-B198-45CA-9297-BA6E07535EB3}"/>
              </a:ext>
            </a:extLst>
          </p:cNvPr>
          <p:cNvSpPr/>
          <p:nvPr/>
        </p:nvSpPr>
        <p:spPr>
          <a:xfrm>
            <a:off x="1343182" y="6416438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https://dyerlab.gatech.edu/research/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CDC54-5E90-4E08-B3C8-6A5F0B180A06}"/>
              </a:ext>
            </a:extLst>
          </p:cNvPr>
          <p:cNvSpPr txBox="1"/>
          <p:nvPr/>
        </p:nvSpPr>
        <p:spPr>
          <a:xfrm>
            <a:off x="2134132" y="1284326"/>
            <a:ext cx="950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M. </a:t>
            </a:r>
            <a:r>
              <a:rPr lang="en-US" altLang="zh-CN" dirty="0" err="1"/>
              <a:t>Azabou</a:t>
            </a:r>
            <a:r>
              <a:rPr lang="en-US" altLang="zh-CN" dirty="0"/>
              <a:t>, M. Mendelson, N. </a:t>
            </a:r>
            <a:r>
              <a:rPr lang="en-US" altLang="zh-CN" dirty="0" err="1"/>
              <a:t>Ahad</a:t>
            </a:r>
            <a:r>
              <a:rPr lang="en-US" altLang="zh-CN" dirty="0"/>
              <a:t>, M. Sorokin, S. </a:t>
            </a:r>
            <a:r>
              <a:rPr lang="en-US" altLang="zh-CN" dirty="0" err="1"/>
              <a:t>Thakoor</a:t>
            </a:r>
            <a:r>
              <a:rPr lang="en-US" altLang="zh-CN" dirty="0"/>
              <a:t>, C. </a:t>
            </a:r>
            <a:r>
              <a:rPr lang="en-US" altLang="zh-CN" dirty="0" err="1"/>
              <a:t>Urzay</a:t>
            </a:r>
            <a:r>
              <a:rPr lang="en-US" altLang="zh-CN" dirty="0"/>
              <a:t>, E.L. Dyer: </a:t>
            </a:r>
            <a:r>
              <a:rPr lang="en-US" altLang="zh-CN" b="1" dirty="0"/>
              <a:t>Relax, it doesn’t matter how you get there: A new self-supervised approach for multi-timescale behavior analysis</a:t>
            </a:r>
            <a:r>
              <a:rPr lang="en-US" altLang="zh-CN" dirty="0"/>
              <a:t>, </a:t>
            </a:r>
            <a:r>
              <a:rPr lang="en-US" altLang="zh-CN" dirty="0" err="1"/>
              <a:t>NeurIPS</a:t>
            </a:r>
            <a:r>
              <a:rPr lang="en-US" altLang="zh-CN" dirty="0"/>
              <a:t> 2023, </a:t>
            </a:r>
            <a:r>
              <a:rPr lang="en-US" altLang="zh-CN" b="1" dirty="0"/>
              <a:t>Spotlight</a:t>
            </a:r>
            <a:r>
              <a:rPr lang="en-US" altLang="zh-CN" dirty="0"/>
              <a:t>, (3% acceptance) (Web)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6C8A0-48C9-4DE9-B548-99300B4907F5}"/>
              </a:ext>
            </a:extLst>
          </p:cNvPr>
          <p:cNvSpPr/>
          <p:nvPr/>
        </p:nvSpPr>
        <p:spPr>
          <a:xfrm>
            <a:off x="971991" y="12843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相关文章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BA0A60-41E0-4121-B530-90C8E1E3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99" y="2489702"/>
            <a:ext cx="8204294" cy="32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7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NERDS LAB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5EFE3-B198-45CA-9297-BA6E07535EB3}"/>
              </a:ext>
            </a:extLst>
          </p:cNvPr>
          <p:cNvSpPr/>
          <p:nvPr/>
        </p:nvSpPr>
        <p:spPr>
          <a:xfrm>
            <a:off x="1343182" y="6416438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https://dyerlab.gatech.edu/research/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CDC54-5E90-4E08-B3C8-6A5F0B180A06}"/>
              </a:ext>
            </a:extLst>
          </p:cNvPr>
          <p:cNvSpPr txBox="1"/>
          <p:nvPr/>
        </p:nvSpPr>
        <p:spPr>
          <a:xfrm>
            <a:off x="2134132" y="1284326"/>
            <a:ext cx="950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R. Liu, M. </a:t>
            </a:r>
            <a:r>
              <a:rPr lang="en-US" altLang="zh-CN" dirty="0" err="1"/>
              <a:t>Azabou</a:t>
            </a:r>
            <a:r>
              <a:rPr lang="en-US" altLang="zh-CN" dirty="0"/>
              <a:t>, M. </a:t>
            </a:r>
            <a:r>
              <a:rPr lang="en-US" altLang="zh-CN" dirty="0" err="1"/>
              <a:t>Dabagia</a:t>
            </a:r>
            <a:r>
              <a:rPr lang="en-US" altLang="zh-CN" dirty="0"/>
              <a:t>, J. Xiao, E.L. Dyer: </a:t>
            </a:r>
            <a:r>
              <a:rPr lang="en-US" altLang="zh-CN" b="1" dirty="0"/>
              <a:t>Seeing the forest and the tree: Building representations of both individual and collective dynamics with transformers</a:t>
            </a:r>
            <a:r>
              <a:rPr lang="en-US" altLang="zh-CN" dirty="0"/>
              <a:t>, Advances in Neural Information Processing Systems (</a:t>
            </a:r>
            <a:r>
              <a:rPr lang="en-US" altLang="zh-CN" dirty="0" err="1"/>
              <a:t>NeurIPS</a:t>
            </a:r>
            <a:r>
              <a:rPr lang="en-US" altLang="zh-CN" dirty="0"/>
              <a:t>), arXiv:2206.06131, Dec 2022)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6C8A0-48C9-4DE9-B548-99300B4907F5}"/>
              </a:ext>
            </a:extLst>
          </p:cNvPr>
          <p:cNvSpPr/>
          <p:nvPr/>
        </p:nvSpPr>
        <p:spPr>
          <a:xfrm>
            <a:off x="971991" y="12843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相关文章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247B8A-3A38-4AEE-84B7-590D3981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58" y="2219911"/>
            <a:ext cx="9801885" cy="42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NERDS LAB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5EFE3-B198-45CA-9297-BA6E07535EB3}"/>
              </a:ext>
            </a:extLst>
          </p:cNvPr>
          <p:cNvSpPr/>
          <p:nvPr/>
        </p:nvSpPr>
        <p:spPr>
          <a:xfrm>
            <a:off x="1343182" y="6416438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https://dyerlab.gatech.edu/research/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CDC54-5E90-4E08-B3C8-6A5F0B180A06}"/>
              </a:ext>
            </a:extLst>
          </p:cNvPr>
          <p:cNvSpPr txBox="1"/>
          <p:nvPr/>
        </p:nvSpPr>
        <p:spPr>
          <a:xfrm>
            <a:off x="2134132" y="1284326"/>
            <a:ext cx="950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R. Liu, M. </a:t>
            </a:r>
            <a:r>
              <a:rPr lang="en-US" altLang="zh-CN" dirty="0" err="1"/>
              <a:t>Azabou</a:t>
            </a:r>
            <a:r>
              <a:rPr lang="en-US" altLang="zh-CN" dirty="0"/>
              <a:t>, M. </a:t>
            </a:r>
            <a:r>
              <a:rPr lang="en-US" altLang="zh-CN" dirty="0" err="1"/>
              <a:t>Dabagia</a:t>
            </a:r>
            <a:r>
              <a:rPr lang="en-US" altLang="zh-CN" dirty="0"/>
              <a:t>, C-H. Lin, M. </a:t>
            </a:r>
            <a:r>
              <a:rPr lang="en-US" altLang="zh-CN" dirty="0" err="1"/>
              <a:t>Gheshlaghi</a:t>
            </a:r>
            <a:r>
              <a:rPr lang="en-US" altLang="zh-CN" dirty="0"/>
              <a:t> Azar, K.B. </a:t>
            </a:r>
            <a:r>
              <a:rPr lang="en-US" altLang="zh-CN" dirty="0" err="1"/>
              <a:t>Hengen</a:t>
            </a:r>
            <a:r>
              <a:rPr lang="en-US" altLang="zh-CN" dirty="0"/>
              <a:t>, M. </a:t>
            </a:r>
            <a:r>
              <a:rPr lang="en-US" altLang="zh-CN" dirty="0" err="1"/>
              <a:t>Valko</a:t>
            </a:r>
            <a:r>
              <a:rPr lang="en-US" altLang="zh-CN" dirty="0"/>
              <a:t>, E.L. Dyer, </a:t>
            </a:r>
            <a:r>
              <a:rPr lang="en-US" altLang="zh-CN" b="1" dirty="0"/>
              <a:t>Drop, Swap, and Generate: A Self-Supervised Approach for Generating Neural Activity, </a:t>
            </a:r>
            <a:r>
              <a:rPr lang="en-US" altLang="zh-CN" dirty="0"/>
              <a:t>Neural Information Processing Systems (</a:t>
            </a:r>
            <a:r>
              <a:rPr lang="en-US" altLang="zh-CN" dirty="0" err="1"/>
              <a:t>NeurIPS</a:t>
            </a:r>
            <a:r>
              <a:rPr lang="en-US" altLang="zh-CN" dirty="0"/>
              <a:t>), Oral (1% submissions), 2021 (Code)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6C8A0-48C9-4DE9-B548-99300B4907F5}"/>
              </a:ext>
            </a:extLst>
          </p:cNvPr>
          <p:cNvSpPr/>
          <p:nvPr/>
        </p:nvSpPr>
        <p:spPr>
          <a:xfrm>
            <a:off x="971991" y="12843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相关文章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AFD308-99D4-4D5E-BFE5-917C10D6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95" y="2766329"/>
            <a:ext cx="7243479" cy="28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NERDS LAB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5EFE3-B198-45CA-9297-BA6E07535EB3}"/>
              </a:ext>
            </a:extLst>
          </p:cNvPr>
          <p:cNvSpPr/>
          <p:nvPr/>
        </p:nvSpPr>
        <p:spPr>
          <a:xfrm>
            <a:off x="1343182" y="6416438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https://dyerlab.gatech.edu/research/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CDC54-5E90-4E08-B3C8-6A5F0B180A06}"/>
              </a:ext>
            </a:extLst>
          </p:cNvPr>
          <p:cNvSpPr txBox="1"/>
          <p:nvPr/>
        </p:nvSpPr>
        <p:spPr>
          <a:xfrm>
            <a:off x="2134132" y="1284326"/>
            <a:ext cx="950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M. </a:t>
            </a:r>
            <a:r>
              <a:rPr lang="en-US" altLang="zh-CN" dirty="0" err="1"/>
              <a:t>Azabou</a:t>
            </a:r>
            <a:r>
              <a:rPr lang="en-US" altLang="zh-CN" dirty="0"/>
              <a:t>, M. </a:t>
            </a:r>
            <a:r>
              <a:rPr lang="en-US" altLang="zh-CN" dirty="0" err="1"/>
              <a:t>Gheshlaghi</a:t>
            </a:r>
            <a:r>
              <a:rPr lang="en-US" altLang="zh-CN" dirty="0"/>
              <a:t> Azar, R. Liu, C-H. Lin, E.C. Johnson, K. </a:t>
            </a:r>
            <a:r>
              <a:rPr lang="en-US" altLang="zh-CN" dirty="0" err="1"/>
              <a:t>Bhaskharan</a:t>
            </a:r>
            <a:r>
              <a:rPr lang="en-US" altLang="zh-CN" dirty="0"/>
              <a:t>-Nair, M. </a:t>
            </a:r>
            <a:r>
              <a:rPr lang="en-US" altLang="zh-CN" dirty="0" err="1"/>
              <a:t>Dabagia</a:t>
            </a:r>
            <a:r>
              <a:rPr lang="en-US" altLang="zh-CN" dirty="0"/>
              <a:t>, K.B. </a:t>
            </a:r>
            <a:r>
              <a:rPr lang="en-US" altLang="zh-CN" dirty="0" err="1"/>
              <a:t>Hengen</a:t>
            </a:r>
            <a:r>
              <a:rPr lang="en-US" altLang="zh-CN" dirty="0"/>
              <a:t>, W. Gray-</a:t>
            </a:r>
            <a:r>
              <a:rPr lang="en-US" altLang="zh-CN" dirty="0" err="1"/>
              <a:t>Roncal</a:t>
            </a:r>
            <a:r>
              <a:rPr lang="en-US" altLang="zh-CN" dirty="0"/>
              <a:t>, M. </a:t>
            </a:r>
            <a:r>
              <a:rPr lang="en-US" altLang="zh-CN" dirty="0" err="1"/>
              <a:t>Valko</a:t>
            </a:r>
            <a:r>
              <a:rPr lang="en-US" altLang="zh-CN" dirty="0"/>
              <a:t>, E.L. Dyer, </a:t>
            </a:r>
            <a:r>
              <a:rPr lang="en-US" altLang="zh-CN" b="1" dirty="0"/>
              <a:t>Mine Your Own </a:t>
            </a:r>
            <a:r>
              <a:rPr lang="en-US" altLang="zh-CN" b="1" dirty="0" err="1"/>
              <a:t>vieW</a:t>
            </a:r>
            <a:r>
              <a:rPr lang="en-US" altLang="zh-CN" b="1" dirty="0"/>
              <a:t>: Self-supervised learning through across-sample prediction</a:t>
            </a:r>
            <a:r>
              <a:rPr lang="en-US" altLang="zh-CN" dirty="0"/>
              <a:t>, Neural Information Processing Systems (</a:t>
            </a:r>
            <a:r>
              <a:rPr lang="en-US" altLang="zh-CN" dirty="0" err="1"/>
              <a:t>NeurIPS</a:t>
            </a:r>
            <a:r>
              <a:rPr lang="en-US" altLang="zh-CN" dirty="0"/>
              <a:t>), Workshop on Self-supervised Learning: Theory and Practice, Oral, Dec 2021 (Code)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6C8A0-48C9-4DE9-B548-99300B4907F5}"/>
              </a:ext>
            </a:extLst>
          </p:cNvPr>
          <p:cNvSpPr/>
          <p:nvPr/>
        </p:nvSpPr>
        <p:spPr>
          <a:xfrm>
            <a:off x="971991" y="12843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相关文章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B290C-E51A-41A7-8751-7BEE8CB7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09" y="2476538"/>
            <a:ext cx="7733984" cy="37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293074"/>
            <a:ext cx="8983029" cy="82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highlight>
                  <a:srgbClr val="CE9A28"/>
                </a:highlight>
              </a:rPr>
              <a:t>一个统一，可扩展的神经群体解码框架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E0FF67B-B0BD-4960-8B80-BCCEB432C089}"/>
              </a:ext>
            </a:extLst>
          </p:cNvPr>
          <p:cNvSpPr txBox="1">
            <a:spLocks/>
          </p:cNvSpPr>
          <p:nvPr/>
        </p:nvSpPr>
        <p:spPr>
          <a:xfrm>
            <a:off x="465438" y="1221958"/>
            <a:ext cx="10858355" cy="4474281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5010" lvl="2">
              <a:lnSpc>
                <a:spcPct val="160000"/>
              </a:lnSpc>
            </a:pPr>
            <a:endParaRPr kumimoji="1" lang="en-US" altLang="zh-CN" sz="1600" dirty="0">
              <a:latin typeface="STFangsong" charset="-122"/>
              <a:ea typeface="STFangsong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34F1A-7DFE-4B48-9FB9-3113AE14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07" y="1936264"/>
            <a:ext cx="9960301" cy="36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3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E0FF67B-B0BD-4960-8B80-BCCEB432C089}"/>
              </a:ext>
            </a:extLst>
          </p:cNvPr>
          <p:cNvSpPr txBox="1">
            <a:spLocks/>
          </p:cNvSpPr>
          <p:nvPr/>
        </p:nvSpPr>
        <p:spPr>
          <a:xfrm>
            <a:off x="465438" y="1221958"/>
            <a:ext cx="10858355" cy="4474281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5010" lvl="2">
              <a:lnSpc>
                <a:spcPct val="160000"/>
              </a:lnSpc>
            </a:pPr>
            <a:endParaRPr kumimoji="1" lang="en-US" altLang="zh-CN" sz="1600" dirty="0">
              <a:latin typeface="STFangsong" charset="-122"/>
              <a:ea typeface="STFangsong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377BA7-2A0A-4749-B1D0-51E27D248BA2}"/>
              </a:ext>
            </a:extLst>
          </p:cNvPr>
          <p:cNvSpPr txBox="1">
            <a:spLocks/>
          </p:cNvSpPr>
          <p:nvPr/>
        </p:nvSpPr>
        <p:spPr>
          <a:xfrm>
            <a:off x="593607" y="1221957"/>
            <a:ext cx="11048663" cy="4968777"/>
          </a:xfrm>
          <a:prstGeom prst="rect">
            <a:avLst/>
          </a:prstGeom>
        </p:spPr>
        <p:txBody>
          <a:bodyPr vert="horz" lIns="135005" tIns="67502" rIns="135005" bIns="6750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目标：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深度学习的优势得益于模型和数据集的大规模， 然而由与不同神经记录的神经元以及被试以及范式都有不同，将多个神经记录集合到一个统一的框架中非常困难</a:t>
            </a:r>
            <a:r>
              <a:rPr lang="zh-CN" altLang="en-US" dirty="0"/>
              <a:t>。</a:t>
            </a:r>
            <a:endParaRPr lang="en-US" altLang="zh-CN" sz="17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提出了一个可以将大规模的神经记录统一的训练框架。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主要贡献：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以单个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为转为建立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，从而建立一个包含精细发放时间的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表征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cross-attention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PerceiverIO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构建表征学习的框架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主要结果：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成功训练了大规模的神经模型，包括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非人灵长类，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158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27373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个神经单元超过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小时神经记录。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不同的任务中，预训练的模型可以快速是可以快速适应新的、未见过的、神经元对应关系不明确的记录中，从而以最少的标签实现了较高的性能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37253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377BA7-2A0A-4749-B1D0-51E27D248BA2}"/>
              </a:ext>
            </a:extLst>
          </p:cNvPr>
          <p:cNvSpPr txBox="1">
            <a:spLocks/>
          </p:cNvSpPr>
          <p:nvPr/>
        </p:nvSpPr>
        <p:spPr>
          <a:xfrm>
            <a:off x="593607" y="1221957"/>
            <a:ext cx="11048663" cy="4968777"/>
          </a:xfrm>
          <a:prstGeom prst="rect">
            <a:avLst/>
          </a:prstGeom>
        </p:spPr>
        <p:txBody>
          <a:bodyPr vert="horz" lIns="135005" tIns="67502" rIns="135005" bIns="67502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目标：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多个神经记录集合到一个统一的框架中训练的主要问题：跨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的神经元群体记录不好对齐，包括：记录多个个体记录到的神经元集合是独特的，对齐困难；跨天的神经元集合会变，导致输入的维度会变</a:t>
            </a:r>
            <a:r>
              <a:rPr lang="zh-CN" altLang="en-US" dirty="0"/>
              <a:t>。</a:t>
            </a:r>
            <a:endParaRPr lang="en-US" altLang="zh-CN" sz="17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方法：放松了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神经元间对应关系的条件，实现跨多个神经记录会话的可扩展高效训练。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主要贡献：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以单个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为转为建立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，从而建立一个包含精细发放时间的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表征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cross-attention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PerceiverIO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构建表征学习的框架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主要结果：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成功训练了大规模的神经模型，包括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非人灵长类，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158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27373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个神经单元超过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小时神经记录。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不同的任务中，预训练的模型可以快速是可以快速适应新的、未见过的、神经元对应关系不明确的记录中，从而以最少的标签实现了较高的性能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给了两个大规模的预训练模型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(POYO-1, POYO-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248805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14975</TotalTime>
  <Words>1420</Words>
  <Application>Microsoft Office PowerPoint</Application>
  <PresentationFormat>宽屏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NimbusRomNo9L-Medi</vt:lpstr>
      <vt:lpstr>等线</vt:lpstr>
      <vt:lpstr>等线 Light</vt:lpstr>
      <vt:lpstr>方正粗雅宋简体</vt:lpstr>
      <vt:lpstr>方正准雅宋简体</vt:lpstr>
      <vt:lpstr>STFangsong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Liz</cp:lastModifiedBy>
  <cp:revision>182</cp:revision>
  <dcterms:created xsi:type="dcterms:W3CDTF">2022-04-15T10:19:34Z</dcterms:created>
  <dcterms:modified xsi:type="dcterms:W3CDTF">2024-04-18T08:50:53Z</dcterms:modified>
</cp:coreProperties>
</file>