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093" r:id="rId2"/>
    <p:sldId id="2095" r:id="rId3"/>
    <p:sldId id="2161" r:id="rId4"/>
    <p:sldId id="2166" r:id="rId5"/>
    <p:sldId id="2167" r:id="rId6"/>
    <p:sldId id="2168" r:id="rId7"/>
    <p:sldId id="216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11" autoAdjust="0"/>
    <p:restoredTop sz="73913" autoAdjust="0"/>
  </p:normalViewPr>
  <p:slideViewPr>
    <p:cSldViewPr snapToGrid="0">
      <p:cViewPr varScale="1">
        <p:scale>
          <a:sx n="80" d="100"/>
          <a:sy n="80" d="100"/>
        </p:scale>
        <p:origin x="2094"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35563-E772-4DD8-A2A2-34D634D5447D}" type="datetimeFigureOut">
              <a:rPr lang="zh-CN" altLang="en-US" smtClean="0"/>
              <a:t>2024/4/10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0D457-077A-4AD0-B701-1990F9EE1385}" type="slidenum">
              <a:rPr lang="zh-CN" altLang="en-US" smtClean="0"/>
              <a:t>‹#›</a:t>
            </a:fld>
            <a:endParaRPr lang="zh-CN" altLang="en-US"/>
          </a:p>
        </p:txBody>
      </p:sp>
    </p:spTree>
    <p:extLst>
      <p:ext uri="{BB962C8B-B14F-4D97-AF65-F5344CB8AC3E}">
        <p14:creationId xmlns:p14="http://schemas.microsoft.com/office/powerpoint/2010/main" val="49031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240726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extLst>
      <p:ext uri="{BB962C8B-B14F-4D97-AF65-F5344CB8AC3E}">
        <p14:creationId xmlns:p14="http://schemas.microsoft.com/office/powerpoint/2010/main" val="177985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extLst>
      <p:ext uri="{BB962C8B-B14F-4D97-AF65-F5344CB8AC3E}">
        <p14:creationId xmlns:p14="http://schemas.microsoft.com/office/powerpoint/2010/main" val="98878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extLst>
      <p:ext uri="{BB962C8B-B14F-4D97-AF65-F5344CB8AC3E}">
        <p14:creationId xmlns:p14="http://schemas.microsoft.com/office/powerpoint/2010/main" val="185555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extLst>
      <p:ext uri="{BB962C8B-B14F-4D97-AF65-F5344CB8AC3E}">
        <p14:creationId xmlns:p14="http://schemas.microsoft.com/office/powerpoint/2010/main" val="78953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extLst>
      <p:ext uri="{BB962C8B-B14F-4D97-AF65-F5344CB8AC3E}">
        <p14:creationId xmlns:p14="http://schemas.microsoft.com/office/powerpoint/2010/main" val="3208948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extLst>
      <p:ext uri="{BB962C8B-B14F-4D97-AF65-F5344CB8AC3E}">
        <p14:creationId xmlns:p14="http://schemas.microsoft.com/office/powerpoint/2010/main" val="82614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D0C80-32E4-4056-A931-89C44E0BD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8F90BA-A71D-4769-873C-87555F38D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8ABA0B-4882-443A-B178-0B2B17AB2423}"/>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5" name="页脚占位符 4">
            <a:extLst>
              <a:ext uri="{FF2B5EF4-FFF2-40B4-BE49-F238E27FC236}">
                <a16:creationId xmlns:a16="http://schemas.microsoft.com/office/drawing/2014/main" id="{CA64A28B-6384-4D14-983C-6BC5BEF282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FCF467-73D5-4CBF-A2EA-1E6C8987725E}"/>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5908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0393D-A113-4A5A-8D85-EE1D76C67E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654279-7AA1-4F9B-A454-D1D859600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762AF3-54F8-425D-A4E7-15A9D4502AF9}"/>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5" name="页脚占位符 4">
            <a:extLst>
              <a:ext uri="{FF2B5EF4-FFF2-40B4-BE49-F238E27FC236}">
                <a16:creationId xmlns:a16="http://schemas.microsoft.com/office/drawing/2014/main" id="{2840AD86-2EAE-445E-B5E1-54E415D9C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C23B1-4CD7-40CD-9998-9149548B5A54}"/>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37041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B2D10F-E618-48FC-96AB-EEF8A8F008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2E706F6-9289-4D61-A818-B6309A2227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7CEFF8-DCF5-4969-972A-69DF5105EFAC}"/>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5" name="页脚占位符 4">
            <a:extLst>
              <a:ext uri="{FF2B5EF4-FFF2-40B4-BE49-F238E27FC236}">
                <a16:creationId xmlns:a16="http://schemas.microsoft.com/office/drawing/2014/main" id="{9F8C0F8A-DCF6-4C69-ADAC-79F51B1E67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F3C8BB-352C-45F4-BDB8-5B81A620359C}"/>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554749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t>‹#›</a:t>
            </a:fld>
            <a:endParaRPr lang="zh-CN" altLang="en-US" dirty="0"/>
          </a:p>
        </p:txBody>
      </p:sp>
      <p:grpSp>
        <p:nvGrpSpPr>
          <p:cNvPr id="3" name="Group 74"/>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8"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9"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0"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1"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2"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3"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4"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5"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6"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7"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8"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9"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0"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1"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2"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3"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4"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5"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6"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7"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8"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9"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0"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1"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2"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3"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4"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5"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6"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7"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8"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9"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0"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1"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2"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3"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4"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5"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6"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7"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8"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9"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0"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1"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2"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3"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4"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5"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6"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7"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8"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9"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0"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1"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2"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3"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4"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5"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6"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7"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8"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9"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0"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1"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grpSp>
      <p:grpSp>
        <p:nvGrpSpPr>
          <p:cNvPr id="74" name="组合 73"/>
          <p:cNvGrpSpPr/>
          <p:nvPr userDrawn="1"/>
        </p:nvGrpSpPr>
        <p:grpSpPr>
          <a:xfrm>
            <a:off x="445418" y="5902169"/>
            <a:ext cx="637411" cy="612930"/>
            <a:chOff x="1717634" y="914982"/>
            <a:chExt cx="637411" cy="612930"/>
          </a:xfrm>
          <a:solidFill>
            <a:schemeClr val="tx2"/>
          </a:solidFill>
        </p:grpSpPr>
        <p:sp>
          <p:nvSpPr>
            <p:cNvPr id="75" name="Freeform 6"/>
            <p:cNvSpPr/>
            <p:nvPr/>
          </p:nvSpPr>
          <p:spPr bwMode="auto">
            <a:xfrm>
              <a:off x="1717634" y="914982"/>
              <a:ext cx="315186" cy="288564"/>
            </a:xfrm>
            <a:custGeom>
              <a:avLst/>
              <a:gdLst>
                <a:gd name="T0" fmla="*/ 106 w 385"/>
                <a:gd name="T1" fmla="*/ 0 h 352"/>
                <a:gd name="T2" fmla="*/ 155 w 385"/>
                <a:gd name="T3" fmla="*/ 33 h 352"/>
                <a:gd name="T4" fmla="*/ 195 w 385"/>
                <a:gd name="T5" fmla="*/ 44 h 352"/>
                <a:gd name="T6" fmla="*/ 299 w 385"/>
                <a:gd name="T7" fmla="*/ 187 h 352"/>
                <a:gd name="T8" fmla="*/ 291 w 385"/>
                <a:gd name="T9" fmla="*/ 223 h 352"/>
                <a:gd name="T10" fmla="*/ 300 w 385"/>
                <a:gd name="T11" fmla="*/ 259 h 352"/>
                <a:gd name="T12" fmla="*/ 337 w 385"/>
                <a:gd name="T13" fmla="*/ 252 h 352"/>
                <a:gd name="T14" fmla="*/ 352 w 385"/>
                <a:gd name="T15" fmla="*/ 218 h 352"/>
                <a:gd name="T16" fmla="*/ 379 w 385"/>
                <a:gd name="T17" fmla="*/ 225 h 352"/>
                <a:gd name="T18" fmla="*/ 349 w 385"/>
                <a:gd name="T19" fmla="*/ 300 h 352"/>
                <a:gd name="T20" fmla="*/ 302 w 385"/>
                <a:gd name="T21" fmla="*/ 301 h 352"/>
                <a:gd name="T22" fmla="*/ 267 w 385"/>
                <a:gd name="T23" fmla="*/ 314 h 352"/>
                <a:gd name="T24" fmla="*/ 180 w 385"/>
                <a:gd name="T25" fmla="*/ 331 h 352"/>
                <a:gd name="T26" fmla="*/ 183 w 385"/>
                <a:gd name="T27" fmla="*/ 327 h 352"/>
                <a:gd name="T28" fmla="*/ 177 w 385"/>
                <a:gd name="T29" fmla="*/ 272 h 352"/>
                <a:gd name="T30" fmla="*/ 169 w 385"/>
                <a:gd name="T31" fmla="*/ 242 h 352"/>
                <a:gd name="T32" fmla="*/ 200 w 385"/>
                <a:gd name="T33" fmla="*/ 232 h 352"/>
                <a:gd name="T34" fmla="*/ 246 w 385"/>
                <a:gd name="T35" fmla="*/ 207 h 352"/>
                <a:gd name="T36" fmla="*/ 241 w 385"/>
                <a:gd name="T37" fmla="*/ 136 h 352"/>
                <a:gd name="T38" fmla="*/ 186 w 385"/>
                <a:gd name="T39" fmla="*/ 93 h 352"/>
                <a:gd name="T40" fmla="*/ 152 w 385"/>
                <a:gd name="T41" fmla="*/ 163 h 352"/>
                <a:gd name="T42" fmla="*/ 152 w 385"/>
                <a:gd name="T43" fmla="*/ 184 h 352"/>
                <a:gd name="T44" fmla="*/ 152 w 385"/>
                <a:gd name="T45" fmla="*/ 219 h 352"/>
                <a:gd name="T46" fmla="*/ 119 w 385"/>
                <a:gd name="T47" fmla="*/ 228 h 352"/>
                <a:gd name="T48" fmla="*/ 82 w 385"/>
                <a:gd name="T49" fmla="*/ 253 h 352"/>
                <a:gd name="T50" fmla="*/ 77 w 385"/>
                <a:gd name="T51" fmla="*/ 318 h 352"/>
                <a:gd name="T52" fmla="*/ 63 w 385"/>
                <a:gd name="T53" fmla="*/ 339 h 352"/>
                <a:gd name="T54" fmla="*/ 33 w 385"/>
                <a:gd name="T55" fmla="*/ 342 h 352"/>
                <a:gd name="T56" fmla="*/ 28 w 385"/>
                <a:gd name="T57" fmla="*/ 316 h 352"/>
                <a:gd name="T58" fmla="*/ 32 w 385"/>
                <a:gd name="T59" fmla="*/ 215 h 352"/>
                <a:gd name="T60" fmla="*/ 47 w 385"/>
                <a:gd name="T61" fmla="*/ 182 h 352"/>
                <a:gd name="T62" fmla="*/ 34 w 385"/>
                <a:gd name="T63" fmla="*/ 133 h 352"/>
                <a:gd name="T64" fmla="*/ 24 w 385"/>
                <a:gd name="T65" fmla="*/ 131 h 352"/>
                <a:gd name="T66" fmla="*/ 7 w 385"/>
                <a:gd name="T67" fmla="*/ 110 h 352"/>
                <a:gd name="T68" fmla="*/ 34 w 385"/>
                <a:gd name="T69" fmla="*/ 94 h 352"/>
                <a:gd name="T70" fmla="*/ 77 w 385"/>
                <a:gd name="T71" fmla="*/ 116 h 352"/>
                <a:gd name="T72" fmla="*/ 129 w 385"/>
                <a:gd name="T73" fmla="*/ 127 h 352"/>
                <a:gd name="T74" fmla="*/ 126 w 385"/>
                <a:gd name="T75" fmla="*/ 69 h 352"/>
                <a:gd name="T76" fmla="*/ 88 w 385"/>
                <a:gd name="T77" fmla="*/ 47 h 352"/>
                <a:gd name="T78" fmla="*/ 74 w 385"/>
                <a:gd name="T79" fmla="*/ 0 h 352"/>
                <a:gd name="T80" fmla="*/ 106 w 385"/>
                <a:gd name="T81"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52">
                  <a:moveTo>
                    <a:pt x="106" y="0"/>
                  </a:moveTo>
                  <a:cubicBezTo>
                    <a:pt x="122" y="11"/>
                    <a:pt x="138" y="24"/>
                    <a:pt x="155" y="33"/>
                  </a:cubicBezTo>
                  <a:cubicBezTo>
                    <a:pt x="167" y="39"/>
                    <a:pt x="181" y="42"/>
                    <a:pt x="195" y="44"/>
                  </a:cubicBezTo>
                  <a:cubicBezTo>
                    <a:pt x="275" y="55"/>
                    <a:pt x="312" y="107"/>
                    <a:pt x="299" y="187"/>
                  </a:cubicBezTo>
                  <a:cubicBezTo>
                    <a:pt x="297" y="199"/>
                    <a:pt x="291" y="211"/>
                    <a:pt x="291" y="223"/>
                  </a:cubicBezTo>
                  <a:cubicBezTo>
                    <a:pt x="292" y="235"/>
                    <a:pt x="294" y="249"/>
                    <a:pt x="300" y="259"/>
                  </a:cubicBezTo>
                  <a:cubicBezTo>
                    <a:pt x="313" y="276"/>
                    <a:pt x="329" y="272"/>
                    <a:pt x="337" y="252"/>
                  </a:cubicBezTo>
                  <a:cubicBezTo>
                    <a:pt x="341" y="240"/>
                    <a:pt x="344" y="228"/>
                    <a:pt x="352" y="218"/>
                  </a:cubicBezTo>
                  <a:cubicBezTo>
                    <a:pt x="363" y="205"/>
                    <a:pt x="374" y="208"/>
                    <a:pt x="379" y="225"/>
                  </a:cubicBezTo>
                  <a:cubicBezTo>
                    <a:pt x="385" y="248"/>
                    <a:pt x="371" y="291"/>
                    <a:pt x="349" y="300"/>
                  </a:cubicBezTo>
                  <a:cubicBezTo>
                    <a:pt x="335" y="306"/>
                    <a:pt x="317" y="303"/>
                    <a:pt x="302" y="301"/>
                  </a:cubicBezTo>
                  <a:cubicBezTo>
                    <a:pt x="287" y="300"/>
                    <a:pt x="276" y="300"/>
                    <a:pt x="267" y="314"/>
                  </a:cubicBezTo>
                  <a:cubicBezTo>
                    <a:pt x="248" y="345"/>
                    <a:pt x="214" y="352"/>
                    <a:pt x="180" y="331"/>
                  </a:cubicBezTo>
                  <a:cubicBezTo>
                    <a:pt x="181" y="330"/>
                    <a:pt x="182" y="328"/>
                    <a:pt x="183" y="327"/>
                  </a:cubicBezTo>
                  <a:cubicBezTo>
                    <a:pt x="210" y="304"/>
                    <a:pt x="209" y="289"/>
                    <a:pt x="177" y="272"/>
                  </a:cubicBezTo>
                  <a:cubicBezTo>
                    <a:pt x="163" y="264"/>
                    <a:pt x="161" y="255"/>
                    <a:pt x="169" y="242"/>
                  </a:cubicBezTo>
                  <a:cubicBezTo>
                    <a:pt x="177" y="229"/>
                    <a:pt x="184" y="221"/>
                    <a:pt x="200" y="232"/>
                  </a:cubicBezTo>
                  <a:cubicBezTo>
                    <a:pt x="229" y="251"/>
                    <a:pt x="245" y="242"/>
                    <a:pt x="246" y="207"/>
                  </a:cubicBezTo>
                  <a:cubicBezTo>
                    <a:pt x="247" y="183"/>
                    <a:pt x="246" y="159"/>
                    <a:pt x="241" y="136"/>
                  </a:cubicBezTo>
                  <a:cubicBezTo>
                    <a:pt x="235" y="108"/>
                    <a:pt x="212" y="91"/>
                    <a:pt x="186" y="93"/>
                  </a:cubicBezTo>
                  <a:cubicBezTo>
                    <a:pt x="190" y="123"/>
                    <a:pt x="173" y="144"/>
                    <a:pt x="152" y="163"/>
                  </a:cubicBezTo>
                  <a:cubicBezTo>
                    <a:pt x="145" y="170"/>
                    <a:pt x="143" y="177"/>
                    <a:pt x="152" y="184"/>
                  </a:cubicBezTo>
                  <a:cubicBezTo>
                    <a:pt x="164" y="195"/>
                    <a:pt x="159" y="208"/>
                    <a:pt x="152" y="219"/>
                  </a:cubicBezTo>
                  <a:cubicBezTo>
                    <a:pt x="144" y="229"/>
                    <a:pt x="134" y="235"/>
                    <a:pt x="119" y="228"/>
                  </a:cubicBezTo>
                  <a:cubicBezTo>
                    <a:pt x="92" y="216"/>
                    <a:pt x="84" y="222"/>
                    <a:pt x="82" y="253"/>
                  </a:cubicBezTo>
                  <a:cubicBezTo>
                    <a:pt x="80" y="275"/>
                    <a:pt x="80" y="297"/>
                    <a:pt x="77" y="318"/>
                  </a:cubicBezTo>
                  <a:cubicBezTo>
                    <a:pt x="76" y="326"/>
                    <a:pt x="70" y="336"/>
                    <a:pt x="63" y="339"/>
                  </a:cubicBezTo>
                  <a:cubicBezTo>
                    <a:pt x="54" y="343"/>
                    <a:pt x="42" y="345"/>
                    <a:pt x="33" y="342"/>
                  </a:cubicBezTo>
                  <a:cubicBezTo>
                    <a:pt x="28" y="340"/>
                    <a:pt x="25" y="323"/>
                    <a:pt x="28" y="316"/>
                  </a:cubicBezTo>
                  <a:cubicBezTo>
                    <a:pt x="40" y="282"/>
                    <a:pt x="42" y="250"/>
                    <a:pt x="32" y="215"/>
                  </a:cubicBezTo>
                  <a:cubicBezTo>
                    <a:pt x="29" y="206"/>
                    <a:pt x="39" y="191"/>
                    <a:pt x="47" y="182"/>
                  </a:cubicBezTo>
                  <a:cubicBezTo>
                    <a:pt x="69" y="156"/>
                    <a:pt x="67" y="145"/>
                    <a:pt x="34" y="133"/>
                  </a:cubicBezTo>
                  <a:cubicBezTo>
                    <a:pt x="31" y="132"/>
                    <a:pt x="27" y="132"/>
                    <a:pt x="24" y="131"/>
                  </a:cubicBezTo>
                  <a:cubicBezTo>
                    <a:pt x="15" y="126"/>
                    <a:pt x="0" y="124"/>
                    <a:pt x="7" y="110"/>
                  </a:cubicBezTo>
                  <a:cubicBezTo>
                    <a:pt x="12" y="102"/>
                    <a:pt x="26" y="92"/>
                    <a:pt x="34" y="94"/>
                  </a:cubicBezTo>
                  <a:cubicBezTo>
                    <a:pt x="49" y="97"/>
                    <a:pt x="66" y="105"/>
                    <a:pt x="77" y="116"/>
                  </a:cubicBezTo>
                  <a:cubicBezTo>
                    <a:pt x="96" y="136"/>
                    <a:pt x="114" y="141"/>
                    <a:pt x="129" y="127"/>
                  </a:cubicBezTo>
                  <a:cubicBezTo>
                    <a:pt x="146" y="111"/>
                    <a:pt x="145" y="85"/>
                    <a:pt x="126" y="69"/>
                  </a:cubicBezTo>
                  <a:cubicBezTo>
                    <a:pt x="115" y="60"/>
                    <a:pt x="102" y="52"/>
                    <a:pt x="88" y="47"/>
                  </a:cubicBezTo>
                  <a:cubicBezTo>
                    <a:pt x="59" y="34"/>
                    <a:pt x="56" y="27"/>
                    <a:pt x="74" y="0"/>
                  </a:cubicBezTo>
                  <a:cubicBezTo>
                    <a:pt x="85" y="0"/>
                    <a:pt x="95"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
            <p:cNvSpPr>
              <a:spLocks noEditPoints="1"/>
            </p:cNvSpPr>
            <p:nvPr/>
          </p:nvSpPr>
          <p:spPr bwMode="auto">
            <a:xfrm>
              <a:off x="1722531" y="1236288"/>
              <a:ext cx="216958" cy="291624"/>
            </a:xfrm>
            <a:custGeom>
              <a:avLst/>
              <a:gdLst>
                <a:gd name="T0" fmla="*/ 20 w 265"/>
                <a:gd name="T1" fmla="*/ 356 h 356"/>
                <a:gd name="T2" fmla="*/ 2 w 265"/>
                <a:gd name="T3" fmla="*/ 340 h 356"/>
                <a:gd name="T4" fmla="*/ 45 w 265"/>
                <a:gd name="T5" fmla="*/ 263 h 356"/>
                <a:gd name="T6" fmla="*/ 73 w 265"/>
                <a:gd name="T7" fmla="*/ 232 h 356"/>
                <a:gd name="T8" fmla="*/ 117 w 265"/>
                <a:gd name="T9" fmla="*/ 227 h 356"/>
                <a:gd name="T10" fmla="*/ 114 w 265"/>
                <a:gd name="T11" fmla="*/ 180 h 356"/>
                <a:gd name="T12" fmla="*/ 68 w 265"/>
                <a:gd name="T13" fmla="*/ 186 h 356"/>
                <a:gd name="T14" fmla="*/ 0 w 265"/>
                <a:gd name="T15" fmla="*/ 134 h 356"/>
                <a:gd name="T16" fmla="*/ 1 w 265"/>
                <a:gd name="T17" fmla="*/ 52 h 356"/>
                <a:gd name="T18" fmla="*/ 11 w 265"/>
                <a:gd name="T19" fmla="*/ 29 h 356"/>
                <a:gd name="T20" fmla="*/ 32 w 265"/>
                <a:gd name="T21" fmla="*/ 35 h 356"/>
                <a:gd name="T22" fmla="*/ 39 w 265"/>
                <a:gd name="T23" fmla="*/ 114 h 356"/>
                <a:gd name="T24" fmla="*/ 67 w 265"/>
                <a:gd name="T25" fmla="*/ 150 h 356"/>
                <a:gd name="T26" fmla="*/ 116 w 265"/>
                <a:gd name="T27" fmla="*/ 138 h 356"/>
                <a:gd name="T28" fmla="*/ 106 w 265"/>
                <a:gd name="T29" fmla="*/ 108 h 356"/>
                <a:gd name="T30" fmla="*/ 64 w 265"/>
                <a:gd name="T31" fmla="*/ 58 h 356"/>
                <a:gd name="T32" fmla="*/ 120 w 265"/>
                <a:gd name="T33" fmla="*/ 4 h 356"/>
                <a:gd name="T34" fmla="*/ 187 w 265"/>
                <a:gd name="T35" fmla="*/ 80 h 356"/>
                <a:gd name="T36" fmla="*/ 167 w 265"/>
                <a:gd name="T37" fmla="*/ 102 h 356"/>
                <a:gd name="T38" fmla="*/ 153 w 265"/>
                <a:gd name="T39" fmla="*/ 129 h 356"/>
                <a:gd name="T40" fmla="*/ 179 w 265"/>
                <a:gd name="T41" fmla="*/ 148 h 356"/>
                <a:gd name="T42" fmla="*/ 227 w 265"/>
                <a:gd name="T43" fmla="*/ 105 h 356"/>
                <a:gd name="T44" fmla="*/ 232 w 265"/>
                <a:gd name="T45" fmla="*/ 54 h 356"/>
                <a:gd name="T46" fmla="*/ 231 w 265"/>
                <a:gd name="T47" fmla="*/ 40 h 356"/>
                <a:gd name="T48" fmla="*/ 245 w 265"/>
                <a:gd name="T49" fmla="*/ 26 h 356"/>
                <a:gd name="T50" fmla="*/ 260 w 265"/>
                <a:gd name="T51" fmla="*/ 38 h 356"/>
                <a:gd name="T52" fmla="*/ 263 w 265"/>
                <a:gd name="T53" fmla="*/ 128 h 356"/>
                <a:gd name="T54" fmla="*/ 200 w 265"/>
                <a:gd name="T55" fmla="*/ 176 h 356"/>
                <a:gd name="T56" fmla="*/ 188 w 265"/>
                <a:gd name="T57" fmla="*/ 176 h 356"/>
                <a:gd name="T58" fmla="*/ 156 w 265"/>
                <a:gd name="T59" fmla="*/ 209 h 356"/>
                <a:gd name="T60" fmla="*/ 179 w 265"/>
                <a:gd name="T61" fmla="*/ 231 h 356"/>
                <a:gd name="T62" fmla="*/ 191 w 265"/>
                <a:gd name="T63" fmla="*/ 228 h 356"/>
                <a:gd name="T64" fmla="*/ 225 w 265"/>
                <a:gd name="T65" fmla="*/ 262 h 356"/>
                <a:gd name="T66" fmla="*/ 226 w 265"/>
                <a:gd name="T67" fmla="*/ 298 h 356"/>
                <a:gd name="T68" fmla="*/ 227 w 265"/>
                <a:gd name="T69" fmla="*/ 325 h 356"/>
                <a:gd name="T70" fmla="*/ 208 w 265"/>
                <a:gd name="T71" fmla="*/ 347 h 356"/>
                <a:gd name="T72" fmla="*/ 192 w 265"/>
                <a:gd name="T73" fmla="*/ 330 h 356"/>
                <a:gd name="T74" fmla="*/ 187 w 265"/>
                <a:gd name="T75" fmla="*/ 279 h 356"/>
                <a:gd name="T76" fmla="*/ 175 w 265"/>
                <a:gd name="T77" fmla="*/ 261 h 356"/>
                <a:gd name="T78" fmla="*/ 164 w 265"/>
                <a:gd name="T79" fmla="*/ 279 h 356"/>
                <a:gd name="T80" fmla="*/ 160 w 265"/>
                <a:gd name="T81" fmla="*/ 334 h 356"/>
                <a:gd name="T82" fmla="*/ 137 w 265"/>
                <a:gd name="T83" fmla="*/ 347 h 356"/>
                <a:gd name="T84" fmla="*/ 116 w 265"/>
                <a:gd name="T85" fmla="*/ 334 h 356"/>
                <a:gd name="T86" fmla="*/ 112 w 265"/>
                <a:gd name="T87" fmla="*/ 278 h 356"/>
                <a:gd name="T88" fmla="*/ 98 w 265"/>
                <a:gd name="T89" fmla="*/ 264 h 356"/>
                <a:gd name="T90" fmla="*/ 88 w 265"/>
                <a:gd name="T91" fmla="*/ 278 h 356"/>
                <a:gd name="T92" fmla="*/ 36 w 265"/>
                <a:gd name="T93" fmla="*/ 356 h 356"/>
                <a:gd name="T94" fmla="*/ 20 w 265"/>
                <a:gd name="T95" fmla="*/ 356 h 356"/>
                <a:gd name="T96" fmla="*/ 152 w 265"/>
                <a:gd name="T97" fmla="*/ 62 h 356"/>
                <a:gd name="T98" fmla="*/ 131 w 265"/>
                <a:gd name="T99" fmla="*/ 32 h 356"/>
                <a:gd name="T100" fmla="*/ 102 w 265"/>
                <a:gd name="T101" fmla="*/ 53 h 356"/>
                <a:gd name="T102" fmla="*/ 129 w 265"/>
                <a:gd name="T103" fmla="*/ 79 h 356"/>
                <a:gd name="T104" fmla="*/ 152 w 265"/>
                <a:gd name="T105" fmla="*/ 6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 h="356">
                  <a:moveTo>
                    <a:pt x="20" y="356"/>
                  </a:moveTo>
                  <a:cubicBezTo>
                    <a:pt x="15" y="352"/>
                    <a:pt x="10" y="347"/>
                    <a:pt x="2" y="340"/>
                  </a:cubicBezTo>
                  <a:cubicBezTo>
                    <a:pt x="43" y="327"/>
                    <a:pt x="46" y="296"/>
                    <a:pt x="45" y="263"/>
                  </a:cubicBezTo>
                  <a:cubicBezTo>
                    <a:pt x="43" y="234"/>
                    <a:pt x="44" y="234"/>
                    <a:pt x="73" y="232"/>
                  </a:cubicBezTo>
                  <a:cubicBezTo>
                    <a:pt x="87" y="231"/>
                    <a:pt x="100" y="229"/>
                    <a:pt x="117" y="227"/>
                  </a:cubicBezTo>
                  <a:cubicBezTo>
                    <a:pt x="116" y="212"/>
                    <a:pt x="115" y="196"/>
                    <a:pt x="114" y="180"/>
                  </a:cubicBezTo>
                  <a:cubicBezTo>
                    <a:pt x="96" y="182"/>
                    <a:pt x="82" y="184"/>
                    <a:pt x="68" y="186"/>
                  </a:cubicBezTo>
                  <a:cubicBezTo>
                    <a:pt x="37" y="191"/>
                    <a:pt x="1" y="177"/>
                    <a:pt x="0" y="134"/>
                  </a:cubicBezTo>
                  <a:cubicBezTo>
                    <a:pt x="0" y="106"/>
                    <a:pt x="0" y="79"/>
                    <a:pt x="1" y="52"/>
                  </a:cubicBezTo>
                  <a:cubicBezTo>
                    <a:pt x="1" y="44"/>
                    <a:pt x="5" y="35"/>
                    <a:pt x="11" y="29"/>
                  </a:cubicBezTo>
                  <a:cubicBezTo>
                    <a:pt x="18" y="20"/>
                    <a:pt x="30" y="23"/>
                    <a:pt x="32" y="35"/>
                  </a:cubicBezTo>
                  <a:cubicBezTo>
                    <a:pt x="35" y="61"/>
                    <a:pt x="38" y="88"/>
                    <a:pt x="39" y="114"/>
                  </a:cubicBezTo>
                  <a:cubicBezTo>
                    <a:pt x="40" y="134"/>
                    <a:pt x="49" y="145"/>
                    <a:pt x="67" y="150"/>
                  </a:cubicBezTo>
                  <a:cubicBezTo>
                    <a:pt x="86" y="156"/>
                    <a:pt x="103" y="153"/>
                    <a:pt x="116" y="138"/>
                  </a:cubicBezTo>
                  <a:cubicBezTo>
                    <a:pt x="125" y="127"/>
                    <a:pt x="120" y="112"/>
                    <a:pt x="106" y="108"/>
                  </a:cubicBezTo>
                  <a:cubicBezTo>
                    <a:pt x="71" y="97"/>
                    <a:pt x="62" y="86"/>
                    <a:pt x="64" y="58"/>
                  </a:cubicBezTo>
                  <a:cubicBezTo>
                    <a:pt x="67" y="30"/>
                    <a:pt x="91" y="7"/>
                    <a:pt x="120" y="4"/>
                  </a:cubicBezTo>
                  <a:cubicBezTo>
                    <a:pt x="173" y="0"/>
                    <a:pt x="205" y="34"/>
                    <a:pt x="187" y="80"/>
                  </a:cubicBezTo>
                  <a:cubicBezTo>
                    <a:pt x="184" y="89"/>
                    <a:pt x="175" y="99"/>
                    <a:pt x="167" y="102"/>
                  </a:cubicBezTo>
                  <a:cubicBezTo>
                    <a:pt x="152" y="107"/>
                    <a:pt x="147" y="118"/>
                    <a:pt x="153" y="129"/>
                  </a:cubicBezTo>
                  <a:cubicBezTo>
                    <a:pt x="157" y="138"/>
                    <a:pt x="169" y="146"/>
                    <a:pt x="179" y="148"/>
                  </a:cubicBezTo>
                  <a:cubicBezTo>
                    <a:pt x="198" y="151"/>
                    <a:pt x="221" y="130"/>
                    <a:pt x="227" y="105"/>
                  </a:cubicBezTo>
                  <a:cubicBezTo>
                    <a:pt x="231" y="89"/>
                    <a:pt x="231" y="71"/>
                    <a:pt x="232" y="54"/>
                  </a:cubicBezTo>
                  <a:cubicBezTo>
                    <a:pt x="232" y="49"/>
                    <a:pt x="230" y="44"/>
                    <a:pt x="231" y="40"/>
                  </a:cubicBezTo>
                  <a:cubicBezTo>
                    <a:pt x="235" y="34"/>
                    <a:pt x="240" y="26"/>
                    <a:pt x="245" y="26"/>
                  </a:cubicBezTo>
                  <a:cubicBezTo>
                    <a:pt x="250" y="25"/>
                    <a:pt x="260" y="33"/>
                    <a:pt x="260" y="38"/>
                  </a:cubicBezTo>
                  <a:cubicBezTo>
                    <a:pt x="263" y="68"/>
                    <a:pt x="265" y="98"/>
                    <a:pt x="263" y="128"/>
                  </a:cubicBezTo>
                  <a:cubicBezTo>
                    <a:pt x="261" y="155"/>
                    <a:pt x="234" y="173"/>
                    <a:pt x="200" y="176"/>
                  </a:cubicBezTo>
                  <a:cubicBezTo>
                    <a:pt x="196" y="176"/>
                    <a:pt x="192" y="176"/>
                    <a:pt x="188" y="176"/>
                  </a:cubicBezTo>
                  <a:cubicBezTo>
                    <a:pt x="155" y="176"/>
                    <a:pt x="156" y="176"/>
                    <a:pt x="156" y="209"/>
                  </a:cubicBezTo>
                  <a:cubicBezTo>
                    <a:pt x="156" y="227"/>
                    <a:pt x="166" y="230"/>
                    <a:pt x="179" y="231"/>
                  </a:cubicBezTo>
                  <a:cubicBezTo>
                    <a:pt x="183" y="231"/>
                    <a:pt x="187" y="229"/>
                    <a:pt x="191" y="228"/>
                  </a:cubicBezTo>
                  <a:cubicBezTo>
                    <a:pt x="224" y="226"/>
                    <a:pt x="227" y="229"/>
                    <a:pt x="225" y="262"/>
                  </a:cubicBezTo>
                  <a:cubicBezTo>
                    <a:pt x="224" y="274"/>
                    <a:pt x="225" y="286"/>
                    <a:pt x="226" y="298"/>
                  </a:cubicBezTo>
                  <a:cubicBezTo>
                    <a:pt x="226" y="307"/>
                    <a:pt x="230" y="317"/>
                    <a:pt x="227" y="325"/>
                  </a:cubicBezTo>
                  <a:cubicBezTo>
                    <a:pt x="223" y="334"/>
                    <a:pt x="214" y="340"/>
                    <a:pt x="208" y="347"/>
                  </a:cubicBezTo>
                  <a:cubicBezTo>
                    <a:pt x="202" y="342"/>
                    <a:pt x="193" y="337"/>
                    <a:pt x="192" y="330"/>
                  </a:cubicBezTo>
                  <a:cubicBezTo>
                    <a:pt x="189" y="314"/>
                    <a:pt x="190" y="296"/>
                    <a:pt x="187" y="279"/>
                  </a:cubicBezTo>
                  <a:cubicBezTo>
                    <a:pt x="186" y="272"/>
                    <a:pt x="180" y="262"/>
                    <a:pt x="175" y="261"/>
                  </a:cubicBezTo>
                  <a:cubicBezTo>
                    <a:pt x="162" y="258"/>
                    <a:pt x="164" y="270"/>
                    <a:pt x="164" y="279"/>
                  </a:cubicBezTo>
                  <a:cubicBezTo>
                    <a:pt x="162" y="297"/>
                    <a:pt x="160" y="316"/>
                    <a:pt x="160" y="334"/>
                  </a:cubicBezTo>
                  <a:cubicBezTo>
                    <a:pt x="159" y="352"/>
                    <a:pt x="146" y="347"/>
                    <a:pt x="137" y="347"/>
                  </a:cubicBezTo>
                  <a:cubicBezTo>
                    <a:pt x="127" y="348"/>
                    <a:pt x="116" y="350"/>
                    <a:pt x="116" y="334"/>
                  </a:cubicBezTo>
                  <a:cubicBezTo>
                    <a:pt x="116" y="315"/>
                    <a:pt x="115" y="296"/>
                    <a:pt x="112" y="278"/>
                  </a:cubicBezTo>
                  <a:cubicBezTo>
                    <a:pt x="111" y="273"/>
                    <a:pt x="103" y="269"/>
                    <a:pt x="98" y="264"/>
                  </a:cubicBezTo>
                  <a:cubicBezTo>
                    <a:pt x="95" y="269"/>
                    <a:pt x="88" y="273"/>
                    <a:pt x="88" y="278"/>
                  </a:cubicBezTo>
                  <a:cubicBezTo>
                    <a:pt x="84" y="313"/>
                    <a:pt x="71" y="342"/>
                    <a:pt x="36" y="356"/>
                  </a:cubicBezTo>
                  <a:cubicBezTo>
                    <a:pt x="31" y="356"/>
                    <a:pt x="25" y="356"/>
                    <a:pt x="20" y="356"/>
                  </a:cubicBezTo>
                  <a:close/>
                  <a:moveTo>
                    <a:pt x="152" y="62"/>
                  </a:moveTo>
                  <a:cubicBezTo>
                    <a:pt x="148" y="45"/>
                    <a:pt x="150" y="32"/>
                    <a:pt x="131" y="32"/>
                  </a:cubicBezTo>
                  <a:cubicBezTo>
                    <a:pt x="117" y="32"/>
                    <a:pt x="105" y="39"/>
                    <a:pt x="102" y="53"/>
                  </a:cubicBezTo>
                  <a:cubicBezTo>
                    <a:pt x="99" y="64"/>
                    <a:pt x="116" y="82"/>
                    <a:pt x="129" y="79"/>
                  </a:cubicBezTo>
                  <a:cubicBezTo>
                    <a:pt x="137" y="77"/>
                    <a:pt x="144" y="68"/>
                    <a:pt x="15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
            <p:cNvSpPr/>
            <p:nvPr/>
          </p:nvSpPr>
          <p:spPr bwMode="auto">
            <a:xfrm>
              <a:off x="2056383" y="1243632"/>
              <a:ext cx="287340" cy="271121"/>
            </a:xfrm>
            <a:custGeom>
              <a:avLst/>
              <a:gdLst>
                <a:gd name="T0" fmla="*/ 52 w 351"/>
                <a:gd name="T1" fmla="*/ 170 h 331"/>
                <a:gd name="T2" fmla="*/ 56 w 351"/>
                <a:gd name="T3" fmla="*/ 115 h 331"/>
                <a:gd name="T4" fmla="*/ 51 w 351"/>
                <a:gd name="T5" fmla="*/ 13 h 331"/>
                <a:gd name="T6" fmla="*/ 66 w 351"/>
                <a:gd name="T7" fmla="*/ 1 h 331"/>
                <a:gd name="T8" fmla="*/ 83 w 351"/>
                <a:gd name="T9" fmla="*/ 19 h 331"/>
                <a:gd name="T10" fmla="*/ 84 w 351"/>
                <a:gd name="T11" fmla="*/ 79 h 331"/>
                <a:gd name="T12" fmla="*/ 127 w 351"/>
                <a:gd name="T13" fmla="*/ 112 h 331"/>
                <a:gd name="T14" fmla="*/ 144 w 351"/>
                <a:gd name="T15" fmla="*/ 81 h 331"/>
                <a:gd name="T16" fmla="*/ 135 w 351"/>
                <a:gd name="T17" fmla="*/ 61 h 331"/>
                <a:gd name="T18" fmla="*/ 142 w 351"/>
                <a:gd name="T19" fmla="*/ 29 h 331"/>
                <a:gd name="T20" fmla="*/ 175 w 351"/>
                <a:gd name="T21" fmla="*/ 28 h 331"/>
                <a:gd name="T22" fmla="*/ 188 w 351"/>
                <a:gd name="T23" fmla="*/ 55 h 331"/>
                <a:gd name="T24" fmla="*/ 182 w 351"/>
                <a:gd name="T25" fmla="*/ 80 h 331"/>
                <a:gd name="T26" fmla="*/ 193 w 351"/>
                <a:gd name="T27" fmla="*/ 111 h 331"/>
                <a:gd name="T28" fmla="*/ 233 w 351"/>
                <a:gd name="T29" fmla="*/ 93 h 331"/>
                <a:gd name="T30" fmla="*/ 232 w 351"/>
                <a:gd name="T31" fmla="*/ 27 h 331"/>
                <a:gd name="T32" fmla="*/ 234 w 351"/>
                <a:gd name="T33" fmla="*/ 7 h 331"/>
                <a:gd name="T34" fmla="*/ 255 w 351"/>
                <a:gd name="T35" fmla="*/ 4 h 331"/>
                <a:gd name="T36" fmla="*/ 313 w 351"/>
                <a:gd name="T37" fmla="*/ 16 h 331"/>
                <a:gd name="T38" fmla="*/ 331 w 351"/>
                <a:gd name="T39" fmla="*/ 34 h 331"/>
                <a:gd name="T40" fmla="*/ 309 w 351"/>
                <a:gd name="T41" fmla="*/ 45 h 331"/>
                <a:gd name="T42" fmla="*/ 279 w 351"/>
                <a:gd name="T43" fmla="*/ 70 h 331"/>
                <a:gd name="T44" fmla="*/ 275 w 351"/>
                <a:gd name="T45" fmla="*/ 139 h 331"/>
                <a:gd name="T46" fmla="*/ 236 w 351"/>
                <a:gd name="T47" fmla="*/ 175 h 331"/>
                <a:gd name="T48" fmla="*/ 211 w 351"/>
                <a:gd name="T49" fmla="*/ 173 h 331"/>
                <a:gd name="T50" fmla="*/ 190 w 351"/>
                <a:gd name="T51" fmla="*/ 180 h 331"/>
                <a:gd name="T52" fmla="*/ 197 w 351"/>
                <a:gd name="T53" fmla="*/ 208 h 331"/>
                <a:gd name="T54" fmla="*/ 287 w 351"/>
                <a:gd name="T55" fmla="*/ 212 h 331"/>
                <a:gd name="T56" fmla="*/ 300 w 351"/>
                <a:gd name="T57" fmla="*/ 192 h 331"/>
                <a:gd name="T58" fmla="*/ 305 w 351"/>
                <a:gd name="T59" fmla="*/ 165 h 331"/>
                <a:gd name="T60" fmla="*/ 321 w 351"/>
                <a:gd name="T61" fmla="*/ 150 h 331"/>
                <a:gd name="T62" fmla="*/ 339 w 351"/>
                <a:gd name="T63" fmla="*/ 166 h 331"/>
                <a:gd name="T64" fmla="*/ 331 w 351"/>
                <a:gd name="T65" fmla="*/ 231 h 331"/>
                <a:gd name="T66" fmla="*/ 285 w 351"/>
                <a:gd name="T67" fmla="*/ 258 h 331"/>
                <a:gd name="T68" fmla="*/ 154 w 351"/>
                <a:gd name="T69" fmla="*/ 250 h 331"/>
                <a:gd name="T70" fmla="*/ 137 w 351"/>
                <a:gd name="T71" fmla="*/ 251 h 331"/>
                <a:gd name="T72" fmla="*/ 125 w 351"/>
                <a:gd name="T73" fmla="*/ 270 h 331"/>
                <a:gd name="T74" fmla="*/ 140 w 351"/>
                <a:gd name="T75" fmla="*/ 286 h 331"/>
                <a:gd name="T76" fmla="*/ 315 w 351"/>
                <a:gd name="T77" fmla="*/ 289 h 331"/>
                <a:gd name="T78" fmla="*/ 333 w 351"/>
                <a:gd name="T79" fmla="*/ 288 h 331"/>
                <a:gd name="T80" fmla="*/ 350 w 351"/>
                <a:gd name="T81" fmla="*/ 304 h 331"/>
                <a:gd name="T82" fmla="*/ 343 w 351"/>
                <a:gd name="T83" fmla="*/ 324 h 331"/>
                <a:gd name="T84" fmla="*/ 317 w 351"/>
                <a:gd name="T85" fmla="*/ 330 h 331"/>
                <a:gd name="T86" fmla="*/ 45 w 351"/>
                <a:gd name="T87" fmla="*/ 331 h 331"/>
                <a:gd name="T88" fmla="*/ 3 w 351"/>
                <a:gd name="T89" fmla="*/ 295 h 331"/>
                <a:gd name="T90" fmla="*/ 6 w 351"/>
                <a:gd name="T91" fmla="*/ 221 h 331"/>
                <a:gd name="T92" fmla="*/ 29 w 351"/>
                <a:gd name="T93" fmla="*/ 204 h 331"/>
                <a:gd name="T94" fmla="*/ 39 w 351"/>
                <a:gd name="T95" fmla="*/ 225 h 331"/>
                <a:gd name="T96" fmla="*/ 47 w 351"/>
                <a:gd name="T97" fmla="*/ 268 h 331"/>
                <a:gd name="T98" fmla="*/ 65 w 351"/>
                <a:gd name="T99" fmla="*/ 283 h 331"/>
                <a:gd name="T100" fmla="*/ 70 w 351"/>
                <a:gd name="T101" fmla="*/ 263 h 331"/>
                <a:gd name="T102" fmla="*/ 68 w 351"/>
                <a:gd name="T103" fmla="*/ 243 h 331"/>
                <a:gd name="T104" fmla="*/ 104 w 351"/>
                <a:gd name="T105" fmla="*/ 210 h 331"/>
                <a:gd name="T106" fmla="*/ 123 w 351"/>
                <a:gd name="T107" fmla="*/ 208 h 331"/>
                <a:gd name="T108" fmla="*/ 135 w 351"/>
                <a:gd name="T109" fmla="*/ 187 h 331"/>
                <a:gd name="T110" fmla="*/ 118 w 351"/>
                <a:gd name="T111" fmla="*/ 172 h 331"/>
                <a:gd name="T112" fmla="*/ 79 w 351"/>
                <a:gd name="T113" fmla="*/ 176 h 331"/>
                <a:gd name="T114" fmla="*/ 57 w 351"/>
                <a:gd name="T115" fmla="*/ 175 h 331"/>
                <a:gd name="T116" fmla="*/ 52 w 351"/>
                <a:gd name="T117" fmla="*/ 1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331">
                  <a:moveTo>
                    <a:pt x="52" y="170"/>
                  </a:moveTo>
                  <a:cubicBezTo>
                    <a:pt x="80" y="151"/>
                    <a:pt x="66" y="134"/>
                    <a:pt x="56" y="115"/>
                  </a:cubicBezTo>
                  <a:cubicBezTo>
                    <a:pt x="38" y="83"/>
                    <a:pt x="42" y="47"/>
                    <a:pt x="51" y="13"/>
                  </a:cubicBezTo>
                  <a:cubicBezTo>
                    <a:pt x="52" y="8"/>
                    <a:pt x="63" y="0"/>
                    <a:pt x="66" y="1"/>
                  </a:cubicBezTo>
                  <a:cubicBezTo>
                    <a:pt x="73" y="5"/>
                    <a:pt x="82" y="12"/>
                    <a:pt x="83" y="19"/>
                  </a:cubicBezTo>
                  <a:cubicBezTo>
                    <a:pt x="85" y="39"/>
                    <a:pt x="83" y="59"/>
                    <a:pt x="84" y="79"/>
                  </a:cubicBezTo>
                  <a:cubicBezTo>
                    <a:pt x="85" y="105"/>
                    <a:pt x="103" y="118"/>
                    <a:pt x="127" y="112"/>
                  </a:cubicBezTo>
                  <a:cubicBezTo>
                    <a:pt x="144" y="107"/>
                    <a:pt x="150" y="97"/>
                    <a:pt x="144" y="81"/>
                  </a:cubicBezTo>
                  <a:cubicBezTo>
                    <a:pt x="141" y="74"/>
                    <a:pt x="135" y="68"/>
                    <a:pt x="135" y="61"/>
                  </a:cubicBezTo>
                  <a:cubicBezTo>
                    <a:pt x="135" y="50"/>
                    <a:pt x="136" y="35"/>
                    <a:pt x="142" y="29"/>
                  </a:cubicBezTo>
                  <a:cubicBezTo>
                    <a:pt x="149" y="24"/>
                    <a:pt x="166" y="23"/>
                    <a:pt x="175" y="28"/>
                  </a:cubicBezTo>
                  <a:cubicBezTo>
                    <a:pt x="182" y="31"/>
                    <a:pt x="186" y="45"/>
                    <a:pt x="188" y="55"/>
                  </a:cubicBezTo>
                  <a:cubicBezTo>
                    <a:pt x="189" y="63"/>
                    <a:pt x="184" y="72"/>
                    <a:pt x="182" y="80"/>
                  </a:cubicBezTo>
                  <a:cubicBezTo>
                    <a:pt x="178" y="93"/>
                    <a:pt x="176" y="106"/>
                    <a:pt x="193" y="111"/>
                  </a:cubicBezTo>
                  <a:cubicBezTo>
                    <a:pt x="212" y="116"/>
                    <a:pt x="231" y="109"/>
                    <a:pt x="233" y="93"/>
                  </a:cubicBezTo>
                  <a:cubicBezTo>
                    <a:pt x="235" y="71"/>
                    <a:pt x="232" y="49"/>
                    <a:pt x="232" y="27"/>
                  </a:cubicBezTo>
                  <a:cubicBezTo>
                    <a:pt x="232" y="20"/>
                    <a:pt x="230" y="10"/>
                    <a:pt x="234" y="7"/>
                  </a:cubicBezTo>
                  <a:cubicBezTo>
                    <a:pt x="239" y="3"/>
                    <a:pt x="248" y="3"/>
                    <a:pt x="255" y="4"/>
                  </a:cubicBezTo>
                  <a:cubicBezTo>
                    <a:pt x="275" y="7"/>
                    <a:pt x="294" y="10"/>
                    <a:pt x="313" y="16"/>
                  </a:cubicBezTo>
                  <a:cubicBezTo>
                    <a:pt x="320" y="18"/>
                    <a:pt x="331" y="27"/>
                    <a:pt x="331" y="34"/>
                  </a:cubicBezTo>
                  <a:cubicBezTo>
                    <a:pt x="332" y="47"/>
                    <a:pt x="321" y="47"/>
                    <a:pt x="309" y="45"/>
                  </a:cubicBezTo>
                  <a:cubicBezTo>
                    <a:pt x="285" y="40"/>
                    <a:pt x="280" y="45"/>
                    <a:pt x="279" y="70"/>
                  </a:cubicBezTo>
                  <a:cubicBezTo>
                    <a:pt x="279" y="93"/>
                    <a:pt x="278" y="116"/>
                    <a:pt x="275" y="139"/>
                  </a:cubicBezTo>
                  <a:cubicBezTo>
                    <a:pt x="273" y="168"/>
                    <a:pt x="264" y="175"/>
                    <a:pt x="236" y="175"/>
                  </a:cubicBezTo>
                  <a:cubicBezTo>
                    <a:pt x="228" y="174"/>
                    <a:pt x="219" y="172"/>
                    <a:pt x="211" y="173"/>
                  </a:cubicBezTo>
                  <a:cubicBezTo>
                    <a:pt x="203" y="173"/>
                    <a:pt x="190" y="177"/>
                    <a:pt x="190" y="180"/>
                  </a:cubicBezTo>
                  <a:cubicBezTo>
                    <a:pt x="189" y="190"/>
                    <a:pt x="191" y="204"/>
                    <a:pt x="197" y="208"/>
                  </a:cubicBezTo>
                  <a:cubicBezTo>
                    <a:pt x="225" y="226"/>
                    <a:pt x="257" y="223"/>
                    <a:pt x="287" y="212"/>
                  </a:cubicBezTo>
                  <a:cubicBezTo>
                    <a:pt x="293" y="210"/>
                    <a:pt x="297" y="199"/>
                    <a:pt x="300" y="192"/>
                  </a:cubicBezTo>
                  <a:cubicBezTo>
                    <a:pt x="303" y="183"/>
                    <a:pt x="301" y="173"/>
                    <a:pt x="305" y="165"/>
                  </a:cubicBezTo>
                  <a:cubicBezTo>
                    <a:pt x="307" y="158"/>
                    <a:pt x="317" y="149"/>
                    <a:pt x="321" y="150"/>
                  </a:cubicBezTo>
                  <a:cubicBezTo>
                    <a:pt x="328" y="152"/>
                    <a:pt x="339" y="161"/>
                    <a:pt x="339" y="166"/>
                  </a:cubicBezTo>
                  <a:cubicBezTo>
                    <a:pt x="338" y="188"/>
                    <a:pt x="336" y="210"/>
                    <a:pt x="331" y="231"/>
                  </a:cubicBezTo>
                  <a:cubicBezTo>
                    <a:pt x="325" y="253"/>
                    <a:pt x="305" y="259"/>
                    <a:pt x="285" y="258"/>
                  </a:cubicBezTo>
                  <a:cubicBezTo>
                    <a:pt x="242" y="257"/>
                    <a:pt x="198" y="253"/>
                    <a:pt x="154" y="250"/>
                  </a:cubicBezTo>
                  <a:cubicBezTo>
                    <a:pt x="149" y="249"/>
                    <a:pt x="141" y="248"/>
                    <a:pt x="137" y="251"/>
                  </a:cubicBezTo>
                  <a:cubicBezTo>
                    <a:pt x="131" y="256"/>
                    <a:pt x="124" y="264"/>
                    <a:pt x="125" y="270"/>
                  </a:cubicBezTo>
                  <a:cubicBezTo>
                    <a:pt x="125" y="276"/>
                    <a:pt x="134" y="286"/>
                    <a:pt x="140" y="286"/>
                  </a:cubicBezTo>
                  <a:cubicBezTo>
                    <a:pt x="198" y="288"/>
                    <a:pt x="257" y="288"/>
                    <a:pt x="315" y="289"/>
                  </a:cubicBezTo>
                  <a:cubicBezTo>
                    <a:pt x="321" y="289"/>
                    <a:pt x="328" y="286"/>
                    <a:pt x="333" y="288"/>
                  </a:cubicBezTo>
                  <a:cubicBezTo>
                    <a:pt x="340" y="291"/>
                    <a:pt x="348" y="297"/>
                    <a:pt x="350" y="304"/>
                  </a:cubicBezTo>
                  <a:cubicBezTo>
                    <a:pt x="351" y="309"/>
                    <a:pt x="348" y="320"/>
                    <a:pt x="343" y="324"/>
                  </a:cubicBezTo>
                  <a:cubicBezTo>
                    <a:pt x="336" y="329"/>
                    <a:pt x="326" y="330"/>
                    <a:pt x="317" y="330"/>
                  </a:cubicBezTo>
                  <a:cubicBezTo>
                    <a:pt x="227" y="331"/>
                    <a:pt x="136" y="331"/>
                    <a:pt x="45" y="331"/>
                  </a:cubicBezTo>
                  <a:cubicBezTo>
                    <a:pt x="16" y="331"/>
                    <a:pt x="7" y="325"/>
                    <a:pt x="3" y="295"/>
                  </a:cubicBezTo>
                  <a:cubicBezTo>
                    <a:pt x="0" y="271"/>
                    <a:pt x="3" y="245"/>
                    <a:pt x="6" y="221"/>
                  </a:cubicBezTo>
                  <a:cubicBezTo>
                    <a:pt x="7" y="214"/>
                    <a:pt x="21" y="209"/>
                    <a:pt x="29" y="204"/>
                  </a:cubicBezTo>
                  <a:cubicBezTo>
                    <a:pt x="33" y="211"/>
                    <a:pt x="38" y="218"/>
                    <a:pt x="39" y="225"/>
                  </a:cubicBezTo>
                  <a:cubicBezTo>
                    <a:pt x="43" y="240"/>
                    <a:pt x="42" y="255"/>
                    <a:pt x="47" y="268"/>
                  </a:cubicBezTo>
                  <a:cubicBezTo>
                    <a:pt x="49" y="274"/>
                    <a:pt x="59" y="278"/>
                    <a:pt x="65" y="283"/>
                  </a:cubicBezTo>
                  <a:cubicBezTo>
                    <a:pt x="67" y="276"/>
                    <a:pt x="70" y="270"/>
                    <a:pt x="70" y="263"/>
                  </a:cubicBezTo>
                  <a:cubicBezTo>
                    <a:pt x="71" y="257"/>
                    <a:pt x="68" y="250"/>
                    <a:pt x="68" y="243"/>
                  </a:cubicBezTo>
                  <a:cubicBezTo>
                    <a:pt x="67" y="210"/>
                    <a:pt x="71" y="207"/>
                    <a:pt x="104" y="210"/>
                  </a:cubicBezTo>
                  <a:cubicBezTo>
                    <a:pt x="110" y="211"/>
                    <a:pt x="118" y="211"/>
                    <a:pt x="123" y="208"/>
                  </a:cubicBezTo>
                  <a:cubicBezTo>
                    <a:pt x="129" y="203"/>
                    <a:pt x="136" y="194"/>
                    <a:pt x="135" y="187"/>
                  </a:cubicBezTo>
                  <a:cubicBezTo>
                    <a:pt x="134" y="181"/>
                    <a:pt x="125" y="172"/>
                    <a:pt x="118" y="172"/>
                  </a:cubicBezTo>
                  <a:cubicBezTo>
                    <a:pt x="105" y="170"/>
                    <a:pt x="92" y="175"/>
                    <a:pt x="79" y="176"/>
                  </a:cubicBezTo>
                  <a:cubicBezTo>
                    <a:pt x="72" y="176"/>
                    <a:pt x="64" y="175"/>
                    <a:pt x="57" y="175"/>
                  </a:cubicBezTo>
                  <a:cubicBezTo>
                    <a:pt x="56" y="173"/>
                    <a:pt x="54" y="171"/>
                    <a:pt x="5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9"/>
            <p:cNvSpPr/>
            <p:nvPr/>
          </p:nvSpPr>
          <p:spPr bwMode="auto">
            <a:xfrm>
              <a:off x="2057301" y="922326"/>
              <a:ext cx="297744" cy="283668"/>
            </a:xfrm>
            <a:custGeom>
              <a:avLst/>
              <a:gdLst>
                <a:gd name="T0" fmla="*/ 80 w 364"/>
                <a:gd name="T1" fmla="*/ 151 h 346"/>
                <a:gd name="T2" fmla="*/ 165 w 364"/>
                <a:gd name="T3" fmla="*/ 250 h 346"/>
                <a:gd name="T4" fmla="*/ 245 w 364"/>
                <a:gd name="T5" fmla="*/ 256 h 346"/>
                <a:gd name="T6" fmla="*/ 267 w 364"/>
                <a:gd name="T7" fmla="*/ 211 h 346"/>
                <a:gd name="T8" fmla="*/ 249 w 364"/>
                <a:gd name="T9" fmla="*/ 203 h 346"/>
                <a:gd name="T10" fmla="*/ 139 w 364"/>
                <a:gd name="T11" fmla="*/ 170 h 346"/>
                <a:gd name="T12" fmla="*/ 108 w 364"/>
                <a:gd name="T13" fmla="*/ 136 h 346"/>
                <a:gd name="T14" fmla="*/ 118 w 364"/>
                <a:gd name="T15" fmla="*/ 109 h 346"/>
                <a:gd name="T16" fmla="*/ 138 w 364"/>
                <a:gd name="T17" fmla="*/ 107 h 346"/>
                <a:gd name="T18" fmla="*/ 191 w 364"/>
                <a:gd name="T19" fmla="*/ 73 h 346"/>
                <a:gd name="T20" fmla="*/ 241 w 364"/>
                <a:gd name="T21" fmla="*/ 6 h 346"/>
                <a:gd name="T22" fmla="*/ 243 w 364"/>
                <a:gd name="T23" fmla="*/ 35 h 346"/>
                <a:gd name="T24" fmla="*/ 191 w 364"/>
                <a:gd name="T25" fmla="*/ 109 h 346"/>
                <a:gd name="T26" fmla="*/ 170 w 364"/>
                <a:gd name="T27" fmla="*/ 124 h 346"/>
                <a:gd name="T28" fmla="*/ 209 w 364"/>
                <a:gd name="T29" fmla="*/ 135 h 346"/>
                <a:gd name="T30" fmla="*/ 259 w 364"/>
                <a:gd name="T31" fmla="*/ 59 h 346"/>
                <a:gd name="T32" fmla="*/ 268 w 364"/>
                <a:gd name="T33" fmla="*/ 29 h 346"/>
                <a:gd name="T34" fmla="*/ 306 w 364"/>
                <a:gd name="T35" fmla="*/ 9 h 346"/>
                <a:gd name="T36" fmla="*/ 295 w 364"/>
                <a:gd name="T37" fmla="*/ 59 h 346"/>
                <a:gd name="T38" fmla="*/ 255 w 364"/>
                <a:gd name="T39" fmla="*/ 134 h 346"/>
                <a:gd name="T40" fmla="*/ 251 w 364"/>
                <a:gd name="T41" fmla="*/ 162 h 346"/>
                <a:gd name="T42" fmla="*/ 283 w 364"/>
                <a:gd name="T43" fmla="*/ 153 h 346"/>
                <a:gd name="T44" fmla="*/ 319 w 364"/>
                <a:gd name="T45" fmla="*/ 61 h 346"/>
                <a:gd name="T46" fmla="*/ 323 w 364"/>
                <a:gd name="T47" fmla="*/ 14 h 346"/>
                <a:gd name="T48" fmla="*/ 335 w 364"/>
                <a:gd name="T49" fmla="*/ 0 h 346"/>
                <a:gd name="T50" fmla="*/ 357 w 364"/>
                <a:gd name="T51" fmla="*/ 9 h 346"/>
                <a:gd name="T52" fmla="*/ 364 w 364"/>
                <a:gd name="T53" fmla="*/ 49 h 346"/>
                <a:gd name="T54" fmla="*/ 318 w 364"/>
                <a:gd name="T55" fmla="*/ 173 h 346"/>
                <a:gd name="T56" fmla="*/ 326 w 364"/>
                <a:gd name="T57" fmla="*/ 257 h 346"/>
                <a:gd name="T58" fmla="*/ 317 w 364"/>
                <a:gd name="T59" fmla="*/ 289 h 346"/>
                <a:gd name="T60" fmla="*/ 266 w 364"/>
                <a:gd name="T61" fmla="*/ 292 h 346"/>
                <a:gd name="T62" fmla="*/ 221 w 364"/>
                <a:gd name="T63" fmla="*/ 319 h 346"/>
                <a:gd name="T64" fmla="*/ 190 w 364"/>
                <a:gd name="T65" fmla="*/ 342 h 346"/>
                <a:gd name="T66" fmla="*/ 165 w 364"/>
                <a:gd name="T67" fmla="*/ 325 h 346"/>
                <a:gd name="T68" fmla="*/ 152 w 364"/>
                <a:gd name="T69" fmla="*/ 298 h 346"/>
                <a:gd name="T70" fmla="*/ 97 w 364"/>
                <a:gd name="T71" fmla="*/ 295 h 346"/>
                <a:gd name="T72" fmla="*/ 77 w 364"/>
                <a:gd name="T73" fmla="*/ 317 h 346"/>
                <a:gd name="T74" fmla="*/ 16 w 364"/>
                <a:gd name="T75" fmla="*/ 334 h 346"/>
                <a:gd name="T76" fmla="*/ 14 w 364"/>
                <a:gd name="T77" fmla="*/ 315 h 346"/>
                <a:gd name="T78" fmla="*/ 64 w 364"/>
                <a:gd name="T79" fmla="*/ 284 h 346"/>
                <a:gd name="T80" fmla="*/ 72 w 364"/>
                <a:gd name="T81" fmla="*/ 237 h 346"/>
                <a:gd name="T82" fmla="*/ 46 w 364"/>
                <a:gd name="T83" fmla="*/ 233 h 346"/>
                <a:gd name="T84" fmla="*/ 16 w 364"/>
                <a:gd name="T85" fmla="*/ 252 h 346"/>
                <a:gd name="T86" fmla="*/ 0 w 364"/>
                <a:gd name="T87" fmla="*/ 250 h 346"/>
                <a:gd name="T88" fmla="*/ 3 w 364"/>
                <a:gd name="T89" fmla="*/ 234 h 346"/>
                <a:gd name="T90" fmla="*/ 10 w 364"/>
                <a:gd name="T91" fmla="*/ 227 h 346"/>
                <a:gd name="T92" fmla="*/ 68 w 364"/>
                <a:gd name="T93" fmla="*/ 168 h 346"/>
                <a:gd name="T94" fmla="*/ 80 w 364"/>
                <a:gd name="T95" fmla="*/ 1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 h="346">
                  <a:moveTo>
                    <a:pt x="80" y="151"/>
                  </a:moveTo>
                  <a:cubicBezTo>
                    <a:pt x="92" y="203"/>
                    <a:pt x="125" y="230"/>
                    <a:pt x="165" y="250"/>
                  </a:cubicBezTo>
                  <a:cubicBezTo>
                    <a:pt x="190" y="262"/>
                    <a:pt x="217" y="268"/>
                    <a:pt x="245" y="256"/>
                  </a:cubicBezTo>
                  <a:cubicBezTo>
                    <a:pt x="264" y="247"/>
                    <a:pt x="274" y="229"/>
                    <a:pt x="267" y="211"/>
                  </a:cubicBezTo>
                  <a:cubicBezTo>
                    <a:pt x="265" y="206"/>
                    <a:pt x="255" y="203"/>
                    <a:pt x="249" y="203"/>
                  </a:cubicBezTo>
                  <a:cubicBezTo>
                    <a:pt x="210" y="200"/>
                    <a:pt x="171" y="194"/>
                    <a:pt x="139" y="170"/>
                  </a:cubicBezTo>
                  <a:cubicBezTo>
                    <a:pt x="127" y="161"/>
                    <a:pt x="117" y="148"/>
                    <a:pt x="108" y="136"/>
                  </a:cubicBezTo>
                  <a:cubicBezTo>
                    <a:pt x="98" y="123"/>
                    <a:pt x="105" y="114"/>
                    <a:pt x="118" y="109"/>
                  </a:cubicBezTo>
                  <a:cubicBezTo>
                    <a:pt x="125" y="107"/>
                    <a:pt x="132" y="108"/>
                    <a:pt x="138" y="107"/>
                  </a:cubicBezTo>
                  <a:cubicBezTo>
                    <a:pt x="162" y="106"/>
                    <a:pt x="181" y="97"/>
                    <a:pt x="191" y="73"/>
                  </a:cubicBezTo>
                  <a:cubicBezTo>
                    <a:pt x="202" y="49"/>
                    <a:pt x="214" y="26"/>
                    <a:pt x="241" y="6"/>
                  </a:cubicBezTo>
                  <a:cubicBezTo>
                    <a:pt x="242" y="19"/>
                    <a:pt x="245" y="27"/>
                    <a:pt x="243" y="35"/>
                  </a:cubicBezTo>
                  <a:cubicBezTo>
                    <a:pt x="236" y="66"/>
                    <a:pt x="218" y="91"/>
                    <a:pt x="191" y="109"/>
                  </a:cubicBezTo>
                  <a:cubicBezTo>
                    <a:pt x="184" y="114"/>
                    <a:pt x="177" y="119"/>
                    <a:pt x="170" y="124"/>
                  </a:cubicBezTo>
                  <a:cubicBezTo>
                    <a:pt x="181" y="141"/>
                    <a:pt x="193" y="144"/>
                    <a:pt x="209" y="135"/>
                  </a:cubicBezTo>
                  <a:cubicBezTo>
                    <a:pt x="239" y="119"/>
                    <a:pt x="250" y="90"/>
                    <a:pt x="259" y="59"/>
                  </a:cubicBezTo>
                  <a:cubicBezTo>
                    <a:pt x="262" y="49"/>
                    <a:pt x="264" y="39"/>
                    <a:pt x="268" y="29"/>
                  </a:cubicBezTo>
                  <a:cubicBezTo>
                    <a:pt x="274" y="16"/>
                    <a:pt x="282" y="5"/>
                    <a:pt x="306" y="9"/>
                  </a:cubicBezTo>
                  <a:cubicBezTo>
                    <a:pt x="302" y="26"/>
                    <a:pt x="302" y="44"/>
                    <a:pt x="295" y="59"/>
                  </a:cubicBezTo>
                  <a:cubicBezTo>
                    <a:pt x="284" y="85"/>
                    <a:pt x="267" y="109"/>
                    <a:pt x="255" y="134"/>
                  </a:cubicBezTo>
                  <a:cubicBezTo>
                    <a:pt x="251" y="142"/>
                    <a:pt x="252" y="153"/>
                    <a:pt x="251" y="162"/>
                  </a:cubicBezTo>
                  <a:cubicBezTo>
                    <a:pt x="262" y="159"/>
                    <a:pt x="275" y="160"/>
                    <a:pt x="283" y="153"/>
                  </a:cubicBezTo>
                  <a:cubicBezTo>
                    <a:pt x="309" y="129"/>
                    <a:pt x="317" y="96"/>
                    <a:pt x="319" y="61"/>
                  </a:cubicBezTo>
                  <a:cubicBezTo>
                    <a:pt x="320" y="46"/>
                    <a:pt x="321" y="30"/>
                    <a:pt x="323" y="14"/>
                  </a:cubicBezTo>
                  <a:cubicBezTo>
                    <a:pt x="324" y="9"/>
                    <a:pt x="331" y="0"/>
                    <a:pt x="335" y="0"/>
                  </a:cubicBezTo>
                  <a:cubicBezTo>
                    <a:pt x="343" y="0"/>
                    <a:pt x="354" y="4"/>
                    <a:pt x="357" y="9"/>
                  </a:cubicBezTo>
                  <a:cubicBezTo>
                    <a:pt x="362" y="21"/>
                    <a:pt x="364" y="36"/>
                    <a:pt x="364" y="49"/>
                  </a:cubicBezTo>
                  <a:cubicBezTo>
                    <a:pt x="364" y="96"/>
                    <a:pt x="346" y="136"/>
                    <a:pt x="318" y="173"/>
                  </a:cubicBezTo>
                  <a:cubicBezTo>
                    <a:pt x="304" y="193"/>
                    <a:pt x="309" y="240"/>
                    <a:pt x="326" y="257"/>
                  </a:cubicBezTo>
                  <a:cubicBezTo>
                    <a:pt x="339" y="269"/>
                    <a:pt x="335" y="286"/>
                    <a:pt x="317" y="289"/>
                  </a:cubicBezTo>
                  <a:cubicBezTo>
                    <a:pt x="300" y="293"/>
                    <a:pt x="283" y="294"/>
                    <a:pt x="266" y="292"/>
                  </a:cubicBezTo>
                  <a:cubicBezTo>
                    <a:pt x="236" y="288"/>
                    <a:pt x="232" y="291"/>
                    <a:pt x="221" y="319"/>
                  </a:cubicBezTo>
                  <a:cubicBezTo>
                    <a:pt x="217" y="329"/>
                    <a:pt x="202" y="337"/>
                    <a:pt x="190" y="342"/>
                  </a:cubicBezTo>
                  <a:cubicBezTo>
                    <a:pt x="178" y="346"/>
                    <a:pt x="169" y="337"/>
                    <a:pt x="165" y="325"/>
                  </a:cubicBezTo>
                  <a:cubicBezTo>
                    <a:pt x="161" y="315"/>
                    <a:pt x="157" y="306"/>
                    <a:pt x="152" y="298"/>
                  </a:cubicBezTo>
                  <a:cubicBezTo>
                    <a:pt x="137" y="278"/>
                    <a:pt x="114" y="277"/>
                    <a:pt x="97" y="295"/>
                  </a:cubicBezTo>
                  <a:cubicBezTo>
                    <a:pt x="90" y="302"/>
                    <a:pt x="83" y="309"/>
                    <a:pt x="77" y="317"/>
                  </a:cubicBezTo>
                  <a:cubicBezTo>
                    <a:pt x="60" y="335"/>
                    <a:pt x="38" y="337"/>
                    <a:pt x="16" y="334"/>
                  </a:cubicBezTo>
                  <a:cubicBezTo>
                    <a:pt x="2" y="332"/>
                    <a:pt x="6" y="321"/>
                    <a:pt x="14" y="315"/>
                  </a:cubicBezTo>
                  <a:cubicBezTo>
                    <a:pt x="30" y="304"/>
                    <a:pt x="47" y="294"/>
                    <a:pt x="64" y="284"/>
                  </a:cubicBezTo>
                  <a:cubicBezTo>
                    <a:pt x="85" y="272"/>
                    <a:pt x="88" y="256"/>
                    <a:pt x="72" y="237"/>
                  </a:cubicBezTo>
                  <a:cubicBezTo>
                    <a:pt x="64" y="228"/>
                    <a:pt x="56" y="227"/>
                    <a:pt x="46" y="233"/>
                  </a:cubicBezTo>
                  <a:cubicBezTo>
                    <a:pt x="36" y="240"/>
                    <a:pt x="27" y="247"/>
                    <a:pt x="16" y="252"/>
                  </a:cubicBezTo>
                  <a:cubicBezTo>
                    <a:pt x="12" y="254"/>
                    <a:pt x="6" y="251"/>
                    <a:pt x="0" y="250"/>
                  </a:cubicBezTo>
                  <a:cubicBezTo>
                    <a:pt x="1" y="245"/>
                    <a:pt x="1" y="239"/>
                    <a:pt x="3" y="234"/>
                  </a:cubicBezTo>
                  <a:cubicBezTo>
                    <a:pt x="4" y="231"/>
                    <a:pt x="8" y="230"/>
                    <a:pt x="10" y="227"/>
                  </a:cubicBezTo>
                  <a:cubicBezTo>
                    <a:pt x="30" y="208"/>
                    <a:pt x="49" y="188"/>
                    <a:pt x="68" y="168"/>
                  </a:cubicBezTo>
                  <a:cubicBezTo>
                    <a:pt x="71" y="164"/>
                    <a:pt x="74" y="160"/>
                    <a:pt x="8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
            <p:cNvSpPr/>
            <p:nvPr/>
          </p:nvSpPr>
          <p:spPr bwMode="auto">
            <a:xfrm>
              <a:off x="1949281" y="1249141"/>
              <a:ext cx="74359" cy="268979"/>
            </a:xfrm>
            <a:custGeom>
              <a:avLst/>
              <a:gdLst>
                <a:gd name="T0" fmla="*/ 91 w 91"/>
                <a:gd name="T1" fmla="*/ 1 h 328"/>
                <a:gd name="T2" fmla="*/ 91 w 91"/>
                <a:gd name="T3" fmla="*/ 103 h 328"/>
                <a:gd name="T4" fmla="*/ 73 w 91"/>
                <a:gd name="T5" fmla="*/ 147 h 328"/>
                <a:gd name="T6" fmla="*/ 52 w 91"/>
                <a:gd name="T7" fmla="*/ 239 h 328"/>
                <a:gd name="T8" fmla="*/ 73 w 91"/>
                <a:gd name="T9" fmla="*/ 304 h 328"/>
                <a:gd name="T10" fmla="*/ 76 w 91"/>
                <a:gd name="T11" fmla="*/ 327 h 328"/>
                <a:gd name="T12" fmla="*/ 25 w 91"/>
                <a:gd name="T13" fmla="*/ 326 h 328"/>
                <a:gd name="T14" fmla="*/ 3 w 91"/>
                <a:gd name="T15" fmla="*/ 299 h 328"/>
                <a:gd name="T16" fmla="*/ 13 w 91"/>
                <a:gd name="T17" fmla="*/ 179 h 328"/>
                <a:gd name="T18" fmla="*/ 36 w 91"/>
                <a:gd name="T19" fmla="*/ 143 h 328"/>
                <a:gd name="T20" fmla="*/ 55 w 91"/>
                <a:gd name="T21" fmla="*/ 57 h 328"/>
                <a:gd name="T22" fmla="*/ 42 w 91"/>
                <a:gd name="T23" fmla="*/ 48 h 328"/>
                <a:gd name="T24" fmla="*/ 13 w 91"/>
                <a:gd name="T25" fmla="*/ 44 h 328"/>
                <a:gd name="T26" fmla="*/ 0 w 91"/>
                <a:gd name="T27" fmla="*/ 33 h 328"/>
                <a:gd name="T28" fmla="*/ 9 w 91"/>
                <a:gd name="T29" fmla="*/ 18 h 328"/>
                <a:gd name="T30" fmla="*/ 79 w 91"/>
                <a:gd name="T31" fmla="*/ 0 h 328"/>
                <a:gd name="T32" fmla="*/ 91 w 91"/>
                <a:gd name="T33" fmla="*/ 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28">
                  <a:moveTo>
                    <a:pt x="91" y="1"/>
                  </a:moveTo>
                  <a:cubicBezTo>
                    <a:pt x="91" y="37"/>
                    <a:pt x="90" y="70"/>
                    <a:pt x="91" y="103"/>
                  </a:cubicBezTo>
                  <a:cubicBezTo>
                    <a:pt x="91" y="120"/>
                    <a:pt x="88" y="136"/>
                    <a:pt x="73" y="147"/>
                  </a:cubicBezTo>
                  <a:cubicBezTo>
                    <a:pt x="43" y="172"/>
                    <a:pt x="44" y="205"/>
                    <a:pt x="52" y="239"/>
                  </a:cubicBezTo>
                  <a:cubicBezTo>
                    <a:pt x="57" y="261"/>
                    <a:pt x="66" y="282"/>
                    <a:pt x="73" y="304"/>
                  </a:cubicBezTo>
                  <a:cubicBezTo>
                    <a:pt x="75" y="311"/>
                    <a:pt x="75" y="318"/>
                    <a:pt x="76" y="327"/>
                  </a:cubicBezTo>
                  <a:cubicBezTo>
                    <a:pt x="57" y="327"/>
                    <a:pt x="41" y="328"/>
                    <a:pt x="25" y="326"/>
                  </a:cubicBezTo>
                  <a:cubicBezTo>
                    <a:pt x="10" y="325"/>
                    <a:pt x="2" y="317"/>
                    <a:pt x="3" y="299"/>
                  </a:cubicBezTo>
                  <a:cubicBezTo>
                    <a:pt x="7" y="259"/>
                    <a:pt x="7" y="219"/>
                    <a:pt x="13" y="179"/>
                  </a:cubicBezTo>
                  <a:cubicBezTo>
                    <a:pt x="15" y="166"/>
                    <a:pt x="26" y="153"/>
                    <a:pt x="36" y="143"/>
                  </a:cubicBezTo>
                  <a:cubicBezTo>
                    <a:pt x="60" y="118"/>
                    <a:pt x="58" y="88"/>
                    <a:pt x="55" y="57"/>
                  </a:cubicBezTo>
                  <a:cubicBezTo>
                    <a:pt x="55" y="54"/>
                    <a:pt x="47" y="49"/>
                    <a:pt x="42" y="48"/>
                  </a:cubicBezTo>
                  <a:cubicBezTo>
                    <a:pt x="33" y="46"/>
                    <a:pt x="22" y="46"/>
                    <a:pt x="13" y="44"/>
                  </a:cubicBezTo>
                  <a:cubicBezTo>
                    <a:pt x="8" y="42"/>
                    <a:pt x="1" y="37"/>
                    <a:pt x="0" y="33"/>
                  </a:cubicBezTo>
                  <a:cubicBezTo>
                    <a:pt x="0" y="28"/>
                    <a:pt x="5" y="19"/>
                    <a:pt x="9" y="18"/>
                  </a:cubicBezTo>
                  <a:cubicBezTo>
                    <a:pt x="32" y="11"/>
                    <a:pt x="56" y="6"/>
                    <a:pt x="79" y="0"/>
                  </a:cubicBezTo>
                  <a:cubicBezTo>
                    <a:pt x="82" y="0"/>
                    <a:pt x="86" y="1"/>
                    <a:pt x="9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2041695" y="922326"/>
              <a:ext cx="153921" cy="155757"/>
            </a:xfrm>
            <a:custGeom>
              <a:avLst/>
              <a:gdLst>
                <a:gd name="T0" fmla="*/ 6 w 188"/>
                <a:gd name="T1" fmla="*/ 14 h 190"/>
                <a:gd name="T2" fmla="*/ 63 w 188"/>
                <a:gd name="T3" fmla="*/ 21 h 190"/>
                <a:gd name="T4" fmla="*/ 142 w 188"/>
                <a:gd name="T5" fmla="*/ 37 h 190"/>
                <a:gd name="T6" fmla="*/ 174 w 188"/>
                <a:gd name="T7" fmla="*/ 16 h 190"/>
                <a:gd name="T8" fmla="*/ 182 w 188"/>
                <a:gd name="T9" fmla="*/ 40 h 190"/>
                <a:gd name="T10" fmla="*/ 120 w 188"/>
                <a:gd name="T11" fmla="*/ 79 h 190"/>
                <a:gd name="T12" fmla="*/ 81 w 188"/>
                <a:gd name="T13" fmla="*/ 109 h 190"/>
                <a:gd name="T14" fmla="*/ 45 w 188"/>
                <a:gd name="T15" fmla="*/ 169 h 190"/>
                <a:gd name="T16" fmla="*/ 12 w 188"/>
                <a:gd name="T17" fmla="*/ 174 h 190"/>
                <a:gd name="T18" fmla="*/ 18 w 188"/>
                <a:gd name="T19" fmla="*/ 140 h 190"/>
                <a:gd name="T20" fmla="*/ 39 w 188"/>
                <a:gd name="T21" fmla="*/ 118 h 190"/>
                <a:gd name="T22" fmla="*/ 41 w 188"/>
                <a:gd name="T23" fmla="*/ 56 h 190"/>
                <a:gd name="T24" fmla="*/ 6 w 188"/>
                <a:gd name="T25" fmla="*/ 1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0">
                  <a:moveTo>
                    <a:pt x="6" y="14"/>
                  </a:moveTo>
                  <a:cubicBezTo>
                    <a:pt x="29" y="0"/>
                    <a:pt x="50" y="4"/>
                    <a:pt x="63" y="21"/>
                  </a:cubicBezTo>
                  <a:cubicBezTo>
                    <a:pt x="87" y="55"/>
                    <a:pt x="107" y="59"/>
                    <a:pt x="142" y="37"/>
                  </a:cubicBezTo>
                  <a:cubicBezTo>
                    <a:pt x="153" y="31"/>
                    <a:pt x="163" y="23"/>
                    <a:pt x="174" y="16"/>
                  </a:cubicBezTo>
                  <a:cubicBezTo>
                    <a:pt x="187" y="21"/>
                    <a:pt x="188" y="29"/>
                    <a:pt x="182" y="40"/>
                  </a:cubicBezTo>
                  <a:cubicBezTo>
                    <a:pt x="168" y="64"/>
                    <a:pt x="147" y="78"/>
                    <a:pt x="120" y="79"/>
                  </a:cubicBezTo>
                  <a:cubicBezTo>
                    <a:pt x="99" y="79"/>
                    <a:pt x="89" y="88"/>
                    <a:pt x="81" y="109"/>
                  </a:cubicBezTo>
                  <a:cubicBezTo>
                    <a:pt x="74" y="131"/>
                    <a:pt x="59" y="150"/>
                    <a:pt x="45" y="169"/>
                  </a:cubicBezTo>
                  <a:cubicBezTo>
                    <a:pt x="38" y="178"/>
                    <a:pt x="25" y="190"/>
                    <a:pt x="12" y="174"/>
                  </a:cubicBezTo>
                  <a:cubicBezTo>
                    <a:pt x="0" y="161"/>
                    <a:pt x="8" y="150"/>
                    <a:pt x="18" y="140"/>
                  </a:cubicBezTo>
                  <a:cubicBezTo>
                    <a:pt x="26" y="133"/>
                    <a:pt x="33" y="126"/>
                    <a:pt x="39" y="118"/>
                  </a:cubicBezTo>
                  <a:cubicBezTo>
                    <a:pt x="58" y="94"/>
                    <a:pt x="59" y="81"/>
                    <a:pt x="41" y="56"/>
                  </a:cubicBezTo>
                  <a:cubicBezTo>
                    <a:pt x="31" y="41"/>
                    <a:pt x="18" y="29"/>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1" name="标题 1"/>
          <p:cNvSpPr>
            <a:spLocks noGrp="1"/>
          </p:cNvSpPr>
          <p:nvPr>
            <p:ph type="title"/>
          </p:nvPr>
        </p:nvSpPr>
        <p:spPr>
          <a:xfrm>
            <a:off x="445418" y="136108"/>
            <a:ext cx="529180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p:cNvSpPr>
            <a:spLocks noGrp="1"/>
          </p:cNvSpPr>
          <p:nvPr>
            <p:ph type="body" sz="quarter" idx="13"/>
          </p:nvPr>
        </p:nvSpPr>
        <p:spPr>
          <a:xfrm>
            <a:off x="445418" y="78277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3952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D8F6C-2643-4F12-A53F-05EB780AEE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844EFD-2996-4E5A-9357-235593B554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13985E-9202-4B72-BEEC-22936312D5E1}"/>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5" name="页脚占位符 4">
            <a:extLst>
              <a:ext uri="{FF2B5EF4-FFF2-40B4-BE49-F238E27FC236}">
                <a16:creationId xmlns:a16="http://schemas.microsoft.com/office/drawing/2014/main" id="{F27541AC-EE20-4C22-B5DC-FE006DAF02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F44F2A-BAAE-4CF6-8114-A4D36ED39E3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21332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C60EE-0BC4-41D5-9002-45E664BBA4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20A04B-51FF-4C30-A804-E98740B07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4A7A63-E03F-4E26-86DA-252F95C062CC}"/>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5" name="页脚占位符 4">
            <a:extLst>
              <a:ext uri="{FF2B5EF4-FFF2-40B4-BE49-F238E27FC236}">
                <a16:creationId xmlns:a16="http://schemas.microsoft.com/office/drawing/2014/main" id="{CE8DF00F-EC87-4FF5-B777-01B5B3D369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1B12EC-A591-4594-A3A5-A3ED410024F3}"/>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65393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43C55-81A1-48C0-9CF3-FB01F87D05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DAAA56-E60C-48B6-B1F2-52293DF03B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A36E12-D492-4FE9-A0C9-88789A144D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9424E5-E439-436F-87C6-D54A2090EAAC}"/>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6" name="页脚占位符 5">
            <a:extLst>
              <a:ext uri="{FF2B5EF4-FFF2-40B4-BE49-F238E27FC236}">
                <a16:creationId xmlns:a16="http://schemas.microsoft.com/office/drawing/2014/main" id="{72296A1B-82AE-45D4-9CFA-F8A4FCFFBF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4D129A-E20B-4F9C-8D23-1C889FDBDE1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84601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EFBB8-EB05-4616-99A7-3A7A8D075F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1CA12C-E297-4BB2-AB6C-0D12B629D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CE4376-09FD-4125-B494-AA0FEA6D9F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F90315-2B10-4CE7-9BA4-8D2BB6257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8BEDE0-0021-4263-AF37-279A1EA86F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D89339-A6D7-40AC-9DB7-A9559F643D42}"/>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8" name="页脚占位符 7">
            <a:extLst>
              <a:ext uri="{FF2B5EF4-FFF2-40B4-BE49-F238E27FC236}">
                <a16:creationId xmlns:a16="http://schemas.microsoft.com/office/drawing/2014/main" id="{40759553-0495-4B9E-BC66-3A2DF570F8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98E1C6-FDDF-492C-8560-F8A9D4C5444D}"/>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68274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EAAEA-37B7-4AD8-A267-1C3CF28A01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2D0A9C-EF45-470D-9F4C-B03B0FBBABA5}"/>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4" name="页脚占位符 3">
            <a:extLst>
              <a:ext uri="{FF2B5EF4-FFF2-40B4-BE49-F238E27FC236}">
                <a16:creationId xmlns:a16="http://schemas.microsoft.com/office/drawing/2014/main" id="{A5E465C8-37A2-4411-A72F-9847B075CF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AB1AAB-FAD1-4270-8FEE-FD8B94F09042}"/>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9583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74C0F5-1740-4772-BD49-32AFAE2CBE74}"/>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3" name="页脚占位符 2">
            <a:extLst>
              <a:ext uri="{FF2B5EF4-FFF2-40B4-BE49-F238E27FC236}">
                <a16:creationId xmlns:a16="http://schemas.microsoft.com/office/drawing/2014/main" id="{41995A05-113A-4FFA-9533-B69683071A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08F0C8-67A8-4F7C-889A-96EC3A2797E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412462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60B67-F4BF-4DE4-983F-AE0B02605E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4BF03B-0D70-4A39-BA30-6F434E8FB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1A59B3-E283-4B10-8A1B-FC3FDC28A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FC3A99-41D7-4615-BA92-B0533C5D0C3C}"/>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6" name="页脚占位符 5">
            <a:extLst>
              <a:ext uri="{FF2B5EF4-FFF2-40B4-BE49-F238E27FC236}">
                <a16:creationId xmlns:a16="http://schemas.microsoft.com/office/drawing/2014/main" id="{92F59985-94CE-478B-81CC-E631F47C18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A8E12E-C49C-472D-88F1-57BDAEA3658C}"/>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455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F2801-E8A4-4C4C-94D3-3E501B51DF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44A8EF-593E-4582-9FA1-27FCB64C8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7C217A-B563-4566-A793-A4A1B04EE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BD0B96-B260-4944-979E-83AADA45B83F}"/>
              </a:ext>
            </a:extLst>
          </p:cNvPr>
          <p:cNvSpPr>
            <a:spLocks noGrp="1"/>
          </p:cNvSpPr>
          <p:nvPr>
            <p:ph type="dt" sz="half" idx="10"/>
          </p:nvPr>
        </p:nvSpPr>
        <p:spPr/>
        <p:txBody>
          <a:bodyPr/>
          <a:lstStyle/>
          <a:p>
            <a:fld id="{00C9D88D-FCD5-4507-87E1-6D793F62AEC6}" type="datetimeFigureOut">
              <a:rPr lang="zh-CN" altLang="en-US" smtClean="0"/>
              <a:t>2024/4/10</a:t>
            </a:fld>
            <a:endParaRPr lang="zh-CN" altLang="en-US"/>
          </a:p>
        </p:txBody>
      </p:sp>
      <p:sp>
        <p:nvSpPr>
          <p:cNvPr id="6" name="页脚占位符 5">
            <a:extLst>
              <a:ext uri="{FF2B5EF4-FFF2-40B4-BE49-F238E27FC236}">
                <a16:creationId xmlns:a16="http://schemas.microsoft.com/office/drawing/2014/main" id="{B87D1C8B-47D3-4DFC-BADA-04CF49BD91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2F132F-C8E1-4567-AD22-D27407897FE3}"/>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57983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4FEF4A-36E6-47EB-80C3-7775C83DA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B68E5D-330A-4361-AA87-A49F43740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6B985-D739-4266-A155-4F3841AB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9D88D-FCD5-4507-87E1-6D793F62AEC6}" type="datetimeFigureOut">
              <a:rPr lang="zh-CN" altLang="en-US" smtClean="0"/>
              <a:t>2024/4/10</a:t>
            </a:fld>
            <a:endParaRPr lang="zh-CN" altLang="en-US"/>
          </a:p>
        </p:txBody>
      </p:sp>
      <p:sp>
        <p:nvSpPr>
          <p:cNvPr id="5" name="页脚占位符 4">
            <a:extLst>
              <a:ext uri="{FF2B5EF4-FFF2-40B4-BE49-F238E27FC236}">
                <a16:creationId xmlns:a16="http://schemas.microsoft.com/office/drawing/2014/main" id="{37477645-BC1E-4DD1-B270-2BD55F279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122398-EE21-4335-B409-F8508AA3D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51912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293074"/>
            <a:ext cx="8983029" cy="8235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en-US" altLang="zh-CN" dirty="0"/>
              <a:t>NeurIPS-2023-spotlight</a:t>
            </a:r>
            <a:endParaRPr lang="zh-CN" altLang="en-US" dirty="0">
              <a:highlight>
                <a:srgbClr val="CE9A28"/>
              </a:highlight>
            </a:endParaRP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pic>
        <p:nvPicPr>
          <p:cNvPr id="3" name="图片 2">
            <a:extLst>
              <a:ext uri="{FF2B5EF4-FFF2-40B4-BE49-F238E27FC236}">
                <a16:creationId xmlns:a16="http://schemas.microsoft.com/office/drawing/2014/main" id="{2A5FC00C-D712-4740-ADC8-9F17B850E239}"/>
              </a:ext>
            </a:extLst>
          </p:cNvPr>
          <p:cNvPicPr>
            <a:picLocks noChangeAspect="1"/>
          </p:cNvPicPr>
          <p:nvPr/>
        </p:nvPicPr>
        <p:blipFill>
          <a:blip r:embed="rId3"/>
          <a:stretch>
            <a:fillRect/>
          </a:stretch>
        </p:blipFill>
        <p:spPr>
          <a:xfrm>
            <a:off x="1218872" y="1592198"/>
            <a:ext cx="9658350" cy="3733800"/>
          </a:xfrm>
          <a:prstGeom prst="rect">
            <a:avLst/>
          </a:prstGeom>
        </p:spPr>
      </p:pic>
    </p:spTree>
    <p:extLst>
      <p:ext uri="{BB962C8B-B14F-4D97-AF65-F5344CB8AC3E}">
        <p14:creationId xmlns:p14="http://schemas.microsoft.com/office/powerpoint/2010/main" val="391713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Abstract</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latin typeface="Times New Roman" panose="02020603050405020304" pitchFamily="18" charset="0"/>
                <a:cs typeface="Times New Roman" panose="02020603050405020304" pitchFamily="18" charset="0"/>
              </a:rPr>
              <a:t>目标：</a:t>
            </a:r>
            <a:r>
              <a:rPr kumimoji="1" lang="zh-CN" altLang="en-US" dirty="0">
                <a:latin typeface="Times New Roman" panose="02020603050405020304" pitchFamily="18" charset="0"/>
                <a:cs typeface="Times New Roman" panose="02020603050405020304" pitchFamily="18" charset="0"/>
              </a:rPr>
              <a:t>论文针对时间序列数据的自监督预训练问题，指出</a:t>
            </a:r>
            <a:r>
              <a:rPr kumimoji="1" lang="zh-CN" altLang="en-US" b="1" dirty="0">
                <a:latin typeface="Times New Roman" panose="02020603050405020304" pitchFamily="18" charset="0"/>
                <a:cs typeface="Times New Roman" panose="02020603050405020304" pitchFamily="18" charset="0"/>
              </a:rPr>
              <a:t>传统的掩码建模方法在处理时间序列时会破坏重要的时间变化信息</a:t>
            </a:r>
            <a:r>
              <a:rPr kumimoji="1" lang="zh-CN" altLang="en-US" dirty="0">
                <a:latin typeface="Times New Roman" panose="02020603050405020304" pitchFamily="18" charset="0"/>
                <a:cs typeface="Times New Roman" panose="02020603050405020304" pitchFamily="18" charset="0"/>
              </a:rPr>
              <a:t>，从而影响模型的表示学习能力。</a:t>
            </a:r>
            <a:endParaRPr kumimoji="1" lang="en-US" altLang="zh-CN" dirty="0">
              <a:latin typeface="Times New Roman" panose="02020603050405020304" pitchFamily="18" charset="0"/>
              <a:cs typeface="Times New Roman" panose="02020603050405020304" pitchFamily="18" charset="0"/>
            </a:endParaRPr>
          </a:p>
          <a:p>
            <a:pPr marL="457200" lvl="1" indent="0">
              <a:lnSpc>
                <a:spcPct val="150000"/>
              </a:lnSpc>
              <a:buNone/>
            </a:pPr>
            <a:r>
              <a:rPr kumimoji="1" lang="zh-CN" altLang="en-US" b="1" dirty="0">
                <a:latin typeface="Times New Roman" panose="02020603050405020304" pitchFamily="18" charset="0"/>
                <a:cs typeface="Times New Roman" panose="02020603050405020304" pitchFamily="18" charset="0"/>
              </a:rPr>
              <a:t>方法：</a:t>
            </a:r>
            <a:r>
              <a:rPr kumimoji="1" lang="zh-CN" altLang="en-US" dirty="0">
                <a:latin typeface="Times New Roman" panose="02020603050405020304" pitchFamily="18" charset="0"/>
                <a:cs typeface="Times New Roman" panose="02020603050405020304" pitchFamily="18" charset="0"/>
              </a:rPr>
              <a:t>提出了</a:t>
            </a:r>
            <a:r>
              <a:rPr kumimoji="1" lang="en-US" altLang="zh-CN" dirty="0" err="1">
                <a:latin typeface="Times New Roman" panose="02020603050405020304" pitchFamily="18" charset="0"/>
                <a:cs typeface="Times New Roman" panose="02020603050405020304" pitchFamily="18" charset="0"/>
              </a:rPr>
              <a:t>SimMTM</a:t>
            </a:r>
            <a:r>
              <a:rPr kumimoji="1" lang="zh-CN" altLang="en-US" dirty="0">
                <a:latin typeface="Times New Roman" panose="02020603050405020304" pitchFamily="18" charset="0"/>
                <a:cs typeface="Times New Roman" panose="02020603050405020304" pitchFamily="18" charset="0"/>
              </a:rPr>
              <a:t>框架，一种新的自监督预训练方法，通过在多个被掩盖的时间序列之间进行加权聚合来恢复原始时间序列，从而缓解了重建任务的难度，更好地捕获时间序列的局部流形结构。</a:t>
            </a:r>
            <a:endParaRPr kumimoji="1" lang="en-US" altLang="zh-CN" dirty="0">
              <a:latin typeface="Times New Roman" panose="02020603050405020304" pitchFamily="18" charset="0"/>
              <a:cs typeface="Times New Roman" panose="02020603050405020304" pitchFamily="18" charset="0"/>
            </a:endParaRPr>
          </a:p>
          <a:p>
            <a:pPr marL="457200" lvl="1" indent="0">
              <a:lnSpc>
                <a:spcPct val="150000"/>
              </a:lnSpc>
              <a:buNone/>
            </a:pPr>
            <a:r>
              <a:rPr kumimoji="1" lang="zh-CN" altLang="en-US" b="1" dirty="0">
                <a:latin typeface="Times New Roman" panose="02020603050405020304" pitchFamily="18" charset="0"/>
                <a:cs typeface="Times New Roman" panose="02020603050405020304" pitchFamily="18" charset="0"/>
              </a:rPr>
              <a:t>主要贡献：</a:t>
            </a:r>
            <a:endParaRPr kumimoji="1" lang="en-US" altLang="zh-CN" b="1" dirty="0">
              <a:latin typeface="Times New Roman" panose="02020603050405020304" pitchFamily="18" charset="0"/>
              <a:cs typeface="Times New Roman" panose="02020603050405020304" pitchFamily="18" charset="0"/>
            </a:endParaRPr>
          </a:p>
          <a:p>
            <a:pPr lvl="1">
              <a:lnSpc>
                <a:spcPct val="150000"/>
              </a:lnSpc>
            </a:pPr>
            <a:r>
              <a:rPr kumimoji="1" lang="en-US" altLang="zh-CN" dirty="0" err="1">
                <a:latin typeface="Times New Roman" panose="02020603050405020304" pitchFamily="18" charset="0"/>
                <a:cs typeface="Times New Roman" panose="02020603050405020304" pitchFamily="18" charset="0"/>
              </a:rPr>
              <a:t>SimMTM</a:t>
            </a:r>
            <a:r>
              <a:rPr kumimoji="1" lang="zh-CN" altLang="en-US" dirty="0">
                <a:latin typeface="Times New Roman" panose="02020603050405020304" pitchFamily="18" charset="0"/>
                <a:cs typeface="Times New Roman" panose="02020603050405020304" pitchFamily="18" charset="0"/>
              </a:rPr>
              <a:t>采用邻域聚合设计和约束损失，以学习时间序列的序列间和点间表示，并优化表示空间以符合时间序列流形的邻域假设</a:t>
            </a:r>
            <a:endParaRPr kumimoji="1" lang="en-US" altLang="zh-CN" dirty="0">
              <a:latin typeface="Times New Roman" panose="02020603050405020304" pitchFamily="18" charset="0"/>
              <a:cs typeface="Times New Roman" panose="02020603050405020304" pitchFamily="18" charset="0"/>
            </a:endParaRPr>
          </a:p>
          <a:p>
            <a:pPr marL="457200" lvl="1" indent="0">
              <a:lnSpc>
                <a:spcPct val="150000"/>
              </a:lnSpc>
              <a:buNone/>
            </a:pPr>
            <a:r>
              <a:rPr kumimoji="1" lang="zh-CN" altLang="en-US" b="1" dirty="0">
                <a:latin typeface="Times New Roman" panose="02020603050405020304" pitchFamily="18" charset="0"/>
                <a:cs typeface="Times New Roman" panose="02020603050405020304" pitchFamily="18" charset="0"/>
              </a:rPr>
              <a:t>主要结果：</a:t>
            </a:r>
            <a:endParaRPr kumimoji="1" lang="en-US" altLang="zh-CN" b="1" dirty="0">
              <a:latin typeface="Times New Roman" panose="02020603050405020304" pitchFamily="18" charset="0"/>
              <a:cs typeface="Times New Roman" panose="02020603050405020304" pitchFamily="18" charset="0"/>
            </a:endParaRPr>
          </a:p>
          <a:p>
            <a:pPr lvl="1">
              <a:lnSpc>
                <a:spcPct val="150000"/>
              </a:lnSpc>
            </a:pPr>
            <a:r>
              <a:rPr kumimoji="1" lang="zh-CN" altLang="en-US" dirty="0">
                <a:latin typeface="Times New Roman" panose="02020603050405020304" pitchFamily="18" charset="0"/>
                <a:cs typeface="Times New Roman" panose="02020603050405020304" pitchFamily="18" charset="0"/>
              </a:rPr>
              <a:t>在两个典型的时间序列分析任务</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预测和分类上，都取得了最先进的微调性能，无论是在同域还是跨域设置中。</a:t>
            </a: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34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pic>
        <p:nvPicPr>
          <p:cNvPr id="3" name="图片 2">
            <a:extLst>
              <a:ext uri="{FF2B5EF4-FFF2-40B4-BE49-F238E27FC236}">
                <a16:creationId xmlns:a16="http://schemas.microsoft.com/office/drawing/2014/main" id="{86280839-C7FA-4A9B-9CA0-4817CD210296}"/>
              </a:ext>
            </a:extLst>
          </p:cNvPr>
          <p:cNvPicPr>
            <a:picLocks noChangeAspect="1"/>
          </p:cNvPicPr>
          <p:nvPr/>
        </p:nvPicPr>
        <p:blipFill>
          <a:blip r:embed="rId3"/>
          <a:stretch>
            <a:fillRect/>
          </a:stretch>
        </p:blipFill>
        <p:spPr>
          <a:xfrm>
            <a:off x="1354626" y="1378142"/>
            <a:ext cx="9801225" cy="2954215"/>
          </a:xfrm>
          <a:prstGeom prst="rect">
            <a:avLst/>
          </a:prstGeom>
        </p:spPr>
      </p:pic>
      <p:pic>
        <p:nvPicPr>
          <p:cNvPr id="7" name="图片 6">
            <a:extLst>
              <a:ext uri="{FF2B5EF4-FFF2-40B4-BE49-F238E27FC236}">
                <a16:creationId xmlns:a16="http://schemas.microsoft.com/office/drawing/2014/main" id="{0C97AEF9-8319-4907-935C-9D6413470F1D}"/>
              </a:ext>
            </a:extLst>
          </p:cNvPr>
          <p:cNvPicPr>
            <a:picLocks noChangeAspect="1"/>
          </p:cNvPicPr>
          <p:nvPr/>
        </p:nvPicPr>
        <p:blipFill>
          <a:blip r:embed="rId4"/>
          <a:stretch>
            <a:fillRect/>
          </a:stretch>
        </p:blipFill>
        <p:spPr>
          <a:xfrm>
            <a:off x="1257448" y="4548739"/>
            <a:ext cx="9801225" cy="744093"/>
          </a:xfrm>
          <a:prstGeom prst="rect">
            <a:avLst/>
          </a:prstGeom>
        </p:spPr>
      </p:pic>
      <p:pic>
        <p:nvPicPr>
          <p:cNvPr id="15" name="图片 14">
            <a:extLst>
              <a:ext uri="{FF2B5EF4-FFF2-40B4-BE49-F238E27FC236}">
                <a16:creationId xmlns:a16="http://schemas.microsoft.com/office/drawing/2014/main" id="{D040741A-12DA-48D3-9101-19992B6C1966}"/>
              </a:ext>
            </a:extLst>
          </p:cNvPr>
          <p:cNvPicPr>
            <a:picLocks noChangeAspect="1"/>
          </p:cNvPicPr>
          <p:nvPr/>
        </p:nvPicPr>
        <p:blipFill>
          <a:blip r:embed="rId5"/>
          <a:stretch>
            <a:fillRect/>
          </a:stretch>
        </p:blipFill>
        <p:spPr>
          <a:xfrm>
            <a:off x="1084109" y="5468711"/>
            <a:ext cx="10023782" cy="833966"/>
          </a:xfrm>
          <a:prstGeom prst="rect">
            <a:avLst/>
          </a:prstGeom>
        </p:spPr>
      </p:pic>
    </p:spTree>
    <p:extLst>
      <p:ext uri="{BB962C8B-B14F-4D97-AF65-F5344CB8AC3E}">
        <p14:creationId xmlns:p14="http://schemas.microsoft.com/office/powerpoint/2010/main" val="363799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pic>
        <p:nvPicPr>
          <p:cNvPr id="4" name="图片 3">
            <a:extLst>
              <a:ext uri="{FF2B5EF4-FFF2-40B4-BE49-F238E27FC236}">
                <a16:creationId xmlns:a16="http://schemas.microsoft.com/office/drawing/2014/main" id="{CBB070AB-D6A6-4D28-8130-030EE64DEC4C}"/>
              </a:ext>
            </a:extLst>
          </p:cNvPr>
          <p:cNvPicPr>
            <a:picLocks noChangeAspect="1"/>
          </p:cNvPicPr>
          <p:nvPr/>
        </p:nvPicPr>
        <p:blipFill>
          <a:blip r:embed="rId3"/>
          <a:stretch>
            <a:fillRect/>
          </a:stretch>
        </p:blipFill>
        <p:spPr>
          <a:xfrm>
            <a:off x="911066" y="1759194"/>
            <a:ext cx="10369867" cy="3619287"/>
          </a:xfrm>
          <a:prstGeom prst="rect">
            <a:avLst/>
          </a:prstGeom>
        </p:spPr>
      </p:pic>
      <p:pic>
        <p:nvPicPr>
          <p:cNvPr id="5" name="图片 4">
            <a:extLst>
              <a:ext uri="{FF2B5EF4-FFF2-40B4-BE49-F238E27FC236}">
                <a16:creationId xmlns:a16="http://schemas.microsoft.com/office/drawing/2014/main" id="{ABAAE53A-DAAF-463A-936F-E89AEBF34CC1}"/>
              </a:ext>
            </a:extLst>
          </p:cNvPr>
          <p:cNvPicPr>
            <a:picLocks noChangeAspect="1"/>
          </p:cNvPicPr>
          <p:nvPr/>
        </p:nvPicPr>
        <p:blipFill>
          <a:blip r:embed="rId4"/>
          <a:stretch>
            <a:fillRect/>
          </a:stretch>
        </p:blipFill>
        <p:spPr>
          <a:xfrm>
            <a:off x="6048047" y="1353367"/>
            <a:ext cx="5050280" cy="627843"/>
          </a:xfrm>
          <a:prstGeom prst="rect">
            <a:avLst/>
          </a:prstGeom>
        </p:spPr>
      </p:pic>
      <p:pic>
        <p:nvPicPr>
          <p:cNvPr id="6" name="图片 5">
            <a:extLst>
              <a:ext uri="{FF2B5EF4-FFF2-40B4-BE49-F238E27FC236}">
                <a16:creationId xmlns:a16="http://schemas.microsoft.com/office/drawing/2014/main" id="{840C51E4-B5A0-4FC8-A62D-E5D1568146A0}"/>
              </a:ext>
            </a:extLst>
          </p:cNvPr>
          <p:cNvPicPr>
            <a:picLocks noChangeAspect="1"/>
          </p:cNvPicPr>
          <p:nvPr/>
        </p:nvPicPr>
        <p:blipFill>
          <a:blip r:embed="rId5"/>
          <a:stretch>
            <a:fillRect/>
          </a:stretch>
        </p:blipFill>
        <p:spPr>
          <a:xfrm>
            <a:off x="1106845" y="5318692"/>
            <a:ext cx="2980971" cy="573877"/>
          </a:xfrm>
          <a:prstGeom prst="rect">
            <a:avLst/>
          </a:prstGeom>
        </p:spPr>
      </p:pic>
      <p:pic>
        <p:nvPicPr>
          <p:cNvPr id="9" name="图片 8">
            <a:extLst>
              <a:ext uri="{FF2B5EF4-FFF2-40B4-BE49-F238E27FC236}">
                <a16:creationId xmlns:a16="http://schemas.microsoft.com/office/drawing/2014/main" id="{8A35E305-6DCF-4F4E-8A40-A61AD6388FAE}"/>
              </a:ext>
            </a:extLst>
          </p:cNvPr>
          <p:cNvPicPr>
            <a:picLocks noChangeAspect="1"/>
          </p:cNvPicPr>
          <p:nvPr/>
        </p:nvPicPr>
        <p:blipFill>
          <a:blip r:embed="rId6"/>
          <a:stretch>
            <a:fillRect/>
          </a:stretch>
        </p:blipFill>
        <p:spPr>
          <a:xfrm>
            <a:off x="4127353" y="5318692"/>
            <a:ext cx="2980971" cy="598312"/>
          </a:xfrm>
          <a:prstGeom prst="rect">
            <a:avLst/>
          </a:prstGeom>
        </p:spPr>
      </p:pic>
      <p:pic>
        <p:nvPicPr>
          <p:cNvPr id="10" name="图片 9">
            <a:extLst>
              <a:ext uri="{FF2B5EF4-FFF2-40B4-BE49-F238E27FC236}">
                <a16:creationId xmlns:a16="http://schemas.microsoft.com/office/drawing/2014/main" id="{08F5BD9D-27EE-4C69-B747-244696B1CD51}"/>
              </a:ext>
            </a:extLst>
          </p:cNvPr>
          <p:cNvPicPr>
            <a:picLocks noChangeAspect="1"/>
          </p:cNvPicPr>
          <p:nvPr/>
        </p:nvPicPr>
        <p:blipFill>
          <a:blip r:embed="rId7"/>
          <a:stretch>
            <a:fillRect/>
          </a:stretch>
        </p:blipFill>
        <p:spPr>
          <a:xfrm>
            <a:off x="1351265" y="5784308"/>
            <a:ext cx="3847941" cy="495280"/>
          </a:xfrm>
          <a:prstGeom prst="rect">
            <a:avLst/>
          </a:prstGeom>
        </p:spPr>
      </p:pic>
      <p:pic>
        <p:nvPicPr>
          <p:cNvPr id="13" name="图片 12">
            <a:extLst>
              <a:ext uri="{FF2B5EF4-FFF2-40B4-BE49-F238E27FC236}">
                <a16:creationId xmlns:a16="http://schemas.microsoft.com/office/drawing/2014/main" id="{E584A166-E9B2-4369-A4FE-CDB039D770DA}"/>
              </a:ext>
            </a:extLst>
          </p:cNvPr>
          <p:cNvPicPr>
            <a:picLocks noChangeAspect="1"/>
          </p:cNvPicPr>
          <p:nvPr/>
        </p:nvPicPr>
        <p:blipFill>
          <a:blip r:embed="rId8"/>
          <a:stretch>
            <a:fillRect/>
          </a:stretch>
        </p:blipFill>
        <p:spPr>
          <a:xfrm>
            <a:off x="8219714" y="5352931"/>
            <a:ext cx="3269532" cy="607343"/>
          </a:xfrm>
          <a:prstGeom prst="rect">
            <a:avLst/>
          </a:prstGeom>
        </p:spPr>
      </p:pic>
      <p:pic>
        <p:nvPicPr>
          <p:cNvPr id="17" name="图片 16">
            <a:extLst>
              <a:ext uri="{FF2B5EF4-FFF2-40B4-BE49-F238E27FC236}">
                <a16:creationId xmlns:a16="http://schemas.microsoft.com/office/drawing/2014/main" id="{A0497774-5F00-455C-A72E-F4DAC350D3DA}"/>
              </a:ext>
            </a:extLst>
          </p:cNvPr>
          <p:cNvPicPr>
            <a:picLocks noChangeAspect="1"/>
          </p:cNvPicPr>
          <p:nvPr/>
        </p:nvPicPr>
        <p:blipFill>
          <a:blip r:embed="rId9"/>
          <a:stretch>
            <a:fillRect/>
          </a:stretch>
        </p:blipFill>
        <p:spPr>
          <a:xfrm>
            <a:off x="4305504" y="869803"/>
            <a:ext cx="7622804" cy="435092"/>
          </a:xfrm>
          <a:prstGeom prst="rect">
            <a:avLst/>
          </a:prstGeom>
        </p:spPr>
      </p:pic>
    </p:spTree>
    <p:extLst>
      <p:ext uri="{BB962C8B-B14F-4D97-AF65-F5344CB8AC3E}">
        <p14:creationId xmlns:p14="http://schemas.microsoft.com/office/powerpoint/2010/main" val="333580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Method</a:t>
            </a:r>
            <a:endParaRPr kumimoji="1" lang="zh-CN" altLang="en-US" dirty="0"/>
          </a:p>
        </p:txBody>
      </p:sp>
      <p:pic>
        <p:nvPicPr>
          <p:cNvPr id="4" name="图片 3">
            <a:extLst>
              <a:ext uri="{FF2B5EF4-FFF2-40B4-BE49-F238E27FC236}">
                <a16:creationId xmlns:a16="http://schemas.microsoft.com/office/drawing/2014/main" id="{CBB070AB-D6A6-4D28-8130-030EE64DEC4C}"/>
              </a:ext>
            </a:extLst>
          </p:cNvPr>
          <p:cNvPicPr>
            <a:picLocks noChangeAspect="1"/>
          </p:cNvPicPr>
          <p:nvPr/>
        </p:nvPicPr>
        <p:blipFill>
          <a:blip r:embed="rId3"/>
          <a:stretch>
            <a:fillRect/>
          </a:stretch>
        </p:blipFill>
        <p:spPr>
          <a:xfrm>
            <a:off x="911066" y="1314025"/>
            <a:ext cx="10369867" cy="3619287"/>
          </a:xfrm>
          <a:prstGeom prst="rect">
            <a:avLst/>
          </a:prstGeom>
        </p:spPr>
      </p:pic>
      <p:pic>
        <p:nvPicPr>
          <p:cNvPr id="2" name="图片 1">
            <a:extLst>
              <a:ext uri="{FF2B5EF4-FFF2-40B4-BE49-F238E27FC236}">
                <a16:creationId xmlns:a16="http://schemas.microsoft.com/office/drawing/2014/main" id="{DB1592F0-11E4-4C43-9E98-EBD10FB6A4A6}"/>
              </a:ext>
            </a:extLst>
          </p:cNvPr>
          <p:cNvPicPr>
            <a:picLocks noChangeAspect="1"/>
          </p:cNvPicPr>
          <p:nvPr/>
        </p:nvPicPr>
        <p:blipFill>
          <a:blip r:embed="rId4"/>
          <a:stretch>
            <a:fillRect/>
          </a:stretch>
        </p:blipFill>
        <p:spPr>
          <a:xfrm>
            <a:off x="1753642" y="5380803"/>
            <a:ext cx="2810304" cy="711861"/>
          </a:xfrm>
          <a:prstGeom prst="rect">
            <a:avLst/>
          </a:prstGeom>
        </p:spPr>
      </p:pic>
      <p:pic>
        <p:nvPicPr>
          <p:cNvPr id="3" name="图片 2">
            <a:extLst>
              <a:ext uri="{FF2B5EF4-FFF2-40B4-BE49-F238E27FC236}">
                <a16:creationId xmlns:a16="http://schemas.microsoft.com/office/drawing/2014/main" id="{3210AE58-C891-41A6-A6B4-42B8D28C56F5}"/>
              </a:ext>
            </a:extLst>
          </p:cNvPr>
          <p:cNvPicPr>
            <a:picLocks noChangeAspect="1"/>
          </p:cNvPicPr>
          <p:nvPr/>
        </p:nvPicPr>
        <p:blipFill>
          <a:blip r:embed="rId5"/>
          <a:stretch>
            <a:fillRect/>
          </a:stretch>
        </p:blipFill>
        <p:spPr>
          <a:xfrm>
            <a:off x="6255239" y="4934256"/>
            <a:ext cx="4487820" cy="718051"/>
          </a:xfrm>
          <a:prstGeom prst="rect">
            <a:avLst/>
          </a:prstGeom>
        </p:spPr>
      </p:pic>
      <p:pic>
        <p:nvPicPr>
          <p:cNvPr id="7" name="图片 6">
            <a:extLst>
              <a:ext uri="{FF2B5EF4-FFF2-40B4-BE49-F238E27FC236}">
                <a16:creationId xmlns:a16="http://schemas.microsoft.com/office/drawing/2014/main" id="{4DC65BD9-D390-497B-9F01-5A52529ECC6E}"/>
              </a:ext>
            </a:extLst>
          </p:cNvPr>
          <p:cNvPicPr>
            <a:picLocks noChangeAspect="1"/>
          </p:cNvPicPr>
          <p:nvPr/>
        </p:nvPicPr>
        <p:blipFill>
          <a:blip r:embed="rId6"/>
          <a:stretch>
            <a:fillRect/>
          </a:stretch>
        </p:blipFill>
        <p:spPr>
          <a:xfrm>
            <a:off x="5900702" y="5644574"/>
            <a:ext cx="4822085" cy="693291"/>
          </a:xfrm>
          <a:prstGeom prst="rect">
            <a:avLst/>
          </a:prstGeom>
        </p:spPr>
      </p:pic>
      <p:pic>
        <p:nvPicPr>
          <p:cNvPr id="8" name="图片 7">
            <a:extLst>
              <a:ext uri="{FF2B5EF4-FFF2-40B4-BE49-F238E27FC236}">
                <a16:creationId xmlns:a16="http://schemas.microsoft.com/office/drawing/2014/main" id="{66C9DCE1-AC80-4EC0-B44B-755895664567}"/>
              </a:ext>
            </a:extLst>
          </p:cNvPr>
          <p:cNvPicPr>
            <a:picLocks noChangeAspect="1"/>
          </p:cNvPicPr>
          <p:nvPr/>
        </p:nvPicPr>
        <p:blipFill>
          <a:blip r:embed="rId7"/>
          <a:stretch>
            <a:fillRect/>
          </a:stretch>
        </p:blipFill>
        <p:spPr>
          <a:xfrm>
            <a:off x="1753642" y="4933312"/>
            <a:ext cx="2488419" cy="402356"/>
          </a:xfrm>
          <a:prstGeom prst="rect">
            <a:avLst/>
          </a:prstGeom>
        </p:spPr>
      </p:pic>
    </p:spTree>
    <p:extLst>
      <p:ext uri="{BB962C8B-B14F-4D97-AF65-F5344CB8AC3E}">
        <p14:creationId xmlns:p14="http://schemas.microsoft.com/office/powerpoint/2010/main" val="189874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Result</a:t>
            </a:r>
            <a:endParaRPr kumimoji="1" lang="zh-CN" altLang="en-US" dirty="0"/>
          </a:p>
        </p:txBody>
      </p:sp>
      <p:pic>
        <p:nvPicPr>
          <p:cNvPr id="6" name="图片 5">
            <a:extLst>
              <a:ext uri="{FF2B5EF4-FFF2-40B4-BE49-F238E27FC236}">
                <a16:creationId xmlns:a16="http://schemas.microsoft.com/office/drawing/2014/main" id="{539932BD-BCD8-4F77-B449-957F5FAB7563}"/>
              </a:ext>
            </a:extLst>
          </p:cNvPr>
          <p:cNvPicPr>
            <a:picLocks noChangeAspect="1"/>
          </p:cNvPicPr>
          <p:nvPr/>
        </p:nvPicPr>
        <p:blipFill>
          <a:blip r:embed="rId3"/>
          <a:stretch>
            <a:fillRect/>
          </a:stretch>
        </p:blipFill>
        <p:spPr>
          <a:xfrm>
            <a:off x="4390590" y="1295797"/>
            <a:ext cx="6375753" cy="2916945"/>
          </a:xfrm>
          <a:prstGeom prst="rect">
            <a:avLst/>
          </a:prstGeom>
        </p:spPr>
      </p:pic>
      <p:pic>
        <p:nvPicPr>
          <p:cNvPr id="9" name="图片 8">
            <a:extLst>
              <a:ext uri="{FF2B5EF4-FFF2-40B4-BE49-F238E27FC236}">
                <a16:creationId xmlns:a16="http://schemas.microsoft.com/office/drawing/2014/main" id="{4DB4447F-FF6E-491C-B2A6-119173D139C7}"/>
              </a:ext>
            </a:extLst>
          </p:cNvPr>
          <p:cNvPicPr>
            <a:picLocks noChangeAspect="1"/>
          </p:cNvPicPr>
          <p:nvPr/>
        </p:nvPicPr>
        <p:blipFill>
          <a:blip r:embed="rId4"/>
          <a:stretch>
            <a:fillRect/>
          </a:stretch>
        </p:blipFill>
        <p:spPr>
          <a:xfrm>
            <a:off x="3514666" y="4346779"/>
            <a:ext cx="8127603" cy="1783163"/>
          </a:xfrm>
          <a:prstGeom prst="rect">
            <a:avLst/>
          </a:prstGeom>
        </p:spPr>
      </p:pic>
      <p:sp>
        <p:nvSpPr>
          <p:cNvPr id="10" name="文本框 9">
            <a:extLst>
              <a:ext uri="{FF2B5EF4-FFF2-40B4-BE49-F238E27FC236}">
                <a16:creationId xmlns:a16="http://schemas.microsoft.com/office/drawing/2014/main" id="{49958DD2-FAB0-44F2-9482-B9C7171D790D}"/>
              </a:ext>
            </a:extLst>
          </p:cNvPr>
          <p:cNvSpPr txBox="1"/>
          <p:nvPr/>
        </p:nvSpPr>
        <p:spPr>
          <a:xfrm>
            <a:off x="1034716" y="1612232"/>
            <a:ext cx="2031325" cy="369332"/>
          </a:xfrm>
          <a:prstGeom prst="rect">
            <a:avLst/>
          </a:prstGeom>
          <a:noFill/>
        </p:spPr>
        <p:txBody>
          <a:bodyPr wrap="none" rtlCol="0">
            <a:spAutoFit/>
          </a:bodyPr>
          <a:lstStyle/>
          <a:p>
            <a:r>
              <a:rPr lang="zh-CN" altLang="en-US" b="1" dirty="0"/>
              <a:t>与其他方法的比较</a:t>
            </a:r>
          </a:p>
        </p:txBody>
      </p:sp>
      <p:sp>
        <p:nvSpPr>
          <p:cNvPr id="14" name="文本框 13">
            <a:extLst>
              <a:ext uri="{FF2B5EF4-FFF2-40B4-BE49-F238E27FC236}">
                <a16:creationId xmlns:a16="http://schemas.microsoft.com/office/drawing/2014/main" id="{79CE1036-BB27-4A3A-995F-066D3067539C}"/>
              </a:ext>
            </a:extLst>
          </p:cNvPr>
          <p:cNvSpPr txBox="1"/>
          <p:nvPr/>
        </p:nvSpPr>
        <p:spPr>
          <a:xfrm>
            <a:off x="1124485" y="4346779"/>
            <a:ext cx="1505540" cy="369332"/>
          </a:xfrm>
          <a:prstGeom prst="rect">
            <a:avLst/>
          </a:prstGeom>
          <a:noFill/>
        </p:spPr>
        <p:txBody>
          <a:bodyPr wrap="none" rtlCol="0">
            <a:spAutoFit/>
          </a:bodyPr>
          <a:lstStyle/>
          <a:p>
            <a:r>
              <a:rPr lang="zh-CN" altLang="en-US" b="1" dirty="0"/>
              <a:t>消融两个</a:t>
            </a:r>
            <a:r>
              <a:rPr lang="en-US" altLang="zh-CN" b="1" dirty="0"/>
              <a:t>loss</a:t>
            </a:r>
            <a:endParaRPr lang="zh-CN" altLang="en-US" b="1" dirty="0"/>
          </a:p>
        </p:txBody>
      </p:sp>
    </p:spTree>
    <p:extLst>
      <p:ext uri="{BB962C8B-B14F-4D97-AF65-F5344CB8AC3E}">
        <p14:creationId xmlns:p14="http://schemas.microsoft.com/office/powerpoint/2010/main" val="392631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Result</a:t>
            </a:r>
            <a:endParaRPr kumimoji="1" lang="zh-CN" altLang="en-US" dirty="0"/>
          </a:p>
        </p:txBody>
      </p:sp>
      <p:sp>
        <p:nvSpPr>
          <p:cNvPr id="10" name="文本框 9">
            <a:extLst>
              <a:ext uri="{FF2B5EF4-FFF2-40B4-BE49-F238E27FC236}">
                <a16:creationId xmlns:a16="http://schemas.microsoft.com/office/drawing/2014/main" id="{49958DD2-FAB0-44F2-9482-B9C7171D790D}"/>
              </a:ext>
            </a:extLst>
          </p:cNvPr>
          <p:cNvSpPr txBox="1"/>
          <p:nvPr/>
        </p:nvSpPr>
        <p:spPr>
          <a:xfrm>
            <a:off x="1120870" y="1307302"/>
            <a:ext cx="3416320" cy="369332"/>
          </a:xfrm>
          <a:prstGeom prst="rect">
            <a:avLst/>
          </a:prstGeom>
          <a:noFill/>
        </p:spPr>
        <p:txBody>
          <a:bodyPr wrap="none" rtlCol="0">
            <a:spAutoFit/>
          </a:bodyPr>
          <a:lstStyle/>
          <a:p>
            <a:r>
              <a:rPr lang="zh-CN" altLang="en-US" b="1" dirty="0"/>
              <a:t>模型对于数据量和超参的稳定性</a:t>
            </a:r>
          </a:p>
        </p:txBody>
      </p:sp>
      <p:pic>
        <p:nvPicPr>
          <p:cNvPr id="2" name="图片 1">
            <a:extLst>
              <a:ext uri="{FF2B5EF4-FFF2-40B4-BE49-F238E27FC236}">
                <a16:creationId xmlns:a16="http://schemas.microsoft.com/office/drawing/2014/main" id="{2ED97949-73C3-410E-BA5D-6561ABD8B50A}"/>
              </a:ext>
            </a:extLst>
          </p:cNvPr>
          <p:cNvPicPr>
            <a:picLocks noChangeAspect="1"/>
          </p:cNvPicPr>
          <p:nvPr/>
        </p:nvPicPr>
        <p:blipFill>
          <a:blip r:embed="rId3"/>
          <a:stretch>
            <a:fillRect/>
          </a:stretch>
        </p:blipFill>
        <p:spPr>
          <a:xfrm>
            <a:off x="2341464" y="1848564"/>
            <a:ext cx="8534400" cy="4166143"/>
          </a:xfrm>
          <a:prstGeom prst="rect">
            <a:avLst/>
          </a:prstGeom>
        </p:spPr>
      </p:pic>
    </p:spTree>
    <p:extLst>
      <p:ext uri="{BB962C8B-B14F-4D97-AF65-F5344CB8AC3E}">
        <p14:creationId xmlns:p14="http://schemas.microsoft.com/office/powerpoint/2010/main" val="12991419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14153</TotalTime>
  <Words>190</Words>
  <Application>Microsoft Office PowerPoint</Application>
  <PresentationFormat>宽屏</PresentationFormat>
  <Paragraphs>25</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等线 Light</vt:lpstr>
      <vt:lpstr>方正粗雅宋简体</vt:lpstr>
      <vt:lpstr>方正准雅宋简体</vt:lpstr>
      <vt:lpstr>STFangsong</vt:lpstr>
      <vt:lpstr>Microsoft YaHei</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Liz</cp:lastModifiedBy>
  <cp:revision>164</cp:revision>
  <dcterms:created xsi:type="dcterms:W3CDTF">2022-04-15T10:19:34Z</dcterms:created>
  <dcterms:modified xsi:type="dcterms:W3CDTF">2024-04-10T08:23:23Z</dcterms:modified>
</cp:coreProperties>
</file>