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480" r:id="rId3"/>
    <p:sldId id="497" r:id="rId4"/>
    <p:sldId id="485" r:id="rId5"/>
    <p:sldId id="498" r:id="rId6"/>
    <p:sldId id="502" r:id="rId7"/>
    <p:sldId id="496" r:id="rId8"/>
    <p:sldId id="484" r:id="rId9"/>
    <p:sldId id="500" r:id="rId10"/>
    <p:sldId id="486" r:id="rId11"/>
    <p:sldId id="489" r:id="rId12"/>
    <p:sldId id="495" r:id="rId13"/>
    <p:sldId id="490" r:id="rId14"/>
    <p:sldId id="491" r:id="rId15"/>
    <p:sldId id="492" r:id="rId16"/>
    <p:sldId id="493" r:id="rId17"/>
    <p:sldId id="494" r:id="rId18"/>
    <p:sldId id="40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1"/>
    <p:restoredTop sz="85076" autoAdjust="0"/>
  </p:normalViewPr>
  <p:slideViewPr>
    <p:cSldViewPr snapToGrid="0" snapToObjects="1">
      <p:cViewPr varScale="1">
        <p:scale>
          <a:sx n="78" d="100"/>
          <a:sy n="78" d="100"/>
        </p:scale>
        <p:origin x="756" y="96"/>
      </p:cViewPr>
      <p:guideLst>
        <p:guide orient="horz" pos="2160"/>
        <p:guide pos="3840"/>
      </p:guideLst>
    </p:cSldViewPr>
  </p:slideViewPr>
  <p:notesTextViewPr>
    <p:cViewPr>
      <p:scale>
        <a:sx n="1" d="1"/>
        <a:sy n="1" d="1"/>
      </p:scale>
      <p:origin x="0" y="0"/>
    </p:cViewPr>
  </p:notesTextViewPr>
  <p:sorterViewPr>
    <p:cViewPr>
      <p:scale>
        <a:sx n="100" d="100"/>
        <a:sy n="100" d="100"/>
      </p:scale>
      <p:origin x="0" y="-40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2.wmf"/><Relationship Id="rId5" Type="http://schemas.openxmlformats.org/officeDocument/2006/relationships/image" Target="../media/image14.wmf"/><Relationship Id="rId4"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2021/6/17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extLst>
      <p:ext uri="{BB962C8B-B14F-4D97-AF65-F5344CB8AC3E}">
        <p14:creationId xmlns:p14="http://schemas.microsoft.com/office/powerpoint/2010/main" val="116490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10</a:t>
            </a:fld>
            <a:endParaRPr kumimoji="1" lang="zh-CN" altLang="en-US"/>
          </a:p>
        </p:txBody>
      </p:sp>
    </p:spTree>
    <p:extLst>
      <p:ext uri="{BB962C8B-B14F-4D97-AF65-F5344CB8AC3E}">
        <p14:creationId xmlns:p14="http://schemas.microsoft.com/office/powerpoint/2010/main" val="92460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Tuning </a:t>
            </a:r>
            <a:r>
              <a:rPr lang="zh-CN" altLang="en-US" dirty="0"/>
              <a:t>替换成固定的一组</a:t>
            </a:r>
            <a:r>
              <a:rPr lang="en-US" altLang="zh-CN" dirty="0"/>
              <a:t>held-out electrode</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11</a:t>
            </a:fld>
            <a:endParaRPr kumimoji="1" lang="zh-CN" altLang="en-US"/>
          </a:p>
        </p:txBody>
      </p:sp>
    </p:spTree>
    <p:extLst>
      <p:ext uri="{BB962C8B-B14F-4D97-AF65-F5344CB8AC3E}">
        <p14:creationId xmlns:p14="http://schemas.microsoft.com/office/powerpoint/2010/main" val="349579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垂直虚线表示稳定器更新。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在这个区块中，黑点表示成功率和平均获取时间，这些数据是在稳定器更新之间的所有试验中计算出来的，通常每</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次试验一次。对于成功率小于</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的区块，采集时间没有被量化，而是用红点表示。为了直观，评估块的平均成功率和获取时间显示在每个跟踪的右侧。</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12</a:t>
            </a:fld>
            <a:endParaRPr kumimoji="1" lang="zh-CN" altLang="en-US"/>
          </a:p>
        </p:txBody>
      </p:sp>
    </p:spTree>
    <p:extLst>
      <p:ext uri="{BB962C8B-B14F-4D97-AF65-F5344CB8AC3E}">
        <p14:creationId xmlns:p14="http://schemas.microsoft.com/office/powerpoint/2010/main" val="111189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垂直虚线表示稳定器更新。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在这个区块中，黑点表示成功率和平均获取时间，这些数据是在稳定器更新之间的所有试验中计算出来的，通常每</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次试验一次。对于成功率小于</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的区块，采集时间没有被量化，而是用红点表示。为了直观，评估块的平均成功率和获取时间显示在每个跟踪的右侧。</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13</a:t>
            </a:fld>
            <a:endParaRPr kumimoji="1" lang="zh-CN" altLang="en-US"/>
          </a:p>
        </p:txBody>
      </p:sp>
    </p:spTree>
    <p:extLst>
      <p:ext uri="{BB962C8B-B14F-4D97-AF65-F5344CB8AC3E}">
        <p14:creationId xmlns:p14="http://schemas.microsoft.com/office/powerpoint/2010/main" val="130595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14</a:t>
            </a:fld>
            <a:endParaRPr kumimoji="1" lang="zh-CN" altLang="en-US"/>
          </a:p>
        </p:txBody>
      </p:sp>
    </p:spTree>
    <p:extLst>
      <p:ext uri="{BB962C8B-B14F-4D97-AF65-F5344CB8AC3E}">
        <p14:creationId xmlns:p14="http://schemas.microsoft.com/office/powerpoint/2010/main" val="2659994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a:t>
            </a:r>
            <a:endParaRPr lang="en-US" altLang="zh-CN" dirty="0"/>
          </a:p>
          <a:p>
            <a:r>
              <a:rPr lang="zh-CN" altLang="en-US" dirty="0"/>
              <a:t>颜色表示用不稳定因素对</a:t>
            </a:r>
            <a:r>
              <a:rPr lang="en-US" altLang="zh-CN" dirty="0"/>
              <a:t>decoder</a:t>
            </a:r>
            <a:r>
              <a:rPr lang="zh-CN" altLang="en-US" dirty="0"/>
              <a:t>的影响 位置表示在不稳定时用稳定器和不用稳定器之间的差距</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15</a:t>
            </a:fld>
            <a:endParaRPr kumimoji="1" lang="zh-CN" altLang="en-US"/>
          </a:p>
        </p:txBody>
      </p:sp>
    </p:spTree>
    <p:extLst>
      <p:ext uri="{BB962C8B-B14F-4D97-AF65-F5344CB8AC3E}">
        <p14:creationId xmlns:p14="http://schemas.microsoft.com/office/powerpoint/2010/main" val="418802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垂直虚线表示稳定器更新。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在这个区块中，黑点表示成功率和平均获取时间，这些数据是在稳定器更新之间的所有试验中计算出来的，通常每</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次试验一次。对于成功率小于</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的区块，采集时间没有被量化，而是用红点表示。为了直观，评估块的平均成功率和获取时间显示在每个跟踪的右侧。</a:t>
            </a:r>
            <a:endParaRPr lang="en-US" altLang="zh-CN" sz="1200" kern="1200" dirty="0">
              <a:solidFill>
                <a:schemeClr val="tx1"/>
              </a:solidFill>
              <a:effectLst/>
              <a:latin typeface="+mn-lt"/>
              <a:ea typeface="+mn-ea"/>
              <a:cs typeface="+mn-cs"/>
            </a:endParaRPr>
          </a:p>
          <a:p>
            <a:r>
              <a:rPr lang="zh-CN" altLang="en-US" dirty="0"/>
              <a:t>在 </a:t>
            </a:r>
            <a:r>
              <a:rPr lang="en-US" altLang="zh-CN" dirty="0"/>
              <a:t>5 </a:t>
            </a:r>
            <a:r>
              <a:rPr lang="zh-CN" altLang="en-US" dirty="0"/>
              <a:t>天的持续 </a:t>
            </a:r>
            <a:r>
              <a:rPr lang="en-US" altLang="zh-CN" dirty="0"/>
              <a:t>BCI </a:t>
            </a:r>
            <a:r>
              <a:rPr lang="zh-CN" altLang="en-US" dirty="0"/>
              <a:t>控制期间使用稳定剂</a:t>
            </a:r>
            <a:endParaRPr lang="en-US" altLang="zh-CN" dirty="0"/>
          </a:p>
          <a:p>
            <a:r>
              <a:rPr lang="zh-CN" altLang="en-US" dirty="0"/>
              <a:t>多重不稳定性被应用于神经活动。</a:t>
            </a:r>
            <a:endParaRPr lang="en-US" altLang="zh-CN" dirty="0"/>
          </a:p>
          <a:p>
            <a:r>
              <a:rPr lang="zh-CN" altLang="en-US" dirty="0"/>
              <a:t>然后打开稳定器并允许使用最近记录的神经活动的滑动缓冲区连续运行。</a:t>
            </a:r>
            <a:endParaRPr lang="en-US" altLang="zh-CN" dirty="0"/>
          </a:p>
          <a:p>
            <a:r>
              <a:rPr lang="zh-CN" altLang="en-US" dirty="0"/>
              <a:t>我们消除了所有应用的不稳定性，并使用初始非稳定解码器进行了一组试验。</a:t>
            </a:r>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16</a:t>
            </a:fld>
            <a:endParaRPr kumimoji="1" lang="zh-CN" altLang="en-US"/>
          </a:p>
        </p:txBody>
      </p:sp>
    </p:spTree>
    <p:extLst>
      <p:ext uri="{BB962C8B-B14F-4D97-AF65-F5344CB8AC3E}">
        <p14:creationId xmlns:p14="http://schemas.microsoft.com/office/powerpoint/2010/main" val="423438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用角误差对监督再校准和稳定性能进行了量化。角度误差定义为每个估计的运动方向矢量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稳定器和监督重新校准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oracle</a:t>
            </a:r>
            <a:r>
              <a:rPr lang="zh-CN" altLang="en-US" sz="1200" kern="1200" dirty="0">
                <a:solidFill>
                  <a:schemeClr val="tx1"/>
                </a:solidFill>
                <a:effectLst/>
                <a:latin typeface="+mn-lt"/>
                <a:ea typeface="+mn-ea"/>
                <a:cs typeface="+mn-cs"/>
              </a:rPr>
              <a:t>运动方向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见方法</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之间的角度。</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与稳定校准相比，监督校准的较低表现表明，由于不稳定的严重程度，当</a:t>
            </a:r>
            <a:r>
              <a:rPr lang="en-US" altLang="zh-CN" sz="1200" kern="1200" dirty="0">
                <a:solidFill>
                  <a:schemeClr val="tx1"/>
                </a:solidFill>
                <a:effectLst/>
                <a:latin typeface="+mn-lt"/>
                <a:ea typeface="+mn-ea"/>
                <a:cs typeface="+mn-cs"/>
              </a:rPr>
              <a:t>BCI</a:t>
            </a:r>
            <a:r>
              <a:rPr lang="zh-CN" altLang="en-US" sz="1200" kern="1200" dirty="0">
                <a:solidFill>
                  <a:schemeClr val="tx1"/>
                </a:solidFill>
                <a:effectLst/>
                <a:latin typeface="+mn-lt"/>
                <a:ea typeface="+mn-ea"/>
                <a:cs typeface="+mn-cs"/>
              </a:rPr>
              <a:t>表现较低时，动物不再完全参与任务。在这种情况下，动物可能不打算控制光标，导致监督重新校准表现不佳。相比之下，由于稳定不依赖于对用户意图的估计，因此在低投入任务期间，当神经活动中的方向性信息量可能较低时，它仍然可以很好地发挥作用。</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17</a:t>
            </a:fld>
            <a:endParaRPr kumimoji="1" lang="zh-CN" altLang="en-US"/>
          </a:p>
        </p:txBody>
      </p:sp>
    </p:spTree>
    <p:extLst>
      <p:ext uri="{BB962C8B-B14F-4D97-AF65-F5344CB8AC3E}">
        <p14:creationId xmlns:p14="http://schemas.microsoft.com/office/powerpoint/2010/main" val="132238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18</a:t>
            </a:fld>
            <a:endParaRPr kumimoji="1" lang="zh-CN" altLang="en-US"/>
          </a:p>
        </p:txBody>
      </p:sp>
    </p:spTree>
    <p:extLst>
      <p:ext uri="{BB962C8B-B14F-4D97-AF65-F5344CB8AC3E}">
        <p14:creationId xmlns:p14="http://schemas.microsoft.com/office/powerpoint/2010/main" val="38312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a:t>
            </a:fld>
            <a:endParaRPr kumimoji="1" lang="zh-CN" altLang="en-US"/>
          </a:p>
        </p:txBody>
      </p:sp>
    </p:spTree>
    <p:extLst>
      <p:ext uri="{BB962C8B-B14F-4D97-AF65-F5344CB8AC3E}">
        <p14:creationId xmlns:p14="http://schemas.microsoft.com/office/powerpoint/2010/main" val="226065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a:t>
            </a:fld>
            <a:endParaRPr kumimoji="1" lang="zh-CN" altLang="en-US"/>
          </a:p>
        </p:txBody>
      </p:sp>
    </p:spTree>
    <p:extLst>
      <p:ext uri="{BB962C8B-B14F-4D97-AF65-F5344CB8AC3E}">
        <p14:creationId xmlns:p14="http://schemas.microsoft.com/office/powerpoint/2010/main" val="132189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置换矩阵的每个元素不是</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就是</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。在一个置换矩阵的每一列和每一行中，一个元素是</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，其他元素是</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 就是换了一下内在基向量的位置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外流性 换了原空间的每个</a:t>
            </a:r>
            <a:r>
              <a:rPr lang="en-US" altLang="zh-CN" sz="1200" kern="1200" dirty="0">
                <a:solidFill>
                  <a:schemeClr val="tx1"/>
                </a:solidFill>
                <a:effectLst/>
                <a:latin typeface="+mn-lt"/>
                <a:ea typeface="+mn-ea"/>
                <a:cs typeface="+mn-cs"/>
              </a:rPr>
              <a:t>channel</a:t>
            </a:r>
            <a:r>
              <a:rPr lang="zh-CN" altLang="en-US" sz="1200" kern="1200" dirty="0">
                <a:solidFill>
                  <a:schemeClr val="tx1"/>
                </a:solidFill>
                <a:effectLst/>
                <a:latin typeface="+mn-lt"/>
                <a:ea typeface="+mn-ea"/>
                <a:cs typeface="+mn-cs"/>
              </a:rPr>
              <a:t>的位置 </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4</a:t>
            </a:fld>
            <a:endParaRPr kumimoji="1" lang="zh-CN" altLang="en-US"/>
          </a:p>
        </p:txBody>
      </p:sp>
    </p:spTree>
    <p:extLst>
      <p:ext uri="{BB962C8B-B14F-4D97-AF65-F5344CB8AC3E}">
        <p14:creationId xmlns:p14="http://schemas.microsoft.com/office/powerpoint/2010/main" val="4115700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等线" panose="02010600030101010101" pitchFamily="2" charset="-122"/>
                <a:ea typeface="等线" panose="02010600030101010101" pitchFamily="2" charset="-122"/>
              </a:rPr>
              <a:t>A</a:t>
            </a:r>
            <a:r>
              <a:rPr lang="zh-CN" altLang="en-US" sz="1200" kern="1200" dirty="0">
                <a:solidFill>
                  <a:schemeClr val="tx1"/>
                </a:solidFill>
                <a:effectLst/>
                <a:latin typeface="+mn-lt"/>
                <a:ea typeface="+mn-ea"/>
                <a:cs typeface="+mn-cs"/>
              </a:rPr>
              <a:t>黑迹，成功率高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绿色轨迹，目标捕获时间。虚线竖线表示</a:t>
            </a:r>
            <a:r>
              <a:rPr lang="en-US" altLang="zh-CN" sz="1200" kern="1200" dirty="0">
                <a:solidFill>
                  <a:schemeClr val="tx1"/>
                </a:solidFill>
                <a:effectLst/>
                <a:latin typeface="+mn-lt"/>
                <a:ea typeface="+mn-ea"/>
                <a:cs typeface="+mn-cs"/>
              </a:rPr>
              <a:t>BCI</a:t>
            </a:r>
            <a:r>
              <a:rPr lang="zh-CN" altLang="en-US" sz="1200" kern="1200" dirty="0">
                <a:solidFill>
                  <a:schemeClr val="tx1"/>
                </a:solidFill>
                <a:effectLst/>
                <a:latin typeface="+mn-lt"/>
                <a:ea typeface="+mn-ea"/>
                <a:cs typeface="+mn-cs"/>
              </a:rPr>
              <a:t>映射何时发生更改。灰色垂直带代表</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个试验箱，用于确定初始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红色和蓝色点</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和最佳</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红色和蓝色星号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的扰动映射性能</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t>
            </a:r>
            <a:r>
              <a:rPr lang="zh-CN" altLang="en-US" sz="1200" kern="1200" dirty="0">
                <a:solidFill>
                  <a:schemeClr val="tx1"/>
                </a:solidFill>
                <a:effectLst/>
                <a:latin typeface="+mn-lt"/>
                <a:ea typeface="+mn-ea"/>
                <a:cs typeface="+mn-cs"/>
              </a:rPr>
              <a:t>黑点，具有直观的性能映射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，红点和蓝点表示在引入扰动后的表现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a:t>
            </a:r>
            <a:r>
              <a:rPr lang="zh-CN" altLang="en-US"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2b</a:t>
            </a:r>
            <a:r>
              <a:rPr lang="zh-CN" altLang="en-US" sz="1200" kern="1200" dirty="0">
                <a:solidFill>
                  <a:schemeClr val="tx1"/>
                </a:solidFill>
                <a:effectLst/>
                <a:latin typeface="+mn-lt"/>
                <a:ea typeface="+mn-ea"/>
                <a:cs typeface="+mn-cs"/>
              </a:rPr>
              <a:t>中，成功率和获取时间相对于直观映射的表现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红色和蓝色星号表示在扰动期间的最佳性能</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a:t>
            </a:r>
            <a:r>
              <a:rPr lang="zh-CN" altLang="en-US" sz="1200" kern="1200" dirty="0">
                <a:solidFill>
                  <a:schemeClr val="tx1"/>
                </a:solidFill>
                <a:effectLst/>
                <a:latin typeface="+mn-lt"/>
                <a:ea typeface="+mn-ea"/>
                <a:cs typeface="+mn-cs"/>
              </a:rPr>
              <a:t>中会话的最大学习向量。每</a:t>
            </a:r>
            <a:r>
              <a:rPr lang="en-US" altLang="zh-CN" sz="1200" kern="1200" dirty="0">
                <a:solidFill>
                  <a:schemeClr val="tx1"/>
                </a:solidFill>
                <a:effectLst/>
                <a:latin typeface="+mn-lt"/>
                <a:ea typeface="+mn-ea"/>
                <a:cs typeface="+mn-cs"/>
              </a:rPr>
              <a:t>session</a:t>
            </a:r>
            <a:r>
              <a:rPr lang="zh-CN" altLang="en-US" sz="1200" kern="1200" dirty="0">
                <a:solidFill>
                  <a:schemeClr val="tx1"/>
                </a:solidFill>
                <a:effectLst/>
                <a:latin typeface="+mn-lt"/>
                <a:ea typeface="+mn-ea"/>
                <a:cs typeface="+mn-cs"/>
              </a:rPr>
              <a:t>的学习量是投影到最大学习向量上的原始学习向量的长度，由最大学习向量的长度归一化。这是细红线的长度与虚线的长度之比</a:t>
            </a:r>
            <a:endParaRPr lang="en-US" altLang="zh-CN" sz="1200" kern="1200" dirty="0">
              <a:solidFill>
                <a:schemeClr val="tx1"/>
              </a:solidFill>
              <a:effectLst/>
              <a:latin typeface="+mn-lt"/>
              <a:ea typeface="+mn-ea"/>
              <a:cs typeface="+mn-cs"/>
            </a:endParaRPr>
          </a:p>
          <a:p>
            <a:r>
              <a:rPr lang="en-US" altLang="zh-CN" dirty="0"/>
              <a:t>C</a:t>
            </a:r>
            <a:r>
              <a:rPr lang="zh-CN" altLang="en-US" sz="1200" kern="1200" dirty="0">
                <a:solidFill>
                  <a:schemeClr val="tx1"/>
                </a:solidFill>
                <a:effectLst/>
                <a:latin typeface="+mn-lt"/>
                <a:ea typeface="+mn-ea"/>
                <a:cs typeface="+mn-cs"/>
              </a:rPr>
              <a:t>所有</a:t>
            </a:r>
            <a:r>
              <a:rPr lang="en-US" altLang="zh-CN" sz="1200" kern="1200" dirty="0">
                <a:solidFill>
                  <a:schemeClr val="tx1"/>
                </a:solidFill>
                <a:effectLst/>
                <a:latin typeface="+mn-lt"/>
                <a:ea typeface="+mn-ea"/>
                <a:cs typeface="+mn-cs"/>
              </a:rPr>
              <a:t>session</a:t>
            </a:r>
            <a:r>
              <a:rPr lang="zh-CN" altLang="en-US" sz="1200" kern="1200" dirty="0">
                <a:solidFill>
                  <a:schemeClr val="tx1"/>
                </a:solidFill>
                <a:effectLst/>
                <a:latin typeface="+mn-lt"/>
                <a:ea typeface="+mn-ea"/>
                <a:cs typeface="+mn-cs"/>
              </a:rPr>
              <a:t>的学习量。</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表示完全学习了神经活动和运动学之间的关系，</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表示没有学习。箭头表示图</a:t>
            </a:r>
            <a:r>
              <a:rPr lang="en-US" altLang="zh-CN" sz="1200" kern="1200" dirty="0">
                <a:solidFill>
                  <a:schemeClr val="tx1"/>
                </a:solidFill>
                <a:effectLst/>
                <a:latin typeface="+mn-lt"/>
                <a:ea typeface="+mn-ea"/>
                <a:cs typeface="+mn-cs"/>
              </a:rPr>
              <a:t>2a(</a:t>
            </a:r>
            <a:r>
              <a:rPr lang="zh-CN" altLang="en-US" sz="1200" kern="1200" dirty="0">
                <a:solidFill>
                  <a:schemeClr val="tx1"/>
                </a:solidFill>
                <a:effectLst/>
                <a:latin typeface="+mn-lt"/>
                <a:ea typeface="+mn-ea"/>
                <a:cs typeface="+mn-cs"/>
              </a:rPr>
              <a:t>红色</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2b(</a:t>
            </a:r>
            <a:r>
              <a:rPr lang="zh-CN" altLang="en-US" sz="1200" kern="1200" dirty="0">
                <a:solidFill>
                  <a:schemeClr val="tx1"/>
                </a:solidFill>
                <a:effectLst/>
                <a:latin typeface="+mn-lt"/>
                <a:ea typeface="+mn-ea"/>
                <a:cs typeface="+mn-cs"/>
              </a:rPr>
              <a:t>蓝色</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所示的</a:t>
            </a:r>
            <a:r>
              <a:rPr lang="en-US" altLang="zh-CN" sz="1200" kern="1200" dirty="0">
                <a:solidFill>
                  <a:schemeClr val="tx1"/>
                </a:solidFill>
                <a:effectLst/>
                <a:latin typeface="+mn-lt"/>
                <a:ea typeface="+mn-ea"/>
                <a:cs typeface="+mn-cs"/>
              </a:rPr>
              <a:t>session</a:t>
            </a:r>
            <a:r>
              <a:rPr lang="zh-CN" altLang="en-US" sz="1200" kern="1200" dirty="0">
                <a:solidFill>
                  <a:schemeClr val="tx1"/>
                </a:solidFill>
                <a:effectLst/>
                <a:latin typeface="+mn-lt"/>
                <a:ea typeface="+mn-ea"/>
                <a:cs typeface="+mn-cs"/>
              </a:rPr>
              <a:t>。虚线，分布的平均值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实线，均值加了标准差</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5</a:t>
            </a:fld>
            <a:endParaRPr kumimoji="1" lang="zh-CN" altLang="en-US"/>
          </a:p>
        </p:txBody>
      </p:sp>
    </p:spTree>
    <p:extLst>
      <p:ext uri="{BB962C8B-B14F-4D97-AF65-F5344CB8AC3E}">
        <p14:creationId xmlns:p14="http://schemas.microsoft.com/office/powerpoint/2010/main" val="87631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不同天的</a:t>
            </a:r>
            <a:r>
              <a:rPr lang="en-US" altLang="zh-CN" dirty="0"/>
              <a:t>population activity</a:t>
            </a:r>
            <a:r>
              <a:rPr lang="zh-CN" altLang="en-US" dirty="0"/>
              <a:t>不同颜色</a:t>
            </a:r>
            <a:r>
              <a:rPr lang="zh-CN" altLang="en-US" sz="1200" kern="1200" dirty="0">
                <a:solidFill>
                  <a:schemeClr val="tx1"/>
                </a:solidFill>
                <a:effectLst/>
                <a:latin typeface="+mn-lt"/>
                <a:ea typeface="+mn-ea"/>
                <a:cs typeface="+mn-cs"/>
              </a:rPr>
              <a:t>。 峰值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开圆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表示估计的内在维数</a:t>
            </a:r>
            <a:r>
              <a:rPr lang="en-US" altLang="zh-CN" sz="1200" kern="1200" dirty="0">
                <a:solidFill>
                  <a:schemeClr val="tx1"/>
                </a:solidFill>
                <a:effectLst/>
                <a:latin typeface="+mn-lt"/>
                <a:ea typeface="+mn-ea"/>
                <a:cs typeface="+mn-cs"/>
              </a:rPr>
              <a:t>(EID)</a:t>
            </a:r>
            <a:r>
              <a:rPr lang="zh-CN" altLang="en-US" sz="1200" kern="1200" dirty="0">
                <a:solidFill>
                  <a:schemeClr val="tx1"/>
                </a:solidFill>
                <a:effectLst/>
                <a:latin typeface="+mn-lt"/>
                <a:ea typeface="+mn-ea"/>
                <a:cs typeface="+mn-cs"/>
              </a:rPr>
              <a:t>。竖条表示对数似然的标准误差，通过四个交叉验证折叠计算。所有实验</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实心圆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均采用十维内蕴流形。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统计分析</a:t>
            </a:r>
            <a:r>
              <a:rPr lang="en-US" altLang="zh-CN" sz="1200" kern="1200" dirty="0">
                <a:solidFill>
                  <a:schemeClr val="tx1"/>
                </a:solidFill>
                <a:effectLst/>
                <a:latin typeface="+mn-lt"/>
                <a:ea typeface="+mn-ea"/>
                <a:cs typeface="+mn-cs"/>
              </a:rPr>
              <a:t>EID</a:t>
            </a:r>
            <a:r>
              <a:rPr lang="zh-CN" altLang="en-US" sz="1200" kern="1200" dirty="0">
                <a:solidFill>
                  <a:schemeClr val="tx1"/>
                </a:solidFill>
                <a:effectLst/>
                <a:latin typeface="+mn-lt"/>
                <a:ea typeface="+mn-ea"/>
                <a:cs typeface="+mn-cs"/>
              </a:rPr>
              <a:t>所有日子和两个猴子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十维</a:t>
            </a:r>
            <a:r>
              <a:rPr lang="en-US" altLang="zh-CN" sz="1200" kern="1200" dirty="0">
                <a:solidFill>
                  <a:schemeClr val="tx1"/>
                </a:solidFill>
                <a:effectLst/>
                <a:latin typeface="+mn-lt"/>
                <a:ea typeface="+mn-ea"/>
                <a:cs typeface="+mn-cs"/>
              </a:rPr>
              <a:t>(10D)</a:t>
            </a:r>
            <a:r>
              <a:rPr lang="zh-CN" altLang="en-US" sz="1200" kern="1200" dirty="0">
                <a:solidFill>
                  <a:schemeClr val="tx1"/>
                </a:solidFill>
                <a:effectLst/>
                <a:latin typeface="+mn-lt"/>
                <a:ea typeface="+mn-ea"/>
                <a:cs typeface="+mn-cs"/>
              </a:rPr>
              <a:t>模型的</a:t>
            </a:r>
            <a:r>
              <a:rPr lang="en-US" altLang="zh-CN" sz="1200" kern="1200" dirty="0">
                <a:solidFill>
                  <a:schemeClr val="tx1"/>
                </a:solidFill>
                <a:effectLst/>
                <a:latin typeface="+mn-lt"/>
                <a:ea typeface="+mn-ea"/>
                <a:cs typeface="+mn-cs"/>
              </a:rPr>
              <a:t>LL</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EID</a:t>
            </a:r>
            <a:r>
              <a:rPr lang="zh-CN" altLang="en-US" sz="1200" kern="1200" dirty="0">
                <a:solidFill>
                  <a:schemeClr val="tx1"/>
                </a:solidFill>
                <a:effectLst/>
                <a:latin typeface="+mn-lt"/>
                <a:ea typeface="+mn-ea"/>
                <a:cs typeface="+mn-cs"/>
              </a:rPr>
              <a:t>模型的差异。横轴是最优</a:t>
            </a:r>
            <a:r>
              <a:rPr lang="en-US" altLang="zh-CN" sz="1200" kern="1200" dirty="0">
                <a:solidFill>
                  <a:schemeClr val="tx1"/>
                </a:solidFill>
                <a:effectLst/>
                <a:latin typeface="+mn-lt"/>
                <a:ea typeface="+mn-ea"/>
                <a:cs typeface="+mn-cs"/>
              </a:rPr>
              <a:t>dim</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std</a:t>
            </a:r>
            <a:r>
              <a:rPr lang="zh-CN" altLang="en-US" sz="1200" kern="1200" dirty="0">
                <a:solidFill>
                  <a:schemeClr val="tx1"/>
                </a:solidFill>
                <a:effectLst/>
                <a:latin typeface="+mn-lt"/>
                <a:ea typeface="+mn-ea"/>
                <a:cs typeface="+mn-cs"/>
              </a:rPr>
              <a:t>，说明取</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维的时候得到的差异在一个</a:t>
            </a:r>
            <a:r>
              <a:rPr lang="en-US" altLang="zh-CN" sz="1200" kern="1200" dirty="0">
                <a:solidFill>
                  <a:schemeClr val="tx1"/>
                </a:solidFill>
                <a:effectLst/>
                <a:latin typeface="+mn-lt"/>
                <a:ea typeface="+mn-ea"/>
                <a:cs typeface="+mn-cs"/>
              </a:rPr>
              <a:t>std</a:t>
            </a:r>
            <a:r>
              <a:rPr lang="zh-CN" altLang="en-US" sz="1200" kern="1200" dirty="0">
                <a:solidFill>
                  <a:schemeClr val="tx1"/>
                </a:solidFill>
                <a:effectLst/>
                <a:latin typeface="+mn-lt"/>
                <a:ea typeface="+mn-ea"/>
                <a:cs typeface="+mn-cs"/>
              </a:rPr>
              <a:t>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累积共享方差由实验中使用的十维本征流形解释。</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6</a:t>
            </a:fld>
            <a:endParaRPr kumimoji="1" lang="zh-CN" altLang="en-US"/>
          </a:p>
        </p:txBody>
      </p:sp>
    </p:spTree>
    <p:extLst>
      <p:ext uri="{BB962C8B-B14F-4D97-AF65-F5344CB8AC3E}">
        <p14:creationId xmlns:p14="http://schemas.microsoft.com/office/powerpoint/2010/main" val="2802356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7</a:t>
            </a:fld>
            <a:endParaRPr kumimoji="1" lang="zh-CN" altLang="en-US"/>
          </a:p>
        </p:txBody>
      </p:sp>
    </p:spTree>
    <p:extLst>
      <p:ext uri="{BB962C8B-B14F-4D97-AF65-F5344CB8AC3E}">
        <p14:creationId xmlns:p14="http://schemas.microsoft.com/office/powerpoint/2010/main" val="279221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8</a:t>
            </a:fld>
            <a:endParaRPr kumimoji="1" lang="zh-CN" altLang="en-US"/>
          </a:p>
        </p:txBody>
      </p:sp>
    </p:spTree>
    <p:extLst>
      <p:ext uri="{BB962C8B-B14F-4D97-AF65-F5344CB8AC3E}">
        <p14:creationId xmlns:p14="http://schemas.microsoft.com/office/powerpoint/2010/main" val="122636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等线" panose="02010600030101010101" pitchFamily="2" charset="-122"/>
                <a:ea typeface="等线" panose="02010600030101010101" pitchFamily="2" charset="-122"/>
              </a:rPr>
              <a:t>Rotation</a:t>
            </a:r>
            <a:r>
              <a:rPr kumimoji="1" lang="zh-CN" altLang="en-US" sz="1200" dirty="0">
                <a:latin typeface="等线" panose="02010600030101010101" pitchFamily="2" charset="-122"/>
                <a:ea typeface="等线" panose="02010600030101010101" pitchFamily="2" charset="-122"/>
              </a:rPr>
              <a:t> </a:t>
            </a:r>
            <a:r>
              <a:rPr kumimoji="1" lang="en-US" altLang="zh-CN" sz="1200" dirty="0">
                <a:latin typeface="等线" panose="02010600030101010101" pitchFamily="2" charset="-122"/>
                <a:ea typeface="等线" panose="02010600030101010101" pitchFamily="2" charset="-122"/>
              </a:rPr>
              <a:t>matrix</a:t>
            </a:r>
            <a:r>
              <a:rPr kumimoji="1" lang="zh-CN" altLang="en-US" sz="1200" dirty="0">
                <a:latin typeface="等线" panose="02010600030101010101" pitchFamily="2" charset="-122"/>
                <a:ea typeface="等线" panose="02010600030101010101" pitchFamily="2" charset="-122"/>
              </a:rPr>
              <a:t> 有闭式解</a:t>
            </a:r>
            <a:endParaRPr kumimoji="1" lang="en-US" altLang="zh-CN" sz="1200" dirty="0">
              <a:latin typeface="等线" panose="02010600030101010101" pitchFamily="2" charset="-122"/>
              <a:ea typeface="等线" panose="02010600030101010101" pitchFamily="2" charset="-122"/>
            </a:endParaRPr>
          </a:p>
          <a:p>
            <a:r>
              <a:rPr kumimoji="1" lang="zh-CN" altLang="en-US" sz="1200" kern="1200" dirty="0">
                <a:solidFill>
                  <a:schemeClr val="tx1"/>
                </a:solidFill>
                <a:effectLst/>
                <a:latin typeface="等线" panose="02010600030101010101" pitchFamily="2" charset="-122"/>
                <a:ea typeface="等线" panose="02010600030101010101" pitchFamily="2" charset="-122"/>
                <a:cs typeface="+mn-cs"/>
              </a:rPr>
              <a:t>除非</a:t>
            </a:r>
            <a:r>
              <a:rPr kumimoji="1" lang="en-US" altLang="zh-CN" sz="1200" kern="1200" dirty="0">
                <a:solidFill>
                  <a:schemeClr val="tx1"/>
                </a:solidFill>
                <a:effectLst/>
                <a:latin typeface="等线" panose="02010600030101010101" pitchFamily="2" charset="-122"/>
                <a:ea typeface="等线" panose="02010600030101010101" pitchFamily="2" charset="-122"/>
                <a:cs typeface="+mn-cs"/>
              </a:rPr>
              <a:t>loading matrix</a:t>
            </a:r>
            <a:r>
              <a:rPr kumimoji="1" lang="zh-CN" altLang="en-US" sz="1200" kern="1200" dirty="0">
                <a:solidFill>
                  <a:schemeClr val="tx1"/>
                </a:solidFill>
                <a:effectLst/>
                <a:latin typeface="等线" panose="02010600030101010101" pitchFamily="2" charset="-122"/>
                <a:ea typeface="等线" panose="02010600030101010101" pitchFamily="2" charset="-122"/>
                <a:cs typeface="+mn-cs"/>
              </a:rPr>
              <a:t>退化，否则</a:t>
            </a:r>
            <a:r>
              <a:rPr kumimoji="1" lang="en-US" altLang="zh-CN" sz="1200" kern="1200" dirty="0">
                <a:solidFill>
                  <a:schemeClr val="tx1"/>
                </a:solidFill>
                <a:effectLst/>
                <a:latin typeface="等线" panose="02010600030101010101" pitchFamily="2" charset="-122"/>
                <a:ea typeface="等线" panose="02010600030101010101" pitchFamily="2" charset="-122"/>
                <a:cs typeface="+mn-cs"/>
              </a:rPr>
              <a:t>O</a:t>
            </a:r>
            <a:r>
              <a:rPr kumimoji="1" lang="zh-CN" altLang="en-US" sz="1200" kern="1200" dirty="0">
                <a:solidFill>
                  <a:schemeClr val="tx1"/>
                </a:solidFill>
                <a:effectLst/>
                <a:latin typeface="等线" panose="02010600030101010101" pitchFamily="2" charset="-122"/>
                <a:ea typeface="等线" panose="02010600030101010101" pitchFamily="2" charset="-122"/>
                <a:cs typeface="+mn-cs"/>
              </a:rPr>
              <a:t>是可以</a:t>
            </a:r>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9</a:t>
            </a:fld>
            <a:endParaRPr kumimoji="1" lang="zh-CN" altLang="en-US"/>
          </a:p>
        </p:txBody>
      </p:sp>
    </p:spTree>
    <p:extLst>
      <p:ext uri="{BB962C8B-B14F-4D97-AF65-F5344CB8AC3E}">
        <p14:creationId xmlns:p14="http://schemas.microsoft.com/office/powerpoint/2010/main" val="104221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087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4075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5066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14140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023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122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76989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944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058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7817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2021/6/17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827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2021/6/17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76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4.wmf"/><Relationship Id="rId3" Type="http://schemas.openxmlformats.org/officeDocument/2006/relationships/notesSlide" Target="../notesSlides/notesSlide9.xml"/><Relationship Id="rId7" Type="http://schemas.openxmlformats.org/officeDocument/2006/relationships/image" Target="../media/image11.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3.emf"/><Relationship Id="rId5" Type="http://schemas.openxmlformats.org/officeDocument/2006/relationships/image" Target="../media/image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1692" y="1577086"/>
            <a:ext cx="11499948" cy="888683"/>
          </a:xfrm>
        </p:spPr>
        <p:txBody>
          <a:bodyPr>
            <a:noAutofit/>
          </a:bodyPr>
          <a:lstStyle/>
          <a:p>
            <a:pPr>
              <a:lnSpc>
                <a:spcPct val="150000"/>
              </a:lnSpc>
            </a:pPr>
            <a:br>
              <a:rPr lang="en-US" altLang="zh-CN" sz="4800" b="1" dirty="0">
                <a:solidFill>
                  <a:schemeClr val="accent1">
                    <a:lumMod val="75000"/>
                  </a:schemeClr>
                </a:solidFill>
              </a:rPr>
            </a:br>
            <a:r>
              <a:rPr lang="zh-CN" altLang="en-US" sz="4800" b="1" dirty="0">
                <a:solidFill>
                  <a:schemeClr val="accent1">
                    <a:lumMod val="75000"/>
                  </a:schemeClr>
                </a:solidFill>
              </a:rPr>
              <a:t>论文分享</a:t>
            </a:r>
            <a:endParaRPr lang="en-US" altLang="zh-CN" sz="3200" b="1" dirty="0">
              <a:solidFill>
                <a:schemeClr val="accent1">
                  <a:lumMod val="75000"/>
                </a:schemeClr>
              </a:solidFill>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2021</a:t>
            </a:r>
            <a:r>
              <a:rPr kumimoji="1" lang="zh-CN" altLang="en-US" sz="2800" b="1" u="sng" dirty="0"/>
              <a:t>年</a:t>
            </a:r>
            <a:r>
              <a:rPr kumimoji="1" lang="en-US" altLang="zh-CN" sz="2800" b="1" u="sng" dirty="0"/>
              <a:t>06</a:t>
            </a:r>
            <a:r>
              <a:rPr kumimoji="1" lang="zh-CN" altLang="en-US" sz="2800" b="1" u="sng" dirty="0"/>
              <a:t>月</a:t>
            </a:r>
            <a:r>
              <a:rPr kumimoji="1" lang="en-US" altLang="zh-CN" sz="2800" b="1" u="sng" dirty="0"/>
              <a:t>17</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15169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804400" cy="661242"/>
          </a:xfrm>
        </p:spPr>
        <p:txBody>
          <a:bodyPr>
            <a:noAutofit/>
          </a:bodyPr>
          <a:lstStyle/>
          <a:p>
            <a:r>
              <a:rPr kumimoji="1" lang="en-US" altLang="zh-CN" sz="2800" dirty="0"/>
              <a:t>Methods-Stabilization and decoder.</a:t>
            </a:r>
            <a:endParaRPr kumimoji="1" lang="zh-CN" altLang="en-US" sz="2800" dirty="0"/>
          </a:p>
        </p:txBody>
      </p:sp>
      <p:sp>
        <p:nvSpPr>
          <p:cNvPr id="3" name="内容占位符 2"/>
          <p:cNvSpPr>
            <a:spLocks noGrp="1"/>
          </p:cNvSpPr>
          <p:nvPr>
            <p:ph idx="1"/>
          </p:nvPr>
        </p:nvSpPr>
        <p:spPr>
          <a:xfrm>
            <a:off x="838201" y="1212980"/>
            <a:ext cx="4174864" cy="4963983"/>
          </a:xfrm>
        </p:spPr>
        <p:txBody>
          <a:bodyPr>
            <a:normAutofit fontScale="70000" lnSpcReduction="20000"/>
          </a:bodyPr>
          <a:lstStyle/>
          <a:p>
            <a:pPr>
              <a:lnSpc>
                <a:spcPct val="150000"/>
              </a:lnSpc>
            </a:pPr>
            <a:r>
              <a:rPr kumimoji="1" lang="en-US" altLang="zh-CN" sz="2400" b="1" dirty="0">
                <a:latin typeface="Times New Roman" panose="02020603050405020304" pitchFamily="18" charset="0"/>
                <a:cs typeface="Times New Roman" panose="02020603050405020304" pitchFamily="18" charset="0"/>
              </a:rPr>
              <a:t>Identifying stable electrodes</a:t>
            </a:r>
          </a:p>
          <a:p>
            <a:pPr lvl="1">
              <a:lnSpc>
                <a:spcPct val="150000"/>
              </a:lnSpc>
            </a:pPr>
            <a:r>
              <a:rPr kumimoji="1" lang="en-US" altLang="zh-CN" dirty="0">
                <a:latin typeface="Times New Roman" panose="02020603050405020304" pitchFamily="18" charset="0"/>
                <a:cs typeface="Times New Roman" panose="02020603050405020304" pitchFamily="18" charset="0"/>
              </a:rPr>
              <a:t> A greedy algorithm for identifying rows of Λ1 and Λ2 that have changed the most</a:t>
            </a:r>
          </a:p>
          <a:p>
            <a:pPr lvl="1">
              <a:lnSpc>
                <a:spcPct val="150000"/>
              </a:lnSpc>
            </a:pPr>
            <a:r>
              <a:rPr kumimoji="1" lang="en-US" altLang="zh-CN" dirty="0">
                <a:latin typeface="Times New Roman" panose="02020603050405020304" pitchFamily="18" charset="0"/>
                <a:cs typeface="Times New Roman" panose="02020603050405020304" pitchFamily="18" charset="0"/>
              </a:rPr>
              <a:t>the number of alignment electrodes can be viewed as an estimate of the degree of stability :high  neural activity means large  alignment channels</a:t>
            </a:r>
          </a:p>
          <a:p>
            <a:pPr>
              <a:lnSpc>
                <a:spcPct val="150000"/>
              </a:lnSpc>
            </a:pPr>
            <a:r>
              <a:rPr kumimoji="1" lang="en-US" altLang="zh-CN" dirty="0">
                <a:latin typeface="Times New Roman" panose="02020603050405020304" pitchFamily="18" charset="0"/>
                <a:cs typeface="Times New Roman" panose="02020603050405020304" pitchFamily="18" charset="0"/>
              </a:rPr>
              <a:t>how often the stabilizer should be updated and what data should be used. 128trial</a:t>
            </a:r>
          </a:p>
        </p:txBody>
      </p:sp>
      <p:pic>
        <p:nvPicPr>
          <p:cNvPr id="6" name="图片 5">
            <a:extLst>
              <a:ext uri="{FF2B5EF4-FFF2-40B4-BE49-F238E27FC236}">
                <a16:creationId xmlns:a16="http://schemas.microsoft.com/office/drawing/2014/main" id="{8D1D34FF-6997-4BBB-AF80-81B6BC41397C}"/>
              </a:ext>
            </a:extLst>
          </p:cNvPr>
          <p:cNvPicPr>
            <a:picLocks noChangeAspect="1"/>
          </p:cNvPicPr>
          <p:nvPr/>
        </p:nvPicPr>
        <p:blipFill>
          <a:blip r:embed="rId3"/>
          <a:stretch>
            <a:fillRect/>
          </a:stretch>
        </p:blipFill>
        <p:spPr>
          <a:xfrm>
            <a:off x="5444020" y="1713771"/>
            <a:ext cx="6477000" cy="3962400"/>
          </a:xfrm>
          <a:prstGeom prst="rect">
            <a:avLst/>
          </a:prstGeom>
        </p:spPr>
      </p:pic>
    </p:spTree>
    <p:extLst>
      <p:ext uri="{BB962C8B-B14F-4D97-AF65-F5344CB8AC3E}">
        <p14:creationId xmlns:p14="http://schemas.microsoft.com/office/powerpoint/2010/main" val="129259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6"/>
            <a:ext cx="6369425" cy="661242"/>
          </a:xfrm>
        </p:spPr>
        <p:txBody>
          <a:bodyPr>
            <a:noAutofit/>
          </a:bodyPr>
          <a:lstStyle/>
          <a:p>
            <a:r>
              <a:rPr kumimoji="1" lang="en-US" altLang="zh-CN" sz="2800" dirty="0"/>
              <a:t>Generating neural instabilities</a:t>
            </a:r>
          </a:p>
        </p:txBody>
      </p:sp>
      <p:sp>
        <p:nvSpPr>
          <p:cNvPr id="3" name="内容占位符 2"/>
          <p:cNvSpPr>
            <a:spLocks noGrp="1"/>
          </p:cNvSpPr>
          <p:nvPr>
            <p:ph idx="1"/>
          </p:nvPr>
        </p:nvSpPr>
        <p:spPr>
          <a:xfrm>
            <a:off x="838200" y="1212980"/>
            <a:ext cx="6670637" cy="4963983"/>
          </a:xfrm>
        </p:spPr>
        <p:txBody>
          <a:bodyPr>
            <a:normAutofit fontScale="70000" lnSpcReduction="20000"/>
          </a:bodyPr>
          <a:lstStyle/>
          <a:p>
            <a:pPr>
              <a:lnSpc>
                <a:spcPct val="150000"/>
              </a:lnSpc>
            </a:pPr>
            <a:r>
              <a:rPr kumimoji="1" lang="en-US" altLang="zh-CN" sz="2400" b="1" dirty="0">
                <a:latin typeface="Times New Roman" panose="02020603050405020304" pitchFamily="18" charset="0"/>
                <a:cs typeface="Times New Roman" panose="02020603050405020304" pitchFamily="18" charset="0"/>
              </a:rPr>
              <a:t>neural instabilities in real data(a)</a:t>
            </a:r>
          </a:p>
          <a:p>
            <a:pPr lvl="1">
              <a:lnSpc>
                <a:spcPct val="150000"/>
              </a:lnSpc>
            </a:pPr>
            <a:r>
              <a:rPr kumimoji="1" lang="en-US" altLang="zh-CN" sz="2000" dirty="0">
                <a:latin typeface="Times New Roman" panose="02020603050405020304" pitchFamily="18" charset="0"/>
                <a:cs typeface="Times New Roman" panose="02020603050405020304" pitchFamily="18" charset="0"/>
              </a:rPr>
              <a:t>Examples of differences in tuning curves during an eight-target center-out arm-reaching task across days </a:t>
            </a:r>
          </a:p>
          <a:p>
            <a:pPr>
              <a:lnSpc>
                <a:spcPct val="150000"/>
              </a:lnSpc>
            </a:pPr>
            <a:r>
              <a:rPr kumimoji="1" lang="en-US" altLang="zh-CN" sz="2400" b="1" dirty="0">
                <a:latin typeface="Times New Roman" panose="02020603050405020304" pitchFamily="18" charset="0"/>
                <a:cs typeface="Times New Roman" panose="02020603050405020304" pitchFamily="18" charset="0"/>
              </a:rPr>
              <a:t>Generating neural instabilities</a:t>
            </a:r>
          </a:p>
          <a:p>
            <a:pPr lvl="1">
              <a:lnSpc>
                <a:spcPct val="150000"/>
              </a:lnSpc>
            </a:pPr>
            <a:r>
              <a:rPr kumimoji="1" lang="en-US" altLang="zh-CN" dirty="0">
                <a:latin typeface="Times New Roman" panose="02020603050405020304" pitchFamily="18" charset="0"/>
                <a:cs typeface="Times New Roman" panose="02020603050405020304" pitchFamily="18" charset="0"/>
              </a:rPr>
              <a:t>baseline shifts</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adding a randomly generated constant to the binned spike count of each electrode.</a:t>
            </a:r>
          </a:p>
          <a:p>
            <a:pPr lvl="1">
              <a:lnSpc>
                <a:spcPct val="150000"/>
              </a:lnSpc>
            </a:pPr>
            <a:r>
              <a:rPr kumimoji="1" lang="en-US" altLang="zh-CN" dirty="0">
                <a:latin typeface="Times New Roman" panose="02020603050405020304" pitchFamily="18" charset="0"/>
                <a:cs typeface="Times New Roman" panose="02020603050405020304" pitchFamily="18" charset="0"/>
              </a:rPr>
              <a:t>unit drop-out</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make 15 electrodes to zero.</a:t>
            </a:r>
          </a:p>
          <a:p>
            <a:pPr lvl="1">
              <a:lnSpc>
                <a:spcPct val="150000"/>
              </a:lnSpc>
            </a:pPr>
            <a:r>
              <a:rPr kumimoji="1" lang="en-US" altLang="zh-CN" dirty="0">
                <a:latin typeface="Times New Roman" panose="02020603050405020304" pitchFamily="18" charset="0"/>
                <a:cs typeface="Times New Roman" panose="02020603050405020304" pitchFamily="18" charset="0"/>
              </a:rPr>
              <a:t>tuning changes</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replacing the spike count activity on 15 of the electrodes with that from a held-out electrode set. </a:t>
            </a:r>
          </a:p>
          <a:p>
            <a:pPr lvl="1">
              <a:lnSpc>
                <a:spcPct val="150000"/>
              </a:lnSpc>
            </a:pPr>
            <a:r>
              <a:rPr kumimoji="1" lang="en-US" altLang="zh-CN" dirty="0">
                <a:latin typeface="Times New Roman" panose="02020603050405020304" pitchFamily="18" charset="0"/>
                <a:cs typeface="Times New Roman" panose="02020603050405020304" pitchFamily="18" charset="0"/>
              </a:rPr>
              <a:t>combination instabilities</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simultaneously applying a baseline shift to all electrodes ,a unit drop-out instability to five electrodes and a tuning change instability to ten electrodes</a:t>
            </a:r>
          </a:p>
        </p:txBody>
      </p:sp>
      <p:pic>
        <p:nvPicPr>
          <p:cNvPr id="4" name="图片 3">
            <a:extLst>
              <a:ext uri="{FF2B5EF4-FFF2-40B4-BE49-F238E27FC236}">
                <a16:creationId xmlns:a16="http://schemas.microsoft.com/office/drawing/2014/main" id="{5F9D2F55-06A1-4465-9CD3-A2B5DC8EB50E}"/>
              </a:ext>
            </a:extLst>
          </p:cNvPr>
          <p:cNvPicPr>
            <a:picLocks noChangeAspect="1"/>
          </p:cNvPicPr>
          <p:nvPr/>
        </p:nvPicPr>
        <p:blipFill>
          <a:blip r:embed="rId3"/>
          <a:stretch>
            <a:fillRect/>
          </a:stretch>
        </p:blipFill>
        <p:spPr>
          <a:xfrm>
            <a:off x="7710637" y="0"/>
            <a:ext cx="4518021" cy="6858000"/>
          </a:xfrm>
          <a:prstGeom prst="rect">
            <a:avLst/>
          </a:prstGeom>
        </p:spPr>
      </p:pic>
    </p:spTree>
    <p:extLst>
      <p:ext uri="{BB962C8B-B14F-4D97-AF65-F5344CB8AC3E}">
        <p14:creationId xmlns:p14="http://schemas.microsoft.com/office/powerpoint/2010/main" val="147870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6"/>
            <a:ext cx="6369425" cy="661242"/>
          </a:xfrm>
        </p:spPr>
        <p:txBody>
          <a:bodyPr>
            <a:noAutofit/>
          </a:bodyPr>
          <a:lstStyle/>
          <a:p>
            <a:r>
              <a:rPr kumimoji="1" lang="en-US" altLang="zh-CN" sz="2800" dirty="0"/>
              <a:t>result</a:t>
            </a:r>
            <a:endParaRPr kumimoji="1" lang="zh-CN" altLang="en-US" sz="2800" dirty="0"/>
          </a:p>
        </p:txBody>
      </p:sp>
      <p:sp>
        <p:nvSpPr>
          <p:cNvPr id="3" name="内容占位符 2"/>
          <p:cNvSpPr>
            <a:spLocks noGrp="1"/>
          </p:cNvSpPr>
          <p:nvPr>
            <p:ph idx="1"/>
          </p:nvPr>
        </p:nvSpPr>
        <p:spPr>
          <a:xfrm>
            <a:off x="838200" y="1212980"/>
            <a:ext cx="10744200" cy="4963983"/>
          </a:xfrm>
        </p:spPr>
        <p:txBody>
          <a:bodyPr>
            <a:normAutofit/>
          </a:bodyPr>
          <a:lstStyle/>
          <a:p>
            <a:pPr>
              <a:lnSpc>
                <a:spcPct val="150000"/>
              </a:lnSpc>
            </a:pPr>
            <a:r>
              <a:rPr kumimoji="1" lang="en-US" altLang="zh-CN" dirty="0">
                <a:latin typeface="Times New Roman" panose="02020603050405020304" pitchFamily="18" charset="0"/>
                <a:cs typeface="Times New Roman" panose="02020603050405020304" pitchFamily="18" charset="0"/>
              </a:rPr>
              <a:t>Stabilization overcomes severe and abrupt recording instabilities</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single day</a:t>
            </a:r>
            <a:r>
              <a:rPr kumimoji="1" lang="zh-CN" altLang="en-US" dirty="0">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pPr>
              <a:lnSpc>
                <a:spcPct val="150000"/>
              </a:lnSpc>
            </a:pPr>
            <a:r>
              <a:rPr kumimoji="1" lang="en-US" altLang="zh-CN" dirty="0">
                <a:latin typeface="Times New Roman" panose="02020603050405020304" pitchFamily="18" charset="0"/>
                <a:cs typeface="Times New Roman" panose="02020603050405020304" pitchFamily="18" charset="0"/>
              </a:rPr>
              <a:t>Stabilization enables stable multiday performance instabilities</a:t>
            </a:r>
          </a:p>
          <a:p>
            <a:pPr>
              <a:lnSpc>
                <a:spcPct val="150000"/>
              </a:lnSpc>
            </a:pPr>
            <a:r>
              <a:rPr kumimoji="1" lang="en-US" altLang="zh-CN" dirty="0">
                <a:latin typeface="Times New Roman" panose="02020603050405020304" pitchFamily="18" charset="0"/>
                <a:cs typeface="Times New Roman" panose="02020603050405020304" pitchFamily="18" charset="0"/>
              </a:rPr>
              <a:t>Stabilization can outperform supervised recalibration</a:t>
            </a:r>
          </a:p>
          <a:p>
            <a:pPr>
              <a:lnSpc>
                <a:spcPct val="150000"/>
              </a:lnSpc>
            </a:pP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60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684" y="365126"/>
            <a:ext cx="12528480" cy="661242"/>
          </a:xfrm>
        </p:spPr>
        <p:txBody>
          <a:bodyPr>
            <a:noAutofit/>
          </a:bodyPr>
          <a:lstStyle/>
          <a:p>
            <a:r>
              <a:rPr kumimoji="1" lang="en-US" altLang="zh-CN" sz="2800" dirty="0"/>
              <a:t>Stabilization overcomes severe and abrupt recording instabilities</a:t>
            </a:r>
            <a:endParaRPr kumimoji="1" lang="zh-CN" altLang="en-US" sz="2800" dirty="0"/>
          </a:p>
        </p:txBody>
      </p:sp>
      <p:sp>
        <p:nvSpPr>
          <p:cNvPr id="3" name="内容占位符 2"/>
          <p:cNvSpPr>
            <a:spLocks noGrp="1"/>
          </p:cNvSpPr>
          <p:nvPr>
            <p:ph idx="1"/>
          </p:nvPr>
        </p:nvSpPr>
        <p:spPr>
          <a:xfrm>
            <a:off x="509427" y="1212980"/>
            <a:ext cx="4617377" cy="4963983"/>
          </a:xfrm>
        </p:spPr>
        <p:txBody>
          <a:bodyPr>
            <a:normAutofit fontScale="92500" lnSpcReduction="20000"/>
          </a:bodyPr>
          <a:lstStyle/>
          <a:p>
            <a:pPr>
              <a:lnSpc>
                <a:spcPct val="150000"/>
              </a:lnSpc>
            </a:pPr>
            <a:r>
              <a:rPr kumimoji="1" lang="en-US" altLang="zh-CN" sz="1800" b="1" dirty="0">
                <a:latin typeface="Times New Roman" panose="02020603050405020304" pitchFamily="18" charset="0"/>
                <a:cs typeface="Times New Roman" panose="02020603050405020304" pitchFamily="18" charset="0"/>
              </a:rPr>
              <a:t>calibration session </a:t>
            </a:r>
          </a:p>
          <a:p>
            <a:pPr lvl="1">
              <a:lnSpc>
                <a:spcPct val="150000"/>
              </a:lnSpc>
            </a:pPr>
            <a:r>
              <a:rPr kumimoji="1" lang="en-US" altLang="zh-CN" sz="1200" dirty="0">
                <a:latin typeface="Times New Roman" panose="02020603050405020304" pitchFamily="18" charset="0"/>
                <a:cs typeface="Times New Roman" panose="02020603050405020304" pitchFamily="18" charset="0"/>
              </a:rPr>
              <a:t>Performance was typically high</a:t>
            </a:r>
          </a:p>
          <a:p>
            <a:pPr lvl="1">
              <a:lnSpc>
                <a:spcPct val="150000"/>
              </a:lnSpc>
            </a:pPr>
            <a:r>
              <a:rPr kumimoji="1" lang="en-US" altLang="zh-CN" sz="1400" dirty="0">
                <a:latin typeface="Times New Roman" panose="02020603050405020304" pitchFamily="18" charset="0"/>
                <a:cs typeface="Times New Roman" panose="02020603050405020304" pitchFamily="18" charset="0"/>
              </a:rPr>
              <a:t>the monkey performed 128 trials of BCI control using the calibrated decoder in the absence of instabilities.</a:t>
            </a:r>
          </a:p>
          <a:p>
            <a:pPr>
              <a:lnSpc>
                <a:spcPct val="150000"/>
              </a:lnSpc>
            </a:pPr>
            <a:r>
              <a:rPr kumimoji="1" lang="en-US" altLang="zh-CN" sz="1800" b="1" dirty="0">
                <a:latin typeface="Times New Roman" panose="02020603050405020304" pitchFamily="18" charset="0"/>
                <a:cs typeface="Times New Roman" panose="02020603050405020304" pitchFamily="18" charset="0"/>
              </a:rPr>
              <a:t>stabilizer block</a:t>
            </a:r>
          </a:p>
          <a:p>
            <a:pPr lvl="1">
              <a:lnSpc>
                <a:spcPct val="150000"/>
              </a:lnSpc>
            </a:pPr>
            <a:r>
              <a:rPr kumimoji="1" lang="en-US" altLang="zh-CN" sz="1400" dirty="0">
                <a:latin typeface="Times New Roman" panose="02020603050405020304" pitchFamily="18" charset="0"/>
                <a:cs typeface="Times New Roman" panose="02020603050405020304" pitchFamily="18" charset="0"/>
              </a:rPr>
              <a:t>introduced a recording instability and Performance decreased (c, second panel))</a:t>
            </a:r>
          </a:p>
          <a:p>
            <a:pPr lvl="1">
              <a:lnSpc>
                <a:spcPct val="150000"/>
              </a:lnSpc>
            </a:pPr>
            <a:r>
              <a:rPr kumimoji="1" lang="en-US" altLang="zh-CN" sz="1400" dirty="0">
                <a:latin typeface="Times New Roman" panose="02020603050405020304" pitchFamily="18" charset="0"/>
                <a:cs typeface="Times New Roman" panose="02020603050405020304" pitchFamily="18" charset="0"/>
              </a:rPr>
              <a:t>updating the parameters of the stabilizer every </a:t>
            </a:r>
            <a:r>
              <a:rPr kumimoji="1" lang="en-US" altLang="zh-CN" sz="1400" b="1" dirty="0">
                <a:latin typeface="Times New Roman" panose="02020603050405020304" pitchFamily="18" charset="0"/>
                <a:cs typeface="Times New Roman" panose="02020603050405020304" pitchFamily="18" charset="0"/>
              </a:rPr>
              <a:t>16 trials </a:t>
            </a:r>
            <a:r>
              <a:rPr kumimoji="1" lang="en-US" altLang="zh-CN" sz="1400" dirty="0">
                <a:latin typeface="Times New Roman" panose="02020603050405020304" pitchFamily="18" charset="0"/>
                <a:cs typeface="Times New Roman" panose="02020603050405020304" pitchFamily="18" charset="0"/>
              </a:rPr>
              <a:t>(b, grey region). rapidly improved performance; cursor trajectories became straighter and </a:t>
            </a:r>
            <a:r>
              <a:rPr kumimoji="1" lang="en-US" altLang="zh-CN" sz="1400" b="1" dirty="0">
                <a:latin typeface="Times New Roman" panose="02020603050405020304" pitchFamily="18" charset="0"/>
                <a:cs typeface="Times New Roman" panose="02020603050405020304" pitchFamily="18" charset="0"/>
              </a:rPr>
              <a:t>more consistent </a:t>
            </a:r>
            <a:r>
              <a:rPr kumimoji="1" lang="en-US" altLang="zh-CN" sz="1400" dirty="0">
                <a:latin typeface="Times New Roman" panose="02020603050405020304" pitchFamily="18" charset="0"/>
                <a:cs typeface="Times New Roman" panose="02020603050405020304" pitchFamily="18" charset="0"/>
              </a:rPr>
              <a:t>with subsequent updates (c, third and fourth panels)</a:t>
            </a:r>
          </a:p>
          <a:p>
            <a:pPr>
              <a:lnSpc>
                <a:spcPct val="150000"/>
              </a:lnSpc>
            </a:pPr>
            <a:r>
              <a:rPr kumimoji="1" lang="en-US" altLang="zh-CN" sz="1800" b="1" dirty="0">
                <a:latin typeface="Times New Roman" panose="02020603050405020304" pitchFamily="18" charset="0"/>
                <a:cs typeface="Times New Roman" panose="02020603050405020304" pitchFamily="18" charset="0"/>
              </a:rPr>
              <a:t>Evaluation block</a:t>
            </a:r>
          </a:p>
          <a:p>
            <a:pPr lvl="1">
              <a:lnSpc>
                <a:spcPct val="150000"/>
              </a:lnSpc>
            </a:pPr>
            <a:r>
              <a:rPr kumimoji="1" lang="en-US" altLang="zh-CN" sz="1400" dirty="0">
                <a:latin typeface="Times New Roman" panose="02020603050405020304" pitchFamily="18" charset="0"/>
                <a:cs typeface="Times New Roman" panose="02020603050405020304" pitchFamily="18" charset="0"/>
              </a:rPr>
              <a:t>Stabilizer fix: comparable performance to baseline </a:t>
            </a:r>
          </a:p>
          <a:p>
            <a:pPr lvl="1">
              <a:lnSpc>
                <a:spcPct val="150000"/>
              </a:lnSpc>
            </a:pPr>
            <a:r>
              <a:rPr kumimoji="1" lang="en-US" altLang="zh-CN" sz="1400" dirty="0">
                <a:latin typeface="Times New Roman" panose="02020603050405020304" pitchFamily="18" charset="0"/>
                <a:cs typeface="Times New Roman" panose="02020603050405020304" pitchFamily="18" charset="0"/>
              </a:rPr>
              <a:t>Stabilizer removed:  comparable performance to introduced instability immediately</a:t>
            </a:r>
          </a:p>
        </p:txBody>
      </p:sp>
      <p:pic>
        <p:nvPicPr>
          <p:cNvPr id="5" name="图片 4">
            <a:extLst>
              <a:ext uri="{FF2B5EF4-FFF2-40B4-BE49-F238E27FC236}">
                <a16:creationId xmlns:a16="http://schemas.microsoft.com/office/drawing/2014/main" id="{6E5BAC1C-CEB3-461C-B806-2E65A09C770F}"/>
              </a:ext>
            </a:extLst>
          </p:cNvPr>
          <p:cNvPicPr>
            <a:picLocks noChangeAspect="1"/>
          </p:cNvPicPr>
          <p:nvPr/>
        </p:nvPicPr>
        <p:blipFill rotWithShape="1">
          <a:blip r:embed="rId3"/>
          <a:srcRect l="7203" r="8647"/>
          <a:stretch/>
        </p:blipFill>
        <p:spPr>
          <a:xfrm>
            <a:off x="5226121" y="1144056"/>
            <a:ext cx="6965879" cy="5348818"/>
          </a:xfrm>
          <a:prstGeom prst="rect">
            <a:avLst/>
          </a:prstGeom>
        </p:spPr>
      </p:pic>
    </p:spTree>
    <p:extLst>
      <p:ext uri="{BB962C8B-B14F-4D97-AF65-F5344CB8AC3E}">
        <p14:creationId xmlns:p14="http://schemas.microsoft.com/office/powerpoint/2010/main" val="241220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6"/>
            <a:ext cx="11706226" cy="661242"/>
          </a:xfrm>
        </p:spPr>
        <p:txBody>
          <a:bodyPr>
            <a:noAutofit/>
          </a:bodyPr>
          <a:lstStyle/>
          <a:p>
            <a:r>
              <a:rPr kumimoji="1" lang="en-US" altLang="zh-CN" sz="2800" dirty="0"/>
              <a:t>results across 42 single-day experiments</a:t>
            </a:r>
            <a:endParaRPr kumimoji="1" lang="zh-CN" altLang="en-US" sz="2800" dirty="0"/>
          </a:p>
        </p:txBody>
      </p:sp>
      <p:sp>
        <p:nvSpPr>
          <p:cNvPr id="3" name="内容占位符 2"/>
          <p:cNvSpPr>
            <a:spLocks noGrp="1"/>
          </p:cNvSpPr>
          <p:nvPr>
            <p:ph idx="1"/>
          </p:nvPr>
        </p:nvSpPr>
        <p:spPr>
          <a:xfrm>
            <a:off x="838199" y="1279655"/>
            <a:ext cx="4429124" cy="2997069"/>
          </a:xfrm>
        </p:spPr>
        <p:txBody>
          <a:bodyPr>
            <a:normAutofit fontScale="70000" lnSpcReduction="20000"/>
          </a:bodyPr>
          <a:lstStyle/>
          <a:p>
            <a:pPr>
              <a:lnSpc>
                <a:spcPct val="150000"/>
              </a:lnSpc>
            </a:pPr>
            <a:r>
              <a:rPr kumimoji="1" lang="en-US" altLang="zh-CN" dirty="0">
                <a:latin typeface="Times New Roman" panose="02020603050405020304" pitchFamily="18" charset="0"/>
                <a:cs typeface="Times New Roman" panose="02020603050405020304" pitchFamily="18" charset="0"/>
              </a:rPr>
              <a:t>Three metrics to quantify performance</a:t>
            </a:r>
          </a:p>
          <a:p>
            <a:pPr lvl="1">
              <a:lnSpc>
                <a:spcPct val="150000"/>
              </a:lnSpc>
            </a:pPr>
            <a:r>
              <a:rPr kumimoji="1" lang="en-US" altLang="zh-CN" dirty="0">
                <a:latin typeface="Times New Roman" panose="02020603050405020304" pitchFamily="18" charset="0"/>
                <a:cs typeface="Times New Roman" panose="02020603050405020304" pitchFamily="18" charset="0"/>
              </a:rPr>
              <a:t>Introduce TAR</a:t>
            </a:r>
          </a:p>
          <a:p>
            <a:pPr>
              <a:lnSpc>
                <a:spcPct val="150000"/>
              </a:lnSpc>
            </a:pPr>
            <a:r>
              <a:rPr kumimoji="1" lang="en-US" altLang="zh-CN" dirty="0">
                <a:latin typeface="Times New Roman" panose="02020603050405020304" pitchFamily="18" charset="0"/>
                <a:cs typeface="Times New Roman" panose="02020603050405020304" pitchFamily="18" charset="0"/>
              </a:rPr>
              <a:t>Conclusion: </a:t>
            </a:r>
          </a:p>
          <a:p>
            <a:pPr lvl="1">
              <a:lnSpc>
                <a:spcPct val="150000"/>
              </a:lnSpc>
            </a:pPr>
            <a:r>
              <a:rPr kumimoji="1" lang="en-US" altLang="zh-CN" dirty="0">
                <a:latin typeface="Times New Roman" panose="02020603050405020304" pitchFamily="18" charset="0"/>
                <a:cs typeface="Times New Roman" panose="02020603050405020304" pitchFamily="18" charset="0"/>
              </a:rPr>
              <a:t>introducing the recording instability resulted in a significant decrease in performance </a:t>
            </a:r>
          </a:p>
          <a:p>
            <a:pPr lvl="1">
              <a:lnSpc>
                <a:spcPct val="150000"/>
              </a:lnSpc>
            </a:pPr>
            <a:r>
              <a:rPr kumimoji="1" lang="en-US" altLang="zh-CN" dirty="0">
                <a:latin typeface="Times New Roman" panose="02020603050405020304" pitchFamily="18" charset="0"/>
                <a:cs typeface="Times New Roman" panose="02020603050405020304" pitchFamily="18" charset="0"/>
              </a:rPr>
              <a:t>The stabilizer restored performance</a:t>
            </a:r>
          </a:p>
        </p:txBody>
      </p:sp>
      <p:pic>
        <p:nvPicPr>
          <p:cNvPr id="4" name="图片 3">
            <a:extLst>
              <a:ext uri="{FF2B5EF4-FFF2-40B4-BE49-F238E27FC236}">
                <a16:creationId xmlns:a16="http://schemas.microsoft.com/office/drawing/2014/main" id="{EAA88440-5210-4F46-838B-FB3290275111}"/>
              </a:ext>
            </a:extLst>
          </p:cNvPr>
          <p:cNvPicPr>
            <a:picLocks noChangeAspect="1"/>
          </p:cNvPicPr>
          <p:nvPr/>
        </p:nvPicPr>
        <p:blipFill rotWithShape="1">
          <a:blip r:embed="rId3"/>
          <a:srcRect l="4472" r="7966"/>
          <a:stretch/>
        </p:blipFill>
        <p:spPr>
          <a:xfrm>
            <a:off x="5267325" y="1212979"/>
            <a:ext cx="6753225" cy="4963983"/>
          </a:xfrm>
          <a:prstGeom prst="rect">
            <a:avLst/>
          </a:prstGeom>
        </p:spPr>
      </p:pic>
    </p:spTree>
    <p:extLst>
      <p:ext uri="{BB962C8B-B14F-4D97-AF65-F5344CB8AC3E}">
        <p14:creationId xmlns:p14="http://schemas.microsoft.com/office/powerpoint/2010/main" val="108546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2449176" cy="661242"/>
          </a:xfrm>
        </p:spPr>
        <p:txBody>
          <a:bodyPr>
            <a:noAutofit/>
          </a:bodyPr>
          <a:lstStyle/>
          <a:p>
            <a:r>
              <a:rPr kumimoji="1" lang="en-US" altLang="zh-CN" sz="2800" dirty="0"/>
              <a:t>statistical result of single day performance</a:t>
            </a:r>
            <a:endParaRPr kumimoji="1" lang="zh-CN" altLang="en-US" sz="2800" dirty="0"/>
          </a:p>
        </p:txBody>
      </p:sp>
      <p:sp>
        <p:nvSpPr>
          <p:cNvPr id="3" name="内容占位符 2"/>
          <p:cNvSpPr>
            <a:spLocks noGrp="1"/>
          </p:cNvSpPr>
          <p:nvPr>
            <p:ph idx="1"/>
          </p:nvPr>
        </p:nvSpPr>
        <p:spPr>
          <a:xfrm>
            <a:off x="838201" y="1212980"/>
            <a:ext cx="9591674" cy="1735007"/>
          </a:xfrm>
        </p:spPr>
        <p:txBody>
          <a:bodyPr>
            <a:normAutofit fontScale="55000" lnSpcReduction="20000"/>
          </a:bodyPr>
          <a:lstStyle/>
          <a:p>
            <a:pPr>
              <a:lnSpc>
                <a:spcPct val="150000"/>
              </a:lnSpc>
            </a:pPr>
            <a:r>
              <a:rPr kumimoji="1" lang="en-US" altLang="zh-CN" dirty="0">
                <a:latin typeface="Times New Roman" panose="02020603050405020304" pitchFamily="18" charset="0"/>
                <a:cs typeface="Times New Roman" panose="02020603050405020304" pitchFamily="18" charset="0"/>
              </a:rPr>
              <a:t>TARs were significantly higher when the stabilizer was used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a:t>
            </a:r>
            <a:r>
              <a:rPr kumimoji="1" lang="zh-CN" altLang="en-US" dirty="0">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pPr>
              <a:lnSpc>
                <a:spcPct val="150000"/>
              </a:lnSpc>
            </a:pPr>
            <a:r>
              <a:rPr kumimoji="1" lang="en-US" altLang="zh-CN" dirty="0">
                <a:latin typeface="Times New Roman" panose="02020603050405020304" pitchFamily="18" charset="0"/>
                <a:cs typeface="Times New Roman" panose="02020603050405020304" pitchFamily="18" charset="0"/>
              </a:rPr>
              <a:t>stabilizer improved performance in most experiments (b</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points away the dashed line) </a:t>
            </a:r>
          </a:p>
          <a:p>
            <a:pPr>
              <a:lnSpc>
                <a:spcPct val="150000"/>
              </a:lnSpc>
            </a:pPr>
            <a:r>
              <a:rPr kumimoji="1" lang="en-US" altLang="zh-CN" dirty="0">
                <a:latin typeface="Times New Roman" panose="02020603050405020304" pitchFamily="18" charset="0"/>
                <a:cs typeface="Times New Roman" panose="02020603050405020304" pitchFamily="18" charset="0"/>
              </a:rPr>
              <a:t>Similar performance is due to the small impact instabilities on BCI performance (b, points near the dashed line).</a:t>
            </a:r>
          </a:p>
        </p:txBody>
      </p:sp>
      <p:pic>
        <p:nvPicPr>
          <p:cNvPr id="5" name="图片 4">
            <a:extLst>
              <a:ext uri="{FF2B5EF4-FFF2-40B4-BE49-F238E27FC236}">
                <a16:creationId xmlns:a16="http://schemas.microsoft.com/office/drawing/2014/main" id="{398EC91E-7C97-475D-9A17-5BA2B1FA678A}"/>
              </a:ext>
            </a:extLst>
          </p:cNvPr>
          <p:cNvPicPr>
            <a:picLocks noChangeAspect="1"/>
          </p:cNvPicPr>
          <p:nvPr/>
        </p:nvPicPr>
        <p:blipFill>
          <a:blip r:embed="rId3"/>
          <a:stretch>
            <a:fillRect/>
          </a:stretch>
        </p:blipFill>
        <p:spPr>
          <a:xfrm>
            <a:off x="1600200" y="2633662"/>
            <a:ext cx="8067675" cy="3629025"/>
          </a:xfrm>
          <a:prstGeom prst="rect">
            <a:avLst/>
          </a:prstGeom>
        </p:spPr>
      </p:pic>
    </p:spTree>
    <p:extLst>
      <p:ext uri="{BB962C8B-B14F-4D97-AF65-F5344CB8AC3E}">
        <p14:creationId xmlns:p14="http://schemas.microsoft.com/office/powerpoint/2010/main" val="361101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6"/>
            <a:ext cx="11496676" cy="661242"/>
          </a:xfrm>
        </p:spPr>
        <p:txBody>
          <a:bodyPr>
            <a:noAutofit/>
          </a:bodyPr>
          <a:lstStyle/>
          <a:p>
            <a:r>
              <a:rPr kumimoji="1" lang="en-US" altLang="zh-CN" sz="2800" dirty="0"/>
              <a:t>Stabilization enables stable multiday performance instabilities</a:t>
            </a:r>
            <a:endParaRPr kumimoji="1" lang="zh-CN" altLang="en-US" sz="2800" dirty="0"/>
          </a:p>
        </p:txBody>
      </p:sp>
      <p:sp>
        <p:nvSpPr>
          <p:cNvPr id="3" name="内容占位符 2"/>
          <p:cNvSpPr>
            <a:spLocks noGrp="1"/>
          </p:cNvSpPr>
          <p:nvPr>
            <p:ph idx="1"/>
          </p:nvPr>
        </p:nvSpPr>
        <p:spPr>
          <a:xfrm>
            <a:off x="838200" y="1172790"/>
            <a:ext cx="11496675" cy="1647825"/>
          </a:xfrm>
        </p:spPr>
        <p:txBody>
          <a:bodyPr>
            <a:normAutofit fontScale="77500" lnSpcReduction="20000"/>
          </a:bodyPr>
          <a:lstStyle/>
          <a:p>
            <a:pPr>
              <a:lnSpc>
                <a:spcPct val="150000"/>
              </a:lnSpc>
            </a:pPr>
            <a:r>
              <a:rPr kumimoji="1" lang="en-US" altLang="zh-CN" sz="2400" dirty="0">
                <a:latin typeface="Times New Roman" panose="02020603050405020304" pitchFamily="18" charset="0"/>
                <a:cs typeface="Times New Roman" panose="02020603050405020304" pitchFamily="18" charset="0"/>
              </a:rPr>
              <a:t>neural instabilities resulted in declines in performance</a:t>
            </a:r>
          </a:p>
          <a:p>
            <a:pPr>
              <a:lnSpc>
                <a:spcPct val="150000"/>
              </a:lnSpc>
            </a:pPr>
            <a:r>
              <a:rPr kumimoji="1" lang="en-US" altLang="zh-CN" sz="2400" dirty="0">
                <a:latin typeface="Times New Roman" panose="02020603050405020304" pitchFamily="18" charset="0"/>
                <a:cs typeface="Times New Roman" panose="02020603050405020304" pitchFamily="18" charset="0"/>
              </a:rPr>
              <a:t>stabilizer rapidly restoring control</a:t>
            </a:r>
          </a:p>
          <a:p>
            <a:pPr>
              <a:lnSpc>
                <a:spcPct val="150000"/>
              </a:lnSpc>
            </a:pPr>
            <a:r>
              <a:rPr kumimoji="1" lang="en-US" altLang="zh-CN" sz="2400" dirty="0">
                <a:latin typeface="Times New Roman" panose="02020603050405020304" pitchFamily="18" charset="0"/>
                <a:cs typeface="Times New Roman" panose="02020603050405020304" pitchFamily="18" charset="0"/>
              </a:rPr>
              <a:t>Performance recovery occurred more gradually during the multi-day experiments than the single-day experiments</a:t>
            </a:r>
          </a:p>
        </p:txBody>
      </p:sp>
      <p:pic>
        <p:nvPicPr>
          <p:cNvPr id="4" name="图片 3">
            <a:extLst>
              <a:ext uri="{FF2B5EF4-FFF2-40B4-BE49-F238E27FC236}">
                <a16:creationId xmlns:a16="http://schemas.microsoft.com/office/drawing/2014/main" id="{E73FADA1-326E-4F28-A26D-B0ECF2ADF93F}"/>
              </a:ext>
            </a:extLst>
          </p:cNvPr>
          <p:cNvPicPr>
            <a:picLocks noChangeAspect="1"/>
          </p:cNvPicPr>
          <p:nvPr/>
        </p:nvPicPr>
        <p:blipFill>
          <a:blip r:embed="rId3"/>
          <a:stretch>
            <a:fillRect/>
          </a:stretch>
        </p:blipFill>
        <p:spPr>
          <a:xfrm>
            <a:off x="938212" y="2947987"/>
            <a:ext cx="8982075" cy="3419475"/>
          </a:xfrm>
          <a:prstGeom prst="rect">
            <a:avLst/>
          </a:prstGeom>
        </p:spPr>
      </p:pic>
    </p:spTree>
    <p:extLst>
      <p:ext uri="{BB962C8B-B14F-4D97-AF65-F5344CB8AC3E}">
        <p14:creationId xmlns:p14="http://schemas.microsoft.com/office/powerpoint/2010/main" val="141088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6"/>
            <a:ext cx="11496676" cy="661242"/>
          </a:xfrm>
        </p:spPr>
        <p:txBody>
          <a:bodyPr>
            <a:noAutofit/>
          </a:bodyPr>
          <a:lstStyle/>
          <a:p>
            <a:r>
              <a:rPr kumimoji="1" lang="en-US" altLang="zh-CN" sz="2800" dirty="0"/>
              <a:t>Stabilization can outperform supervised recalibration</a:t>
            </a:r>
            <a:endParaRPr kumimoji="1" lang="zh-CN" altLang="en-US" sz="2800" dirty="0"/>
          </a:p>
        </p:txBody>
      </p:sp>
      <p:sp>
        <p:nvSpPr>
          <p:cNvPr id="3" name="内容占位符 2"/>
          <p:cNvSpPr>
            <a:spLocks noGrp="1"/>
          </p:cNvSpPr>
          <p:nvPr>
            <p:ph idx="1"/>
          </p:nvPr>
        </p:nvSpPr>
        <p:spPr>
          <a:xfrm>
            <a:off x="838199" y="1048723"/>
            <a:ext cx="11029950" cy="2666027"/>
          </a:xfrm>
        </p:spPr>
        <p:txBody>
          <a:bodyPr>
            <a:normAutofit/>
          </a:bodyPr>
          <a:lstStyle/>
          <a:p>
            <a:pPr>
              <a:lnSpc>
                <a:spcPct val="120000"/>
              </a:lnSpc>
            </a:pPr>
            <a:r>
              <a:rPr kumimoji="1" lang="en-US" altLang="zh-CN" sz="1400" b="1" dirty="0">
                <a:latin typeface="Times New Roman" panose="02020603050405020304" pitchFamily="18" charset="0"/>
                <a:cs typeface="Times New Roman" panose="02020603050405020304" pitchFamily="18" charset="0"/>
              </a:rPr>
              <a:t>Objective: </a:t>
            </a:r>
            <a:r>
              <a:rPr kumimoji="1" lang="en-US" altLang="zh-CN" sz="1400" dirty="0">
                <a:latin typeface="Times New Roman" panose="02020603050405020304" pitchFamily="18" charset="0"/>
                <a:cs typeface="Times New Roman" panose="02020603050405020304" pitchFamily="18" charset="0"/>
              </a:rPr>
              <a:t>stabilizer is able to counteract neural recording instabilities even when the user is not actively engaged or attempting to use the BCI.</a:t>
            </a:r>
          </a:p>
          <a:p>
            <a:pPr>
              <a:lnSpc>
                <a:spcPct val="120000"/>
              </a:lnSpc>
            </a:pPr>
            <a:r>
              <a:rPr kumimoji="1" lang="en-US" altLang="zh-CN" sz="1400" b="1" dirty="0">
                <a:latin typeface="Times New Roman" panose="02020603050405020304" pitchFamily="18" charset="0"/>
                <a:cs typeface="Times New Roman" panose="02020603050405020304" pitchFamily="18" charset="0"/>
              </a:rPr>
              <a:t>Method: </a:t>
            </a:r>
            <a:r>
              <a:rPr kumimoji="1" lang="en-US" altLang="zh-CN" sz="1400" dirty="0">
                <a:latin typeface="Times New Roman" panose="02020603050405020304" pitchFamily="18" charset="0"/>
                <a:cs typeface="Times New Roman" panose="02020603050405020304" pitchFamily="18" charset="0"/>
              </a:rPr>
              <a:t>compare to supervised recalibration method </a:t>
            </a:r>
          </a:p>
          <a:p>
            <a:pPr>
              <a:lnSpc>
                <a:spcPct val="120000"/>
              </a:lnSpc>
            </a:pPr>
            <a:r>
              <a:rPr kumimoji="1" lang="en-US" altLang="zh-CN" sz="1400" b="1" dirty="0">
                <a:latin typeface="Times New Roman" panose="02020603050405020304" pitchFamily="18" charset="0"/>
                <a:cs typeface="Times New Roman" panose="02020603050405020304" pitchFamily="18" charset="0"/>
              </a:rPr>
              <a:t>Result:</a:t>
            </a:r>
          </a:p>
          <a:p>
            <a:pPr lvl="1">
              <a:lnSpc>
                <a:spcPct val="120000"/>
              </a:lnSpc>
            </a:pPr>
            <a:r>
              <a:rPr kumimoji="1" lang="en-US" altLang="zh-CN" sz="1200" b="1" dirty="0">
                <a:latin typeface="Times New Roman" panose="02020603050405020304" pitchFamily="18" charset="0"/>
                <a:cs typeface="Times New Roman" panose="02020603050405020304" pitchFamily="18" charset="0"/>
              </a:rPr>
              <a:t>Performer of decoder:</a:t>
            </a:r>
          </a:p>
          <a:p>
            <a:pPr lvl="2">
              <a:lnSpc>
                <a:spcPct val="120000"/>
              </a:lnSpc>
            </a:pPr>
            <a:r>
              <a:rPr kumimoji="1" lang="en-US" altLang="zh-CN" sz="1400" dirty="0">
                <a:latin typeface="Times New Roman" panose="02020603050405020304" pitchFamily="18" charset="0"/>
                <a:cs typeface="Times New Roman" panose="02020603050405020304" pitchFamily="18" charset="0"/>
              </a:rPr>
              <a:t>The number of improvement experiments : stabilizer win(a)</a:t>
            </a:r>
          </a:p>
          <a:p>
            <a:pPr lvl="2">
              <a:lnSpc>
                <a:spcPct val="120000"/>
              </a:lnSpc>
            </a:pPr>
            <a:r>
              <a:rPr kumimoji="1" lang="en-US" altLang="zh-CN" sz="1400" dirty="0">
                <a:latin typeface="Times New Roman" panose="02020603050405020304" pitchFamily="18" charset="0"/>
                <a:cs typeface="Times New Roman" panose="02020603050405020304" pitchFamily="18" charset="0"/>
              </a:rPr>
              <a:t>The average improvement : stabilizer win(b top); mean of the distribution of paired difference is significantly different(b, bottom)</a:t>
            </a:r>
          </a:p>
          <a:p>
            <a:pPr lvl="1">
              <a:lnSpc>
                <a:spcPct val="120000"/>
              </a:lnSpc>
            </a:pPr>
            <a:r>
              <a:rPr kumimoji="1" lang="en-US" altLang="zh-CN" sz="1200" b="1" dirty="0">
                <a:latin typeface="Times New Roman" panose="02020603050405020304" pitchFamily="18" charset="0"/>
                <a:cs typeface="Times New Roman" panose="02020603050405020304" pitchFamily="18" charset="0"/>
              </a:rPr>
              <a:t>Relation between performance and the strength of cursor movement direction signals </a:t>
            </a:r>
          </a:p>
          <a:p>
            <a:pPr lvl="2">
              <a:lnSpc>
                <a:spcPct val="120000"/>
              </a:lnSpc>
            </a:pPr>
            <a:r>
              <a:rPr kumimoji="1" lang="en-US" altLang="zh-CN" sz="1400" dirty="0">
                <a:latin typeface="Times New Roman" panose="02020603050405020304" pitchFamily="18" charset="0"/>
                <a:cs typeface="Times New Roman" panose="02020603050405020304" pitchFamily="18" charset="0"/>
              </a:rPr>
              <a:t>Stabilizer is weak while supervised is strong</a:t>
            </a:r>
          </a:p>
        </p:txBody>
      </p:sp>
      <p:pic>
        <p:nvPicPr>
          <p:cNvPr id="6" name="图片 5">
            <a:extLst>
              <a:ext uri="{FF2B5EF4-FFF2-40B4-BE49-F238E27FC236}">
                <a16:creationId xmlns:a16="http://schemas.microsoft.com/office/drawing/2014/main" id="{1805B225-5B31-4C7B-84BF-2532D5D47AE4}"/>
              </a:ext>
            </a:extLst>
          </p:cNvPr>
          <p:cNvPicPr>
            <a:picLocks noChangeAspect="1"/>
          </p:cNvPicPr>
          <p:nvPr/>
        </p:nvPicPr>
        <p:blipFill>
          <a:blip r:embed="rId3"/>
          <a:stretch>
            <a:fillRect/>
          </a:stretch>
        </p:blipFill>
        <p:spPr>
          <a:xfrm>
            <a:off x="652462" y="3737105"/>
            <a:ext cx="10163175" cy="2952750"/>
          </a:xfrm>
          <a:prstGeom prst="rect">
            <a:avLst/>
          </a:prstGeom>
        </p:spPr>
      </p:pic>
    </p:spTree>
    <p:extLst>
      <p:ext uri="{BB962C8B-B14F-4D97-AF65-F5344CB8AC3E}">
        <p14:creationId xmlns:p14="http://schemas.microsoft.com/office/powerpoint/2010/main" val="167180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9330" y="3098379"/>
            <a:ext cx="2733339" cy="661242"/>
          </a:xfrm>
        </p:spPr>
        <p:txBody>
          <a:bodyPr>
            <a:normAutofit fontScale="90000"/>
          </a:bodyPr>
          <a:lstStyle/>
          <a:p>
            <a:r>
              <a:rPr kumimoji="1" lang="zh-CN" altLang="en-US" dirty="0"/>
              <a:t>感谢聆听！</a:t>
            </a:r>
          </a:p>
        </p:txBody>
      </p:sp>
    </p:spTree>
    <p:extLst>
      <p:ext uri="{BB962C8B-B14F-4D97-AF65-F5344CB8AC3E}">
        <p14:creationId xmlns:p14="http://schemas.microsoft.com/office/powerpoint/2010/main" val="21086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Neural constraints on learning</a:t>
            </a:r>
            <a:endParaRPr kumimoji="1" lang="zh-CN" altLang="en-US" sz="2800" dirty="0"/>
          </a:p>
        </p:txBody>
      </p:sp>
      <p:sp>
        <p:nvSpPr>
          <p:cNvPr id="3" name="内容占位符 2"/>
          <p:cNvSpPr>
            <a:spLocks noGrp="1"/>
          </p:cNvSpPr>
          <p:nvPr>
            <p:ph idx="1"/>
          </p:nvPr>
        </p:nvSpPr>
        <p:spPr>
          <a:xfrm>
            <a:off x="838200" y="1212980"/>
            <a:ext cx="10962503" cy="4963983"/>
          </a:xfrm>
        </p:spPr>
        <p:txBody>
          <a:bodyPr>
            <a:normAutofit fontScale="85000" lnSpcReduction="10000"/>
          </a:bodyPr>
          <a:lstStyle/>
          <a:p>
            <a:pPr marL="0" lvl="1">
              <a:lnSpc>
                <a:spcPct val="150000"/>
              </a:lnSpc>
            </a:pP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Phenomenon</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Some </a:t>
            </a:r>
            <a:r>
              <a:rPr kumimoji="1" lang="en-US" altLang="zh-CN" sz="2000" dirty="0" err="1">
                <a:latin typeface="Times New Roman" panose="02020603050405020304" pitchFamily="18" charset="0"/>
                <a:ea typeface="等线" panose="02010600030101010101" pitchFamily="2" charset="-122"/>
                <a:cs typeface="Times New Roman" panose="02020603050405020304" pitchFamily="18" charset="0"/>
              </a:rPr>
              <a:t>behaviours</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 are easier to learn than others</a:t>
            </a:r>
          </a:p>
          <a:p>
            <a:pPr marL="0" lvl="1">
              <a:lnSpc>
                <a:spcPct val="150000"/>
              </a:lnSpc>
            </a:pP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Hypothesis</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the ease or difficulty with which an animal can learn a new </a:t>
            </a:r>
            <a:r>
              <a:rPr kumimoji="1" lang="en-US" altLang="zh-CN" sz="2000" dirty="0" err="1">
                <a:latin typeface="Times New Roman" panose="02020603050405020304" pitchFamily="18" charset="0"/>
                <a:ea typeface="等线" panose="02010600030101010101" pitchFamily="2" charset="-122"/>
                <a:cs typeface="Times New Roman" panose="02020603050405020304" pitchFamily="18" charset="0"/>
              </a:rPr>
              <a:t>behaviour</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 is determined by the current properties of the networks of neurons governing the </a:t>
            </a:r>
            <a:r>
              <a:rPr kumimoji="1" lang="en-US" altLang="zh-CN" sz="2000" dirty="0" err="1">
                <a:latin typeface="Times New Roman" panose="02020603050405020304" pitchFamily="18" charset="0"/>
                <a:ea typeface="等线" panose="02010600030101010101" pitchFamily="2" charset="-122"/>
                <a:cs typeface="Times New Roman" panose="02020603050405020304" pitchFamily="18" charset="0"/>
              </a:rPr>
              <a:t>behaviour</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p>
          <a:p>
            <a:pPr marL="0" lvl="1">
              <a:lnSpc>
                <a:spcPct val="150000"/>
              </a:lnSpc>
            </a:pP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Methods</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neural population activity patterns comprise a low-dimensional subspace (termed the </a:t>
            </a: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intrinsic manifold</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 within the neural space. The intrinsic manifold presumably reflects constraints imposed by the underlying neural circuitry. </a:t>
            </a:r>
          </a:p>
          <a:p>
            <a:pPr marL="0" lvl="1">
              <a:lnSpc>
                <a:spcPct val="150000"/>
              </a:lnSpc>
            </a:pP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Result</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r>
              <a:rPr kumimoji="1" lang="en-US" altLang="zh-CN" dirty="0">
                <a:latin typeface="Times New Roman" panose="02020603050405020304" pitchFamily="18" charset="0"/>
                <a:ea typeface="等线" panose="02010600030101010101" pitchFamily="2" charset="-122"/>
                <a:cs typeface="Times New Roman" panose="02020603050405020304" pitchFamily="18" charset="0"/>
              </a:rPr>
              <a:t>learn proficiently using neural activity patterns within the intrinsic manifold</a:t>
            </a:r>
            <a:r>
              <a:rPr kumimoji="1" lang="zh-CN" altLang="en-US" dirty="0">
                <a:latin typeface="Times New Roman" panose="02020603050405020304" pitchFamily="18" charset="0"/>
                <a:ea typeface="等线" panose="02010600030101010101" pitchFamily="2" charset="-122"/>
                <a:cs typeface="Times New Roman" panose="02020603050405020304" pitchFamily="18" charset="0"/>
              </a:rPr>
              <a:t>；</a:t>
            </a:r>
            <a:endParaRPr kumimoji="1"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r>
              <a:rPr kumimoji="1" lang="en-US" altLang="zh-CN" dirty="0">
                <a:latin typeface="Times New Roman" panose="02020603050405020304" pitchFamily="18" charset="0"/>
                <a:ea typeface="等线" panose="02010600030101010101" pitchFamily="2" charset="-122"/>
                <a:cs typeface="Times New Roman" panose="02020603050405020304" pitchFamily="18" charset="0"/>
              </a:rPr>
              <a:t>learn less</a:t>
            </a:r>
            <a:r>
              <a:rPr kumimoji="1" lang="zh-CN" altLang="en-US" dirty="0">
                <a:latin typeface="Times New Roman" panose="02020603050405020304" pitchFamily="18" charset="0"/>
                <a:ea typeface="等线"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等线" panose="02010600030101010101" pitchFamily="2" charset="-122"/>
                <a:cs typeface="Times New Roman" panose="02020603050405020304" pitchFamily="18" charset="0"/>
              </a:rPr>
              <a:t>proficiently using neural activity patterns outside the intrinsic manifold</a:t>
            </a:r>
            <a:r>
              <a:rPr kumimoji="1" lang="zh-CN" altLang="en-US" sz="1400" dirty="0">
                <a:latin typeface="Times New Roman" panose="02020603050405020304" pitchFamily="18" charset="0"/>
                <a:ea typeface="等线" panose="02010600030101010101" pitchFamily="2" charset="-122"/>
                <a:cs typeface="Times New Roman" panose="02020603050405020304" pitchFamily="18" charset="0"/>
              </a:rPr>
              <a:t>；</a:t>
            </a:r>
            <a:endParaRPr kumimoji="1" lang="en-US" altLang="zh-CN" sz="1400" dirty="0">
              <a:latin typeface="Times New Roman" panose="02020603050405020304" pitchFamily="18" charset="0"/>
              <a:ea typeface="等线" panose="02010600030101010101" pitchFamily="2" charset="-122"/>
              <a:cs typeface="Times New Roman" panose="02020603050405020304" pitchFamily="18" charset="0"/>
            </a:endParaRPr>
          </a:p>
          <a:p>
            <a:pPr marL="0" lvl="1">
              <a:lnSpc>
                <a:spcPct val="150000"/>
              </a:lnSpc>
            </a:pP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Conclusion and contribution:</a:t>
            </a:r>
          </a:p>
          <a:p>
            <a:pPr marL="457200" lvl="2">
              <a:lnSpc>
                <a:spcPct val="150000"/>
              </a:lnSpc>
            </a:pPr>
            <a:r>
              <a:rPr kumimoji="1" lang="en-US" altLang="zh-CN" dirty="0">
                <a:latin typeface="Times New Roman" panose="02020603050405020304" pitchFamily="18" charset="0"/>
                <a:ea typeface="等线" panose="02010600030101010101" pitchFamily="2" charset="-122"/>
                <a:cs typeface="Times New Roman" panose="02020603050405020304" pitchFamily="18" charset="0"/>
              </a:rPr>
              <a:t>existing structure of a network can shape learning which means that we are more readily able to learn new skills when they are related to the skills that we already possess</a:t>
            </a:r>
          </a:p>
          <a:p>
            <a:pPr marL="457200" lvl="2">
              <a:lnSpc>
                <a:spcPct val="150000"/>
              </a:lnSpc>
            </a:pPr>
            <a:r>
              <a:rPr kumimoji="1" lang="en-US" altLang="zh-CN" dirty="0">
                <a:latin typeface="Times New Roman" panose="02020603050405020304" pitchFamily="18" charset="0"/>
                <a:ea typeface="等线" panose="02010600030101010101" pitchFamily="2" charset="-122"/>
                <a:cs typeface="Times New Roman" panose="02020603050405020304" pitchFamily="18" charset="0"/>
              </a:rPr>
              <a:t>offer a network-level explanation for the observation</a:t>
            </a:r>
          </a:p>
          <a:p>
            <a:pPr marL="0" lvl="1">
              <a:lnSpc>
                <a:spcPct val="150000"/>
              </a:lnSpc>
            </a:pP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endParaRPr kumimoji="1" lang="en-US" altLang="zh-CN" sz="1600" b="1"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69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Within and outside intrinsic manifold</a:t>
            </a:r>
            <a:endParaRPr kumimoji="1" lang="zh-CN" altLang="en-US" sz="2800" dirty="0"/>
          </a:p>
        </p:txBody>
      </p:sp>
      <p:sp>
        <p:nvSpPr>
          <p:cNvPr id="3" name="内容占位符 2"/>
          <p:cNvSpPr>
            <a:spLocks noGrp="1"/>
          </p:cNvSpPr>
          <p:nvPr>
            <p:ph idx="1"/>
          </p:nvPr>
        </p:nvSpPr>
        <p:spPr>
          <a:xfrm>
            <a:off x="838200" y="1026996"/>
            <a:ext cx="5934075" cy="5907203"/>
          </a:xfrm>
        </p:spPr>
        <p:txBody>
          <a:bodyPr>
            <a:normAutofit fontScale="62500" lnSpcReduction="20000"/>
          </a:bodyPr>
          <a:lstStyle/>
          <a:p>
            <a:pPr marL="0" lvl="1">
              <a:lnSpc>
                <a:spcPct val="150000"/>
              </a:lnSpc>
            </a:pPr>
            <a:r>
              <a:rPr kumimoji="1" lang="en-US" altLang="zh-CN" sz="2600" b="1" dirty="0">
                <a:latin typeface="Times New Roman" panose="02020603050405020304" pitchFamily="18" charset="0"/>
                <a:ea typeface="等线" panose="02010600030101010101" pitchFamily="2" charset="-122"/>
                <a:cs typeface="Times New Roman" panose="02020603050405020304" pitchFamily="18" charset="0"/>
              </a:rPr>
              <a:t>High-dimensional space of original neural space</a:t>
            </a:r>
            <a:r>
              <a:rPr kumimoji="1" lang="en-US" altLang="zh-CN" sz="2000" b="1" dirty="0">
                <a:latin typeface="Times New Roman" panose="02020603050405020304" pitchFamily="18" charset="0"/>
                <a:ea typeface="等线" panose="02010600030101010101" pitchFamily="2" charset="-122"/>
                <a:cs typeface="Times New Roman" panose="02020603050405020304" pitchFamily="18" charset="0"/>
              </a:rPr>
              <a:t>:</a:t>
            </a:r>
          </a:p>
          <a:p>
            <a:pPr marL="457200" lvl="2">
              <a:lnSpc>
                <a:spcPct val="150000"/>
              </a:lnSpc>
            </a:pP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Exits co-modulate due to an indirect inhibitory connection. Such co-modulations among neurons mean that neural activity does not uniformly populate the neural space</a:t>
            </a:r>
          </a:p>
          <a:p>
            <a:pPr marL="0" lvl="1">
              <a:lnSpc>
                <a:spcPct val="150000"/>
              </a:lnSpc>
            </a:pPr>
            <a:r>
              <a:rPr kumimoji="1" lang="en-US" altLang="zh-CN" sz="2600" b="1" dirty="0">
                <a:latin typeface="Times New Roman" panose="02020603050405020304" pitchFamily="18" charset="0"/>
                <a:ea typeface="等线" panose="02010600030101010101" pitchFamily="2" charset="-122"/>
                <a:cs typeface="Times New Roman" panose="02020603050405020304" pitchFamily="18" charset="0"/>
              </a:rPr>
              <a:t>low-dimensional space: </a:t>
            </a:r>
          </a:p>
          <a:p>
            <a:pPr marL="457200" lvl="2">
              <a:lnSpc>
                <a:spcPct val="150000"/>
              </a:lnSpc>
            </a:pP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captured the natural patterns of co-modulation among the recorded neurons.</a:t>
            </a:r>
          </a:p>
          <a:p>
            <a:pPr marL="0" lvl="1">
              <a:lnSpc>
                <a:spcPct val="150000"/>
              </a:lnSpc>
            </a:pPr>
            <a:r>
              <a:rPr kumimoji="1" lang="en-US" altLang="zh-CN" sz="2600" b="1" dirty="0">
                <a:latin typeface="Times New Roman" panose="02020603050405020304" pitchFamily="18" charset="0"/>
                <a:ea typeface="等线" panose="02010600030101010101" pitchFamily="2" charset="-122"/>
                <a:cs typeface="Times New Roman" panose="02020603050405020304" pitchFamily="18" charset="0"/>
              </a:rPr>
              <a:t>change the BCI mapping so that the control space was either within or outside of the intrinsic manifold</a:t>
            </a:r>
          </a:p>
          <a:p>
            <a:pPr marL="0" lvl="1">
              <a:lnSpc>
                <a:spcPct val="150000"/>
              </a:lnSpc>
            </a:pPr>
            <a:r>
              <a:rPr kumimoji="1" lang="en-US" altLang="zh-CN" sz="2600" b="1" dirty="0">
                <a:latin typeface="Times New Roman" panose="02020603050405020304" pitchFamily="18" charset="0"/>
                <a:ea typeface="等线" panose="02010600030101010101" pitchFamily="2" charset="-122"/>
                <a:cs typeface="Times New Roman" panose="02020603050405020304" pitchFamily="18" charset="0"/>
              </a:rPr>
              <a:t>Within</a:t>
            </a:r>
            <a:r>
              <a:rPr kumimoji="1" lang="zh-CN" altLang="en-US" sz="2600" b="1" dirty="0">
                <a:latin typeface="Times New Roman" panose="02020603050405020304" pitchFamily="18" charset="0"/>
                <a:ea typeface="等线" panose="02010600030101010101" pitchFamily="2" charset="-122"/>
                <a:cs typeface="Times New Roman" panose="02020603050405020304" pitchFamily="18" charset="0"/>
              </a:rPr>
              <a:t>： </a:t>
            </a:r>
            <a:endParaRPr kumimoji="1" lang="en-US" altLang="zh-CN" sz="2600" b="1"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re-orienting the intuitive control space but keeping it within the intrinsic manifold  preserved the relationship between neural units and co-modulation patterns, </a:t>
            </a:r>
          </a:p>
          <a:p>
            <a:pPr marL="457200" lvl="2">
              <a:lnSpc>
                <a:spcPct val="150000"/>
              </a:lnSpc>
            </a:pP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altered the way in which co-modulation patterns affected cursor kinematics (red arrows, Fig. 1a).</a:t>
            </a:r>
          </a:p>
          <a:p>
            <a:pPr marL="0" lvl="1">
              <a:lnSpc>
                <a:spcPct val="150000"/>
              </a:lnSpc>
            </a:pPr>
            <a:r>
              <a:rPr kumimoji="1" lang="en-US" altLang="zh-CN" sz="2600" b="1" dirty="0">
                <a:latin typeface="Times New Roman" panose="02020603050405020304" pitchFamily="18" charset="0"/>
                <a:ea typeface="等线" panose="02010600030101010101" pitchFamily="2" charset="-122"/>
                <a:cs typeface="Times New Roman" panose="02020603050405020304" pitchFamily="18" charset="0"/>
              </a:rPr>
              <a:t>Outside:</a:t>
            </a:r>
          </a:p>
          <a:p>
            <a:pPr marL="457200" lvl="2">
              <a:lnSpc>
                <a:spcPct val="150000"/>
              </a:lnSpc>
            </a:pPr>
            <a:r>
              <a:rPr kumimoji="1" lang="en-US" altLang="zh-CN" sz="1600" b="1" dirty="0">
                <a:latin typeface="Times New Roman" panose="02020603050405020304" pitchFamily="18" charset="0"/>
                <a:ea typeface="等线" panose="02010600030101010101" pitchFamily="2" charset="-122"/>
                <a:cs typeface="Times New Roman" panose="02020603050405020304" pitchFamily="18" charset="0"/>
              </a:rPr>
              <a:t> </a:t>
            </a: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re-orienting the intuitive control space and allowing it to depart from the intrinsic manifold (blue line in Fig. 1c). </a:t>
            </a:r>
          </a:p>
          <a:p>
            <a:pPr marL="457200" lvl="2">
              <a:lnSpc>
                <a:spcPct val="150000"/>
              </a:lnSpc>
            </a:pP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altered the way in which neural units contributed to co-modulation patterns, but it preserved the way in which co-modulation patterns affected cursor kinematics (blue arrows, Fig. 1a). </a:t>
            </a:r>
            <a:endParaRPr kumimoji="1" lang="en-US" altLang="zh-CN" sz="1600" b="1"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6E215C6-128B-4262-88C7-5207DE4F35DF}"/>
              </a:ext>
            </a:extLst>
          </p:cNvPr>
          <p:cNvPicPr>
            <a:picLocks noChangeAspect="1"/>
          </p:cNvPicPr>
          <p:nvPr/>
        </p:nvPicPr>
        <p:blipFill>
          <a:blip r:embed="rId3"/>
          <a:stretch>
            <a:fillRect/>
          </a:stretch>
        </p:blipFill>
        <p:spPr>
          <a:xfrm>
            <a:off x="6772275" y="1026368"/>
            <a:ext cx="5057775" cy="4914900"/>
          </a:xfrm>
          <a:prstGeom prst="rect">
            <a:avLst/>
          </a:prstGeom>
        </p:spPr>
      </p:pic>
    </p:spTree>
    <p:extLst>
      <p:ext uri="{BB962C8B-B14F-4D97-AF65-F5344CB8AC3E}">
        <p14:creationId xmlns:p14="http://schemas.microsoft.com/office/powerpoint/2010/main" val="399322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804400" cy="661242"/>
          </a:xfrm>
        </p:spPr>
        <p:txBody>
          <a:bodyPr>
            <a:noAutofit/>
          </a:bodyPr>
          <a:lstStyle/>
          <a:p>
            <a:r>
              <a:rPr kumimoji="1" lang="en-US" altLang="zh-CN" sz="2800" dirty="0"/>
              <a:t>Methods</a:t>
            </a:r>
            <a:endParaRPr kumimoji="1" lang="zh-CN" altLang="en-US" sz="2800" dirty="0"/>
          </a:p>
        </p:txBody>
      </p:sp>
      <p:sp>
        <p:nvSpPr>
          <p:cNvPr id="3" name="内容占位符 2"/>
          <p:cNvSpPr>
            <a:spLocks noGrp="1"/>
          </p:cNvSpPr>
          <p:nvPr>
            <p:ph idx="1"/>
          </p:nvPr>
        </p:nvSpPr>
        <p:spPr>
          <a:xfrm>
            <a:off x="838200" y="1212980"/>
            <a:ext cx="6934200" cy="4963983"/>
          </a:xfrm>
        </p:spPr>
        <p:txBody>
          <a:bodyPr>
            <a:normAutofit fontScale="55000" lnSpcReduction="20000"/>
          </a:bodyPr>
          <a:lstStyle/>
          <a:p>
            <a:pPr>
              <a:lnSpc>
                <a:spcPct val="150000"/>
              </a:lnSpc>
            </a:pPr>
            <a:r>
              <a:rPr kumimoji="1" lang="en-US" altLang="zh-CN" sz="2400" b="1" dirty="0">
                <a:latin typeface="Times New Roman" panose="02020603050405020304" pitchFamily="18" charset="0"/>
                <a:cs typeface="Times New Roman" panose="02020603050405020304" pitchFamily="18" charset="0"/>
              </a:rPr>
              <a:t>Estimation of the intrinsic manifold</a:t>
            </a:r>
          </a:p>
          <a:p>
            <a:pPr lvl="1">
              <a:lnSpc>
                <a:spcPct val="150000"/>
              </a:lnSpc>
            </a:pPr>
            <a:r>
              <a:rPr kumimoji="1" lang="en-US" altLang="zh-CN" dirty="0">
                <a:latin typeface="Times New Roman" panose="02020603050405020304" pitchFamily="18" charset="0"/>
                <a:cs typeface="Times New Roman" panose="02020603050405020304" pitchFamily="18" charset="0"/>
              </a:rPr>
              <a:t>factor analysis </a:t>
            </a:r>
          </a:p>
          <a:p>
            <a:pPr lvl="1">
              <a:lnSpc>
                <a:spcPct val="150000"/>
              </a:lnSpc>
            </a:pPr>
            <a:r>
              <a:rPr kumimoji="1" lang="en-US" altLang="zh-CN" dirty="0">
                <a:latin typeface="Times New Roman" panose="02020603050405020304" pitchFamily="18" charset="0"/>
                <a:cs typeface="Times New Roman" panose="02020603050405020304" pitchFamily="18" charset="0"/>
              </a:rPr>
              <a:t>The central idea is to describe the high-dimensional population activity u in terms of a low-dimensional set of factors z.</a:t>
            </a:r>
          </a:p>
          <a:p>
            <a:pPr>
              <a:lnSpc>
                <a:spcPct val="150000"/>
              </a:lnSpc>
            </a:pPr>
            <a:r>
              <a:rPr kumimoji="1" lang="en-US" altLang="zh-CN" sz="2300" b="1" dirty="0">
                <a:latin typeface="Times New Roman" panose="02020603050405020304" pitchFamily="18" charset="0"/>
                <a:cs typeface="Times New Roman" panose="02020603050405020304" pitchFamily="18" charset="0"/>
              </a:rPr>
              <a:t>Intuitive mappings</a:t>
            </a:r>
          </a:p>
          <a:p>
            <a:pPr lvl="1">
              <a:lnSpc>
                <a:spcPct val="150000"/>
              </a:lnSpc>
            </a:pPr>
            <a:r>
              <a:rPr kumimoji="1" lang="en-US" altLang="zh-CN" dirty="0">
                <a:latin typeface="Times New Roman" panose="02020603050405020304" pitchFamily="18" charset="0"/>
                <a:cs typeface="Times New Roman" panose="02020603050405020304" pitchFamily="18" charset="0"/>
              </a:rPr>
              <a:t>Kalman filter</a:t>
            </a:r>
          </a:p>
          <a:p>
            <a:pPr>
              <a:lnSpc>
                <a:spcPct val="150000"/>
              </a:lnSpc>
            </a:pPr>
            <a:r>
              <a:rPr kumimoji="1" lang="en-US" altLang="zh-CN" sz="2000" b="1" dirty="0">
                <a:latin typeface="Times New Roman" panose="02020603050405020304" pitchFamily="18" charset="0"/>
                <a:cs typeface="Times New Roman" panose="02020603050405020304" pitchFamily="18" charset="0"/>
              </a:rPr>
              <a:t>Perturbed mappings</a:t>
            </a:r>
          </a:p>
          <a:p>
            <a:pPr lvl="1">
              <a:lnSpc>
                <a:spcPct val="150000"/>
              </a:lnSpc>
            </a:pPr>
            <a:r>
              <a:rPr kumimoji="1" lang="en-US" altLang="zh-CN" dirty="0">
                <a:latin typeface="Times New Roman" panose="02020603050405020304" pitchFamily="18" charset="0"/>
                <a:cs typeface="Times New Roman" panose="02020603050405020304" pitchFamily="18" charset="0"/>
              </a:rPr>
              <a:t>within-manifold perturbations</a:t>
            </a:r>
          </a:p>
          <a:p>
            <a:pPr lvl="1">
              <a:lnSpc>
                <a:spcPct val="150000"/>
              </a:lnSpc>
            </a:pPr>
            <a:r>
              <a:rPr kumimoji="1" lang="en-US" altLang="zh-CN" dirty="0">
                <a:latin typeface="Times New Roman" panose="02020603050405020304" pitchFamily="18" charset="0"/>
                <a:cs typeface="Times New Roman" panose="02020603050405020304" pitchFamily="18" charset="0"/>
              </a:rPr>
              <a:t>Outside-manifold perturbations</a:t>
            </a:r>
          </a:p>
          <a:p>
            <a:pPr>
              <a:lnSpc>
                <a:spcPct val="150000"/>
              </a:lnSpc>
            </a:pPr>
            <a:r>
              <a:rPr kumimoji="1" lang="en-US" altLang="zh-CN" sz="2000" b="1" dirty="0">
                <a:latin typeface="Times New Roman" panose="02020603050405020304" pitchFamily="18" charset="0"/>
                <a:cs typeface="Times New Roman" panose="02020603050405020304" pitchFamily="18" charset="0"/>
              </a:rPr>
              <a:t>Choosing a perturbed mapping</a:t>
            </a:r>
          </a:p>
          <a:p>
            <a:pPr lvl="1">
              <a:lnSpc>
                <a:spcPct val="150000"/>
              </a:lnSpc>
            </a:pPr>
            <a:r>
              <a:rPr kumimoji="1" lang="en-US" altLang="zh-CN" dirty="0">
                <a:latin typeface="Times New Roman" panose="02020603050405020304" pitchFamily="18" charset="0"/>
                <a:cs typeface="Times New Roman" panose="02020603050405020304" pitchFamily="18" charset="0"/>
              </a:rPr>
              <a:t>a set of candidate perturbations. </a:t>
            </a:r>
          </a:p>
          <a:p>
            <a:pPr lvl="1">
              <a:lnSpc>
                <a:spcPct val="150000"/>
              </a:lnSpc>
            </a:pPr>
            <a:r>
              <a:rPr kumimoji="1" lang="en-US" altLang="zh-CN" dirty="0">
                <a:latin typeface="Times New Roman" panose="02020603050405020304" pitchFamily="18" charset="0"/>
                <a:cs typeface="Times New Roman" panose="02020603050405020304" pitchFamily="18" charset="0"/>
              </a:rPr>
              <a:t>predicted the open-loop cursor velocities for each candidate perturbation. </a:t>
            </a:r>
          </a:p>
          <a:p>
            <a:pPr lvl="1">
              <a:lnSpc>
                <a:spcPct val="150000"/>
              </a:lnSpc>
            </a:pPr>
            <a:r>
              <a:rPr kumimoji="1" lang="en-US" altLang="zh-CN" dirty="0">
                <a:latin typeface="Times New Roman" panose="02020603050405020304" pitchFamily="18" charset="0"/>
                <a:cs typeface="Times New Roman" panose="02020603050405020304" pitchFamily="18" charset="0"/>
              </a:rPr>
              <a:t>selected one candidate perturbation such that the perturbed mapping would not be too difficult for the monkeys to use nor so easy that no learning was needed to achieve proficient performance.</a:t>
            </a:r>
          </a:p>
        </p:txBody>
      </p:sp>
      <p:graphicFrame>
        <p:nvGraphicFramePr>
          <p:cNvPr id="4" name="对象 3">
            <a:extLst>
              <a:ext uri="{FF2B5EF4-FFF2-40B4-BE49-F238E27FC236}">
                <a16:creationId xmlns:a16="http://schemas.microsoft.com/office/drawing/2014/main" id="{99BD4B5C-DBCB-4DC4-92B8-D59F8754C58C}"/>
              </a:ext>
            </a:extLst>
          </p:cNvPr>
          <p:cNvGraphicFramePr>
            <a:graphicFrameLocks noChangeAspect="1"/>
          </p:cNvGraphicFramePr>
          <p:nvPr>
            <p:extLst>
              <p:ext uri="{D42A27DB-BD31-4B8C-83A1-F6EECF244321}">
                <p14:modId xmlns:p14="http://schemas.microsoft.com/office/powerpoint/2010/main" val="1960566433"/>
              </p:ext>
            </p:extLst>
          </p:nvPr>
        </p:nvGraphicFramePr>
        <p:xfrm>
          <a:off x="8623300" y="1103457"/>
          <a:ext cx="2361474" cy="787158"/>
        </p:xfrm>
        <a:graphic>
          <a:graphicData uri="http://schemas.openxmlformats.org/presentationml/2006/ole">
            <mc:AlternateContent xmlns:mc="http://schemas.openxmlformats.org/markup-compatibility/2006">
              <mc:Choice xmlns:v="urn:schemas-microsoft-com:vml" Requires="v">
                <p:oleObj spid="_x0000_s8396" name="Equation" r:id="rId4" imgW="1447560" imgH="482400" progId="Equation.DSMT4">
                  <p:embed/>
                </p:oleObj>
              </mc:Choice>
              <mc:Fallback>
                <p:oleObj name="Equation" r:id="rId4" imgW="1447560" imgH="482400" progId="Equation.DSMT4">
                  <p:embed/>
                  <p:pic>
                    <p:nvPicPr>
                      <p:cNvPr id="0" name=""/>
                      <p:cNvPicPr/>
                      <p:nvPr/>
                    </p:nvPicPr>
                    <p:blipFill>
                      <a:blip r:embed="rId5"/>
                      <a:stretch>
                        <a:fillRect/>
                      </a:stretch>
                    </p:blipFill>
                    <p:spPr>
                      <a:xfrm>
                        <a:off x="8623300" y="1103457"/>
                        <a:ext cx="2361474" cy="78715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AB18E0F-4153-42E0-AC35-AA21AD5EBCFC}"/>
              </a:ext>
            </a:extLst>
          </p:cNvPr>
          <p:cNvGraphicFramePr>
            <a:graphicFrameLocks noChangeAspect="1"/>
          </p:cNvGraphicFramePr>
          <p:nvPr>
            <p:extLst>
              <p:ext uri="{D42A27DB-BD31-4B8C-83A1-F6EECF244321}">
                <p14:modId xmlns:p14="http://schemas.microsoft.com/office/powerpoint/2010/main" val="78588889"/>
              </p:ext>
            </p:extLst>
          </p:nvPr>
        </p:nvGraphicFramePr>
        <p:xfrm>
          <a:off x="8623300" y="2072192"/>
          <a:ext cx="2550024" cy="816938"/>
        </p:xfrm>
        <a:graphic>
          <a:graphicData uri="http://schemas.openxmlformats.org/presentationml/2006/ole">
            <mc:AlternateContent xmlns:mc="http://schemas.openxmlformats.org/markup-compatibility/2006">
              <mc:Choice xmlns:v="urn:schemas-microsoft-com:vml" Requires="v">
                <p:oleObj spid="_x0000_s8397" name="Equation" r:id="rId6" imgW="1587240" imgH="507960" progId="Equation.DSMT4">
                  <p:embed/>
                </p:oleObj>
              </mc:Choice>
              <mc:Fallback>
                <p:oleObj name="Equation" r:id="rId6" imgW="1587240" imgH="507960" progId="Equation.DSMT4">
                  <p:embed/>
                  <p:pic>
                    <p:nvPicPr>
                      <p:cNvPr id="0" name=""/>
                      <p:cNvPicPr/>
                      <p:nvPr/>
                    </p:nvPicPr>
                    <p:blipFill>
                      <a:blip r:embed="rId7"/>
                      <a:stretch>
                        <a:fillRect/>
                      </a:stretch>
                    </p:blipFill>
                    <p:spPr>
                      <a:xfrm>
                        <a:off x="8623300" y="2072192"/>
                        <a:ext cx="2550024" cy="81693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9F76228-E37E-4B12-A8B5-A7C152A8C40F}"/>
              </a:ext>
            </a:extLst>
          </p:cNvPr>
          <p:cNvGraphicFramePr>
            <a:graphicFrameLocks noChangeAspect="1"/>
          </p:cNvGraphicFramePr>
          <p:nvPr>
            <p:extLst>
              <p:ext uri="{D42A27DB-BD31-4B8C-83A1-F6EECF244321}">
                <p14:modId xmlns:p14="http://schemas.microsoft.com/office/powerpoint/2010/main" val="4244996621"/>
              </p:ext>
            </p:extLst>
          </p:nvPr>
        </p:nvGraphicFramePr>
        <p:xfrm>
          <a:off x="8888662" y="3070707"/>
          <a:ext cx="2019300" cy="1674812"/>
        </p:xfrm>
        <a:graphic>
          <a:graphicData uri="http://schemas.openxmlformats.org/presentationml/2006/ole">
            <mc:AlternateContent xmlns:mc="http://schemas.openxmlformats.org/markup-compatibility/2006">
              <mc:Choice xmlns:v="urn:schemas-microsoft-com:vml" Requires="v">
                <p:oleObj spid="_x0000_s8398" name="Equation" r:id="rId8" imgW="1257120" imgH="1041120" progId="Equation.DSMT4">
                  <p:embed/>
                </p:oleObj>
              </mc:Choice>
              <mc:Fallback>
                <p:oleObj name="Equation" r:id="rId8" imgW="1257120" imgH="1041120" progId="Equation.DSMT4">
                  <p:embed/>
                  <p:pic>
                    <p:nvPicPr>
                      <p:cNvPr id="0" name=""/>
                      <p:cNvPicPr/>
                      <p:nvPr/>
                    </p:nvPicPr>
                    <p:blipFill>
                      <a:blip r:embed="rId9"/>
                      <a:stretch>
                        <a:fillRect/>
                      </a:stretch>
                    </p:blipFill>
                    <p:spPr>
                      <a:xfrm>
                        <a:off x="8888662" y="3070707"/>
                        <a:ext cx="2019300" cy="167481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DDB598D-7246-43BB-AE96-9A224739F45D}"/>
              </a:ext>
            </a:extLst>
          </p:cNvPr>
          <p:cNvGraphicFramePr>
            <a:graphicFrameLocks noChangeAspect="1"/>
          </p:cNvGraphicFramePr>
          <p:nvPr>
            <p:extLst>
              <p:ext uri="{D42A27DB-BD31-4B8C-83A1-F6EECF244321}">
                <p14:modId xmlns:p14="http://schemas.microsoft.com/office/powerpoint/2010/main" val="759791606"/>
              </p:ext>
            </p:extLst>
          </p:nvPr>
        </p:nvGraphicFramePr>
        <p:xfrm>
          <a:off x="8888662" y="4927096"/>
          <a:ext cx="1785353" cy="661242"/>
        </p:xfrm>
        <a:graphic>
          <a:graphicData uri="http://schemas.openxmlformats.org/presentationml/2006/ole">
            <mc:AlternateContent xmlns:mc="http://schemas.openxmlformats.org/markup-compatibility/2006">
              <mc:Choice xmlns:v="urn:schemas-microsoft-com:vml" Requires="v">
                <p:oleObj spid="_x0000_s8399" name="Equation" r:id="rId10" imgW="1371600" imgH="507960" progId="Equation.DSMT4">
                  <p:embed/>
                </p:oleObj>
              </mc:Choice>
              <mc:Fallback>
                <p:oleObj name="Equation" r:id="rId10" imgW="1371600" imgH="507960" progId="Equation.DSMT4">
                  <p:embed/>
                  <p:pic>
                    <p:nvPicPr>
                      <p:cNvPr id="0" name=""/>
                      <p:cNvPicPr/>
                      <p:nvPr/>
                    </p:nvPicPr>
                    <p:blipFill>
                      <a:blip r:embed="rId11"/>
                      <a:stretch>
                        <a:fillRect/>
                      </a:stretch>
                    </p:blipFill>
                    <p:spPr>
                      <a:xfrm>
                        <a:off x="8888662" y="4927096"/>
                        <a:ext cx="1785353" cy="66124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AB58E82-488E-4906-9700-22319EAE9DD7}"/>
              </a:ext>
            </a:extLst>
          </p:cNvPr>
          <p:cNvGraphicFramePr>
            <a:graphicFrameLocks noChangeAspect="1"/>
          </p:cNvGraphicFramePr>
          <p:nvPr>
            <p:extLst>
              <p:ext uri="{D42A27DB-BD31-4B8C-83A1-F6EECF244321}">
                <p14:modId xmlns:p14="http://schemas.microsoft.com/office/powerpoint/2010/main" val="3307504438"/>
              </p:ext>
            </p:extLst>
          </p:nvPr>
        </p:nvGraphicFramePr>
        <p:xfrm>
          <a:off x="8885281" y="5769915"/>
          <a:ext cx="1792114" cy="654811"/>
        </p:xfrm>
        <a:graphic>
          <a:graphicData uri="http://schemas.openxmlformats.org/presentationml/2006/ole">
            <mc:AlternateContent xmlns:mc="http://schemas.openxmlformats.org/markup-compatibility/2006">
              <mc:Choice xmlns:v="urn:schemas-microsoft-com:vml" Requires="v">
                <p:oleObj spid="_x0000_s8400" name="Equation" r:id="rId12" imgW="1320480" imgH="482400" progId="Equation.DSMT4">
                  <p:embed/>
                </p:oleObj>
              </mc:Choice>
              <mc:Fallback>
                <p:oleObj name="Equation" r:id="rId12" imgW="1320480" imgH="482400" progId="Equation.DSMT4">
                  <p:embed/>
                  <p:pic>
                    <p:nvPicPr>
                      <p:cNvPr id="0" name=""/>
                      <p:cNvPicPr/>
                      <p:nvPr/>
                    </p:nvPicPr>
                    <p:blipFill>
                      <a:blip r:embed="rId13"/>
                      <a:stretch>
                        <a:fillRect/>
                      </a:stretch>
                    </p:blipFill>
                    <p:spPr>
                      <a:xfrm>
                        <a:off x="8885281" y="5769915"/>
                        <a:ext cx="1792114" cy="654811"/>
                      </a:xfrm>
                      <a:prstGeom prst="rect">
                        <a:avLst/>
                      </a:prstGeom>
                    </p:spPr>
                  </p:pic>
                </p:oleObj>
              </mc:Fallback>
            </mc:AlternateContent>
          </a:graphicData>
        </a:graphic>
      </p:graphicFrame>
    </p:spTree>
    <p:extLst>
      <p:ext uri="{BB962C8B-B14F-4D97-AF65-F5344CB8AC3E}">
        <p14:creationId xmlns:p14="http://schemas.microsoft.com/office/powerpoint/2010/main" val="354393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Result</a:t>
            </a:r>
            <a:endParaRPr kumimoji="1" lang="zh-CN" altLang="en-US" sz="2800" dirty="0"/>
          </a:p>
        </p:txBody>
      </p:sp>
      <p:sp>
        <p:nvSpPr>
          <p:cNvPr id="3" name="内容占位符 2"/>
          <p:cNvSpPr>
            <a:spLocks noGrp="1"/>
          </p:cNvSpPr>
          <p:nvPr>
            <p:ph idx="1"/>
          </p:nvPr>
        </p:nvSpPr>
        <p:spPr>
          <a:xfrm>
            <a:off x="838200" y="1047546"/>
            <a:ext cx="5934075" cy="5566614"/>
          </a:xfrm>
        </p:spPr>
        <p:txBody>
          <a:bodyPr>
            <a:normAutofit fontScale="55000" lnSpcReduction="20000"/>
          </a:bodyPr>
          <a:lstStyle/>
          <a:p>
            <a:pPr>
              <a:lnSpc>
                <a:spcPct val="150000"/>
              </a:lnSpc>
            </a:pPr>
            <a:r>
              <a:rPr kumimoji="1" lang="en-US" altLang="zh-CN" sz="2500" b="1" dirty="0">
                <a:latin typeface="Times New Roman" panose="02020603050405020304" pitchFamily="18" charset="0"/>
                <a:cs typeface="Times New Roman" panose="02020603050405020304" pitchFamily="18" charset="0"/>
              </a:rPr>
              <a:t>Task flow</a:t>
            </a:r>
          </a:p>
          <a:p>
            <a:pPr lvl="1">
              <a:lnSpc>
                <a:spcPct val="150000"/>
              </a:lnSpc>
            </a:pPr>
            <a:r>
              <a:rPr kumimoji="1" lang="en-US" altLang="zh-CN" sz="2500" dirty="0">
                <a:latin typeface="Times New Roman" panose="02020603050405020304" pitchFamily="18" charset="0"/>
                <a:cs typeface="Times New Roman" panose="02020603050405020304" pitchFamily="18" charset="0"/>
              </a:rPr>
              <a:t>calibration block to get baseline ; perturbed block; washout block</a:t>
            </a:r>
          </a:p>
          <a:p>
            <a:pPr lvl="1">
              <a:lnSpc>
                <a:spcPct val="150000"/>
              </a:lnSpc>
            </a:pPr>
            <a:r>
              <a:rPr kumimoji="1" lang="en-US" altLang="zh-CN" sz="2500" dirty="0">
                <a:latin typeface="Times New Roman" panose="02020603050405020304" pitchFamily="18" charset="0"/>
                <a:cs typeface="Times New Roman" panose="02020603050405020304" pitchFamily="18" charset="0"/>
              </a:rPr>
              <a:t>On most days, completed one perturbation session ;On nine days, completed multiple perturbation sessions</a:t>
            </a:r>
            <a:endParaRPr kumimoji="1" lang="en-US" altLang="zh-CN" sz="2200" b="1" dirty="0">
              <a:latin typeface="Times New Roman" panose="02020603050405020304" pitchFamily="18" charset="0"/>
              <a:ea typeface="等线" panose="02010600030101010101" pitchFamily="2" charset="-122"/>
              <a:cs typeface="Times New Roman" panose="02020603050405020304" pitchFamily="18" charset="0"/>
            </a:endParaRPr>
          </a:p>
          <a:p>
            <a:pPr marL="0" lvl="1">
              <a:lnSpc>
                <a:spcPct val="150000"/>
              </a:lnSpc>
            </a:pPr>
            <a:r>
              <a:rPr kumimoji="1" lang="en-US" altLang="zh-CN" sz="2200" b="1" dirty="0">
                <a:latin typeface="Times New Roman" panose="02020603050405020304" pitchFamily="18" charset="0"/>
                <a:ea typeface="等线" panose="02010600030101010101" pitchFamily="2" charset="-122"/>
                <a:cs typeface="Times New Roman" panose="02020603050405020304" pitchFamily="18" charset="0"/>
              </a:rPr>
              <a:t>Within manifold is easier learned compared to outside manifold(</a:t>
            </a:r>
            <a:r>
              <a:rPr kumimoji="1" lang="en-US" altLang="zh-CN" sz="2200" b="1" dirty="0" err="1">
                <a:latin typeface="Times New Roman" panose="02020603050405020304" pitchFamily="18" charset="0"/>
                <a:ea typeface="等线" panose="02010600030101010101" pitchFamily="2" charset="-122"/>
                <a:cs typeface="Times New Roman" panose="02020603050405020304" pitchFamily="18" charset="0"/>
              </a:rPr>
              <a:t>a,b</a:t>
            </a:r>
            <a:r>
              <a:rPr kumimoji="1" lang="en-US" altLang="zh-CN" sz="2200" b="1" dirty="0">
                <a:latin typeface="Times New Roman" panose="02020603050405020304" pitchFamily="18" charset="0"/>
                <a:ea typeface="等线" panose="02010600030101010101" pitchFamily="2" charset="-122"/>
                <a:cs typeface="Times New Roman" panose="02020603050405020304" pitchFamily="18" charset="0"/>
              </a:rPr>
              <a:t>)</a:t>
            </a:r>
          </a:p>
          <a:p>
            <a:pPr marL="457200" lvl="2">
              <a:lnSpc>
                <a:spcPct val="150000"/>
              </a:lnSpc>
            </a:pPr>
            <a:r>
              <a:rPr kumimoji="1" lang="en-US" altLang="zh-CN" sz="1800" b="1" dirty="0">
                <a:latin typeface="Times New Roman" panose="02020603050405020304" pitchFamily="18" charset="0"/>
                <a:cs typeface="Times New Roman" panose="02020603050405020304" pitchFamily="18" charset="0"/>
              </a:rPr>
              <a:t>calibration block</a:t>
            </a:r>
            <a:r>
              <a:rPr kumimoji="1" lang="en-US" altLang="zh-CN"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after the perturbed mappings were introduced, BCI performance was impaired (Fig. 2a, b, first grey vertical band). </a:t>
            </a:r>
          </a:p>
          <a:p>
            <a:pPr marL="457200" lvl="2">
              <a:lnSpc>
                <a:spcPct val="150000"/>
              </a:lnSpc>
            </a:pPr>
            <a:r>
              <a:rPr kumimoji="1" lang="en-US" altLang="zh-CN" sz="1800" b="1" dirty="0">
                <a:latin typeface="Times New Roman" panose="02020603050405020304" pitchFamily="18" charset="0"/>
                <a:ea typeface="等线" panose="02010600030101010101" pitchFamily="2" charset="-122"/>
                <a:cs typeface="Times New Roman" panose="02020603050405020304" pitchFamily="18" charset="0"/>
              </a:rPr>
              <a:t>perturbed block</a:t>
            </a: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 Performance improved for the within-manifold perturbation (Fig. 2a) while remained impaired for the outside-manifold perturbation (Fig. 2b)  showing that the animal learned to control the cursor under that mapping within-manifold but not outside manifold. </a:t>
            </a:r>
          </a:p>
          <a:p>
            <a:pPr marL="457200" lvl="2">
              <a:lnSpc>
                <a:spcPct val="150000"/>
              </a:lnSpc>
            </a:pPr>
            <a:r>
              <a:rPr kumimoji="1" lang="en-US" altLang="zh-CN" sz="1800" b="1" dirty="0">
                <a:latin typeface="Times New Roman" panose="02020603050405020304" pitchFamily="18" charset="0"/>
                <a:ea typeface="等线" panose="02010600030101010101" pitchFamily="2" charset="-122"/>
                <a:cs typeface="Times New Roman" panose="02020603050405020304" pitchFamily="18" charset="0"/>
              </a:rPr>
              <a:t>washout block: </a:t>
            </a: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Following within-manifold perturbations, performance was impaired briefly indicating that learning had occurred. Following outside-manifold perturbations, performance was not impaired, which is consistent with little, if any, learning having occurred (the second dashed vertical line in Fig. 2a, b).</a:t>
            </a:r>
            <a:endParaRPr kumimoji="1" lang="en-US" altLang="zh-CN" sz="1800" b="1" dirty="0">
              <a:latin typeface="Times New Roman" panose="02020603050405020304" pitchFamily="18" charset="0"/>
              <a:ea typeface="STFangsong" charset="-122"/>
              <a:cs typeface="Times New Roman" panose="02020603050405020304" pitchFamily="18" charset="0"/>
            </a:endParaRPr>
          </a:p>
          <a:p>
            <a:pPr marL="0" lvl="1">
              <a:lnSpc>
                <a:spcPct val="150000"/>
              </a:lnSpc>
            </a:pPr>
            <a:r>
              <a:rPr kumimoji="1" lang="en-US" altLang="zh-CN" sz="2200" b="1" dirty="0">
                <a:latin typeface="Times New Roman" panose="02020603050405020304" pitchFamily="18" charset="0"/>
                <a:ea typeface="等线" panose="02010600030101010101" pitchFamily="2" charset="-122"/>
                <a:cs typeface="Times New Roman" panose="02020603050405020304" pitchFamily="18" charset="0"/>
              </a:rPr>
              <a:t>quantified the amount of learning(c)</a:t>
            </a:r>
          </a:p>
          <a:p>
            <a:pPr marL="0" lvl="1">
              <a:lnSpc>
                <a:spcPct val="150000"/>
              </a:lnSpc>
            </a:pPr>
            <a:r>
              <a:rPr kumimoji="1" lang="en-US" altLang="zh-CN" sz="2200" b="1" dirty="0">
                <a:latin typeface="Times New Roman" panose="02020603050405020304" pitchFamily="18" charset="0"/>
                <a:ea typeface="等线" panose="02010600030101010101" pitchFamily="2" charset="-122"/>
                <a:cs typeface="Times New Roman" panose="02020603050405020304" pitchFamily="18" charset="0"/>
              </a:rPr>
              <a:t>statistical results of learning (d form c)</a:t>
            </a:r>
          </a:p>
          <a:p>
            <a:pPr marL="457200" lvl="2">
              <a:lnSpc>
                <a:spcPct val="150000"/>
              </a:lnSpc>
            </a:pPr>
            <a:r>
              <a:rPr kumimoji="1" lang="en-US" altLang="zh-CN" sz="1800" dirty="0">
                <a:latin typeface="Times New Roman" panose="02020603050405020304" pitchFamily="18" charset="0"/>
                <a:ea typeface="等线" panose="02010600030101010101" pitchFamily="2" charset="-122"/>
                <a:cs typeface="Times New Roman" panose="02020603050405020304" pitchFamily="18" charset="0"/>
              </a:rPr>
              <a:t>For within-manifold perturbations, the animals regained proficient control of the cursor indicating that they could learn new associations between natural co-modulation patterns and cursor kinematics.</a:t>
            </a:r>
          </a:p>
          <a:p>
            <a:pPr marL="0" lvl="1">
              <a:lnSpc>
                <a:spcPct val="150000"/>
              </a:lnSpc>
            </a:pPr>
            <a:r>
              <a:rPr kumimoji="1" lang="en-US" altLang="zh-CN" sz="2200" b="1" dirty="0">
                <a:latin typeface="Times New Roman" panose="02020603050405020304" pitchFamily="18" charset="0"/>
                <a:ea typeface="等线" panose="02010600030101010101" pitchFamily="2" charset="-122"/>
                <a:cs typeface="Times New Roman" panose="02020603050405020304" pitchFamily="18" charset="0"/>
              </a:rPr>
              <a:t>Conclusion: </a:t>
            </a:r>
            <a:r>
              <a:rPr kumimoji="1" lang="en-US" altLang="zh-CN" sz="2200" dirty="0">
                <a:latin typeface="Times New Roman" panose="02020603050405020304" pitchFamily="18" charset="0"/>
                <a:ea typeface="等线" panose="02010600030101010101" pitchFamily="2" charset="-122"/>
                <a:cs typeface="Times New Roman" panose="02020603050405020304" pitchFamily="18" charset="0"/>
              </a:rPr>
              <a:t>the structure of a network determines which patterns of neural activity (and corresponding </a:t>
            </a:r>
            <a:r>
              <a:rPr kumimoji="1" lang="en-US" altLang="zh-CN" sz="2200" dirty="0" err="1">
                <a:latin typeface="Times New Roman" panose="02020603050405020304" pitchFamily="18" charset="0"/>
                <a:ea typeface="等线" panose="02010600030101010101" pitchFamily="2" charset="-122"/>
                <a:cs typeface="Times New Roman" panose="02020603050405020304" pitchFamily="18" charset="0"/>
              </a:rPr>
              <a:t>behaviours</a:t>
            </a:r>
            <a:r>
              <a:rPr kumimoji="1" lang="en-US" altLang="zh-CN" sz="2200" dirty="0">
                <a:latin typeface="Times New Roman" panose="02020603050405020304" pitchFamily="18" charset="0"/>
                <a:ea typeface="等线" panose="02010600030101010101" pitchFamily="2" charset="-122"/>
                <a:cs typeface="Times New Roman" panose="02020603050405020304" pitchFamily="18" charset="0"/>
              </a:rPr>
              <a:t>) a subject can readily learn to generate. Within  the intrinsic manifold were more learnable than those outside of it</a:t>
            </a:r>
            <a:endParaRPr kumimoji="1" lang="en-US" altLang="zh-CN" sz="22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6159113-06B7-44DA-88D1-85AE30617EE5}"/>
              </a:ext>
            </a:extLst>
          </p:cNvPr>
          <p:cNvPicPr>
            <a:picLocks noChangeAspect="1"/>
          </p:cNvPicPr>
          <p:nvPr/>
        </p:nvPicPr>
        <p:blipFill>
          <a:blip r:embed="rId3"/>
          <a:stretch>
            <a:fillRect/>
          </a:stretch>
        </p:blipFill>
        <p:spPr>
          <a:xfrm>
            <a:off x="6772275" y="1026368"/>
            <a:ext cx="5181600" cy="4333875"/>
          </a:xfrm>
          <a:prstGeom prst="rect">
            <a:avLst/>
          </a:prstGeom>
        </p:spPr>
      </p:pic>
    </p:spTree>
    <p:extLst>
      <p:ext uri="{BB962C8B-B14F-4D97-AF65-F5344CB8AC3E}">
        <p14:creationId xmlns:p14="http://schemas.microsoft.com/office/powerpoint/2010/main" val="321699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Result</a:t>
            </a:r>
            <a:endParaRPr kumimoji="1" lang="zh-CN" altLang="en-US" sz="2800" dirty="0"/>
          </a:p>
        </p:txBody>
      </p:sp>
      <p:sp>
        <p:nvSpPr>
          <p:cNvPr id="3" name="内容占位符 2"/>
          <p:cNvSpPr>
            <a:spLocks noGrp="1"/>
          </p:cNvSpPr>
          <p:nvPr>
            <p:ph idx="1"/>
          </p:nvPr>
        </p:nvSpPr>
        <p:spPr>
          <a:xfrm>
            <a:off x="838201" y="1212980"/>
            <a:ext cx="5257800" cy="4963983"/>
          </a:xfrm>
        </p:spPr>
        <p:txBody>
          <a:bodyPr>
            <a:normAutofit fontScale="62500" lnSpcReduction="20000"/>
          </a:bodyPr>
          <a:lstStyle/>
          <a:p>
            <a:pPr marL="0" indent="0">
              <a:lnSpc>
                <a:spcPct val="150000"/>
              </a:lnSpc>
              <a:buNone/>
            </a:pPr>
            <a:r>
              <a:rPr kumimoji="1" lang="en-US" altLang="zh-CN" sz="3600" b="1" dirty="0">
                <a:latin typeface="Times New Roman" panose="02020603050405020304" pitchFamily="18" charset="0"/>
                <a:ea typeface="等线" panose="02010600030101010101" pitchFamily="2" charset="-122"/>
                <a:cs typeface="Times New Roman" panose="02020603050405020304" pitchFamily="18" charset="0"/>
              </a:rPr>
              <a:t>Prove the rationality of dimension 10</a:t>
            </a:r>
          </a:p>
          <a:p>
            <a:pPr>
              <a:lnSpc>
                <a:spcPct val="150000"/>
              </a:lnSpc>
            </a:pPr>
            <a:r>
              <a:rPr kumimoji="1" lang="en-US" altLang="zh-CN" sz="2900" dirty="0">
                <a:latin typeface="Times New Roman" panose="02020603050405020304" pitchFamily="18" charset="0"/>
                <a:ea typeface="等线" panose="02010600030101010101" pitchFamily="2" charset="-122"/>
                <a:cs typeface="Times New Roman" panose="02020603050405020304" pitchFamily="18" charset="0"/>
              </a:rPr>
              <a:t>estimated dimensionalities ranged from day to day</a:t>
            </a:r>
            <a:r>
              <a:rPr kumimoji="1" lang="zh-CN" altLang="en-US" sz="2900" dirty="0">
                <a:latin typeface="Times New Roman" panose="02020603050405020304" pitchFamily="18" charset="0"/>
                <a:ea typeface="等线" panose="02010600030101010101" pitchFamily="2" charset="-122"/>
                <a:cs typeface="Times New Roman" panose="02020603050405020304" pitchFamily="18" charset="0"/>
              </a:rPr>
              <a:t>（</a:t>
            </a:r>
            <a:r>
              <a:rPr kumimoji="1" lang="en-US" altLang="zh-CN" sz="2900" dirty="0">
                <a:latin typeface="Times New Roman" panose="02020603050405020304" pitchFamily="18" charset="0"/>
                <a:ea typeface="等线" panose="02010600030101010101" pitchFamily="2" charset="-122"/>
                <a:cs typeface="Times New Roman" panose="02020603050405020304" pitchFamily="18" charset="0"/>
              </a:rPr>
              <a:t>a</a:t>
            </a:r>
            <a:r>
              <a:rPr kumimoji="1" lang="zh-CN" altLang="en-US" sz="2900" dirty="0">
                <a:latin typeface="Times New Roman" panose="02020603050405020304" pitchFamily="18" charset="0"/>
                <a:ea typeface="等线" panose="02010600030101010101" pitchFamily="2" charset="-122"/>
                <a:cs typeface="Times New Roman" panose="02020603050405020304" pitchFamily="18" charset="0"/>
              </a:rPr>
              <a:t>）</a:t>
            </a:r>
            <a:endParaRPr kumimoji="1" lang="en-US" altLang="zh-CN" sz="29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kumimoji="1" lang="en-US" altLang="zh-CN" sz="2900" dirty="0">
                <a:latin typeface="Times New Roman" panose="02020603050405020304" pitchFamily="18" charset="0"/>
                <a:ea typeface="等线" panose="02010600030101010101" pitchFamily="2" charset="-122"/>
                <a:cs typeface="Times New Roman" panose="02020603050405020304" pitchFamily="18" charset="0"/>
              </a:rPr>
              <a:t>the average dimensionality was about ten (b). </a:t>
            </a:r>
          </a:p>
          <a:p>
            <a:pPr>
              <a:lnSpc>
                <a:spcPct val="150000"/>
              </a:lnSpc>
            </a:pPr>
            <a:r>
              <a:rPr kumimoji="1" lang="en-US" altLang="zh-CN" sz="2900" dirty="0">
                <a:latin typeface="Times New Roman" panose="02020603050405020304" pitchFamily="18" charset="0"/>
                <a:ea typeface="等线" panose="02010600030101010101" pitchFamily="2" charset="-122"/>
                <a:cs typeface="Times New Roman" panose="02020603050405020304" pitchFamily="18" charset="0"/>
              </a:rPr>
              <a:t>the selection of ten dimensions still provided a model that was nearly as good as the best model (c). </a:t>
            </a:r>
          </a:p>
          <a:p>
            <a:pPr>
              <a:lnSpc>
                <a:spcPct val="150000"/>
              </a:lnSpc>
            </a:pPr>
            <a:r>
              <a:rPr kumimoji="1" lang="en-US" altLang="zh-CN" sz="2900" dirty="0">
                <a:latin typeface="Times New Roman" panose="02020603050405020304" pitchFamily="18" charset="0"/>
                <a:ea typeface="等线" panose="02010600030101010101" pitchFamily="2" charset="-122"/>
                <a:cs typeface="Times New Roman" panose="02020603050405020304" pitchFamily="18" charset="0"/>
              </a:rPr>
              <a:t>the top few dimensions captured the majority of the co-modulation among the neural units (d), we could have selected a different dimensionality within the range of near-optimal dimensionalities and still attained similar</a:t>
            </a:r>
          </a:p>
        </p:txBody>
      </p:sp>
      <p:pic>
        <p:nvPicPr>
          <p:cNvPr id="4" name="图片 3">
            <a:extLst>
              <a:ext uri="{FF2B5EF4-FFF2-40B4-BE49-F238E27FC236}">
                <a16:creationId xmlns:a16="http://schemas.microsoft.com/office/drawing/2014/main" id="{D232E4AC-17B6-4B05-B627-CE13CEC2A5C3}"/>
              </a:ext>
            </a:extLst>
          </p:cNvPr>
          <p:cNvPicPr>
            <a:picLocks noChangeAspect="1"/>
          </p:cNvPicPr>
          <p:nvPr/>
        </p:nvPicPr>
        <p:blipFill>
          <a:blip r:embed="rId3"/>
          <a:stretch>
            <a:fillRect/>
          </a:stretch>
        </p:blipFill>
        <p:spPr>
          <a:xfrm>
            <a:off x="6270909" y="1212980"/>
            <a:ext cx="5793139" cy="4724692"/>
          </a:xfrm>
          <a:prstGeom prst="rect">
            <a:avLst/>
          </a:prstGeom>
        </p:spPr>
      </p:pic>
    </p:spTree>
    <p:extLst>
      <p:ext uri="{BB962C8B-B14F-4D97-AF65-F5344CB8AC3E}">
        <p14:creationId xmlns:p14="http://schemas.microsoft.com/office/powerpoint/2010/main" val="389669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Stabilization of a brain–computer interface via the alignment of low-dimensional spaces of neural activity</a:t>
            </a:r>
            <a:endParaRPr kumimoji="1" lang="zh-CN" altLang="en-US" sz="2800" dirty="0"/>
          </a:p>
        </p:txBody>
      </p:sp>
      <p:sp>
        <p:nvSpPr>
          <p:cNvPr id="3" name="内容占位符 2"/>
          <p:cNvSpPr>
            <a:spLocks noGrp="1"/>
          </p:cNvSpPr>
          <p:nvPr>
            <p:ph idx="1"/>
          </p:nvPr>
        </p:nvSpPr>
        <p:spPr>
          <a:xfrm>
            <a:off x="838200" y="1212980"/>
            <a:ext cx="6119813" cy="4963983"/>
          </a:xfrm>
        </p:spPr>
        <p:txBody>
          <a:bodyPr>
            <a:normAutofit fontScale="85000" lnSpcReduction="10000"/>
          </a:bodyPr>
          <a:lstStyle/>
          <a:p>
            <a:pPr>
              <a:lnSpc>
                <a:spcPct val="150000"/>
              </a:lnSpc>
            </a:pPr>
            <a:r>
              <a:rPr kumimoji="1" lang="en-US" altLang="zh-CN" sz="1900" b="1" dirty="0">
                <a:latin typeface="Times New Roman" panose="02020603050405020304" pitchFamily="18" charset="0"/>
                <a:cs typeface="Times New Roman" panose="02020603050405020304" pitchFamily="18" charset="0"/>
              </a:rPr>
              <a:t>Phenomenon</a:t>
            </a:r>
            <a:r>
              <a:rPr kumimoji="1" lang="zh-CN" altLang="en-US" sz="1900" b="1" dirty="0">
                <a:latin typeface="Times New Roman" panose="02020603050405020304" pitchFamily="18" charset="0"/>
                <a:cs typeface="Times New Roman" panose="02020603050405020304" pitchFamily="18" charset="0"/>
              </a:rPr>
              <a:t>：</a:t>
            </a: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 neural recording instabilities </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caused by small movements of the electrodes relative to the surrounding brain tissue, as well as cell loss and scar tissue lead the </a:t>
            </a: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BCI to become uncontrollable</a:t>
            </a:r>
            <a:endParaRPr kumimoji="1" lang="zh-CN" altLang="en-US" sz="1900" b="1" dirty="0">
              <a:latin typeface="Times New Roman" panose="02020603050405020304" pitchFamily="18" charset="0"/>
              <a:cs typeface="Times New Roman" panose="02020603050405020304" pitchFamily="18" charset="0"/>
            </a:endParaRPr>
          </a:p>
          <a:p>
            <a:pPr>
              <a:lnSpc>
                <a:spcPct val="150000"/>
              </a:lnSpc>
            </a:pPr>
            <a:r>
              <a:rPr kumimoji="1" lang="en-US" altLang="zh-CN" sz="1900" b="1" dirty="0">
                <a:latin typeface="Times New Roman" panose="02020603050405020304" pitchFamily="18" charset="0"/>
                <a:cs typeface="Times New Roman" panose="02020603050405020304" pitchFamily="18" charset="0"/>
              </a:rPr>
              <a:t>Hypothesis</a:t>
            </a:r>
            <a:r>
              <a:rPr kumimoji="1" lang="zh-CN" altLang="en-US" sz="1900" b="1" dirty="0">
                <a:latin typeface="Times New Roman" panose="02020603050405020304" pitchFamily="18" charset="0"/>
                <a:cs typeface="Times New Roman" panose="02020603050405020304" pitchFamily="18" charset="0"/>
              </a:rPr>
              <a:t>：</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neural population activity tends to lie within a low-dimensional space, termed the </a:t>
            </a: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neural manifold, which are quite stable </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for the constraints imposed by the underlying neural circuitry</a:t>
            </a:r>
          </a:p>
          <a:p>
            <a:pPr>
              <a:lnSpc>
                <a:spcPct val="150000"/>
              </a:lnSpc>
            </a:pP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Methods</a:t>
            </a:r>
            <a:r>
              <a:rPr kumimoji="1" lang="zh-CN" altLang="en-US" sz="1900" b="1" dirty="0">
                <a:latin typeface="Times New Roman" panose="02020603050405020304" pitchFamily="18" charset="0"/>
                <a:ea typeface="等线" panose="02010600030101010101" pitchFamily="2" charset="-122"/>
                <a:cs typeface="Times New Roman" panose="02020603050405020304" pitchFamily="18" charset="0"/>
              </a:rPr>
              <a:t>：</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developed a </a:t>
            </a: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manifold-based stabilizer to align estimates of the manifold</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 a </a:t>
            </a: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decoder with a fixed parameters</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 can then be used to accurately estimate intended BCI movements</a:t>
            </a:r>
            <a:endParaRPr kumimoji="1" lang="zh-CN" altLang="en-US" sz="1900" b="1"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Result</a:t>
            </a:r>
            <a:r>
              <a:rPr kumimoji="1" lang="zh-CN" altLang="en-US" sz="1900" b="1" dirty="0">
                <a:latin typeface="Times New Roman" panose="02020603050405020304" pitchFamily="18" charset="0"/>
                <a:ea typeface="等线" panose="02010600030101010101" pitchFamily="2" charset="-122"/>
                <a:cs typeface="Times New Roman" panose="02020603050405020304" pitchFamily="18" charset="0"/>
              </a:rPr>
              <a:t>：</a:t>
            </a:r>
            <a:r>
              <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rPr>
              <a:t>solve such as </a:t>
            </a:r>
            <a:r>
              <a:rPr kumimoji="1" lang="en-US" altLang="zh-CN" sz="1900" b="1" dirty="0">
                <a:latin typeface="Times New Roman" panose="02020603050405020304" pitchFamily="18" charset="0"/>
                <a:ea typeface="等线" panose="02010600030101010101" pitchFamily="2" charset="-122"/>
                <a:cs typeface="Times New Roman" panose="02020603050405020304" pitchFamily="18" charset="0"/>
              </a:rPr>
              <a:t>tuning changes, drop-outs or baseline shifts without knowledge of the user’s intended BCI movements</a:t>
            </a:r>
            <a:endParaRPr kumimoji="1" lang="en-US" altLang="zh-CN" sz="19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endParaRPr kumimoji="1" lang="zh-CN" altLang="en-US" sz="1600" b="1"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endParaRPr kumimoji="1" lang="en-US" altLang="zh-CN" sz="1600" b="1"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endParaRPr kumimoji="1" lang="en-US" altLang="zh-CN" sz="1600" b="1"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endParaRPr kumimoji="1" lang="en-US" altLang="zh-CN" sz="1600" b="1"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0B5033A-F332-46A0-8C92-01FC843CAA63}"/>
              </a:ext>
            </a:extLst>
          </p:cNvPr>
          <p:cNvPicPr>
            <a:picLocks noChangeAspect="1"/>
          </p:cNvPicPr>
          <p:nvPr/>
        </p:nvPicPr>
        <p:blipFill>
          <a:blip r:embed="rId3"/>
          <a:stretch>
            <a:fillRect/>
          </a:stretch>
        </p:blipFill>
        <p:spPr>
          <a:xfrm>
            <a:off x="6869113" y="2047234"/>
            <a:ext cx="5233987" cy="3295473"/>
          </a:xfrm>
          <a:prstGeom prst="rect">
            <a:avLst/>
          </a:prstGeom>
        </p:spPr>
      </p:pic>
    </p:spTree>
    <p:extLst>
      <p:ext uri="{BB962C8B-B14F-4D97-AF65-F5344CB8AC3E}">
        <p14:creationId xmlns:p14="http://schemas.microsoft.com/office/powerpoint/2010/main" val="241149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1661" cy="661242"/>
          </a:xfrm>
        </p:spPr>
        <p:txBody>
          <a:bodyPr>
            <a:noAutofit/>
          </a:bodyPr>
          <a:lstStyle/>
          <a:p>
            <a:r>
              <a:rPr kumimoji="1" lang="en-US" altLang="zh-CN" sz="2800" dirty="0"/>
              <a:t>Manifold-based stabilization intuition and design.</a:t>
            </a:r>
          </a:p>
        </p:txBody>
      </p:sp>
      <p:sp>
        <p:nvSpPr>
          <p:cNvPr id="3" name="内容占位符 2"/>
          <p:cNvSpPr>
            <a:spLocks noGrp="1"/>
          </p:cNvSpPr>
          <p:nvPr>
            <p:ph idx="1"/>
          </p:nvPr>
        </p:nvSpPr>
        <p:spPr>
          <a:xfrm>
            <a:off x="838200" y="1212980"/>
            <a:ext cx="6119813" cy="4963983"/>
          </a:xfrm>
        </p:spPr>
        <p:txBody>
          <a:bodyPr>
            <a:normAutofit fontScale="85000" lnSpcReduction="20000"/>
          </a:bodyPr>
          <a:lstStyle/>
          <a:p>
            <a:pPr>
              <a:lnSpc>
                <a:spcPct val="150000"/>
              </a:lnSpc>
            </a:pPr>
            <a:r>
              <a:rPr kumimoji="1" lang="en-US" altLang="zh-CN" sz="2400" b="1" dirty="0">
                <a:latin typeface="Times New Roman" panose="02020603050405020304" pitchFamily="18" charset="0"/>
                <a:cs typeface="Times New Roman" panose="02020603050405020304" pitchFamily="18" charset="0"/>
              </a:rPr>
              <a:t>neural recording instabilities</a:t>
            </a:r>
          </a:p>
          <a:p>
            <a:pPr lvl="1">
              <a:lnSpc>
                <a:spcPct val="150000"/>
              </a:lnSpc>
            </a:pPr>
            <a:r>
              <a:rPr kumimoji="1" lang="en-US" altLang="zh-CN" sz="2000" dirty="0">
                <a:latin typeface="Times New Roman" panose="02020603050405020304" pitchFamily="18" charset="0"/>
                <a:cs typeface="Times New Roman" panose="02020603050405020304" pitchFamily="18" charset="0"/>
              </a:rPr>
              <a:t>Electrodes 1 and 2 are stable across days 1 and 2 whereas electrode 3 is unstable </a:t>
            </a:r>
          </a:p>
          <a:p>
            <a:pPr>
              <a:lnSpc>
                <a:spcPct val="150000"/>
              </a:lnSpc>
            </a:pPr>
            <a:r>
              <a:rPr kumimoji="1" lang="en-US" altLang="zh-CN" sz="2400" b="1" dirty="0">
                <a:latin typeface="Times New Roman" panose="02020603050405020304" pitchFamily="18" charset="0"/>
                <a:cs typeface="Times New Roman" panose="02020603050405020304" pitchFamily="18" charset="0"/>
              </a:rPr>
              <a:t>estimating a manifold</a:t>
            </a:r>
          </a:p>
          <a:p>
            <a:pPr lvl="1">
              <a:lnSpc>
                <a:spcPct val="150000"/>
              </a:lnSpc>
            </a:pPr>
            <a:r>
              <a:rPr kumimoji="1" lang="en-US" altLang="zh-CN" sz="2000" dirty="0">
                <a:latin typeface="Times New Roman" panose="02020603050405020304" pitchFamily="18" charset="0"/>
                <a:cs typeface="Times New Roman" panose="02020603050405020304" pitchFamily="18" charset="0"/>
              </a:rPr>
              <a:t>estimating a manifold from the recorded population activity at different times</a:t>
            </a:r>
          </a:p>
          <a:p>
            <a:pPr>
              <a:lnSpc>
                <a:spcPct val="150000"/>
              </a:lnSpc>
            </a:pPr>
            <a:r>
              <a:rPr kumimoji="1" lang="en-US" altLang="zh-CN" sz="2400" b="1" dirty="0">
                <a:latin typeface="Times New Roman" panose="02020603050405020304" pitchFamily="18" charset="0"/>
                <a:cs typeface="Times New Roman" panose="02020603050405020304" pitchFamily="18" charset="0"/>
              </a:rPr>
              <a:t>align the manifolds across time</a:t>
            </a:r>
          </a:p>
          <a:p>
            <a:pPr lvl="1">
              <a:lnSpc>
                <a:spcPct val="150000"/>
              </a:lnSpc>
            </a:pPr>
            <a:r>
              <a:rPr kumimoji="1" lang="en-US" altLang="zh-CN" sz="2000" dirty="0">
                <a:latin typeface="Times New Roman" panose="02020603050405020304" pitchFamily="18" charset="0"/>
                <a:cs typeface="Times New Roman" panose="02020603050405020304" pitchFamily="18" charset="0"/>
              </a:rPr>
              <a:t>identify the electrodes with stable recordings </a:t>
            </a:r>
          </a:p>
          <a:p>
            <a:pPr lvl="1">
              <a:lnSpc>
                <a:spcPct val="150000"/>
              </a:lnSpc>
            </a:pPr>
            <a:r>
              <a:rPr kumimoji="1" lang="en-US" altLang="zh-CN" sz="2000" dirty="0">
                <a:latin typeface="Times New Roman" panose="02020603050405020304" pitchFamily="18" charset="0"/>
                <a:cs typeface="Times New Roman" panose="02020603050405020304" pitchFamily="18" charset="0"/>
              </a:rPr>
              <a:t>specify that the coordinate axes </a:t>
            </a:r>
          </a:p>
          <a:p>
            <a:pPr lvl="1">
              <a:lnSpc>
                <a:spcPct val="150000"/>
              </a:lnSpc>
            </a:pPr>
            <a:r>
              <a:rPr kumimoji="1" lang="en-US" altLang="zh-CN" sz="2000" dirty="0">
                <a:latin typeface="Times New Roman" panose="02020603050405020304" pitchFamily="18" charset="0"/>
                <a:cs typeface="Times New Roman" panose="02020603050405020304" pitchFamily="18" charset="0"/>
              </a:rPr>
              <a:t>align manifold by rotation matrix </a:t>
            </a:r>
          </a:p>
          <a:p>
            <a:pPr>
              <a:lnSpc>
                <a:spcPct val="150000"/>
              </a:lnSpc>
            </a:pPr>
            <a:r>
              <a:rPr kumimoji="1" lang="en-US" altLang="zh-CN" sz="2400" b="1" dirty="0">
                <a:latin typeface="Times New Roman" panose="02020603050405020304" pitchFamily="18" charset="0"/>
                <a:cs typeface="Times New Roman" panose="02020603050405020304" pitchFamily="18" charset="0"/>
              </a:rPr>
              <a:t>Passed aligned manifold to the decoder</a:t>
            </a:r>
          </a:p>
          <a:p>
            <a:pPr marL="457200" lvl="2">
              <a:lnSpc>
                <a:spcPct val="150000"/>
              </a:lnSpc>
            </a:pPr>
            <a:endParaRPr kumimoji="1" lang="en-US" altLang="zh-CN" sz="1800" b="1" dirty="0">
              <a:latin typeface="Times New Roman" panose="02020603050405020304" pitchFamily="18" charset="0"/>
              <a:ea typeface="等线" panose="02010600030101010101" pitchFamily="2" charset="-122"/>
              <a:cs typeface="Times New Roman" panose="02020603050405020304" pitchFamily="18" charset="0"/>
            </a:endParaRPr>
          </a:p>
          <a:p>
            <a:pPr marL="457200" lvl="2">
              <a:lnSpc>
                <a:spcPct val="150000"/>
              </a:lnSpc>
            </a:pPr>
            <a:endParaRPr kumimoji="1" lang="en-US" altLang="zh-CN" sz="1600" b="1"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a:lnSpc>
                <a:spcPct val="150000"/>
              </a:lnSpc>
            </a:pPr>
            <a:endParaRPr kumimoji="1" lang="en-US" altLang="zh-CN" sz="22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D90EEE98-CA20-4B37-B156-9DEFC0109538}"/>
              </a:ext>
            </a:extLst>
          </p:cNvPr>
          <p:cNvPicPr>
            <a:picLocks noChangeAspect="1"/>
          </p:cNvPicPr>
          <p:nvPr/>
        </p:nvPicPr>
        <p:blipFill>
          <a:blip r:embed="rId3"/>
          <a:stretch>
            <a:fillRect/>
          </a:stretch>
        </p:blipFill>
        <p:spPr>
          <a:xfrm>
            <a:off x="7223637" y="0"/>
            <a:ext cx="4968363" cy="6858000"/>
          </a:xfrm>
          <a:prstGeom prst="rect">
            <a:avLst/>
          </a:prstGeom>
        </p:spPr>
      </p:pic>
    </p:spTree>
    <p:extLst>
      <p:ext uri="{BB962C8B-B14F-4D97-AF65-F5344CB8AC3E}">
        <p14:creationId xmlns:p14="http://schemas.microsoft.com/office/powerpoint/2010/main" val="21836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804400" cy="661242"/>
          </a:xfrm>
        </p:spPr>
        <p:txBody>
          <a:bodyPr>
            <a:noAutofit/>
          </a:bodyPr>
          <a:lstStyle/>
          <a:p>
            <a:r>
              <a:rPr kumimoji="1" lang="en-US" altLang="zh-CN" sz="2800" dirty="0"/>
              <a:t>Methods-Stabilization and decoder.</a:t>
            </a:r>
            <a:endParaRPr kumimoji="1" lang="zh-CN" altLang="en-US" sz="2800" dirty="0"/>
          </a:p>
        </p:txBody>
      </p:sp>
      <p:sp>
        <p:nvSpPr>
          <p:cNvPr id="3" name="内容占位符 2"/>
          <p:cNvSpPr>
            <a:spLocks noGrp="1"/>
          </p:cNvSpPr>
          <p:nvPr>
            <p:ph idx="1"/>
          </p:nvPr>
        </p:nvSpPr>
        <p:spPr>
          <a:xfrm>
            <a:off x="838200" y="1212980"/>
            <a:ext cx="6119813" cy="4963983"/>
          </a:xfrm>
        </p:spPr>
        <p:txBody>
          <a:bodyPr>
            <a:normAutofit fontScale="77500" lnSpcReduction="20000"/>
          </a:bodyPr>
          <a:lstStyle/>
          <a:p>
            <a:pPr>
              <a:lnSpc>
                <a:spcPct val="120000"/>
              </a:lnSpc>
            </a:pPr>
            <a:r>
              <a:rPr kumimoji="1" lang="en-US" altLang="zh-CN" sz="2400" b="1" dirty="0">
                <a:latin typeface="Times New Roman" panose="02020603050405020304" pitchFamily="18" charset="0"/>
                <a:cs typeface="Times New Roman" panose="02020603050405020304" pitchFamily="18" charset="0"/>
              </a:rPr>
              <a:t>Neural stabilizer</a:t>
            </a:r>
          </a:p>
          <a:p>
            <a:pPr lvl="1">
              <a:lnSpc>
                <a:spcPct val="120000"/>
              </a:lnSpc>
            </a:pPr>
            <a:r>
              <a:rPr kumimoji="1" lang="en-US" altLang="zh-CN" dirty="0">
                <a:latin typeface="Times New Roman" panose="02020603050405020304" pitchFamily="18" charset="0"/>
                <a:cs typeface="Times New Roman" panose="02020603050405020304" pitchFamily="18" charset="0"/>
              </a:rPr>
              <a:t>get a manifold by factor analysis</a:t>
            </a:r>
          </a:p>
          <a:p>
            <a:pPr lvl="1">
              <a:lnSpc>
                <a:spcPct val="120000"/>
              </a:lnSpc>
            </a:pPr>
            <a:r>
              <a:rPr kumimoji="1" lang="en-US" altLang="zh-CN" dirty="0">
                <a:latin typeface="Times New Roman" panose="02020603050405020304" pitchFamily="18" charset="0"/>
                <a:cs typeface="Times New Roman" panose="02020603050405020304" pitchFamily="18" charset="0"/>
              </a:rPr>
              <a:t>align manifold by rotation matrix</a:t>
            </a:r>
          </a:p>
          <a:p>
            <a:pPr lvl="1">
              <a:lnSpc>
                <a:spcPct val="120000"/>
              </a:lnSpc>
            </a:pPr>
            <a:r>
              <a:rPr kumimoji="1" lang="en-US" altLang="zh-CN" dirty="0">
                <a:latin typeface="Times New Roman" panose="02020603050405020304" pitchFamily="18" charset="0"/>
                <a:cs typeface="Times New Roman" panose="02020603050405020304" pitchFamily="18" charset="0"/>
              </a:rPr>
              <a:t>get stabilized estimates of latent state</a:t>
            </a:r>
          </a:p>
          <a:p>
            <a:pPr>
              <a:lnSpc>
                <a:spcPct val="120000"/>
              </a:lnSpc>
            </a:pPr>
            <a:r>
              <a:rPr kumimoji="1" lang="en-US" altLang="zh-CN" sz="2400" b="1" dirty="0">
                <a:latin typeface="Times New Roman" panose="02020603050405020304" pitchFamily="18" charset="0"/>
                <a:cs typeface="Times New Roman" panose="02020603050405020304" pitchFamily="18" charset="0"/>
              </a:rPr>
              <a:t>Decoder</a:t>
            </a:r>
          </a:p>
          <a:p>
            <a:pPr lvl="1">
              <a:lnSpc>
                <a:spcPct val="120000"/>
              </a:lnSpc>
            </a:pPr>
            <a:r>
              <a:rPr kumimoji="1" lang="en-US" altLang="zh-CN" dirty="0">
                <a:latin typeface="Times New Roman" panose="02020603050405020304" pitchFamily="18" charset="0"/>
                <a:cs typeface="Times New Roman" panose="02020603050405020304" pitchFamily="18" charset="0"/>
              </a:rPr>
              <a:t>Kalman filter</a:t>
            </a:r>
          </a:p>
          <a:p>
            <a:pPr>
              <a:lnSpc>
                <a:spcPct val="120000"/>
              </a:lnSpc>
            </a:pPr>
            <a:r>
              <a:rPr kumimoji="1" lang="en-US" altLang="zh-CN" sz="2400" b="1" dirty="0">
                <a:latin typeface="Times New Roman" panose="02020603050405020304" pitchFamily="18" charset="0"/>
                <a:cs typeface="Times New Roman" panose="02020603050405020304" pitchFamily="18" charset="0"/>
              </a:rPr>
              <a:t>Identifying stable electrodes.</a:t>
            </a:r>
          </a:p>
          <a:p>
            <a:pPr lvl="1">
              <a:lnSpc>
                <a:spcPct val="120000"/>
              </a:lnSpc>
            </a:pPr>
            <a:r>
              <a:rPr kumimoji="1" lang="en-US" altLang="zh-CN" dirty="0">
                <a:latin typeface="Times New Roman" panose="02020603050405020304" pitchFamily="18" charset="0"/>
                <a:cs typeface="Times New Roman" panose="02020603050405020304" pitchFamily="18" charset="0"/>
              </a:rPr>
              <a:t>electrodes with corresponding rows of either Λ1 or Λ2 with </a:t>
            </a:r>
            <a:r>
              <a:rPr kumimoji="1" lang="en-US" altLang="zh-CN" b="1" dirty="0">
                <a:latin typeface="Times New Roman" panose="02020603050405020304" pitchFamily="18" charset="0"/>
                <a:cs typeface="Times New Roman" panose="02020603050405020304" pitchFamily="18" charset="0"/>
              </a:rPr>
              <a:t>l2 norms less than a threshold</a:t>
            </a:r>
            <a:r>
              <a:rPr kumimoji="1" lang="en-US" altLang="zh-CN" dirty="0">
                <a:latin typeface="Times New Roman" panose="02020603050405020304" pitchFamily="18" charset="0"/>
                <a:cs typeface="Times New Roman" panose="02020603050405020304" pitchFamily="18" charset="0"/>
              </a:rPr>
              <a:t>, T, are first removed which could exclude electrodes that are noisy or have experienced unit drop-out</a:t>
            </a:r>
          </a:p>
          <a:p>
            <a:pPr lvl="1">
              <a:lnSpc>
                <a:spcPct val="120000"/>
              </a:lnSpc>
            </a:pPr>
            <a:r>
              <a:rPr kumimoji="1" lang="en-US" altLang="zh-CN" dirty="0">
                <a:latin typeface="Times New Roman" panose="02020603050405020304" pitchFamily="18" charset="0"/>
                <a:cs typeface="Times New Roman" panose="02020603050405020304" pitchFamily="18" charset="0"/>
              </a:rPr>
              <a:t>an iterative procedure to rank and remove electrodes according to </a:t>
            </a:r>
            <a:r>
              <a:rPr kumimoji="1" lang="en-US" altLang="zh-CN" b="1" dirty="0">
                <a:latin typeface="Times New Roman" panose="02020603050405020304" pitchFamily="18" charset="0"/>
                <a:cs typeface="Times New Roman" panose="02020603050405020304" pitchFamily="18" charset="0"/>
              </a:rPr>
              <a:t>how much they have changed their relationship with the underlying manifold</a:t>
            </a:r>
          </a:p>
          <a:p>
            <a:pPr lvl="1">
              <a:lnSpc>
                <a:spcPct val="150000"/>
              </a:lnSpc>
            </a:pPr>
            <a:endParaRPr kumimoji="1" lang="en-US" altLang="zh-CN" dirty="0">
              <a:latin typeface="Times New Roman" panose="02020603050405020304" pitchFamily="18" charset="0"/>
              <a:cs typeface="Times New Roman" panose="02020603050405020304" pitchFamily="18" charset="0"/>
            </a:endParaRPr>
          </a:p>
          <a:p>
            <a:pPr lvl="1">
              <a:lnSpc>
                <a:spcPct val="150000"/>
              </a:lnSpc>
            </a:pPr>
            <a:endParaRPr kumimoji="1" lang="en-US" altLang="zh-CN" dirty="0">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99BD4B5C-DBCB-4DC4-92B8-D59F8754C58C}"/>
              </a:ext>
            </a:extLst>
          </p:cNvPr>
          <p:cNvGraphicFramePr>
            <a:graphicFrameLocks noChangeAspect="1"/>
          </p:cNvGraphicFramePr>
          <p:nvPr>
            <p:extLst>
              <p:ext uri="{D42A27DB-BD31-4B8C-83A1-F6EECF244321}">
                <p14:modId xmlns:p14="http://schemas.microsoft.com/office/powerpoint/2010/main" val="2552124073"/>
              </p:ext>
            </p:extLst>
          </p:nvPr>
        </p:nvGraphicFramePr>
        <p:xfrm>
          <a:off x="8534655" y="1543601"/>
          <a:ext cx="2361474" cy="787158"/>
        </p:xfrm>
        <a:graphic>
          <a:graphicData uri="http://schemas.openxmlformats.org/presentationml/2006/ole">
            <mc:AlternateContent xmlns:mc="http://schemas.openxmlformats.org/markup-compatibility/2006">
              <mc:Choice xmlns:v="urn:schemas-microsoft-com:vml" Requires="v">
                <p:oleObj spid="_x0000_s12420" name="Equation" r:id="rId4" imgW="1447560" imgH="482400" progId="Equation.DSMT4">
                  <p:embed/>
                </p:oleObj>
              </mc:Choice>
              <mc:Fallback>
                <p:oleObj name="Equation" r:id="rId4" imgW="1447560" imgH="482400" progId="Equation.DSMT4">
                  <p:embed/>
                  <p:pic>
                    <p:nvPicPr>
                      <p:cNvPr id="4" name="对象 3">
                        <a:extLst>
                          <a:ext uri="{FF2B5EF4-FFF2-40B4-BE49-F238E27FC236}">
                            <a16:creationId xmlns:a16="http://schemas.microsoft.com/office/drawing/2014/main" id="{99BD4B5C-DBCB-4DC4-92B8-D59F8754C58C}"/>
                          </a:ext>
                        </a:extLst>
                      </p:cNvPr>
                      <p:cNvPicPr/>
                      <p:nvPr/>
                    </p:nvPicPr>
                    <p:blipFill>
                      <a:blip r:embed="rId5"/>
                      <a:stretch>
                        <a:fillRect/>
                      </a:stretch>
                    </p:blipFill>
                    <p:spPr>
                      <a:xfrm>
                        <a:off x="8534655" y="1543601"/>
                        <a:ext cx="2361474" cy="78715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AB18E0F-4153-42E0-AC35-AA21AD5EBCFC}"/>
              </a:ext>
            </a:extLst>
          </p:cNvPr>
          <p:cNvGraphicFramePr>
            <a:graphicFrameLocks noChangeAspect="1"/>
          </p:cNvGraphicFramePr>
          <p:nvPr>
            <p:extLst>
              <p:ext uri="{D42A27DB-BD31-4B8C-83A1-F6EECF244321}">
                <p14:modId xmlns:p14="http://schemas.microsoft.com/office/powerpoint/2010/main" val="289996206"/>
              </p:ext>
            </p:extLst>
          </p:nvPr>
        </p:nvGraphicFramePr>
        <p:xfrm>
          <a:off x="7140453" y="2357617"/>
          <a:ext cx="4624227" cy="592850"/>
        </p:xfrm>
        <a:graphic>
          <a:graphicData uri="http://schemas.openxmlformats.org/presentationml/2006/ole">
            <mc:AlternateContent xmlns:mc="http://schemas.openxmlformats.org/markup-compatibility/2006">
              <mc:Choice xmlns:v="urn:schemas-microsoft-com:vml" Requires="v">
                <p:oleObj spid="_x0000_s12421" name="Equation" r:id="rId6" imgW="2476440" imgH="317160" progId="Equation.DSMT4">
                  <p:embed/>
                </p:oleObj>
              </mc:Choice>
              <mc:Fallback>
                <p:oleObj name="Equation" r:id="rId6" imgW="2476440" imgH="317160" progId="Equation.DSMT4">
                  <p:embed/>
                  <p:pic>
                    <p:nvPicPr>
                      <p:cNvPr id="5" name="对象 4">
                        <a:extLst>
                          <a:ext uri="{FF2B5EF4-FFF2-40B4-BE49-F238E27FC236}">
                            <a16:creationId xmlns:a16="http://schemas.microsoft.com/office/drawing/2014/main" id="{3AB18E0F-4153-42E0-AC35-AA21AD5EBCFC}"/>
                          </a:ext>
                        </a:extLst>
                      </p:cNvPr>
                      <p:cNvPicPr/>
                      <p:nvPr/>
                    </p:nvPicPr>
                    <p:blipFill>
                      <a:blip r:embed="rId7"/>
                      <a:stretch>
                        <a:fillRect/>
                      </a:stretch>
                    </p:blipFill>
                    <p:spPr>
                      <a:xfrm>
                        <a:off x="7140453" y="2357617"/>
                        <a:ext cx="4624227" cy="59285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9F76228-E37E-4B12-A8B5-A7C152A8C40F}"/>
              </a:ext>
            </a:extLst>
          </p:cNvPr>
          <p:cNvGraphicFramePr>
            <a:graphicFrameLocks noChangeAspect="1"/>
          </p:cNvGraphicFramePr>
          <p:nvPr>
            <p:extLst>
              <p:ext uri="{D42A27DB-BD31-4B8C-83A1-F6EECF244321}">
                <p14:modId xmlns:p14="http://schemas.microsoft.com/office/powerpoint/2010/main" val="2265824702"/>
              </p:ext>
            </p:extLst>
          </p:nvPr>
        </p:nvGraphicFramePr>
        <p:xfrm>
          <a:off x="8601934" y="3118612"/>
          <a:ext cx="2040666" cy="897893"/>
        </p:xfrm>
        <a:graphic>
          <a:graphicData uri="http://schemas.openxmlformats.org/presentationml/2006/ole">
            <mc:AlternateContent xmlns:mc="http://schemas.openxmlformats.org/markup-compatibility/2006">
              <mc:Choice xmlns:v="urn:schemas-microsoft-com:vml" Requires="v">
                <p:oleObj spid="_x0000_s12422" name="Equation" r:id="rId8" imgW="1269720" imgH="558720" progId="Equation.DSMT4">
                  <p:embed/>
                </p:oleObj>
              </mc:Choice>
              <mc:Fallback>
                <p:oleObj name="Equation" r:id="rId8" imgW="1269720" imgH="558720" progId="Equation.DSMT4">
                  <p:embed/>
                  <p:pic>
                    <p:nvPicPr>
                      <p:cNvPr id="7" name="对象 6">
                        <a:extLst>
                          <a:ext uri="{FF2B5EF4-FFF2-40B4-BE49-F238E27FC236}">
                            <a16:creationId xmlns:a16="http://schemas.microsoft.com/office/drawing/2014/main" id="{09F76228-E37E-4B12-A8B5-A7C152A8C40F}"/>
                          </a:ext>
                        </a:extLst>
                      </p:cNvPr>
                      <p:cNvPicPr/>
                      <p:nvPr/>
                    </p:nvPicPr>
                    <p:blipFill>
                      <a:blip r:embed="rId9"/>
                      <a:stretch>
                        <a:fillRect/>
                      </a:stretch>
                    </p:blipFill>
                    <p:spPr>
                      <a:xfrm>
                        <a:off x="8601934" y="3118612"/>
                        <a:ext cx="2040666" cy="89789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945BA39-D0FE-4816-806F-938EBC2578CB}"/>
              </a:ext>
            </a:extLst>
          </p:cNvPr>
          <p:cNvGraphicFramePr>
            <a:graphicFrameLocks noChangeAspect="1"/>
          </p:cNvGraphicFramePr>
          <p:nvPr>
            <p:extLst>
              <p:ext uri="{D42A27DB-BD31-4B8C-83A1-F6EECF244321}">
                <p14:modId xmlns:p14="http://schemas.microsoft.com/office/powerpoint/2010/main" val="1507802911"/>
              </p:ext>
            </p:extLst>
          </p:nvPr>
        </p:nvGraphicFramePr>
        <p:xfrm>
          <a:off x="8153292" y="4184650"/>
          <a:ext cx="3124200" cy="1514475"/>
        </p:xfrm>
        <a:graphic>
          <a:graphicData uri="http://schemas.openxmlformats.org/presentationml/2006/ole">
            <mc:AlternateContent xmlns:mc="http://schemas.openxmlformats.org/markup-compatibility/2006">
              <mc:Choice xmlns:v="urn:schemas-microsoft-com:vml" Requires="v">
                <p:oleObj spid="_x0000_s12423" name="Equation" r:id="rId10" imgW="3124050" imgH="1514635" progId="Equation.DSMT4">
                  <p:embed/>
                </p:oleObj>
              </mc:Choice>
              <mc:Fallback>
                <p:oleObj name="Equation" r:id="rId10" imgW="3124050" imgH="1514635" progId="Equation.DSMT4">
                  <p:embed/>
                  <p:pic>
                    <p:nvPicPr>
                      <p:cNvPr id="0" name=""/>
                      <p:cNvPicPr/>
                      <p:nvPr/>
                    </p:nvPicPr>
                    <p:blipFill>
                      <a:blip r:embed="rId11"/>
                      <a:stretch>
                        <a:fillRect/>
                      </a:stretch>
                    </p:blipFill>
                    <p:spPr>
                      <a:xfrm>
                        <a:off x="8153292" y="4184650"/>
                        <a:ext cx="3124200" cy="151447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02FB8C4-C0DF-4166-A044-2EFFDFD9F34C}"/>
              </a:ext>
            </a:extLst>
          </p:cNvPr>
          <p:cNvGraphicFramePr>
            <a:graphicFrameLocks noChangeAspect="1"/>
          </p:cNvGraphicFramePr>
          <p:nvPr>
            <p:extLst>
              <p:ext uri="{D42A27DB-BD31-4B8C-83A1-F6EECF244321}">
                <p14:modId xmlns:p14="http://schemas.microsoft.com/office/powerpoint/2010/main" val="3480070548"/>
              </p:ext>
            </p:extLst>
          </p:nvPr>
        </p:nvGraphicFramePr>
        <p:xfrm>
          <a:off x="7955965" y="5699125"/>
          <a:ext cx="3722061" cy="549566"/>
        </p:xfrm>
        <a:graphic>
          <a:graphicData uri="http://schemas.openxmlformats.org/presentationml/2006/ole">
            <mc:AlternateContent xmlns:mc="http://schemas.openxmlformats.org/markup-compatibility/2006">
              <mc:Choice xmlns:v="urn:schemas-microsoft-com:vml" Requires="v">
                <p:oleObj spid="_x0000_s12424" name="Equation" r:id="rId12" imgW="1892160" imgH="279360" progId="Equation.DSMT4">
                  <p:embed/>
                </p:oleObj>
              </mc:Choice>
              <mc:Fallback>
                <p:oleObj name="Equation" r:id="rId12" imgW="1892160" imgH="279360" progId="Equation.DSMT4">
                  <p:embed/>
                  <p:pic>
                    <p:nvPicPr>
                      <p:cNvPr id="0" name=""/>
                      <p:cNvPicPr/>
                      <p:nvPr/>
                    </p:nvPicPr>
                    <p:blipFill>
                      <a:blip r:embed="rId13"/>
                      <a:stretch>
                        <a:fillRect/>
                      </a:stretch>
                    </p:blipFill>
                    <p:spPr>
                      <a:xfrm>
                        <a:off x="7955965" y="5699125"/>
                        <a:ext cx="3722061" cy="549566"/>
                      </a:xfrm>
                      <a:prstGeom prst="rect">
                        <a:avLst/>
                      </a:prstGeom>
                    </p:spPr>
                  </p:pic>
                </p:oleObj>
              </mc:Fallback>
            </mc:AlternateContent>
          </a:graphicData>
        </a:graphic>
      </p:graphicFrame>
    </p:spTree>
    <p:extLst>
      <p:ext uri="{BB962C8B-B14F-4D97-AF65-F5344CB8AC3E}">
        <p14:creationId xmlns:p14="http://schemas.microsoft.com/office/powerpoint/2010/main" val="1821253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PT Template" id="{71975EBB-976B-114F-8B6D-B8FC27F96272}" vid="{7C12C6E6-2D7D-0B45-AD19-283B07437F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3098</TotalTime>
  <Words>2482</Words>
  <Application>Microsoft Office PowerPoint</Application>
  <PresentationFormat>宽屏</PresentationFormat>
  <Paragraphs>187</Paragraphs>
  <Slides>18</Slides>
  <Notes>18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6" baseType="lpstr">
      <vt:lpstr>等线</vt:lpstr>
      <vt:lpstr>等线</vt:lpstr>
      <vt:lpstr>STFangsong</vt:lpstr>
      <vt:lpstr>Microsoft YaHei</vt:lpstr>
      <vt:lpstr>Arial</vt:lpstr>
      <vt:lpstr>Times New Roman</vt:lpstr>
      <vt:lpstr>Office 主题</vt:lpstr>
      <vt:lpstr>Equation</vt:lpstr>
      <vt:lpstr> 论文分享</vt:lpstr>
      <vt:lpstr>Neural constraints on learning</vt:lpstr>
      <vt:lpstr>Within and outside intrinsic manifold</vt:lpstr>
      <vt:lpstr>Methods</vt:lpstr>
      <vt:lpstr>Result</vt:lpstr>
      <vt:lpstr>Result</vt:lpstr>
      <vt:lpstr>Stabilization of a brain–computer interface via the alignment of low-dimensional spaces of neural activity</vt:lpstr>
      <vt:lpstr>Manifold-based stabilization intuition and design.</vt:lpstr>
      <vt:lpstr>Methods-Stabilization and decoder.</vt:lpstr>
      <vt:lpstr>Methods-Stabilization and decoder.</vt:lpstr>
      <vt:lpstr>Generating neural instabilities</vt:lpstr>
      <vt:lpstr>result</vt:lpstr>
      <vt:lpstr>Stabilization overcomes severe and abrupt recording instabilities</vt:lpstr>
      <vt:lpstr>results across 42 single-day experiments</vt:lpstr>
      <vt:lpstr>statistical result of single day performance</vt:lpstr>
      <vt:lpstr>Stabilization enables stable multiday performance instabilities</vt:lpstr>
      <vt:lpstr>Stabilization can outperform supervised recalibration</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Liz</cp:lastModifiedBy>
  <cp:revision>301</cp:revision>
  <cp:lastPrinted>2019-10-26T05:01:47Z</cp:lastPrinted>
  <dcterms:created xsi:type="dcterms:W3CDTF">2020-06-19T06:02:24Z</dcterms:created>
  <dcterms:modified xsi:type="dcterms:W3CDTF">2021-06-17T11:15:15Z</dcterms:modified>
</cp:coreProperties>
</file>