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392" r:id="rId3"/>
    <p:sldId id="503" r:id="rId4"/>
    <p:sldId id="480" r:id="rId5"/>
    <p:sldId id="507" r:id="rId6"/>
    <p:sldId id="504" r:id="rId7"/>
    <p:sldId id="508" r:id="rId8"/>
    <p:sldId id="509" r:id="rId9"/>
    <p:sldId id="505" r:id="rId10"/>
    <p:sldId id="506" r:id="rId11"/>
    <p:sldId id="525" r:id="rId12"/>
    <p:sldId id="561" r:id="rId13"/>
    <p:sldId id="562" r:id="rId14"/>
    <p:sldId id="564" r:id="rId15"/>
    <p:sldId id="560" r:id="rId16"/>
    <p:sldId id="565" r:id="rId17"/>
    <p:sldId id="566" r:id="rId18"/>
    <p:sldId id="597" r:id="rId19"/>
    <p:sldId id="596" r:id="rId20"/>
    <p:sldId id="571" r:id="rId21"/>
    <p:sldId id="572" r:id="rId22"/>
    <p:sldId id="573" r:id="rId23"/>
    <p:sldId id="575" r:id="rId24"/>
    <p:sldId id="578" r:id="rId25"/>
    <p:sldId id="598" r:id="rId26"/>
    <p:sldId id="582" r:id="rId27"/>
    <p:sldId id="583" r:id="rId28"/>
    <p:sldId id="402"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81"/>
    <p:restoredTop sz="85076" autoAdjust="0"/>
  </p:normalViewPr>
  <p:slideViewPr>
    <p:cSldViewPr snapToGrid="0" snapToObjects="1">
      <p:cViewPr varScale="1">
        <p:scale>
          <a:sx n="93" d="100"/>
          <a:sy n="93" d="100"/>
        </p:scale>
        <p:origin x="1506" y="90"/>
      </p:cViewPr>
      <p:guideLst>
        <p:guide orient="horz" pos="2160"/>
        <p:guide pos="3840"/>
      </p:guideLst>
    </p:cSldViewPr>
  </p:slideViewPr>
  <p:notesTextViewPr>
    <p:cViewPr>
      <p:scale>
        <a:sx n="1" d="1"/>
        <a:sy n="1" d="1"/>
      </p:scale>
      <p:origin x="0" y="0"/>
    </p:cViewPr>
  </p:notesTextViewPr>
  <p:sorterViewPr>
    <p:cViewPr>
      <p:scale>
        <a:sx n="100" d="100"/>
        <a:sy n="100" d="100"/>
      </p:scale>
      <p:origin x="0" y="-408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93E13-6BA9-9F4B-BC46-D563558962A2}" type="datetimeFigureOut">
              <a:rPr kumimoji="1" lang="zh-CN" altLang="en-US" smtClean="0"/>
              <a:t>2021/12/4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19EBE-46F6-1B4A-B939-8F944DB13322}" type="slidenum">
              <a:rPr kumimoji="1" lang="zh-CN" altLang="en-US" smtClean="0"/>
              <a:t>‹#›</a:t>
            </a:fld>
            <a:endParaRPr kumimoji="1" lang="zh-CN" altLang="en-US"/>
          </a:p>
        </p:txBody>
      </p:sp>
    </p:spTree>
    <p:extLst>
      <p:ext uri="{BB962C8B-B14F-4D97-AF65-F5344CB8AC3E}">
        <p14:creationId xmlns:p14="http://schemas.microsoft.com/office/powerpoint/2010/main" val="1164903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FA19EBE-46F6-1B4A-B939-8F944DB13322}" type="slidenum">
              <a:rPr kumimoji="1" lang="zh-CN" altLang="en-US" smtClean="0"/>
              <a:t>1</a:t>
            </a:fld>
            <a:endParaRPr kumimoji="1" lang="zh-CN" altLang="en-US"/>
          </a:p>
        </p:txBody>
      </p:sp>
    </p:spTree>
    <p:extLst>
      <p:ext uri="{BB962C8B-B14F-4D97-AF65-F5344CB8AC3E}">
        <p14:creationId xmlns:p14="http://schemas.microsoft.com/office/powerpoint/2010/main" val="1985682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例如，随着鸣禽年龄的增长，它的歌声会“具体化”，变得更准确，变化更少</a:t>
            </a:r>
            <a:endParaRPr lang="zh-CN" altLang="en-US" dirty="0"/>
          </a:p>
        </p:txBody>
      </p:sp>
      <p:sp>
        <p:nvSpPr>
          <p:cNvPr id="4" name="灯片编号占位符 3"/>
          <p:cNvSpPr>
            <a:spLocks noGrp="1"/>
          </p:cNvSpPr>
          <p:nvPr>
            <p:ph type="sldNum" sz="quarter" idx="5"/>
          </p:nvPr>
        </p:nvSpPr>
        <p:spPr/>
        <p:txBody>
          <a:bodyPr/>
          <a:lstStyle/>
          <a:p>
            <a:fld id="{986B2234-2E0A-1449-AE26-1A37F328A414}" type="slidenum">
              <a:rPr kumimoji="1" lang="zh-CN" altLang="en-US" smtClean="0"/>
              <a:t>16</a:t>
            </a:fld>
            <a:endParaRPr kumimoji="1" lang="zh-CN" altLang="en-US"/>
          </a:p>
        </p:txBody>
      </p:sp>
    </p:spTree>
    <p:extLst>
      <p:ext uri="{BB962C8B-B14F-4D97-AF65-F5344CB8AC3E}">
        <p14:creationId xmlns:p14="http://schemas.microsoft.com/office/powerpoint/2010/main" val="629406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行为可变性很显著</a:t>
            </a:r>
            <a:endParaRPr kumimoji="1" lang="en-US" altLang="zh-CN" dirty="0"/>
          </a:p>
          <a:p>
            <a:r>
              <a:rPr kumimoji="1" lang="zh-CN" altLang="en-US" dirty="0"/>
              <a:t>如：职业音乐家有时也会弹错音。</a:t>
            </a:r>
            <a:endParaRPr kumimoji="1" lang="en-US" altLang="zh-CN" dirty="0"/>
          </a:p>
          <a:p>
            <a:r>
              <a:rPr kumimoji="1" lang="zh-CN" altLang="en-US" dirty="0"/>
              <a:t>但是，行为可变性并不是“嘈杂神经系统的意外结果”，它实际上可能对学习至关重要，使我们能够充分探索奖励景观，适应不断变化的环境</a:t>
            </a:r>
            <a:endParaRPr kumimoji="1" lang="en-US" altLang="zh-CN" dirty="0"/>
          </a:p>
          <a:p>
            <a:r>
              <a:rPr kumimoji="1" lang="zh-CN" altLang="en-US" dirty="0"/>
              <a:t>可通过强化学习来建模（</a:t>
            </a:r>
            <a:r>
              <a:rPr lang="zh-CN" altLang="en-US" dirty="0"/>
              <a:t>代理试图通过在探索新行动</a:t>
            </a:r>
            <a:r>
              <a:rPr lang="en-US" altLang="zh-CN" dirty="0"/>
              <a:t>(</a:t>
            </a:r>
            <a:r>
              <a:rPr lang="zh-CN" altLang="en-US" dirty="0"/>
              <a:t>即使用行为可变性</a:t>
            </a:r>
            <a:r>
              <a:rPr lang="en-US" altLang="zh-CN" dirty="0"/>
              <a:t>)</a:t>
            </a:r>
            <a:r>
              <a:rPr lang="zh-CN" altLang="en-US" dirty="0"/>
              <a:t>和探索成功行动之间找到平衡，来最大化他们在特定任务中的累积奖励</a:t>
            </a:r>
            <a:endParaRPr kumimoji="1" lang="en-US" altLang="zh-CN" dirty="0"/>
          </a:p>
          <a:p>
            <a:r>
              <a:rPr kumimoji="1" lang="zh-CN" altLang="en-US" dirty="0"/>
              <a:t>大脑可能会根据任务的需要动态调节其行为可变性</a:t>
            </a:r>
            <a:endParaRPr kumimoji="1" lang="en-US" altLang="zh-CN" dirty="0"/>
          </a:p>
          <a:p>
            <a:r>
              <a:rPr kumimoji="1" lang="zh-CN" altLang="en-US" dirty="0"/>
              <a:t>因此，当风险较高时，行为可变性会降低    例如，随着鸣禽年龄的增长，它的歌声会“具体化”，变得更准确，变化更少</a:t>
            </a:r>
            <a:endParaRPr lang="zh-CN" altLang="en-US" dirty="0"/>
          </a:p>
        </p:txBody>
      </p:sp>
      <p:sp>
        <p:nvSpPr>
          <p:cNvPr id="4" name="灯片编号占位符 3"/>
          <p:cNvSpPr>
            <a:spLocks noGrp="1"/>
          </p:cNvSpPr>
          <p:nvPr>
            <p:ph type="sldNum" sz="quarter" idx="5"/>
          </p:nvPr>
        </p:nvSpPr>
        <p:spPr/>
        <p:txBody>
          <a:bodyPr/>
          <a:lstStyle/>
          <a:p>
            <a:fld id="{986B2234-2E0A-1449-AE26-1A37F328A414}" type="slidenum">
              <a:rPr kumimoji="1" lang="zh-CN" altLang="en-US" smtClean="0"/>
              <a:t>17</a:t>
            </a:fld>
            <a:endParaRPr kumimoji="1" lang="zh-CN" altLang="en-US"/>
          </a:p>
        </p:txBody>
      </p:sp>
    </p:spTree>
    <p:extLst>
      <p:ext uri="{BB962C8B-B14F-4D97-AF65-F5344CB8AC3E}">
        <p14:creationId xmlns:p14="http://schemas.microsoft.com/office/powerpoint/2010/main" val="2388666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行为可变性很显著</a:t>
            </a:r>
            <a:endParaRPr kumimoji="1" lang="en-US" altLang="zh-CN" dirty="0"/>
          </a:p>
          <a:p>
            <a:r>
              <a:rPr kumimoji="1" lang="zh-CN" altLang="en-US" dirty="0"/>
              <a:t>如：职业音乐家有时也会弹错音。</a:t>
            </a:r>
            <a:endParaRPr kumimoji="1" lang="en-US" altLang="zh-CN" dirty="0"/>
          </a:p>
          <a:p>
            <a:r>
              <a:rPr kumimoji="1" lang="zh-CN" altLang="en-US" dirty="0"/>
              <a:t>但是，行为可变性并不是“嘈杂神经系统的意外结果”，它实际上可能对学习至关重要，使我们能够充分探索奖励景观，适应不断变化的环境</a:t>
            </a:r>
            <a:endParaRPr kumimoji="1" lang="en-US" altLang="zh-CN" dirty="0"/>
          </a:p>
          <a:p>
            <a:r>
              <a:rPr kumimoji="1" lang="zh-CN" altLang="en-US" dirty="0"/>
              <a:t>可通过强化学习来建模（</a:t>
            </a:r>
            <a:r>
              <a:rPr lang="zh-CN" altLang="en-US" dirty="0"/>
              <a:t>代理试图通过在探索新行动</a:t>
            </a:r>
            <a:r>
              <a:rPr lang="en-US" altLang="zh-CN" dirty="0"/>
              <a:t>(</a:t>
            </a:r>
            <a:r>
              <a:rPr lang="zh-CN" altLang="en-US" dirty="0"/>
              <a:t>即使用行为可变性</a:t>
            </a:r>
            <a:r>
              <a:rPr lang="en-US" altLang="zh-CN" dirty="0"/>
              <a:t>)</a:t>
            </a:r>
            <a:r>
              <a:rPr lang="zh-CN" altLang="en-US" dirty="0"/>
              <a:t>和探索成功行动之间找到平衡，来最大化他们在特定任务中的累积奖励</a:t>
            </a:r>
            <a:endParaRPr kumimoji="1" lang="en-US" altLang="zh-CN" dirty="0"/>
          </a:p>
          <a:p>
            <a:r>
              <a:rPr kumimoji="1" lang="zh-CN" altLang="en-US" dirty="0"/>
              <a:t>大脑可能会根据任务的需要动态调节其行为可变性</a:t>
            </a:r>
            <a:endParaRPr kumimoji="1" lang="en-US" altLang="zh-CN" dirty="0"/>
          </a:p>
          <a:p>
            <a:r>
              <a:rPr kumimoji="1" lang="zh-CN" altLang="en-US" dirty="0"/>
              <a:t>因此，当风险较高时，行为可变性会降低    例如，随着鸣禽年龄的增长，它的歌声会“具体化”，变得更准确，变化更少</a:t>
            </a:r>
            <a:endParaRPr lang="zh-CN" altLang="en-US" dirty="0"/>
          </a:p>
        </p:txBody>
      </p:sp>
      <p:sp>
        <p:nvSpPr>
          <p:cNvPr id="4" name="灯片编号占位符 3"/>
          <p:cNvSpPr>
            <a:spLocks noGrp="1"/>
          </p:cNvSpPr>
          <p:nvPr>
            <p:ph type="sldNum" sz="quarter" idx="5"/>
          </p:nvPr>
        </p:nvSpPr>
        <p:spPr/>
        <p:txBody>
          <a:bodyPr/>
          <a:lstStyle/>
          <a:p>
            <a:fld id="{986B2234-2E0A-1449-AE26-1A37F328A414}" type="slidenum">
              <a:rPr kumimoji="1" lang="zh-CN" altLang="en-US" smtClean="0"/>
              <a:t>18</a:t>
            </a:fld>
            <a:endParaRPr kumimoji="1" lang="zh-CN" altLang="en-US"/>
          </a:p>
        </p:txBody>
      </p:sp>
    </p:spTree>
    <p:extLst>
      <p:ext uri="{BB962C8B-B14F-4D97-AF65-F5344CB8AC3E}">
        <p14:creationId xmlns:p14="http://schemas.microsoft.com/office/powerpoint/2010/main" val="713862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内在流型也是会变化的，就像网络结构学习的过程中梯度变化</a:t>
            </a:r>
          </a:p>
        </p:txBody>
      </p:sp>
      <p:sp>
        <p:nvSpPr>
          <p:cNvPr id="4" name="灯片编号占位符 3"/>
          <p:cNvSpPr>
            <a:spLocks noGrp="1"/>
          </p:cNvSpPr>
          <p:nvPr>
            <p:ph type="sldNum" sz="quarter" idx="5"/>
          </p:nvPr>
        </p:nvSpPr>
        <p:spPr/>
        <p:txBody>
          <a:bodyPr/>
          <a:lstStyle/>
          <a:p>
            <a:fld id="{986B2234-2E0A-1449-AE26-1A37F328A414}" type="slidenum">
              <a:rPr kumimoji="1" lang="zh-CN" altLang="en-US" smtClean="0"/>
              <a:t>19</a:t>
            </a:fld>
            <a:endParaRPr kumimoji="1" lang="zh-CN" altLang="en-US"/>
          </a:p>
        </p:txBody>
      </p:sp>
    </p:spTree>
    <p:extLst>
      <p:ext uri="{BB962C8B-B14F-4D97-AF65-F5344CB8AC3E}">
        <p14:creationId xmlns:p14="http://schemas.microsoft.com/office/powerpoint/2010/main" val="2084840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内在流型也是会变化的，就像网络结构学习的过程中梯度变化</a:t>
            </a:r>
          </a:p>
        </p:txBody>
      </p:sp>
      <p:sp>
        <p:nvSpPr>
          <p:cNvPr id="4" name="灯片编号占位符 3"/>
          <p:cNvSpPr>
            <a:spLocks noGrp="1"/>
          </p:cNvSpPr>
          <p:nvPr>
            <p:ph type="sldNum" sz="quarter" idx="5"/>
          </p:nvPr>
        </p:nvSpPr>
        <p:spPr/>
        <p:txBody>
          <a:bodyPr/>
          <a:lstStyle/>
          <a:p>
            <a:fld id="{986B2234-2E0A-1449-AE26-1A37F328A414}" type="slidenum">
              <a:rPr kumimoji="1" lang="zh-CN" altLang="en-US" smtClean="0"/>
              <a:t>20</a:t>
            </a:fld>
            <a:endParaRPr kumimoji="1" lang="zh-CN" altLang="en-US"/>
          </a:p>
        </p:txBody>
      </p:sp>
    </p:spTree>
    <p:extLst>
      <p:ext uri="{BB962C8B-B14F-4D97-AF65-F5344CB8AC3E}">
        <p14:creationId xmlns:p14="http://schemas.microsoft.com/office/powerpoint/2010/main" val="4153058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内在流型也是会变化的，就像网络结构学习的过程中梯度变化</a:t>
            </a:r>
          </a:p>
        </p:txBody>
      </p:sp>
      <p:sp>
        <p:nvSpPr>
          <p:cNvPr id="4" name="灯片编号占位符 3"/>
          <p:cNvSpPr>
            <a:spLocks noGrp="1"/>
          </p:cNvSpPr>
          <p:nvPr>
            <p:ph type="sldNum" sz="quarter" idx="5"/>
          </p:nvPr>
        </p:nvSpPr>
        <p:spPr/>
        <p:txBody>
          <a:bodyPr/>
          <a:lstStyle/>
          <a:p>
            <a:fld id="{986B2234-2E0A-1449-AE26-1A37F328A414}" type="slidenum">
              <a:rPr kumimoji="1" lang="zh-CN" altLang="en-US" smtClean="0"/>
              <a:t>21</a:t>
            </a:fld>
            <a:endParaRPr kumimoji="1" lang="zh-CN" altLang="en-US"/>
          </a:p>
        </p:txBody>
      </p:sp>
    </p:spTree>
    <p:extLst>
      <p:ext uri="{BB962C8B-B14F-4D97-AF65-F5344CB8AC3E}">
        <p14:creationId xmlns:p14="http://schemas.microsoft.com/office/powerpoint/2010/main" val="1211684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例如，随着鸣禽年龄的增长，它的歌声会“具体化”，变得更准确，变化更少</a:t>
            </a:r>
            <a:endParaRPr lang="zh-CN" altLang="en-US" dirty="0"/>
          </a:p>
        </p:txBody>
      </p:sp>
      <p:sp>
        <p:nvSpPr>
          <p:cNvPr id="4" name="灯片编号占位符 3"/>
          <p:cNvSpPr>
            <a:spLocks noGrp="1"/>
          </p:cNvSpPr>
          <p:nvPr>
            <p:ph type="sldNum" sz="quarter" idx="5"/>
          </p:nvPr>
        </p:nvSpPr>
        <p:spPr/>
        <p:txBody>
          <a:bodyPr/>
          <a:lstStyle/>
          <a:p>
            <a:fld id="{986B2234-2E0A-1449-AE26-1A37F328A414}" type="slidenum">
              <a:rPr kumimoji="1" lang="zh-CN" altLang="en-US" smtClean="0"/>
              <a:t>22</a:t>
            </a:fld>
            <a:endParaRPr kumimoji="1" lang="zh-CN" altLang="en-US"/>
          </a:p>
        </p:txBody>
      </p:sp>
    </p:spTree>
    <p:extLst>
      <p:ext uri="{BB962C8B-B14F-4D97-AF65-F5344CB8AC3E}">
        <p14:creationId xmlns:p14="http://schemas.microsoft.com/office/powerpoint/2010/main" val="3296593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r>
              <a:rPr kumimoji="1" lang="en-US" altLang="zh-CN" dirty="0"/>
              <a:t>BCI</a:t>
            </a:r>
            <a:r>
              <a:rPr kumimoji="1" lang="zh-CN" altLang="en-US" dirty="0"/>
              <a:t>学习范式已经开始识别运动皮层中区分不同学习过程的神经信号。在最近的一项研究中，学习几小时后和学习几周后的人群活动显示出明显的变化。这些人口活动的快速和缓慢变化似乎对提高任务表现的不同方面</a:t>
            </a:r>
            <a:r>
              <a:rPr kumimoji="1" lang="en-US" altLang="zh-CN" dirty="0"/>
              <a:t>(</a:t>
            </a:r>
            <a:r>
              <a:rPr kumimoji="1" lang="zh-CN" altLang="en-US" dirty="0"/>
              <a:t>分别是方向错误和奖励率</a:t>
            </a:r>
            <a:r>
              <a:rPr kumimoji="1" lang="en-US" altLang="zh-CN" dirty="0"/>
              <a:t>)</a:t>
            </a:r>
            <a:r>
              <a:rPr kumimoji="1" lang="zh-CN" altLang="en-US" dirty="0"/>
              <a:t>起作用。</a:t>
            </a:r>
            <a:endParaRPr kumimoji="1" lang="en-US" altLang="zh-CN" dirty="0"/>
          </a:p>
          <a:p>
            <a:r>
              <a:rPr kumimoji="1" lang="zh-CN" altLang="en-US" dirty="0"/>
              <a:t>长期学习使用</a:t>
            </a:r>
            <a:r>
              <a:rPr kumimoji="1" lang="en-US" altLang="zh-CN" dirty="0"/>
              <a:t>BCI</a:t>
            </a:r>
            <a:r>
              <a:rPr kumimoji="1" lang="zh-CN" altLang="en-US" dirty="0"/>
              <a:t>范式的研究发现</a:t>
            </a:r>
            <a:r>
              <a:rPr kumimoji="1" lang="en-US" altLang="zh-CN" dirty="0"/>
              <a:t>,</a:t>
            </a:r>
            <a:r>
              <a:rPr kumimoji="1" lang="zh-CN" altLang="en-US" dirty="0"/>
              <a:t>在长期上出现了新的协变性结构变化</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86B2234-2E0A-1449-AE26-1A37F328A414}" type="slidenum">
              <a:rPr kumimoji="1" lang="zh-CN" altLang="en-US" smtClean="0"/>
              <a:t>23</a:t>
            </a:fld>
            <a:endParaRPr kumimoji="1" lang="zh-CN" altLang="en-US"/>
          </a:p>
        </p:txBody>
      </p:sp>
    </p:spTree>
    <p:extLst>
      <p:ext uri="{BB962C8B-B14F-4D97-AF65-F5344CB8AC3E}">
        <p14:creationId xmlns:p14="http://schemas.microsoft.com/office/powerpoint/2010/main" val="1117864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例如，随着鸣禽年龄的增长，它的歌声会“具体化”，变得更准确，变化更少</a:t>
            </a:r>
            <a:endParaRPr lang="zh-CN" altLang="en-US" dirty="0"/>
          </a:p>
        </p:txBody>
      </p:sp>
      <p:sp>
        <p:nvSpPr>
          <p:cNvPr id="4" name="灯片编号占位符 3"/>
          <p:cNvSpPr>
            <a:spLocks noGrp="1"/>
          </p:cNvSpPr>
          <p:nvPr>
            <p:ph type="sldNum" sz="quarter" idx="5"/>
          </p:nvPr>
        </p:nvSpPr>
        <p:spPr/>
        <p:txBody>
          <a:bodyPr/>
          <a:lstStyle/>
          <a:p>
            <a:fld id="{986B2234-2E0A-1449-AE26-1A37F328A414}" type="slidenum">
              <a:rPr kumimoji="1" lang="zh-CN" altLang="en-US" smtClean="0"/>
              <a:t>24</a:t>
            </a:fld>
            <a:endParaRPr kumimoji="1" lang="zh-CN" altLang="en-US"/>
          </a:p>
        </p:txBody>
      </p:sp>
    </p:spTree>
    <p:extLst>
      <p:ext uri="{BB962C8B-B14F-4D97-AF65-F5344CB8AC3E}">
        <p14:creationId xmlns:p14="http://schemas.microsoft.com/office/powerpoint/2010/main" val="1117060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例如，随着鸣禽年龄的增长，它的歌声会“具体化”，变得更准确，变化更少</a:t>
            </a:r>
            <a:endParaRPr lang="zh-CN" altLang="en-US" dirty="0"/>
          </a:p>
        </p:txBody>
      </p:sp>
      <p:sp>
        <p:nvSpPr>
          <p:cNvPr id="4" name="灯片编号占位符 3"/>
          <p:cNvSpPr>
            <a:spLocks noGrp="1"/>
          </p:cNvSpPr>
          <p:nvPr>
            <p:ph type="sldNum" sz="quarter" idx="5"/>
          </p:nvPr>
        </p:nvSpPr>
        <p:spPr/>
        <p:txBody>
          <a:bodyPr/>
          <a:lstStyle/>
          <a:p>
            <a:fld id="{986B2234-2E0A-1449-AE26-1A37F328A414}" type="slidenum">
              <a:rPr kumimoji="1" lang="zh-CN" altLang="en-US" smtClean="0"/>
              <a:t>25</a:t>
            </a:fld>
            <a:endParaRPr kumimoji="1" lang="zh-CN" altLang="en-US"/>
          </a:p>
        </p:txBody>
      </p:sp>
    </p:spTree>
    <p:extLst>
      <p:ext uri="{BB962C8B-B14F-4D97-AF65-F5344CB8AC3E}">
        <p14:creationId xmlns:p14="http://schemas.microsoft.com/office/powerpoint/2010/main" val="50763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2</a:t>
            </a:fld>
            <a:endParaRPr kumimoji="1" lang="zh-CN" altLang="en-US"/>
          </a:p>
        </p:txBody>
      </p:sp>
    </p:spTree>
    <p:extLst>
      <p:ext uri="{BB962C8B-B14F-4D97-AF65-F5344CB8AC3E}">
        <p14:creationId xmlns:p14="http://schemas.microsoft.com/office/powerpoint/2010/main" val="2104813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在学习过程中，大脑中的非特定任务变化可以与人工神经网络中的网络活动形成对比，人工神经网络中的非特定任务变化通常很小或没有。</a:t>
            </a:r>
            <a:endParaRPr lang="en-US" altLang="zh-CN" dirty="0"/>
          </a:p>
          <a:p>
            <a:r>
              <a:rPr lang="zh-CN" altLang="en-US" dirty="0"/>
              <a:t>为什么大脑会出现如此大的非特定任务变化</a:t>
            </a:r>
            <a:r>
              <a:rPr lang="en-US" altLang="zh-CN" dirty="0"/>
              <a:t>?</a:t>
            </a:r>
            <a:r>
              <a:rPr lang="zh-CN" altLang="en-US" dirty="0"/>
              <a:t>回答这个问题可以帮助我们建立更好的生物学习模型，同时也可以启发人工学习的新方法</a:t>
            </a:r>
            <a:endParaRPr lang="en-US" altLang="zh-CN" dirty="0"/>
          </a:p>
          <a:p>
            <a:r>
              <a:rPr lang="zh-CN" altLang="en-US" dirty="0"/>
              <a:t>当执行任何给定的任务时，大脑必须处理所有与任务执行没有直接关系的过程，如唤起、注意力和记忆。这些过程可能有它们自己的目标，这些目标虽然与它们所从属的过程相关，但与执行任务本身无关，因此会在填充活动中驱动任务非特定的变化。</a:t>
            </a:r>
            <a:endParaRPr lang="en-US" altLang="zh-CN" dirty="0"/>
          </a:p>
          <a:p>
            <a:endParaRPr lang="en-US" altLang="zh-CN" dirty="0"/>
          </a:p>
          <a:p>
            <a:r>
              <a:rPr lang="zh-CN" altLang="en-US" dirty="0"/>
              <a:t>最近的一项研究让受试者在受干扰的环境中接触不同的目标，其中一些目标</a:t>
            </a:r>
            <a:r>
              <a:rPr lang="en-US" altLang="zh-CN" dirty="0"/>
              <a:t>(</a:t>
            </a:r>
            <a:r>
              <a:rPr lang="zh-CN" altLang="en-US" dirty="0"/>
              <a:t>但不是所有目标</a:t>
            </a:r>
            <a:r>
              <a:rPr lang="en-US" altLang="zh-CN" dirty="0"/>
              <a:t>)</a:t>
            </a:r>
            <a:r>
              <a:rPr lang="zh-CN" altLang="en-US" dirty="0"/>
              <a:t>需要学习</a:t>
            </a:r>
            <a:r>
              <a:rPr lang="en-US" altLang="zh-CN" dirty="0"/>
              <a:t>(Sun et al.</a:t>
            </a:r>
            <a:r>
              <a:rPr lang="zh-CN" altLang="en-US" dirty="0"/>
              <a:t>， </a:t>
            </a:r>
            <a:r>
              <a:rPr lang="en-US" altLang="zh-CN" dirty="0"/>
              <a:t>2020)</a:t>
            </a:r>
            <a:r>
              <a:rPr lang="zh-CN" altLang="en-US" dirty="0"/>
              <a:t>。受试者的运动皮层的群体活动在所有目标上都表现出“一致的转移”，包括那些不需要学习的目标。而这种均匀转移似乎没有影响运动输出，这表明任务非特异性变化不一定会影响表现。因为即使干扰被消除，这种变化仍然存在，作者提出，这种活动的变化可能有助于维持或“索引”，一种学习经验的运动记忆。</a:t>
            </a:r>
            <a:endParaRPr lang="en-US" altLang="zh-CN" dirty="0"/>
          </a:p>
          <a:p>
            <a:r>
              <a:rPr lang="zh-CN" altLang="en-US" dirty="0"/>
              <a:t>即在</a:t>
            </a:r>
            <a:r>
              <a:rPr lang="en-US" altLang="zh-CN" dirty="0"/>
              <a:t>Sun et al.(2020)</a:t>
            </a:r>
            <a:r>
              <a:rPr lang="zh-CN" altLang="en-US" dirty="0"/>
              <a:t>中观察到的任务非特异性变化可能反映了与记忆相关的目标的影响，可能是确保新获得的记忆在人群活动中保持的目标，即使受试者继续执行不同的任务。这可能是防止灾难性遗忘的一种机制，即学习新任务而不覆盖之前学习过的任务，这是</a:t>
            </a:r>
            <a:r>
              <a:rPr lang="en-US" altLang="zh-CN" dirty="0" err="1"/>
              <a:t>ann</a:t>
            </a:r>
            <a:r>
              <a:rPr lang="zh-CN" altLang="en-US" dirty="0"/>
              <a:t>的一个众所周知的问题</a:t>
            </a:r>
            <a:r>
              <a:rPr lang="en-US" altLang="zh-CN" dirty="0"/>
              <a:t>(French, 1999)</a:t>
            </a:r>
            <a:r>
              <a:rPr lang="zh-CN" altLang="en-US" dirty="0"/>
              <a:t>，也是终身或持续学习方法的关键目标之一</a:t>
            </a:r>
            <a:r>
              <a:rPr lang="en-US" altLang="zh-CN" dirty="0"/>
              <a:t>(Chen</a:t>
            </a:r>
            <a:r>
              <a:rPr lang="zh-CN" altLang="en-US" dirty="0"/>
              <a:t>和</a:t>
            </a:r>
            <a:r>
              <a:rPr lang="en-US" altLang="zh-CN" dirty="0"/>
              <a:t>Liu, 2018)</a:t>
            </a:r>
            <a:r>
              <a:rPr lang="zh-CN" altLang="en-US" dirty="0"/>
              <a:t>。</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986B2234-2E0A-1449-AE26-1A37F328A414}" type="slidenum">
              <a:rPr kumimoji="1" lang="zh-CN" altLang="en-US" smtClean="0"/>
              <a:t>26</a:t>
            </a:fld>
            <a:endParaRPr kumimoji="1" lang="zh-CN" altLang="en-US"/>
          </a:p>
        </p:txBody>
      </p:sp>
    </p:spTree>
    <p:extLst>
      <p:ext uri="{BB962C8B-B14F-4D97-AF65-F5344CB8AC3E}">
        <p14:creationId xmlns:p14="http://schemas.microsoft.com/office/powerpoint/2010/main" val="2831455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例如，随着鸣禽年龄的增长，它的歌声会“具体化”，变得更准确，变化更少</a:t>
            </a:r>
            <a:endParaRPr lang="zh-CN" altLang="en-US" dirty="0"/>
          </a:p>
        </p:txBody>
      </p:sp>
      <p:sp>
        <p:nvSpPr>
          <p:cNvPr id="4" name="灯片编号占位符 3"/>
          <p:cNvSpPr>
            <a:spLocks noGrp="1"/>
          </p:cNvSpPr>
          <p:nvPr>
            <p:ph type="sldNum" sz="quarter" idx="5"/>
          </p:nvPr>
        </p:nvSpPr>
        <p:spPr/>
        <p:txBody>
          <a:bodyPr/>
          <a:lstStyle/>
          <a:p>
            <a:fld id="{986B2234-2E0A-1449-AE26-1A37F328A414}" type="slidenum">
              <a:rPr kumimoji="1" lang="zh-CN" altLang="en-US" smtClean="0"/>
              <a:t>27</a:t>
            </a:fld>
            <a:endParaRPr kumimoji="1" lang="zh-CN" altLang="en-US"/>
          </a:p>
        </p:txBody>
      </p:sp>
    </p:spTree>
    <p:extLst>
      <p:ext uri="{BB962C8B-B14F-4D97-AF65-F5344CB8AC3E}">
        <p14:creationId xmlns:p14="http://schemas.microsoft.com/office/powerpoint/2010/main" val="2353049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28</a:t>
            </a:fld>
            <a:endParaRPr kumimoji="1" lang="zh-CN" altLang="en-US"/>
          </a:p>
        </p:txBody>
      </p:sp>
    </p:spTree>
    <p:extLst>
      <p:ext uri="{BB962C8B-B14F-4D97-AF65-F5344CB8AC3E}">
        <p14:creationId xmlns:p14="http://schemas.microsoft.com/office/powerpoint/2010/main" val="383122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4</a:t>
            </a:fld>
            <a:endParaRPr kumimoji="1" lang="zh-CN" altLang="en-US"/>
          </a:p>
        </p:txBody>
      </p:sp>
    </p:spTree>
    <p:extLst>
      <p:ext uri="{BB962C8B-B14F-4D97-AF65-F5344CB8AC3E}">
        <p14:creationId xmlns:p14="http://schemas.microsoft.com/office/powerpoint/2010/main" val="2260657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a:latin typeface="等线" panose="02010600030101010101" pitchFamily="2" charset="-122"/>
                <a:ea typeface="等线" panose="02010600030101010101" pitchFamily="2" charset="-122"/>
              </a:rPr>
              <a:t>电极相对于周围脑组织的微小移动，以及细胞丢失和疤痕组织的形成会造成神经记录不稳定</a:t>
            </a:r>
            <a:r>
              <a:rPr kumimoji="1" lang="en-US" altLang="zh-CN" sz="1200" dirty="0">
                <a:latin typeface="等线" panose="02010600030101010101" pitchFamily="2" charset="-122"/>
                <a:ea typeface="等线" panose="02010600030101010101" pitchFamily="2" charset="-122"/>
              </a:rPr>
              <a:t>,</a:t>
            </a:r>
            <a:r>
              <a:rPr kumimoji="1" lang="zh-CN" altLang="en-US" sz="1200" dirty="0">
                <a:latin typeface="等线" panose="02010600030101010101" pitchFamily="2" charset="-122"/>
                <a:ea typeface="等线" panose="02010600030101010101" pitchFamily="2" charset="-122"/>
              </a:rPr>
              <a:t>从而影响解码器的性能</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6</a:t>
            </a:fld>
            <a:endParaRPr kumimoji="1" lang="zh-CN" altLang="en-US"/>
          </a:p>
        </p:txBody>
      </p:sp>
    </p:spTree>
    <p:extLst>
      <p:ext uri="{BB962C8B-B14F-4D97-AF65-F5344CB8AC3E}">
        <p14:creationId xmlns:p14="http://schemas.microsoft.com/office/powerpoint/2010/main" val="314481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a:latin typeface="等线" panose="02010600030101010101" pitchFamily="2" charset="-122"/>
                <a:ea typeface="等线" panose="02010600030101010101" pitchFamily="2" charset="-122"/>
              </a:rPr>
              <a:t>电极相对于周围脑组织的微小移动，以及细胞丢失和疤痕组织的形成会造成神经记录不稳定</a:t>
            </a:r>
            <a:r>
              <a:rPr kumimoji="1" lang="en-US" altLang="zh-CN" sz="1200" dirty="0">
                <a:latin typeface="等线" panose="02010600030101010101" pitchFamily="2" charset="-122"/>
                <a:ea typeface="等线" panose="02010600030101010101" pitchFamily="2" charset="-122"/>
              </a:rPr>
              <a:t>,</a:t>
            </a:r>
            <a:r>
              <a:rPr kumimoji="1" lang="zh-CN" altLang="en-US" sz="1200" dirty="0">
                <a:latin typeface="等线" panose="02010600030101010101" pitchFamily="2" charset="-122"/>
                <a:ea typeface="等线" panose="02010600030101010101" pitchFamily="2" charset="-122"/>
              </a:rPr>
              <a:t>从而影响解码器的性能</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8</a:t>
            </a:fld>
            <a:endParaRPr kumimoji="1" lang="zh-CN" altLang="en-US"/>
          </a:p>
        </p:txBody>
      </p:sp>
    </p:spTree>
    <p:extLst>
      <p:ext uri="{BB962C8B-B14F-4D97-AF65-F5344CB8AC3E}">
        <p14:creationId xmlns:p14="http://schemas.microsoft.com/office/powerpoint/2010/main" val="443481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a:latin typeface="等线" panose="02010600030101010101" pitchFamily="2" charset="-122"/>
                <a:ea typeface="等线" panose="02010600030101010101" pitchFamily="2" charset="-122"/>
              </a:rPr>
              <a:t>电极相对于周围脑组织的微小移动，以及细胞丢失和疤痕组织的形成会造成神经记录不稳定</a:t>
            </a:r>
            <a:r>
              <a:rPr kumimoji="1" lang="en-US" altLang="zh-CN" sz="1200" dirty="0">
                <a:latin typeface="等线" panose="02010600030101010101" pitchFamily="2" charset="-122"/>
                <a:ea typeface="等线" panose="02010600030101010101" pitchFamily="2" charset="-122"/>
              </a:rPr>
              <a:t>,</a:t>
            </a:r>
            <a:r>
              <a:rPr kumimoji="1" lang="zh-CN" altLang="en-US" sz="1200" dirty="0">
                <a:latin typeface="等线" panose="02010600030101010101" pitchFamily="2" charset="-122"/>
                <a:ea typeface="等线" panose="02010600030101010101" pitchFamily="2" charset="-122"/>
              </a:rPr>
              <a:t>从而影响解码器的性能</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6FA19EBE-46F6-1B4A-B939-8F944DB13322}" type="slidenum">
              <a:rPr kumimoji="1" lang="zh-CN" altLang="en-US" smtClean="0"/>
              <a:t>10</a:t>
            </a:fld>
            <a:endParaRPr kumimoji="1" lang="zh-CN" altLang="en-US"/>
          </a:p>
        </p:txBody>
      </p:sp>
    </p:spTree>
    <p:extLst>
      <p:ext uri="{BB962C8B-B14F-4D97-AF65-F5344CB8AC3E}">
        <p14:creationId xmlns:p14="http://schemas.microsoft.com/office/powerpoint/2010/main" val="2134341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人的一生中可以学到不同的技能，但</a:t>
            </a:r>
            <a:r>
              <a:rPr lang="zh-CN" altLang="en-US" dirty="0"/>
              <a:t>大脑学习如此多种不同行为的能力是基于什么样的原理呢</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可塑性的变化影响神经群体活动模式的网络表达</a:t>
            </a:r>
            <a:endParaRPr lang="zh-CN" altLang="en-US" dirty="0"/>
          </a:p>
        </p:txBody>
      </p:sp>
      <p:sp>
        <p:nvSpPr>
          <p:cNvPr id="4" name="灯片编号占位符 3"/>
          <p:cNvSpPr>
            <a:spLocks noGrp="1"/>
          </p:cNvSpPr>
          <p:nvPr>
            <p:ph type="sldNum" sz="quarter" idx="5"/>
          </p:nvPr>
        </p:nvSpPr>
        <p:spPr/>
        <p:txBody>
          <a:bodyPr/>
          <a:lstStyle/>
          <a:p>
            <a:fld id="{986B2234-2E0A-1449-AE26-1A37F328A414}" type="slidenum">
              <a:rPr kumimoji="1" lang="zh-CN" altLang="en-US" smtClean="0"/>
              <a:t>12</a:t>
            </a:fld>
            <a:endParaRPr kumimoji="1" lang="zh-CN" altLang="en-US"/>
          </a:p>
        </p:txBody>
      </p:sp>
    </p:spTree>
    <p:extLst>
      <p:ext uri="{BB962C8B-B14F-4D97-AF65-F5344CB8AC3E}">
        <p14:creationId xmlns:p14="http://schemas.microsoft.com/office/powerpoint/2010/main" val="1871201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我们应该如何解释在学习过程中观察到的神经群体活动的变化？</a:t>
            </a:r>
            <a:endParaRPr kumimoji="1" lang="en-US" altLang="zh-CN" dirty="0"/>
          </a:p>
          <a:p>
            <a:r>
              <a:rPr kumimoji="1" lang="zh-CN" altLang="en-US" dirty="0"/>
              <a:t>从机器学习中汲取灵感。</a:t>
            </a:r>
            <a:endParaRPr kumimoji="1" lang="en-US" altLang="zh-CN" dirty="0"/>
          </a:p>
          <a:p>
            <a:r>
              <a:rPr kumimoji="1" lang="zh-CN" altLang="en-US" dirty="0"/>
              <a:t>越来越多的人工网络研究表明，训练后的人工神经网络的网络活动与执行相同任务的动物神经元的活动有显著的相似性</a:t>
            </a:r>
            <a:endParaRPr kumimoji="1" lang="en-US" altLang="zh-CN" dirty="0"/>
          </a:p>
          <a:p>
            <a:r>
              <a:rPr kumimoji="1" lang="zh-CN" altLang="en-US" dirty="0"/>
              <a:t>那么在神经种群活动中观察到的许多复杂性和结构可以被理解为一个优化过程的结果，类似于用于训练</a:t>
            </a:r>
            <a:r>
              <a:rPr kumimoji="1" lang="en-US" altLang="zh-CN" dirty="0" err="1"/>
              <a:t>ann</a:t>
            </a:r>
            <a:r>
              <a:rPr kumimoji="1" lang="zh-CN" altLang="en-US" dirty="0"/>
              <a:t>的过程。</a:t>
            </a:r>
          </a:p>
        </p:txBody>
      </p:sp>
      <p:sp>
        <p:nvSpPr>
          <p:cNvPr id="4" name="灯片编号占位符 3"/>
          <p:cNvSpPr>
            <a:spLocks noGrp="1"/>
          </p:cNvSpPr>
          <p:nvPr>
            <p:ph type="sldNum" sz="quarter" idx="5"/>
          </p:nvPr>
        </p:nvSpPr>
        <p:spPr/>
        <p:txBody>
          <a:bodyPr/>
          <a:lstStyle/>
          <a:p>
            <a:fld id="{986B2234-2E0A-1449-AE26-1A37F328A414}" type="slidenum">
              <a:rPr kumimoji="1" lang="zh-CN" altLang="en-US" smtClean="0"/>
              <a:t>13</a:t>
            </a:fld>
            <a:endParaRPr kumimoji="1" lang="zh-CN" altLang="en-US"/>
          </a:p>
        </p:txBody>
      </p:sp>
    </p:spTree>
    <p:extLst>
      <p:ext uri="{BB962C8B-B14F-4D97-AF65-F5344CB8AC3E}">
        <p14:creationId xmlns:p14="http://schemas.microsoft.com/office/powerpoint/2010/main" val="1542846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优化框架下的人工和生物网络学习具有相似结构</a:t>
            </a:r>
            <a:endParaRPr lang="en-US" altLang="zh-CN" dirty="0"/>
          </a:p>
          <a:p>
            <a:r>
              <a:rPr lang="zh-CN" altLang="en-US" dirty="0"/>
              <a:t>从优化框架角度来识别大脑的目标功能和特定行为的学习规则可以提供学习过程中神经群体活动变化的规范解释</a:t>
            </a:r>
            <a:endParaRPr lang="en-US" altLang="zh-CN" dirty="0"/>
          </a:p>
        </p:txBody>
      </p:sp>
      <p:sp>
        <p:nvSpPr>
          <p:cNvPr id="4" name="灯片编号占位符 3"/>
          <p:cNvSpPr>
            <a:spLocks noGrp="1"/>
          </p:cNvSpPr>
          <p:nvPr>
            <p:ph type="sldNum" sz="quarter" idx="5"/>
          </p:nvPr>
        </p:nvSpPr>
        <p:spPr/>
        <p:txBody>
          <a:bodyPr/>
          <a:lstStyle/>
          <a:p>
            <a:fld id="{986B2234-2E0A-1449-AE26-1A37F328A414}" type="slidenum">
              <a:rPr kumimoji="1" lang="zh-CN" altLang="en-US" smtClean="0"/>
              <a:t>14</a:t>
            </a:fld>
            <a:endParaRPr kumimoji="1" lang="zh-CN" altLang="en-US"/>
          </a:p>
        </p:txBody>
      </p:sp>
    </p:spTree>
    <p:extLst>
      <p:ext uri="{BB962C8B-B14F-4D97-AF65-F5344CB8AC3E}">
        <p14:creationId xmlns:p14="http://schemas.microsoft.com/office/powerpoint/2010/main" val="1622716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2021/12/4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208780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2021/12/4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40756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2021/12/4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650664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chemeClr val="accent1">
                    <a:lumMod val="75000"/>
                  </a:schemeClr>
                </a:solidFill>
              </a:defRPr>
            </a:lvl1pPr>
          </a:lstStyle>
          <a:p>
            <a:r>
              <a:rPr kumimoji="1" lang="zh-CN" altLang="en-US" dirty="0"/>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2021/12/4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2141404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2021/12/4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902302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4E1A8045-A205-C64E-9347-2EFB885CAA75}" type="datetimeFigureOut">
              <a:rPr kumimoji="1" lang="zh-CN" altLang="en-US" smtClean="0"/>
              <a:t>2021/12/4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61228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4E1A8045-A205-C64E-9347-2EFB885CAA75}" type="datetimeFigureOut">
              <a:rPr kumimoji="1" lang="zh-CN" altLang="en-US" smtClean="0"/>
              <a:t>2021/12/4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769892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4E1A8045-A205-C64E-9347-2EFB885CAA75}" type="datetimeFigureOut">
              <a:rPr kumimoji="1" lang="zh-CN" altLang="en-US" smtClean="0"/>
              <a:t>2021/12/4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994459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E1A8045-A205-C64E-9347-2EFB885CAA75}" type="datetimeFigureOut">
              <a:rPr kumimoji="1" lang="zh-CN" altLang="en-US" smtClean="0"/>
              <a:t>2021/12/4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058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4E1A8045-A205-C64E-9347-2EFB885CAA75}" type="datetimeFigureOut">
              <a:rPr kumimoji="1" lang="zh-CN" altLang="en-US" smtClean="0"/>
              <a:t>2021/12/4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78176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将图片拖动到占位符，或单击添加图标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4E1A8045-A205-C64E-9347-2EFB885CAA75}" type="datetimeFigureOut">
              <a:rPr kumimoji="1" lang="zh-CN" altLang="en-US" smtClean="0"/>
              <a:t>2021/12/4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582750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661242"/>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文本占位符 2"/>
          <p:cNvSpPr>
            <a:spLocks noGrp="1"/>
          </p:cNvSpPr>
          <p:nvPr>
            <p:ph type="body" idx="1"/>
          </p:nvPr>
        </p:nvSpPr>
        <p:spPr>
          <a:xfrm>
            <a:off x="838200" y="1212980"/>
            <a:ext cx="10515600" cy="4963983"/>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1A8045-A205-C64E-9347-2EFB885CAA75}" type="datetimeFigureOut">
              <a:rPr kumimoji="1" lang="zh-CN" altLang="en-US" smtClean="0"/>
              <a:t>2021/12/4</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576350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1"/>
          </a:solidFill>
          <a:latin typeface="Microsoft YaHei" charset="-122"/>
          <a:ea typeface="Microsoft YaHei" charset="-122"/>
          <a:cs typeface="Microsoft YaHei" charset="-122"/>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3.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4.wmf"/><Relationship Id="rId5" Type="http://schemas.openxmlformats.org/officeDocument/2006/relationships/image" Target="../media/image6.png"/><Relationship Id="rId10" Type="http://schemas.openxmlformats.org/officeDocument/2006/relationships/oleObject" Target="../embeddings/oleObject3.bin"/><Relationship Id="rId4" Type="http://schemas.openxmlformats.org/officeDocument/2006/relationships/image" Target="../media/image5.png"/><Relationship Id="rId9" Type="http://schemas.openxmlformats.org/officeDocument/2006/relationships/image" Target="../media/image3.wmf"/></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51692" y="1577086"/>
            <a:ext cx="11499948" cy="888683"/>
          </a:xfrm>
        </p:spPr>
        <p:txBody>
          <a:bodyPr>
            <a:noAutofit/>
          </a:bodyPr>
          <a:lstStyle/>
          <a:p>
            <a:pPr>
              <a:lnSpc>
                <a:spcPct val="150000"/>
              </a:lnSpc>
            </a:pPr>
            <a:br>
              <a:rPr lang="en-US" altLang="zh-CN" sz="4800" b="1" dirty="0">
                <a:solidFill>
                  <a:schemeClr val="accent1">
                    <a:lumMod val="75000"/>
                  </a:schemeClr>
                </a:solidFill>
              </a:rPr>
            </a:br>
            <a:r>
              <a:rPr lang="zh-CN" altLang="en-US" sz="4800" b="1" dirty="0">
                <a:solidFill>
                  <a:schemeClr val="accent1">
                    <a:lumMod val="75000"/>
                  </a:schemeClr>
                </a:solidFill>
              </a:rPr>
              <a:t>论文分享</a:t>
            </a:r>
            <a:endParaRPr lang="en-US" altLang="zh-CN" sz="3200" b="1" dirty="0">
              <a:solidFill>
                <a:schemeClr val="accent1">
                  <a:lumMod val="75000"/>
                </a:schemeClr>
              </a:solidFill>
            </a:endParaRPr>
          </a:p>
        </p:txBody>
      </p:sp>
      <p:sp>
        <p:nvSpPr>
          <p:cNvPr id="3" name="副标题 2"/>
          <p:cNvSpPr>
            <a:spLocks noGrp="1"/>
          </p:cNvSpPr>
          <p:nvPr>
            <p:ph type="subTitle" idx="1"/>
          </p:nvPr>
        </p:nvSpPr>
        <p:spPr>
          <a:xfrm>
            <a:off x="1524000" y="4422710"/>
            <a:ext cx="9144000" cy="1505650"/>
          </a:xfrm>
        </p:spPr>
        <p:txBody>
          <a:bodyPr>
            <a:normAutofit/>
          </a:bodyPr>
          <a:lstStyle/>
          <a:p>
            <a:r>
              <a:rPr kumimoji="1" lang="zh-CN" altLang="en-US" sz="2800" b="1" u="sng" dirty="0"/>
              <a:t>汇报人：孙华琴</a:t>
            </a:r>
            <a:endParaRPr kumimoji="1" lang="en-US" altLang="zh-CN" sz="2800" b="1" u="sng" dirty="0"/>
          </a:p>
          <a:p>
            <a:r>
              <a:rPr kumimoji="1" lang="zh-CN" altLang="en-US" sz="2800" b="1" u="sng" dirty="0"/>
              <a:t>日期：</a:t>
            </a:r>
            <a:r>
              <a:rPr kumimoji="1" lang="en-US" altLang="zh-CN" sz="2800" b="1" u="sng" dirty="0"/>
              <a:t>2021</a:t>
            </a:r>
            <a:r>
              <a:rPr kumimoji="1" lang="zh-CN" altLang="en-US" sz="2800" b="1" u="sng" dirty="0"/>
              <a:t>年</a:t>
            </a:r>
            <a:r>
              <a:rPr kumimoji="1" lang="en-US" altLang="zh-CN" sz="2800" b="1" u="sng" dirty="0"/>
              <a:t>11</a:t>
            </a:r>
            <a:r>
              <a:rPr kumimoji="1" lang="zh-CN" altLang="en-US" sz="2800" b="1" u="sng" dirty="0"/>
              <a:t>月</a:t>
            </a:r>
            <a:r>
              <a:rPr kumimoji="1" lang="en-US" altLang="zh-CN" sz="2800" b="1" u="sng" dirty="0"/>
              <a:t>16</a:t>
            </a:r>
            <a:r>
              <a:rPr kumimoji="1" lang="zh-CN" altLang="en-US" sz="2800" b="1" u="sng" dirty="0"/>
              <a:t>日</a:t>
            </a:r>
            <a:endParaRPr kumimoji="1" lang="en-US" altLang="zh-CN" sz="2800" b="1" u="sng" dirty="0"/>
          </a:p>
        </p:txBody>
      </p:sp>
    </p:spTree>
    <p:extLst>
      <p:ext uri="{BB962C8B-B14F-4D97-AF65-F5344CB8AC3E}">
        <p14:creationId xmlns:p14="http://schemas.microsoft.com/office/powerpoint/2010/main" val="1516986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800" dirty="0"/>
              <a:t>Stabilization of a brain–computer interface via the alignment of low-dimensional spaces of neural activity</a:t>
            </a:r>
            <a:endParaRPr kumimoji="1" lang="zh-CN" altLang="en-US" sz="2800" dirty="0"/>
          </a:p>
        </p:txBody>
      </p:sp>
      <p:sp>
        <p:nvSpPr>
          <p:cNvPr id="3" name="内容占位符 2"/>
          <p:cNvSpPr>
            <a:spLocks noGrp="1"/>
          </p:cNvSpPr>
          <p:nvPr>
            <p:ph idx="1"/>
          </p:nvPr>
        </p:nvSpPr>
        <p:spPr>
          <a:xfrm>
            <a:off x="838201" y="1212979"/>
            <a:ext cx="5726986" cy="4963983"/>
          </a:xfrm>
        </p:spPr>
        <p:txBody>
          <a:bodyPr>
            <a:normAutofit/>
          </a:bodyPr>
          <a:lstStyle/>
          <a:p>
            <a:pPr marL="0" lvl="1" indent="0">
              <a:lnSpc>
                <a:spcPct val="150000"/>
              </a:lnSpc>
              <a:buNone/>
            </a:pPr>
            <a:r>
              <a:rPr kumimoji="1" lang="zh-CN" altLang="en-US" sz="2000" b="1" dirty="0">
                <a:latin typeface="Times New Roman" panose="02020603050405020304" pitchFamily="18" charset="0"/>
                <a:ea typeface="等线" panose="02010600030101010101" pitchFamily="2" charset="-122"/>
                <a:cs typeface="Times New Roman" panose="02020603050405020304" pitchFamily="18" charset="0"/>
              </a:rPr>
              <a:t>结论：</a:t>
            </a:r>
            <a:r>
              <a:rPr kumimoji="1" lang="zh-CN" altLang="en-US" sz="2000" dirty="0">
                <a:latin typeface="Times New Roman" panose="02020603050405020304" pitchFamily="18" charset="0"/>
                <a:ea typeface="等线" panose="02010600030101010101" pitchFamily="2" charset="-122"/>
                <a:cs typeface="Times New Roman" panose="02020603050405020304" pitchFamily="18" charset="0"/>
              </a:rPr>
              <a:t>高维神经信号记录不稳定，但由于底层神经回路施加的约束，其低维流型空间中的表示非常稳定</a:t>
            </a:r>
            <a:endParaRPr kumimoji="1" lang="en-US" altLang="zh-CN" sz="2000" dirty="0">
              <a:latin typeface="Times New Roman" panose="02020603050405020304" pitchFamily="18" charset="0"/>
              <a:ea typeface="等线" panose="02010600030101010101" pitchFamily="2" charset="-122"/>
              <a:cs typeface="Times New Roman" panose="02020603050405020304" pitchFamily="18" charset="0"/>
            </a:endParaRPr>
          </a:p>
          <a:p>
            <a:pPr marL="0" lvl="1" indent="0">
              <a:lnSpc>
                <a:spcPct val="150000"/>
              </a:lnSpc>
              <a:buNone/>
            </a:pPr>
            <a:r>
              <a:rPr kumimoji="1" lang="zh-CN" altLang="en-US" sz="2000" b="1" dirty="0">
                <a:latin typeface="Times New Roman" panose="02020603050405020304" pitchFamily="18" charset="0"/>
                <a:ea typeface="等线" panose="02010600030101010101" pitchFamily="2" charset="-122"/>
                <a:cs typeface="Times New Roman" panose="02020603050405020304" pitchFamily="18" charset="0"/>
              </a:rPr>
              <a:t>验证方式：</a:t>
            </a:r>
            <a:r>
              <a:rPr kumimoji="1" lang="zh-CN" altLang="en-US" sz="2000" dirty="0">
                <a:latin typeface="Times New Roman" panose="02020603050405020304" pitchFamily="18" charset="0"/>
                <a:ea typeface="等线" panose="02010600030101010101" pitchFamily="2" charset="-122"/>
                <a:cs typeface="Times New Roman" panose="02020603050405020304" pitchFamily="18" charset="0"/>
              </a:rPr>
              <a:t>通过对齐扰动后神经信号的低维空间，</a:t>
            </a:r>
            <a:r>
              <a:rPr kumimoji="1" lang="en-US" altLang="zh-CN" sz="2000" dirty="0">
                <a:latin typeface="Times New Roman" panose="02020603050405020304" pitchFamily="18" charset="0"/>
                <a:ea typeface="等线" panose="02010600030101010101" pitchFamily="2" charset="-122"/>
                <a:cs typeface="Times New Roman" panose="02020603050405020304" pitchFamily="18" charset="0"/>
              </a:rPr>
              <a:t> decoder</a:t>
            </a:r>
            <a:r>
              <a:rPr kumimoji="1" lang="zh-CN" altLang="en-US" sz="2000" dirty="0">
                <a:latin typeface="Times New Roman" panose="02020603050405020304" pitchFamily="18" charset="0"/>
                <a:ea typeface="等线" panose="02010600030101010101" pitchFamily="2" charset="-122"/>
                <a:cs typeface="Times New Roman" panose="02020603050405020304" pitchFamily="18" charset="0"/>
              </a:rPr>
              <a:t>的表现得以提升</a:t>
            </a:r>
            <a:endParaRPr kumimoji="1" lang="en-US" altLang="zh-CN" sz="1600" dirty="0">
              <a:latin typeface="Times New Roman" panose="02020603050405020304" pitchFamily="18" charset="0"/>
              <a:ea typeface="STFangsong" charset="-122"/>
              <a:cs typeface="Times New Roman" panose="02020603050405020304" pitchFamily="18" charset="0"/>
            </a:endParaRPr>
          </a:p>
          <a:p>
            <a:pPr lvl="1">
              <a:lnSpc>
                <a:spcPct val="150000"/>
              </a:lnSpc>
            </a:pPr>
            <a:endParaRPr kumimoji="1" lang="en-US" altLang="zh-CN" sz="2000" b="1" dirty="0">
              <a:latin typeface="Times New Roman" panose="02020603050405020304" pitchFamily="18" charset="0"/>
              <a:cs typeface="Times New Roman" panose="02020603050405020304" pitchFamily="18" charset="0"/>
            </a:endParaRPr>
          </a:p>
          <a:p>
            <a:pPr>
              <a:lnSpc>
                <a:spcPct val="150000"/>
              </a:lnSpc>
            </a:pPr>
            <a:endParaRPr kumimoji="1" lang="en-US" altLang="zh-CN" sz="2000" b="1"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1C10ECC-3381-4900-AE5F-84E8E8A39782}"/>
              </a:ext>
            </a:extLst>
          </p:cNvPr>
          <p:cNvPicPr>
            <a:picLocks noChangeAspect="1"/>
          </p:cNvPicPr>
          <p:nvPr/>
        </p:nvPicPr>
        <p:blipFill>
          <a:blip r:embed="rId3"/>
          <a:stretch>
            <a:fillRect/>
          </a:stretch>
        </p:blipFill>
        <p:spPr>
          <a:xfrm>
            <a:off x="7142752" y="0"/>
            <a:ext cx="4968363" cy="6858000"/>
          </a:xfrm>
          <a:prstGeom prst="rect">
            <a:avLst/>
          </a:prstGeom>
          <a:ln>
            <a:noFill/>
          </a:ln>
          <a:effectLst>
            <a:outerShdw blurRad="292100" dist="139700" dir="2700000" algn="tl" rotWithShape="0">
              <a:srgbClr val="333333">
                <a:alpha val="65000"/>
              </a:srgbClr>
            </a:outerShdw>
          </a:effectLst>
        </p:spPr>
      </p:pic>
      <p:pic>
        <p:nvPicPr>
          <p:cNvPr id="8" name="图片 7">
            <a:extLst>
              <a:ext uri="{FF2B5EF4-FFF2-40B4-BE49-F238E27FC236}">
                <a16:creationId xmlns:a16="http://schemas.microsoft.com/office/drawing/2014/main" id="{BED0FD72-3A78-4905-B9DA-BAC8DA467F46}"/>
              </a:ext>
            </a:extLst>
          </p:cNvPr>
          <p:cNvPicPr>
            <a:picLocks noChangeAspect="1"/>
          </p:cNvPicPr>
          <p:nvPr/>
        </p:nvPicPr>
        <p:blipFill>
          <a:blip r:embed="rId4"/>
          <a:stretch>
            <a:fillRect/>
          </a:stretch>
        </p:blipFill>
        <p:spPr>
          <a:xfrm>
            <a:off x="862013" y="3562527"/>
            <a:ext cx="5233987" cy="32954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94763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8D9EEFF-AEC9-4F01-8B24-3F6F376DE006}"/>
              </a:ext>
            </a:extLst>
          </p:cNvPr>
          <p:cNvPicPr>
            <a:picLocks noChangeAspect="1"/>
          </p:cNvPicPr>
          <p:nvPr/>
        </p:nvPicPr>
        <p:blipFill>
          <a:blip r:embed="rId2"/>
          <a:stretch>
            <a:fillRect/>
          </a:stretch>
        </p:blipFill>
        <p:spPr>
          <a:xfrm>
            <a:off x="1060348" y="924233"/>
            <a:ext cx="10071304" cy="47273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6961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584E4-53D6-2B4E-ACD7-A9961A074482}"/>
              </a:ext>
            </a:extLst>
          </p:cNvPr>
          <p:cNvSpPr>
            <a:spLocks noGrp="1"/>
          </p:cNvSpPr>
          <p:nvPr>
            <p:ph type="title"/>
          </p:nvPr>
        </p:nvSpPr>
        <p:spPr>
          <a:xfrm>
            <a:off x="838200" y="365126"/>
            <a:ext cx="12249150" cy="661242"/>
          </a:xfrm>
        </p:spPr>
        <p:txBody>
          <a:bodyPr>
            <a:noAutofit/>
          </a:bodyPr>
          <a:lstStyle/>
          <a:p>
            <a:r>
              <a:rPr kumimoji="1" lang="zh-CN" altLang="en-US" dirty="0"/>
              <a:t>研究动机</a:t>
            </a:r>
          </a:p>
        </p:txBody>
      </p:sp>
      <p:sp>
        <p:nvSpPr>
          <p:cNvPr id="3" name="内容占位符 2">
            <a:extLst>
              <a:ext uri="{FF2B5EF4-FFF2-40B4-BE49-F238E27FC236}">
                <a16:creationId xmlns:a16="http://schemas.microsoft.com/office/drawing/2014/main" id="{1F258EE8-E888-1445-BEEB-0A428816C0F3}"/>
              </a:ext>
            </a:extLst>
          </p:cNvPr>
          <p:cNvSpPr>
            <a:spLocks noGrp="1"/>
          </p:cNvSpPr>
          <p:nvPr>
            <p:ph idx="1"/>
          </p:nvPr>
        </p:nvSpPr>
        <p:spPr>
          <a:xfrm>
            <a:off x="838199" y="1212980"/>
            <a:ext cx="10704872" cy="3059126"/>
          </a:xfrm>
        </p:spPr>
        <p:txBody>
          <a:bodyPr>
            <a:normAutofit/>
          </a:bodyPr>
          <a:lstStyle/>
          <a:p>
            <a:r>
              <a:rPr kumimoji="1" lang="en-US" altLang="zh-CN" dirty="0"/>
              <a:t>﻿</a:t>
            </a:r>
            <a:r>
              <a:rPr kumimoji="1" lang="zh-CN" altLang="en-US" b="1" dirty="0"/>
              <a:t>生物具有学习能力的原理（从不同尺度来看）</a:t>
            </a:r>
            <a:r>
              <a:rPr kumimoji="1" lang="zh-CN" altLang="en-US" dirty="0"/>
              <a:t>：</a:t>
            </a:r>
            <a:endParaRPr kumimoji="1" lang="en-US" altLang="zh-CN" dirty="0"/>
          </a:p>
          <a:p>
            <a:pPr lvl="1"/>
            <a:r>
              <a:rPr kumimoji="1" lang="zh-CN" altLang="en-US" dirty="0"/>
              <a:t>微观上，基于可塑性法则改变神经元之间的突触强度</a:t>
            </a:r>
            <a:endParaRPr kumimoji="1" lang="en-US" altLang="zh-CN" dirty="0"/>
          </a:p>
          <a:p>
            <a:pPr lvl="1"/>
            <a:r>
              <a:rPr kumimoji="1" lang="zh-CN" altLang="en-US" dirty="0"/>
              <a:t>宏观上，学习过程中行为的变化受到到不同类型的反馈（监督，奖励，感官预测错误）和时间尺度影响</a:t>
            </a:r>
            <a:endParaRPr kumimoji="1" lang="en-US" altLang="zh-CN" dirty="0"/>
          </a:p>
          <a:p>
            <a:r>
              <a:rPr kumimoji="1" lang="zh-CN" altLang="en-US" b="1" dirty="0"/>
              <a:t>神经集群活动</a:t>
            </a:r>
            <a:r>
              <a:rPr kumimoji="1" lang="en-US" altLang="zh-CN" b="1" dirty="0"/>
              <a:t>(neural population activity)</a:t>
            </a:r>
            <a:r>
              <a:rPr kumimoji="1" lang="zh-CN" altLang="en-US" b="1" dirty="0"/>
              <a:t>将微宏观联系起来</a:t>
            </a:r>
            <a:endParaRPr kumimoji="1" lang="en-US" altLang="zh-CN" b="1" dirty="0"/>
          </a:p>
          <a:p>
            <a:endParaRPr kumimoji="1" lang="en-US" altLang="zh-CN" dirty="0"/>
          </a:p>
          <a:p>
            <a:pPr lvl="1"/>
            <a:endParaRPr kumimoji="1" lang="en-US" altLang="zh-CN" dirty="0"/>
          </a:p>
        </p:txBody>
      </p:sp>
      <p:sp>
        <p:nvSpPr>
          <p:cNvPr id="4" name="矩形 3">
            <a:extLst>
              <a:ext uri="{FF2B5EF4-FFF2-40B4-BE49-F238E27FC236}">
                <a16:creationId xmlns:a16="http://schemas.microsoft.com/office/drawing/2014/main" id="{CFFA9308-3C97-430F-8F4C-64525F9B5AEF}"/>
              </a:ext>
            </a:extLst>
          </p:cNvPr>
          <p:cNvSpPr/>
          <p:nvPr/>
        </p:nvSpPr>
        <p:spPr>
          <a:xfrm>
            <a:off x="981647" y="3649204"/>
            <a:ext cx="1980029" cy="369332"/>
          </a:xfrm>
          <a:prstGeom prst="rect">
            <a:avLst/>
          </a:prstGeom>
        </p:spPr>
        <p:txBody>
          <a:bodyPr wrap="none">
            <a:spAutoFit/>
          </a:bodyPr>
          <a:lstStyle/>
          <a:p>
            <a:r>
              <a:rPr lang="en-US" altLang="zh-CN" dirty="0">
                <a:latin typeface="Arial" panose="020B0604020202020204" pitchFamily="34" charset="0"/>
              </a:rPr>
              <a:t>synaptic plasticity</a:t>
            </a:r>
            <a:endParaRPr lang="zh-CN" altLang="en-US" dirty="0"/>
          </a:p>
        </p:txBody>
      </p:sp>
      <p:cxnSp>
        <p:nvCxnSpPr>
          <p:cNvPr id="6" name="直接箭头连接符 5">
            <a:extLst>
              <a:ext uri="{FF2B5EF4-FFF2-40B4-BE49-F238E27FC236}">
                <a16:creationId xmlns:a16="http://schemas.microsoft.com/office/drawing/2014/main" id="{3D842DC7-36CE-4D44-B013-38F5F7163F5B}"/>
              </a:ext>
            </a:extLst>
          </p:cNvPr>
          <p:cNvCxnSpPr>
            <a:cxnSpLocks/>
          </p:cNvCxnSpPr>
          <p:nvPr/>
        </p:nvCxnSpPr>
        <p:spPr>
          <a:xfrm>
            <a:off x="3043379" y="3833870"/>
            <a:ext cx="81607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矩形 7">
            <a:extLst>
              <a:ext uri="{FF2B5EF4-FFF2-40B4-BE49-F238E27FC236}">
                <a16:creationId xmlns:a16="http://schemas.microsoft.com/office/drawing/2014/main" id="{F8A336C6-726B-4A93-AB76-8C916A48AD44}"/>
              </a:ext>
            </a:extLst>
          </p:cNvPr>
          <p:cNvSpPr/>
          <p:nvPr/>
        </p:nvSpPr>
        <p:spPr>
          <a:xfrm>
            <a:off x="2999133" y="3459612"/>
            <a:ext cx="941283" cy="369332"/>
          </a:xfrm>
          <a:prstGeom prst="rect">
            <a:avLst/>
          </a:prstGeom>
        </p:spPr>
        <p:txBody>
          <a:bodyPr wrap="none">
            <a:spAutoFit/>
          </a:bodyPr>
          <a:lstStyle/>
          <a:p>
            <a:r>
              <a:rPr lang="en-US" altLang="zh-CN" dirty="0">
                <a:latin typeface="Arial" panose="020B0604020202020204" pitchFamily="34" charset="0"/>
              </a:rPr>
              <a:t>change</a:t>
            </a:r>
            <a:endParaRPr lang="zh-CN" altLang="en-US" dirty="0"/>
          </a:p>
        </p:txBody>
      </p:sp>
      <p:sp>
        <p:nvSpPr>
          <p:cNvPr id="9" name="矩形 8">
            <a:extLst>
              <a:ext uri="{FF2B5EF4-FFF2-40B4-BE49-F238E27FC236}">
                <a16:creationId xmlns:a16="http://schemas.microsoft.com/office/drawing/2014/main" id="{E7FFBD90-5E36-4BAC-8758-634C6568D4EC}"/>
              </a:ext>
            </a:extLst>
          </p:cNvPr>
          <p:cNvSpPr/>
          <p:nvPr/>
        </p:nvSpPr>
        <p:spPr>
          <a:xfrm>
            <a:off x="3864957" y="3646224"/>
            <a:ext cx="3506088" cy="369332"/>
          </a:xfrm>
          <a:prstGeom prst="rect">
            <a:avLst/>
          </a:prstGeom>
        </p:spPr>
        <p:txBody>
          <a:bodyPr wrap="none">
            <a:spAutoFit/>
          </a:bodyPr>
          <a:lstStyle/>
          <a:p>
            <a:r>
              <a:rPr lang="en-US" altLang="zh-CN" dirty="0">
                <a:latin typeface="Arial" panose="020B0604020202020204" pitchFamily="34" charset="0"/>
              </a:rPr>
              <a:t>neural population activity pattern</a:t>
            </a:r>
            <a:endParaRPr lang="zh-CN" altLang="en-US" dirty="0"/>
          </a:p>
        </p:txBody>
      </p:sp>
      <p:cxnSp>
        <p:nvCxnSpPr>
          <p:cNvPr id="10" name="直接箭头连接符 9">
            <a:extLst>
              <a:ext uri="{FF2B5EF4-FFF2-40B4-BE49-F238E27FC236}">
                <a16:creationId xmlns:a16="http://schemas.microsoft.com/office/drawing/2014/main" id="{46F2F1CD-40BF-4A11-A6BB-F8655DAD77A3}"/>
              </a:ext>
            </a:extLst>
          </p:cNvPr>
          <p:cNvCxnSpPr>
            <a:cxnSpLocks/>
          </p:cNvCxnSpPr>
          <p:nvPr/>
        </p:nvCxnSpPr>
        <p:spPr>
          <a:xfrm>
            <a:off x="7430039" y="3840612"/>
            <a:ext cx="81607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矩形 10">
            <a:extLst>
              <a:ext uri="{FF2B5EF4-FFF2-40B4-BE49-F238E27FC236}">
                <a16:creationId xmlns:a16="http://schemas.microsoft.com/office/drawing/2014/main" id="{A68E5C45-6FF7-4812-ADBD-76C24B9C7D5A}"/>
              </a:ext>
            </a:extLst>
          </p:cNvPr>
          <p:cNvSpPr/>
          <p:nvPr/>
        </p:nvSpPr>
        <p:spPr>
          <a:xfrm>
            <a:off x="7385793" y="3459612"/>
            <a:ext cx="992579" cy="369332"/>
          </a:xfrm>
          <a:prstGeom prst="rect">
            <a:avLst/>
          </a:prstGeom>
        </p:spPr>
        <p:txBody>
          <a:bodyPr wrap="none">
            <a:spAutoFit/>
          </a:bodyPr>
          <a:lstStyle/>
          <a:p>
            <a:r>
              <a:rPr lang="en-US" altLang="zh-CN" dirty="0">
                <a:latin typeface="Arial" panose="020B0604020202020204" pitchFamily="34" charset="0"/>
              </a:rPr>
              <a:t>express</a:t>
            </a:r>
            <a:endParaRPr lang="zh-CN" altLang="en-US" dirty="0"/>
          </a:p>
        </p:txBody>
      </p:sp>
      <p:sp>
        <p:nvSpPr>
          <p:cNvPr id="12" name="矩形 11">
            <a:extLst>
              <a:ext uri="{FF2B5EF4-FFF2-40B4-BE49-F238E27FC236}">
                <a16:creationId xmlns:a16="http://schemas.microsoft.com/office/drawing/2014/main" id="{C7E91255-E75B-4DAF-8CDD-7F96A584F4F7}"/>
              </a:ext>
            </a:extLst>
          </p:cNvPr>
          <p:cNvSpPr/>
          <p:nvPr/>
        </p:nvSpPr>
        <p:spPr>
          <a:xfrm>
            <a:off x="8246116" y="3644278"/>
            <a:ext cx="1483098" cy="369332"/>
          </a:xfrm>
          <a:prstGeom prst="rect">
            <a:avLst/>
          </a:prstGeom>
        </p:spPr>
        <p:txBody>
          <a:bodyPr wrap="none">
            <a:spAutoFit/>
          </a:bodyPr>
          <a:lstStyle/>
          <a:p>
            <a:r>
              <a:rPr lang="en-US" altLang="zh-CN" dirty="0"/>
              <a:t>Firing activity</a:t>
            </a:r>
            <a:endParaRPr lang="zh-CN" altLang="en-US" dirty="0"/>
          </a:p>
        </p:txBody>
      </p:sp>
      <p:cxnSp>
        <p:nvCxnSpPr>
          <p:cNvPr id="13" name="直接箭头连接符 12">
            <a:extLst>
              <a:ext uri="{FF2B5EF4-FFF2-40B4-BE49-F238E27FC236}">
                <a16:creationId xmlns:a16="http://schemas.microsoft.com/office/drawing/2014/main" id="{03A71E5F-C8F5-4CAB-A57B-A8CE9EC2022A}"/>
              </a:ext>
            </a:extLst>
          </p:cNvPr>
          <p:cNvCxnSpPr>
            <a:cxnSpLocks/>
          </p:cNvCxnSpPr>
          <p:nvPr/>
        </p:nvCxnSpPr>
        <p:spPr>
          <a:xfrm>
            <a:off x="9773460" y="3840602"/>
            <a:ext cx="81607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矩形 13">
            <a:extLst>
              <a:ext uri="{FF2B5EF4-FFF2-40B4-BE49-F238E27FC236}">
                <a16:creationId xmlns:a16="http://schemas.microsoft.com/office/drawing/2014/main" id="{3D5C2877-B95B-417C-B647-90391567E565}"/>
              </a:ext>
            </a:extLst>
          </p:cNvPr>
          <p:cNvSpPr/>
          <p:nvPr/>
        </p:nvSpPr>
        <p:spPr>
          <a:xfrm>
            <a:off x="9729214" y="3459602"/>
            <a:ext cx="768159" cy="369332"/>
          </a:xfrm>
          <a:prstGeom prst="rect">
            <a:avLst/>
          </a:prstGeom>
        </p:spPr>
        <p:txBody>
          <a:bodyPr wrap="none">
            <a:spAutoFit/>
          </a:bodyPr>
          <a:lstStyle/>
          <a:p>
            <a:r>
              <a:rPr lang="en-US" altLang="zh-CN" dirty="0"/>
              <a:t>drives</a:t>
            </a:r>
            <a:endParaRPr lang="zh-CN" altLang="en-US" dirty="0"/>
          </a:p>
        </p:txBody>
      </p:sp>
      <p:sp>
        <p:nvSpPr>
          <p:cNvPr id="15" name="矩形 14">
            <a:extLst>
              <a:ext uri="{FF2B5EF4-FFF2-40B4-BE49-F238E27FC236}">
                <a16:creationId xmlns:a16="http://schemas.microsoft.com/office/drawing/2014/main" id="{13636A66-6F99-40D1-A6AB-46AAC83F5989}"/>
              </a:ext>
            </a:extLst>
          </p:cNvPr>
          <p:cNvSpPr/>
          <p:nvPr/>
        </p:nvSpPr>
        <p:spPr>
          <a:xfrm>
            <a:off x="10541619" y="3644268"/>
            <a:ext cx="1095172" cy="646331"/>
          </a:xfrm>
          <a:prstGeom prst="rect">
            <a:avLst/>
          </a:prstGeom>
        </p:spPr>
        <p:txBody>
          <a:bodyPr wrap="none">
            <a:spAutoFit/>
          </a:bodyPr>
          <a:lstStyle/>
          <a:p>
            <a:r>
              <a:rPr lang="en-US" altLang="zh-CN" dirty="0">
                <a:latin typeface="Arial" panose="020B0604020202020204" pitchFamily="34" charset="0"/>
              </a:rPr>
              <a:t>Behavior</a:t>
            </a:r>
          </a:p>
          <a:p>
            <a:endParaRPr lang="zh-CN" altLang="en-US" dirty="0"/>
          </a:p>
        </p:txBody>
      </p:sp>
      <p:sp>
        <p:nvSpPr>
          <p:cNvPr id="17" name="矩形 16">
            <a:extLst>
              <a:ext uri="{FF2B5EF4-FFF2-40B4-BE49-F238E27FC236}">
                <a16:creationId xmlns:a16="http://schemas.microsoft.com/office/drawing/2014/main" id="{400C4654-86BF-4E50-A68B-CAF20D525993}"/>
              </a:ext>
            </a:extLst>
          </p:cNvPr>
          <p:cNvSpPr/>
          <p:nvPr/>
        </p:nvSpPr>
        <p:spPr>
          <a:xfrm>
            <a:off x="3940416" y="4323306"/>
            <a:ext cx="4095993" cy="369332"/>
          </a:xfrm>
          <a:prstGeom prst="rect">
            <a:avLst/>
          </a:prstGeom>
        </p:spPr>
        <p:txBody>
          <a:bodyPr wrap="none">
            <a:spAutoFit/>
          </a:bodyPr>
          <a:lstStyle/>
          <a:p>
            <a:r>
              <a:rPr lang="en-US" altLang="zh-CN" dirty="0"/>
              <a:t>coordinated patterns of spiking activity</a:t>
            </a:r>
            <a:endParaRPr lang="zh-CN" altLang="en-US" dirty="0"/>
          </a:p>
        </p:txBody>
      </p:sp>
      <p:cxnSp>
        <p:nvCxnSpPr>
          <p:cNvPr id="18" name="直接箭头连接符 17">
            <a:extLst>
              <a:ext uri="{FF2B5EF4-FFF2-40B4-BE49-F238E27FC236}">
                <a16:creationId xmlns:a16="http://schemas.microsoft.com/office/drawing/2014/main" id="{44CF57FB-8527-4FA2-9AF3-5586B00F73F3}"/>
              </a:ext>
            </a:extLst>
          </p:cNvPr>
          <p:cNvCxnSpPr>
            <a:cxnSpLocks/>
            <a:endCxn id="17" idx="3"/>
          </p:cNvCxnSpPr>
          <p:nvPr/>
        </p:nvCxnSpPr>
        <p:spPr>
          <a:xfrm flipH="1">
            <a:off x="8036409" y="4018536"/>
            <a:ext cx="1034788" cy="48943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9" name="矩形 18">
            <a:extLst>
              <a:ext uri="{FF2B5EF4-FFF2-40B4-BE49-F238E27FC236}">
                <a16:creationId xmlns:a16="http://schemas.microsoft.com/office/drawing/2014/main" id="{05FE2455-77F1-41BF-B5B7-2FE5EE6A6AB0}"/>
              </a:ext>
            </a:extLst>
          </p:cNvPr>
          <p:cNvSpPr/>
          <p:nvPr/>
        </p:nvSpPr>
        <p:spPr>
          <a:xfrm>
            <a:off x="8179171" y="4071551"/>
            <a:ext cx="761747" cy="646331"/>
          </a:xfrm>
          <a:prstGeom prst="rect">
            <a:avLst/>
          </a:prstGeom>
        </p:spPr>
        <p:txBody>
          <a:bodyPr wrap="none">
            <a:spAutoFit/>
          </a:bodyPr>
          <a:lstStyle/>
          <a:p>
            <a:r>
              <a:rPr lang="en-US" altLang="zh-CN" dirty="0">
                <a:latin typeface="Arial" panose="020B0604020202020204" pitchFamily="34" charset="0"/>
              </a:rPr>
              <a:t>While</a:t>
            </a:r>
          </a:p>
          <a:p>
            <a:endParaRPr lang="zh-CN" altLang="en-US" dirty="0"/>
          </a:p>
        </p:txBody>
      </p:sp>
      <p:cxnSp>
        <p:nvCxnSpPr>
          <p:cNvPr id="23" name="直接箭头连接符 22">
            <a:extLst>
              <a:ext uri="{FF2B5EF4-FFF2-40B4-BE49-F238E27FC236}">
                <a16:creationId xmlns:a16="http://schemas.microsoft.com/office/drawing/2014/main" id="{CAE49EE7-15C6-4887-A349-E03A5CB520F4}"/>
              </a:ext>
            </a:extLst>
          </p:cNvPr>
          <p:cNvCxnSpPr>
            <a:cxnSpLocks/>
          </p:cNvCxnSpPr>
          <p:nvPr/>
        </p:nvCxnSpPr>
        <p:spPr>
          <a:xfrm flipH="1" flipV="1">
            <a:off x="2813939" y="4166350"/>
            <a:ext cx="1010421" cy="42848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5" name="矩形 24">
            <a:extLst>
              <a:ext uri="{FF2B5EF4-FFF2-40B4-BE49-F238E27FC236}">
                <a16:creationId xmlns:a16="http://schemas.microsoft.com/office/drawing/2014/main" id="{5B4150CB-F4C9-4862-A293-0E2E86E48781}"/>
              </a:ext>
            </a:extLst>
          </p:cNvPr>
          <p:cNvSpPr/>
          <p:nvPr/>
        </p:nvSpPr>
        <p:spPr>
          <a:xfrm>
            <a:off x="2659295" y="4203121"/>
            <a:ext cx="1620957" cy="369332"/>
          </a:xfrm>
          <a:prstGeom prst="rect">
            <a:avLst/>
          </a:prstGeom>
        </p:spPr>
        <p:txBody>
          <a:bodyPr wrap="none">
            <a:spAutoFit/>
          </a:bodyPr>
          <a:lstStyle/>
          <a:p>
            <a:r>
              <a:rPr lang="en-US" altLang="zh-CN" dirty="0">
                <a:latin typeface="Arial" panose="020B0604020202020204" pitchFamily="34" charset="0"/>
              </a:rPr>
              <a:t>drive changes</a:t>
            </a:r>
            <a:endParaRPr lang="zh-CN" altLang="en-US" dirty="0"/>
          </a:p>
        </p:txBody>
      </p:sp>
      <p:sp>
        <p:nvSpPr>
          <p:cNvPr id="26" name="内容占位符 2">
            <a:extLst>
              <a:ext uri="{FF2B5EF4-FFF2-40B4-BE49-F238E27FC236}">
                <a16:creationId xmlns:a16="http://schemas.microsoft.com/office/drawing/2014/main" id="{24C3C05F-396D-48EC-A656-766004DC47B9}"/>
              </a:ext>
            </a:extLst>
          </p:cNvPr>
          <p:cNvSpPr txBox="1">
            <a:spLocks/>
          </p:cNvSpPr>
          <p:nvPr/>
        </p:nvSpPr>
        <p:spPr>
          <a:xfrm>
            <a:off x="838200" y="4943111"/>
            <a:ext cx="10704872" cy="135058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10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10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10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10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kumimoji="1" lang="en-US" altLang="zh-CN" dirty="0"/>
              <a:t>﻿</a:t>
            </a:r>
            <a:r>
              <a:rPr kumimoji="1" lang="zh-CN" altLang="en-US" b="1" dirty="0"/>
              <a:t>故可通过研究神经群活动来探究“大脑” 如何“学习”</a:t>
            </a:r>
            <a:endParaRPr kumimoji="1" lang="en-US" altLang="zh-CN" b="1" dirty="0"/>
          </a:p>
          <a:p>
            <a:pPr lvl="1"/>
            <a:r>
              <a:rPr kumimoji="1" lang="zh-CN" altLang="en-US" dirty="0"/>
              <a:t>研究学习前后神经群活动的变化</a:t>
            </a:r>
            <a:endParaRPr kumimoji="1" lang="en-US" altLang="zh-CN" dirty="0"/>
          </a:p>
          <a:p>
            <a:pPr lvl="1"/>
            <a:r>
              <a:rPr kumimoji="1" lang="zh-CN" altLang="en-US" b="1" dirty="0">
                <a:solidFill>
                  <a:schemeClr val="accent1">
                    <a:lumMod val="50000"/>
                  </a:schemeClr>
                </a:solidFill>
              </a:rPr>
              <a:t>研究</a:t>
            </a:r>
            <a:r>
              <a:rPr lang="zh-CN" altLang="en-US" b="1" dirty="0">
                <a:solidFill>
                  <a:schemeClr val="accent1">
                    <a:lumMod val="50000"/>
                  </a:schemeClr>
                </a:solidFill>
              </a:rPr>
              <a:t>神经群活动在学习过程中是如何变化的</a:t>
            </a:r>
            <a:r>
              <a:rPr lang="en-US" altLang="zh-CN" b="1" dirty="0">
                <a:solidFill>
                  <a:schemeClr val="accent1">
                    <a:lumMod val="50000"/>
                  </a:schemeClr>
                </a:solidFill>
              </a:rPr>
              <a:t>(</a:t>
            </a:r>
            <a:r>
              <a:rPr lang="zh-CN" altLang="en-US" b="1" dirty="0">
                <a:solidFill>
                  <a:schemeClr val="accent1">
                    <a:lumMod val="50000"/>
                  </a:schemeClr>
                </a:solidFill>
              </a:rPr>
              <a:t>本文研究重点</a:t>
            </a:r>
            <a:r>
              <a:rPr lang="en-US" altLang="zh-CN" b="1" dirty="0">
                <a:solidFill>
                  <a:schemeClr val="accent1">
                    <a:lumMod val="50000"/>
                  </a:schemeClr>
                </a:solidFill>
              </a:rPr>
              <a:t>)</a:t>
            </a:r>
            <a:endParaRPr kumimoji="1" lang="en-US" altLang="zh-CN" b="1" dirty="0">
              <a:solidFill>
                <a:schemeClr val="accent1">
                  <a:lumMod val="50000"/>
                </a:schemeClr>
              </a:solidFill>
            </a:endParaRPr>
          </a:p>
        </p:txBody>
      </p:sp>
    </p:spTree>
    <p:extLst>
      <p:ext uri="{BB962C8B-B14F-4D97-AF65-F5344CB8AC3E}">
        <p14:creationId xmlns:p14="http://schemas.microsoft.com/office/powerpoint/2010/main" val="605066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584E4-53D6-2B4E-ACD7-A9961A074482}"/>
              </a:ext>
            </a:extLst>
          </p:cNvPr>
          <p:cNvSpPr>
            <a:spLocks noGrp="1"/>
          </p:cNvSpPr>
          <p:nvPr>
            <p:ph type="title"/>
          </p:nvPr>
        </p:nvSpPr>
        <p:spPr>
          <a:xfrm>
            <a:off x="838200" y="365126"/>
            <a:ext cx="12249150" cy="661242"/>
          </a:xfrm>
        </p:spPr>
        <p:txBody>
          <a:bodyPr>
            <a:noAutofit/>
          </a:bodyPr>
          <a:lstStyle/>
          <a:p>
            <a:r>
              <a:rPr kumimoji="1" lang="zh-CN" altLang="en-US" dirty="0"/>
              <a:t>研究方法</a:t>
            </a:r>
          </a:p>
        </p:txBody>
      </p:sp>
      <p:sp>
        <p:nvSpPr>
          <p:cNvPr id="26" name="内容占位符 2">
            <a:extLst>
              <a:ext uri="{FF2B5EF4-FFF2-40B4-BE49-F238E27FC236}">
                <a16:creationId xmlns:a16="http://schemas.microsoft.com/office/drawing/2014/main" id="{24C3C05F-396D-48EC-A656-766004DC47B9}"/>
              </a:ext>
            </a:extLst>
          </p:cNvPr>
          <p:cNvSpPr txBox="1">
            <a:spLocks/>
          </p:cNvSpPr>
          <p:nvPr/>
        </p:nvSpPr>
        <p:spPr>
          <a:xfrm>
            <a:off x="743564" y="2284586"/>
            <a:ext cx="10704872" cy="279541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10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10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10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10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kumimoji="1" lang="en-US" altLang="zh-CN" b="1" dirty="0">
              <a:solidFill>
                <a:schemeClr val="accent1">
                  <a:lumMod val="50000"/>
                </a:schemeClr>
              </a:solidFill>
            </a:endParaRPr>
          </a:p>
        </p:txBody>
      </p:sp>
      <p:sp>
        <p:nvSpPr>
          <p:cNvPr id="5" name="矩形 4">
            <a:extLst>
              <a:ext uri="{FF2B5EF4-FFF2-40B4-BE49-F238E27FC236}">
                <a16:creationId xmlns:a16="http://schemas.microsoft.com/office/drawing/2014/main" id="{D013F873-6C85-4A9D-8744-AFAEBCC98B1B}"/>
              </a:ext>
            </a:extLst>
          </p:cNvPr>
          <p:cNvSpPr/>
          <p:nvPr/>
        </p:nvSpPr>
        <p:spPr>
          <a:xfrm>
            <a:off x="754295" y="1322454"/>
            <a:ext cx="4185761" cy="492443"/>
          </a:xfrm>
          <a:prstGeom prst="rect">
            <a:avLst/>
          </a:prstGeom>
        </p:spPr>
        <p:txBody>
          <a:bodyPr wrap="none">
            <a:spAutoFit/>
          </a:bodyPr>
          <a:lstStyle/>
          <a:p>
            <a:r>
              <a:rPr kumimoji="1" lang="zh-CN" altLang="en-US" sz="2600" dirty="0">
                <a:latin typeface="Microsoft YaHei" charset="-122"/>
                <a:ea typeface="Microsoft YaHei" charset="-122"/>
              </a:rPr>
              <a:t>训练后的人工神经网络活动</a:t>
            </a:r>
          </a:p>
        </p:txBody>
      </p:sp>
      <p:cxnSp>
        <p:nvCxnSpPr>
          <p:cNvPr id="6" name="直接箭头连接符 5">
            <a:extLst>
              <a:ext uri="{FF2B5EF4-FFF2-40B4-BE49-F238E27FC236}">
                <a16:creationId xmlns:a16="http://schemas.microsoft.com/office/drawing/2014/main" id="{0E8D3DB9-2555-4D56-80FE-D22480650D67}"/>
              </a:ext>
            </a:extLst>
          </p:cNvPr>
          <p:cNvCxnSpPr>
            <a:cxnSpLocks/>
          </p:cNvCxnSpPr>
          <p:nvPr/>
        </p:nvCxnSpPr>
        <p:spPr>
          <a:xfrm>
            <a:off x="5008061" y="1592544"/>
            <a:ext cx="816077"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7" name="矩形 6">
            <a:extLst>
              <a:ext uri="{FF2B5EF4-FFF2-40B4-BE49-F238E27FC236}">
                <a16:creationId xmlns:a16="http://schemas.microsoft.com/office/drawing/2014/main" id="{601D588A-9613-4665-ADF0-A50A0D530AFB}"/>
              </a:ext>
            </a:extLst>
          </p:cNvPr>
          <p:cNvSpPr/>
          <p:nvPr/>
        </p:nvSpPr>
        <p:spPr>
          <a:xfrm>
            <a:off x="4940056" y="1026368"/>
            <a:ext cx="851515" cy="492443"/>
          </a:xfrm>
          <a:prstGeom prst="rect">
            <a:avLst/>
          </a:prstGeom>
        </p:spPr>
        <p:txBody>
          <a:bodyPr wrap="none">
            <a:spAutoFit/>
          </a:bodyPr>
          <a:lstStyle/>
          <a:p>
            <a:r>
              <a:rPr kumimoji="1" lang="zh-CN" altLang="en-US" sz="2600" dirty="0">
                <a:latin typeface="Microsoft YaHei" charset="-122"/>
                <a:ea typeface="Microsoft YaHei" charset="-122"/>
              </a:rPr>
              <a:t>类似</a:t>
            </a:r>
          </a:p>
        </p:txBody>
      </p:sp>
      <p:sp>
        <p:nvSpPr>
          <p:cNvPr id="8" name="矩形 7">
            <a:extLst>
              <a:ext uri="{FF2B5EF4-FFF2-40B4-BE49-F238E27FC236}">
                <a16:creationId xmlns:a16="http://schemas.microsoft.com/office/drawing/2014/main" id="{CFC3DA66-94FF-416A-AE9D-C90C8B771C46}"/>
              </a:ext>
            </a:extLst>
          </p:cNvPr>
          <p:cNvSpPr/>
          <p:nvPr/>
        </p:nvSpPr>
        <p:spPr>
          <a:xfrm>
            <a:off x="6961266" y="1305818"/>
            <a:ext cx="2852063" cy="492443"/>
          </a:xfrm>
          <a:prstGeom prst="rect">
            <a:avLst/>
          </a:prstGeom>
        </p:spPr>
        <p:txBody>
          <a:bodyPr wrap="none">
            <a:spAutoFit/>
          </a:bodyPr>
          <a:lstStyle/>
          <a:p>
            <a:r>
              <a:rPr kumimoji="1" lang="zh-CN" altLang="en-US" sz="2600" dirty="0">
                <a:latin typeface="Microsoft YaHei" charset="-122"/>
                <a:ea typeface="Microsoft YaHei" charset="-122"/>
              </a:rPr>
              <a:t>动物神经元的活动</a:t>
            </a:r>
          </a:p>
        </p:txBody>
      </p:sp>
      <p:sp>
        <p:nvSpPr>
          <p:cNvPr id="9" name="矩形 8">
            <a:extLst>
              <a:ext uri="{FF2B5EF4-FFF2-40B4-BE49-F238E27FC236}">
                <a16:creationId xmlns:a16="http://schemas.microsoft.com/office/drawing/2014/main" id="{D17F3D68-381D-4053-9ADF-7DC7974894BD}"/>
              </a:ext>
            </a:extLst>
          </p:cNvPr>
          <p:cNvSpPr/>
          <p:nvPr/>
        </p:nvSpPr>
        <p:spPr>
          <a:xfrm>
            <a:off x="1124385" y="2064399"/>
            <a:ext cx="3518912" cy="492443"/>
          </a:xfrm>
          <a:prstGeom prst="rect">
            <a:avLst/>
          </a:prstGeom>
        </p:spPr>
        <p:txBody>
          <a:bodyPr wrap="none">
            <a:spAutoFit/>
          </a:bodyPr>
          <a:lstStyle/>
          <a:p>
            <a:r>
              <a:rPr kumimoji="1" lang="zh-CN" altLang="en-US" sz="2600" dirty="0">
                <a:latin typeface="Microsoft YaHei" charset="-122"/>
                <a:ea typeface="Microsoft YaHei" charset="-122"/>
              </a:rPr>
              <a:t>人工神经网络优化过程</a:t>
            </a:r>
          </a:p>
        </p:txBody>
      </p:sp>
      <p:cxnSp>
        <p:nvCxnSpPr>
          <p:cNvPr id="10" name="直接箭头连接符 9">
            <a:extLst>
              <a:ext uri="{FF2B5EF4-FFF2-40B4-BE49-F238E27FC236}">
                <a16:creationId xmlns:a16="http://schemas.microsoft.com/office/drawing/2014/main" id="{C3D5297C-6D7F-4116-A3D3-D40BA1669075}"/>
              </a:ext>
            </a:extLst>
          </p:cNvPr>
          <p:cNvCxnSpPr>
            <a:cxnSpLocks/>
          </p:cNvCxnSpPr>
          <p:nvPr/>
        </p:nvCxnSpPr>
        <p:spPr>
          <a:xfrm>
            <a:off x="5008062" y="2403826"/>
            <a:ext cx="816077"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1" name="矩形 10">
            <a:extLst>
              <a:ext uri="{FF2B5EF4-FFF2-40B4-BE49-F238E27FC236}">
                <a16:creationId xmlns:a16="http://schemas.microsoft.com/office/drawing/2014/main" id="{6EEE5689-2E75-466F-BB1A-9D8ABF74A854}"/>
              </a:ext>
            </a:extLst>
          </p:cNvPr>
          <p:cNvSpPr/>
          <p:nvPr/>
        </p:nvSpPr>
        <p:spPr>
          <a:xfrm>
            <a:off x="4940056" y="1837650"/>
            <a:ext cx="851515" cy="492443"/>
          </a:xfrm>
          <a:prstGeom prst="rect">
            <a:avLst/>
          </a:prstGeom>
        </p:spPr>
        <p:txBody>
          <a:bodyPr wrap="none">
            <a:spAutoFit/>
          </a:bodyPr>
          <a:lstStyle/>
          <a:p>
            <a:r>
              <a:rPr kumimoji="1" lang="zh-CN" altLang="en-US" sz="2600" dirty="0">
                <a:latin typeface="Microsoft YaHei" charset="-122"/>
                <a:ea typeface="Microsoft YaHei" charset="-122"/>
              </a:rPr>
              <a:t>研究</a:t>
            </a:r>
          </a:p>
        </p:txBody>
      </p:sp>
      <p:sp>
        <p:nvSpPr>
          <p:cNvPr id="12" name="矩形 11">
            <a:extLst>
              <a:ext uri="{FF2B5EF4-FFF2-40B4-BE49-F238E27FC236}">
                <a16:creationId xmlns:a16="http://schemas.microsoft.com/office/drawing/2014/main" id="{58E5F6C8-2A29-4DC8-9F42-CF89BF1FB012}"/>
              </a:ext>
            </a:extLst>
          </p:cNvPr>
          <p:cNvSpPr/>
          <p:nvPr/>
        </p:nvSpPr>
        <p:spPr>
          <a:xfrm>
            <a:off x="5908044" y="2103304"/>
            <a:ext cx="5186035" cy="492443"/>
          </a:xfrm>
          <a:prstGeom prst="rect">
            <a:avLst/>
          </a:prstGeom>
        </p:spPr>
        <p:txBody>
          <a:bodyPr wrap="none">
            <a:spAutoFit/>
          </a:bodyPr>
          <a:lstStyle/>
          <a:p>
            <a:r>
              <a:rPr kumimoji="1" lang="zh-CN" altLang="en-US" sz="2600" dirty="0">
                <a:latin typeface="Microsoft YaHei" charset="-122"/>
                <a:ea typeface="Microsoft YaHei" charset="-122"/>
              </a:rPr>
              <a:t>神经群体活动在学习中的复杂变化</a:t>
            </a:r>
          </a:p>
        </p:txBody>
      </p:sp>
      <p:pic>
        <p:nvPicPr>
          <p:cNvPr id="14" name="图片 13">
            <a:extLst>
              <a:ext uri="{FF2B5EF4-FFF2-40B4-BE49-F238E27FC236}">
                <a16:creationId xmlns:a16="http://schemas.microsoft.com/office/drawing/2014/main" id="{5A4B7E53-B044-4216-800C-7B14E5683F21}"/>
              </a:ext>
            </a:extLst>
          </p:cNvPr>
          <p:cNvPicPr>
            <a:picLocks noChangeAspect="1"/>
          </p:cNvPicPr>
          <p:nvPr/>
        </p:nvPicPr>
        <p:blipFill>
          <a:blip r:embed="rId3"/>
          <a:stretch>
            <a:fillRect/>
          </a:stretch>
        </p:blipFill>
        <p:spPr>
          <a:xfrm>
            <a:off x="2009935" y="3682292"/>
            <a:ext cx="7000875" cy="2286000"/>
          </a:xfrm>
          <a:prstGeom prst="rect">
            <a:avLst/>
          </a:prstGeom>
        </p:spPr>
      </p:pic>
    </p:spTree>
    <p:extLst>
      <p:ext uri="{BB962C8B-B14F-4D97-AF65-F5344CB8AC3E}">
        <p14:creationId xmlns:p14="http://schemas.microsoft.com/office/powerpoint/2010/main" val="2475317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584E4-53D6-2B4E-ACD7-A9961A074482}"/>
              </a:ext>
            </a:extLst>
          </p:cNvPr>
          <p:cNvSpPr>
            <a:spLocks noGrp="1"/>
          </p:cNvSpPr>
          <p:nvPr>
            <p:ph type="title"/>
          </p:nvPr>
        </p:nvSpPr>
        <p:spPr>
          <a:xfrm>
            <a:off x="512565" y="365126"/>
            <a:ext cx="5156200" cy="661242"/>
          </a:xfrm>
        </p:spPr>
        <p:txBody>
          <a:bodyPr>
            <a:noAutofit/>
          </a:bodyPr>
          <a:lstStyle/>
          <a:p>
            <a:r>
              <a:rPr kumimoji="1" lang="zh-CN" altLang="en-US" dirty="0"/>
              <a:t>研究方法</a:t>
            </a:r>
          </a:p>
        </p:txBody>
      </p:sp>
      <p:sp>
        <p:nvSpPr>
          <p:cNvPr id="3" name="内容占位符 2">
            <a:extLst>
              <a:ext uri="{FF2B5EF4-FFF2-40B4-BE49-F238E27FC236}">
                <a16:creationId xmlns:a16="http://schemas.microsoft.com/office/drawing/2014/main" id="{1F258EE8-E888-1445-BEEB-0A428816C0F3}"/>
              </a:ext>
            </a:extLst>
          </p:cNvPr>
          <p:cNvSpPr>
            <a:spLocks noGrp="1"/>
          </p:cNvSpPr>
          <p:nvPr>
            <p:ph idx="1"/>
          </p:nvPr>
        </p:nvSpPr>
        <p:spPr>
          <a:xfrm>
            <a:off x="932250" y="1315346"/>
            <a:ext cx="3639750" cy="5064906"/>
          </a:xfrm>
        </p:spPr>
        <p:txBody>
          <a:bodyPr>
            <a:normAutofit/>
          </a:bodyPr>
          <a:lstStyle/>
          <a:p>
            <a:r>
              <a:rPr lang="zh-CN" altLang="en-US" dirty="0"/>
              <a:t>优化框架下的人工和生物网络学习具有相似结构</a:t>
            </a:r>
            <a:endParaRPr lang="en-US" altLang="zh-CN" dirty="0"/>
          </a:p>
          <a:p>
            <a:r>
              <a:rPr lang="zh-CN" altLang="en-US" dirty="0"/>
              <a:t>从优化框架角度来识别大脑的目标功能和特定行为的学习规则可以提供学习过程中神经群体活动变化的规范解释</a:t>
            </a:r>
            <a:endParaRPr lang="en-US" altLang="zh-CN" dirty="0"/>
          </a:p>
          <a:p>
            <a:r>
              <a:rPr kumimoji="1" lang="zh-CN" altLang="en-US" dirty="0"/>
              <a:t>但是存在</a:t>
            </a:r>
            <a:r>
              <a:rPr kumimoji="1" lang="en-US" altLang="zh-CN" dirty="0"/>
              <a:t>3</a:t>
            </a:r>
            <a:r>
              <a:rPr kumimoji="1" lang="zh-CN" altLang="en-US" dirty="0"/>
              <a:t>个</a:t>
            </a:r>
            <a:r>
              <a:rPr kumimoji="1" lang="en-US" altLang="zh-CN" dirty="0"/>
              <a:t>ANN</a:t>
            </a:r>
            <a:r>
              <a:rPr kumimoji="1" lang="zh-CN" altLang="en-US" dirty="0"/>
              <a:t>不存在的特征</a:t>
            </a:r>
          </a:p>
          <a:p>
            <a:endParaRPr kumimoji="1" lang="zh-CN" altLang="en-US" dirty="0"/>
          </a:p>
          <a:p>
            <a:pPr lvl="1"/>
            <a:endParaRPr kumimoji="1" lang="en-US" altLang="zh-CN" dirty="0"/>
          </a:p>
        </p:txBody>
      </p:sp>
      <p:sp>
        <p:nvSpPr>
          <p:cNvPr id="26" name="内容占位符 2">
            <a:extLst>
              <a:ext uri="{FF2B5EF4-FFF2-40B4-BE49-F238E27FC236}">
                <a16:creationId xmlns:a16="http://schemas.microsoft.com/office/drawing/2014/main" id="{24C3C05F-396D-48EC-A656-766004DC47B9}"/>
              </a:ext>
            </a:extLst>
          </p:cNvPr>
          <p:cNvSpPr txBox="1">
            <a:spLocks/>
          </p:cNvSpPr>
          <p:nvPr/>
        </p:nvSpPr>
        <p:spPr>
          <a:xfrm>
            <a:off x="743564" y="2284586"/>
            <a:ext cx="10704872" cy="279541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10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10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10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10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kumimoji="1" lang="en-US" altLang="zh-CN" b="1" dirty="0">
              <a:solidFill>
                <a:schemeClr val="accent1">
                  <a:lumMod val="50000"/>
                </a:schemeClr>
              </a:solidFill>
            </a:endParaRPr>
          </a:p>
        </p:txBody>
      </p:sp>
      <p:pic>
        <p:nvPicPr>
          <p:cNvPr id="4" name="图片 3">
            <a:extLst>
              <a:ext uri="{FF2B5EF4-FFF2-40B4-BE49-F238E27FC236}">
                <a16:creationId xmlns:a16="http://schemas.microsoft.com/office/drawing/2014/main" id="{B4A18935-D5C7-4F66-89B5-E0705CC10660}"/>
              </a:ext>
            </a:extLst>
          </p:cNvPr>
          <p:cNvPicPr>
            <a:picLocks noChangeAspect="1"/>
          </p:cNvPicPr>
          <p:nvPr/>
        </p:nvPicPr>
        <p:blipFill>
          <a:blip r:embed="rId3"/>
          <a:stretch>
            <a:fillRect/>
          </a:stretch>
        </p:blipFill>
        <p:spPr>
          <a:xfrm>
            <a:off x="4861121" y="200025"/>
            <a:ext cx="7134225" cy="6457950"/>
          </a:xfrm>
          <a:prstGeom prst="rect">
            <a:avLst/>
          </a:prstGeom>
        </p:spPr>
      </p:pic>
    </p:spTree>
    <p:extLst>
      <p:ext uri="{BB962C8B-B14F-4D97-AF65-F5344CB8AC3E}">
        <p14:creationId xmlns:p14="http://schemas.microsoft.com/office/powerpoint/2010/main" val="1273467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584E4-53D6-2B4E-ACD7-A9961A074482}"/>
              </a:ext>
            </a:extLst>
          </p:cNvPr>
          <p:cNvSpPr>
            <a:spLocks noGrp="1"/>
          </p:cNvSpPr>
          <p:nvPr>
            <p:ph type="title"/>
          </p:nvPr>
        </p:nvSpPr>
        <p:spPr>
          <a:xfrm>
            <a:off x="838200" y="365126"/>
            <a:ext cx="12249150" cy="661242"/>
          </a:xfrm>
        </p:spPr>
        <p:txBody>
          <a:bodyPr>
            <a:noAutofit/>
          </a:bodyPr>
          <a:lstStyle/>
          <a:p>
            <a:r>
              <a:rPr kumimoji="1" lang="en-US" altLang="zh-CN" dirty="0"/>
              <a:t>summary</a:t>
            </a:r>
            <a:endParaRPr kumimoji="1" lang="zh-CN" altLang="en-US" dirty="0"/>
          </a:p>
        </p:txBody>
      </p:sp>
      <p:sp>
        <p:nvSpPr>
          <p:cNvPr id="3" name="内容占位符 2">
            <a:extLst>
              <a:ext uri="{FF2B5EF4-FFF2-40B4-BE49-F238E27FC236}">
                <a16:creationId xmlns:a16="http://schemas.microsoft.com/office/drawing/2014/main" id="{1F258EE8-E888-1445-BEEB-0A428816C0F3}"/>
              </a:ext>
            </a:extLst>
          </p:cNvPr>
          <p:cNvSpPr>
            <a:spLocks noGrp="1"/>
          </p:cNvSpPr>
          <p:nvPr>
            <p:ph idx="1"/>
          </p:nvPr>
        </p:nvSpPr>
        <p:spPr>
          <a:xfrm>
            <a:off x="838199" y="1212980"/>
            <a:ext cx="11049002" cy="5279894"/>
          </a:xfrm>
        </p:spPr>
        <p:txBody>
          <a:bodyPr>
            <a:normAutofit/>
          </a:bodyPr>
          <a:lstStyle/>
          <a:p>
            <a:r>
              <a:rPr kumimoji="1" lang="zh-CN" altLang="en-US" b="1" dirty="0"/>
              <a:t>目标：</a:t>
            </a:r>
            <a:r>
              <a:rPr kumimoji="1" lang="zh-CN" altLang="en-US" dirty="0"/>
              <a:t>研究大脑如何通过改变神经活动来完成 “学习”。</a:t>
            </a:r>
            <a:endParaRPr kumimoji="1" lang="en-US" altLang="zh-CN" dirty="0"/>
          </a:p>
          <a:p>
            <a:r>
              <a:rPr kumimoji="1" lang="zh-CN" altLang="en-US" b="1" dirty="0"/>
              <a:t>方法：</a:t>
            </a:r>
            <a:r>
              <a:rPr kumimoji="1" lang="zh-CN" altLang="en-US" dirty="0"/>
              <a:t>从</a:t>
            </a:r>
            <a:r>
              <a:rPr kumimoji="1" lang="en-US" altLang="zh-CN" dirty="0"/>
              <a:t>ANN</a:t>
            </a:r>
            <a:r>
              <a:rPr kumimoji="1" lang="zh-CN" altLang="en-US" dirty="0"/>
              <a:t>的优化角度来类比思考。</a:t>
            </a:r>
            <a:endParaRPr kumimoji="1" lang="en-US" altLang="zh-CN" dirty="0"/>
          </a:p>
          <a:p>
            <a:r>
              <a:rPr kumimoji="1" lang="zh-CN" altLang="en-US" b="1" dirty="0"/>
              <a:t>问题：</a:t>
            </a:r>
            <a:r>
              <a:rPr kumimoji="1" lang="zh-CN" altLang="en-US" dirty="0"/>
              <a:t>一些神经群体活动变化的关键特征无法用优化来解释</a:t>
            </a:r>
            <a:endParaRPr kumimoji="1" lang="en-US" altLang="zh-CN" dirty="0"/>
          </a:p>
          <a:p>
            <a:pPr lvl="1"/>
            <a:r>
              <a:rPr kumimoji="1" lang="zh-CN" altLang="en-US" dirty="0"/>
              <a:t>详细介绍了其中的三个特征</a:t>
            </a:r>
            <a:r>
              <a:rPr kumimoji="1" lang="en-US" altLang="zh-CN" dirty="0"/>
              <a:t>:</a:t>
            </a:r>
          </a:p>
          <a:p>
            <a:pPr lvl="1"/>
            <a:r>
              <a:rPr kumimoji="1" lang="en-US" altLang="zh-CN" dirty="0"/>
              <a:t>(1)</a:t>
            </a:r>
            <a:r>
              <a:rPr kumimoji="1" lang="zh-CN" altLang="en-US" dirty="0"/>
              <a:t>在学习过程中神经可变性的不灵活性</a:t>
            </a:r>
            <a:r>
              <a:rPr kumimoji="1" lang="en-US" altLang="zh-CN" dirty="0"/>
              <a:t>(</a:t>
            </a:r>
            <a:r>
              <a:rPr lang="en-US" altLang="zh-CN" dirty="0"/>
              <a:t>inflexibility of neural variability</a:t>
            </a:r>
            <a:r>
              <a:rPr kumimoji="1" lang="en-US" altLang="zh-CN" dirty="0"/>
              <a:t>)</a:t>
            </a:r>
          </a:p>
          <a:p>
            <a:pPr lvl="1"/>
            <a:r>
              <a:rPr kumimoji="1" lang="en-US" altLang="zh-CN" dirty="0"/>
              <a:t>(2)</a:t>
            </a:r>
            <a:r>
              <a:rPr kumimoji="1" lang="zh-CN" altLang="en-US" dirty="0"/>
              <a:t>在简单任务中使用多重学习过程</a:t>
            </a:r>
            <a:r>
              <a:rPr kumimoji="1" lang="en-US" altLang="zh-CN" dirty="0"/>
              <a:t>(multiple learning processes)</a:t>
            </a:r>
          </a:p>
          <a:p>
            <a:pPr lvl="1"/>
            <a:r>
              <a:rPr kumimoji="1" lang="en-US" altLang="zh-CN" dirty="0"/>
              <a:t>(3)</a:t>
            </a:r>
            <a:r>
              <a:rPr kumimoji="1" lang="zh-CN" altLang="en-US" dirty="0"/>
              <a:t>存在较大的任务非特异性活动变化</a:t>
            </a:r>
            <a:r>
              <a:rPr kumimoji="1" lang="en-US" altLang="zh-CN" dirty="0"/>
              <a:t>(task-nonspecific activity changes)</a:t>
            </a:r>
          </a:p>
          <a:p>
            <a:r>
              <a:rPr kumimoji="1" lang="zh-CN" altLang="en-US" b="1" dirty="0"/>
              <a:t>贡献：</a:t>
            </a:r>
            <a:r>
              <a:rPr kumimoji="1" lang="zh-CN" altLang="en-US" dirty="0"/>
              <a:t>理解这些特征在大脑中的作用将是使用优化框架描述生物学习的关键。</a:t>
            </a:r>
            <a:endParaRPr kumimoji="1" lang="en-US" altLang="zh-CN" dirty="0"/>
          </a:p>
          <a:p>
            <a:endParaRPr kumimoji="1" lang="en-US" altLang="zh-CN" dirty="0"/>
          </a:p>
        </p:txBody>
      </p:sp>
    </p:spTree>
    <p:extLst>
      <p:ext uri="{BB962C8B-B14F-4D97-AF65-F5344CB8AC3E}">
        <p14:creationId xmlns:p14="http://schemas.microsoft.com/office/powerpoint/2010/main" val="1317203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584E4-53D6-2B4E-ACD7-A9961A074482}"/>
              </a:ext>
            </a:extLst>
          </p:cNvPr>
          <p:cNvSpPr>
            <a:spLocks noGrp="1"/>
          </p:cNvSpPr>
          <p:nvPr>
            <p:ph type="title"/>
          </p:nvPr>
        </p:nvSpPr>
        <p:spPr>
          <a:xfrm>
            <a:off x="512565" y="695747"/>
            <a:ext cx="11076684" cy="661242"/>
          </a:xfrm>
        </p:spPr>
        <p:txBody>
          <a:bodyPr>
            <a:noAutofit/>
          </a:bodyPr>
          <a:lstStyle/>
          <a:p>
            <a:r>
              <a:rPr kumimoji="1" lang="zh-CN" altLang="en-US" dirty="0"/>
              <a:t>特征一：神经可变性的不灵活性</a:t>
            </a:r>
            <a:r>
              <a:rPr kumimoji="1" lang="en-US" altLang="zh-CN" dirty="0"/>
              <a:t>(inflexibility of neural variability)</a:t>
            </a:r>
            <a:endParaRPr kumimoji="1" lang="zh-CN" altLang="en-US" dirty="0"/>
          </a:p>
        </p:txBody>
      </p:sp>
      <p:sp>
        <p:nvSpPr>
          <p:cNvPr id="26" name="内容占位符 2">
            <a:extLst>
              <a:ext uri="{FF2B5EF4-FFF2-40B4-BE49-F238E27FC236}">
                <a16:creationId xmlns:a16="http://schemas.microsoft.com/office/drawing/2014/main" id="{24C3C05F-396D-48EC-A656-766004DC47B9}"/>
              </a:ext>
            </a:extLst>
          </p:cNvPr>
          <p:cNvSpPr txBox="1">
            <a:spLocks/>
          </p:cNvSpPr>
          <p:nvPr/>
        </p:nvSpPr>
        <p:spPr>
          <a:xfrm>
            <a:off x="743564" y="2284586"/>
            <a:ext cx="10704872" cy="279541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10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10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10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10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kumimoji="1" lang="en-US" altLang="zh-CN" b="1" dirty="0">
              <a:solidFill>
                <a:schemeClr val="accent1">
                  <a:lumMod val="50000"/>
                </a:schemeClr>
              </a:solidFill>
            </a:endParaRPr>
          </a:p>
        </p:txBody>
      </p:sp>
      <p:sp>
        <p:nvSpPr>
          <p:cNvPr id="9" name="内容占位符 2">
            <a:extLst>
              <a:ext uri="{FF2B5EF4-FFF2-40B4-BE49-F238E27FC236}">
                <a16:creationId xmlns:a16="http://schemas.microsoft.com/office/drawing/2014/main" id="{69214573-0004-40F9-95DD-6AF2AD612877}"/>
              </a:ext>
            </a:extLst>
          </p:cNvPr>
          <p:cNvSpPr>
            <a:spLocks noGrp="1"/>
          </p:cNvSpPr>
          <p:nvPr>
            <p:ph idx="1"/>
          </p:nvPr>
        </p:nvSpPr>
        <p:spPr>
          <a:xfrm>
            <a:off x="512565" y="1699029"/>
            <a:ext cx="10935871" cy="4629200"/>
          </a:xfrm>
        </p:spPr>
        <p:txBody>
          <a:bodyPr>
            <a:normAutofit/>
          </a:bodyPr>
          <a:lstStyle/>
          <a:p>
            <a:r>
              <a:rPr lang="en-US" altLang="zh-CN" dirty="0"/>
              <a:t>Can the brain control behavioral and neural variability?</a:t>
            </a:r>
          </a:p>
          <a:p>
            <a:pPr lvl="1"/>
            <a:r>
              <a:rPr lang="zh-CN" altLang="en-US" dirty="0"/>
              <a:t>大脑对行为可变性的控制比神经活动程度更深</a:t>
            </a:r>
            <a:endParaRPr lang="en-US" altLang="zh-CN" dirty="0"/>
          </a:p>
          <a:p>
            <a:r>
              <a:rPr lang="en-US" altLang="zh-CN" dirty="0"/>
              <a:t>Constraints on neural variability limit performance</a:t>
            </a:r>
          </a:p>
          <a:p>
            <a:pPr lvl="1"/>
            <a:r>
              <a:rPr lang="zh-CN" altLang="en-US" dirty="0"/>
              <a:t>内在流型的结构影响了学习的程度</a:t>
            </a:r>
            <a:endParaRPr lang="en-US" altLang="zh-CN" dirty="0"/>
          </a:p>
          <a:p>
            <a:r>
              <a:rPr lang="en-US" altLang="zh-CN" dirty="0"/>
              <a:t>The structure of neural variability can influence the path of learning</a:t>
            </a:r>
          </a:p>
          <a:p>
            <a:pPr lvl="1"/>
            <a:r>
              <a:rPr lang="en-US" altLang="zh-CN" dirty="0"/>
              <a:t>neural covariance </a:t>
            </a:r>
            <a:r>
              <a:rPr lang="zh-CN" altLang="en-US" dirty="0"/>
              <a:t>需要在学习过程中被考虑进去</a:t>
            </a:r>
            <a:endParaRPr lang="en-US" altLang="zh-CN" dirty="0"/>
          </a:p>
          <a:p>
            <a:r>
              <a:rPr lang="en-US" altLang="zh-CN" dirty="0"/>
              <a:t>Differences in network variability between biological and artificial networks</a:t>
            </a:r>
          </a:p>
          <a:p>
            <a:pPr lvl="1"/>
            <a:r>
              <a:rPr lang="zh-CN" altLang="en-US" dirty="0"/>
              <a:t>类比了</a:t>
            </a:r>
            <a:r>
              <a:rPr lang="en-US" altLang="zh-CN" dirty="0"/>
              <a:t>ANN</a:t>
            </a:r>
            <a:r>
              <a:rPr lang="zh-CN" altLang="en-US" dirty="0"/>
              <a:t>和</a:t>
            </a:r>
            <a:r>
              <a:rPr lang="en-US" altLang="zh-CN" dirty="0"/>
              <a:t>BNN</a:t>
            </a:r>
            <a:r>
              <a:rPr lang="zh-CN" altLang="en-US" dirty="0"/>
              <a:t>的神经变异性的差别</a:t>
            </a:r>
            <a:endParaRPr lang="en-US" altLang="zh-CN" dirty="0"/>
          </a:p>
          <a:p>
            <a:endParaRPr kumimoji="1" lang="zh-CN" altLang="en-US" dirty="0"/>
          </a:p>
          <a:p>
            <a:pPr lvl="1"/>
            <a:endParaRPr kumimoji="1" lang="en-US" altLang="zh-CN" dirty="0"/>
          </a:p>
        </p:txBody>
      </p:sp>
    </p:spTree>
    <p:extLst>
      <p:ext uri="{BB962C8B-B14F-4D97-AF65-F5344CB8AC3E}">
        <p14:creationId xmlns:p14="http://schemas.microsoft.com/office/powerpoint/2010/main" val="3387850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584E4-53D6-2B4E-ACD7-A9961A074482}"/>
              </a:ext>
            </a:extLst>
          </p:cNvPr>
          <p:cNvSpPr>
            <a:spLocks noGrp="1"/>
          </p:cNvSpPr>
          <p:nvPr>
            <p:ph type="title"/>
          </p:nvPr>
        </p:nvSpPr>
        <p:spPr>
          <a:xfrm>
            <a:off x="512565" y="695747"/>
            <a:ext cx="9400692" cy="661242"/>
          </a:xfrm>
        </p:spPr>
        <p:txBody>
          <a:bodyPr>
            <a:noAutofit/>
          </a:bodyPr>
          <a:lstStyle/>
          <a:p>
            <a:r>
              <a:rPr kumimoji="1" lang="en-US" altLang="zh-CN" dirty="0"/>
              <a:t>Can the brain control behavioral and neural variability?</a:t>
            </a:r>
          </a:p>
        </p:txBody>
      </p:sp>
      <p:sp>
        <p:nvSpPr>
          <p:cNvPr id="26" name="内容占位符 2">
            <a:extLst>
              <a:ext uri="{FF2B5EF4-FFF2-40B4-BE49-F238E27FC236}">
                <a16:creationId xmlns:a16="http://schemas.microsoft.com/office/drawing/2014/main" id="{24C3C05F-396D-48EC-A656-766004DC47B9}"/>
              </a:ext>
            </a:extLst>
          </p:cNvPr>
          <p:cNvSpPr txBox="1">
            <a:spLocks/>
          </p:cNvSpPr>
          <p:nvPr/>
        </p:nvSpPr>
        <p:spPr>
          <a:xfrm>
            <a:off x="743564" y="2284586"/>
            <a:ext cx="10704872" cy="279541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10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10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10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10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kumimoji="1" lang="en-US" altLang="zh-CN" b="1" dirty="0">
              <a:solidFill>
                <a:schemeClr val="accent1">
                  <a:lumMod val="50000"/>
                </a:schemeClr>
              </a:solidFill>
            </a:endParaRPr>
          </a:p>
        </p:txBody>
      </p:sp>
      <p:sp>
        <p:nvSpPr>
          <p:cNvPr id="9" name="内容占位符 2">
            <a:extLst>
              <a:ext uri="{FF2B5EF4-FFF2-40B4-BE49-F238E27FC236}">
                <a16:creationId xmlns:a16="http://schemas.microsoft.com/office/drawing/2014/main" id="{69214573-0004-40F9-95DD-6AF2AD612877}"/>
              </a:ext>
            </a:extLst>
          </p:cNvPr>
          <p:cNvSpPr>
            <a:spLocks noGrp="1"/>
          </p:cNvSpPr>
          <p:nvPr>
            <p:ph idx="1"/>
          </p:nvPr>
        </p:nvSpPr>
        <p:spPr>
          <a:xfrm>
            <a:off x="512565" y="1699029"/>
            <a:ext cx="10935871" cy="4629200"/>
          </a:xfrm>
        </p:spPr>
        <p:txBody>
          <a:bodyPr>
            <a:normAutofit/>
          </a:bodyPr>
          <a:lstStyle/>
          <a:p>
            <a:r>
              <a:rPr kumimoji="1" lang="zh-CN" altLang="en-US" dirty="0"/>
              <a:t>大脑对行为和神经群体可变性的限制程度不同</a:t>
            </a:r>
            <a:endParaRPr kumimoji="1" lang="en-US" altLang="zh-CN" dirty="0"/>
          </a:p>
          <a:p>
            <a:pPr lvl="1"/>
            <a:r>
              <a:rPr kumimoji="1" lang="zh-CN" altLang="en-US" dirty="0"/>
              <a:t>大脑能控制行为的可变性，适应环境等</a:t>
            </a:r>
            <a:endParaRPr kumimoji="1" lang="en-US" altLang="zh-CN" dirty="0"/>
          </a:p>
          <a:p>
            <a:pPr lvl="1"/>
            <a:r>
              <a:rPr kumimoji="1" lang="zh-CN" altLang="en-US" dirty="0"/>
              <a:t>但对于神经群体的可变性的改变程度，</a:t>
            </a:r>
            <a:r>
              <a:rPr kumimoji="1" lang="en-US" altLang="zh-CN" dirty="0"/>
              <a:t>brain</a:t>
            </a:r>
            <a:r>
              <a:rPr kumimoji="1" lang="zh-CN" altLang="en-US" dirty="0"/>
              <a:t>很大程度不能改变</a:t>
            </a:r>
            <a:endParaRPr kumimoji="1" lang="en-US" altLang="zh-CN" dirty="0"/>
          </a:p>
          <a:p>
            <a:endParaRPr kumimoji="1" lang="zh-CN" altLang="en-US" dirty="0"/>
          </a:p>
          <a:p>
            <a:pPr lvl="1"/>
            <a:endParaRPr kumimoji="1" lang="en-US" altLang="zh-CN" dirty="0"/>
          </a:p>
        </p:txBody>
      </p:sp>
    </p:spTree>
    <p:extLst>
      <p:ext uri="{BB962C8B-B14F-4D97-AF65-F5344CB8AC3E}">
        <p14:creationId xmlns:p14="http://schemas.microsoft.com/office/powerpoint/2010/main" val="2115277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584E4-53D6-2B4E-ACD7-A9961A074482}"/>
              </a:ext>
            </a:extLst>
          </p:cNvPr>
          <p:cNvSpPr>
            <a:spLocks noGrp="1"/>
          </p:cNvSpPr>
          <p:nvPr>
            <p:ph type="title"/>
          </p:nvPr>
        </p:nvSpPr>
        <p:spPr>
          <a:xfrm>
            <a:off x="399549" y="199150"/>
            <a:ext cx="11980810" cy="661242"/>
          </a:xfrm>
        </p:spPr>
        <p:txBody>
          <a:bodyPr>
            <a:noAutofit/>
          </a:bodyPr>
          <a:lstStyle/>
          <a:p>
            <a:r>
              <a:rPr kumimoji="1" lang="en-US" altLang="zh-CN" sz="3600" dirty="0"/>
              <a:t>Constraints on neural variability limit performance</a:t>
            </a:r>
          </a:p>
        </p:txBody>
      </p:sp>
      <p:sp>
        <p:nvSpPr>
          <p:cNvPr id="26" name="内容占位符 2">
            <a:extLst>
              <a:ext uri="{FF2B5EF4-FFF2-40B4-BE49-F238E27FC236}">
                <a16:creationId xmlns:a16="http://schemas.microsoft.com/office/drawing/2014/main" id="{24C3C05F-396D-48EC-A656-766004DC47B9}"/>
              </a:ext>
            </a:extLst>
          </p:cNvPr>
          <p:cNvSpPr txBox="1">
            <a:spLocks/>
          </p:cNvSpPr>
          <p:nvPr/>
        </p:nvSpPr>
        <p:spPr>
          <a:xfrm>
            <a:off x="743564" y="2284586"/>
            <a:ext cx="10704872" cy="279541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10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10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10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10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kumimoji="1" lang="en-US" altLang="zh-CN" b="1" dirty="0">
              <a:solidFill>
                <a:schemeClr val="accent1">
                  <a:lumMod val="50000"/>
                </a:schemeClr>
              </a:solidFill>
            </a:endParaRPr>
          </a:p>
        </p:txBody>
      </p:sp>
      <p:sp>
        <p:nvSpPr>
          <p:cNvPr id="9" name="内容占位符 2">
            <a:extLst>
              <a:ext uri="{FF2B5EF4-FFF2-40B4-BE49-F238E27FC236}">
                <a16:creationId xmlns:a16="http://schemas.microsoft.com/office/drawing/2014/main" id="{69214573-0004-40F9-95DD-6AF2AD612877}"/>
              </a:ext>
            </a:extLst>
          </p:cNvPr>
          <p:cNvSpPr>
            <a:spLocks noGrp="1"/>
          </p:cNvSpPr>
          <p:nvPr>
            <p:ph idx="1"/>
          </p:nvPr>
        </p:nvSpPr>
        <p:spPr>
          <a:xfrm>
            <a:off x="399549" y="1708807"/>
            <a:ext cx="6268379" cy="4629200"/>
          </a:xfrm>
        </p:spPr>
        <p:txBody>
          <a:bodyPr>
            <a:normAutofit/>
          </a:bodyPr>
          <a:lstStyle/>
          <a:p>
            <a:r>
              <a:rPr kumimoji="1" lang="zh-CN" altLang="en-US" dirty="0"/>
              <a:t>证据一：短时中内在流型的性能改善更大说明了协变性的存在</a:t>
            </a:r>
            <a:r>
              <a:rPr kumimoji="1" lang="en-US" altLang="zh-CN" dirty="0"/>
              <a:t>(</a:t>
            </a:r>
            <a:r>
              <a:rPr kumimoji="1" lang="en-US" altLang="zh-CN" dirty="0" err="1"/>
              <a:t>Sadtler</a:t>
            </a:r>
            <a:r>
              <a:rPr kumimoji="1" lang="en-US" altLang="zh-CN" dirty="0"/>
              <a:t> et al., 2014)</a:t>
            </a:r>
          </a:p>
          <a:p>
            <a:r>
              <a:rPr kumimoji="1" lang="zh-CN" altLang="en-US" dirty="0"/>
              <a:t>证据二：群体协变性限制了可以产生哪些神经活动模式，从而影响到了学习的难易</a:t>
            </a:r>
            <a:r>
              <a:rPr kumimoji="1" lang="en-US" altLang="zh-CN" dirty="0"/>
              <a:t>(Golub et al., 2018).</a:t>
            </a:r>
          </a:p>
          <a:p>
            <a:r>
              <a:rPr kumimoji="1" lang="zh-CN" altLang="en-US" dirty="0"/>
              <a:t>证据三：无论是否跨任务，该种限制都存在，即使理论上改变协变性结构能够提高任务性能，减少能耗等</a:t>
            </a:r>
            <a:r>
              <a:rPr kumimoji="1" lang="en-US" altLang="zh-CN" dirty="0"/>
              <a:t>(Hennig et al., 2018) </a:t>
            </a:r>
            <a:r>
              <a:rPr kumimoji="1" lang="zh-CN" altLang="en-US" dirty="0"/>
              <a:t>。</a:t>
            </a:r>
            <a:endParaRPr kumimoji="1" lang="en-US" altLang="zh-CN" dirty="0"/>
          </a:p>
        </p:txBody>
      </p:sp>
      <p:sp>
        <p:nvSpPr>
          <p:cNvPr id="3" name="矩形 2">
            <a:extLst>
              <a:ext uri="{FF2B5EF4-FFF2-40B4-BE49-F238E27FC236}">
                <a16:creationId xmlns:a16="http://schemas.microsoft.com/office/drawing/2014/main" id="{CC0A6EEA-4134-4DF5-AAAC-480EEB479133}"/>
              </a:ext>
            </a:extLst>
          </p:cNvPr>
          <p:cNvSpPr/>
          <p:nvPr/>
        </p:nvSpPr>
        <p:spPr>
          <a:xfrm>
            <a:off x="512565" y="1044534"/>
            <a:ext cx="12373511" cy="480131"/>
          </a:xfrm>
          <a:prstGeom prst="rect">
            <a:avLst/>
          </a:prstGeom>
        </p:spPr>
        <p:txBody>
          <a:bodyPr wrap="square">
            <a:spAutoFit/>
          </a:bodyPr>
          <a:lstStyle/>
          <a:p>
            <a:pPr>
              <a:lnSpc>
                <a:spcPct val="90000"/>
              </a:lnSpc>
              <a:spcBef>
                <a:spcPts val="1000"/>
              </a:spcBef>
            </a:pPr>
            <a:r>
              <a:rPr kumimoji="1" lang="zh-CN" altLang="en-US" sz="2800" dirty="0">
                <a:latin typeface="Microsoft YaHei" charset="-122"/>
                <a:ea typeface="Microsoft YaHei" charset="-122"/>
              </a:rPr>
              <a:t>群体协变性的结构是不灵活的，导致了性能的非最优</a:t>
            </a:r>
            <a:endParaRPr kumimoji="1" lang="en-US" altLang="zh-CN" sz="2800" dirty="0">
              <a:latin typeface="Microsoft YaHei" charset="-122"/>
              <a:ea typeface="Microsoft YaHei" charset="-122"/>
            </a:endParaRPr>
          </a:p>
        </p:txBody>
      </p:sp>
      <p:pic>
        <p:nvPicPr>
          <p:cNvPr id="6" name="图片 5">
            <a:extLst>
              <a:ext uri="{FF2B5EF4-FFF2-40B4-BE49-F238E27FC236}">
                <a16:creationId xmlns:a16="http://schemas.microsoft.com/office/drawing/2014/main" id="{4C49FC3B-1CD0-45D1-8FFB-ED5AF2CA41D3}"/>
              </a:ext>
            </a:extLst>
          </p:cNvPr>
          <p:cNvPicPr>
            <a:picLocks noChangeAspect="1"/>
          </p:cNvPicPr>
          <p:nvPr/>
        </p:nvPicPr>
        <p:blipFill>
          <a:blip r:embed="rId3"/>
          <a:stretch>
            <a:fillRect/>
          </a:stretch>
        </p:blipFill>
        <p:spPr>
          <a:xfrm>
            <a:off x="6558872" y="1524665"/>
            <a:ext cx="5633128" cy="1505836"/>
          </a:xfrm>
          <a:prstGeom prst="rect">
            <a:avLst/>
          </a:prstGeom>
          <a:ln>
            <a:noFill/>
          </a:ln>
          <a:effectLst>
            <a:outerShdw blurRad="292100" dist="139700" dir="2700000" algn="tl" rotWithShape="0">
              <a:srgbClr val="333333">
                <a:alpha val="65000"/>
              </a:srgbClr>
            </a:outerShdw>
          </a:effectLst>
        </p:spPr>
      </p:pic>
      <p:pic>
        <p:nvPicPr>
          <p:cNvPr id="7" name="图片 6">
            <a:extLst>
              <a:ext uri="{FF2B5EF4-FFF2-40B4-BE49-F238E27FC236}">
                <a16:creationId xmlns:a16="http://schemas.microsoft.com/office/drawing/2014/main" id="{DEEA3362-8759-4136-835F-B18353EAA9B5}"/>
              </a:ext>
            </a:extLst>
          </p:cNvPr>
          <p:cNvPicPr>
            <a:picLocks noChangeAspect="1"/>
          </p:cNvPicPr>
          <p:nvPr/>
        </p:nvPicPr>
        <p:blipFill>
          <a:blip r:embed="rId4"/>
          <a:stretch>
            <a:fillRect/>
          </a:stretch>
        </p:blipFill>
        <p:spPr>
          <a:xfrm>
            <a:off x="7040490" y="3071394"/>
            <a:ext cx="4678540" cy="1512211"/>
          </a:xfrm>
          <a:prstGeom prst="rect">
            <a:avLst/>
          </a:prstGeom>
          <a:ln>
            <a:noFill/>
          </a:ln>
          <a:effectLst>
            <a:outerShdw blurRad="292100" dist="139700" dir="2700000" algn="tl" rotWithShape="0">
              <a:srgbClr val="333333">
                <a:alpha val="65000"/>
              </a:srgbClr>
            </a:outerShdw>
          </a:effectLst>
        </p:spPr>
      </p:pic>
      <p:pic>
        <p:nvPicPr>
          <p:cNvPr id="8" name="图片 7">
            <a:extLst>
              <a:ext uri="{FF2B5EF4-FFF2-40B4-BE49-F238E27FC236}">
                <a16:creationId xmlns:a16="http://schemas.microsoft.com/office/drawing/2014/main" id="{D423DCEE-84EF-492D-9DA6-F12546EBEC5E}"/>
              </a:ext>
            </a:extLst>
          </p:cNvPr>
          <p:cNvPicPr>
            <a:picLocks noChangeAspect="1"/>
          </p:cNvPicPr>
          <p:nvPr/>
        </p:nvPicPr>
        <p:blipFill>
          <a:blip r:embed="rId5"/>
          <a:stretch>
            <a:fillRect/>
          </a:stretch>
        </p:blipFill>
        <p:spPr>
          <a:xfrm>
            <a:off x="7520683" y="4631466"/>
            <a:ext cx="3447033" cy="20486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46141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584E4-53D6-2B4E-ACD7-A9961A074482}"/>
              </a:ext>
            </a:extLst>
          </p:cNvPr>
          <p:cNvSpPr>
            <a:spLocks noGrp="1"/>
          </p:cNvSpPr>
          <p:nvPr>
            <p:ph type="title"/>
          </p:nvPr>
        </p:nvSpPr>
        <p:spPr>
          <a:xfrm>
            <a:off x="512564" y="329343"/>
            <a:ext cx="11679436" cy="661242"/>
          </a:xfrm>
        </p:spPr>
        <p:txBody>
          <a:bodyPr>
            <a:noAutofit/>
          </a:bodyPr>
          <a:lstStyle/>
          <a:p>
            <a:r>
              <a:rPr kumimoji="1" lang="zh-CN" altLang="en-US" dirty="0"/>
              <a:t>神经群体的协变性会影响学习的路径</a:t>
            </a:r>
          </a:p>
        </p:txBody>
      </p:sp>
      <p:sp>
        <p:nvSpPr>
          <p:cNvPr id="26" name="内容占位符 2">
            <a:extLst>
              <a:ext uri="{FF2B5EF4-FFF2-40B4-BE49-F238E27FC236}">
                <a16:creationId xmlns:a16="http://schemas.microsoft.com/office/drawing/2014/main" id="{24C3C05F-396D-48EC-A656-766004DC47B9}"/>
              </a:ext>
            </a:extLst>
          </p:cNvPr>
          <p:cNvSpPr txBox="1">
            <a:spLocks/>
          </p:cNvSpPr>
          <p:nvPr/>
        </p:nvSpPr>
        <p:spPr>
          <a:xfrm>
            <a:off x="743564" y="2284586"/>
            <a:ext cx="10704872" cy="279541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10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10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10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10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kumimoji="1" lang="en-US" altLang="zh-CN" b="1" dirty="0">
              <a:solidFill>
                <a:schemeClr val="accent1">
                  <a:lumMod val="50000"/>
                </a:schemeClr>
              </a:solidFill>
            </a:endParaRPr>
          </a:p>
        </p:txBody>
      </p:sp>
      <p:sp>
        <p:nvSpPr>
          <p:cNvPr id="9" name="内容占位符 2">
            <a:extLst>
              <a:ext uri="{FF2B5EF4-FFF2-40B4-BE49-F238E27FC236}">
                <a16:creationId xmlns:a16="http://schemas.microsoft.com/office/drawing/2014/main" id="{69214573-0004-40F9-95DD-6AF2AD612877}"/>
              </a:ext>
            </a:extLst>
          </p:cNvPr>
          <p:cNvSpPr>
            <a:spLocks noGrp="1"/>
          </p:cNvSpPr>
          <p:nvPr>
            <p:ph idx="1"/>
          </p:nvPr>
        </p:nvSpPr>
        <p:spPr>
          <a:xfrm>
            <a:off x="619546" y="1367692"/>
            <a:ext cx="5144255" cy="4629200"/>
          </a:xfrm>
        </p:spPr>
        <p:txBody>
          <a:bodyPr>
            <a:normAutofit lnSpcReduction="10000"/>
          </a:bodyPr>
          <a:lstStyle/>
          <a:p>
            <a:r>
              <a:rPr kumimoji="1" lang="zh-CN" altLang="en-US" dirty="0"/>
              <a:t>大脑神经活动的调节学习不能用</a:t>
            </a:r>
            <a:r>
              <a:rPr kumimoji="1" lang="en-US" altLang="zh-CN" dirty="0"/>
              <a:t>BP</a:t>
            </a:r>
          </a:p>
          <a:p>
            <a:r>
              <a:rPr kumimoji="1" lang="zh-CN" altLang="en-US" dirty="0"/>
              <a:t>一种猜想：抽样</a:t>
            </a:r>
            <a:r>
              <a:rPr kumimoji="1" lang="en-US" altLang="zh-CN" dirty="0"/>
              <a:t>+</a:t>
            </a:r>
            <a:r>
              <a:rPr kumimoji="1" lang="zh-CN" altLang="en-US" dirty="0"/>
              <a:t>加权和，权重由它们的结果性能给出 </a:t>
            </a:r>
            <a:r>
              <a:rPr lang="en-US" altLang="zh-CN" dirty="0"/>
              <a:t>(</a:t>
            </a:r>
            <a:r>
              <a:rPr lang="zh-CN" altLang="en-US" dirty="0"/>
              <a:t>类似扰动、节点扰动、</a:t>
            </a:r>
            <a:r>
              <a:rPr lang="en-US" altLang="zh-CN" dirty="0"/>
              <a:t>REINFORCE</a:t>
            </a:r>
            <a:r>
              <a:rPr lang="zh-CN" altLang="en-US" dirty="0"/>
              <a:t>和进化策略）</a:t>
            </a:r>
            <a:endParaRPr lang="en-US" altLang="zh-CN" dirty="0"/>
          </a:p>
          <a:p>
            <a:r>
              <a:rPr lang="zh-CN" altLang="en-US" dirty="0"/>
              <a:t>但采样是有偏的，故需要考虑神经群体的协方差</a:t>
            </a:r>
            <a:endParaRPr lang="en-US" altLang="zh-CN" dirty="0"/>
          </a:p>
          <a:p>
            <a:r>
              <a:rPr kumimoji="1" lang="en-US" altLang="zh-CN" dirty="0"/>
              <a:t>BP</a:t>
            </a:r>
            <a:r>
              <a:rPr kumimoji="1" lang="zh-CN" altLang="en-US" dirty="0"/>
              <a:t>中产生的结果也是有偏的（因为单层神经元之间假设独立）</a:t>
            </a:r>
            <a:endParaRPr kumimoji="1" lang="en-US" altLang="zh-CN" dirty="0"/>
          </a:p>
        </p:txBody>
      </p:sp>
      <p:pic>
        <p:nvPicPr>
          <p:cNvPr id="3" name="图片 2">
            <a:extLst>
              <a:ext uri="{FF2B5EF4-FFF2-40B4-BE49-F238E27FC236}">
                <a16:creationId xmlns:a16="http://schemas.microsoft.com/office/drawing/2014/main" id="{45D8029F-9693-485C-8FA4-A7D1CFF62B76}"/>
              </a:ext>
            </a:extLst>
          </p:cNvPr>
          <p:cNvPicPr>
            <a:picLocks noChangeAspect="1"/>
          </p:cNvPicPr>
          <p:nvPr/>
        </p:nvPicPr>
        <p:blipFill>
          <a:blip r:embed="rId3"/>
          <a:stretch>
            <a:fillRect/>
          </a:stretch>
        </p:blipFill>
        <p:spPr>
          <a:xfrm>
            <a:off x="6633791" y="1177399"/>
            <a:ext cx="4455049" cy="2504893"/>
          </a:xfrm>
          <a:prstGeom prst="rect">
            <a:avLst/>
          </a:prstGeom>
        </p:spPr>
      </p:pic>
      <p:pic>
        <p:nvPicPr>
          <p:cNvPr id="4" name="图片 3">
            <a:extLst>
              <a:ext uri="{FF2B5EF4-FFF2-40B4-BE49-F238E27FC236}">
                <a16:creationId xmlns:a16="http://schemas.microsoft.com/office/drawing/2014/main" id="{177F68C8-A729-453B-BB66-3DC016408CC2}"/>
              </a:ext>
            </a:extLst>
          </p:cNvPr>
          <p:cNvPicPr>
            <a:picLocks noChangeAspect="1"/>
          </p:cNvPicPr>
          <p:nvPr/>
        </p:nvPicPr>
        <p:blipFill>
          <a:blip r:embed="rId4"/>
          <a:stretch>
            <a:fillRect/>
          </a:stretch>
        </p:blipFill>
        <p:spPr>
          <a:xfrm>
            <a:off x="5887819" y="3869105"/>
            <a:ext cx="6228720" cy="2255567"/>
          </a:xfrm>
          <a:prstGeom prst="rect">
            <a:avLst/>
          </a:prstGeom>
        </p:spPr>
      </p:pic>
    </p:spTree>
    <p:extLst>
      <p:ext uri="{BB962C8B-B14F-4D97-AF65-F5344CB8AC3E}">
        <p14:creationId xmlns:p14="http://schemas.microsoft.com/office/powerpoint/2010/main" val="954254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6">
            <a:extLst>
              <a:ext uri="{FF2B5EF4-FFF2-40B4-BE49-F238E27FC236}">
                <a16:creationId xmlns:a16="http://schemas.microsoft.com/office/drawing/2014/main" id="{A571B2B3-3435-CB46-9FA5-7995A5FAF395}"/>
              </a:ext>
            </a:extLst>
          </p:cNvPr>
          <p:cNvCxnSpPr>
            <a:cxnSpLocks/>
          </p:cNvCxnSpPr>
          <p:nvPr/>
        </p:nvCxnSpPr>
        <p:spPr>
          <a:xfrm>
            <a:off x="1069964" y="1371906"/>
            <a:ext cx="0" cy="5120968"/>
          </a:xfrm>
          <a:prstGeom prst="straightConnector1">
            <a:avLst/>
          </a:prstGeom>
          <a:ln w="19050">
            <a:solidFill>
              <a:srgbClr val="4372C4"/>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6" name="TextBox 7">
            <a:extLst>
              <a:ext uri="{FF2B5EF4-FFF2-40B4-BE49-F238E27FC236}">
                <a16:creationId xmlns:a16="http://schemas.microsoft.com/office/drawing/2014/main" id="{9216F78D-4DB6-9146-A741-5547F934F213}"/>
              </a:ext>
            </a:extLst>
          </p:cNvPr>
          <p:cNvSpPr txBox="1"/>
          <p:nvPr/>
        </p:nvSpPr>
        <p:spPr>
          <a:xfrm>
            <a:off x="628818" y="5784988"/>
            <a:ext cx="441146" cy="707886"/>
          </a:xfrm>
          <a:prstGeom prst="rect">
            <a:avLst/>
          </a:prstGeom>
          <a:noFill/>
        </p:spPr>
        <p:txBody>
          <a:bodyPr wrap="none" rtlCol="0">
            <a:spAutoFit/>
          </a:bodyPr>
          <a:lstStyle/>
          <a:p>
            <a:r>
              <a:rPr lang="zh-CN" altLang="en-US" sz="2000" b="1" dirty="0">
                <a:solidFill>
                  <a:schemeClr val="accent1">
                    <a:lumMod val="75000"/>
                  </a:schemeClr>
                </a:solidFill>
              </a:rPr>
              <a:t>时</a:t>
            </a:r>
            <a:endParaRPr lang="en-US" altLang="zh-CN" sz="2000" b="1" dirty="0">
              <a:solidFill>
                <a:schemeClr val="accent1">
                  <a:lumMod val="75000"/>
                </a:schemeClr>
              </a:solidFill>
            </a:endParaRPr>
          </a:p>
          <a:p>
            <a:r>
              <a:rPr lang="zh-CN" altLang="en-US" sz="2000" b="1" dirty="0">
                <a:solidFill>
                  <a:schemeClr val="accent1">
                    <a:lumMod val="75000"/>
                  </a:schemeClr>
                </a:solidFill>
              </a:rPr>
              <a:t>间</a:t>
            </a:r>
            <a:endParaRPr lang="en-US" altLang="zh-CN" sz="2000" b="1" dirty="0">
              <a:solidFill>
                <a:schemeClr val="accent1">
                  <a:lumMod val="75000"/>
                </a:schemeClr>
              </a:solidFill>
            </a:endParaRPr>
          </a:p>
        </p:txBody>
      </p:sp>
      <p:grpSp>
        <p:nvGrpSpPr>
          <p:cNvPr id="9" name="组合 8">
            <a:extLst>
              <a:ext uri="{FF2B5EF4-FFF2-40B4-BE49-F238E27FC236}">
                <a16:creationId xmlns:a16="http://schemas.microsoft.com/office/drawing/2014/main" id="{F7B46CC3-7A63-5E49-AA57-B98CB3B7B868}"/>
              </a:ext>
            </a:extLst>
          </p:cNvPr>
          <p:cNvGrpSpPr/>
          <p:nvPr/>
        </p:nvGrpSpPr>
        <p:grpSpPr>
          <a:xfrm>
            <a:off x="849391" y="1234797"/>
            <a:ext cx="5481807" cy="785442"/>
            <a:chOff x="888995" y="1492304"/>
            <a:chExt cx="5481807" cy="785442"/>
          </a:xfrm>
        </p:grpSpPr>
        <p:grpSp>
          <p:nvGrpSpPr>
            <p:cNvPr id="23" name="组合 22">
              <a:extLst>
                <a:ext uri="{FF2B5EF4-FFF2-40B4-BE49-F238E27FC236}">
                  <a16:creationId xmlns:a16="http://schemas.microsoft.com/office/drawing/2014/main" id="{042C27D3-D045-764A-BC33-CC939B1AAD83}"/>
                </a:ext>
              </a:extLst>
            </p:cNvPr>
            <p:cNvGrpSpPr/>
            <p:nvPr/>
          </p:nvGrpSpPr>
          <p:grpSpPr>
            <a:xfrm>
              <a:off x="888995" y="1586963"/>
              <a:ext cx="961296" cy="369332"/>
              <a:chOff x="1221834" y="407380"/>
              <a:chExt cx="961296" cy="369332"/>
            </a:xfrm>
          </p:grpSpPr>
          <p:cxnSp>
            <p:nvCxnSpPr>
              <p:cNvPr id="21" name="直线连接符 20">
                <a:extLst>
                  <a:ext uri="{FF2B5EF4-FFF2-40B4-BE49-F238E27FC236}">
                    <a16:creationId xmlns:a16="http://schemas.microsoft.com/office/drawing/2014/main" id="{9567502F-703A-D34D-8B87-190B1AC5F8EE}"/>
                  </a:ext>
                </a:extLst>
              </p:cNvPr>
              <p:cNvCxnSpPr/>
              <p:nvPr/>
            </p:nvCxnSpPr>
            <p:spPr>
              <a:xfrm>
                <a:off x="1221834" y="708660"/>
                <a:ext cx="96129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20BD644D-2AEE-9D43-BCDF-7F6D167E4E12}"/>
                  </a:ext>
                </a:extLst>
              </p:cNvPr>
              <p:cNvSpPr txBox="1"/>
              <p:nvPr/>
            </p:nvSpPr>
            <p:spPr>
              <a:xfrm>
                <a:off x="1366492" y="407380"/>
                <a:ext cx="671979" cy="369332"/>
              </a:xfrm>
              <a:prstGeom prst="rect">
                <a:avLst/>
              </a:prstGeom>
              <a:noFill/>
            </p:spPr>
            <p:txBody>
              <a:bodyPr wrap="none" rtlCol="0">
                <a:spAutoFit/>
              </a:bodyPr>
              <a:lstStyle/>
              <a:p>
                <a:r>
                  <a:rPr kumimoji="1" lang="en-US" altLang="zh-CN" dirty="0">
                    <a:solidFill>
                      <a:schemeClr val="accent1">
                        <a:lumMod val="75000"/>
                      </a:schemeClr>
                    </a:solidFill>
                  </a:rPr>
                  <a:t>2014</a:t>
                </a:r>
                <a:endParaRPr kumimoji="1" lang="zh-CN" altLang="en-US" dirty="0">
                  <a:solidFill>
                    <a:schemeClr val="accent1">
                      <a:lumMod val="75000"/>
                    </a:schemeClr>
                  </a:solidFill>
                </a:endParaRPr>
              </a:p>
            </p:txBody>
          </p:sp>
        </p:grpSp>
        <p:grpSp>
          <p:nvGrpSpPr>
            <p:cNvPr id="37" name="组合 36">
              <a:extLst>
                <a:ext uri="{FF2B5EF4-FFF2-40B4-BE49-F238E27FC236}">
                  <a16:creationId xmlns:a16="http://schemas.microsoft.com/office/drawing/2014/main" id="{D359E8AC-1F8A-E140-ABF2-7C47B1D7248E}"/>
                </a:ext>
              </a:extLst>
            </p:cNvPr>
            <p:cNvGrpSpPr/>
            <p:nvPr/>
          </p:nvGrpSpPr>
          <p:grpSpPr>
            <a:xfrm>
              <a:off x="1954721" y="1492304"/>
              <a:ext cx="4416081" cy="785442"/>
              <a:chOff x="1530444" y="1012925"/>
              <a:chExt cx="4416081" cy="785442"/>
            </a:xfrm>
          </p:grpSpPr>
          <p:sp>
            <p:nvSpPr>
              <p:cNvPr id="11" name="矩形 10">
                <a:extLst>
                  <a:ext uri="{FF2B5EF4-FFF2-40B4-BE49-F238E27FC236}">
                    <a16:creationId xmlns:a16="http://schemas.microsoft.com/office/drawing/2014/main" id="{641DDBA6-540F-3142-80D0-87EE9A2C01D9}"/>
                  </a:ext>
                </a:extLst>
              </p:cNvPr>
              <p:cNvSpPr/>
              <p:nvPr/>
            </p:nvSpPr>
            <p:spPr>
              <a:xfrm>
                <a:off x="1530444" y="1012925"/>
                <a:ext cx="4416081" cy="400110"/>
              </a:xfrm>
              <a:prstGeom prst="rect">
                <a:avLst/>
              </a:prstGeom>
            </p:spPr>
            <p:txBody>
              <a:bodyPr wrap="none">
                <a:spAutoFit/>
              </a:bodyPr>
              <a:lstStyle/>
              <a:p>
                <a:r>
                  <a:rPr lang="zh-CN" altLang="en-US" sz="2000" dirty="0">
                    <a:latin typeface="Microsoft YaHei" panose="020B0503020204020204" pitchFamily="34" charset="-122"/>
                    <a:ea typeface="Microsoft YaHei" panose="020B0503020204020204" pitchFamily="34" charset="-122"/>
                  </a:rPr>
                  <a:t>“Neural constraints on learning”</a:t>
                </a:r>
              </a:p>
            </p:txBody>
          </p:sp>
          <p:sp>
            <p:nvSpPr>
              <p:cNvPr id="15" name="文本框 14">
                <a:extLst>
                  <a:ext uri="{FF2B5EF4-FFF2-40B4-BE49-F238E27FC236}">
                    <a16:creationId xmlns:a16="http://schemas.microsoft.com/office/drawing/2014/main" id="{21D8A30C-8FD6-304F-A13C-835FB906B11B}"/>
                  </a:ext>
                </a:extLst>
              </p:cNvPr>
              <p:cNvSpPr txBox="1"/>
              <p:nvPr/>
            </p:nvSpPr>
            <p:spPr>
              <a:xfrm>
                <a:off x="3943350" y="1429035"/>
                <a:ext cx="865943" cy="369332"/>
              </a:xfrm>
              <a:prstGeom prst="rect">
                <a:avLst/>
              </a:prstGeom>
              <a:noFill/>
            </p:spPr>
            <p:txBody>
              <a:bodyPr wrap="none" rtlCol="0">
                <a:spAutoFit/>
              </a:bodyPr>
              <a:lstStyle/>
              <a:p>
                <a:r>
                  <a:rPr kumimoji="1" lang="en-US" altLang="zh-CN" dirty="0">
                    <a:solidFill>
                      <a:schemeClr val="accent1">
                        <a:lumMod val="75000"/>
                      </a:schemeClr>
                    </a:solidFill>
                  </a:rPr>
                  <a:t>Nature</a:t>
                </a:r>
                <a:endParaRPr kumimoji="1" lang="zh-CN" altLang="en-US" dirty="0">
                  <a:solidFill>
                    <a:schemeClr val="accent1">
                      <a:lumMod val="75000"/>
                    </a:schemeClr>
                  </a:solidFill>
                </a:endParaRPr>
              </a:p>
            </p:txBody>
          </p:sp>
          <p:sp>
            <p:nvSpPr>
              <p:cNvPr id="33" name="文本框 32">
                <a:extLst>
                  <a:ext uri="{FF2B5EF4-FFF2-40B4-BE49-F238E27FC236}">
                    <a16:creationId xmlns:a16="http://schemas.microsoft.com/office/drawing/2014/main" id="{0857FF2A-3371-A347-9B2A-66ABFD019528}"/>
                  </a:ext>
                </a:extLst>
              </p:cNvPr>
              <p:cNvSpPr txBox="1"/>
              <p:nvPr/>
            </p:nvSpPr>
            <p:spPr>
              <a:xfrm>
                <a:off x="1828800" y="1429035"/>
                <a:ext cx="1388522" cy="369332"/>
              </a:xfrm>
              <a:prstGeom prst="rect">
                <a:avLst/>
              </a:prstGeom>
              <a:noFill/>
            </p:spPr>
            <p:txBody>
              <a:bodyPr wrap="none" rtlCol="0">
                <a:spAutoFit/>
              </a:bodyPr>
              <a:lstStyle/>
              <a:p>
                <a:r>
                  <a:rPr kumimoji="1" lang="en-US" altLang="zh-CN" dirty="0">
                    <a:solidFill>
                      <a:srgbClr val="C00000"/>
                    </a:solidFill>
                  </a:rPr>
                  <a:t>﻿Byron M. Yu</a:t>
                </a:r>
                <a:endParaRPr kumimoji="1" lang="zh-CN" altLang="en-US" dirty="0">
                  <a:solidFill>
                    <a:srgbClr val="C00000"/>
                  </a:solidFill>
                </a:endParaRPr>
              </a:p>
            </p:txBody>
          </p:sp>
        </p:grpSp>
      </p:grpSp>
      <p:grpSp>
        <p:nvGrpSpPr>
          <p:cNvPr id="8" name="组合 7">
            <a:extLst>
              <a:ext uri="{FF2B5EF4-FFF2-40B4-BE49-F238E27FC236}">
                <a16:creationId xmlns:a16="http://schemas.microsoft.com/office/drawing/2014/main" id="{F6AAE96A-8386-AE4B-8C49-688753E29486}"/>
              </a:ext>
            </a:extLst>
          </p:cNvPr>
          <p:cNvGrpSpPr/>
          <p:nvPr/>
        </p:nvGrpSpPr>
        <p:grpSpPr>
          <a:xfrm>
            <a:off x="888995" y="2218500"/>
            <a:ext cx="5749041" cy="787439"/>
            <a:chOff x="888995" y="2626300"/>
            <a:chExt cx="5749041" cy="787439"/>
          </a:xfrm>
        </p:grpSpPr>
        <p:grpSp>
          <p:nvGrpSpPr>
            <p:cNvPr id="24" name="组合 23">
              <a:extLst>
                <a:ext uri="{FF2B5EF4-FFF2-40B4-BE49-F238E27FC236}">
                  <a16:creationId xmlns:a16="http://schemas.microsoft.com/office/drawing/2014/main" id="{7C5E1327-E273-D346-9C1C-9C8BC5556444}"/>
                </a:ext>
              </a:extLst>
            </p:cNvPr>
            <p:cNvGrpSpPr/>
            <p:nvPr/>
          </p:nvGrpSpPr>
          <p:grpSpPr>
            <a:xfrm>
              <a:off x="888995" y="2764253"/>
              <a:ext cx="961296" cy="369332"/>
              <a:chOff x="1221834" y="407380"/>
              <a:chExt cx="961296" cy="369332"/>
            </a:xfrm>
          </p:grpSpPr>
          <p:cxnSp>
            <p:nvCxnSpPr>
              <p:cNvPr id="25" name="直线连接符 24">
                <a:extLst>
                  <a:ext uri="{FF2B5EF4-FFF2-40B4-BE49-F238E27FC236}">
                    <a16:creationId xmlns:a16="http://schemas.microsoft.com/office/drawing/2014/main" id="{55574D0A-A6D6-934C-9AB7-A69184DF0E1A}"/>
                  </a:ext>
                </a:extLst>
              </p:cNvPr>
              <p:cNvCxnSpPr/>
              <p:nvPr/>
            </p:nvCxnSpPr>
            <p:spPr>
              <a:xfrm>
                <a:off x="1221834" y="708660"/>
                <a:ext cx="96129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EACACA87-6DAE-0C46-8E7F-ED1CA0892313}"/>
                  </a:ext>
                </a:extLst>
              </p:cNvPr>
              <p:cNvSpPr txBox="1"/>
              <p:nvPr/>
            </p:nvSpPr>
            <p:spPr>
              <a:xfrm>
                <a:off x="1366492" y="407380"/>
                <a:ext cx="671979" cy="369332"/>
              </a:xfrm>
              <a:prstGeom prst="rect">
                <a:avLst/>
              </a:prstGeom>
              <a:noFill/>
            </p:spPr>
            <p:txBody>
              <a:bodyPr wrap="none" rtlCol="0">
                <a:spAutoFit/>
              </a:bodyPr>
              <a:lstStyle/>
              <a:p>
                <a:r>
                  <a:rPr kumimoji="1" lang="en-US" altLang="zh-CN" dirty="0">
                    <a:solidFill>
                      <a:schemeClr val="accent1">
                        <a:lumMod val="75000"/>
                      </a:schemeClr>
                    </a:solidFill>
                  </a:rPr>
                  <a:t>2018</a:t>
                </a:r>
                <a:endParaRPr kumimoji="1" lang="zh-CN" altLang="en-US" dirty="0">
                  <a:solidFill>
                    <a:schemeClr val="accent1">
                      <a:lumMod val="75000"/>
                    </a:schemeClr>
                  </a:solidFill>
                </a:endParaRPr>
              </a:p>
            </p:txBody>
          </p:sp>
        </p:grpSp>
        <p:grpSp>
          <p:nvGrpSpPr>
            <p:cNvPr id="38" name="组合 37">
              <a:extLst>
                <a:ext uri="{FF2B5EF4-FFF2-40B4-BE49-F238E27FC236}">
                  <a16:creationId xmlns:a16="http://schemas.microsoft.com/office/drawing/2014/main" id="{124C4110-4EDD-C548-94CF-23F1465085C7}"/>
                </a:ext>
              </a:extLst>
            </p:cNvPr>
            <p:cNvGrpSpPr/>
            <p:nvPr/>
          </p:nvGrpSpPr>
          <p:grpSpPr>
            <a:xfrm>
              <a:off x="1953354" y="2626300"/>
              <a:ext cx="4684682" cy="787439"/>
              <a:chOff x="1530444" y="2049244"/>
              <a:chExt cx="4684682" cy="787439"/>
            </a:xfrm>
          </p:grpSpPr>
          <p:sp>
            <p:nvSpPr>
              <p:cNvPr id="12" name="矩形 11">
                <a:extLst>
                  <a:ext uri="{FF2B5EF4-FFF2-40B4-BE49-F238E27FC236}">
                    <a16:creationId xmlns:a16="http://schemas.microsoft.com/office/drawing/2014/main" id="{5DA6766A-7ADC-2649-BA3F-A7195187FD3E}"/>
                  </a:ext>
                </a:extLst>
              </p:cNvPr>
              <p:cNvSpPr/>
              <p:nvPr/>
            </p:nvSpPr>
            <p:spPr>
              <a:xfrm>
                <a:off x="1530444" y="2049244"/>
                <a:ext cx="4667303" cy="400110"/>
              </a:xfrm>
              <a:prstGeom prst="rect">
                <a:avLst/>
              </a:prstGeom>
            </p:spPr>
            <p:txBody>
              <a:bodyPr wrap="none">
                <a:spAutoFit/>
              </a:bodyPr>
              <a:lstStyle/>
              <a:p>
                <a:r>
                  <a:rPr lang="zh-CN" altLang="en-US" sz="2000" dirty="0">
                    <a:latin typeface="Microsoft YaHei" panose="020B0503020204020204" pitchFamily="34" charset="-122"/>
                    <a:ea typeface="Microsoft YaHei" panose="020B0503020204020204" pitchFamily="34" charset="-122"/>
                  </a:rPr>
                  <a:t>“</a:t>
                </a:r>
                <a:r>
                  <a:rPr lang="en" altLang="zh-CN" sz="2000" b="1" dirty="0">
                    <a:latin typeface="Microsoft YaHei" panose="020B0503020204020204" pitchFamily="34" charset="-122"/>
                    <a:ea typeface="Microsoft YaHei" panose="020B0503020204020204" pitchFamily="34" charset="-122"/>
                  </a:rPr>
                  <a:t>﻿</a:t>
                </a:r>
                <a:r>
                  <a:rPr lang="en" altLang="zh-CN" sz="2000" dirty="0">
                    <a:latin typeface="Microsoft YaHei" panose="020B0503020204020204" pitchFamily="34" charset="-122"/>
                    <a:ea typeface="Microsoft YaHei" panose="020B0503020204020204" pitchFamily="34" charset="-122"/>
                  </a:rPr>
                  <a:t>Learning by neural reassociation</a:t>
                </a:r>
                <a:r>
                  <a:rPr lang="zh-CN" altLang="en-US" sz="2000" dirty="0">
                    <a:latin typeface="Microsoft YaHei" panose="020B0503020204020204" pitchFamily="34" charset="-122"/>
                    <a:ea typeface="Microsoft YaHei" panose="020B0503020204020204" pitchFamily="34" charset="-122"/>
                  </a:rPr>
                  <a:t>”</a:t>
                </a:r>
              </a:p>
            </p:txBody>
          </p:sp>
          <p:sp>
            <p:nvSpPr>
              <p:cNvPr id="16" name="文本框 15">
                <a:extLst>
                  <a:ext uri="{FF2B5EF4-FFF2-40B4-BE49-F238E27FC236}">
                    <a16:creationId xmlns:a16="http://schemas.microsoft.com/office/drawing/2014/main" id="{3FEEC7E8-CC0B-DA46-BB67-BDB8D33005F7}"/>
                  </a:ext>
                </a:extLst>
              </p:cNvPr>
              <p:cNvSpPr txBox="1"/>
              <p:nvPr/>
            </p:nvSpPr>
            <p:spPr>
              <a:xfrm>
                <a:off x="3943350" y="2467351"/>
                <a:ext cx="2271776" cy="369332"/>
              </a:xfrm>
              <a:prstGeom prst="rect">
                <a:avLst/>
              </a:prstGeom>
              <a:noFill/>
            </p:spPr>
            <p:txBody>
              <a:bodyPr wrap="none" rtlCol="0">
                <a:spAutoFit/>
              </a:bodyPr>
              <a:lstStyle/>
              <a:p>
                <a:r>
                  <a:rPr kumimoji="1" lang="en-US" altLang="zh-CN" dirty="0">
                    <a:solidFill>
                      <a:schemeClr val="accent1">
                        <a:lumMod val="75000"/>
                      </a:schemeClr>
                    </a:solidFill>
                  </a:rPr>
                  <a:t>Nature</a:t>
                </a:r>
                <a:r>
                  <a:rPr kumimoji="1" lang="zh-CN" altLang="en-US" dirty="0">
                    <a:solidFill>
                      <a:schemeClr val="accent1">
                        <a:lumMod val="75000"/>
                      </a:schemeClr>
                    </a:solidFill>
                  </a:rPr>
                  <a:t> </a:t>
                </a:r>
                <a:r>
                  <a:rPr kumimoji="1" lang="en-US" altLang="zh-CN" dirty="0">
                    <a:solidFill>
                      <a:schemeClr val="accent1">
                        <a:lumMod val="75000"/>
                      </a:schemeClr>
                    </a:solidFill>
                  </a:rPr>
                  <a:t>Neuroscience</a:t>
                </a:r>
                <a:endParaRPr kumimoji="1" lang="zh-CN" altLang="en-US" dirty="0">
                  <a:solidFill>
                    <a:schemeClr val="accent1">
                      <a:lumMod val="75000"/>
                    </a:schemeClr>
                  </a:solidFill>
                </a:endParaRPr>
              </a:p>
            </p:txBody>
          </p:sp>
          <p:sp>
            <p:nvSpPr>
              <p:cNvPr id="34" name="文本框 33">
                <a:extLst>
                  <a:ext uri="{FF2B5EF4-FFF2-40B4-BE49-F238E27FC236}">
                    <a16:creationId xmlns:a16="http://schemas.microsoft.com/office/drawing/2014/main" id="{0CA6429F-D053-6448-BD3F-C61E590959D7}"/>
                  </a:ext>
                </a:extLst>
              </p:cNvPr>
              <p:cNvSpPr txBox="1"/>
              <p:nvPr/>
            </p:nvSpPr>
            <p:spPr>
              <a:xfrm>
                <a:off x="1828800" y="2434875"/>
                <a:ext cx="1388522" cy="369332"/>
              </a:xfrm>
              <a:prstGeom prst="rect">
                <a:avLst/>
              </a:prstGeom>
              <a:noFill/>
            </p:spPr>
            <p:txBody>
              <a:bodyPr wrap="none" rtlCol="0">
                <a:spAutoFit/>
              </a:bodyPr>
              <a:lstStyle/>
              <a:p>
                <a:r>
                  <a:rPr kumimoji="1" lang="en-US" altLang="zh-CN" dirty="0">
                    <a:solidFill>
                      <a:srgbClr val="C00000"/>
                    </a:solidFill>
                  </a:rPr>
                  <a:t>﻿Byron M. Yu</a:t>
                </a:r>
                <a:endParaRPr kumimoji="1" lang="zh-CN" altLang="en-US" dirty="0">
                  <a:solidFill>
                    <a:srgbClr val="C00000"/>
                  </a:solidFill>
                </a:endParaRPr>
              </a:p>
            </p:txBody>
          </p:sp>
        </p:grpSp>
      </p:grpSp>
      <p:grpSp>
        <p:nvGrpSpPr>
          <p:cNvPr id="7" name="组合 6">
            <a:extLst>
              <a:ext uri="{FF2B5EF4-FFF2-40B4-BE49-F238E27FC236}">
                <a16:creationId xmlns:a16="http://schemas.microsoft.com/office/drawing/2014/main" id="{E1B7438B-62BB-3747-873A-C0CE158D43E2}"/>
              </a:ext>
            </a:extLst>
          </p:cNvPr>
          <p:cNvGrpSpPr/>
          <p:nvPr/>
        </p:nvGrpSpPr>
        <p:grpSpPr>
          <a:xfrm>
            <a:off x="888995" y="5495465"/>
            <a:ext cx="10117521" cy="907889"/>
            <a:chOff x="888995" y="5118833"/>
            <a:chExt cx="10117521" cy="907889"/>
          </a:xfrm>
        </p:grpSpPr>
        <p:grpSp>
          <p:nvGrpSpPr>
            <p:cNvPr id="30" name="组合 29">
              <a:extLst>
                <a:ext uri="{FF2B5EF4-FFF2-40B4-BE49-F238E27FC236}">
                  <a16:creationId xmlns:a16="http://schemas.microsoft.com/office/drawing/2014/main" id="{3AE9BC9E-7988-6F4E-93CC-D8C21EC49417}"/>
                </a:ext>
              </a:extLst>
            </p:cNvPr>
            <p:cNvGrpSpPr/>
            <p:nvPr/>
          </p:nvGrpSpPr>
          <p:grpSpPr>
            <a:xfrm>
              <a:off x="888995" y="5118833"/>
              <a:ext cx="961296" cy="369332"/>
              <a:chOff x="1221834" y="407380"/>
              <a:chExt cx="961296" cy="369332"/>
            </a:xfrm>
          </p:grpSpPr>
          <p:cxnSp>
            <p:nvCxnSpPr>
              <p:cNvPr id="31" name="直线连接符 30">
                <a:extLst>
                  <a:ext uri="{FF2B5EF4-FFF2-40B4-BE49-F238E27FC236}">
                    <a16:creationId xmlns:a16="http://schemas.microsoft.com/office/drawing/2014/main" id="{96406115-1DA3-9E4E-AD55-22370B546AA8}"/>
                  </a:ext>
                </a:extLst>
              </p:cNvPr>
              <p:cNvCxnSpPr/>
              <p:nvPr/>
            </p:nvCxnSpPr>
            <p:spPr>
              <a:xfrm>
                <a:off x="1221834" y="708660"/>
                <a:ext cx="96129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EDA607AE-19ED-4A41-BD75-C67052623930}"/>
                  </a:ext>
                </a:extLst>
              </p:cNvPr>
              <p:cNvSpPr txBox="1"/>
              <p:nvPr/>
            </p:nvSpPr>
            <p:spPr>
              <a:xfrm>
                <a:off x="1366492" y="407380"/>
                <a:ext cx="671979" cy="369332"/>
              </a:xfrm>
              <a:prstGeom prst="rect">
                <a:avLst/>
              </a:prstGeom>
              <a:noFill/>
            </p:spPr>
            <p:txBody>
              <a:bodyPr wrap="none" rtlCol="0">
                <a:spAutoFit/>
              </a:bodyPr>
              <a:lstStyle/>
              <a:p>
                <a:r>
                  <a:rPr kumimoji="1" lang="en-US" altLang="zh-CN" dirty="0">
                    <a:solidFill>
                      <a:schemeClr val="accent1">
                        <a:lumMod val="75000"/>
                      </a:schemeClr>
                    </a:solidFill>
                  </a:rPr>
                  <a:t>2021</a:t>
                </a:r>
                <a:endParaRPr kumimoji="1" lang="zh-CN" altLang="en-US" dirty="0">
                  <a:solidFill>
                    <a:schemeClr val="accent1">
                      <a:lumMod val="75000"/>
                    </a:schemeClr>
                  </a:solidFill>
                </a:endParaRPr>
              </a:p>
            </p:txBody>
          </p:sp>
        </p:grpSp>
        <p:grpSp>
          <p:nvGrpSpPr>
            <p:cNvPr id="39" name="组合 38">
              <a:extLst>
                <a:ext uri="{FF2B5EF4-FFF2-40B4-BE49-F238E27FC236}">
                  <a16:creationId xmlns:a16="http://schemas.microsoft.com/office/drawing/2014/main" id="{43A05FEB-9BDA-324C-9507-DDCB4C2D0287}"/>
                </a:ext>
              </a:extLst>
            </p:cNvPr>
            <p:cNvGrpSpPr/>
            <p:nvPr/>
          </p:nvGrpSpPr>
          <p:grpSpPr>
            <a:xfrm>
              <a:off x="1999883" y="5206196"/>
              <a:ext cx="9006633" cy="820526"/>
              <a:chOff x="1530444" y="3085563"/>
              <a:chExt cx="9006633" cy="820526"/>
            </a:xfrm>
          </p:grpSpPr>
          <p:sp>
            <p:nvSpPr>
              <p:cNvPr id="13" name="矩形 12">
                <a:extLst>
                  <a:ext uri="{FF2B5EF4-FFF2-40B4-BE49-F238E27FC236}">
                    <a16:creationId xmlns:a16="http://schemas.microsoft.com/office/drawing/2014/main" id="{B2AD191F-82B4-1E4F-9AA8-DD9C83BD4595}"/>
                  </a:ext>
                </a:extLst>
              </p:cNvPr>
              <p:cNvSpPr/>
              <p:nvPr/>
            </p:nvSpPr>
            <p:spPr>
              <a:xfrm>
                <a:off x="1530444" y="3085563"/>
                <a:ext cx="9006633" cy="400110"/>
              </a:xfrm>
              <a:prstGeom prst="rect">
                <a:avLst/>
              </a:prstGeom>
            </p:spPr>
            <p:txBody>
              <a:bodyPr wrap="none">
                <a:spAutoFit/>
              </a:bodyPr>
              <a:lstStyle/>
              <a:p>
                <a:r>
                  <a:rPr lang="zh-CN" altLang="en-US" sz="2000" dirty="0">
                    <a:latin typeface="Microsoft YaHei" panose="020B0503020204020204" pitchFamily="34" charset="-122"/>
                    <a:ea typeface="Microsoft YaHei" panose="020B0503020204020204" pitchFamily="34" charset="-122"/>
                  </a:rPr>
                  <a:t>“</a:t>
                </a:r>
                <a:r>
                  <a:rPr lang="en" altLang="zh-CN" sz="2000" dirty="0">
                    <a:latin typeface="Microsoft YaHei" panose="020B0503020204020204" pitchFamily="34" charset="-122"/>
                    <a:ea typeface="Microsoft YaHei" panose="020B0503020204020204" pitchFamily="34" charset="-122"/>
                  </a:rPr>
                  <a:t>﻿Neural manifold under plasticity in a goal driven learning behaviour</a:t>
                </a:r>
                <a:r>
                  <a:rPr lang="zh-CN" altLang="en-US" sz="2000" dirty="0">
                    <a:latin typeface="Microsoft YaHei" panose="020B0503020204020204" pitchFamily="34" charset="-122"/>
                    <a:ea typeface="Microsoft YaHei" panose="020B0503020204020204" pitchFamily="34" charset="-122"/>
                  </a:rPr>
                  <a:t>”</a:t>
                </a:r>
              </a:p>
            </p:txBody>
          </p:sp>
          <p:sp>
            <p:nvSpPr>
              <p:cNvPr id="17" name="文本框 16">
                <a:extLst>
                  <a:ext uri="{FF2B5EF4-FFF2-40B4-BE49-F238E27FC236}">
                    <a16:creationId xmlns:a16="http://schemas.microsoft.com/office/drawing/2014/main" id="{7C138C10-2963-0244-9EED-62B8382B4D57}"/>
                  </a:ext>
                </a:extLst>
              </p:cNvPr>
              <p:cNvSpPr txBox="1"/>
              <p:nvPr/>
            </p:nvSpPr>
            <p:spPr>
              <a:xfrm>
                <a:off x="3943350" y="3536757"/>
                <a:ext cx="3002745" cy="369332"/>
              </a:xfrm>
              <a:prstGeom prst="rect">
                <a:avLst/>
              </a:prstGeom>
              <a:noFill/>
            </p:spPr>
            <p:txBody>
              <a:bodyPr wrap="none" rtlCol="0">
                <a:spAutoFit/>
              </a:bodyPr>
              <a:lstStyle/>
              <a:p>
                <a:r>
                  <a:rPr kumimoji="1" lang="en-US" altLang="zh-CN" dirty="0">
                    <a:solidFill>
                      <a:schemeClr val="accent1">
                        <a:lumMod val="75000"/>
                      </a:schemeClr>
                    </a:solidFill>
                  </a:rPr>
                  <a:t>PLoS</a:t>
                </a:r>
                <a:r>
                  <a:rPr kumimoji="1" lang="zh-CN" altLang="en-US" dirty="0">
                    <a:solidFill>
                      <a:schemeClr val="accent1">
                        <a:lumMod val="75000"/>
                      </a:schemeClr>
                    </a:solidFill>
                  </a:rPr>
                  <a:t> </a:t>
                </a:r>
                <a:r>
                  <a:rPr kumimoji="1" lang="en-US" altLang="zh-CN" dirty="0">
                    <a:solidFill>
                      <a:schemeClr val="accent1">
                        <a:lumMod val="75000"/>
                      </a:schemeClr>
                    </a:solidFill>
                  </a:rPr>
                  <a:t>Computational</a:t>
                </a:r>
                <a:r>
                  <a:rPr kumimoji="1" lang="zh-CN" altLang="en-US" dirty="0">
                    <a:solidFill>
                      <a:schemeClr val="accent1">
                        <a:lumMod val="75000"/>
                      </a:schemeClr>
                    </a:solidFill>
                  </a:rPr>
                  <a:t> </a:t>
                </a:r>
                <a:r>
                  <a:rPr kumimoji="1" lang="en-US" altLang="zh-CN" dirty="0">
                    <a:solidFill>
                      <a:schemeClr val="accent1">
                        <a:lumMod val="75000"/>
                      </a:schemeClr>
                    </a:solidFill>
                  </a:rPr>
                  <a:t>Biology</a:t>
                </a:r>
                <a:endParaRPr kumimoji="1" lang="zh-CN" altLang="en-US" dirty="0">
                  <a:solidFill>
                    <a:schemeClr val="accent1">
                      <a:lumMod val="75000"/>
                    </a:schemeClr>
                  </a:solidFill>
                </a:endParaRPr>
              </a:p>
            </p:txBody>
          </p:sp>
          <p:sp>
            <p:nvSpPr>
              <p:cNvPr id="35" name="文本框 34">
                <a:extLst>
                  <a:ext uri="{FF2B5EF4-FFF2-40B4-BE49-F238E27FC236}">
                    <a16:creationId xmlns:a16="http://schemas.microsoft.com/office/drawing/2014/main" id="{BD4FF0D6-C144-254F-8714-4E4AD839F8FB}"/>
                  </a:ext>
                </a:extLst>
              </p:cNvPr>
              <p:cNvSpPr txBox="1"/>
              <p:nvPr/>
            </p:nvSpPr>
            <p:spPr>
              <a:xfrm>
                <a:off x="1828800" y="3497865"/>
                <a:ext cx="1821332" cy="369332"/>
              </a:xfrm>
              <a:prstGeom prst="rect">
                <a:avLst/>
              </a:prstGeom>
              <a:noFill/>
            </p:spPr>
            <p:txBody>
              <a:bodyPr wrap="none" rtlCol="0">
                <a:spAutoFit/>
              </a:bodyPr>
              <a:lstStyle/>
              <a:p>
                <a:r>
                  <a:rPr kumimoji="1" lang="en-US" altLang="zh-CN" dirty="0">
                    <a:solidFill>
                      <a:srgbClr val="C00000"/>
                    </a:solidFill>
                  </a:rPr>
                  <a:t>﻿Claudia Clopath</a:t>
                </a:r>
                <a:endParaRPr kumimoji="1" lang="zh-CN" altLang="en-US" dirty="0">
                  <a:solidFill>
                    <a:srgbClr val="C00000"/>
                  </a:solidFill>
                </a:endParaRPr>
              </a:p>
            </p:txBody>
          </p:sp>
        </p:grpSp>
      </p:grpSp>
      <p:grpSp>
        <p:nvGrpSpPr>
          <p:cNvPr id="4" name="组合 3">
            <a:extLst>
              <a:ext uri="{FF2B5EF4-FFF2-40B4-BE49-F238E27FC236}">
                <a16:creationId xmlns:a16="http://schemas.microsoft.com/office/drawing/2014/main" id="{D6A93F2E-C183-2342-B67E-05C8029ADA61}"/>
              </a:ext>
            </a:extLst>
          </p:cNvPr>
          <p:cNvGrpSpPr/>
          <p:nvPr/>
        </p:nvGrpSpPr>
        <p:grpSpPr>
          <a:xfrm>
            <a:off x="888995" y="4219985"/>
            <a:ext cx="10346110" cy="1077218"/>
            <a:chOff x="888995" y="3836983"/>
            <a:chExt cx="10346110" cy="1077218"/>
          </a:xfrm>
        </p:grpSpPr>
        <p:grpSp>
          <p:nvGrpSpPr>
            <p:cNvPr id="27" name="组合 26">
              <a:extLst>
                <a:ext uri="{FF2B5EF4-FFF2-40B4-BE49-F238E27FC236}">
                  <a16:creationId xmlns:a16="http://schemas.microsoft.com/office/drawing/2014/main" id="{416652D8-6F93-8541-8BBA-8C162D3D3B3A}"/>
                </a:ext>
              </a:extLst>
            </p:cNvPr>
            <p:cNvGrpSpPr/>
            <p:nvPr/>
          </p:nvGrpSpPr>
          <p:grpSpPr>
            <a:xfrm>
              <a:off x="888995" y="3941543"/>
              <a:ext cx="961296" cy="369332"/>
              <a:chOff x="1221834" y="407380"/>
              <a:chExt cx="961296" cy="369332"/>
            </a:xfrm>
          </p:grpSpPr>
          <p:cxnSp>
            <p:nvCxnSpPr>
              <p:cNvPr id="28" name="直线连接符 27">
                <a:extLst>
                  <a:ext uri="{FF2B5EF4-FFF2-40B4-BE49-F238E27FC236}">
                    <a16:creationId xmlns:a16="http://schemas.microsoft.com/office/drawing/2014/main" id="{9479096B-2497-DE4C-87A8-CB9A0AA43986}"/>
                  </a:ext>
                </a:extLst>
              </p:cNvPr>
              <p:cNvCxnSpPr/>
              <p:nvPr/>
            </p:nvCxnSpPr>
            <p:spPr>
              <a:xfrm>
                <a:off x="1221834" y="708660"/>
                <a:ext cx="96129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DA205DDB-0EA7-8B47-9E52-FD5B9E6D832B}"/>
                  </a:ext>
                </a:extLst>
              </p:cNvPr>
              <p:cNvSpPr txBox="1"/>
              <p:nvPr/>
            </p:nvSpPr>
            <p:spPr>
              <a:xfrm>
                <a:off x="1366492" y="407380"/>
                <a:ext cx="671979" cy="369332"/>
              </a:xfrm>
              <a:prstGeom prst="rect">
                <a:avLst/>
              </a:prstGeom>
              <a:noFill/>
            </p:spPr>
            <p:txBody>
              <a:bodyPr wrap="none" rtlCol="0">
                <a:spAutoFit/>
              </a:bodyPr>
              <a:lstStyle/>
              <a:p>
                <a:r>
                  <a:rPr kumimoji="1" lang="en-US" altLang="zh-CN" dirty="0">
                    <a:solidFill>
                      <a:schemeClr val="accent1">
                        <a:lumMod val="75000"/>
                      </a:schemeClr>
                    </a:solidFill>
                  </a:rPr>
                  <a:t>2020</a:t>
                </a:r>
                <a:endParaRPr kumimoji="1" lang="zh-CN" altLang="en-US" dirty="0">
                  <a:solidFill>
                    <a:schemeClr val="accent1">
                      <a:lumMod val="75000"/>
                    </a:schemeClr>
                  </a:solidFill>
                </a:endParaRPr>
              </a:p>
            </p:txBody>
          </p:sp>
        </p:grpSp>
        <p:grpSp>
          <p:nvGrpSpPr>
            <p:cNvPr id="40" name="组合 39">
              <a:extLst>
                <a:ext uri="{FF2B5EF4-FFF2-40B4-BE49-F238E27FC236}">
                  <a16:creationId xmlns:a16="http://schemas.microsoft.com/office/drawing/2014/main" id="{D27E1B33-A8D6-4F4E-9447-31F43D765B20}"/>
                </a:ext>
              </a:extLst>
            </p:cNvPr>
            <p:cNvGrpSpPr/>
            <p:nvPr/>
          </p:nvGrpSpPr>
          <p:grpSpPr>
            <a:xfrm>
              <a:off x="2055640" y="3836983"/>
              <a:ext cx="9179465" cy="1077218"/>
              <a:chOff x="1530444" y="4121883"/>
              <a:chExt cx="9179465" cy="1077218"/>
            </a:xfrm>
          </p:grpSpPr>
          <p:sp>
            <p:nvSpPr>
              <p:cNvPr id="14" name="矩形 13">
                <a:extLst>
                  <a:ext uri="{FF2B5EF4-FFF2-40B4-BE49-F238E27FC236}">
                    <a16:creationId xmlns:a16="http://schemas.microsoft.com/office/drawing/2014/main" id="{01D0C502-F1B6-EA41-B602-3D7E69F9CB2B}"/>
                  </a:ext>
                </a:extLst>
              </p:cNvPr>
              <p:cNvSpPr/>
              <p:nvPr/>
            </p:nvSpPr>
            <p:spPr>
              <a:xfrm>
                <a:off x="1530444" y="4121883"/>
                <a:ext cx="9179465" cy="707886"/>
              </a:xfrm>
              <a:prstGeom prst="rect">
                <a:avLst/>
              </a:prstGeom>
            </p:spPr>
            <p:txBody>
              <a:bodyPr wrap="square">
                <a:spAutoFit/>
              </a:bodyPr>
              <a:lstStyle/>
              <a:p>
                <a:r>
                  <a:rPr lang="zh-CN" altLang="en-US" sz="2000" dirty="0">
                    <a:latin typeface="Microsoft YaHei" panose="020B0503020204020204" pitchFamily="34" charset="-122"/>
                    <a:ea typeface="Microsoft YaHei" panose="020B0503020204020204" pitchFamily="34" charset="-122"/>
                  </a:rPr>
                  <a:t>“</a:t>
                </a:r>
                <a:r>
                  <a:rPr lang="en" altLang="zh-CN" sz="2000" dirty="0">
                    <a:latin typeface="Microsoft YaHei" panose="020B0503020204020204" pitchFamily="34" charset="-122"/>
                    <a:ea typeface="Microsoft YaHei" panose="020B0503020204020204" pitchFamily="34" charset="-122"/>
                  </a:rPr>
                  <a:t>﻿Stabilization of a brain–computer interface via the alignment of low-dimensional spaces of neural activity</a:t>
                </a:r>
                <a:r>
                  <a:rPr lang="zh-CN" altLang="en-US" sz="2000" dirty="0">
                    <a:latin typeface="Microsoft YaHei" panose="020B0503020204020204" pitchFamily="34" charset="-122"/>
                    <a:ea typeface="Microsoft YaHei" panose="020B0503020204020204" pitchFamily="34" charset="-122"/>
                  </a:rPr>
                  <a:t>”</a:t>
                </a:r>
              </a:p>
            </p:txBody>
          </p:sp>
          <p:sp>
            <p:nvSpPr>
              <p:cNvPr id="18" name="文本框 17">
                <a:extLst>
                  <a:ext uri="{FF2B5EF4-FFF2-40B4-BE49-F238E27FC236}">
                    <a16:creationId xmlns:a16="http://schemas.microsoft.com/office/drawing/2014/main" id="{9F9F5E23-BEB9-4045-A9B7-DD26B8783E10}"/>
                  </a:ext>
                </a:extLst>
              </p:cNvPr>
              <p:cNvSpPr txBox="1"/>
              <p:nvPr/>
            </p:nvSpPr>
            <p:spPr>
              <a:xfrm>
                <a:off x="3943350" y="4829769"/>
                <a:ext cx="3251211" cy="369332"/>
              </a:xfrm>
              <a:prstGeom prst="rect">
                <a:avLst/>
              </a:prstGeom>
              <a:noFill/>
            </p:spPr>
            <p:txBody>
              <a:bodyPr wrap="none" rtlCol="0">
                <a:spAutoFit/>
              </a:bodyPr>
              <a:lstStyle/>
              <a:p>
                <a:r>
                  <a:rPr kumimoji="1" lang="en-US" altLang="zh-CN" dirty="0">
                    <a:solidFill>
                      <a:schemeClr val="accent1">
                        <a:lumMod val="75000"/>
                      </a:schemeClr>
                    </a:solidFill>
                  </a:rPr>
                  <a:t>Nature</a:t>
                </a:r>
                <a:r>
                  <a:rPr kumimoji="1" lang="zh-CN" altLang="en-US" dirty="0">
                    <a:solidFill>
                      <a:schemeClr val="accent1">
                        <a:lumMod val="75000"/>
                      </a:schemeClr>
                    </a:solidFill>
                  </a:rPr>
                  <a:t> </a:t>
                </a:r>
                <a:r>
                  <a:rPr kumimoji="1" lang="en-US" altLang="zh-CN" dirty="0">
                    <a:solidFill>
                      <a:schemeClr val="accent1">
                        <a:lumMod val="75000"/>
                      </a:schemeClr>
                    </a:solidFill>
                  </a:rPr>
                  <a:t>Biomedical</a:t>
                </a:r>
                <a:r>
                  <a:rPr kumimoji="1" lang="zh-CN" altLang="en-US" dirty="0">
                    <a:solidFill>
                      <a:schemeClr val="accent1">
                        <a:lumMod val="75000"/>
                      </a:schemeClr>
                    </a:solidFill>
                  </a:rPr>
                  <a:t> </a:t>
                </a:r>
                <a:r>
                  <a:rPr kumimoji="1" lang="en-US" altLang="zh-CN" dirty="0">
                    <a:solidFill>
                      <a:schemeClr val="accent1">
                        <a:lumMod val="75000"/>
                      </a:schemeClr>
                    </a:solidFill>
                  </a:rPr>
                  <a:t>Engineering</a:t>
                </a:r>
                <a:endParaRPr kumimoji="1" lang="zh-CN" altLang="en-US" dirty="0">
                  <a:solidFill>
                    <a:schemeClr val="accent1">
                      <a:lumMod val="75000"/>
                    </a:schemeClr>
                  </a:solidFill>
                </a:endParaRPr>
              </a:p>
            </p:txBody>
          </p:sp>
          <p:sp>
            <p:nvSpPr>
              <p:cNvPr id="36" name="文本框 35">
                <a:extLst>
                  <a:ext uri="{FF2B5EF4-FFF2-40B4-BE49-F238E27FC236}">
                    <a16:creationId xmlns:a16="http://schemas.microsoft.com/office/drawing/2014/main" id="{9D026F48-1964-0047-A91B-1D384989BEB9}"/>
                  </a:ext>
                </a:extLst>
              </p:cNvPr>
              <p:cNvSpPr txBox="1"/>
              <p:nvPr/>
            </p:nvSpPr>
            <p:spPr>
              <a:xfrm>
                <a:off x="1828800" y="4823745"/>
                <a:ext cx="1388522" cy="369332"/>
              </a:xfrm>
              <a:prstGeom prst="rect">
                <a:avLst/>
              </a:prstGeom>
              <a:noFill/>
            </p:spPr>
            <p:txBody>
              <a:bodyPr wrap="none" rtlCol="0">
                <a:spAutoFit/>
              </a:bodyPr>
              <a:lstStyle/>
              <a:p>
                <a:r>
                  <a:rPr kumimoji="1" lang="en-US" altLang="zh-CN" dirty="0">
                    <a:solidFill>
                      <a:srgbClr val="C00000"/>
                    </a:solidFill>
                  </a:rPr>
                  <a:t>﻿Byron M. Yu</a:t>
                </a:r>
                <a:endParaRPr kumimoji="1" lang="zh-CN" altLang="en-US" dirty="0">
                  <a:solidFill>
                    <a:srgbClr val="C00000"/>
                  </a:solidFill>
                </a:endParaRPr>
              </a:p>
            </p:txBody>
          </p:sp>
        </p:grpSp>
      </p:grpSp>
      <p:sp>
        <p:nvSpPr>
          <p:cNvPr id="42" name="标题 1">
            <a:extLst>
              <a:ext uri="{FF2B5EF4-FFF2-40B4-BE49-F238E27FC236}">
                <a16:creationId xmlns:a16="http://schemas.microsoft.com/office/drawing/2014/main" id="{F4A82B3A-AEC1-D341-A742-8713ACFB71A2}"/>
              </a:ext>
            </a:extLst>
          </p:cNvPr>
          <p:cNvSpPr>
            <a:spLocks noGrp="1"/>
          </p:cNvSpPr>
          <p:nvPr>
            <p:ph type="title"/>
          </p:nvPr>
        </p:nvSpPr>
        <p:spPr>
          <a:xfrm>
            <a:off x="838200" y="365126"/>
            <a:ext cx="10515600" cy="661242"/>
          </a:xfrm>
        </p:spPr>
        <p:txBody>
          <a:bodyPr>
            <a:normAutofit fontScale="90000"/>
          </a:bodyPr>
          <a:lstStyle/>
          <a:p>
            <a:r>
              <a:rPr lang="zh-CN" altLang="en-US" dirty="0"/>
              <a:t>系列论文</a:t>
            </a:r>
          </a:p>
        </p:txBody>
      </p:sp>
      <p:grpSp>
        <p:nvGrpSpPr>
          <p:cNvPr id="3" name="组合 2">
            <a:extLst>
              <a:ext uri="{FF2B5EF4-FFF2-40B4-BE49-F238E27FC236}">
                <a16:creationId xmlns:a16="http://schemas.microsoft.com/office/drawing/2014/main" id="{F25DBBC9-984A-DB4E-A4CB-D21B3E7CA721}"/>
              </a:ext>
            </a:extLst>
          </p:cNvPr>
          <p:cNvGrpSpPr/>
          <p:nvPr/>
        </p:nvGrpSpPr>
        <p:grpSpPr>
          <a:xfrm>
            <a:off x="888995" y="3204200"/>
            <a:ext cx="10346110" cy="817524"/>
            <a:chOff x="888995" y="3374964"/>
            <a:chExt cx="10346110" cy="817524"/>
          </a:xfrm>
        </p:grpSpPr>
        <p:grpSp>
          <p:nvGrpSpPr>
            <p:cNvPr id="41" name="组合 40">
              <a:extLst>
                <a:ext uri="{FF2B5EF4-FFF2-40B4-BE49-F238E27FC236}">
                  <a16:creationId xmlns:a16="http://schemas.microsoft.com/office/drawing/2014/main" id="{67DC35C7-C673-1947-96D1-3F33D1B1E16B}"/>
                </a:ext>
              </a:extLst>
            </p:cNvPr>
            <p:cNvGrpSpPr/>
            <p:nvPr/>
          </p:nvGrpSpPr>
          <p:grpSpPr>
            <a:xfrm>
              <a:off x="888995" y="3479524"/>
              <a:ext cx="961296" cy="369332"/>
              <a:chOff x="1221834" y="407380"/>
              <a:chExt cx="961296" cy="369332"/>
            </a:xfrm>
          </p:grpSpPr>
          <p:cxnSp>
            <p:nvCxnSpPr>
              <p:cNvPr id="43" name="直线连接符 42">
                <a:extLst>
                  <a:ext uri="{FF2B5EF4-FFF2-40B4-BE49-F238E27FC236}">
                    <a16:creationId xmlns:a16="http://schemas.microsoft.com/office/drawing/2014/main" id="{4AF61D84-B4E3-1C4F-BB88-F54A6D6493C4}"/>
                  </a:ext>
                </a:extLst>
              </p:cNvPr>
              <p:cNvCxnSpPr/>
              <p:nvPr/>
            </p:nvCxnSpPr>
            <p:spPr>
              <a:xfrm>
                <a:off x="1221834" y="708660"/>
                <a:ext cx="96129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A437AC83-158C-3C46-B77F-F985870A6E5F}"/>
                  </a:ext>
                </a:extLst>
              </p:cNvPr>
              <p:cNvSpPr txBox="1"/>
              <p:nvPr/>
            </p:nvSpPr>
            <p:spPr>
              <a:xfrm>
                <a:off x="1366492" y="407380"/>
                <a:ext cx="671979" cy="369332"/>
              </a:xfrm>
              <a:prstGeom prst="rect">
                <a:avLst/>
              </a:prstGeom>
              <a:noFill/>
            </p:spPr>
            <p:txBody>
              <a:bodyPr wrap="none" rtlCol="0">
                <a:spAutoFit/>
              </a:bodyPr>
              <a:lstStyle/>
              <a:p>
                <a:r>
                  <a:rPr kumimoji="1" lang="en-US" altLang="zh-CN" dirty="0">
                    <a:solidFill>
                      <a:schemeClr val="accent1">
                        <a:lumMod val="75000"/>
                      </a:schemeClr>
                    </a:solidFill>
                  </a:rPr>
                  <a:t>2019</a:t>
                </a:r>
                <a:endParaRPr kumimoji="1" lang="zh-CN" altLang="en-US" dirty="0">
                  <a:solidFill>
                    <a:schemeClr val="accent1">
                      <a:lumMod val="75000"/>
                    </a:schemeClr>
                  </a:solidFill>
                </a:endParaRPr>
              </a:p>
            </p:txBody>
          </p:sp>
        </p:grpSp>
        <p:grpSp>
          <p:nvGrpSpPr>
            <p:cNvPr id="45" name="组合 44">
              <a:extLst>
                <a:ext uri="{FF2B5EF4-FFF2-40B4-BE49-F238E27FC236}">
                  <a16:creationId xmlns:a16="http://schemas.microsoft.com/office/drawing/2014/main" id="{D9FA4201-3F82-E042-A17C-6737525FDE57}"/>
                </a:ext>
              </a:extLst>
            </p:cNvPr>
            <p:cNvGrpSpPr/>
            <p:nvPr/>
          </p:nvGrpSpPr>
          <p:grpSpPr>
            <a:xfrm>
              <a:off x="2055640" y="3374964"/>
              <a:ext cx="9179465" cy="817524"/>
              <a:chOff x="1530444" y="4121883"/>
              <a:chExt cx="9179465" cy="817524"/>
            </a:xfrm>
          </p:grpSpPr>
          <p:sp>
            <p:nvSpPr>
              <p:cNvPr id="46" name="矩形 45">
                <a:extLst>
                  <a:ext uri="{FF2B5EF4-FFF2-40B4-BE49-F238E27FC236}">
                    <a16:creationId xmlns:a16="http://schemas.microsoft.com/office/drawing/2014/main" id="{90A58775-1A9E-6647-99C4-4F3BD20B8711}"/>
                  </a:ext>
                </a:extLst>
              </p:cNvPr>
              <p:cNvSpPr/>
              <p:nvPr/>
            </p:nvSpPr>
            <p:spPr>
              <a:xfrm>
                <a:off x="1530444" y="4121883"/>
                <a:ext cx="9179465" cy="400110"/>
              </a:xfrm>
              <a:prstGeom prst="rect">
                <a:avLst/>
              </a:prstGeom>
            </p:spPr>
            <p:txBody>
              <a:bodyPr wrap="square">
                <a:spAutoFit/>
              </a:bodyPr>
              <a:lstStyle/>
              <a:p>
                <a:r>
                  <a:rPr lang="zh-CN" altLang="en-US" sz="2000" dirty="0">
                    <a:latin typeface="Microsoft YaHei" panose="020B0503020204020204" pitchFamily="34" charset="-122"/>
                    <a:ea typeface="Microsoft YaHei" panose="020B0503020204020204" pitchFamily="34" charset="-122"/>
                  </a:rPr>
                  <a:t>“</a:t>
                </a:r>
                <a:r>
                  <a:rPr lang="en" altLang="zh-CN" sz="2000" dirty="0">
                    <a:latin typeface="Microsoft YaHei" panose="020B0503020204020204" pitchFamily="34" charset="-122"/>
                    <a:ea typeface="Microsoft YaHei" panose="020B0503020204020204" pitchFamily="34" charset="-122"/>
                  </a:rPr>
                  <a:t>New neural activity patterns emerge with long-term learning</a:t>
                </a:r>
                <a:r>
                  <a:rPr lang="zh-CN" altLang="en-US" sz="2000" dirty="0">
                    <a:latin typeface="Microsoft YaHei" panose="020B0503020204020204" pitchFamily="34" charset="-122"/>
                    <a:ea typeface="Microsoft YaHei" panose="020B0503020204020204" pitchFamily="34" charset="-122"/>
                  </a:rPr>
                  <a:t>”</a:t>
                </a:r>
              </a:p>
            </p:txBody>
          </p:sp>
          <p:sp>
            <p:nvSpPr>
              <p:cNvPr id="47" name="文本框 46">
                <a:extLst>
                  <a:ext uri="{FF2B5EF4-FFF2-40B4-BE49-F238E27FC236}">
                    <a16:creationId xmlns:a16="http://schemas.microsoft.com/office/drawing/2014/main" id="{7AD8AAAF-6A99-6542-A773-D0A6DAF66175}"/>
                  </a:ext>
                </a:extLst>
              </p:cNvPr>
              <p:cNvSpPr txBox="1"/>
              <p:nvPr/>
            </p:nvSpPr>
            <p:spPr>
              <a:xfrm>
                <a:off x="3887593" y="4570075"/>
                <a:ext cx="745717" cy="369332"/>
              </a:xfrm>
              <a:prstGeom prst="rect">
                <a:avLst/>
              </a:prstGeom>
              <a:noFill/>
            </p:spPr>
            <p:txBody>
              <a:bodyPr wrap="none" rtlCol="0">
                <a:spAutoFit/>
              </a:bodyPr>
              <a:lstStyle/>
              <a:p>
                <a:r>
                  <a:rPr kumimoji="1" lang="en-US" altLang="zh-CN" dirty="0">
                    <a:solidFill>
                      <a:schemeClr val="accent1">
                        <a:lumMod val="75000"/>
                      </a:schemeClr>
                    </a:solidFill>
                  </a:rPr>
                  <a:t>PNAS</a:t>
                </a:r>
                <a:endParaRPr kumimoji="1" lang="zh-CN" altLang="en-US" dirty="0">
                  <a:solidFill>
                    <a:schemeClr val="accent1">
                      <a:lumMod val="75000"/>
                    </a:schemeClr>
                  </a:solidFill>
                </a:endParaRPr>
              </a:p>
            </p:txBody>
          </p:sp>
          <p:sp>
            <p:nvSpPr>
              <p:cNvPr id="48" name="文本框 47">
                <a:extLst>
                  <a:ext uri="{FF2B5EF4-FFF2-40B4-BE49-F238E27FC236}">
                    <a16:creationId xmlns:a16="http://schemas.microsoft.com/office/drawing/2014/main" id="{39E99EEE-E16A-DE4E-A904-8B9A8DD526FD}"/>
                  </a:ext>
                </a:extLst>
              </p:cNvPr>
              <p:cNvSpPr txBox="1"/>
              <p:nvPr/>
            </p:nvSpPr>
            <p:spPr>
              <a:xfrm>
                <a:off x="1773043" y="4564051"/>
                <a:ext cx="1388522" cy="369332"/>
              </a:xfrm>
              <a:prstGeom prst="rect">
                <a:avLst/>
              </a:prstGeom>
              <a:noFill/>
            </p:spPr>
            <p:txBody>
              <a:bodyPr wrap="none" rtlCol="0">
                <a:spAutoFit/>
              </a:bodyPr>
              <a:lstStyle/>
              <a:p>
                <a:r>
                  <a:rPr kumimoji="1" lang="en-US" altLang="zh-CN" dirty="0">
                    <a:solidFill>
                      <a:srgbClr val="C00000"/>
                    </a:solidFill>
                  </a:rPr>
                  <a:t>﻿Byron M. Yu</a:t>
                </a:r>
                <a:endParaRPr kumimoji="1" lang="zh-CN" altLang="en-US" dirty="0">
                  <a:solidFill>
                    <a:srgbClr val="C00000"/>
                  </a:solidFill>
                </a:endParaRPr>
              </a:p>
            </p:txBody>
          </p:sp>
        </p:grpSp>
      </p:grpSp>
    </p:spTree>
    <p:extLst>
      <p:ext uri="{BB962C8B-B14F-4D97-AF65-F5344CB8AC3E}">
        <p14:creationId xmlns:p14="http://schemas.microsoft.com/office/powerpoint/2010/main" val="2375979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584E4-53D6-2B4E-ACD7-A9961A074482}"/>
              </a:ext>
            </a:extLst>
          </p:cNvPr>
          <p:cNvSpPr>
            <a:spLocks noGrp="1"/>
          </p:cNvSpPr>
          <p:nvPr>
            <p:ph type="title"/>
          </p:nvPr>
        </p:nvSpPr>
        <p:spPr>
          <a:xfrm>
            <a:off x="512564" y="695747"/>
            <a:ext cx="11679436" cy="661242"/>
          </a:xfrm>
        </p:spPr>
        <p:txBody>
          <a:bodyPr>
            <a:noAutofit/>
          </a:bodyPr>
          <a:lstStyle/>
          <a:p>
            <a:r>
              <a:rPr lang="en-US" altLang="zh-CN" dirty="0"/>
              <a:t>Differences in network variability between biological and artificial networks</a:t>
            </a:r>
            <a:endParaRPr kumimoji="1" lang="zh-CN" altLang="en-US" dirty="0"/>
          </a:p>
        </p:txBody>
      </p:sp>
      <p:sp>
        <p:nvSpPr>
          <p:cNvPr id="26" name="内容占位符 2">
            <a:extLst>
              <a:ext uri="{FF2B5EF4-FFF2-40B4-BE49-F238E27FC236}">
                <a16:creationId xmlns:a16="http://schemas.microsoft.com/office/drawing/2014/main" id="{24C3C05F-396D-48EC-A656-766004DC47B9}"/>
              </a:ext>
            </a:extLst>
          </p:cNvPr>
          <p:cNvSpPr txBox="1">
            <a:spLocks/>
          </p:cNvSpPr>
          <p:nvPr/>
        </p:nvSpPr>
        <p:spPr>
          <a:xfrm>
            <a:off x="743564" y="2284586"/>
            <a:ext cx="10704872" cy="279541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10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10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10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10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kumimoji="1" lang="en-US" altLang="zh-CN" b="1" dirty="0">
              <a:solidFill>
                <a:schemeClr val="accent1">
                  <a:lumMod val="50000"/>
                </a:schemeClr>
              </a:solidFill>
            </a:endParaRPr>
          </a:p>
        </p:txBody>
      </p:sp>
      <p:sp>
        <p:nvSpPr>
          <p:cNvPr id="9" name="内容占位符 2">
            <a:extLst>
              <a:ext uri="{FF2B5EF4-FFF2-40B4-BE49-F238E27FC236}">
                <a16:creationId xmlns:a16="http://schemas.microsoft.com/office/drawing/2014/main" id="{69214573-0004-40F9-95DD-6AF2AD612877}"/>
              </a:ext>
            </a:extLst>
          </p:cNvPr>
          <p:cNvSpPr>
            <a:spLocks noGrp="1"/>
          </p:cNvSpPr>
          <p:nvPr>
            <p:ph idx="1"/>
          </p:nvPr>
        </p:nvSpPr>
        <p:spPr>
          <a:xfrm>
            <a:off x="527079" y="1902229"/>
            <a:ext cx="10921357" cy="4629200"/>
          </a:xfrm>
        </p:spPr>
        <p:txBody>
          <a:bodyPr>
            <a:normAutofit fontScale="92500" lnSpcReduction="10000"/>
          </a:bodyPr>
          <a:lstStyle/>
          <a:p>
            <a:r>
              <a:rPr lang="zh-CN" altLang="en-US" dirty="0"/>
              <a:t>大脑中的神经变异性通常与人工神经网络中的神经变异性非常不同。</a:t>
            </a:r>
            <a:endParaRPr lang="en-US" altLang="zh-CN" dirty="0"/>
          </a:p>
          <a:p>
            <a:r>
              <a:rPr lang="zh-CN" altLang="en-US" dirty="0"/>
              <a:t>协变性不一定会被学习过程减弱或重构，即使这样做会提高任务绩效。</a:t>
            </a:r>
            <a:endParaRPr lang="en-US" altLang="zh-CN" dirty="0"/>
          </a:p>
          <a:p>
            <a:r>
              <a:rPr lang="zh-CN" altLang="en-US" dirty="0"/>
              <a:t>而</a:t>
            </a:r>
            <a:r>
              <a:rPr lang="en-US" altLang="zh-CN" dirty="0"/>
              <a:t>ANN</a:t>
            </a:r>
            <a:r>
              <a:rPr lang="zh-CN" altLang="en-US" dirty="0"/>
              <a:t>所有参数都可以根据优化的目的进行调整</a:t>
            </a:r>
            <a:endParaRPr lang="en-US" altLang="zh-CN" dirty="0"/>
          </a:p>
          <a:p>
            <a:r>
              <a:rPr lang="zh-CN" altLang="en-US" dirty="0"/>
              <a:t>故，识别生物网络在学习过程中哪些方面是不变的，可以为开发更好的学习网络模型提供线索。例如，可以考虑在优化</a:t>
            </a:r>
            <a:r>
              <a:rPr lang="en-US" altLang="zh-CN" dirty="0"/>
              <a:t>ANN</a:t>
            </a:r>
            <a:r>
              <a:rPr lang="zh-CN" altLang="en-US" dirty="0"/>
              <a:t>时保持总体协方差结构不变。</a:t>
            </a:r>
            <a:endParaRPr lang="en-US" altLang="zh-CN" dirty="0"/>
          </a:p>
          <a:p>
            <a:r>
              <a:rPr lang="zh-CN" altLang="en-US" dirty="0"/>
              <a:t>其次，考虑在具有相同意图运动的试验中存在大量的群体协变性，正如</a:t>
            </a:r>
            <a:r>
              <a:rPr lang="en-US" altLang="zh-CN" dirty="0"/>
              <a:t>BCI</a:t>
            </a:r>
            <a:r>
              <a:rPr lang="zh-CN" altLang="en-US" dirty="0"/>
              <a:t>学习任务中所显示的那样。这种形式的协变不会自然地发生在基于速率的神经网络</a:t>
            </a:r>
            <a:r>
              <a:rPr lang="en-US" altLang="zh-CN" dirty="0"/>
              <a:t>(</a:t>
            </a:r>
            <a:r>
              <a:rPr lang="zh-CN" altLang="en-US" dirty="0"/>
              <a:t>即，一个网络的单位有连续值输出</a:t>
            </a:r>
            <a:r>
              <a:rPr lang="en-US" altLang="zh-CN" dirty="0"/>
              <a:t>)</a:t>
            </a:r>
            <a:r>
              <a:rPr lang="zh-CN" altLang="en-US" dirty="0"/>
              <a:t>，因为给定一个固定输入的神经网络的活动是确定性的。这表明，如果人工神经网络要作为大脑在学习过程中如何变化的模型，我们可能需要考虑能够捕捉上述群体协变特性的人工网络类别，例如基于随机速率的</a:t>
            </a:r>
            <a:r>
              <a:rPr lang="en-US" altLang="zh-CN" dirty="0" err="1"/>
              <a:t>ann</a:t>
            </a:r>
            <a:r>
              <a:rPr lang="zh-CN" altLang="en-US" dirty="0"/>
              <a:t>或</a:t>
            </a:r>
            <a:r>
              <a:rPr lang="en-US" altLang="zh-CN" dirty="0"/>
              <a:t>spike</a:t>
            </a:r>
            <a:r>
              <a:rPr lang="zh-CN" altLang="en-US" dirty="0"/>
              <a:t>神经网络</a:t>
            </a:r>
            <a:endParaRPr kumimoji="1" lang="en-US" altLang="zh-CN" dirty="0"/>
          </a:p>
        </p:txBody>
      </p:sp>
    </p:spTree>
    <p:extLst>
      <p:ext uri="{BB962C8B-B14F-4D97-AF65-F5344CB8AC3E}">
        <p14:creationId xmlns:p14="http://schemas.microsoft.com/office/powerpoint/2010/main" val="3375489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584E4-53D6-2B4E-ACD7-A9961A074482}"/>
              </a:ext>
            </a:extLst>
          </p:cNvPr>
          <p:cNvSpPr>
            <a:spLocks noGrp="1"/>
          </p:cNvSpPr>
          <p:nvPr>
            <p:ph type="title"/>
          </p:nvPr>
        </p:nvSpPr>
        <p:spPr>
          <a:xfrm>
            <a:off x="512564" y="695747"/>
            <a:ext cx="11679436" cy="661242"/>
          </a:xfrm>
        </p:spPr>
        <p:txBody>
          <a:bodyPr>
            <a:noAutofit/>
          </a:bodyPr>
          <a:lstStyle/>
          <a:p>
            <a:r>
              <a:rPr lang="en-US" altLang="zh-CN" dirty="0"/>
              <a:t>Differences in network variability between biological and artificial networks</a:t>
            </a:r>
            <a:endParaRPr kumimoji="1" lang="zh-CN" altLang="en-US" dirty="0"/>
          </a:p>
        </p:txBody>
      </p:sp>
      <p:sp>
        <p:nvSpPr>
          <p:cNvPr id="26" name="内容占位符 2">
            <a:extLst>
              <a:ext uri="{FF2B5EF4-FFF2-40B4-BE49-F238E27FC236}">
                <a16:creationId xmlns:a16="http://schemas.microsoft.com/office/drawing/2014/main" id="{24C3C05F-396D-48EC-A656-766004DC47B9}"/>
              </a:ext>
            </a:extLst>
          </p:cNvPr>
          <p:cNvSpPr txBox="1">
            <a:spLocks/>
          </p:cNvSpPr>
          <p:nvPr/>
        </p:nvSpPr>
        <p:spPr>
          <a:xfrm>
            <a:off x="743564" y="2284586"/>
            <a:ext cx="10704872" cy="279541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10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10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10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10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kumimoji="1" lang="en-US" altLang="zh-CN" b="1" dirty="0">
              <a:solidFill>
                <a:schemeClr val="accent1">
                  <a:lumMod val="50000"/>
                </a:schemeClr>
              </a:solidFill>
            </a:endParaRPr>
          </a:p>
        </p:txBody>
      </p:sp>
      <p:sp>
        <p:nvSpPr>
          <p:cNvPr id="9" name="内容占位符 2">
            <a:extLst>
              <a:ext uri="{FF2B5EF4-FFF2-40B4-BE49-F238E27FC236}">
                <a16:creationId xmlns:a16="http://schemas.microsoft.com/office/drawing/2014/main" id="{69214573-0004-40F9-95DD-6AF2AD612877}"/>
              </a:ext>
            </a:extLst>
          </p:cNvPr>
          <p:cNvSpPr>
            <a:spLocks noGrp="1"/>
          </p:cNvSpPr>
          <p:nvPr>
            <p:ph idx="1"/>
          </p:nvPr>
        </p:nvSpPr>
        <p:spPr>
          <a:xfrm>
            <a:off x="527079" y="1902229"/>
            <a:ext cx="10921357" cy="4629200"/>
          </a:xfrm>
        </p:spPr>
        <p:txBody>
          <a:bodyPr>
            <a:normAutofit fontScale="77500" lnSpcReduction="20000"/>
          </a:bodyPr>
          <a:lstStyle/>
          <a:p>
            <a:r>
              <a:rPr lang="zh-CN" altLang="en-US" dirty="0"/>
              <a:t>与强化学习的类似：</a:t>
            </a:r>
            <a:endParaRPr lang="en-US" altLang="zh-CN" dirty="0"/>
          </a:p>
          <a:p>
            <a:r>
              <a:rPr lang="zh-CN" altLang="en-US" dirty="0"/>
              <a:t>例如，考虑深度</a:t>
            </a:r>
            <a:r>
              <a:rPr lang="en-US" altLang="zh-CN" dirty="0"/>
              <a:t>RL</a:t>
            </a:r>
            <a:r>
              <a:rPr lang="zh-CN" altLang="en-US" dirty="0"/>
              <a:t>，其中</a:t>
            </a:r>
            <a:r>
              <a:rPr lang="en-US" altLang="zh-CN" dirty="0"/>
              <a:t>agent</a:t>
            </a:r>
            <a:r>
              <a:rPr lang="zh-CN" altLang="en-US" dirty="0"/>
              <a:t>使用</a:t>
            </a:r>
            <a:r>
              <a:rPr lang="en-US" altLang="zh-CN" dirty="0"/>
              <a:t>ANN</a:t>
            </a:r>
            <a:r>
              <a:rPr lang="zh-CN" altLang="en-US" dirty="0"/>
              <a:t>逼近特定函数，</a:t>
            </a:r>
            <a:r>
              <a:rPr lang="en-US" altLang="zh-CN" dirty="0"/>
              <a:t>ANN</a:t>
            </a:r>
            <a:r>
              <a:rPr lang="zh-CN" altLang="en-US" dirty="0"/>
              <a:t>的输出决定</a:t>
            </a:r>
            <a:r>
              <a:rPr lang="en-US" altLang="zh-CN" dirty="0"/>
              <a:t>agent</a:t>
            </a:r>
            <a:r>
              <a:rPr lang="zh-CN" altLang="en-US" dirty="0"/>
              <a:t>当前对最优行为的最佳猜测。我们可以认为神经网络的激活类似于大脑中神经元的活动。如前所述，</a:t>
            </a:r>
            <a:r>
              <a:rPr lang="en-US" altLang="zh-CN" dirty="0"/>
              <a:t>RL</a:t>
            </a:r>
            <a:r>
              <a:rPr lang="zh-CN" altLang="en-US" dirty="0"/>
              <a:t>代理通过有效地探索它们的环境来发现最优的行为策略，其中探索表现为行为的可变性。然而，人工智能在学习过程中网络活动的可变性可能与在大脑中观察到的可变性不同。</a:t>
            </a:r>
            <a:endParaRPr lang="en-US" altLang="zh-CN" dirty="0"/>
          </a:p>
          <a:p>
            <a:r>
              <a:rPr lang="zh-CN" altLang="en-US" dirty="0"/>
              <a:t>首先，</a:t>
            </a:r>
            <a:r>
              <a:rPr lang="en-US" altLang="zh-CN" dirty="0"/>
              <a:t>RL agent</a:t>
            </a:r>
            <a:r>
              <a:rPr lang="zh-CN" altLang="en-US" dirty="0"/>
              <a:t>的行为变动性通常被添加到事件发生后的输出中，如在经典的“</a:t>
            </a:r>
            <a:r>
              <a:rPr lang="en-US" altLang="zh-CN" dirty="0"/>
              <a:t>-greedy”</a:t>
            </a:r>
            <a:r>
              <a:rPr lang="zh-CN" altLang="en-US" dirty="0"/>
              <a:t>策略中，在概率</a:t>
            </a:r>
            <a:r>
              <a:rPr lang="en-US" altLang="zh-CN" dirty="0"/>
              <a:t>ε</a:t>
            </a:r>
            <a:r>
              <a:rPr lang="zh-CN" altLang="en-US" dirty="0"/>
              <a:t>的情况下，</a:t>
            </a:r>
            <a:r>
              <a:rPr lang="en-US" altLang="zh-CN" dirty="0"/>
              <a:t>agent</a:t>
            </a:r>
            <a:r>
              <a:rPr lang="zh-CN" altLang="en-US" dirty="0"/>
              <a:t>采取纯随机行动，忽略其当前策略</a:t>
            </a:r>
            <a:r>
              <a:rPr lang="en-US" altLang="zh-CN" dirty="0"/>
              <a:t>(Sutton</a:t>
            </a:r>
            <a:r>
              <a:rPr lang="zh-CN" altLang="en-US" dirty="0"/>
              <a:t>和</a:t>
            </a:r>
            <a:r>
              <a:rPr lang="en-US" altLang="zh-CN" dirty="0" err="1"/>
              <a:t>Barto</a:t>
            </a:r>
            <a:r>
              <a:rPr lang="en-US" altLang="zh-CN" dirty="0"/>
              <a:t>, 2018)</a:t>
            </a:r>
            <a:r>
              <a:rPr lang="zh-CN" altLang="en-US" dirty="0"/>
              <a:t>。在这种情况下，行为变异没有任何同时存在的网络变异，而在动物中，行为变异是由神经变异驱动的。</a:t>
            </a:r>
            <a:endParaRPr lang="en-US" altLang="zh-CN" dirty="0"/>
          </a:p>
          <a:p>
            <a:r>
              <a:rPr lang="zh-CN" altLang="en-US" dirty="0"/>
              <a:t>其次，即使</a:t>
            </a:r>
            <a:r>
              <a:rPr lang="en-US" altLang="zh-CN" dirty="0"/>
              <a:t>RL</a:t>
            </a:r>
            <a:r>
              <a:rPr lang="zh-CN" altLang="en-US" dirty="0"/>
              <a:t>代理确实表现出网络可变性，可变性的数量通常是由建模者根据任务选择的，并在整个训练或评估表现时减弱</a:t>
            </a:r>
            <a:r>
              <a:rPr lang="en-US" altLang="zh-CN" dirty="0"/>
              <a:t>(</a:t>
            </a:r>
            <a:r>
              <a:rPr lang="en-US" altLang="zh-CN" dirty="0" err="1"/>
              <a:t>Mnih</a:t>
            </a:r>
            <a:r>
              <a:rPr lang="zh-CN" altLang="en-US" dirty="0"/>
              <a:t>等人，</a:t>
            </a:r>
            <a:r>
              <a:rPr lang="en-US" altLang="zh-CN" dirty="0"/>
              <a:t>2015;Salimans et al.</a:t>
            </a:r>
            <a:r>
              <a:rPr lang="zh-CN" altLang="en-US" dirty="0"/>
              <a:t>， </a:t>
            </a:r>
            <a:r>
              <a:rPr lang="en-US" altLang="zh-CN" dirty="0"/>
              <a:t>2017;Plappert</a:t>
            </a:r>
            <a:r>
              <a:rPr lang="zh-CN" altLang="en-US" dirty="0"/>
              <a:t>等人，</a:t>
            </a:r>
            <a:r>
              <a:rPr lang="en-US" altLang="zh-CN" dirty="0"/>
              <a:t>2017)</a:t>
            </a:r>
            <a:r>
              <a:rPr lang="zh-CN" altLang="en-US" dirty="0"/>
              <a:t>。相比之下，如上所述，大脑中的群体协变性可能在很大程度上是不可改变的和未衰减的，而且可能只有部分这种变异反映了积极的探索。了解学习是如何在存在显著的神经可变性的情况下进行的，甚至是在不考虑神经可变性的情况下进行的，这可能会给那些能够在不精确调整或衰减网络可变性的情况下学习复杂任务的神经元的发展提供信息。</a:t>
            </a:r>
            <a:endParaRPr kumimoji="1" lang="en-US" altLang="zh-CN" dirty="0"/>
          </a:p>
        </p:txBody>
      </p:sp>
    </p:spTree>
    <p:extLst>
      <p:ext uri="{BB962C8B-B14F-4D97-AF65-F5344CB8AC3E}">
        <p14:creationId xmlns:p14="http://schemas.microsoft.com/office/powerpoint/2010/main" val="4251547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584E4-53D6-2B4E-ACD7-A9961A074482}"/>
              </a:ext>
            </a:extLst>
          </p:cNvPr>
          <p:cNvSpPr>
            <a:spLocks noGrp="1"/>
          </p:cNvSpPr>
          <p:nvPr>
            <p:ph type="title"/>
          </p:nvPr>
        </p:nvSpPr>
        <p:spPr>
          <a:xfrm>
            <a:off x="512565" y="695747"/>
            <a:ext cx="11302064" cy="661242"/>
          </a:xfrm>
        </p:spPr>
        <p:txBody>
          <a:bodyPr>
            <a:noAutofit/>
          </a:bodyPr>
          <a:lstStyle/>
          <a:p>
            <a:r>
              <a:rPr kumimoji="1" lang="zh-CN" altLang="en-US" dirty="0"/>
              <a:t>特征二：在简单任务中使用多重学习过程</a:t>
            </a:r>
            <a:r>
              <a:rPr kumimoji="1" lang="en-US" altLang="zh-CN" dirty="0"/>
              <a:t>(multiple learning processes)</a:t>
            </a:r>
          </a:p>
        </p:txBody>
      </p:sp>
      <p:sp>
        <p:nvSpPr>
          <p:cNvPr id="26" name="内容占位符 2">
            <a:extLst>
              <a:ext uri="{FF2B5EF4-FFF2-40B4-BE49-F238E27FC236}">
                <a16:creationId xmlns:a16="http://schemas.microsoft.com/office/drawing/2014/main" id="{24C3C05F-396D-48EC-A656-766004DC47B9}"/>
              </a:ext>
            </a:extLst>
          </p:cNvPr>
          <p:cNvSpPr txBox="1">
            <a:spLocks/>
          </p:cNvSpPr>
          <p:nvPr/>
        </p:nvSpPr>
        <p:spPr>
          <a:xfrm>
            <a:off x="743564" y="2284586"/>
            <a:ext cx="10704872" cy="279541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10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10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10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10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kumimoji="1" lang="en-US" altLang="zh-CN" b="1" dirty="0">
              <a:solidFill>
                <a:schemeClr val="accent1">
                  <a:lumMod val="50000"/>
                </a:schemeClr>
              </a:solidFill>
            </a:endParaRPr>
          </a:p>
        </p:txBody>
      </p:sp>
      <p:sp>
        <p:nvSpPr>
          <p:cNvPr id="9" name="内容占位符 2">
            <a:extLst>
              <a:ext uri="{FF2B5EF4-FFF2-40B4-BE49-F238E27FC236}">
                <a16:creationId xmlns:a16="http://schemas.microsoft.com/office/drawing/2014/main" id="{69214573-0004-40F9-95DD-6AF2AD612877}"/>
              </a:ext>
            </a:extLst>
          </p:cNvPr>
          <p:cNvSpPr>
            <a:spLocks noGrp="1"/>
          </p:cNvSpPr>
          <p:nvPr>
            <p:ph idx="1"/>
          </p:nvPr>
        </p:nvSpPr>
        <p:spPr>
          <a:xfrm>
            <a:off x="512565" y="1699029"/>
            <a:ext cx="10935871" cy="4629200"/>
          </a:xfrm>
        </p:spPr>
        <p:txBody>
          <a:bodyPr>
            <a:normAutofit fontScale="92500" lnSpcReduction="10000"/>
          </a:bodyPr>
          <a:lstStyle/>
          <a:p>
            <a:r>
              <a:rPr lang="en-US" altLang="zh-CN" dirty="0"/>
              <a:t>Learning in the brain involves multiple learning processes, even in simple tasks</a:t>
            </a:r>
          </a:p>
          <a:p>
            <a:pPr lvl="1"/>
            <a:r>
              <a:rPr lang="zh-CN" altLang="en-US" dirty="0"/>
              <a:t>大脑学习的过程中目标是不定的，可能并不是任务相关</a:t>
            </a:r>
            <a:endParaRPr lang="en-US" altLang="zh-CN" dirty="0"/>
          </a:p>
          <a:p>
            <a:r>
              <a:rPr lang="en-US" altLang="zh-CN" dirty="0"/>
              <a:t>Disentangling the presence of multiple learning processes in neural population activity</a:t>
            </a:r>
          </a:p>
          <a:p>
            <a:pPr lvl="1"/>
            <a:r>
              <a:rPr lang="zh-CN" altLang="en-US" dirty="0"/>
              <a:t>可以根据学习时间尺度的不同来区别不同的学习过程，单日的快速学习可用网络输入不同解释（走不同的通路），长时的较慢学习可以认为是需要改变网络结构的学习</a:t>
            </a:r>
            <a:endParaRPr lang="en-US" altLang="zh-CN" dirty="0"/>
          </a:p>
          <a:p>
            <a:r>
              <a:rPr kumimoji="1" lang="en-US" altLang="zh-CN" dirty="0"/>
              <a:t>The importance of identifying the brain’s prior assumptions about learning</a:t>
            </a:r>
          </a:p>
          <a:p>
            <a:pPr lvl="1"/>
            <a:r>
              <a:rPr lang="zh-CN" altLang="en-US" dirty="0"/>
              <a:t>在学习过程中大脑具有不同的归纳偏置也是存在不同的学习过程的一种解释</a:t>
            </a:r>
            <a:endParaRPr lang="en-US" altLang="zh-CN" dirty="0"/>
          </a:p>
          <a:p>
            <a:pPr lvl="1"/>
            <a:r>
              <a:rPr lang="zh-CN" altLang="en-US" dirty="0"/>
              <a:t>具有快速时间尺度的学习过程可以使动物对最可能遇到的任务进行快速学习，而那些时间尺度较慢的人可能会在任务之间实现泛化</a:t>
            </a:r>
            <a:endParaRPr lang="en-US" altLang="zh-CN" dirty="0"/>
          </a:p>
          <a:p>
            <a:pPr lvl="1"/>
            <a:endParaRPr lang="en-US" altLang="zh-CN" dirty="0"/>
          </a:p>
          <a:p>
            <a:endParaRPr kumimoji="1" lang="zh-CN" altLang="en-US" dirty="0"/>
          </a:p>
          <a:p>
            <a:pPr lvl="1"/>
            <a:endParaRPr kumimoji="1" lang="en-US" altLang="zh-CN" dirty="0"/>
          </a:p>
        </p:txBody>
      </p:sp>
    </p:spTree>
    <p:extLst>
      <p:ext uri="{BB962C8B-B14F-4D97-AF65-F5344CB8AC3E}">
        <p14:creationId xmlns:p14="http://schemas.microsoft.com/office/powerpoint/2010/main" val="2966987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584E4-53D6-2B4E-ACD7-A9961A074482}"/>
              </a:ext>
            </a:extLst>
          </p:cNvPr>
          <p:cNvSpPr>
            <a:spLocks noGrp="1"/>
          </p:cNvSpPr>
          <p:nvPr>
            <p:ph type="title"/>
          </p:nvPr>
        </p:nvSpPr>
        <p:spPr>
          <a:xfrm>
            <a:off x="527079" y="338756"/>
            <a:ext cx="11302064" cy="661242"/>
          </a:xfrm>
        </p:spPr>
        <p:txBody>
          <a:bodyPr>
            <a:noAutofit/>
          </a:bodyPr>
          <a:lstStyle/>
          <a:p>
            <a:r>
              <a:rPr kumimoji="1" lang="zh-CN" altLang="en-US" dirty="0"/>
              <a:t>根据学习时间尺度的不同来区别学习过程</a:t>
            </a:r>
            <a:endParaRPr kumimoji="1" lang="en-US" altLang="zh-CN" dirty="0"/>
          </a:p>
        </p:txBody>
      </p:sp>
      <p:sp>
        <p:nvSpPr>
          <p:cNvPr id="26" name="内容占位符 2">
            <a:extLst>
              <a:ext uri="{FF2B5EF4-FFF2-40B4-BE49-F238E27FC236}">
                <a16:creationId xmlns:a16="http://schemas.microsoft.com/office/drawing/2014/main" id="{24C3C05F-396D-48EC-A656-766004DC47B9}"/>
              </a:ext>
            </a:extLst>
          </p:cNvPr>
          <p:cNvSpPr txBox="1">
            <a:spLocks/>
          </p:cNvSpPr>
          <p:nvPr/>
        </p:nvSpPr>
        <p:spPr>
          <a:xfrm>
            <a:off x="743564" y="2284586"/>
            <a:ext cx="10704872" cy="279541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10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10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10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10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kumimoji="1" lang="en-US" altLang="zh-CN" b="1" dirty="0">
              <a:solidFill>
                <a:schemeClr val="accent1">
                  <a:lumMod val="50000"/>
                </a:schemeClr>
              </a:solidFill>
            </a:endParaRPr>
          </a:p>
        </p:txBody>
      </p:sp>
      <p:sp>
        <p:nvSpPr>
          <p:cNvPr id="9" name="内容占位符 2">
            <a:extLst>
              <a:ext uri="{FF2B5EF4-FFF2-40B4-BE49-F238E27FC236}">
                <a16:creationId xmlns:a16="http://schemas.microsoft.com/office/drawing/2014/main" id="{69214573-0004-40F9-95DD-6AF2AD612877}"/>
              </a:ext>
            </a:extLst>
          </p:cNvPr>
          <p:cNvSpPr>
            <a:spLocks noGrp="1"/>
          </p:cNvSpPr>
          <p:nvPr>
            <p:ph idx="1"/>
          </p:nvPr>
        </p:nvSpPr>
        <p:spPr>
          <a:xfrm>
            <a:off x="598998" y="2732926"/>
            <a:ext cx="5316839" cy="3965599"/>
          </a:xfrm>
        </p:spPr>
        <p:txBody>
          <a:bodyPr>
            <a:normAutofit/>
          </a:bodyPr>
          <a:lstStyle/>
          <a:p>
            <a:r>
              <a:rPr lang="zh-CN" altLang="en-US" dirty="0"/>
              <a:t>快速学习过程可能由网络输入的变化</a:t>
            </a:r>
            <a:r>
              <a:rPr lang="en-US" altLang="zh-CN" dirty="0"/>
              <a:t>(</a:t>
            </a:r>
            <a:r>
              <a:rPr lang="zh-CN" altLang="en-US" dirty="0"/>
              <a:t>例如，预期运动方向的变化</a:t>
            </a:r>
            <a:r>
              <a:rPr lang="en-US" altLang="zh-CN" dirty="0"/>
              <a:t>)</a:t>
            </a:r>
            <a:r>
              <a:rPr lang="zh-CN" altLang="en-US" dirty="0"/>
              <a:t>来解释，更快，需要更少的网络重组。</a:t>
            </a:r>
            <a:endParaRPr lang="en-US" altLang="zh-CN" dirty="0"/>
          </a:p>
          <a:p>
            <a:r>
              <a:rPr lang="zh-CN" altLang="en-US" dirty="0"/>
              <a:t>缓慢过程需要更多的突触修改，导致神经元之间相关性的变化。</a:t>
            </a:r>
            <a:endParaRPr lang="en-US" altLang="zh-CN" dirty="0"/>
          </a:p>
          <a:p>
            <a:r>
              <a:rPr lang="zh-CN" altLang="en-US" dirty="0"/>
              <a:t>故有些任务可以在几个小时内学会，而有些任务需要几周或几年的练习</a:t>
            </a:r>
            <a:endParaRPr lang="en-US" altLang="zh-CN" dirty="0"/>
          </a:p>
          <a:p>
            <a:endParaRPr kumimoji="1" lang="en-US" altLang="zh-CN" dirty="0"/>
          </a:p>
        </p:txBody>
      </p:sp>
      <p:sp>
        <p:nvSpPr>
          <p:cNvPr id="5" name="内容占位符 2">
            <a:extLst>
              <a:ext uri="{FF2B5EF4-FFF2-40B4-BE49-F238E27FC236}">
                <a16:creationId xmlns:a16="http://schemas.microsoft.com/office/drawing/2014/main" id="{80D82EB6-3400-4169-A399-05B3CD323CF0}"/>
              </a:ext>
            </a:extLst>
          </p:cNvPr>
          <p:cNvSpPr txBox="1">
            <a:spLocks/>
          </p:cNvSpPr>
          <p:nvPr/>
        </p:nvSpPr>
        <p:spPr>
          <a:xfrm>
            <a:off x="455160" y="1114400"/>
            <a:ext cx="10921357" cy="161852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0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10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10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10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10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zh-CN" altLang="en-US" dirty="0"/>
              <a:t>多个学习过程的特征也可以在相同的神经元种群中共存。</a:t>
            </a:r>
            <a:endParaRPr lang="en-US" altLang="zh-CN" dirty="0"/>
          </a:p>
          <a:p>
            <a:r>
              <a:rPr kumimoji="1" lang="zh-CN" altLang="en-US" dirty="0"/>
              <a:t>区分大脑中不同学习过程的影响的主要方法之一是识别行为或神经在不同时间尺度的变化（例如，在受试者首次接触新任务后表现迅速提高，但熟练掌握需要更长时间）</a:t>
            </a:r>
            <a:endParaRPr kumimoji="1" lang="en-US" altLang="zh-CN" dirty="0"/>
          </a:p>
          <a:p>
            <a:pPr marL="0" indent="0">
              <a:buNone/>
            </a:pPr>
            <a:endParaRPr kumimoji="1" lang="zh-CN" altLang="en-US" dirty="0"/>
          </a:p>
          <a:p>
            <a:endParaRPr kumimoji="1" lang="en-US" altLang="zh-CN" dirty="0"/>
          </a:p>
        </p:txBody>
      </p:sp>
      <p:pic>
        <p:nvPicPr>
          <p:cNvPr id="6" name="图片 5">
            <a:extLst>
              <a:ext uri="{FF2B5EF4-FFF2-40B4-BE49-F238E27FC236}">
                <a16:creationId xmlns:a16="http://schemas.microsoft.com/office/drawing/2014/main" id="{BE407EF9-1EC7-45FC-A99F-42E45634510C}"/>
              </a:ext>
            </a:extLst>
          </p:cNvPr>
          <p:cNvPicPr>
            <a:picLocks noChangeAspect="1"/>
          </p:cNvPicPr>
          <p:nvPr/>
        </p:nvPicPr>
        <p:blipFill rotWithShape="1">
          <a:blip r:embed="rId3"/>
          <a:srcRect r="37459"/>
          <a:stretch/>
        </p:blipFill>
        <p:spPr>
          <a:xfrm>
            <a:off x="6096000" y="3070225"/>
            <a:ext cx="4968752" cy="2911084"/>
          </a:xfrm>
          <a:prstGeom prst="rect">
            <a:avLst/>
          </a:prstGeom>
        </p:spPr>
      </p:pic>
    </p:spTree>
    <p:extLst>
      <p:ext uri="{BB962C8B-B14F-4D97-AF65-F5344CB8AC3E}">
        <p14:creationId xmlns:p14="http://schemas.microsoft.com/office/powerpoint/2010/main" val="2996124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584E4-53D6-2B4E-ACD7-A9961A074482}"/>
              </a:ext>
            </a:extLst>
          </p:cNvPr>
          <p:cNvSpPr>
            <a:spLocks noGrp="1"/>
          </p:cNvSpPr>
          <p:nvPr>
            <p:ph type="title"/>
          </p:nvPr>
        </p:nvSpPr>
        <p:spPr>
          <a:xfrm>
            <a:off x="512565" y="695747"/>
            <a:ext cx="11302064" cy="661242"/>
          </a:xfrm>
        </p:spPr>
        <p:txBody>
          <a:bodyPr>
            <a:noAutofit/>
          </a:bodyPr>
          <a:lstStyle/>
          <a:p>
            <a:r>
              <a:rPr lang="zh-CN" altLang="en-US" sz="4000" dirty="0"/>
              <a:t>特征三：存在较大的任务非特异性活动变化</a:t>
            </a:r>
            <a:r>
              <a:rPr lang="en-US" altLang="zh-CN" sz="4000" dirty="0"/>
              <a:t>(task-nonspecific activity changes)</a:t>
            </a:r>
          </a:p>
        </p:txBody>
      </p:sp>
      <p:sp>
        <p:nvSpPr>
          <p:cNvPr id="26" name="内容占位符 2">
            <a:extLst>
              <a:ext uri="{FF2B5EF4-FFF2-40B4-BE49-F238E27FC236}">
                <a16:creationId xmlns:a16="http://schemas.microsoft.com/office/drawing/2014/main" id="{24C3C05F-396D-48EC-A656-766004DC47B9}"/>
              </a:ext>
            </a:extLst>
          </p:cNvPr>
          <p:cNvSpPr txBox="1">
            <a:spLocks/>
          </p:cNvSpPr>
          <p:nvPr/>
        </p:nvSpPr>
        <p:spPr>
          <a:xfrm>
            <a:off x="743564" y="2284586"/>
            <a:ext cx="10704872" cy="279541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10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10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10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10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kumimoji="1" lang="en-US" altLang="zh-CN" b="1" dirty="0">
              <a:solidFill>
                <a:schemeClr val="accent1">
                  <a:lumMod val="50000"/>
                </a:schemeClr>
              </a:solidFill>
            </a:endParaRPr>
          </a:p>
        </p:txBody>
      </p:sp>
      <p:sp>
        <p:nvSpPr>
          <p:cNvPr id="9" name="内容占位符 2">
            <a:extLst>
              <a:ext uri="{FF2B5EF4-FFF2-40B4-BE49-F238E27FC236}">
                <a16:creationId xmlns:a16="http://schemas.microsoft.com/office/drawing/2014/main" id="{69214573-0004-40F9-95DD-6AF2AD612877}"/>
              </a:ext>
            </a:extLst>
          </p:cNvPr>
          <p:cNvSpPr>
            <a:spLocks noGrp="1"/>
          </p:cNvSpPr>
          <p:nvPr>
            <p:ph idx="1"/>
          </p:nvPr>
        </p:nvSpPr>
        <p:spPr>
          <a:xfrm>
            <a:off x="512565" y="1699029"/>
            <a:ext cx="10935871" cy="4629200"/>
          </a:xfrm>
        </p:spPr>
        <p:txBody>
          <a:bodyPr>
            <a:normAutofit lnSpcReduction="10000"/>
          </a:bodyPr>
          <a:lstStyle/>
          <a:p>
            <a:r>
              <a:rPr lang="zh-CN" altLang="en-US" dirty="0"/>
              <a:t>“</a:t>
            </a:r>
            <a:r>
              <a:rPr lang="en-US" altLang="zh-CN" dirty="0"/>
              <a:t>Task-nonspecific</a:t>
            </a:r>
            <a:r>
              <a:rPr lang="zh-CN" altLang="en-US" dirty="0"/>
              <a:t>”</a:t>
            </a:r>
            <a:r>
              <a:rPr lang="en-US" altLang="zh-CN" dirty="0"/>
              <a:t> changes in population activity can interact with the learning process</a:t>
            </a:r>
          </a:p>
          <a:p>
            <a:pPr lvl="1"/>
            <a:r>
              <a:rPr lang="zh-CN" altLang="en-US" dirty="0"/>
              <a:t>神经活动中与任务无关的具有变化会影响行为</a:t>
            </a:r>
            <a:endParaRPr lang="en-US" altLang="zh-CN" dirty="0"/>
          </a:p>
          <a:p>
            <a:r>
              <a:rPr lang="en-US" altLang="zh-CN" dirty="0"/>
              <a:t>Reverse-engineering learning in the brain in the presence of task-nonspecific </a:t>
            </a:r>
          </a:p>
          <a:p>
            <a:pPr lvl="1"/>
            <a:r>
              <a:rPr lang="zh-CN" altLang="en-US" dirty="0"/>
              <a:t>针对大脑学习的反向工程中必须考虑与任务无关的变化，才能更好地分析与任务相关的神经活动控制过程</a:t>
            </a:r>
            <a:endParaRPr lang="en-US" altLang="zh-CN" dirty="0"/>
          </a:p>
          <a:p>
            <a:r>
              <a:rPr lang="en-US" altLang="zh-CN" dirty="0"/>
              <a:t>Potential benefits of task-nonspecific activity</a:t>
            </a:r>
          </a:p>
          <a:p>
            <a:pPr lvl="1"/>
            <a:r>
              <a:rPr lang="zh-CN" altLang="en-US" dirty="0"/>
              <a:t>与任务无关的神经活动可能与记忆形成有关，能解决</a:t>
            </a:r>
            <a:r>
              <a:rPr lang="en-US" altLang="zh-CN" dirty="0"/>
              <a:t>ANN</a:t>
            </a:r>
            <a:r>
              <a:rPr lang="zh-CN" altLang="en-US" dirty="0"/>
              <a:t>中的灾难性遗忘问题</a:t>
            </a:r>
            <a:endParaRPr lang="en-US" altLang="zh-CN" dirty="0"/>
          </a:p>
          <a:p>
            <a:pPr lvl="1"/>
            <a:r>
              <a:rPr lang="zh-CN" altLang="en-US" dirty="0"/>
              <a:t>会使得大脑系统更加健壮，因为通过使学习者对网络活动的巨大变化不敏感，或者提供一种逃避局部最优或鞍点的方法</a:t>
            </a:r>
            <a:endParaRPr lang="en-US" altLang="zh-CN" dirty="0"/>
          </a:p>
          <a:p>
            <a:endParaRPr lang="en-US" altLang="zh-CN" dirty="0"/>
          </a:p>
          <a:p>
            <a:endParaRPr kumimoji="1" lang="zh-CN" altLang="en-US" dirty="0"/>
          </a:p>
          <a:p>
            <a:pPr lvl="1"/>
            <a:endParaRPr kumimoji="1" lang="en-US" altLang="zh-CN" dirty="0"/>
          </a:p>
        </p:txBody>
      </p:sp>
    </p:spTree>
    <p:extLst>
      <p:ext uri="{BB962C8B-B14F-4D97-AF65-F5344CB8AC3E}">
        <p14:creationId xmlns:p14="http://schemas.microsoft.com/office/powerpoint/2010/main" val="124342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584E4-53D6-2B4E-ACD7-A9961A074482}"/>
              </a:ext>
            </a:extLst>
          </p:cNvPr>
          <p:cNvSpPr>
            <a:spLocks noGrp="1"/>
          </p:cNvSpPr>
          <p:nvPr>
            <p:ph type="title"/>
          </p:nvPr>
        </p:nvSpPr>
        <p:spPr>
          <a:xfrm>
            <a:off x="594758" y="423050"/>
            <a:ext cx="11302064" cy="661242"/>
          </a:xfrm>
        </p:spPr>
        <p:txBody>
          <a:bodyPr>
            <a:noAutofit/>
          </a:bodyPr>
          <a:lstStyle/>
          <a:p>
            <a:r>
              <a:rPr kumimoji="1" lang="en-US" altLang="zh-CN" sz="4000" dirty="0"/>
              <a:t>Task-specific and task-nonspecific changes</a:t>
            </a:r>
            <a:endParaRPr kumimoji="1" lang="zh-CN" altLang="en-US" sz="4000" dirty="0"/>
          </a:p>
        </p:txBody>
      </p:sp>
      <p:sp>
        <p:nvSpPr>
          <p:cNvPr id="26" name="内容占位符 2">
            <a:extLst>
              <a:ext uri="{FF2B5EF4-FFF2-40B4-BE49-F238E27FC236}">
                <a16:creationId xmlns:a16="http://schemas.microsoft.com/office/drawing/2014/main" id="{24C3C05F-396D-48EC-A656-766004DC47B9}"/>
              </a:ext>
            </a:extLst>
          </p:cNvPr>
          <p:cNvSpPr txBox="1">
            <a:spLocks/>
          </p:cNvSpPr>
          <p:nvPr/>
        </p:nvSpPr>
        <p:spPr>
          <a:xfrm>
            <a:off x="743564" y="2284586"/>
            <a:ext cx="10704872" cy="279541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10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10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10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10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kumimoji="1" lang="en-US" altLang="zh-CN" b="1" dirty="0">
              <a:solidFill>
                <a:schemeClr val="accent1">
                  <a:lumMod val="50000"/>
                </a:schemeClr>
              </a:solidFill>
            </a:endParaRPr>
          </a:p>
        </p:txBody>
      </p:sp>
      <p:sp>
        <p:nvSpPr>
          <p:cNvPr id="4" name="内容占位符 3">
            <a:extLst>
              <a:ext uri="{FF2B5EF4-FFF2-40B4-BE49-F238E27FC236}">
                <a16:creationId xmlns:a16="http://schemas.microsoft.com/office/drawing/2014/main" id="{8E8D6ABA-2530-430F-B5CD-5A8611C8FEF3}"/>
              </a:ext>
            </a:extLst>
          </p:cNvPr>
          <p:cNvSpPr>
            <a:spLocks noGrp="1"/>
          </p:cNvSpPr>
          <p:nvPr>
            <p:ph idx="1"/>
          </p:nvPr>
        </p:nvSpPr>
        <p:spPr>
          <a:xfrm>
            <a:off x="594758" y="1470967"/>
            <a:ext cx="3610510" cy="4963983"/>
          </a:xfrm>
        </p:spPr>
        <p:txBody>
          <a:bodyPr>
            <a:normAutofit/>
          </a:bodyPr>
          <a:lstStyle/>
          <a:p>
            <a:r>
              <a:rPr lang="zh-CN" altLang="en-US" dirty="0"/>
              <a:t>在确定大脑的学习目标时，考虑到群体活动中的非特定任务变化可能是必要的。</a:t>
            </a:r>
          </a:p>
          <a:p>
            <a:r>
              <a:rPr lang="zh-CN" altLang="en-US" dirty="0"/>
              <a:t>假设观察到的神经活动与假设的目标函数相反，可能是</a:t>
            </a:r>
            <a:r>
              <a:rPr lang="en-US" altLang="zh-CN" dirty="0"/>
              <a:t>non-specific changes</a:t>
            </a:r>
            <a:r>
              <a:rPr lang="zh-CN" altLang="en-US" dirty="0"/>
              <a:t>的影响压倒了</a:t>
            </a:r>
            <a:r>
              <a:rPr lang="en-US" altLang="zh-CN" dirty="0"/>
              <a:t>task-specific</a:t>
            </a:r>
          </a:p>
          <a:p>
            <a:endParaRPr lang="zh-CN" altLang="en-US" dirty="0"/>
          </a:p>
        </p:txBody>
      </p:sp>
      <p:pic>
        <p:nvPicPr>
          <p:cNvPr id="5" name="图片 4">
            <a:extLst>
              <a:ext uri="{FF2B5EF4-FFF2-40B4-BE49-F238E27FC236}">
                <a16:creationId xmlns:a16="http://schemas.microsoft.com/office/drawing/2014/main" id="{4E27F68E-8028-4AFB-8BCE-47EF21E3B261}"/>
              </a:ext>
            </a:extLst>
          </p:cNvPr>
          <p:cNvPicPr>
            <a:picLocks noChangeAspect="1"/>
          </p:cNvPicPr>
          <p:nvPr/>
        </p:nvPicPr>
        <p:blipFill>
          <a:blip r:embed="rId3"/>
          <a:stretch>
            <a:fillRect/>
          </a:stretch>
        </p:blipFill>
        <p:spPr>
          <a:xfrm>
            <a:off x="4577754" y="1366215"/>
            <a:ext cx="7112933" cy="4796038"/>
          </a:xfrm>
          <a:prstGeom prst="rect">
            <a:avLst/>
          </a:prstGeom>
        </p:spPr>
      </p:pic>
    </p:spTree>
    <p:extLst>
      <p:ext uri="{BB962C8B-B14F-4D97-AF65-F5344CB8AC3E}">
        <p14:creationId xmlns:p14="http://schemas.microsoft.com/office/powerpoint/2010/main" val="478709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584E4-53D6-2B4E-ACD7-A9961A074482}"/>
              </a:ext>
            </a:extLst>
          </p:cNvPr>
          <p:cNvSpPr>
            <a:spLocks noGrp="1"/>
          </p:cNvSpPr>
          <p:nvPr>
            <p:ph type="title"/>
          </p:nvPr>
        </p:nvSpPr>
        <p:spPr>
          <a:xfrm>
            <a:off x="512564" y="365126"/>
            <a:ext cx="12200545" cy="661242"/>
          </a:xfrm>
        </p:spPr>
        <p:txBody>
          <a:bodyPr>
            <a:noAutofit/>
          </a:bodyPr>
          <a:lstStyle/>
          <a:p>
            <a:r>
              <a:rPr lang="en-US" altLang="zh-CN" sz="4000" dirty="0"/>
              <a:t>Potential benefits of task-nonspecific activity</a:t>
            </a:r>
          </a:p>
        </p:txBody>
      </p:sp>
      <p:sp>
        <p:nvSpPr>
          <p:cNvPr id="26" name="内容占位符 2">
            <a:extLst>
              <a:ext uri="{FF2B5EF4-FFF2-40B4-BE49-F238E27FC236}">
                <a16:creationId xmlns:a16="http://schemas.microsoft.com/office/drawing/2014/main" id="{24C3C05F-396D-48EC-A656-766004DC47B9}"/>
              </a:ext>
            </a:extLst>
          </p:cNvPr>
          <p:cNvSpPr txBox="1">
            <a:spLocks/>
          </p:cNvSpPr>
          <p:nvPr/>
        </p:nvSpPr>
        <p:spPr>
          <a:xfrm>
            <a:off x="743564" y="2284586"/>
            <a:ext cx="10704872" cy="279541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10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10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10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10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kumimoji="1" lang="en-US" altLang="zh-CN" b="1" dirty="0">
              <a:solidFill>
                <a:schemeClr val="accent1">
                  <a:lumMod val="50000"/>
                </a:schemeClr>
              </a:solidFill>
            </a:endParaRPr>
          </a:p>
        </p:txBody>
      </p:sp>
      <p:sp>
        <p:nvSpPr>
          <p:cNvPr id="9" name="内容占位符 2">
            <a:extLst>
              <a:ext uri="{FF2B5EF4-FFF2-40B4-BE49-F238E27FC236}">
                <a16:creationId xmlns:a16="http://schemas.microsoft.com/office/drawing/2014/main" id="{69214573-0004-40F9-95DD-6AF2AD612877}"/>
              </a:ext>
            </a:extLst>
          </p:cNvPr>
          <p:cNvSpPr>
            <a:spLocks noGrp="1"/>
          </p:cNvSpPr>
          <p:nvPr>
            <p:ph idx="1"/>
          </p:nvPr>
        </p:nvSpPr>
        <p:spPr>
          <a:xfrm>
            <a:off x="176817" y="1129463"/>
            <a:ext cx="6740990" cy="5902849"/>
          </a:xfrm>
        </p:spPr>
        <p:txBody>
          <a:bodyPr>
            <a:normAutofit/>
          </a:bodyPr>
          <a:lstStyle/>
          <a:p>
            <a:r>
              <a:rPr lang="en-US" altLang="zh-CN" b="1" dirty="0"/>
              <a:t>Preventing catastrophic forgetting</a:t>
            </a:r>
          </a:p>
          <a:p>
            <a:pPr lvl="1"/>
            <a:r>
              <a:rPr lang="zh-CN" altLang="en-US" dirty="0"/>
              <a:t>证明：让被试者在受干扰的环境中接触不同的目标（部分目标需要学习）</a:t>
            </a:r>
            <a:endParaRPr lang="en-US" altLang="zh-CN" dirty="0"/>
          </a:p>
          <a:p>
            <a:pPr lvl="1"/>
            <a:r>
              <a:rPr lang="zh-CN" altLang="en-US" dirty="0"/>
              <a:t>结果：</a:t>
            </a:r>
            <a:endParaRPr lang="en-US" altLang="zh-CN" dirty="0"/>
          </a:p>
          <a:p>
            <a:pPr lvl="2"/>
            <a:r>
              <a:rPr lang="zh-CN" altLang="en-US" dirty="0"/>
              <a:t>运动皮层的群体活动在所有目标上都表现出“一致的转移” </a:t>
            </a:r>
            <a:endParaRPr lang="en-US" altLang="zh-CN" dirty="0"/>
          </a:p>
          <a:p>
            <a:pPr lvl="2"/>
            <a:r>
              <a:rPr lang="zh-CN" altLang="en-US" dirty="0"/>
              <a:t>与任务无关的模式会被转化为记忆存下来，学习新任务而不覆盖之前学习过的任务</a:t>
            </a:r>
            <a:endParaRPr lang="en-US" altLang="zh-CN" dirty="0"/>
          </a:p>
          <a:p>
            <a:pPr lvl="2"/>
            <a:r>
              <a:rPr lang="zh-CN" altLang="en-US" dirty="0"/>
              <a:t>这种活动的变化可能有助于维持或“索引”，一种学习经验的运动记忆。</a:t>
            </a:r>
            <a:endParaRPr lang="en-US" altLang="zh-CN" dirty="0"/>
          </a:p>
          <a:p>
            <a:r>
              <a:rPr lang="en-US" altLang="zh-CN" b="1" dirty="0"/>
              <a:t>Robustness</a:t>
            </a:r>
            <a:r>
              <a:rPr lang="zh-CN" altLang="en-US" b="1" dirty="0"/>
              <a:t>：</a:t>
            </a:r>
            <a:endParaRPr lang="en-US" altLang="zh-CN" b="1" dirty="0"/>
          </a:p>
          <a:p>
            <a:pPr lvl="1"/>
            <a:r>
              <a:rPr lang="zh-CN" altLang="en-US" dirty="0"/>
              <a:t>使学习者对网络活动的巨大变化不敏感，</a:t>
            </a:r>
            <a:endParaRPr lang="en-US" altLang="zh-CN" dirty="0"/>
          </a:p>
          <a:p>
            <a:pPr lvl="1"/>
            <a:r>
              <a:rPr lang="zh-CN" altLang="en-US" dirty="0"/>
              <a:t>提供一种逃避局部最优或鞍点的方法</a:t>
            </a:r>
            <a:endParaRPr kumimoji="1" lang="zh-CN" altLang="en-US" dirty="0"/>
          </a:p>
          <a:p>
            <a:pPr lvl="1"/>
            <a:endParaRPr kumimoji="1" lang="en-US" altLang="zh-CN" dirty="0"/>
          </a:p>
        </p:txBody>
      </p:sp>
      <p:pic>
        <p:nvPicPr>
          <p:cNvPr id="3" name="图片 2">
            <a:extLst>
              <a:ext uri="{FF2B5EF4-FFF2-40B4-BE49-F238E27FC236}">
                <a16:creationId xmlns:a16="http://schemas.microsoft.com/office/drawing/2014/main" id="{6DF60454-C682-479D-AF22-24DD227064A1}"/>
              </a:ext>
            </a:extLst>
          </p:cNvPr>
          <p:cNvPicPr>
            <a:picLocks noChangeAspect="1"/>
          </p:cNvPicPr>
          <p:nvPr/>
        </p:nvPicPr>
        <p:blipFill>
          <a:blip r:embed="rId3"/>
          <a:stretch>
            <a:fillRect/>
          </a:stretch>
        </p:blipFill>
        <p:spPr>
          <a:xfrm>
            <a:off x="8497571" y="4907078"/>
            <a:ext cx="2674690" cy="1895654"/>
          </a:xfrm>
          <a:prstGeom prst="rect">
            <a:avLst/>
          </a:prstGeom>
        </p:spPr>
      </p:pic>
      <p:pic>
        <p:nvPicPr>
          <p:cNvPr id="4" name="图片 3">
            <a:extLst>
              <a:ext uri="{FF2B5EF4-FFF2-40B4-BE49-F238E27FC236}">
                <a16:creationId xmlns:a16="http://schemas.microsoft.com/office/drawing/2014/main" id="{B5F3FA11-5169-4631-A59D-D0B47AA404AF}"/>
              </a:ext>
            </a:extLst>
          </p:cNvPr>
          <p:cNvPicPr>
            <a:picLocks noChangeAspect="1"/>
          </p:cNvPicPr>
          <p:nvPr/>
        </p:nvPicPr>
        <p:blipFill>
          <a:blip r:embed="rId4"/>
          <a:stretch>
            <a:fillRect/>
          </a:stretch>
        </p:blipFill>
        <p:spPr>
          <a:xfrm>
            <a:off x="8347584" y="3217562"/>
            <a:ext cx="2824677" cy="1706375"/>
          </a:xfrm>
          <a:prstGeom prst="rect">
            <a:avLst/>
          </a:prstGeom>
        </p:spPr>
      </p:pic>
      <p:pic>
        <p:nvPicPr>
          <p:cNvPr id="5" name="图片 4">
            <a:extLst>
              <a:ext uri="{FF2B5EF4-FFF2-40B4-BE49-F238E27FC236}">
                <a16:creationId xmlns:a16="http://schemas.microsoft.com/office/drawing/2014/main" id="{66584D93-D03A-40EC-92FB-C495F2C8AF3A}"/>
              </a:ext>
            </a:extLst>
          </p:cNvPr>
          <p:cNvPicPr>
            <a:picLocks noChangeAspect="1"/>
          </p:cNvPicPr>
          <p:nvPr/>
        </p:nvPicPr>
        <p:blipFill>
          <a:blip r:embed="rId5"/>
          <a:stretch>
            <a:fillRect/>
          </a:stretch>
        </p:blipFill>
        <p:spPr>
          <a:xfrm>
            <a:off x="6917807" y="1419641"/>
            <a:ext cx="5274193" cy="1641860"/>
          </a:xfrm>
          <a:prstGeom prst="rect">
            <a:avLst/>
          </a:prstGeom>
        </p:spPr>
      </p:pic>
    </p:spTree>
    <p:extLst>
      <p:ext uri="{BB962C8B-B14F-4D97-AF65-F5344CB8AC3E}">
        <p14:creationId xmlns:p14="http://schemas.microsoft.com/office/powerpoint/2010/main" val="1315621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584E4-53D6-2B4E-ACD7-A9961A074482}"/>
              </a:ext>
            </a:extLst>
          </p:cNvPr>
          <p:cNvSpPr>
            <a:spLocks noGrp="1"/>
          </p:cNvSpPr>
          <p:nvPr>
            <p:ph type="title"/>
          </p:nvPr>
        </p:nvSpPr>
        <p:spPr>
          <a:xfrm>
            <a:off x="512565" y="348258"/>
            <a:ext cx="11302064" cy="661242"/>
          </a:xfrm>
        </p:spPr>
        <p:txBody>
          <a:bodyPr>
            <a:noAutofit/>
          </a:bodyPr>
          <a:lstStyle/>
          <a:p>
            <a:r>
              <a:rPr lang="en-US" altLang="zh-CN" dirty="0"/>
              <a:t>Challenges and future directions</a:t>
            </a:r>
            <a:endParaRPr kumimoji="1" lang="zh-CN" altLang="en-US" dirty="0"/>
          </a:p>
        </p:txBody>
      </p:sp>
      <p:sp>
        <p:nvSpPr>
          <p:cNvPr id="26" name="内容占位符 2">
            <a:extLst>
              <a:ext uri="{FF2B5EF4-FFF2-40B4-BE49-F238E27FC236}">
                <a16:creationId xmlns:a16="http://schemas.microsoft.com/office/drawing/2014/main" id="{24C3C05F-396D-48EC-A656-766004DC47B9}"/>
              </a:ext>
            </a:extLst>
          </p:cNvPr>
          <p:cNvSpPr txBox="1">
            <a:spLocks/>
          </p:cNvSpPr>
          <p:nvPr/>
        </p:nvSpPr>
        <p:spPr>
          <a:xfrm>
            <a:off x="743564" y="2284586"/>
            <a:ext cx="10704872" cy="279541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10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10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10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10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kumimoji="1" lang="en-US" altLang="zh-CN" b="1" dirty="0">
              <a:solidFill>
                <a:schemeClr val="accent1">
                  <a:lumMod val="50000"/>
                </a:schemeClr>
              </a:solidFill>
            </a:endParaRPr>
          </a:p>
        </p:txBody>
      </p:sp>
      <p:sp>
        <p:nvSpPr>
          <p:cNvPr id="9" name="内容占位符 2">
            <a:extLst>
              <a:ext uri="{FF2B5EF4-FFF2-40B4-BE49-F238E27FC236}">
                <a16:creationId xmlns:a16="http://schemas.microsoft.com/office/drawing/2014/main" id="{69214573-0004-40F9-95DD-6AF2AD612877}"/>
              </a:ext>
            </a:extLst>
          </p:cNvPr>
          <p:cNvSpPr>
            <a:spLocks noGrp="1"/>
          </p:cNvSpPr>
          <p:nvPr>
            <p:ph idx="1"/>
          </p:nvPr>
        </p:nvSpPr>
        <p:spPr>
          <a:xfrm>
            <a:off x="512565" y="1195594"/>
            <a:ext cx="10935871" cy="5314147"/>
          </a:xfrm>
        </p:spPr>
        <p:txBody>
          <a:bodyPr>
            <a:normAutofit/>
          </a:bodyPr>
          <a:lstStyle/>
          <a:p>
            <a:r>
              <a:rPr lang="en-US" altLang="zh-CN" dirty="0"/>
              <a:t>Understanding synaptic plasticity from neural population activity</a:t>
            </a:r>
          </a:p>
          <a:p>
            <a:pPr lvl="1"/>
            <a:r>
              <a:rPr lang="zh-CN" altLang="en-US" dirty="0"/>
              <a:t>从</a:t>
            </a:r>
            <a:r>
              <a:rPr lang="en-US" altLang="zh-CN" dirty="0"/>
              <a:t>neural population</a:t>
            </a:r>
            <a:r>
              <a:rPr lang="zh-CN" altLang="en-US" dirty="0"/>
              <a:t>的角度研究突触可塑性的变化是一个好的方向</a:t>
            </a:r>
            <a:endParaRPr lang="en-US" altLang="zh-CN" dirty="0"/>
          </a:p>
          <a:p>
            <a:r>
              <a:rPr lang="en-US" altLang="zh-CN" dirty="0"/>
              <a:t>Understanding incomplete or suboptimal learning</a:t>
            </a:r>
          </a:p>
          <a:p>
            <a:pPr lvl="1"/>
            <a:r>
              <a:rPr lang="zh-CN" altLang="en-US" dirty="0"/>
              <a:t>从机器学习的角度理解大脑学习过程中总是存在的“次优”现象</a:t>
            </a:r>
            <a:endParaRPr lang="en-US" altLang="zh-CN" dirty="0"/>
          </a:p>
          <a:p>
            <a:r>
              <a:rPr lang="en-US" altLang="zh-CN" dirty="0"/>
              <a:t>Using ANNs as artificial model organisms for understanding the brain</a:t>
            </a:r>
          </a:p>
          <a:p>
            <a:pPr lvl="1"/>
            <a:r>
              <a:rPr lang="zh-CN" altLang="en-US" dirty="0"/>
              <a:t>使用</a:t>
            </a:r>
            <a:r>
              <a:rPr lang="en-US" altLang="zh-CN" dirty="0"/>
              <a:t>ANN</a:t>
            </a:r>
            <a:r>
              <a:rPr lang="zh-CN" altLang="en-US" dirty="0"/>
              <a:t>来理解大脑中的网络学习过程；</a:t>
            </a:r>
            <a:endParaRPr lang="en-US" altLang="zh-CN" dirty="0"/>
          </a:p>
          <a:p>
            <a:pPr lvl="2"/>
            <a:r>
              <a:rPr lang="zh-CN" altLang="en-US" dirty="0"/>
              <a:t>构造</a:t>
            </a:r>
            <a:r>
              <a:rPr lang="en-US" altLang="zh-CN" dirty="0"/>
              <a:t>ANN</a:t>
            </a:r>
            <a:r>
              <a:rPr lang="zh-CN" altLang="en-US" dirty="0"/>
              <a:t>的仿生结构作为测试平台以便分析活动结果；</a:t>
            </a:r>
            <a:endParaRPr lang="en-US" altLang="zh-CN" dirty="0"/>
          </a:p>
          <a:p>
            <a:pPr lvl="2"/>
            <a:r>
              <a:rPr lang="zh-CN" altLang="en-US" dirty="0"/>
              <a:t>通过构造更加类似人脑的</a:t>
            </a:r>
            <a:r>
              <a:rPr lang="en-US" altLang="zh-CN" dirty="0"/>
              <a:t>ANN</a:t>
            </a:r>
            <a:r>
              <a:rPr lang="zh-CN" altLang="en-US" dirty="0"/>
              <a:t>来阐明优化框架的组件是如何交互的；</a:t>
            </a:r>
            <a:endParaRPr lang="en-US" altLang="zh-CN" dirty="0"/>
          </a:p>
          <a:p>
            <a:pPr lvl="2"/>
            <a:r>
              <a:rPr lang="zh-CN" altLang="en-US" dirty="0"/>
              <a:t>从</a:t>
            </a:r>
            <a:r>
              <a:rPr lang="en-US" altLang="zh-CN" dirty="0"/>
              <a:t>ANN</a:t>
            </a:r>
            <a:r>
              <a:rPr lang="zh-CN" altLang="en-US" dirty="0"/>
              <a:t>的角度来理解大脑不同时间尺度上的学习过程</a:t>
            </a:r>
            <a:endParaRPr lang="en-US" altLang="zh-CN" dirty="0"/>
          </a:p>
          <a:p>
            <a:endParaRPr lang="en-US" altLang="zh-CN" dirty="0"/>
          </a:p>
          <a:p>
            <a:endParaRPr lang="en-US" altLang="zh-CN" dirty="0"/>
          </a:p>
          <a:p>
            <a:endParaRPr kumimoji="1" lang="zh-CN" altLang="en-US" dirty="0"/>
          </a:p>
          <a:p>
            <a:pPr lvl="1"/>
            <a:endParaRPr kumimoji="1" lang="en-US" altLang="zh-CN" dirty="0"/>
          </a:p>
        </p:txBody>
      </p:sp>
    </p:spTree>
    <p:extLst>
      <p:ext uri="{BB962C8B-B14F-4D97-AF65-F5344CB8AC3E}">
        <p14:creationId xmlns:p14="http://schemas.microsoft.com/office/powerpoint/2010/main" val="3094574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29330" y="3098379"/>
            <a:ext cx="2733339" cy="661242"/>
          </a:xfrm>
        </p:spPr>
        <p:txBody>
          <a:bodyPr>
            <a:normAutofit fontScale="90000"/>
          </a:bodyPr>
          <a:lstStyle/>
          <a:p>
            <a:r>
              <a:rPr kumimoji="1" lang="zh-CN" altLang="en-US" dirty="0"/>
              <a:t>感谢聆听！</a:t>
            </a:r>
          </a:p>
        </p:txBody>
      </p:sp>
    </p:spTree>
    <p:extLst>
      <p:ext uri="{BB962C8B-B14F-4D97-AF65-F5344CB8AC3E}">
        <p14:creationId xmlns:p14="http://schemas.microsoft.com/office/powerpoint/2010/main" val="210860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AAD6898-5245-4F59-B49C-A0063CBD6DDF}"/>
              </a:ext>
            </a:extLst>
          </p:cNvPr>
          <p:cNvPicPr>
            <a:picLocks noChangeAspect="1"/>
          </p:cNvPicPr>
          <p:nvPr/>
        </p:nvPicPr>
        <p:blipFill>
          <a:blip r:embed="rId2"/>
          <a:stretch>
            <a:fillRect/>
          </a:stretch>
        </p:blipFill>
        <p:spPr>
          <a:xfrm>
            <a:off x="733425" y="1748907"/>
            <a:ext cx="10725150" cy="2867025"/>
          </a:xfrm>
          <a:prstGeom prst="rect">
            <a:avLst/>
          </a:prstGeom>
        </p:spPr>
      </p:pic>
    </p:spTree>
    <p:extLst>
      <p:ext uri="{BB962C8B-B14F-4D97-AF65-F5344CB8AC3E}">
        <p14:creationId xmlns:p14="http://schemas.microsoft.com/office/powerpoint/2010/main" val="4095913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800" dirty="0"/>
              <a:t>Neural constraints on learning</a:t>
            </a:r>
            <a:endParaRPr kumimoji="1" lang="zh-CN" altLang="en-US" sz="2800" dirty="0"/>
          </a:p>
        </p:txBody>
      </p:sp>
      <p:sp>
        <p:nvSpPr>
          <p:cNvPr id="3" name="内容占位符 2"/>
          <p:cNvSpPr>
            <a:spLocks noGrp="1"/>
          </p:cNvSpPr>
          <p:nvPr>
            <p:ph idx="1"/>
          </p:nvPr>
        </p:nvSpPr>
        <p:spPr>
          <a:xfrm>
            <a:off x="838201" y="1212979"/>
            <a:ext cx="5726986" cy="4963983"/>
          </a:xfrm>
        </p:spPr>
        <p:txBody>
          <a:bodyPr>
            <a:normAutofit/>
          </a:bodyPr>
          <a:lstStyle/>
          <a:p>
            <a:pPr marL="0" lvl="1" indent="0">
              <a:lnSpc>
                <a:spcPct val="150000"/>
              </a:lnSpc>
              <a:buNone/>
            </a:pPr>
            <a:r>
              <a:rPr kumimoji="1" lang="zh-CN" altLang="en-US" sz="2000" b="1" dirty="0">
                <a:latin typeface="Times New Roman" panose="02020603050405020304" pitchFamily="18" charset="0"/>
                <a:ea typeface="等线" panose="02010600030101010101" pitchFamily="2" charset="-122"/>
                <a:cs typeface="Times New Roman" panose="02020603050405020304" pitchFamily="18" charset="0"/>
              </a:rPr>
              <a:t>结论：</a:t>
            </a:r>
            <a:r>
              <a:rPr kumimoji="1" lang="zh-CN" altLang="en-US" sz="2000" dirty="0">
                <a:latin typeface="Times New Roman" panose="02020603050405020304" pitchFamily="18" charset="0"/>
                <a:ea typeface="等线" panose="02010600030101010101" pitchFamily="2" charset="-122"/>
                <a:cs typeface="Times New Roman" panose="02020603050405020304" pitchFamily="18" charset="0"/>
              </a:rPr>
              <a:t>高维神经信号中由于存在协同调制，真正起作用的是其低维空间（内置流型）的表征，学习的难易与任务是否在内置流型中有关。</a:t>
            </a:r>
            <a:endParaRPr kumimoji="1" lang="en-US" altLang="zh-CN" sz="2000" dirty="0">
              <a:latin typeface="Times New Roman" panose="02020603050405020304" pitchFamily="18" charset="0"/>
              <a:ea typeface="等线" panose="02010600030101010101" pitchFamily="2" charset="-122"/>
              <a:cs typeface="Times New Roman" panose="02020603050405020304" pitchFamily="18" charset="0"/>
            </a:endParaRPr>
          </a:p>
          <a:p>
            <a:pPr marL="0" lvl="1" indent="0">
              <a:lnSpc>
                <a:spcPct val="150000"/>
              </a:lnSpc>
              <a:buNone/>
            </a:pPr>
            <a:r>
              <a:rPr kumimoji="1" lang="zh-CN" altLang="en-US" sz="2000" b="1" dirty="0">
                <a:latin typeface="Times New Roman" panose="02020603050405020304" pitchFamily="18" charset="0"/>
                <a:ea typeface="等线" panose="02010600030101010101" pitchFamily="2" charset="-122"/>
                <a:cs typeface="Times New Roman" panose="02020603050405020304" pitchFamily="18" charset="0"/>
              </a:rPr>
              <a:t>验证方式：</a:t>
            </a:r>
            <a:r>
              <a:rPr kumimoji="1" lang="zh-CN" altLang="en-US" sz="2000" dirty="0">
                <a:latin typeface="Times New Roman" panose="02020603050405020304" pitchFamily="18" charset="0"/>
                <a:ea typeface="等线" panose="02010600030101010101" pitchFamily="2" charset="-122"/>
                <a:cs typeface="Times New Roman" panose="02020603050405020304" pitchFamily="18" charset="0"/>
              </a:rPr>
              <a:t>在内置流型和外置流型（原空间）上加扰动，观察被试的学习情况</a:t>
            </a:r>
            <a:endParaRPr kumimoji="1" lang="en-US" altLang="zh-CN" sz="1600" dirty="0">
              <a:latin typeface="Times New Roman" panose="02020603050405020304" pitchFamily="18" charset="0"/>
              <a:ea typeface="STFangsong" charset="-122"/>
              <a:cs typeface="Times New Roman" panose="02020603050405020304" pitchFamily="18" charset="0"/>
            </a:endParaRPr>
          </a:p>
          <a:p>
            <a:pPr lvl="1">
              <a:lnSpc>
                <a:spcPct val="150000"/>
              </a:lnSpc>
            </a:pPr>
            <a:endParaRPr kumimoji="1" lang="en-US" altLang="zh-CN" sz="2000" b="1" dirty="0">
              <a:latin typeface="Times New Roman" panose="02020603050405020304" pitchFamily="18" charset="0"/>
              <a:cs typeface="Times New Roman" panose="02020603050405020304" pitchFamily="18" charset="0"/>
            </a:endParaRPr>
          </a:p>
          <a:p>
            <a:pPr>
              <a:lnSpc>
                <a:spcPct val="150000"/>
              </a:lnSpc>
            </a:pPr>
            <a:endParaRPr kumimoji="1" lang="en-US" altLang="zh-CN" sz="20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67EC6E25-99C0-42AC-B1D7-41E82B7A6ABC}"/>
              </a:ext>
            </a:extLst>
          </p:cNvPr>
          <p:cNvPicPr>
            <a:picLocks noChangeAspect="1"/>
          </p:cNvPicPr>
          <p:nvPr/>
        </p:nvPicPr>
        <p:blipFill>
          <a:blip r:embed="rId4"/>
          <a:stretch>
            <a:fillRect/>
          </a:stretch>
        </p:blipFill>
        <p:spPr>
          <a:xfrm>
            <a:off x="838200" y="3694971"/>
            <a:ext cx="5343525" cy="2914650"/>
          </a:xfrm>
          <a:prstGeom prst="rect">
            <a:avLst/>
          </a:prstGeom>
          <a:ln>
            <a:noFill/>
          </a:ln>
          <a:effectLst>
            <a:outerShdw blurRad="292100" dist="139700" dir="2700000" algn="tl" rotWithShape="0">
              <a:srgbClr val="333333">
                <a:alpha val="65000"/>
              </a:srgbClr>
            </a:outerShdw>
          </a:effectLst>
        </p:spPr>
      </p:pic>
      <p:pic>
        <p:nvPicPr>
          <p:cNvPr id="6" name="图片 5">
            <a:extLst>
              <a:ext uri="{FF2B5EF4-FFF2-40B4-BE49-F238E27FC236}">
                <a16:creationId xmlns:a16="http://schemas.microsoft.com/office/drawing/2014/main" id="{E464CCDA-5C06-40AB-B177-3EA351C07CDE}"/>
              </a:ext>
            </a:extLst>
          </p:cNvPr>
          <p:cNvPicPr>
            <a:picLocks noChangeAspect="1"/>
          </p:cNvPicPr>
          <p:nvPr/>
        </p:nvPicPr>
        <p:blipFill>
          <a:blip r:embed="rId5"/>
          <a:stretch>
            <a:fillRect/>
          </a:stretch>
        </p:blipFill>
        <p:spPr>
          <a:xfrm>
            <a:off x="6748570" y="1212979"/>
            <a:ext cx="5229225" cy="5257800"/>
          </a:xfrm>
          <a:prstGeom prst="rect">
            <a:avLst/>
          </a:prstGeom>
          <a:ln>
            <a:noFill/>
          </a:ln>
          <a:effectLst>
            <a:outerShdw blurRad="292100" dist="139700" dir="2700000" algn="tl" rotWithShape="0">
              <a:srgbClr val="333333">
                <a:alpha val="65000"/>
              </a:srgbClr>
            </a:outerShdw>
          </a:effectLst>
        </p:spPr>
      </p:pic>
      <p:graphicFrame>
        <p:nvGraphicFramePr>
          <p:cNvPr id="7" name="对象 6">
            <a:extLst>
              <a:ext uri="{FF2B5EF4-FFF2-40B4-BE49-F238E27FC236}">
                <a16:creationId xmlns:a16="http://schemas.microsoft.com/office/drawing/2014/main" id="{4A4AD2D4-E21A-411C-8C5B-01C49DE94255}"/>
              </a:ext>
            </a:extLst>
          </p:cNvPr>
          <p:cNvGraphicFramePr>
            <a:graphicFrameLocks noChangeAspect="1"/>
          </p:cNvGraphicFramePr>
          <p:nvPr>
            <p:extLst>
              <p:ext uri="{D42A27DB-BD31-4B8C-83A1-F6EECF244321}">
                <p14:modId xmlns:p14="http://schemas.microsoft.com/office/powerpoint/2010/main" val="2641316778"/>
              </p:ext>
            </p:extLst>
          </p:nvPr>
        </p:nvGraphicFramePr>
        <p:xfrm>
          <a:off x="6405804" y="49683"/>
          <a:ext cx="1452455" cy="1204669"/>
        </p:xfrm>
        <a:graphic>
          <a:graphicData uri="http://schemas.openxmlformats.org/presentationml/2006/ole">
            <mc:AlternateContent xmlns:mc="http://schemas.openxmlformats.org/markup-compatibility/2006">
              <mc:Choice xmlns:v="urn:schemas-microsoft-com:vml" Requires="v">
                <p:oleObj spid="_x0000_s13350" name="Equation" r:id="rId6" imgW="1257120" imgH="1041120" progId="Equation.DSMT4">
                  <p:embed/>
                </p:oleObj>
              </mc:Choice>
              <mc:Fallback>
                <p:oleObj name="Equation" r:id="rId6" imgW="1257120" imgH="1041120" progId="Equation.DSMT4">
                  <p:embed/>
                  <p:pic>
                    <p:nvPicPr>
                      <p:cNvPr id="7" name="对象 6">
                        <a:extLst>
                          <a:ext uri="{FF2B5EF4-FFF2-40B4-BE49-F238E27FC236}">
                            <a16:creationId xmlns:a16="http://schemas.microsoft.com/office/drawing/2014/main" id="{09F76228-E37E-4B12-A8B5-A7C152A8C40F}"/>
                          </a:ext>
                        </a:extLst>
                      </p:cNvPr>
                      <p:cNvPicPr/>
                      <p:nvPr/>
                    </p:nvPicPr>
                    <p:blipFill>
                      <a:blip r:embed="rId7"/>
                      <a:stretch>
                        <a:fillRect/>
                      </a:stretch>
                    </p:blipFill>
                    <p:spPr>
                      <a:xfrm>
                        <a:off x="6405804" y="49683"/>
                        <a:ext cx="1452455" cy="1204669"/>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2A851EEA-6663-4C69-8346-D16D00FFB839}"/>
              </a:ext>
            </a:extLst>
          </p:cNvPr>
          <p:cNvGraphicFramePr>
            <a:graphicFrameLocks noChangeAspect="1"/>
          </p:cNvGraphicFramePr>
          <p:nvPr>
            <p:extLst>
              <p:ext uri="{D42A27DB-BD31-4B8C-83A1-F6EECF244321}">
                <p14:modId xmlns:p14="http://schemas.microsoft.com/office/powerpoint/2010/main" val="3493389599"/>
              </p:ext>
            </p:extLst>
          </p:nvPr>
        </p:nvGraphicFramePr>
        <p:xfrm>
          <a:off x="8000376" y="321396"/>
          <a:ext cx="1785353" cy="661242"/>
        </p:xfrm>
        <a:graphic>
          <a:graphicData uri="http://schemas.openxmlformats.org/presentationml/2006/ole">
            <mc:AlternateContent xmlns:mc="http://schemas.openxmlformats.org/markup-compatibility/2006">
              <mc:Choice xmlns:v="urn:schemas-microsoft-com:vml" Requires="v">
                <p:oleObj spid="_x0000_s13351" name="Equation" r:id="rId8" imgW="1371600" imgH="507960" progId="Equation.DSMT4">
                  <p:embed/>
                </p:oleObj>
              </mc:Choice>
              <mc:Fallback>
                <p:oleObj name="Equation" r:id="rId8" imgW="1371600" imgH="507960" progId="Equation.DSMT4">
                  <p:embed/>
                  <p:pic>
                    <p:nvPicPr>
                      <p:cNvPr id="8" name="对象 7">
                        <a:extLst>
                          <a:ext uri="{FF2B5EF4-FFF2-40B4-BE49-F238E27FC236}">
                            <a16:creationId xmlns:a16="http://schemas.microsoft.com/office/drawing/2014/main" id="{0DDB598D-7246-43BB-AE96-9A224739F45D}"/>
                          </a:ext>
                        </a:extLst>
                      </p:cNvPr>
                      <p:cNvPicPr/>
                      <p:nvPr/>
                    </p:nvPicPr>
                    <p:blipFill>
                      <a:blip r:embed="rId9"/>
                      <a:stretch>
                        <a:fillRect/>
                      </a:stretch>
                    </p:blipFill>
                    <p:spPr>
                      <a:xfrm>
                        <a:off x="8000376" y="321396"/>
                        <a:ext cx="1785353" cy="661242"/>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B3AA1195-1545-4068-977B-111196255521}"/>
              </a:ext>
            </a:extLst>
          </p:cNvPr>
          <p:cNvGraphicFramePr>
            <a:graphicFrameLocks noChangeAspect="1"/>
          </p:cNvGraphicFramePr>
          <p:nvPr>
            <p:extLst>
              <p:ext uri="{D42A27DB-BD31-4B8C-83A1-F6EECF244321}">
                <p14:modId xmlns:p14="http://schemas.microsoft.com/office/powerpoint/2010/main" val="464293537"/>
              </p:ext>
            </p:extLst>
          </p:nvPr>
        </p:nvGraphicFramePr>
        <p:xfrm>
          <a:off x="9927846" y="365126"/>
          <a:ext cx="1792114" cy="654811"/>
        </p:xfrm>
        <a:graphic>
          <a:graphicData uri="http://schemas.openxmlformats.org/presentationml/2006/ole">
            <mc:AlternateContent xmlns:mc="http://schemas.openxmlformats.org/markup-compatibility/2006">
              <mc:Choice xmlns:v="urn:schemas-microsoft-com:vml" Requires="v">
                <p:oleObj spid="_x0000_s13352" name="Equation" r:id="rId10" imgW="1320480" imgH="482400" progId="Equation.DSMT4">
                  <p:embed/>
                </p:oleObj>
              </mc:Choice>
              <mc:Fallback>
                <p:oleObj name="Equation" r:id="rId10" imgW="1320480" imgH="482400" progId="Equation.DSMT4">
                  <p:embed/>
                  <p:pic>
                    <p:nvPicPr>
                      <p:cNvPr id="9" name="对象 8">
                        <a:extLst>
                          <a:ext uri="{FF2B5EF4-FFF2-40B4-BE49-F238E27FC236}">
                            <a16:creationId xmlns:a16="http://schemas.microsoft.com/office/drawing/2014/main" id="{4AB58E82-488E-4906-9700-22319EAE9DD7}"/>
                          </a:ext>
                        </a:extLst>
                      </p:cNvPr>
                      <p:cNvPicPr/>
                      <p:nvPr/>
                    </p:nvPicPr>
                    <p:blipFill>
                      <a:blip r:embed="rId11"/>
                      <a:stretch>
                        <a:fillRect/>
                      </a:stretch>
                    </p:blipFill>
                    <p:spPr>
                      <a:xfrm>
                        <a:off x="9927846" y="365126"/>
                        <a:ext cx="1792114" cy="654811"/>
                      </a:xfrm>
                      <a:prstGeom prst="rect">
                        <a:avLst/>
                      </a:prstGeom>
                    </p:spPr>
                  </p:pic>
                </p:oleObj>
              </mc:Fallback>
            </mc:AlternateContent>
          </a:graphicData>
        </a:graphic>
      </p:graphicFrame>
    </p:spTree>
    <p:extLst>
      <p:ext uri="{BB962C8B-B14F-4D97-AF65-F5344CB8AC3E}">
        <p14:creationId xmlns:p14="http://schemas.microsoft.com/office/powerpoint/2010/main" val="742691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AEF2628-6FAF-4351-A3C6-DCFD93D66F41}"/>
              </a:ext>
            </a:extLst>
          </p:cNvPr>
          <p:cNvPicPr>
            <a:picLocks noChangeAspect="1"/>
          </p:cNvPicPr>
          <p:nvPr/>
        </p:nvPicPr>
        <p:blipFill>
          <a:blip r:embed="rId2"/>
          <a:stretch>
            <a:fillRect/>
          </a:stretch>
        </p:blipFill>
        <p:spPr>
          <a:xfrm>
            <a:off x="1071562" y="1804987"/>
            <a:ext cx="10048875" cy="3248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7843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800" dirty="0"/>
              <a:t>Learning by neural reassociation neural activity</a:t>
            </a:r>
            <a:endParaRPr kumimoji="1" lang="zh-CN" altLang="en-US" sz="2800" dirty="0"/>
          </a:p>
        </p:txBody>
      </p:sp>
      <p:sp>
        <p:nvSpPr>
          <p:cNvPr id="3" name="内容占位符 2"/>
          <p:cNvSpPr>
            <a:spLocks noGrp="1"/>
          </p:cNvSpPr>
          <p:nvPr>
            <p:ph idx="1"/>
          </p:nvPr>
        </p:nvSpPr>
        <p:spPr>
          <a:xfrm>
            <a:off x="838201" y="1212979"/>
            <a:ext cx="3675578" cy="4963983"/>
          </a:xfrm>
        </p:spPr>
        <p:txBody>
          <a:bodyPr>
            <a:normAutofit/>
          </a:bodyPr>
          <a:lstStyle/>
          <a:p>
            <a:pPr marL="0" lvl="1" indent="0">
              <a:lnSpc>
                <a:spcPct val="150000"/>
              </a:lnSpc>
              <a:buNone/>
            </a:pPr>
            <a:r>
              <a:rPr kumimoji="1" lang="zh-CN" altLang="en-US" sz="2000" b="1" dirty="0">
                <a:latin typeface="Times New Roman" panose="02020603050405020304" pitchFamily="18" charset="0"/>
                <a:ea typeface="等线" panose="02010600030101010101" pitchFamily="2" charset="-122"/>
                <a:cs typeface="Times New Roman" panose="02020603050405020304" pitchFamily="18" charset="0"/>
              </a:rPr>
              <a:t>结论：</a:t>
            </a:r>
            <a:r>
              <a:rPr kumimoji="1" lang="zh-CN" altLang="en-US" sz="2000" dirty="0">
                <a:latin typeface="Times New Roman" panose="02020603050405020304" pitchFamily="18" charset="0"/>
                <a:ea typeface="等线" panose="02010600030101010101" pitchFamily="2" charset="-122"/>
                <a:cs typeface="Times New Roman" panose="02020603050405020304" pitchFamily="18" charset="0"/>
              </a:rPr>
              <a:t>神经集群活动遵循一种次优的再关联策略</a:t>
            </a:r>
            <a:endParaRPr kumimoji="1" lang="en-US" altLang="zh-CN" sz="2000" dirty="0">
              <a:latin typeface="Times New Roman" panose="02020603050405020304" pitchFamily="18" charset="0"/>
              <a:ea typeface="等线" panose="02010600030101010101" pitchFamily="2" charset="-122"/>
              <a:cs typeface="Times New Roman" panose="02020603050405020304" pitchFamily="18" charset="0"/>
            </a:endParaRPr>
          </a:p>
          <a:p>
            <a:pPr marL="0" lvl="1" indent="0">
              <a:lnSpc>
                <a:spcPct val="150000"/>
              </a:lnSpc>
              <a:buNone/>
            </a:pPr>
            <a:r>
              <a:rPr kumimoji="1" lang="zh-CN" altLang="en-US" sz="2000" b="1" dirty="0">
                <a:latin typeface="Times New Roman" panose="02020603050405020304" pitchFamily="18" charset="0"/>
                <a:ea typeface="等线" panose="02010600030101010101" pitchFamily="2" charset="-122"/>
                <a:cs typeface="Times New Roman" panose="02020603050405020304" pitchFamily="18" charset="0"/>
              </a:rPr>
              <a:t>验证方式：</a:t>
            </a:r>
            <a:r>
              <a:rPr kumimoji="1" lang="zh-CN" altLang="en-US" sz="2000" dirty="0">
                <a:latin typeface="Times New Roman" panose="02020603050405020304" pitchFamily="18" charset="0"/>
                <a:ea typeface="等线" panose="02010600030101010101" pitchFamily="2" charset="-122"/>
                <a:cs typeface="Times New Roman" panose="02020603050405020304" pitchFamily="18" charset="0"/>
              </a:rPr>
              <a:t>观察被扰动后的神经集群活动与扰动前的表示间的差异</a:t>
            </a:r>
            <a:endParaRPr kumimoji="1" lang="en-US" altLang="zh-CN" sz="2000" b="1" dirty="0">
              <a:latin typeface="Times New Roman" panose="02020603050405020304" pitchFamily="18" charset="0"/>
              <a:cs typeface="Times New Roman" panose="02020603050405020304" pitchFamily="18" charset="0"/>
            </a:endParaRPr>
          </a:p>
          <a:p>
            <a:pPr>
              <a:lnSpc>
                <a:spcPct val="150000"/>
              </a:lnSpc>
            </a:pPr>
            <a:endParaRPr kumimoji="1" lang="en-US" altLang="zh-CN" sz="20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93910A2D-A1B8-4B31-8D8E-2E3661BE73B5}"/>
              </a:ext>
            </a:extLst>
          </p:cNvPr>
          <p:cNvPicPr>
            <a:picLocks noChangeAspect="1"/>
          </p:cNvPicPr>
          <p:nvPr/>
        </p:nvPicPr>
        <p:blipFill>
          <a:blip r:embed="rId3"/>
          <a:stretch>
            <a:fillRect/>
          </a:stretch>
        </p:blipFill>
        <p:spPr>
          <a:xfrm>
            <a:off x="4267200" y="1286748"/>
            <a:ext cx="7924800" cy="5076825"/>
          </a:xfrm>
          <a:prstGeom prst="rect">
            <a:avLst/>
          </a:prstGeom>
        </p:spPr>
      </p:pic>
    </p:spTree>
    <p:extLst>
      <p:ext uri="{BB962C8B-B14F-4D97-AF65-F5344CB8AC3E}">
        <p14:creationId xmlns:p14="http://schemas.microsoft.com/office/powerpoint/2010/main" val="3100891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C59DA0A-A0D8-4303-9001-DAF2CE340E1F}"/>
              </a:ext>
            </a:extLst>
          </p:cNvPr>
          <p:cNvPicPr>
            <a:picLocks noChangeAspect="1"/>
          </p:cNvPicPr>
          <p:nvPr/>
        </p:nvPicPr>
        <p:blipFill>
          <a:blip r:embed="rId2"/>
          <a:stretch>
            <a:fillRect/>
          </a:stretch>
        </p:blipFill>
        <p:spPr>
          <a:xfrm>
            <a:off x="285750" y="1695450"/>
            <a:ext cx="11620500" cy="3467100"/>
          </a:xfrm>
          <a:prstGeom prst="rect">
            <a:avLst/>
          </a:prstGeom>
        </p:spPr>
      </p:pic>
    </p:spTree>
    <p:extLst>
      <p:ext uri="{BB962C8B-B14F-4D97-AF65-F5344CB8AC3E}">
        <p14:creationId xmlns:p14="http://schemas.microsoft.com/office/powerpoint/2010/main" val="3132285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t>New neural activity patterns emerge with long-term learning</a:t>
            </a:r>
            <a:endParaRPr kumimoji="1" lang="zh-CN" altLang="en-US" sz="2000" dirty="0"/>
          </a:p>
        </p:txBody>
      </p:sp>
      <p:sp>
        <p:nvSpPr>
          <p:cNvPr id="3" name="内容占位符 2"/>
          <p:cNvSpPr>
            <a:spLocks noGrp="1"/>
          </p:cNvSpPr>
          <p:nvPr>
            <p:ph idx="1"/>
          </p:nvPr>
        </p:nvSpPr>
        <p:spPr>
          <a:xfrm>
            <a:off x="694577" y="1300211"/>
            <a:ext cx="4668747" cy="4963983"/>
          </a:xfrm>
        </p:spPr>
        <p:txBody>
          <a:bodyPr>
            <a:normAutofit/>
          </a:bodyPr>
          <a:lstStyle/>
          <a:p>
            <a:pPr marL="0" lvl="1" indent="0">
              <a:lnSpc>
                <a:spcPct val="150000"/>
              </a:lnSpc>
              <a:buNone/>
            </a:pPr>
            <a:r>
              <a:rPr kumimoji="1" lang="zh-CN" altLang="en-US" sz="2000" b="1" dirty="0">
                <a:latin typeface="Times New Roman" panose="02020603050405020304" pitchFamily="18" charset="0"/>
                <a:ea typeface="等线" panose="02010600030101010101" pitchFamily="2" charset="-122"/>
                <a:cs typeface="Times New Roman" panose="02020603050405020304" pitchFamily="18" charset="0"/>
              </a:rPr>
              <a:t>结论：</a:t>
            </a:r>
            <a:r>
              <a:rPr kumimoji="1" lang="zh-CN" altLang="en-US" sz="2000" dirty="0">
                <a:latin typeface="Times New Roman" panose="02020603050405020304" pitchFamily="18" charset="0"/>
                <a:ea typeface="等线" panose="02010600030101010101" pitchFamily="2" charset="-122"/>
                <a:cs typeface="Times New Roman" panose="02020603050405020304" pitchFamily="18" charset="0"/>
              </a:rPr>
              <a:t>新的神经活动模式是长时上能学习到新行为的原因</a:t>
            </a:r>
            <a:endParaRPr kumimoji="1" lang="en-US" altLang="zh-CN" sz="2000" dirty="0">
              <a:latin typeface="Times New Roman" panose="02020603050405020304" pitchFamily="18" charset="0"/>
              <a:ea typeface="等线" panose="02010600030101010101" pitchFamily="2" charset="-122"/>
              <a:cs typeface="Times New Roman" panose="02020603050405020304" pitchFamily="18" charset="0"/>
            </a:endParaRPr>
          </a:p>
          <a:p>
            <a:pPr marL="0" lvl="1" indent="0">
              <a:lnSpc>
                <a:spcPct val="150000"/>
              </a:lnSpc>
              <a:buNone/>
            </a:pPr>
            <a:r>
              <a:rPr kumimoji="1" lang="zh-CN" altLang="en-US" sz="2000" b="1" dirty="0">
                <a:latin typeface="Times New Roman" panose="02020603050405020304" pitchFamily="18" charset="0"/>
                <a:ea typeface="等线" panose="02010600030101010101" pitchFamily="2" charset="-122"/>
                <a:cs typeface="Times New Roman" panose="02020603050405020304" pitchFamily="18" charset="0"/>
              </a:rPr>
              <a:t>验证方式：</a:t>
            </a:r>
            <a:r>
              <a:rPr kumimoji="1" lang="zh-CN" altLang="en-US" sz="2000" dirty="0">
                <a:latin typeface="Times New Roman" panose="02020603050405020304" pitchFamily="18" charset="0"/>
                <a:ea typeface="等线" panose="02010600030101010101" pitchFamily="2" charset="-122"/>
                <a:cs typeface="Times New Roman" panose="02020603050405020304" pitchFamily="18" charset="0"/>
              </a:rPr>
              <a:t>外置流型扰动后</a:t>
            </a:r>
            <a:endParaRPr kumimoji="1" lang="en-US" altLang="zh-CN" sz="2000" dirty="0">
              <a:latin typeface="Times New Roman" panose="02020603050405020304" pitchFamily="18" charset="0"/>
              <a:ea typeface="等线" panose="02010600030101010101" pitchFamily="2" charset="-122"/>
              <a:cs typeface="Times New Roman" panose="02020603050405020304" pitchFamily="18" charset="0"/>
            </a:endParaRPr>
          </a:p>
          <a:p>
            <a:pPr marL="342900" lvl="1" indent="-342900">
              <a:lnSpc>
                <a:spcPct val="150000"/>
              </a:lnSpc>
            </a:pPr>
            <a:r>
              <a:rPr kumimoji="1" lang="zh-CN" altLang="en-US" sz="2000" dirty="0">
                <a:latin typeface="Times New Roman" panose="02020603050405020304" pitchFamily="18" charset="0"/>
                <a:ea typeface="等线" panose="02010600030101010101" pitchFamily="2" charset="-122"/>
                <a:cs typeface="Times New Roman" panose="02020603050405020304" pitchFamily="18" charset="0"/>
              </a:rPr>
              <a:t>长时的学习使得表现提升</a:t>
            </a:r>
            <a:endParaRPr kumimoji="1" lang="en-US" altLang="zh-CN" sz="2000" dirty="0">
              <a:latin typeface="Times New Roman" panose="02020603050405020304" pitchFamily="18" charset="0"/>
              <a:ea typeface="等线" panose="02010600030101010101" pitchFamily="2" charset="-122"/>
              <a:cs typeface="Times New Roman" panose="02020603050405020304" pitchFamily="18" charset="0"/>
            </a:endParaRPr>
          </a:p>
          <a:p>
            <a:pPr marL="342900" lvl="1" indent="-342900">
              <a:lnSpc>
                <a:spcPct val="150000"/>
              </a:lnSpc>
            </a:pPr>
            <a:r>
              <a:rPr kumimoji="1" lang="zh-CN" altLang="en-US" sz="2000" dirty="0">
                <a:latin typeface="Times New Roman" panose="02020603050405020304" pitchFamily="18" charset="0"/>
                <a:ea typeface="等线" panose="02010600030101010101" pitchFamily="2" charset="-122"/>
                <a:cs typeface="Times New Roman" panose="02020603050405020304" pitchFamily="18" charset="0"/>
              </a:rPr>
              <a:t>验证是否产生突破于再关联的新模式</a:t>
            </a:r>
            <a:endParaRPr kumimoji="1" lang="en-US" altLang="zh-CN" sz="20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04CFA215-C2A6-4964-B7B9-249F783672E3}"/>
              </a:ext>
            </a:extLst>
          </p:cNvPr>
          <p:cNvPicPr>
            <a:picLocks noChangeAspect="1"/>
          </p:cNvPicPr>
          <p:nvPr/>
        </p:nvPicPr>
        <p:blipFill>
          <a:blip r:embed="rId3"/>
          <a:stretch>
            <a:fillRect/>
          </a:stretch>
        </p:blipFill>
        <p:spPr>
          <a:xfrm>
            <a:off x="5219700" y="1168465"/>
            <a:ext cx="6972300" cy="2800350"/>
          </a:xfrm>
          <a:prstGeom prst="rect">
            <a:avLst/>
          </a:prstGeom>
        </p:spPr>
      </p:pic>
      <p:pic>
        <p:nvPicPr>
          <p:cNvPr id="6" name="图片 5">
            <a:extLst>
              <a:ext uri="{FF2B5EF4-FFF2-40B4-BE49-F238E27FC236}">
                <a16:creationId xmlns:a16="http://schemas.microsoft.com/office/drawing/2014/main" id="{CC3C6552-5B55-4C89-9235-5B115E0B9AD0}"/>
              </a:ext>
            </a:extLst>
          </p:cNvPr>
          <p:cNvPicPr>
            <a:picLocks noChangeAspect="1"/>
          </p:cNvPicPr>
          <p:nvPr/>
        </p:nvPicPr>
        <p:blipFill>
          <a:blip r:embed="rId4"/>
          <a:stretch>
            <a:fillRect/>
          </a:stretch>
        </p:blipFill>
        <p:spPr>
          <a:xfrm>
            <a:off x="838201" y="3924300"/>
            <a:ext cx="10915650" cy="2933700"/>
          </a:xfrm>
          <a:prstGeom prst="rect">
            <a:avLst/>
          </a:prstGeom>
        </p:spPr>
      </p:pic>
    </p:spTree>
    <p:extLst>
      <p:ext uri="{BB962C8B-B14F-4D97-AF65-F5344CB8AC3E}">
        <p14:creationId xmlns:p14="http://schemas.microsoft.com/office/powerpoint/2010/main" val="1979585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4096CBC-D8C6-4CE0-9C16-FE7A281F0B18}"/>
              </a:ext>
            </a:extLst>
          </p:cNvPr>
          <p:cNvPicPr>
            <a:picLocks noChangeAspect="1"/>
          </p:cNvPicPr>
          <p:nvPr/>
        </p:nvPicPr>
        <p:blipFill>
          <a:blip r:embed="rId2"/>
          <a:stretch>
            <a:fillRect/>
          </a:stretch>
        </p:blipFill>
        <p:spPr>
          <a:xfrm>
            <a:off x="1219628" y="1305460"/>
            <a:ext cx="9677400" cy="4000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232146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PPT Template" id="{71975EBB-976B-114F-8B6D-B8FC27F96272}" vid="{7C12C6E6-2D7D-0B45-AD19-283B07437F4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MyPPT Template</Template>
  <TotalTime>5307</TotalTime>
  <Words>3071</Words>
  <Application>Microsoft Office PowerPoint</Application>
  <PresentationFormat>宽屏</PresentationFormat>
  <Paragraphs>225</Paragraphs>
  <Slides>28</Slides>
  <Notes>22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6" baseType="lpstr">
      <vt:lpstr>DengXian</vt:lpstr>
      <vt:lpstr>DengXian</vt:lpstr>
      <vt:lpstr>STFangsong</vt:lpstr>
      <vt:lpstr>Microsoft YaHei</vt:lpstr>
      <vt:lpstr>Arial</vt:lpstr>
      <vt:lpstr>Times New Roman</vt:lpstr>
      <vt:lpstr>Office 主题</vt:lpstr>
      <vt:lpstr>Equation</vt:lpstr>
      <vt:lpstr> 论文分享</vt:lpstr>
      <vt:lpstr>系列论文</vt:lpstr>
      <vt:lpstr>PowerPoint 演示文稿</vt:lpstr>
      <vt:lpstr>Neural constraints on learning</vt:lpstr>
      <vt:lpstr>PowerPoint 演示文稿</vt:lpstr>
      <vt:lpstr>Learning by neural reassociation neural activity</vt:lpstr>
      <vt:lpstr>PowerPoint 演示文稿</vt:lpstr>
      <vt:lpstr>New neural activity patterns emerge with long-term learning</vt:lpstr>
      <vt:lpstr>PowerPoint 演示文稿</vt:lpstr>
      <vt:lpstr>Stabilization of a brain–computer interface via the alignment of low-dimensional spaces of neural activity</vt:lpstr>
      <vt:lpstr>PowerPoint 演示文稿</vt:lpstr>
      <vt:lpstr>研究动机</vt:lpstr>
      <vt:lpstr>研究方法</vt:lpstr>
      <vt:lpstr>研究方法</vt:lpstr>
      <vt:lpstr>summary</vt:lpstr>
      <vt:lpstr>特征一：神经可变性的不灵活性(inflexibility of neural variability)</vt:lpstr>
      <vt:lpstr>Can the brain control behavioral and neural variability?</vt:lpstr>
      <vt:lpstr>Constraints on neural variability limit performance</vt:lpstr>
      <vt:lpstr>神经群体的协变性会影响学习的路径</vt:lpstr>
      <vt:lpstr>Differences in network variability between biological and artificial networks</vt:lpstr>
      <vt:lpstr>Differences in network variability between biological and artificial networks</vt:lpstr>
      <vt:lpstr>特征二：在简单任务中使用多重学习过程(multiple learning processes)</vt:lpstr>
      <vt:lpstr>根据学习时间尺度的不同来区别学习过程</vt:lpstr>
      <vt:lpstr>特征三：存在较大的任务非特异性活动变化(task-nonspecific activity changes)</vt:lpstr>
      <vt:lpstr>Task-specific and task-nonspecific changes</vt:lpstr>
      <vt:lpstr>Potential benefits of task-nonspecific activity</vt:lpstr>
      <vt:lpstr>Challenges and future directions</vt:lpstr>
      <vt:lpstr>感谢聆听！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creator>Qi Yu</dc:creator>
  <cp:lastModifiedBy>Liz</cp:lastModifiedBy>
  <cp:revision>333</cp:revision>
  <cp:lastPrinted>2019-10-26T05:01:47Z</cp:lastPrinted>
  <dcterms:created xsi:type="dcterms:W3CDTF">2020-06-19T06:02:24Z</dcterms:created>
  <dcterms:modified xsi:type="dcterms:W3CDTF">2021-12-05T07:03:39Z</dcterms:modified>
</cp:coreProperties>
</file>